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4"/>
  </p:notesMasterIdLst>
  <p:sldIdLst>
    <p:sldId id="256" r:id="rId2"/>
    <p:sldId id="406" r:id="rId3"/>
    <p:sldId id="408" r:id="rId4"/>
    <p:sldId id="381" r:id="rId5"/>
    <p:sldId id="409" r:id="rId6"/>
    <p:sldId id="407" r:id="rId7"/>
    <p:sldId id="410" r:id="rId8"/>
    <p:sldId id="411" r:id="rId9"/>
    <p:sldId id="276" r:id="rId10"/>
    <p:sldId id="415" r:id="rId11"/>
    <p:sldId id="412" r:id="rId12"/>
    <p:sldId id="416" r:id="rId13"/>
    <p:sldId id="413" r:id="rId14"/>
    <p:sldId id="420" r:id="rId15"/>
    <p:sldId id="277" r:id="rId16"/>
    <p:sldId id="455" r:id="rId17"/>
    <p:sldId id="417" r:id="rId18"/>
    <p:sldId id="419" r:id="rId19"/>
    <p:sldId id="418" r:id="rId20"/>
    <p:sldId id="270" r:id="rId21"/>
    <p:sldId id="445" r:id="rId22"/>
    <p:sldId id="387" r:id="rId23"/>
    <p:sldId id="273" r:id="rId24"/>
    <p:sldId id="388" r:id="rId25"/>
    <p:sldId id="392" r:id="rId26"/>
    <p:sldId id="264" r:id="rId27"/>
    <p:sldId id="394" r:id="rId28"/>
    <p:sldId id="421" r:id="rId29"/>
    <p:sldId id="398" r:id="rId30"/>
    <p:sldId id="397" r:id="rId31"/>
    <p:sldId id="400" r:id="rId32"/>
    <p:sldId id="401" r:id="rId33"/>
    <p:sldId id="402" r:id="rId34"/>
    <p:sldId id="257" r:id="rId35"/>
    <p:sldId id="405" r:id="rId36"/>
    <p:sldId id="258" r:id="rId37"/>
    <p:sldId id="259" r:id="rId38"/>
    <p:sldId id="283" r:id="rId39"/>
    <p:sldId id="260" r:id="rId40"/>
    <p:sldId id="261" r:id="rId41"/>
    <p:sldId id="373" r:id="rId42"/>
    <p:sldId id="372" r:id="rId43"/>
    <p:sldId id="404" r:id="rId44"/>
    <p:sldId id="284" r:id="rId45"/>
    <p:sldId id="396" r:id="rId46"/>
    <p:sldId id="262" r:id="rId47"/>
    <p:sldId id="444" r:id="rId48"/>
    <p:sldId id="289" r:id="rId49"/>
    <p:sldId id="286" r:id="rId50"/>
    <p:sldId id="302" r:id="rId51"/>
    <p:sldId id="291" r:id="rId52"/>
    <p:sldId id="292" r:id="rId53"/>
    <p:sldId id="293" r:id="rId54"/>
    <p:sldId id="263" r:id="rId55"/>
    <p:sldId id="265" r:id="rId56"/>
    <p:sldId id="266" r:id="rId57"/>
    <p:sldId id="374" r:id="rId58"/>
    <p:sldId id="304" r:id="rId59"/>
    <p:sldId id="303" r:id="rId60"/>
    <p:sldId id="375" r:id="rId61"/>
    <p:sldId id="376" r:id="rId62"/>
    <p:sldId id="305" r:id="rId63"/>
    <p:sldId id="377" r:id="rId64"/>
    <p:sldId id="454" r:id="rId65"/>
    <p:sldId id="311" r:id="rId66"/>
    <p:sldId id="310" r:id="rId67"/>
    <p:sldId id="308" r:id="rId68"/>
    <p:sldId id="309" r:id="rId69"/>
    <p:sldId id="313" r:id="rId70"/>
    <p:sldId id="338" r:id="rId71"/>
    <p:sldId id="422" r:id="rId72"/>
    <p:sldId id="315" r:id="rId73"/>
    <p:sldId id="446" r:id="rId74"/>
    <p:sldId id="317" r:id="rId75"/>
    <p:sldId id="380" r:id="rId76"/>
    <p:sldId id="423" r:id="rId77"/>
    <p:sldId id="326" r:id="rId78"/>
    <p:sldId id="327" r:id="rId79"/>
    <p:sldId id="378" r:id="rId80"/>
    <p:sldId id="325" r:id="rId81"/>
    <p:sldId id="379" r:id="rId82"/>
    <p:sldId id="328" r:id="rId83"/>
    <p:sldId id="324" r:id="rId84"/>
    <p:sldId id="322" r:id="rId85"/>
    <p:sldId id="425" r:id="rId86"/>
    <p:sldId id="424" r:id="rId87"/>
    <p:sldId id="369" r:id="rId88"/>
    <p:sldId id="329" r:id="rId89"/>
    <p:sldId id="334" r:id="rId90"/>
    <p:sldId id="433" r:id="rId91"/>
    <p:sldId id="427" r:id="rId92"/>
    <p:sldId id="363" r:id="rId93"/>
    <p:sldId id="343" r:id="rId94"/>
    <p:sldId id="344" r:id="rId95"/>
    <p:sldId id="345" r:id="rId96"/>
    <p:sldId id="346" r:id="rId97"/>
    <p:sldId id="347" r:id="rId98"/>
    <p:sldId id="348" r:id="rId99"/>
    <p:sldId id="349" r:id="rId100"/>
    <p:sldId id="350" r:id="rId101"/>
    <p:sldId id="351" r:id="rId102"/>
    <p:sldId id="352" r:id="rId103"/>
    <p:sldId id="358" r:id="rId104"/>
    <p:sldId id="429" r:id="rId105"/>
    <p:sldId id="340" r:id="rId106"/>
    <p:sldId id="431" r:id="rId107"/>
    <p:sldId id="361" r:id="rId108"/>
    <p:sldId id="362" r:id="rId109"/>
    <p:sldId id="448" r:id="rId110"/>
    <p:sldId id="447" r:id="rId111"/>
    <p:sldId id="449" r:id="rId112"/>
    <p:sldId id="450" r:id="rId113"/>
    <p:sldId id="451" r:id="rId114"/>
    <p:sldId id="452" r:id="rId115"/>
    <p:sldId id="453" r:id="rId116"/>
    <p:sldId id="428" r:id="rId117"/>
    <p:sldId id="430" r:id="rId118"/>
    <p:sldId id="426" r:id="rId119"/>
    <p:sldId id="319" r:id="rId120"/>
    <p:sldId id="320" r:id="rId121"/>
    <p:sldId id="370" r:id="rId122"/>
    <p:sldId id="432" r:id="rId123"/>
    <p:sldId id="434" r:id="rId124"/>
    <p:sldId id="435" r:id="rId125"/>
    <p:sldId id="436" r:id="rId126"/>
    <p:sldId id="437" r:id="rId127"/>
    <p:sldId id="438" r:id="rId128"/>
    <p:sldId id="439" r:id="rId129"/>
    <p:sldId id="440" r:id="rId130"/>
    <p:sldId id="441" r:id="rId131"/>
    <p:sldId id="442" r:id="rId132"/>
    <p:sldId id="443" r:id="rId1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FF66"/>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103" d="100"/>
          <a:sy n="103" d="100"/>
        </p:scale>
        <p:origin x="240" y="10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104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hergenrether\Google%20Drive\Class%20Files\Pre-AP%20Chemistry\PES%20Data.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75" b="1" i="0" u="none" strike="noStrike" baseline="0">
                <a:solidFill>
                  <a:srgbClr val="000000"/>
                </a:solidFill>
                <a:latin typeface="Arial"/>
                <a:ea typeface="Arial"/>
                <a:cs typeface="Arial"/>
              </a:defRPr>
            </a:pPr>
            <a:r>
              <a:rPr lang="en-US"/>
              <a:t>Photo Electron Spectra</a:t>
            </a:r>
          </a:p>
        </c:rich>
      </c:tx>
      <c:layout>
        <c:manualLayout>
          <c:xMode val="edge"/>
          <c:yMode val="edge"/>
          <c:x val="0.39333342082239725"/>
          <c:y val="3.1331592689295036E-2"/>
        </c:manualLayout>
      </c:layout>
      <c:overlay val="0"/>
      <c:spPr>
        <a:noFill/>
        <a:ln w="25400">
          <a:noFill/>
        </a:ln>
      </c:spPr>
    </c:title>
    <c:autoTitleDeleted val="0"/>
    <c:plotArea>
      <c:layout>
        <c:manualLayout>
          <c:layoutTarget val="inner"/>
          <c:xMode val="edge"/>
          <c:yMode val="edge"/>
          <c:x val="5.1111124975891105E-2"/>
          <c:y val="0.12010455348198729"/>
          <c:w val="0.81555577678921898"/>
          <c:h val="0.71801635233796746"/>
        </c:manualLayout>
      </c:layout>
      <c:scatterChart>
        <c:scatterStyle val="smoothMarker"/>
        <c:varyColors val="0"/>
        <c:ser>
          <c:idx val="0"/>
          <c:order val="0"/>
          <c:tx>
            <c:strRef>
              <c:f>Data!$B$41</c:f>
              <c:strCache>
                <c:ptCount val="1"/>
                <c:pt idx="0">
                  <c:v>Sulfur</c:v>
                </c:pt>
              </c:strCache>
            </c:strRef>
          </c:tx>
          <c:spPr>
            <a:ln w="12700">
              <a:solidFill>
                <a:srgbClr val="000090"/>
              </a:solidFill>
              <a:prstDash val="solid"/>
            </a:ln>
          </c:spPr>
          <c:marker>
            <c:symbol val="none"/>
          </c:marker>
          <c:dPt>
            <c:idx val="12"/>
            <c:bubble3D val="0"/>
            <c:spPr>
              <a:ln w="25400">
                <a:solidFill>
                  <a:srgbClr val="000090"/>
                </a:solidFill>
                <a:prstDash val="solid"/>
              </a:ln>
            </c:spPr>
          </c:dPt>
          <c:xVal>
            <c:numRef>
              <c:f>Data!$E$45:$E$80</c:f>
              <c:numCache>
                <c:formatCode>General</c:formatCode>
                <c:ptCount val="36"/>
                <c:pt idx="0">
                  <c:v>263.4975</c:v>
                </c:pt>
                <c:pt idx="1">
                  <c:v>250.95000000000002</c:v>
                </c:pt>
                <c:pt idx="2">
                  <c:v>239</c:v>
                </c:pt>
                <c:pt idx="3">
                  <c:v>227.04999999999998</c:v>
                </c:pt>
                <c:pt idx="4">
                  <c:v>215.69749999999996</c:v>
                </c:pt>
                <c:pt idx="5">
                  <c:v>25.026750000000003</c:v>
                </c:pt>
                <c:pt idx="6">
                  <c:v>23.835000000000001</c:v>
                </c:pt>
                <c:pt idx="7">
                  <c:v>22.7</c:v>
                </c:pt>
                <c:pt idx="8">
                  <c:v>21.564999999999998</c:v>
                </c:pt>
                <c:pt idx="9">
                  <c:v>20.486749999999997</c:v>
                </c:pt>
                <c:pt idx="10">
                  <c:v>18.19125</c:v>
                </c:pt>
                <c:pt idx="11">
                  <c:v>17.324999999999999</c:v>
                </c:pt>
                <c:pt idx="12">
                  <c:v>16.5</c:v>
                </c:pt>
                <c:pt idx="13">
                  <c:v>15.674999999999999</c:v>
                </c:pt>
                <c:pt idx="14">
                  <c:v>14.891249999999998</c:v>
                </c:pt>
                <c:pt idx="15">
                  <c:v>2.2601249999999999</c:v>
                </c:pt>
                <c:pt idx="16">
                  <c:v>2.1524999999999999</c:v>
                </c:pt>
                <c:pt idx="17">
                  <c:v>2.0499999999999998</c:v>
                </c:pt>
                <c:pt idx="18">
                  <c:v>1.9474999999999998</c:v>
                </c:pt>
                <c:pt idx="19">
                  <c:v>1.8501249999999998</c:v>
                </c:pt>
                <c:pt idx="20">
                  <c:v>1.1025</c:v>
                </c:pt>
                <c:pt idx="21">
                  <c:v>1.05</c:v>
                </c:pt>
                <c:pt idx="22">
                  <c:v>1</c:v>
                </c:pt>
                <c:pt idx="23">
                  <c:v>0.95</c:v>
                </c:pt>
                <c:pt idx="24">
                  <c:v>0.90249999999999997</c:v>
                </c:pt>
                <c:pt idx="25">
                  <c:v>0.11025000000000001</c:v>
                </c:pt>
                <c:pt idx="26">
                  <c:v>0.10500000000000001</c:v>
                </c:pt>
                <c:pt idx="27">
                  <c:v>0.1</c:v>
                </c:pt>
                <c:pt idx="28">
                  <c:v>9.5000000000000001E-2</c:v>
                </c:pt>
                <c:pt idx="29">
                  <c:v>9.0249999999999997E-2</c:v>
                </c:pt>
                <c:pt idx="30">
                  <c:v>0.11025000000000001</c:v>
                </c:pt>
                <c:pt idx="31">
                  <c:v>0.10500000000000001</c:v>
                </c:pt>
                <c:pt idx="32">
                  <c:v>0.1</c:v>
                </c:pt>
                <c:pt idx="33">
                  <c:v>9.5000000000000001E-2</c:v>
                </c:pt>
                <c:pt idx="34">
                  <c:v>9.0249999999999997E-2</c:v>
                </c:pt>
                <c:pt idx="35">
                  <c:v>0.1</c:v>
                </c:pt>
              </c:numCache>
            </c:numRef>
          </c:xVal>
          <c:yVal>
            <c:numRef>
              <c:f>Data!$F$45:$F$80</c:f>
              <c:numCache>
                <c:formatCode>General</c:formatCode>
                <c:ptCount val="36"/>
                <c:pt idx="0">
                  <c:v>0</c:v>
                </c:pt>
                <c:pt idx="1">
                  <c:v>0.2</c:v>
                </c:pt>
                <c:pt idx="2">
                  <c:v>2</c:v>
                </c:pt>
                <c:pt idx="3">
                  <c:v>0.2</c:v>
                </c:pt>
                <c:pt idx="4">
                  <c:v>0</c:v>
                </c:pt>
                <c:pt idx="5">
                  <c:v>0</c:v>
                </c:pt>
                <c:pt idx="6">
                  <c:v>0.2</c:v>
                </c:pt>
                <c:pt idx="7">
                  <c:v>2</c:v>
                </c:pt>
                <c:pt idx="8">
                  <c:v>0.2</c:v>
                </c:pt>
                <c:pt idx="9">
                  <c:v>0</c:v>
                </c:pt>
                <c:pt idx="10">
                  <c:v>0</c:v>
                </c:pt>
                <c:pt idx="11">
                  <c:v>0.60000000000000009</c:v>
                </c:pt>
                <c:pt idx="12">
                  <c:v>6</c:v>
                </c:pt>
                <c:pt idx="13">
                  <c:v>0.60000000000000009</c:v>
                </c:pt>
                <c:pt idx="14">
                  <c:v>0</c:v>
                </c:pt>
                <c:pt idx="15">
                  <c:v>0</c:v>
                </c:pt>
                <c:pt idx="16">
                  <c:v>0.2</c:v>
                </c:pt>
                <c:pt idx="17">
                  <c:v>2</c:v>
                </c:pt>
                <c:pt idx="18">
                  <c:v>0.2</c:v>
                </c:pt>
                <c:pt idx="19">
                  <c:v>0</c:v>
                </c:pt>
                <c:pt idx="20">
                  <c:v>0</c:v>
                </c:pt>
                <c:pt idx="21">
                  <c:v>0.4</c:v>
                </c:pt>
                <c:pt idx="22">
                  <c:v>4</c:v>
                </c:pt>
                <c:pt idx="23">
                  <c:v>0.4</c:v>
                </c:pt>
                <c:pt idx="24">
                  <c:v>0</c:v>
                </c:pt>
                <c:pt idx="25">
                  <c:v>0</c:v>
                </c:pt>
                <c:pt idx="26">
                  <c:v>0</c:v>
                </c:pt>
                <c:pt idx="27">
                  <c:v>0</c:v>
                </c:pt>
                <c:pt idx="28">
                  <c:v>0</c:v>
                </c:pt>
                <c:pt idx="29">
                  <c:v>0</c:v>
                </c:pt>
                <c:pt idx="30">
                  <c:v>0</c:v>
                </c:pt>
                <c:pt idx="31">
                  <c:v>0</c:v>
                </c:pt>
                <c:pt idx="32">
                  <c:v>0</c:v>
                </c:pt>
                <c:pt idx="33">
                  <c:v>0</c:v>
                </c:pt>
                <c:pt idx="34">
                  <c:v>0</c:v>
                </c:pt>
                <c:pt idx="35">
                  <c:v>0</c:v>
                </c:pt>
              </c:numCache>
            </c:numRef>
          </c:yVal>
          <c:smooth val="1"/>
        </c:ser>
        <c:ser>
          <c:idx val="1"/>
          <c:order val="1"/>
          <c:tx>
            <c:strRef>
              <c:f>Data!$K$40</c:f>
              <c:strCache>
                <c:ptCount val="1"/>
              </c:strCache>
            </c:strRef>
          </c:tx>
          <c:spPr>
            <a:ln w="12700">
              <a:solidFill>
                <a:srgbClr val="F20884"/>
              </a:solidFill>
              <a:prstDash val="solid"/>
            </a:ln>
          </c:spPr>
          <c:marker>
            <c:symbol val="none"/>
          </c:marker>
          <c:dPt>
            <c:idx val="12"/>
            <c:bubble3D val="0"/>
            <c:spPr>
              <a:ln w="25400">
                <a:solidFill>
                  <a:srgbClr val="F20884"/>
                </a:solidFill>
                <a:prstDash val="solid"/>
              </a:ln>
            </c:spPr>
          </c:dPt>
          <c:xVal>
            <c:numRef>
              <c:f>Data!$N$45:$N$80</c:f>
              <c:numCache>
                <c:formatCode>General</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numCache>
            </c:numRef>
          </c:xVal>
          <c:yVal>
            <c:numRef>
              <c:f>Data!$P$45:$P$80</c:f>
              <c:numCache>
                <c:formatCode>General</c:formatCode>
                <c:ptCount val="36"/>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numCache>
            </c:numRef>
          </c:yVal>
          <c:smooth val="1"/>
        </c:ser>
        <c:dLbls>
          <c:showLegendKey val="0"/>
          <c:showVal val="0"/>
          <c:showCatName val="0"/>
          <c:showSerName val="0"/>
          <c:showPercent val="0"/>
          <c:showBubbleSize val="0"/>
        </c:dLbls>
        <c:axId val="355607808"/>
        <c:axId val="355604280"/>
      </c:scatterChart>
      <c:valAx>
        <c:axId val="355607808"/>
        <c:scaling>
          <c:logBase val="10"/>
          <c:orientation val="minMax"/>
          <c:min val="0.1"/>
        </c:scaling>
        <c:delete val="0"/>
        <c:axPos val="b"/>
        <c:title>
          <c:tx>
            <c:rich>
              <a:bodyPr/>
              <a:lstStyle/>
              <a:p>
                <a:pPr>
                  <a:defRPr sz="1200" b="1" i="0" u="none" strike="noStrike" baseline="0">
                    <a:solidFill>
                      <a:srgbClr val="000000"/>
                    </a:solidFill>
                    <a:latin typeface="Arial"/>
                    <a:ea typeface="Arial"/>
                    <a:cs typeface="Arial"/>
                  </a:defRPr>
                </a:pPr>
                <a:r>
                  <a:rPr lang="en-US"/>
                  <a:t>Energy</a:t>
                </a:r>
              </a:p>
            </c:rich>
          </c:tx>
          <c:layout>
            <c:manualLayout>
              <c:xMode val="edge"/>
              <c:yMode val="edge"/>
              <c:x val="0.43444453193350835"/>
              <c:y val="0.908617010341070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55604280"/>
        <c:crosses val="autoZero"/>
        <c:crossBetween val="midCat"/>
      </c:valAx>
      <c:valAx>
        <c:axId val="355604280"/>
        <c:scaling>
          <c:orientation val="minMax"/>
          <c:min val="0"/>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Relative Number of Electrons</a:t>
                </a:r>
              </a:p>
            </c:rich>
          </c:tx>
          <c:layout>
            <c:manualLayout>
              <c:xMode val="edge"/>
              <c:yMode val="edge"/>
              <c:x val="1.6666666666666666E-2"/>
              <c:y val="0.25326391315968011"/>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355607808"/>
        <c:crossesAt val="0.1"/>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cs typeface="Arial" charset="0"/>
              </a:defRPr>
            </a:lvl1pPr>
          </a:lstStyle>
          <a:p>
            <a:pPr>
              <a:defRPr/>
            </a:pPr>
            <a:endParaRPr lang="en-US"/>
          </a:p>
        </p:txBody>
      </p:sp>
      <p:sp>
        <p:nvSpPr>
          <p:cNvPr id="132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cs typeface="Arial" charset="0"/>
              </a:defRPr>
            </a:lvl1pPr>
          </a:lstStyle>
          <a:p>
            <a:pPr>
              <a:defRPr/>
            </a:pPr>
            <a:fld id="{AA83E652-74D5-4226-8BC5-F0DF0FE14253}" type="slidenum">
              <a:rPr lang="en-US"/>
              <a:pPr>
                <a:defRPr/>
              </a:pPr>
              <a:t>‹#›</a:t>
            </a:fld>
            <a:endParaRPr lang="en-US"/>
          </a:p>
        </p:txBody>
      </p:sp>
    </p:spTree>
    <p:extLst>
      <p:ext uri="{BB962C8B-B14F-4D97-AF65-F5344CB8AC3E}">
        <p14:creationId xmlns:p14="http://schemas.microsoft.com/office/powerpoint/2010/main" val="11476867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95838DE-5CC9-4EBD-A0AF-8D499E10436E}" type="slidenum">
              <a:rPr lang="en-US"/>
              <a:pPr eaLnBrk="1" hangingPunct="1"/>
              <a:t>9</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66426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26F2A8-F79D-4857-9C89-DC257AAB96F9}" type="slidenum">
              <a:rPr lang="en-US"/>
              <a:pPr eaLnBrk="1" hangingPunct="1"/>
              <a:t>29</a:t>
            </a:fld>
            <a:endParaRPr lang="en-US"/>
          </a:p>
        </p:txBody>
      </p:sp>
      <p:sp>
        <p:nvSpPr>
          <p:cNvPr id="1433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1B4B34E-2DCD-4D48-B528-B992747432B5}" type="slidenum">
              <a:rPr lang="en-US" sz="1200"/>
              <a:pPr algn="r" eaLnBrk="1" hangingPunct="1"/>
              <a:t>29</a:t>
            </a:fld>
            <a:endParaRPr lang="en-US" sz="1200"/>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2615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3BF3F2-80BF-4BC1-BC82-E1B9F395C16D}" type="slidenum">
              <a:rPr lang="en-US"/>
              <a:pPr eaLnBrk="1" hangingPunct="1"/>
              <a:t>30</a:t>
            </a:fld>
            <a:endParaRPr lang="en-US"/>
          </a:p>
        </p:txBody>
      </p:sp>
      <p:sp>
        <p:nvSpPr>
          <p:cNvPr id="1443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659E9A6-FB72-44D5-8FF4-515B55A0778E}" type="slidenum">
              <a:rPr lang="en-US" sz="1200"/>
              <a:pPr algn="r" eaLnBrk="1" hangingPunct="1"/>
              <a:t>30</a:t>
            </a:fld>
            <a:endParaRPr lang="en-US" sz="1200"/>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1488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00AF84F-2EA1-4E70-B6B8-5F3036FC467E}" type="slidenum">
              <a:rPr lang="en-US"/>
              <a:pPr eaLnBrk="1" hangingPunct="1"/>
              <a:t>31</a:t>
            </a:fld>
            <a:endParaRPr lang="en-US"/>
          </a:p>
        </p:txBody>
      </p:sp>
      <p:sp>
        <p:nvSpPr>
          <p:cNvPr id="1454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26FC0A9-AD6B-4D79-884D-9F85859535A0}" type="slidenum">
              <a:rPr lang="en-US" sz="1200"/>
              <a:pPr algn="r" eaLnBrk="1" hangingPunct="1"/>
              <a:t>31</a:t>
            </a:fld>
            <a:endParaRPr lang="en-US" sz="1200"/>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3359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7A46891-7C5C-4DA9-8745-510211715467}" type="slidenum">
              <a:rPr lang="en-US"/>
              <a:pPr eaLnBrk="1" hangingPunct="1"/>
              <a:t>32</a:t>
            </a:fld>
            <a:endParaRPr lang="en-US"/>
          </a:p>
        </p:txBody>
      </p:sp>
      <p:sp>
        <p:nvSpPr>
          <p:cNvPr id="1464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2B066E7-C928-4DA6-9AB9-621C963071C1}" type="slidenum">
              <a:rPr lang="en-US" sz="1200"/>
              <a:pPr algn="r" eaLnBrk="1" hangingPunct="1"/>
              <a:t>32</a:t>
            </a:fld>
            <a:endParaRPr lang="en-US" sz="1200"/>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77300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4DFB743-6236-44E1-9BC9-B2363214ACC0}" type="slidenum">
              <a:rPr lang="en-US"/>
              <a:pPr eaLnBrk="1" hangingPunct="1"/>
              <a:t>33</a:t>
            </a:fld>
            <a:endParaRPr lang="en-US"/>
          </a:p>
        </p:txBody>
      </p:sp>
      <p:sp>
        <p:nvSpPr>
          <p:cNvPr id="1474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9F5DE52-F925-47A4-925B-22DDDCEFED94}" type="slidenum">
              <a:rPr lang="en-US" sz="1200"/>
              <a:pPr algn="r" eaLnBrk="1" hangingPunct="1"/>
              <a:t>33</a:t>
            </a:fld>
            <a:endParaRPr lang="en-US" sz="1200"/>
          </a:p>
        </p:txBody>
      </p:sp>
      <p:sp>
        <p:nvSpPr>
          <p:cNvPr id="147460" name="Rectangle 2"/>
          <p:cNvSpPr>
            <a:spLocks noGrp="1" noRot="1" noChangeAspect="1" noChangeArrowheads="1" noTextEdit="1"/>
          </p:cNvSpPr>
          <p:nvPr>
            <p:ph type="sldImg"/>
          </p:nvPr>
        </p:nvSpPr>
        <p:spPr>
          <a:ln/>
        </p:spPr>
      </p:sp>
      <p:sp>
        <p:nvSpPr>
          <p:cNvPr id="952323" name="Rectangle 3"/>
          <p:cNvSpPr>
            <a:spLocks noGrp="1" noChangeArrowheads="1"/>
          </p:cNvSpPr>
          <p:nvPr>
            <p:ph type="body" idx="1"/>
          </p:nvPr>
        </p:nvSpPr>
        <p:spPr/>
        <p:txBody>
          <a:bodyPr/>
          <a:lstStyle/>
          <a:p>
            <a:pPr eaLnBrk="1" hangingPunct="1">
              <a:defRPr/>
            </a:pPr>
            <a:r>
              <a:rPr lang="en-US" smtClean="0"/>
              <a:t>Wolfgang Pauli determined that each orbital can contain no more than two electrons.</a:t>
            </a:r>
          </a:p>
          <a:p>
            <a:pPr eaLnBrk="1" hangingPunct="1">
              <a:defRPr/>
            </a:pPr>
            <a:endParaRPr lang="en-US" sz="500" smtClean="0"/>
          </a:p>
          <a:p>
            <a:pPr eaLnBrk="1" hangingPunct="1">
              <a:defRPr/>
            </a:pPr>
            <a:r>
              <a:rPr lang="en-US" b="1" smtClean="0"/>
              <a:t>Pauli exclusion principle</a:t>
            </a:r>
            <a:r>
              <a:rPr lang="en-US" smtClean="0"/>
              <a:t>:  No two electrons in an atom can have the same value of all four quantum numbers (</a:t>
            </a:r>
            <a:r>
              <a:rPr lang="en-US" i="1" smtClean="0"/>
              <a:t>n, l, m</a:t>
            </a:r>
            <a:r>
              <a:rPr lang="en-US" i="1" baseline="-25000" smtClean="0"/>
              <a:t>l </a:t>
            </a:r>
            <a:r>
              <a:rPr lang="en-US" i="1" smtClean="0"/>
              <a:t>, m</a:t>
            </a:r>
            <a:r>
              <a:rPr lang="en-US" i="1" baseline="-25000" smtClean="0"/>
              <a:t>s</a:t>
            </a:r>
            <a:r>
              <a:rPr lang="en-US" smtClean="0"/>
              <a:t>).</a:t>
            </a:r>
          </a:p>
          <a:p>
            <a:pPr eaLnBrk="1" hangingPunct="1">
              <a:defRPr/>
            </a:pPr>
            <a:endParaRPr lang="en-US" sz="500" smtClean="0"/>
          </a:p>
          <a:p>
            <a:pPr eaLnBrk="1" hangingPunct="1">
              <a:defRPr/>
            </a:pPr>
            <a:r>
              <a:rPr lang="en-US" smtClean="0"/>
              <a:t>	By giving the values of </a:t>
            </a:r>
            <a:r>
              <a:rPr lang="en-US" i="1" smtClean="0"/>
              <a:t>n, l, and m</a:t>
            </a:r>
            <a:r>
              <a:rPr lang="en-US" i="1" baseline="-25000" smtClean="0"/>
              <a:t>l</a:t>
            </a:r>
            <a:r>
              <a:rPr lang="en-US" i="1" smtClean="0"/>
              <a:t>,</a:t>
            </a:r>
            <a:r>
              <a:rPr lang="en-US" smtClean="0"/>
              <a:t> we specify a particular orbit.</a:t>
            </a:r>
          </a:p>
          <a:p>
            <a:pPr eaLnBrk="1" hangingPunct="1">
              <a:defRPr/>
            </a:pPr>
            <a:endParaRPr lang="en-US" sz="500" smtClean="0"/>
          </a:p>
          <a:p>
            <a:pPr eaLnBrk="1" hangingPunct="1">
              <a:defRPr/>
            </a:pPr>
            <a:r>
              <a:rPr lang="en-US" smtClean="0"/>
              <a:t>	Because </a:t>
            </a:r>
            <a:r>
              <a:rPr lang="en-US" i="1" smtClean="0"/>
              <a:t>m</a:t>
            </a:r>
            <a:r>
              <a:rPr lang="en-US" i="1" baseline="-25000" smtClean="0"/>
              <a:t>s </a:t>
            </a:r>
            <a:r>
              <a:rPr lang="en-US" smtClean="0"/>
              <a:t> has only two values (+</a:t>
            </a:r>
            <a:r>
              <a:rPr lang="en-US" smtClean="0">
                <a:cs typeface="Times New Roman" pitchFamily="18" charset="0"/>
              </a:rPr>
              <a:t>½ or </a:t>
            </a:r>
            <a:r>
              <a:rPr lang="en-US" smtClean="0"/>
              <a:t>-½), two electrons (and only two electrons) can occupy any given orbital, one with spin up and one with spin down.</a:t>
            </a:r>
          </a:p>
          <a:p>
            <a:pPr eaLnBrk="1" hangingPunct="1">
              <a:defRPr/>
            </a:pPr>
            <a:endParaRPr lang="en-US" smtClean="0"/>
          </a:p>
          <a:p>
            <a:pPr eaLnBrk="1" hangingPunct="1">
              <a:defRPr/>
            </a:pPr>
            <a:r>
              <a:rPr lang="en-US" b="1" smtClean="0">
                <a:effectLst>
                  <a:outerShdw blurRad="38100" dist="38100" dir="2700000" algn="tl">
                    <a:srgbClr val="C0C0C0"/>
                  </a:outerShdw>
                </a:effectLst>
              </a:rPr>
              <a:t>Pauli's Exclusion Principle.</a:t>
            </a:r>
          </a:p>
          <a:p>
            <a:pPr eaLnBrk="1" hangingPunct="1">
              <a:defRPr/>
            </a:pPr>
            <a:r>
              <a:rPr lang="en-US" smtClean="0"/>
              <a:t>Put bluntly, this states that "No two electrons in one atom can have the same values for all four quantum numbers". (My interpretation of the Principal and not a direct quote)</a:t>
            </a:r>
          </a:p>
          <a:p>
            <a:pPr eaLnBrk="1" hangingPunct="1">
              <a:defRPr/>
            </a:pPr>
            <a:r>
              <a:rPr lang="en-US" smtClean="0"/>
              <a:t>This essentially means that a maximum of only two electrons can occupy a single orbital. When two electrons occupy an orbital they must have opposed spin (i.e. different values for the spin quantum number). </a:t>
            </a:r>
          </a:p>
          <a:p>
            <a:pPr eaLnBrk="1" hangingPunct="1">
              <a:defRPr/>
            </a:pPr>
            <a:r>
              <a:rPr lang="en-US" smtClean="0"/>
              <a:t>We are now beginning to see how the electronic configuration of the elements is built up. </a:t>
            </a:r>
          </a:p>
        </p:txBody>
      </p:sp>
    </p:spTree>
    <p:extLst>
      <p:ext uri="{BB962C8B-B14F-4D97-AF65-F5344CB8AC3E}">
        <p14:creationId xmlns:p14="http://schemas.microsoft.com/office/powerpoint/2010/main" val="2926370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E8195C3-1CFD-4CD6-9C00-1CD57E095F03}" type="slidenum">
              <a:rPr lang="en-US"/>
              <a:pPr eaLnBrk="1" hangingPunct="1"/>
              <a:t>35</a:t>
            </a:fld>
            <a:endParaRPr lang="en-US"/>
          </a:p>
        </p:txBody>
      </p:sp>
      <p:sp>
        <p:nvSpPr>
          <p:cNvPr id="1484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6F4EDF7-557A-4826-AC3E-061527DA7CC5}" type="slidenum">
              <a:rPr lang="en-US" sz="1200"/>
              <a:pPr algn="r" eaLnBrk="1" hangingPunct="1"/>
              <a:t>35</a:t>
            </a:fld>
            <a:endParaRPr lang="en-US" sz="1200"/>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46441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F0354D2-052D-4F7C-BA3C-9721F4647E96}" type="slidenum">
              <a:rPr lang="en-US"/>
              <a:pPr eaLnBrk="1" hangingPunct="1"/>
              <a:t>38</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4045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3E3EAE-0BF1-4648-B352-1C149A5C16E3}" type="slidenum">
              <a:rPr lang="en-US"/>
              <a:pPr eaLnBrk="1" hangingPunct="1"/>
              <a:t>43</a:t>
            </a:fld>
            <a:endParaRPr lang="en-US"/>
          </a:p>
        </p:txBody>
      </p:sp>
      <p:sp>
        <p:nvSpPr>
          <p:cNvPr id="1505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A61C9AE-D6CC-436A-B666-E43AF3269356}" type="slidenum">
              <a:rPr lang="en-US" sz="1200"/>
              <a:pPr algn="r" eaLnBrk="1" hangingPunct="1"/>
              <a:t>43</a:t>
            </a:fld>
            <a:endParaRPr lang="en-US" sz="1200"/>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389832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454208-65DA-4786-9F13-08D995A7EF60}" type="slidenum">
              <a:rPr lang="en-US"/>
              <a:pPr eaLnBrk="1" hangingPunct="1"/>
              <a:t>44</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914400" y="4343400"/>
            <a:ext cx="5029200" cy="4114800"/>
          </a:xfrm>
          <a:noFill/>
        </p:spPr>
        <p:txBody>
          <a:bodyPr/>
          <a:lstStyle/>
          <a:p>
            <a:pPr lvl="2" eaLnBrk="1" hangingPunct="1">
              <a:lnSpc>
                <a:spcPct val="90000"/>
              </a:lnSpc>
            </a:pPr>
            <a:r>
              <a:rPr lang="en-US" sz="1000" smtClean="0">
                <a:latin typeface="Arial" pitchFamily="34" charset="0"/>
              </a:rPr>
              <a:t>An abbreviated system with lowercase letters is used to denote the value of</a:t>
            </a:r>
            <a:r>
              <a:rPr lang="en-US" sz="1000" i="1" smtClean="0">
                <a:latin typeface="Arial" pitchFamily="34" charset="0"/>
              </a:rPr>
              <a:t> l</a:t>
            </a:r>
            <a:r>
              <a:rPr lang="en-US" sz="1000" smtClean="0">
                <a:latin typeface="Arial" pitchFamily="34" charset="0"/>
              </a:rPr>
              <a:t> for a particular subshell or orbital:</a:t>
            </a:r>
          </a:p>
          <a:p>
            <a:pPr lvl="2" eaLnBrk="1" hangingPunct="1">
              <a:lnSpc>
                <a:spcPct val="90000"/>
              </a:lnSpc>
            </a:pPr>
            <a:r>
              <a:rPr lang="en-US" sz="1000" smtClean="0">
                <a:latin typeface="Arial" pitchFamily="34" charset="0"/>
              </a:rPr>
              <a:t>                   </a:t>
            </a:r>
            <a:r>
              <a:rPr lang="en-US" sz="1000" i="1" smtClean="0">
                <a:latin typeface="Arial" pitchFamily="34" charset="0"/>
              </a:rPr>
              <a:t>  l </a:t>
            </a:r>
            <a:r>
              <a:rPr lang="en-US" sz="1000" smtClean="0">
                <a:latin typeface="Arial" pitchFamily="34" charset="0"/>
              </a:rPr>
              <a:t>=  0  1  2  3</a:t>
            </a:r>
          </a:p>
          <a:p>
            <a:pPr lvl="2" eaLnBrk="1" hangingPunct="1">
              <a:lnSpc>
                <a:spcPct val="90000"/>
              </a:lnSpc>
            </a:pPr>
            <a:r>
              <a:rPr lang="en-US" sz="1000" smtClean="0">
                <a:latin typeface="Arial" pitchFamily="34" charset="0"/>
              </a:rPr>
              <a:t>             </a:t>
            </a:r>
            <a:r>
              <a:rPr lang="en-US" sz="600" b="1" smtClean="0">
                <a:latin typeface="Arial" pitchFamily="34" charset="0"/>
              </a:rPr>
              <a:t>Designation</a:t>
            </a:r>
            <a:r>
              <a:rPr lang="en-US" sz="800" b="1" smtClean="0">
                <a:latin typeface="Arial" pitchFamily="34" charset="0"/>
              </a:rPr>
              <a:t>   </a:t>
            </a:r>
            <a:r>
              <a:rPr lang="en-US" sz="800" b="1" i="1" smtClean="0">
                <a:latin typeface="Arial" pitchFamily="34" charset="0"/>
              </a:rPr>
              <a:t>s   p   d   f</a:t>
            </a:r>
          </a:p>
          <a:p>
            <a:pPr lvl="2" eaLnBrk="1" hangingPunct="1">
              <a:lnSpc>
                <a:spcPct val="90000"/>
              </a:lnSpc>
            </a:pPr>
            <a:endParaRPr lang="en-US" sz="500" b="1" i="1" smtClean="0">
              <a:latin typeface="Arial" pitchFamily="34" charset="0"/>
            </a:endParaRPr>
          </a:p>
          <a:p>
            <a:pPr lvl="2" eaLnBrk="1" hangingPunct="1">
              <a:lnSpc>
                <a:spcPct val="90000"/>
              </a:lnSpc>
            </a:pPr>
            <a:r>
              <a:rPr lang="en-US" sz="1000" b="1" i="1" smtClean="0">
                <a:latin typeface="Arial" pitchFamily="34" charset="0"/>
              </a:rPr>
              <a:t>•  </a:t>
            </a:r>
            <a:r>
              <a:rPr lang="en-US" sz="1000" smtClean="0">
                <a:latin typeface="Arial" pitchFamily="34" charset="0"/>
              </a:rPr>
              <a:t>The principal quantum number is named first, followed by the letter </a:t>
            </a:r>
            <a:r>
              <a:rPr lang="en-US" sz="1000" i="1" smtClean="0">
                <a:latin typeface="Arial" pitchFamily="34" charset="0"/>
              </a:rPr>
              <a:t>s, p, d, or f</a:t>
            </a:r>
            <a:r>
              <a:rPr lang="en-US" sz="1000" smtClean="0">
                <a:latin typeface="Arial" pitchFamily="34" charset="0"/>
              </a:rPr>
              <a:t>.</a:t>
            </a:r>
          </a:p>
          <a:p>
            <a:pPr lvl="2" eaLnBrk="1" hangingPunct="1">
              <a:lnSpc>
                <a:spcPct val="90000"/>
              </a:lnSpc>
            </a:pPr>
            <a:endParaRPr lang="en-US" sz="500" smtClean="0">
              <a:latin typeface="Arial" pitchFamily="34" charset="0"/>
            </a:endParaRPr>
          </a:p>
          <a:p>
            <a:pPr lvl="2" eaLnBrk="1" hangingPunct="1">
              <a:lnSpc>
                <a:spcPct val="90000"/>
              </a:lnSpc>
            </a:pPr>
            <a:r>
              <a:rPr lang="en-US" sz="1000" b="1" i="1" smtClean="0">
                <a:latin typeface="Arial" pitchFamily="34" charset="0"/>
              </a:rPr>
              <a:t>• </a:t>
            </a:r>
            <a:r>
              <a:rPr lang="en-US" sz="1000" smtClean="0">
                <a:latin typeface="Arial" pitchFamily="34" charset="0"/>
              </a:rPr>
              <a:t> A 1</a:t>
            </a:r>
            <a:r>
              <a:rPr lang="en-US" sz="1000" i="1" smtClean="0">
                <a:latin typeface="Arial" pitchFamily="34" charset="0"/>
              </a:rPr>
              <a:t>s</a:t>
            </a:r>
            <a:r>
              <a:rPr lang="en-US" sz="1000" smtClean="0">
                <a:latin typeface="Arial" pitchFamily="34" charset="0"/>
              </a:rPr>
              <a:t> orbital has</a:t>
            </a:r>
            <a:r>
              <a:rPr lang="en-US" sz="1000" i="1" smtClean="0">
                <a:latin typeface="Arial" pitchFamily="34" charset="0"/>
              </a:rPr>
              <a:t> n </a:t>
            </a:r>
            <a:r>
              <a:rPr lang="en-US" sz="1000" smtClean="0">
                <a:latin typeface="Arial" pitchFamily="34" charset="0"/>
              </a:rPr>
              <a:t>= 1 and </a:t>
            </a:r>
            <a:r>
              <a:rPr lang="en-US" sz="1000" i="1" smtClean="0">
                <a:latin typeface="Arial" pitchFamily="34" charset="0"/>
              </a:rPr>
              <a:t>l </a:t>
            </a:r>
            <a:r>
              <a:rPr lang="en-US" sz="1000" smtClean="0">
                <a:latin typeface="Arial" pitchFamily="34" charset="0"/>
              </a:rPr>
              <a:t>= 0; a 2</a:t>
            </a:r>
            <a:r>
              <a:rPr lang="en-US" sz="1000" i="1" smtClean="0">
                <a:latin typeface="Arial" pitchFamily="34" charset="0"/>
              </a:rPr>
              <a:t>p</a:t>
            </a:r>
            <a:r>
              <a:rPr lang="en-US" sz="1000" smtClean="0">
                <a:latin typeface="Arial" pitchFamily="34" charset="0"/>
              </a:rPr>
              <a:t> subshell has </a:t>
            </a:r>
            <a:r>
              <a:rPr lang="en-US" sz="1000" i="1" smtClean="0">
                <a:latin typeface="Arial" pitchFamily="34" charset="0"/>
              </a:rPr>
              <a:t>n</a:t>
            </a:r>
            <a:r>
              <a:rPr lang="en-US" sz="1000" smtClean="0">
                <a:latin typeface="Arial" pitchFamily="34" charset="0"/>
              </a:rPr>
              <a:t> = 2 and </a:t>
            </a:r>
            <a:r>
              <a:rPr lang="en-US" sz="1000" i="1" smtClean="0">
                <a:latin typeface="Arial" pitchFamily="34" charset="0"/>
              </a:rPr>
              <a:t>l </a:t>
            </a:r>
            <a:r>
              <a:rPr lang="en-US" sz="1000" smtClean="0">
                <a:latin typeface="Arial" pitchFamily="34" charset="0"/>
              </a:rPr>
              <a:t>= 1(and contains three 2</a:t>
            </a:r>
            <a:r>
              <a:rPr lang="en-US" sz="1000" i="1" smtClean="0">
                <a:latin typeface="Arial" pitchFamily="34" charset="0"/>
              </a:rPr>
              <a:t>p</a:t>
            </a:r>
            <a:r>
              <a:rPr lang="en-US" sz="1000" smtClean="0">
                <a:latin typeface="Arial" pitchFamily="34" charset="0"/>
              </a:rPr>
              <a:t> orbitals, corresponding to</a:t>
            </a:r>
            <a:r>
              <a:rPr lang="en-US" sz="1000" i="1" smtClean="0">
                <a:latin typeface="Arial" pitchFamily="34" charset="0"/>
              </a:rPr>
              <a:t> m</a:t>
            </a:r>
            <a:r>
              <a:rPr lang="en-US" sz="1000" i="1" baseline="-25000" smtClean="0">
                <a:latin typeface="Arial" pitchFamily="34" charset="0"/>
              </a:rPr>
              <a:t>l </a:t>
            </a:r>
            <a:r>
              <a:rPr lang="en-US" sz="1000" smtClean="0">
                <a:latin typeface="Arial" pitchFamily="34" charset="0"/>
              </a:rPr>
              <a:t> = –1, 0, and +1); a 3</a:t>
            </a:r>
            <a:r>
              <a:rPr lang="en-US" sz="1000" i="1" smtClean="0">
                <a:latin typeface="Arial" pitchFamily="34" charset="0"/>
              </a:rPr>
              <a:t>d </a:t>
            </a:r>
            <a:r>
              <a:rPr lang="en-US" sz="1000" smtClean="0">
                <a:latin typeface="Arial" pitchFamily="34" charset="0"/>
              </a:rPr>
              <a:t>subshell has </a:t>
            </a:r>
            <a:r>
              <a:rPr lang="en-US" sz="1000" i="1" smtClean="0">
                <a:latin typeface="Arial" pitchFamily="34" charset="0"/>
              </a:rPr>
              <a:t>n </a:t>
            </a:r>
            <a:r>
              <a:rPr lang="en-US" sz="1000" smtClean="0">
                <a:latin typeface="Arial" pitchFamily="34" charset="0"/>
              </a:rPr>
              <a:t>= 3 and </a:t>
            </a:r>
            <a:r>
              <a:rPr lang="en-US" sz="1000" i="1" smtClean="0">
                <a:latin typeface="Arial" pitchFamily="34" charset="0"/>
              </a:rPr>
              <a:t>l </a:t>
            </a:r>
            <a:r>
              <a:rPr lang="en-US" sz="1000" smtClean="0">
                <a:latin typeface="Arial" pitchFamily="34" charset="0"/>
              </a:rPr>
              <a:t>= 2 (and contains five 3</a:t>
            </a:r>
            <a:r>
              <a:rPr lang="en-US" sz="1000" i="1" smtClean="0">
                <a:latin typeface="Arial" pitchFamily="34" charset="0"/>
              </a:rPr>
              <a:t>d</a:t>
            </a:r>
            <a:r>
              <a:rPr lang="en-US" sz="1000" smtClean="0">
                <a:latin typeface="Arial" pitchFamily="34" charset="0"/>
              </a:rPr>
              <a:t> orbitals, corresponding to </a:t>
            </a:r>
            <a:r>
              <a:rPr lang="en-US" sz="1000" i="1" smtClean="0">
                <a:latin typeface="Arial" pitchFamily="34" charset="0"/>
              </a:rPr>
              <a:t>m</a:t>
            </a:r>
            <a:r>
              <a:rPr lang="en-US" sz="1000" i="1" baseline="-25000" smtClean="0">
                <a:latin typeface="Arial" pitchFamily="34" charset="0"/>
              </a:rPr>
              <a:t>l </a:t>
            </a:r>
            <a:r>
              <a:rPr lang="en-US" sz="1000" baseline="-25000" smtClean="0">
                <a:latin typeface="Arial" pitchFamily="34" charset="0"/>
              </a:rPr>
              <a:t> </a:t>
            </a:r>
            <a:r>
              <a:rPr lang="en-US" sz="1000" smtClean="0">
                <a:latin typeface="Arial" pitchFamily="34" charset="0"/>
              </a:rPr>
              <a:t>= –2, –1, 0, –1, and +2).</a:t>
            </a:r>
          </a:p>
          <a:p>
            <a:pPr lvl="2" eaLnBrk="1" hangingPunct="1">
              <a:lnSpc>
                <a:spcPct val="90000"/>
              </a:lnSpc>
            </a:pPr>
            <a:r>
              <a:rPr lang="en-US" smtClean="0">
                <a:latin typeface="Arial" pitchFamily="34" charset="0"/>
              </a:rPr>
              <a:t>Relationships between the quantum   numbers and the number of subshells and orbitals are</a:t>
            </a:r>
            <a:endParaRPr lang="en-US" sz="1000" smtClean="0">
              <a:latin typeface="Arial" pitchFamily="34" charset="0"/>
            </a:endParaRPr>
          </a:p>
          <a:p>
            <a:pPr lvl="2" eaLnBrk="1" hangingPunct="1">
              <a:lnSpc>
                <a:spcPct val="90000"/>
              </a:lnSpc>
            </a:pPr>
            <a:endParaRPr lang="en-US" sz="500" smtClean="0">
              <a:latin typeface="Arial" pitchFamily="34" charset="0"/>
            </a:endParaRPr>
          </a:p>
          <a:p>
            <a:pPr lvl="3" eaLnBrk="1" hangingPunct="1">
              <a:lnSpc>
                <a:spcPct val="90000"/>
              </a:lnSpc>
            </a:pPr>
            <a:r>
              <a:rPr lang="en-US" sz="1000" smtClean="0">
                <a:latin typeface="Arial" pitchFamily="34" charset="0"/>
              </a:rPr>
              <a:t>   1. each principal shell contains </a:t>
            </a:r>
            <a:r>
              <a:rPr lang="en-US" sz="1000" i="1" smtClean="0">
                <a:latin typeface="Arial" pitchFamily="34" charset="0"/>
              </a:rPr>
              <a:t>n</a:t>
            </a:r>
            <a:r>
              <a:rPr lang="en-US" sz="1000" smtClean="0">
                <a:latin typeface="Arial" pitchFamily="34" charset="0"/>
              </a:rPr>
              <a:t> subshells;</a:t>
            </a:r>
          </a:p>
          <a:p>
            <a:pPr lvl="3" eaLnBrk="1" hangingPunct="1">
              <a:lnSpc>
                <a:spcPct val="90000"/>
              </a:lnSpc>
            </a:pPr>
            <a:r>
              <a:rPr lang="en-US" sz="1000" smtClean="0">
                <a:latin typeface="Arial" pitchFamily="34" charset="0"/>
              </a:rPr>
              <a:t>       –  for </a:t>
            </a:r>
            <a:r>
              <a:rPr lang="en-US" sz="1000" i="1" smtClean="0">
                <a:latin typeface="Arial" pitchFamily="34" charset="0"/>
              </a:rPr>
              <a:t>n </a:t>
            </a:r>
            <a:r>
              <a:rPr lang="en-US" sz="1000" smtClean="0">
                <a:latin typeface="Arial" pitchFamily="34" charset="0"/>
              </a:rPr>
              <a:t>= 1, only a single subshell is possible (1</a:t>
            </a:r>
            <a:r>
              <a:rPr lang="en-US" sz="1000" i="1" smtClean="0">
                <a:latin typeface="Arial" pitchFamily="34" charset="0"/>
              </a:rPr>
              <a:t>s</a:t>
            </a:r>
            <a:r>
              <a:rPr lang="en-US" sz="1000" smtClean="0">
                <a:latin typeface="Arial" pitchFamily="34" charset="0"/>
              </a:rPr>
              <a:t>); </a:t>
            </a:r>
          </a:p>
          <a:p>
            <a:pPr lvl="3" eaLnBrk="1" hangingPunct="1">
              <a:lnSpc>
                <a:spcPct val="90000"/>
              </a:lnSpc>
            </a:pPr>
            <a:r>
              <a:rPr lang="en-US" sz="1000" smtClean="0">
                <a:latin typeface="Arial" pitchFamily="34" charset="0"/>
              </a:rPr>
              <a:t>		for</a:t>
            </a:r>
            <a:r>
              <a:rPr lang="en-US" sz="1000" i="1" smtClean="0">
                <a:latin typeface="Arial" pitchFamily="34" charset="0"/>
              </a:rPr>
              <a:t> n</a:t>
            </a:r>
            <a:r>
              <a:rPr lang="en-US" sz="1000" smtClean="0">
                <a:latin typeface="Arial" pitchFamily="34" charset="0"/>
              </a:rPr>
              <a:t> = 2, there are two subshells (2</a:t>
            </a:r>
            <a:r>
              <a:rPr lang="en-US" sz="1000" i="1" smtClean="0">
                <a:latin typeface="Arial" pitchFamily="34" charset="0"/>
              </a:rPr>
              <a:t>s</a:t>
            </a:r>
            <a:r>
              <a:rPr lang="en-US" sz="1000" smtClean="0">
                <a:latin typeface="Arial" pitchFamily="34" charset="0"/>
              </a:rPr>
              <a:t> and 2</a:t>
            </a:r>
            <a:r>
              <a:rPr lang="en-US" sz="1000" i="1" smtClean="0">
                <a:latin typeface="Arial" pitchFamily="34" charset="0"/>
              </a:rPr>
              <a:t>p</a:t>
            </a:r>
            <a:r>
              <a:rPr lang="en-US" sz="1000" smtClean="0">
                <a:latin typeface="Arial" pitchFamily="34" charset="0"/>
              </a:rPr>
              <a:t>);</a:t>
            </a:r>
          </a:p>
          <a:p>
            <a:pPr lvl="3" eaLnBrk="1" hangingPunct="1">
              <a:lnSpc>
                <a:spcPct val="90000"/>
              </a:lnSpc>
            </a:pPr>
            <a:r>
              <a:rPr lang="en-US" sz="1000" smtClean="0">
                <a:latin typeface="Arial" pitchFamily="34" charset="0"/>
              </a:rPr>
              <a:t>	   for</a:t>
            </a:r>
            <a:r>
              <a:rPr lang="en-US" sz="1000" i="1" smtClean="0">
                <a:latin typeface="Arial" pitchFamily="34" charset="0"/>
              </a:rPr>
              <a:t> n </a:t>
            </a:r>
            <a:r>
              <a:rPr lang="en-US" sz="1000" smtClean="0">
                <a:latin typeface="Arial" pitchFamily="34" charset="0"/>
              </a:rPr>
              <a:t>= 3, there are three subshells (3</a:t>
            </a:r>
            <a:r>
              <a:rPr lang="en-US" sz="1000" i="1" smtClean="0">
                <a:latin typeface="Arial" pitchFamily="34" charset="0"/>
              </a:rPr>
              <a:t>s</a:t>
            </a:r>
            <a:r>
              <a:rPr lang="en-US" sz="1000" smtClean="0">
                <a:latin typeface="Arial" pitchFamily="34" charset="0"/>
              </a:rPr>
              <a:t>, 3</a:t>
            </a:r>
            <a:r>
              <a:rPr lang="en-US" sz="1000" i="1" smtClean="0">
                <a:latin typeface="Arial" pitchFamily="34" charset="0"/>
              </a:rPr>
              <a:t>p</a:t>
            </a:r>
            <a:r>
              <a:rPr lang="en-US" sz="1000" smtClean="0">
                <a:latin typeface="Arial" pitchFamily="34" charset="0"/>
              </a:rPr>
              <a:t>, and 3</a:t>
            </a:r>
            <a:r>
              <a:rPr lang="en-US" sz="1000" i="1" smtClean="0">
                <a:latin typeface="Arial" pitchFamily="34" charset="0"/>
              </a:rPr>
              <a:t>d</a:t>
            </a:r>
            <a:r>
              <a:rPr lang="en-US" sz="1000" smtClean="0">
                <a:latin typeface="Arial" pitchFamily="34" charset="0"/>
              </a:rPr>
              <a:t>);</a:t>
            </a:r>
          </a:p>
          <a:p>
            <a:pPr lvl="3" eaLnBrk="1" hangingPunct="1">
              <a:lnSpc>
                <a:spcPct val="90000"/>
              </a:lnSpc>
            </a:pPr>
            <a:endParaRPr lang="en-US" sz="600" smtClean="0">
              <a:latin typeface="Arial" pitchFamily="34" charset="0"/>
            </a:endParaRPr>
          </a:p>
          <a:p>
            <a:pPr lvl="3" eaLnBrk="1" hangingPunct="1">
              <a:lnSpc>
                <a:spcPct val="90000"/>
              </a:lnSpc>
            </a:pPr>
            <a:r>
              <a:rPr lang="en-US" sz="1000" smtClean="0">
                <a:latin typeface="Arial" pitchFamily="34" charset="0"/>
              </a:rPr>
              <a:t>	2. each subshell contains 2</a:t>
            </a:r>
            <a:r>
              <a:rPr lang="en-US" sz="1000" i="1" smtClean="0">
                <a:latin typeface="Arial" pitchFamily="34" charset="0"/>
              </a:rPr>
              <a:t>l </a:t>
            </a:r>
            <a:r>
              <a:rPr lang="en-US" sz="1000" smtClean="0">
                <a:latin typeface="Arial" pitchFamily="34" charset="0"/>
              </a:rPr>
              <a:t>+ 1 orbitals;</a:t>
            </a:r>
          </a:p>
          <a:p>
            <a:pPr lvl="3" eaLnBrk="1" hangingPunct="1">
              <a:lnSpc>
                <a:spcPct val="90000"/>
              </a:lnSpc>
            </a:pPr>
            <a:r>
              <a:rPr lang="en-US" sz="1000" smtClean="0">
                <a:latin typeface="Arial" pitchFamily="34" charset="0"/>
              </a:rPr>
              <a:t>        – this means that all </a:t>
            </a:r>
            <a:r>
              <a:rPr lang="en-US" sz="1000" i="1" smtClean="0">
                <a:latin typeface="Arial" pitchFamily="34" charset="0"/>
              </a:rPr>
              <a:t>ns</a:t>
            </a:r>
            <a:r>
              <a:rPr lang="en-US" sz="1000" smtClean="0">
                <a:latin typeface="Arial" pitchFamily="34" charset="0"/>
              </a:rPr>
              <a:t> subshells contain a single </a:t>
            </a:r>
            <a:r>
              <a:rPr lang="en-US" sz="1000" i="1" smtClean="0">
                <a:latin typeface="Arial" pitchFamily="34" charset="0"/>
              </a:rPr>
              <a:t>s </a:t>
            </a:r>
            <a:r>
              <a:rPr lang="en-US" sz="1000" smtClean="0">
                <a:latin typeface="Arial" pitchFamily="34" charset="0"/>
              </a:rPr>
              <a:t>orbital, all </a:t>
            </a:r>
            <a:r>
              <a:rPr lang="en-US" sz="1000" i="1" smtClean="0">
                <a:latin typeface="Arial" pitchFamily="34" charset="0"/>
              </a:rPr>
              <a:t>np</a:t>
            </a:r>
            <a:r>
              <a:rPr lang="en-US" sz="1000" smtClean="0">
                <a:latin typeface="Arial" pitchFamily="34" charset="0"/>
              </a:rPr>
              <a:t> subshells contain three</a:t>
            </a:r>
            <a:r>
              <a:rPr lang="en-US" sz="1000" i="1" smtClean="0">
                <a:latin typeface="Arial" pitchFamily="34" charset="0"/>
              </a:rPr>
              <a:t> p </a:t>
            </a:r>
            <a:r>
              <a:rPr lang="en-US" sz="1000" smtClean="0">
                <a:latin typeface="Arial" pitchFamily="34" charset="0"/>
              </a:rPr>
              <a:t>orbitals, all </a:t>
            </a:r>
            <a:r>
              <a:rPr lang="en-US" sz="1000" i="1" smtClean="0">
                <a:latin typeface="Arial" pitchFamily="34" charset="0"/>
              </a:rPr>
              <a:t>nd</a:t>
            </a:r>
            <a:r>
              <a:rPr lang="en-US" sz="1000" smtClean="0">
                <a:latin typeface="Arial" pitchFamily="34" charset="0"/>
              </a:rPr>
              <a:t> 	subshells contain five </a:t>
            </a:r>
            <a:r>
              <a:rPr lang="en-US" sz="1000" i="1" smtClean="0">
                <a:latin typeface="Arial" pitchFamily="34" charset="0"/>
              </a:rPr>
              <a:t>d </a:t>
            </a:r>
            <a:r>
              <a:rPr lang="en-US" sz="1000" smtClean="0">
                <a:latin typeface="Arial" pitchFamily="34" charset="0"/>
              </a:rPr>
              <a:t>orbitals, and all </a:t>
            </a:r>
            <a:r>
              <a:rPr lang="en-US" sz="1000" i="1" smtClean="0">
                <a:latin typeface="Arial" pitchFamily="34" charset="0"/>
              </a:rPr>
              <a:t>nf </a:t>
            </a:r>
            <a:r>
              <a:rPr lang="en-US" sz="1000" smtClean="0">
                <a:latin typeface="Arial" pitchFamily="34" charset="0"/>
              </a:rPr>
              <a:t>subshells 	contain seven </a:t>
            </a:r>
            <a:r>
              <a:rPr lang="en-US" sz="1000" i="1" smtClean="0">
                <a:latin typeface="Arial" pitchFamily="34" charset="0"/>
              </a:rPr>
              <a:t>f</a:t>
            </a:r>
            <a:r>
              <a:rPr lang="en-US" sz="1000" smtClean="0">
                <a:latin typeface="Arial" pitchFamily="34" charset="0"/>
              </a:rPr>
              <a:t> orbitals.</a:t>
            </a:r>
          </a:p>
          <a:p>
            <a:pPr eaLnBrk="1" hangingPunct="1">
              <a:lnSpc>
                <a:spcPct val="90000"/>
              </a:lnSpc>
            </a:pPr>
            <a:endParaRPr lang="en-US" sz="1000" smtClean="0">
              <a:latin typeface="Arial" pitchFamily="34" charset="0"/>
            </a:endParaRPr>
          </a:p>
        </p:txBody>
      </p:sp>
    </p:spTree>
    <p:extLst>
      <p:ext uri="{BB962C8B-B14F-4D97-AF65-F5344CB8AC3E}">
        <p14:creationId xmlns:p14="http://schemas.microsoft.com/office/powerpoint/2010/main" val="3771617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75C1595-1A24-4898-A9C6-1A142B93B8D4}" type="slidenum">
              <a:rPr lang="en-US"/>
              <a:pPr eaLnBrk="1" hangingPunct="1"/>
              <a:t>45</a:t>
            </a:fld>
            <a:endParaRPr lang="en-US"/>
          </a:p>
        </p:txBody>
      </p:sp>
      <p:sp>
        <p:nvSpPr>
          <p:cNvPr id="1525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11B88A-1BF6-4F9C-8866-B0A6E3271B39}" type="slidenum">
              <a:rPr lang="en-US" sz="1200"/>
              <a:pPr algn="r" eaLnBrk="1" hangingPunct="1"/>
              <a:t>45</a:t>
            </a:fld>
            <a:endParaRPr lang="en-US" sz="1200"/>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76765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8419C6A-57D8-4B12-9186-186E8B599E8B}" type="slidenum">
              <a:rPr lang="en-US"/>
              <a:pPr eaLnBrk="1" hangingPunct="1"/>
              <a:t>10</a:t>
            </a:fld>
            <a:endParaRPr lang="en-US"/>
          </a:p>
        </p:txBody>
      </p:sp>
      <p:sp>
        <p:nvSpPr>
          <p:cNvPr id="134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78557F7-518D-4800-B73B-5CF2C2309589}" type="slidenum">
              <a:rPr lang="en-US" sz="1200"/>
              <a:pPr algn="r" eaLnBrk="1" hangingPunct="1"/>
              <a:t>10</a:t>
            </a:fld>
            <a:endParaRPr lang="en-US" sz="1200"/>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xfrm>
            <a:off x="914400" y="4343400"/>
            <a:ext cx="5029200" cy="4114800"/>
          </a:xfrm>
          <a:noFill/>
        </p:spPr>
        <p:txBody>
          <a:bodyPr/>
          <a:lstStyle/>
          <a:p>
            <a:pPr eaLnBrk="1" hangingPunct="1">
              <a:lnSpc>
                <a:spcPct val="90000"/>
              </a:lnSpc>
            </a:pPr>
            <a:r>
              <a:rPr lang="en-US" sz="1000" smtClean="0">
                <a:latin typeface="Arial" pitchFamily="34" charset="0"/>
              </a:rPr>
              <a:t>In 1913, Niels Bohr proposed a theoretical model for the hydrogen atom that explained its emission spectrum.</a:t>
            </a:r>
          </a:p>
          <a:p>
            <a:pPr eaLnBrk="1" hangingPunct="1">
              <a:lnSpc>
                <a:spcPct val="90000"/>
              </a:lnSpc>
            </a:pPr>
            <a:r>
              <a:rPr lang="en-US" sz="1000" smtClean="0">
                <a:latin typeface="Arial" pitchFamily="34" charset="0"/>
              </a:rPr>
              <a:t>        – </a:t>
            </a:r>
            <a:r>
              <a:rPr lang="en-US" sz="1000" i="1" smtClean="0">
                <a:latin typeface="Arial" pitchFamily="34" charset="0"/>
              </a:rPr>
              <a:t>His model required only one assumption:</a:t>
            </a:r>
            <a:r>
              <a:rPr lang="en-US" sz="1000" smtClean="0">
                <a:latin typeface="Arial" pitchFamily="34" charset="0"/>
              </a:rPr>
              <a:t> </a:t>
            </a:r>
            <a:r>
              <a:rPr lang="en-US" sz="1000" i="1" smtClean="0">
                <a:latin typeface="Arial" pitchFamily="34" charset="0"/>
              </a:rPr>
              <a:t>The electron moves around the nucleus in circular orbits that can have only certain allowed radii.</a:t>
            </a:r>
          </a:p>
          <a:p>
            <a:pPr lvl="1" eaLnBrk="1" hangingPunct="1">
              <a:lnSpc>
                <a:spcPct val="90000"/>
              </a:lnSpc>
            </a:pPr>
            <a:r>
              <a:rPr lang="en-US" sz="1000" i="1" smtClean="0">
                <a:latin typeface="Arial" pitchFamily="34" charset="0"/>
              </a:rPr>
              <a:t>    – Bohr </a:t>
            </a:r>
            <a:r>
              <a:rPr lang="en-US" sz="1000" smtClean="0">
                <a:latin typeface="Arial" pitchFamily="34" charset="0"/>
              </a:rPr>
              <a:t>proposed that</a:t>
            </a:r>
            <a:r>
              <a:rPr lang="en-US" sz="1000" i="1" smtClean="0">
                <a:latin typeface="Arial" pitchFamily="34" charset="0"/>
              </a:rPr>
              <a:t> the electron could occupy only certain regions of space</a:t>
            </a:r>
          </a:p>
          <a:p>
            <a:pPr lvl="1" eaLnBrk="1" hangingPunct="1">
              <a:lnSpc>
                <a:spcPct val="90000"/>
              </a:lnSpc>
            </a:pPr>
            <a:r>
              <a:rPr lang="en-US" sz="1000" i="1" smtClean="0">
                <a:latin typeface="Arial" pitchFamily="34" charset="0"/>
              </a:rPr>
              <a:t>    – Bohr </a:t>
            </a:r>
            <a:r>
              <a:rPr lang="en-US" sz="1000" smtClean="0">
                <a:latin typeface="Arial" pitchFamily="34" charset="0"/>
              </a:rPr>
              <a:t>showed that the energy of an electron in a particular orbit is</a:t>
            </a:r>
          </a:p>
          <a:p>
            <a:pPr lvl="1" eaLnBrk="1" hangingPunct="1">
              <a:lnSpc>
                <a:spcPct val="90000"/>
              </a:lnSpc>
            </a:pPr>
            <a:r>
              <a:rPr lang="en-US" sz="1000" smtClean="0">
                <a:latin typeface="Arial" pitchFamily="34" charset="0"/>
              </a:rPr>
              <a:t>                            </a:t>
            </a:r>
            <a:r>
              <a:rPr lang="en-US" sz="900" b="1" i="1" smtClean="0">
                <a:latin typeface="Arial" pitchFamily="34" charset="0"/>
              </a:rPr>
              <a:t>E</a:t>
            </a:r>
            <a:r>
              <a:rPr lang="en-US" sz="900" b="1" i="1" baseline="-25000" smtClean="0">
                <a:latin typeface="Arial" pitchFamily="34" charset="0"/>
              </a:rPr>
              <a:t>n  </a:t>
            </a:r>
            <a:r>
              <a:rPr lang="en-US" sz="900" b="1" i="1" smtClean="0">
                <a:latin typeface="Arial" pitchFamily="34" charset="0"/>
              </a:rPr>
              <a:t>= –  </a:t>
            </a:r>
            <a:r>
              <a:rPr lang="en-US" sz="900" b="1" i="1" u="sng" smtClean="0">
                <a:latin typeface="Arial" pitchFamily="34" charset="0"/>
                <a:sym typeface="Symbol" pitchFamily="18" charset="2"/>
              </a:rPr>
              <a:t></a:t>
            </a:r>
            <a:r>
              <a:rPr lang="en-US" sz="900" b="1" i="1" u="sng" smtClean="0">
                <a:latin typeface="Arial" pitchFamily="34" charset="0"/>
              </a:rPr>
              <a:t>hc</a:t>
            </a:r>
          </a:p>
          <a:p>
            <a:pPr lvl="1" eaLnBrk="1" hangingPunct="1">
              <a:lnSpc>
                <a:spcPct val="90000"/>
              </a:lnSpc>
            </a:pPr>
            <a:r>
              <a:rPr lang="en-US" sz="900" b="1" i="1" smtClean="0">
                <a:latin typeface="Arial" pitchFamily="34" charset="0"/>
              </a:rPr>
              <a:t>                                           n</a:t>
            </a:r>
            <a:r>
              <a:rPr lang="en-US" sz="900" b="1" i="1" baseline="30000" smtClean="0">
                <a:latin typeface="Arial" pitchFamily="34" charset="0"/>
              </a:rPr>
              <a:t>2</a:t>
            </a:r>
          </a:p>
          <a:p>
            <a:pPr lvl="1" eaLnBrk="1" hangingPunct="1">
              <a:lnSpc>
                <a:spcPct val="90000"/>
              </a:lnSpc>
            </a:pPr>
            <a:r>
              <a:rPr lang="en-US" sz="1000" baseline="30000" smtClean="0">
                <a:latin typeface="Arial" pitchFamily="34" charset="0"/>
              </a:rPr>
              <a:t>      </a:t>
            </a:r>
            <a:r>
              <a:rPr lang="en-US" sz="1000" smtClean="0">
                <a:latin typeface="Arial" pitchFamily="34" charset="0"/>
              </a:rPr>
              <a:t>where </a:t>
            </a:r>
            <a:r>
              <a:rPr lang="en-US" sz="1000" i="1" smtClean="0">
                <a:latin typeface="Arial" pitchFamily="34" charset="0"/>
                <a:sym typeface="Symbol" pitchFamily="18" charset="2"/>
              </a:rPr>
              <a:t></a:t>
            </a:r>
            <a:r>
              <a:rPr lang="en-US" sz="1000" i="1" smtClean="0">
                <a:latin typeface="Arial" pitchFamily="34" charset="0"/>
              </a:rPr>
              <a:t> </a:t>
            </a:r>
            <a:r>
              <a:rPr lang="en-US" sz="1000" smtClean="0">
                <a:latin typeface="Arial" pitchFamily="34" charset="0"/>
              </a:rPr>
              <a:t>is the Rydberg constant, </a:t>
            </a:r>
            <a:r>
              <a:rPr lang="en-US" sz="1000" i="1" smtClean="0">
                <a:latin typeface="Arial" pitchFamily="34" charset="0"/>
              </a:rPr>
              <a:t>h </a:t>
            </a:r>
            <a:r>
              <a:rPr lang="en-US" sz="1000" smtClean="0">
                <a:latin typeface="Arial" pitchFamily="34" charset="0"/>
              </a:rPr>
              <a:t>is the Planck’s constant, </a:t>
            </a:r>
            <a:r>
              <a:rPr lang="en-US" sz="1000" i="1" smtClean="0">
                <a:latin typeface="Arial" pitchFamily="34" charset="0"/>
              </a:rPr>
              <a:t>c</a:t>
            </a:r>
            <a:r>
              <a:rPr lang="en-US" sz="1000" smtClean="0">
                <a:latin typeface="Arial" pitchFamily="34" charset="0"/>
              </a:rPr>
              <a:t> is the speed of light, and </a:t>
            </a:r>
            <a:r>
              <a:rPr lang="en-US" sz="1000" i="1" smtClean="0">
                <a:latin typeface="Arial" pitchFamily="34" charset="0"/>
              </a:rPr>
              <a:t>n</a:t>
            </a:r>
            <a:r>
              <a:rPr lang="en-US" sz="1000" smtClean="0">
                <a:latin typeface="Arial" pitchFamily="34" charset="0"/>
              </a:rPr>
              <a:t> is a positive integer corresponding to the number assigned to the orbit.</a:t>
            </a:r>
          </a:p>
          <a:p>
            <a:pPr lvl="1" eaLnBrk="1" hangingPunct="1">
              <a:lnSpc>
                <a:spcPct val="90000"/>
              </a:lnSpc>
            </a:pPr>
            <a:endParaRPr lang="en-US" sz="1000" i="1" smtClean="0">
              <a:latin typeface="Arial" pitchFamily="34" charset="0"/>
            </a:endParaRPr>
          </a:p>
          <a:p>
            <a:pPr eaLnBrk="1" hangingPunct="1">
              <a:lnSpc>
                <a:spcPct val="90000"/>
              </a:lnSpc>
            </a:pPr>
            <a:r>
              <a:rPr lang="en-US" sz="1000" i="1" smtClean="0">
                <a:latin typeface="Arial" pitchFamily="34" charset="0"/>
              </a:rPr>
              <a:t>n</a:t>
            </a:r>
            <a:r>
              <a:rPr lang="en-US" sz="1000" smtClean="0">
                <a:latin typeface="Arial" pitchFamily="34" charset="0"/>
              </a:rPr>
              <a:t> = 1 corresponds to the orbit closest to the nucleus and is the lowest in energy.</a:t>
            </a:r>
          </a:p>
          <a:p>
            <a:pPr eaLnBrk="1" hangingPunct="1">
              <a:lnSpc>
                <a:spcPct val="90000"/>
              </a:lnSpc>
            </a:pPr>
            <a:endParaRPr lang="en-US" sz="500" smtClean="0">
              <a:latin typeface="Arial" pitchFamily="34" charset="0"/>
            </a:endParaRPr>
          </a:p>
          <a:p>
            <a:pPr eaLnBrk="1" hangingPunct="1">
              <a:lnSpc>
                <a:spcPct val="90000"/>
              </a:lnSpc>
            </a:pPr>
            <a:r>
              <a:rPr lang="en-US" sz="1000" smtClean="0">
                <a:latin typeface="Arial" pitchFamily="34" charset="0"/>
              </a:rPr>
              <a:t>A hydrogen atom in this orbit is called the </a:t>
            </a:r>
            <a:r>
              <a:rPr lang="en-US" sz="1000" b="1" i="1" smtClean="0">
                <a:latin typeface="Arial" pitchFamily="34" charset="0"/>
              </a:rPr>
              <a:t>ground state</a:t>
            </a:r>
            <a:r>
              <a:rPr lang="en-US" sz="1000" smtClean="0">
                <a:latin typeface="Arial" pitchFamily="34" charset="0"/>
              </a:rPr>
              <a:t>, the most stable arrangement for a hydrogen atom.</a:t>
            </a:r>
          </a:p>
          <a:p>
            <a:pPr eaLnBrk="1" hangingPunct="1">
              <a:lnSpc>
                <a:spcPct val="90000"/>
              </a:lnSpc>
            </a:pPr>
            <a:endParaRPr lang="en-US" sz="500" smtClean="0">
              <a:latin typeface="Arial" pitchFamily="34" charset="0"/>
            </a:endParaRPr>
          </a:p>
          <a:p>
            <a:pPr eaLnBrk="1" hangingPunct="1">
              <a:lnSpc>
                <a:spcPct val="90000"/>
              </a:lnSpc>
            </a:pPr>
            <a:r>
              <a:rPr lang="en-US" sz="1000" smtClean="0">
                <a:latin typeface="Arial" pitchFamily="34" charset="0"/>
              </a:rPr>
              <a:t>As</a:t>
            </a:r>
            <a:r>
              <a:rPr lang="en-US" sz="1000" i="1" smtClean="0">
                <a:latin typeface="Arial" pitchFamily="34" charset="0"/>
              </a:rPr>
              <a:t> n</a:t>
            </a:r>
            <a:r>
              <a:rPr lang="en-US" sz="1000" smtClean="0">
                <a:latin typeface="Arial" pitchFamily="34" charset="0"/>
              </a:rPr>
              <a:t> increases, the radii of the orbit increases and the energy of that orbit becomes less negative.</a:t>
            </a:r>
          </a:p>
          <a:p>
            <a:pPr eaLnBrk="1" hangingPunct="1">
              <a:lnSpc>
                <a:spcPct val="90000"/>
              </a:lnSpc>
            </a:pPr>
            <a:endParaRPr lang="en-US" sz="500" smtClean="0">
              <a:latin typeface="Arial" pitchFamily="34" charset="0"/>
            </a:endParaRPr>
          </a:p>
          <a:p>
            <a:pPr eaLnBrk="1" hangingPunct="1">
              <a:lnSpc>
                <a:spcPct val="90000"/>
              </a:lnSpc>
            </a:pPr>
            <a:r>
              <a:rPr lang="en-US" sz="1000" smtClean="0">
                <a:latin typeface="Arial" pitchFamily="34" charset="0"/>
              </a:rPr>
              <a:t>A hydrogen atom with an electron in an orbit with </a:t>
            </a:r>
            <a:r>
              <a:rPr lang="en-US" sz="1000" i="1" smtClean="0">
                <a:latin typeface="Arial" pitchFamily="34" charset="0"/>
              </a:rPr>
              <a:t>n</a:t>
            </a:r>
            <a:r>
              <a:rPr lang="en-US" sz="1000" smtClean="0">
                <a:latin typeface="Arial" pitchFamily="34" charset="0"/>
              </a:rPr>
              <a:t> &gt;1 is in an </a:t>
            </a:r>
            <a:r>
              <a:rPr lang="en-US" sz="1000" b="1" smtClean="0">
                <a:latin typeface="Arial" pitchFamily="34" charset="0"/>
              </a:rPr>
              <a:t>excited state </a:t>
            </a:r>
            <a:r>
              <a:rPr lang="en-US" sz="1000" smtClean="0">
                <a:latin typeface="Arial" pitchFamily="34" charset="0"/>
              </a:rPr>
              <a:t>— energy is higher than the energy of the ground state.</a:t>
            </a:r>
          </a:p>
          <a:p>
            <a:pPr eaLnBrk="1" hangingPunct="1">
              <a:lnSpc>
                <a:spcPct val="90000"/>
              </a:lnSpc>
            </a:pPr>
            <a:endParaRPr lang="en-US" sz="500" smtClean="0">
              <a:latin typeface="Arial" pitchFamily="34" charset="0"/>
            </a:endParaRPr>
          </a:p>
          <a:p>
            <a:pPr eaLnBrk="1" hangingPunct="1">
              <a:lnSpc>
                <a:spcPct val="90000"/>
              </a:lnSpc>
            </a:pPr>
            <a:r>
              <a:rPr lang="en-US" sz="1000" b="1" smtClean="0">
                <a:latin typeface="Arial" pitchFamily="34" charset="0"/>
              </a:rPr>
              <a:t>Decay</a:t>
            </a:r>
            <a:r>
              <a:rPr lang="en-US" sz="1000" smtClean="0">
                <a:latin typeface="Arial" pitchFamily="34" charset="0"/>
              </a:rPr>
              <a:t> is when an atom in an excited state undergoes a transition to the ground state — loses energy by emitting a photon whose energy corresponds to the difference in energy between the two states.</a:t>
            </a:r>
          </a:p>
        </p:txBody>
      </p:sp>
    </p:spTree>
    <p:extLst>
      <p:ext uri="{BB962C8B-B14F-4D97-AF65-F5344CB8AC3E}">
        <p14:creationId xmlns:p14="http://schemas.microsoft.com/office/powerpoint/2010/main" val="910347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9F40FE3-AAA8-4011-903A-8EA2F0AC65BA}" type="slidenum">
              <a:rPr lang="en-US"/>
              <a:pPr eaLnBrk="1" hangingPunct="1"/>
              <a:t>47</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008049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1A04DC1-80DF-42AB-B875-989C43E49F78}" type="slidenum">
              <a:rPr lang="en-US"/>
              <a:pPr eaLnBrk="1" hangingPunct="1"/>
              <a:t>48</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914400" y="4343400"/>
            <a:ext cx="5029200" cy="4114800"/>
          </a:xfrm>
          <a:noFill/>
        </p:spPr>
        <p:txBody>
          <a:bodyPr/>
          <a:lstStyle/>
          <a:p>
            <a:pPr eaLnBrk="1" hangingPunct="1"/>
            <a:r>
              <a:rPr lang="en-US" smtClean="0">
                <a:latin typeface="Arial" pitchFamily="34" charset="0"/>
              </a:rPr>
              <a:t>The energy of an electron is determined by its average distance from the nucleus.</a:t>
            </a:r>
          </a:p>
          <a:p>
            <a:pPr eaLnBrk="1" hangingPunct="1"/>
            <a:endParaRPr lang="en-US" sz="600" smtClean="0">
              <a:latin typeface="Arial" pitchFamily="34" charset="0"/>
            </a:endParaRPr>
          </a:p>
          <a:p>
            <a:pPr eaLnBrk="1" hangingPunct="1"/>
            <a:r>
              <a:rPr lang="en-US" smtClean="0">
                <a:latin typeface="Arial" pitchFamily="34" charset="0"/>
              </a:rPr>
              <a:t>Each atomic orbital with a given set of quantum numbers has a particular energy associated with it, the </a:t>
            </a:r>
            <a:r>
              <a:rPr lang="en-US" b="1" smtClean="0">
                <a:latin typeface="Arial" pitchFamily="34" charset="0"/>
              </a:rPr>
              <a:t>orbital energy.</a:t>
            </a:r>
          </a:p>
          <a:p>
            <a:pPr eaLnBrk="1" hangingPunct="1"/>
            <a:endParaRPr lang="en-US" sz="600" b="1" smtClean="0">
              <a:latin typeface="Arial" pitchFamily="34" charset="0"/>
            </a:endParaRPr>
          </a:p>
          <a:p>
            <a:pPr eaLnBrk="1" hangingPunct="1"/>
            <a:r>
              <a:rPr lang="en-US" smtClean="0">
                <a:latin typeface="Arial" pitchFamily="34" charset="0"/>
              </a:rPr>
              <a:t>In atoms or ions that contain only a single electron, all orbitals with the same value of</a:t>
            </a:r>
            <a:r>
              <a:rPr lang="en-US" i="1" smtClean="0">
                <a:latin typeface="Arial" pitchFamily="34" charset="0"/>
              </a:rPr>
              <a:t> n</a:t>
            </a:r>
            <a:r>
              <a:rPr lang="en-US" smtClean="0">
                <a:latin typeface="Arial" pitchFamily="34" charset="0"/>
              </a:rPr>
              <a:t> have the same energy (they are degenerate).</a:t>
            </a:r>
          </a:p>
          <a:p>
            <a:pPr eaLnBrk="1" hangingPunct="1"/>
            <a:endParaRPr lang="en-US" sz="600" smtClean="0">
              <a:latin typeface="Arial" pitchFamily="34" charset="0"/>
            </a:endParaRPr>
          </a:p>
          <a:p>
            <a:pPr eaLnBrk="1" hangingPunct="1"/>
            <a:r>
              <a:rPr lang="en-US" smtClean="0">
                <a:latin typeface="Arial" pitchFamily="34" charset="0"/>
              </a:rPr>
              <a:t>Energies of the principal shells increase smoothly as</a:t>
            </a:r>
            <a:r>
              <a:rPr lang="en-US" i="1" smtClean="0">
                <a:latin typeface="Arial" pitchFamily="34" charset="0"/>
              </a:rPr>
              <a:t> n </a:t>
            </a:r>
            <a:r>
              <a:rPr lang="en-US" smtClean="0">
                <a:latin typeface="Arial" pitchFamily="34" charset="0"/>
              </a:rPr>
              <a:t>increases.</a:t>
            </a:r>
          </a:p>
          <a:p>
            <a:pPr eaLnBrk="1" hangingPunct="1"/>
            <a:endParaRPr lang="en-US" sz="600" smtClean="0">
              <a:latin typeface="Arial" pitchFamily="34" charset="0"/>
            </a:endParaRPr>
          </a:p>
          <a:p>
            <a:pPr eaLnBrk="1" hangingPunct="1"/>
            <a:r>
              <a:rPr lang="en-US" smtClean="0">
                <a:latin typeface="Arial" pitchFamily="34" charset="0"/>
              </a:rPr>
              <a:t>An atom or ion with the electron(s) in the lowest-energy orbital(s) is said to be in the </a:t>
            </a:r>
            <a:r>
              <a:rPr lang="en-US" b="1" smtClean="0">
                <a:latin typeface="Arial" pitchFamily="34" charset="0"/>
              </a:rPr>
              <a:t>ground state</a:t>
            </a:r>
            <a:r>
              <a:rPr lang="en-US" smtClean="0">
                <a:latin typeface="Arial" pitchFamily="34" charset="0"/>
              </a:rPr>
              <a:t>; an atom or ion in which one or more electrons occupy higher-energy orbitals is said to be in the </a:t>
            </a:r>
            <a:r>
              <a:rPr lang="en-US" b="1" smtClean="0">
                <a:latin typeface="Arial" pitchFamily="34" charset="0"/>
              </a:rPr>
              <a:t>excited state.</a:t>
            </a:r>
            <a:endParaRPr lang="en-US" sz="1000" b="1" smtClean="0">
              <a:latin typeface="Arial" pitchFamily="34" charset="0"/>
            </a:endParaRPr>
          </a:p>
          <a:p>
            <a:pPr eaLnBrk="1" hangingPunct="1"/>
            <a:endParaRPr lang="en-US" smtClean="0">
              <a:latin typeface="Arial" pitchFamily="34" charset="0"/>
            </a:endParaRPr>
          </a:p>
        </p:txBody>
      </p:sp>
    </p:spTree>
    <p:extLst>
      <p:ext uri="{BB962C8B-B14F-4D97-AF65-F5344CB8AC3E}">
        <p14:creationId xmlns:p14="http://schemas.microsoft.com/office/powerpoint/2010/main" val="241888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7375458-D6A5-46D5-80EA-D586FE860BB3}" type="slidenum">
              <a:rPr lang="en-US"/>
              <a:pPr eaLnBrk="1" hangingPunct="1"/>
              <a:t>49</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67491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9965F7C-6627-4E57-A5DB-93713CF66736}" type="slidenum">
              <a:rPr lang="en-US"/>
              <a:pPr eaLnBrk="1" hangingPunct="1"/>
              <a:t>50</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78794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CCFAED5-52DF-4C41-8175-93364211D80E}" type="slidenum">
              <a:rPr lang="en-US"/>
              <a:pPr eaLnBrk="1" hangingPunct="1"/>
              <a:t>51</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437430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B24DFA7-DE23-46BF-84AB-0E3AF40C3AB2}" type="slidenum">
              <a:rPr lang="en-US"/>
              <a:pPr eaLnBrk="1" hangingPunct="1"/>
              <a:t>52</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175668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A47B31-9409-4589-964F-2FD5CD163775}" type="slidenum">
              <a:rPr lang="en-US"/>
              <a:pPr eaLnBrk="1" hangingPunct="1"/>
              <a:t>53</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65454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F30A18-47F5-4EE1-8247-1DC8656F6533}" type="slidenum">
              <a:rPr lang="en-US"/>
              <a:pPr eaLnBrk="1" hangingPunct="1"/>
              <a:t>54</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r>
              <a:rPr lang="en-US" smtClean="0">
                <a:latin typeface="Arial" pitchFamily="34" charset="0"/>
              </a:rPr>
              <a:t>Orbital diagrams show all the orbitals for the highest energy level whether or not they are occupied.</a:t>
            </a:r>
          </a:p>
        </p:txBody>
      </p:sp>
    </p:spTree>
    <p:extLst>
      <p:ext uri="{BB962C8B-B14F-4D97-AF65-F5344CB8AC3E}">
        <p14:creationId xmlns:p14="http://schemas.microsoft.com/office/powerpoint/2010/main" val="5397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8C1141-EC91-479A-BE3B-94DA4B66998D}" type="slidenum">
              <a:rPr lang="en-US"/>
              <a:pPr eaLnBrk="1" hangingPunct="1"/>
              <a:t>58</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141784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5B72D00-5968-4F60-845D-17CA966F43DB}" type="slidenum">
              <a:rPr lang="en-US"/>
              <a:pPr eaLnBrk="1" hangingPunct="1"/>
              <a:t>59</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13320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8822CF-0A14-4DCE-B07E-C71C9F62003D}" type="slidenum">
              <a:rPr lang="en-US"/>
              <a:pPr eaLnBrk="1" hangingPunct="1"/>
              <a:t>15</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57613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332E2F-CC90-4EE2-8CC3-EA4FC7066EB2}" type="slidenum">
              <a:rPr lang="en-US"/>
              <a:pPr eaLnBrk="1" hangingPunct="1"/>
              <a:t>62</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626838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B0B397-319C-4B6B-90C8-E3607E02B02F}" type="slidenum">
              <a:rPr lang="en-US"/>
              <a:pPr eaLnBrk="1" hangingPunct="1"/>
              <a:t>65</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27535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179E60E-5B33-4C32-9001-AA03A9F3E663}" type="slidenum">
              <a:rPr lang="en-US"/>
              <a:pPr eaLnBrk="1" hangingPunct="1"/>
              <a:t>66</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81071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DAAE2F7-C97A-4307-B04D-928BED31CBBD}" type="slidenum">
              <a:rPr lang="en-US"/>
              <a:pPr eaLnBrk="1" hangingPunct="1"/>
              <a:t>67</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18983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40D3618-08C6-44D5-9F82-5F1DD5AE1724}" type="slidenum">
              <a:rPr lang="en-US"/>
              <a:pPr eaLnBrk="1" hangingPunct="1"/>
              <a:t>68</a:t>
            </a:fld>
            <a:endParaRPr 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415377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DF7CCDF-1102-4266-A46A-66B60DA50B85}" type="slidenum">
              <a:rPr lang="en-US"/>
              <a:pPr eaLnBrk="1" hangingPunct="1"/>
              <a:t>69</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46232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B47BF0-CB08-4DC6-AE40-5594A3928714}" type="slidenum">
              <a:rPr lang="en-US"/>
              <a:pPr eaLnBrk="1" hangingPunct="1"/>
              <a:t>70</a:t>
            </a:fld>
            <a:endParaRPr lang="en-US"/>
          </a:p>
        </p:txBody>
      </p:sp>
      <p:sp>
        <p:nvSpPr>
          <p:cNvPr id="171011"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E6C87D-F6D1-4722-9974-5BFA2E3D0CFA}" type="slidenum">
              <a:rPr lang="en-US" sz="1200"/>
              <a:pPr algn="r" eaLnBrk="1" hangingPunct="1"/>
              <a:t>70</a:t>
            </a:fld>
            <a:endParaRPr lang="en-US" sz="1200"/>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xfrm>
            <a:off x="914400" y="4343400"/>
            <a:ext cx="5029200" cy="4114800"/>
          </a:xfrm>
          <a:noFill/>
        </p:spPr>
        <p:txBody>
          <a:bodyPr/>
          <a:lstStyle/>
          <a:p>
            <a:pPr eaLnBrk="1" hangingPunct="1"/>
            <a:r>
              <a:rPr lang="en-US" smtClean="0">
                <a:latin typeface="Arial" pitchFamily="34" charset="0"/>
              </a:rPr>
              <a:t>•   Most elements form either a cation or an anion but not both.</a:t>
            </a:r>
          </a:p>
          <a:p>
            <a:pPr eaLnBrk="1" hangingPunct="1"/>
            <a:r>
              <a:rPr lang="en-US" smtClean="0">
                <a:latin typeface="Arial" pitchFamily="34" charset="0"/>
              </a:rPr>
              <a:t>•   There are few opportunities to compare the sizes of a cation and an anion derived from the same neutral atom.</a:t>
            </a:r>
          </a:p>
          <a:p>
            <a:pPr eaLnBrk="1" hangingPunct="1"/>
            <a:r>
              <a:rPr lang="en-US" smtClean="0">
                <a:latin typeface="Arial" pitchFamily="34" charset="0"/>
              </a:rPr>
              <a:t>•   Ionic radii follow the same vertical trend as atomic radii. </a:t>
            </a:r>
          </a:p>
          <a:p>
            <a:pPr eaLnBrk="1" hangingPunct="1"/>
            <a:r>
              <a:rPr lang="en-US" smtClean="0">
                <a:latin typeface="Arial" pitchFamily="34" charset="0"/>
              </a:rPr>
              <a:t>•   For ions with the same charge, the ionic radius increases going down a column due to shielding by filled inner shells, which produces little change in the effective nuclear charge felt by the outermost electrons.</a:t>
            </a:r>
          </a:p>
          <a:p>
            <a:pPr eaLnBrk="1" hangingPunct="1"/>
            <a:r>
              <a:rPr lang="en-US" smtClean="0">
                <a:latin typeface="Arial" pitchFamily="34" charset="0"/>
              </a:rPr>
              <a:t>•   Principal shells with larger values of </a:t>
            </a:r>
            <a:r>
              <a:rPr lang="en-US" i="1" smtClean="0">
                <a:latin typeface="Arial" pitchFamily="34" charset="0"/>
              </a:rPr>
              <a:t>n</a:t>
            </a:r>
            <a:r>
              <a:rPr lang="en-US" smtClean="0">
                <a:latin typeface="Arial" pitchFamily="34" charset="0"/>
              </a:rPr>
              <a:t> lie at successively greater distances from the nucleus.</a:t>
            </a:r>
          </a:p>
          <a:p>
            <a:pPr eaLnBrk="1" hangingPunct="1"/>
            <a:r>
              <a:rPr lang="en-US" smtClean="0">
                <a:latin typeface="Arial" pitchFamily="34" charset="0"/>
              </a:rPr>
              <a:t>•   Elements in different columns tend to form ions with different charges — it is not possible to compare ions of the same charge across a row of the periodic table.</a:t>
            </a:r>
          </a:p>
          <a:p>
            <a:pPr eaLnBrk="1" hangingPunct="1"/>
            <a:r>
              <a:rPr lang="en-US" smtClean="0">
                <a:latin typeface="Arial" pitchFamily="34" charset="0"/>
              </a:rPr>
              <a:t>•   Elements that are next to each other tend to form ions with the same number of electrons but with different overall charges because of their different atomic numbers. </a:t>
            </a:r>
          </a:p>
          <a:p>
            <a:pPr eaLnBrk="1" hangingPunct="1"/>
            <a:r>
              <a:rPr lang="en-US" smtClean="0">
                <a:latin typeface="Arial" pitchFamily="34" charset="0"/>
              </a:rPr>
              <a:t>•   Comparison of the dimensions of atoms or ions that have the same number of electrons but different nuclear charges called an </a:t>
            </a:r>
            <a:r>
              <a:rPr lang="en-US" b="1" i="1" smtClean="0">
                <a:latin typeface="Arial" pitchFamily="34" charset="0"/>
              </a:rPr>
              <a:t>isoelectronic series</a:t>
            </a:r>
            <a:r>
              <a:rPr lang="en-US" b="1" smtClean="0">
                <a:latin typeface="Arial" pitchFamily="34" charset="0"/>
              </a:rPr>
              <a:t>.</a:t>
            </a:r>
          </a:p>
          <a:p>
            <a:pPr eaLnBrk="1" hangingPunct="1"/>
            <a:r>
              <a:rPr lang="en-US" smtClean="0">
                <a:latin typeface="Arial" pitchFamily="34" charset="0"/>
              </a:rPr>
              <a:t>•   An isoelectronic series shows a clear correlation between increasing nuclear charge and decreasing size.</a:t>
            </a:r>
            <a:endParaRPr lang="en-US" b="1"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extLst>
      <p:ext uri="{BB962C8B-B14F-4D97-AF65-F5344CB8AC3E}">
        <p14:creationId xmlns:p14="http://schemas.microsoft.com/office/powerpoint/2010/main" val="56669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5EB0962-D530-44B9-98D0-DD1B9842408E}" type="slidenum">
              <a:rPr lang="en-US"/>
              <a:pPr eaLnBrk="1" hangingPunct="1"/>
              <a:t>72</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913346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5EB0962-D530-44B9-98D0-DD1B9842408E}" type="slidenum">
              <a:rPr lang="en-US"/>
              <a:pPr eaLnBrk="1" hangingPunct="1"/>
              <a:t>73</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00637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E3E367-6D99-4720-9178-AD3736D14697}" type="slidenum">
              <a:rPr lang="en-US"/>
              <a:pPr eaLnBrk="1" hangingPunct="1"/>
              <a:t>74</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914400" y="4343400"/>
            <a:ext cx="5029200" cy="4114800"/>
          </a:xfrm>
          <a:noFill/>
        </p:spPr>
        <p:txBody>
          <a:bodyPr/>
          <a:lstStyle/>
          <a:p>
            <a:pPr eaLnBrk="1" hangingPunct="1"/>
            <a:r>
              <a:rPr lang="en-US" smtClean="0">
                <a:latin typeface="Arial" pitchFamily="34" charset="0"/>
              </a:rPr>
              <a:t>In an electron dot diagram, each dot represents a valence electron.  </a:t>
            </a:r>
          </a:p>
        </p:txBody>
      </p:sp>
    </p:spTree>
    <p:extLst>
      <p:ext uri="{BB962C8B-B14F-4D97-AF65-F5344CB8AC3E}">
        <p14:creationId xmlns:p14="http://schemas.microsoft.com/office/powerpoint/2010/main" val="14194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7F27970-EE54-482F-A7AE-38AEA40545B4}" type="slidenum">
              <a:rPr lang="en-US"/>
              <a:pPr eaLnBrk="1" hangingPunct="1"/>
              <a:t>20</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04235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3B9136-41CF-4754-A4A9-D9CB531EC9D7}" type="slidenum">
              <a:rPr lang="en-US"/>
              <a:pPr eaLnBrk="1" hangingPunct="1"/>
              <a:t>77</a:t>
            </a:fld>
            <a:endParaRPr lang="en-US"/>
          </a:p>
        </p:txBody>
      </p:sp>
      <p:sp>
        <p:nvSpPr>
          <p:cNvPr id="174083"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F982326-FDA3-4446-B89E-886858A1BEB0}" type="slidenum">
              <a:rPr lang="en-US" sz="1200"/>
              <a:pPr algn="r" eaLnBrk="1" hangingPunct="1"/>
              <a:t>77</a:t>
            </a:fld>
            <a:endParaRPr lang="en-US" sz="1200"/>
          </a:p>
        </p:txBody>
      </p:sp>
      <p:sp>
        <p:nvSpPr>
          <p:cNvPr id="174084" name="Rectangle 2"/>
          <p:cNvSpPr>
            <a:spLocks noGrp="1" noRot="1" noChangeAspect="1" noChangeArrowheads="1" noTextEdit="1"/>
          </p:cNvSpPr>
          <p:nvPr>
            <p:ph type="sldImg"/>
          </p:nvPr>
        </p:nvSpPr>
        <p:spPr>
          <a:ln/>
        </p:spPr>
      </p:sp>
      <p:sp>
        <p:nvSpPr>
          <p:cNvPr id="174085" name="Rectangle 3"/>
          <p:cNvSpPr>
            <a:spLocks noGrp="1" noChangeArrowheads="1"/>
          </p:cNvSpPr>
          <p:nvPr>
            <p:ph type="body" idx="1"/>
          </p:nvPr>
        </p:nvSpPr>
        <p:spPr>
          <a:xfrm>
            <a:off x="914400" y="4343400"/>
            <a:ext cx="5029200" cy="4114800"/>
          </a:xfrm>
          <a:noFill/>
        </p:spPr>
        <p:txBody>
          <a:bodyPr/>
          <a:lstStyle/>
          <a:p>
            <a:pPr eaLnBrk="1" hangingPunct="1"/>
            <a:r>
              <a:rPr lang="en-US" smtClean="0">
                <a:latin typeface="Arial" pitchFamily="34" charset="0"/>
              </a:rPr>
              <a:t>Some schools use the term “screening” as I use the term “shielding”.</a:t>
            </a:r>
          </a:p>
        </p:txBody>
      </p:sp>
    </p:spTree>
    <p:extLst>
      <p:ext uri="{BB962C8B-B14F-4D97-AF65-F5344CB8AC3E}">
        <p14:creationId xmlns:p14="http://schemas.microsoft.com/office/powerpoint/2010/main" val="18479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91A582-F84A-4B12-BDAC-F530C79B9809}" type="slidenum">
              <a:rPr lang="en-US"/>
              <a:pPr eaLnBrk="1" hangingPunct="1"/>
              <a:t>78</a:t>
            </a:fld>
            <a:endParaRPr lang="en-US"/>
          </a:p>
        </p:txBody>
      </p:sp>
      <p:sp>
        <p:nvSpPr>
          <p:cNvPr id="175107"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D96A971-EC57-4B3D-BC8D-730FA96FBA92}" type="slidenum">
              <a:rPr lang="en-US" sz="1200"/>
              <a:pPr algn="r" eaLnBrk="1" hangingPunct="1"/>
              <a:t>78</a:t>
            </a:fld>
            <a:endParaRPr lang="en-US" sz="1200"/>
          </a:p>
        </p:txBody>
      </p:sp>
      <p:sp>
        <p:nvSpPr>
          <p:cNvPr id="175108" name="Rectangle 2"/>
          <p:cNvSpPr>
            <a:spLocks noGrp="1" noRot="1" noChangeAspect="1" noChangeArrowheads="1" noTextEdit="1"/>
          </p:cNvSpPr>
          <p:nvPr>
            <p:ph type="sldImg"/>
          </p:nvPr>
        </p:nvSpPr>
        <p:spPr>
          <a:ln/>
        </p:spPr>
      </p:sp>
      <p:sp>
        <p:nvSpPr>
          <p:cNvPr id="175109" name="Rectangle 3"/>
          <p:cNvSpPr>
            <a:spLocks noGrp="1" noChangeArrowheads="1"/>
          </p:cNvSpPr>
          <p:nvPr>
            <p:ph type="body" idx="1"/>
          </p:nvPr>
        </p:nvSpPr>
        <p:spPr>
          <a:xfrm>
            <a:off x="914400" y="4343400"/>
            <a:ext cx="5029200" cy="4114800"/>
          </a:xfrm>
          <a:noFill/>
        </p:spPr>
        <p:txBody>
          <a:bodyPr/>
          <a:lstStyle/>
          <a:p>
            <a:pPr eaLnBrk="1" hangingPunct="1"/>
            <a:r>
              <a:rPr lang="en-US" smtClean="0">
                <a:latin typeface="Arial" pitchFamily="34" charset="0"/>
              </a:rPr>
              <a:t>"The simplified sketch of a magnesium atom shows the two valence electrons as discrete particles.  </a:t>
            </a:r>
          </a:p>
          <a:p>
            <a:pPr eaLnBrk="1" hangingPunct="1"/>
            <a:r>
              <a:rPr lang="en-US" smtClean="0">
                <a:latin typeface="Arial" pitchFamily="34" charset="0"/>
              </a:rPr>
              <a:t>The remaining 9 core electrons are shown as a circular cloud of negative electric charge.  </a:t>
            </a:r>
          </a:p>
          <a:p>
            <a:pPr eaLnBrk="1" hangingPunct="1"/>
            <a:r>
              <a:rPr lang="en-US" smtClean="0">
                <a:latin typeface="Arial" pitchFamily="34" charset="0"/>
              </a:rPr>
              <a:t>Interactions between valence electrons, core electrons, and the atomic nucleus determine an</a:t>
            </a:r>
          </a:p>
          <a:p>
            <a:pPr eaLnBrk="1" hangingPunct="1"/>
            <a:r>
              <a:rPr lang="en-US" smtClean="0">
                <a:latin typeface="Arial" pitchFamily="34" charset="0"/>
              </a:rPr>
              <a:t>effective nuclear charge.  Attractions are indicated in red and repulsion in blue.“</a:t>
            </a:r>
          </a:p>
          <a:p>
            <a:pPr eaLnBrk="1" hangingPunct="1"/>
            <a:endParaRPr lang="en-US" smtClean="0">
              <a:latin typeface="Arial" pitchFamily="34" charset="0"/>
            </a:endParaRPr>
          </a:p>
          <a:p>
            <a:pPr eaLnBrk="1" hangingPunct="1"/>
            <a:r>
              <a:rPr lang="en-US" smtClean="0">
                <a:latin typeface="Arial" pitchFamily="34" charset="0"/>
              </a:rPr>
              <a:t>For an atom or ion that has only a single electron, the potential energy can be calculated by considering only the electrostatic attraction between the positively charged nucleus and the negatively charged electron.</a:t>
            </a:r>
          </a:p>
          <a:p>
            <a:pPr eaLnBrk="1" hangingPunct="1"/>
            <a:endParaRPr lang="en-US" sz="500" smtClean="0">
              <a:latin typeface="Arial" pitchFamily="34" charset="0"/>
            </a:endParaRPr>
          </a:p>
          <a:p>
            <a:pPr eaLnBrk="1" hangingPunct="1"/>
            <a:r>
              <a:rPr lang="en-US" smtClean="0">
                <a:latin typeface="Arial" pitchFamily="34" charset="0"/>
              </a:rPr>
              <a:t>When more than one electron is present, the total energy of the atom or ion depends not only on the attractive electron-nucleus interactions but also on repulsive electron-electron interactions.</a:t>
            </a:r>
          </a:p>
          <a:p>
            <a:pPr eaLnBrk="1" hangingPunct="1"/>
            <a:endParaRPr lang="en-US" sz="500" smtClean="0">
              <a:latin typeface="Arial" pitchFamily="34" charset="0"/>
            </a:endParaRPr>
          </a:p>
          <a:p>
            <a:pPr eaLnBrk="1" hangingPunct="1"/>
            <a:r>
              <a:rPr lang="en-US" smtClean="0">
                <a:latin typeface="Arial" pitchFamily="34" charset="0"/>
              </a:rPr>
              <a:t>One must use approximate methods to deal with the effect of electron-electron repulsions on orbital energies</a:t>
            </a:r>
            <a:r>
              <a:rPr lang="en-US" b="1" smtClean="0">
                <a:latin typeface="Arial" pitchFamily="34" charset="0"/>
              </a:rPr>
              <a:t> </a:t>
            </a:r>
          </a:p>
          <a:p>
            <a:pPr eaLnBrk="1" hangingPunct="1"/>
            <a:endParaRPr lang="en-US" b="1" smtClean="0">
              <a:latin typeface="Arial" pitchFamily="34" charset="0"/>
            </a:endParaRPr>
          </a:p>
          <a:p>
            <a:pPr eaLnBrk="1" hangingPunct="1"/>
            <a:r>
              <a:rPr lang="en-US" b="1" smtClean="0">
                <a:latin typeface="Arial" pitchFamily="34" charset="0"/>
              </a:rPr>
              <a:t>If an electron is far from the nucleus</a:t>
            </a:r>
            <a:r>
              <a:rPr lang="en-US" smtClean="0">
                <a:latin typeface="Arial" pitchFamily="34" charset="0"/>
              </a:rPr>
              <a:t>, then at any given moment, most of the other electrons will be between that electron and the nucleus.</a:t>
            </a:r>
          </a:p>
          <a:p>
            <a:pPr eaLnBrk="1" hangingPunct="1"/>
            <a:endParaRPr lang="en-US" sz="500" smtClean="0">
              <a:latin typeface="Arial" pitchFamily="34" charset="0"/>
            </a:endParaRPr>
          </a:p>
          <a:p>
            <a:pPr eaLnBrk="1" hangingPunct="1"/>
            <a:r>
              <a:rPr lang="en-US" smtClean="0">
                <a:latin typeface="Arial" pitchFamily="34" charset="0"/>
              </a:rPr>
              <a:t>The electrons will cancel a portion of the positive charge of the nucleus and will decrease the attractive interaction between it and the electron farther away.</a:t>
            </a:r>
          </a:p>
          <a:p>
            <a:pPr eaLnBrk="1" hangingPunct="1"/>
            <a:endParaRPr lang="en-US" sz="500" smtClean="0">
              <a:latin typeface="Arial" pitchFamily="34" charset="0"/>
            </a:endParaRPr>
          </a:p>
          <a:p>
            <a:pPr eaLnBrk="1" hangingPunct="1"/>
            <a:r>
              <a:rPr lang="en-US" smtClean="0">
                <a:latin typeface="Arial" pitchFamily="34" charset="0"/>
              </a:rPr>
              <a:t>Electrons farther away experiences </a:t>
            </a:r>
            <a:r>
              <a:rPr lang="en-US" b="1" smtClean="0">
                <a:latin typeface="Arial" pitchFamily="34" charset="0"/>
              </a:rPr>
              <a:t>an effective</a:t>
            </a:r>
            <a:r>
              <a:rPr lang="en-US" smtClean="0">
                <a:latin typeface="Arial" pitchFamily="34" charset="0"/>
              </a:rPr>
              <a:t> </a:t>
            </a:r>
            <a:r>
              <a:rPr lang="en-US" b="1" smtClean="0">
                <a:latin typeface="Arial" pitchFamily="34" charset="0"/>
              </a:rPr>
              <a:t>nuclear charge</a:t>
            </a:r>
            <a:r>
              <a:rPr lang="en-US" smtClean="0">
                <a:latin typeface="Arial" pitchFamily="34" charset="0"/>
              </a:rPr>
              <a:t>, </a:t>
            </a:r>
            <a:r>
              <a:rPr lang="en-US" i="1" smtClean="0">
                <a:latin typeface="Arial" pitchFamily="34" charset="0"/>
              </a:rPr>
              <a:t>Z</a:t>
            </a:r>
            <a:r>
              <a:rPr lang="en-US" i="1" baseline="-25000" smtClean="0">
                <a:latin typeface="Arial" pitchFamily="34" charset="0"/>
              </a:rPr>
              <a:t>eff</a:t>
            </a:r>
            <a:r>
              <a:rPr lang="en-US" i="1" smtClean="0">
                <a:latin typeface="Arial" pitchFamily="34" charset="0"/>
              </a:rPr>
              <a:t>.</a:t>
            </a:r>
            <a:r>
              <a:rPr lang="en-US" smtClean="0">
                <a:latin typeface="Arial" pitchFamily="34" charset="0"/>
              </a:rPr>
              <a:t> that is less than the actual nuclear charge </a:t>
            </a:r>
            <a:r>
              <a:rPr lang="en-US" i="1" smtClean="0">
                <a:latin typeface="Arial" pitchFamily="34" charset="0"/>
              </a:rPr>
              <a:t>Z</a:t>
            </a:r>
            <a:r>
              <a:rPr lang="en-US" smtClean="0">
                <a:latin typeface="Arial" pitchFamily="34" charset="0"/>
              </a:rPr>
              <a:t>  (an effect called </a:t>
            </a:r>
            <a:r>
              <a:rPr lang="en-US" b="1" i="1" smtClean="0">
                <a:latin typeface="Arial" pitchFamily="34" charset="0"/>
              </a:rPr>
              <a:t>electron shielding</a:t>
            </a:r>
            <a:r>
              <a:rPr lang="en-US" b="1" smtClean="0">
                <a:latin typeface="Arial" pitchFamily="34" charset="0"/>
              </a:rPr>
              <a:t>).</a:t>
            </a:r>
          </a:p>
          <a:p>
            <a:pPr eaLnBrk="1" hangingPunct="1"/>
            <a:endParaRPr lang="en-US" smtClean="0">
              <a:latin typeface="Arial" pitchFamily="34" charset="0"/>
            </a:endParaRPr>
          </a:p>
        </p:txBody>
      </p:sp>
    </p:spTree>
    <p:extLst>
      <p:ext uri="{BB962C8B-B14F-4D97-AF65-F5344CB8AC3E}">
        <p14:creationId xmlns:p14="http://schemas.microsoft.com/office/powerpoint/2010/main" val="926060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F7DB3F-E99D-4273-B595-82A61313D5E9}" type="slidenum">
              <a:rPr lang="en-US"/>
              <a:pPr eaLnBrk="1" hangingPunct="1"/>
              <a:t>82</a:t>
            </a:fld>
            <a:endParaRPr lang="en-US"/>
          </a:p>
        </p:txBody>
      </p:sp>
      <p:sp>
        <p:nvSpPr>
          <p:cNvPr id="176131"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A623E3D-DBBC-4DA9-8DA1-80759522BCE5}" type="slidenum">
              <a:rPr lang="en-US" sz="1200"/>
              <a:pPr algn="r" eaLnBrk="1" hangingPunct="1"/>
              <a:t>82</a:t>
            </a:fld>
            <a:endParaRPr lang="en-US" sz="1200"/>
          </a:p>
        </p:txBody>
      </p:sp>
      <p:sp>
        <p:nvSpPr>
          <p:cNvPr id="176132" name="Rectangle 2"/>
          <p:cNvSpPr>
            <a:spLocks noGrp="1" noRot="1" noChangeAspect="1" noChangeArrowheads="1" noTextEdit="1"/>
          </p:cNvSpPr>
          <p:nvPr>
            <p:ph type="sldImg"/>
          </p:nvPr>
        </p:nvSpPr>
        <p:spPr>
          <a:ln/>
        </p:spPr>
      </p:sp>
      <p:sp>
        <p:nvSpPr>
          <p:cNvPr id="176133" name="Rectangle 3"/>
          <p:cNvSpPr>
            <a:spLocks noGrp="1" noChangeArrowheads="1"/>
          </p:cNvSpPr>
          <p:nvPr>
            <p:ph type="body" idx="1"/>
          </p:nvPr>
        </p:nvSpPr>
        <p:spPr>
          <a:xfrm>
            <a:off x="914400" y="4343400"/>
            <a:ext cx="5029200" cy="4114800"/>
          </a:xfrm>
          <a:noFill/>
        </p:spPr>
        <p:txBody>
          <a:bodyPr/>
          <a:lstStyle/>
          <a:p>
            <a:pPr eaLnBrk="1" hangingPunct="1"/>
            <a:endParaRPr lang="en-CA" smtClean="0">
              <a:latin typeface="Arial" pitchFamily="34" charset="0"/>
            </a:endParaRPr>
          </a:p>
        </p:txBody>
      </p:sp>
    </p:spTree>
    <p:extLst>
      <p:ext uri="{BB962C8B-B14F-4D97-AF65-F5344CB8AC3E}">
        <p14:creationId xmlns:p14="http://schemas.microsoft.com/office/powerpoint/2010/main" val="4211421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1A9E5F-F483-4B4C-A0E1-9E702C6E2EBA}" type="slidenum">
              <a:rPr lang="en-US"/>
              <a:pPr eaLnBrk="1" hangingPunct="1"/>
              <a:t>84</a:t>
            </a:fld>
            <a:endParaRPr lang="en-US"/>
          </a:p>
        </p:txBody>
      </p:sp>
      <p:sp>
        <p:nvSpPr>
          <p:cNvPr id="178179"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8064DD0-FA00-4B6A-A8C5-55858062B6D4}" type="slidenum">
              <a:rPr lang="en-US" sz="1200"/>
              <a:pPr algn="r" eaLnBrk="1" hangingPunct="1"/>
              <a:t>84</a:t>
            </a:fld>
            <a:endParaRPr lang="en-US" sz="1200"/>
          </a:p>
        </p:txBody>
      </p:sp>
      <p:sp>
        <p:nvSpPr>
          <p:cNvPr id="178180" name="Rectangle 2"/>
          <p:cNvSpPr>
            <a:spLocks noGrp="1" noRot="1" noChangeAspect="1" noChangeArrowheads="1" noTextEdit="1"/>
          </p:cNvSpPr>
          <p:nvPr>
            <p:ph type="sldImg"/>
          </p:nvPr>
        </p:nvSpPr>
        <p:spPr>
          <a:ln/>
        </p:spPr>
      </p:sp>
      <p:sp>
        <p:nvSpPr>
          <p:cNvPr id="178181"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90317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45E0C7-9CC8-4AC3-ABB8-6E172A3D6AD0}" type="slidenum">
              <a:rPr lang="en-US"/>
              <a:pPr eaLnBrk="1" hangingPunct="1"/>
              <a:t>87</a:t>
            </a:fld>
            <a:endParaRPr lang="en-US"/>
          </a:p>
        </p:txBody>
      </p:sp>
      <p:sp>
        <p:nvSpPr>
          <p:cNvPr id="179203"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967176B-43BF-4618-B43A-F97701456F65}" type="slidenum">
              <a:rPr lang="en-US" sz="1200"/>
              <a:pPr algn="r" eaLnBrk="1" hangingPunct="1"/>
              <a:t>87</a:t>
            </a:fld>
            <a:endParaRPr lang="en-US" sz="1200"/>
          </a:p>
        </p:txBody>
      </p:sp>
      <p:sp>
        <p:nvSpPr>
          <p:cNvPr id="179204" name="Rectangle 2"/>
          <p:cNvSpPr>
            <a:spLocks noGrp="1" noRot="1" noChangeAspect="1" noChangeArrowheads="1" noTextEdit="1"/>
          </p:cNvSpPr>
          <p:nvPr>
            <p:ph type="sldImg"/>
          </p:nvPr>
        </p:nvSpPr>
        <p:spPr>
          <a:xfrm>
            <a:off x="1150938" y="692150"/>
            <a:ext cx="4556125" cy="3416300"/>
          </a:xfrm>
          <a:ln w="12699" cap="flat">
            <a:solidFill>
              <a:schemeClr val="tx1"/>
            </a:solidFill>
          </a:ln>
        </p:spPr>
      </p:sp>
      <p:sp>
        <p:nvSpPr>
          <p:cNvPr id="179205" name="Rectangle 3"/>
          <p:cNvSpPr>
            <a:spLocks noGrp="1" noChangeArrowheads="1"/>
          </p:cNvSpPr>
          <p:nvPr>
            <p:ph type="body" idx="1"/>
          </p:nvPr>
        </p:nvSpPr>
        <p:spPr>
          <a:xfrm>
            <a:off x="914400" y="4343400"/>
            <a:ext cx="5029200" cy="4114800"/>
          </a:xfrm>
          <a:noFill/>
        </p:spPr>
        <p:txBody>
          <a:bodyPr lIns="92075" tIns="46037" rIns="92075" bIns="46037"/>
          <a:lstStyle/>
          <a:p>
            <a:pPr eaLnBrk="1" hangingPunct="1"/>
            <a:endParaRPr lang="en-US" smtClean="0">
              <a:latin typeface="Arial" pitchFamily="34" charset="0"/>
            </a:endParaRPr>
          </a:p>
        </p:txBody>
      </p:sp>
    </p:spTree>
    <p:extLst>
      <p:ext uri="{BB962C8B-B14F-4D97-AF65-F5344CB8AC3E}">
        <p14:creationId xmlns:p14="http://schemas.microsoft.com/office/powerpoint/2010/main" val="251426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2D5DE0-4C18-4613-AC16-ECC3BB17AE58}" type="slidenum">
              <a:rPr lang="en-US"/>
              <a:pPr eaLnBrk="1" hangingPunct="1"/>
              <a:t>88</a:t>
            </a:fld>
            <a:endParaRPr lang="en-US"/>
          </a:p>
        </p:txBody>
      </p:sp>
      <p:sp>
        <p:nvSpPr>
          <p:cNvPr id="180227"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24F2173-FE4E-44E6-B0FD-66A9D7855B71}" type="slidenum">
              <a:rPr lang="en-US" sz="1200"/>
              <a:pPr algn="r" eaLnBrk="1" hangingPunct="1"/>
              <a:t>88</a:t>
            </a:fld>
            <a:endParaRPr lang="en-US" sz="1200"/>
          </a:p>
        </p:txBody>
      </p:sp>
      <p:sp>
        <p:nvSpPr>
          <p:cNvPr id="180228" name="Rectangle 2"/>
          <p:cNvSpPr>
            <a:spLocks noGrp="1" noRot="1" noChangeAspect="1" noChangeArrowheads="1" noTextEdit="1"/>
          </p:cNvSpPr>
          <p:nvPr>
            <p:ph type="sldImg"/>
          </p:nvPr>
        </p:nvSpPr>
        <p:spPr>
          <a:ln/>
        </p:spPr>
      </p:sp>
      <p:sp>
        <p:nvSpPr>
          <p:cNvPr id="180229" name="Rectangle 3"/>
          <p:cNvSpPr>
            <a:spLocks noGrp="1" noChangeArrowheads="1"/>
          </p:cNvSpPr>
          <p:nvPr>
            <p:ph type="body" idx="1"/>
          </p:nvPr>
        </p:nvSpPr>
        <p:spPr>
          <a:xfrm>
            <a:off x="914400" y="4343400"/>
            <a:ext cx="5029200" cy="4114800"/>
          </a:xfrm>
          <a:noFill/>
        </p:spPr>
        <p:txBody>
          <a:bodyPr/>
          <a:lstStyle/>
          <a:p>
            <a:pPr eaLnBrk="1" hangingPunct="1">
              <a:lnSpc>
                <a:spcPct val="95000"/>
              </a:lnSpc>
              <a:spcBef>
                <a:spcPct val="0"/>
              </a:spcBef>
            </a:pPr>
            <a:r>
              <a:rPr lang="en-US" smtClean="0">
                <a:solidFill>
                  <a:srgbClr val="000099"/>
                </a:solidFill>
                <a:latin typeface="Arial" pitchFamily="34" charset="0"/>
              </a:rPr>
              <a:t>.</a:t>
            </a:r>
          </a:p>
          <a:p>
            <a:pPr eaLnBrk="1" hangingPunct="1"/>
            <a:endParaRPr lang="en-CA" smtClean="0">
              <a:latin typeface="Arial" pitchFamily="34" charset="0"/>
            </a:endParaRPr>
          </a:p>
        </p:txBody>
      </p:sp>
    </p:spTree>
    <p:extLst>
      <p:ext uri="{BB962C8B-B14F-4D97-AF65-F5344CB8AC3E}">
        <p14:creationId xmlns:p14="http://schemas.microsoft.com/office/powerpoint/2010/main" val="23638590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EAF1C5-7BC1-44A3-AF0F-F0894ED6D197}" type="slidenum">
              <a:rPr lang="en-US"/>
              <a:pPr eaLnBrk="1" hangingPunct="1"/>
              <a:t>93</a:t>
            </a:fld>
            <a:endParaRPr lang="en-US"/>
          </a:p>
        </p:txBody>
      </p:sp>
      <p:sp>
        <p:nvSpPr>
          <p:cNvPr id="181251"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76D4451-795B-403E-8203-D7F87B453EAB}" type="slidenum">
              <a:rPr lang="en-US" sz="1200"/>
              <a:pPr algn="r" eaLnBrk="1" hangingPunct="1"/>
              <a:t>93</a:t>
            </a:fld>
            <a:endParaRPr lang="en-US" sz="1200"/>
          </a:p>
        </p:txBody>
      </p:sp>
      <p:sp>
        <p:nvSpPr>
          <p:cNvPr id="181252"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181253" name="Rectangle 3"/>
          <p:cNvSpPr>
            <a:spLocks noGrp="1" noChangeArrowheads="1"/>
          </p:cNvSpPr>
          <p:nvPr>
            <p:ph type="body" idx="1"/>
          </p:nvPr>
        </p:nvSpPr>
        <p:spPr>
          <a:xfrm>
            <a:off x="914400" y="4343400"/>
            <a:ext cx="5029200" cy="4114800"/>
          </a:xfrm>
          <a:noFill/>
        </p:spPr>
        <p:txBody>
          <a:bodyPr lIns="92069" tIns="46037" rIns="92069" bIns="46037"/>
          <a:lstStyle/>
          <a:p>
            <a:pPr eaLnBrk="1" hangingPunct="1"/>
            <a:endParaRPr lang="en-US" smtClean="0">
              <a:latin typeface="Arial" pitchFamily="34" charset="0"/>
            </a:endParaRPr>
          </a:p>
        </p:txBody>
      </p:sp>
    </p:spTree>
    <p:extLst>
      <p:ext uri="{BB962C8B-B14F-4D97-AF65-F5344CB8AC3E}">
        <p14:creationId xmlns:p14="http://schemas.microsoft.com/office/powerpoint/2010/main" val="2897864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13DD7B-E298-41A5-9FF3-B50C86BC011C}" type="slidenum">
              <a:rPr lang="en-US"/>
              <a:pPr eaLnBrk="1" hangingPunct="1"/>
              <a:t>94</a:t>
            </a:fld>
            <a:endParaRPr lang="en-US"/>
          </a:p>
        </p:txBody>
      </p:sp>
      <p:sp>
        <p:nvSpPr>
          <p:cNvPr id="182275"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941D7A-E851-4C40-A525-570B0912CEE8}" type="slidenum">
              <a:rPr lang="en-US" sz="1200"/>
              <a:pPr algn="r" eaLnBrk="1" hangingPunct="1"/>
              <a:t>94</a:t>
            </a:fld>
            <a:endParaRPr lang="en-US" sz="1200"/>
          </a:p>
        </p:txBody>
      </p:sp>
      <p:sp>
        <p:nvSpPr>
          <p:cNvPr id="182276"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182277" name="Rectangle 3"/>
          <p:cNvSpPr>
            <a:spLocks noGrp="1" noChangeArrowheads="1"/>
          </p:cNvSpPr>
          <p:nvPr>
            <p:ph type="body" idx="1"/>
          </p:nvPr>
        </p:nvSpPr>
        <p:spPr>
          <a:xfrm>
            <a:off x="914400" y="4343400"/>
            <a:ext cx="5029200" cy="4114800"/>
          </a:xfrm>
          <a:noFill/>
        </p:spPr>
        <p:txBody>
          <a:bodyPr lIns="92069" tIns="46037" rIns="92069" bIns="46037"/>
          <a:lstStyle/>
          <a:p>
            <a:pPr eaLnBrk="1" hangingPunct="1"/>
            <a:endParaRPr lang="en-US" smtClean="0">
              <a:latin typeface="Arial" pitchFamily="34" charset="0"/>
            </a:endParaRPr>
          </a:p>
        </p:txBody>
      </p:sp>
    </p:spTree>
    <p:extLst>
      <p:ext uri="{BB962C8B-B14F-4D97-AF65-F5344CB8AC3E}">
        <p14:creationId xmlns:p14="http://schemas.microsoft.com/office/powerpoint/2010/main" val="5659113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0DD8A46-C9FD-4339-B0E1-AC02A4C7B793}" type="slidenum">
              <a:rPr lang="en-US"/>
              <a:pPr eaLnBrk="1" hangingPunct="1"/>
              <a:t>95</a:t>
            </a:fld>
            <a:endParaRPr lang="en-US"/>
          </a:p>
        </p:txBody>
      </p:sp>
      <p:sp>
        <p:nvSpPr>
          <p:cNvPr id="183299"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D3220D1-7A34-433F-9BD8-6C38666CF4D1}" type="slidenum">
              <a:rPr lang="en-US" sz="1200"/>
              <a:pPr algn="r" eaLnBrk="1" hangingPunct="1"/>
              <a:t>95</a:t>
            </a:fld>
            <a:endParaRPr lang="en-US" sz="1200"/>
          </a:p>
        </p:txBody>
      </p:sp>
      <p:sp>
        <p:nvSpPr>
          <p:cNvPr id="183300"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183301" name="Rectangle 3"/>
          <p:cNvSpPr>
            <a:spLocks noGrp="1" noChangeArrowheads="1"/>
          </p:cNvSpPr>
          <p:nvPr>
            <p:ph type="body" idx="1"/>
          </p:nvPr>
        </p:nvSpPr>
        <p:spPr>
          <a:xfrm>
            <a:off x="914400" y="4343400"/>
            <a:ext cx="5029200" cy="4114800"/>
          </a:xfrm>
          <a:noFill/>
        </p:spPr>
        <p:txBody>
          <a:bodyPr lIns="92069" tIns="46037" rIns="92069" bIns="46037"/>
          <a:lstStyle/>
          <a:p>
            <a:pPr eaLnBrk="1" hangingPunct="1"/>
            <a:endParaRPr lang="en-US" smtClean="0">
              <a:latin typeface="Arial" pitchFamily="34" charset="0"/>
            </a:endParaRPr>
          </a:p>
        </p:txBody>
      </p:sp>
    </p:spTree>
    <p:extLst>
      <p:ext uri="{BB962C8B-B14F-4D97-AF65-F5344CB8AC3E}">
        <p14:creationId xmlns:p14="http://schemas.microsoft.com/office/powerpoint/2010/main" val="1393292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B9217B-ED96-49B6-B22C-8AB9FF96DFFD}" type="slidenum">
              <a:rPr lang="en-US"/>
              <a:pPr eaLnBrk="1" hangingPunct="1"/>
              <a:t>96</a:t>
            </a:fld>
            <a:endParaRPr lang="en-US"/>
          </a:p>
        </p:txBody>
      </p:sp>
      <p:sp>
        <p:nvSpPr>
          <p:cNvPr id="184323"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BCABDE4-722D-4440-BA8E-196AB7BB5FB4}" type="slidenum">
              <a:rPr lang="en-US" sz="1200"/>
              <a:pPr algn="r" eaLnBrk="1" hangingPunct="1"/>
              <a:t>96</a:t>
            </a:fld>
            <a:endParaRPr lang="en-US" sz="1200"/>
          </a:p>
        </p:txBody>
      </p:sp>
      <p:sp>
        <p:nvSpPr>
          <p:cNvPr id="184324"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184325" name="Rectangle 3"/>
          <p:cNvSpPr>
            <a:spLocks noGrp="1" noChangeArrowheads="1"/>
          </p:cNvSpPr>
          <p:nvPr>
            <p:ph type="body" idx="1"/>
          </p:nvPr>
        </p:nvSpPr>
        <p:spPr>
          <a:xfrm>
            <a:off x="914400" y="4343400"/>
            <a:ext cx="5029200" cy="4114800"/>
          </a:xfrm>
          <a:noFill/>
        </p:spPr>
        <p:txBody>
          <a:bodyPr lIns="92069" tIns="46037" rIns="92069" bIns="46037"/>
          <a:lstStyle/>
          <a:p>
            <a:pPr eaLnBrk="1" hangingPunct="1"/>
            <a:endParaRPr lang="en-US" smtClean="0">
              <a:latin typeface="Arial" pitchFamily="34" charset="0"/>
            </a:endParaRPr>
          </a:p>
        </p:txBody>
      </p:sp>
    </p:spTree>
    <p:extLst>
      <p:ext uri="{BB962C8B-B14F-4D97-AF65-F5344CB8AC3E}">
        <p14:creationId xmlns:p14="http://schemas.microsoft.com/office/powerpoint/2010/main" val="4000082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5E22BF-F294-43F4-8CFC-F492CF91640B}" type="slidenum">
              <a:rPr lang="en-US"/>
              <a:pPr eaLnBrk="1" hangingPunct="1"/>
              <a:t>22</a:t>
            </a:fld>
            <a:endParaRPr lang="en-US"/>
          </a:p>
        </p:txBody>
      </p:sp>
      <p:sp>
        <p:nvSpPr>
          <p:cNvPr id="13721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E7625DC-DC95-456C-AC22-CEE14E97641C}" type="slidenum">
              <a:rPr lang="en-US" sz="1200"/>
              <a:pPr algn="r" eaLnBrk="1" hangingPunct="1"/>
              <a:t>22</a:t>
            </a:fld>
            <a:endParaRPr lang="en-US" sz="1200"/>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050926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B07A93-D621-4923-BE99-4AF419CC477C}" type="slidenum">
              <a:rPr lang="en-US"/>
              <a:pPr eaLnBrk="1" hangingPunct="1"/>
              <a:t>97</a:t>
            </a:fld>
            <a:endParaRPr lang="en-US"/>
          </a:p>
        </p:txBody>
      </p:sp>
      <p:sp>
        <p:nvSpPr>
          <p:cNvPr id="185347"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71FBFB5-62D7-48F0-BD1E-B03B96B7D655}" type="slidenum">
              <a:rPr lang="en-US" sz="1200"/>
              <a:pPr algn="r" eaLnBrk="1" hangingPunct="1"/>
              <a:t>97</a:t>
            </a:fld>
            <a:endParaRPr lang="en-US" sz="1200"/>
          </a:p>
        </p:txBody>
      </p:sp>
      <p:sp>
        <p:nvSpPr>
          <p:cNvPr id="185348"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185349" name="Rectangle 3"/>
          <p:cNvSpPr>
            <a:spLocks noGrp="1" noChangeArrowheads="1"/>
          </p:cNvSpPr>
          <p:nvPr>
            <p:ph type="body" idx="1"/>
          </p:nvPr>
        </p:nvSpPr>
        <p:spPr>
          <a:xfrm>
            <a:off x="914400" y="4343400"/>
            <a:ext cx="5029200" cy="4114800"/>
          </a:xfrm>
          <a:noFill/>
        </p:spPr>
        <p:txBody>
          <a:bodyPr lIns="92069" tIns="46037" rIns="92069" bIns="46037"/>
          <a:lstStyle/>
          <a:p>
            <a:pPr eaLnBrk="1" hangingPunct="1"/>
            <a:endParaRPr lang="en-US" smtClean="0">
              <a:latin typeface="Arial" pitchFamily="34" charset="0"/>
            </a:endParaRPr>
          </a:p>
        </p:txBody>
      </p:sp>
    </p:spTree>
    <p:extLst>
      <p:ext uri="{BB962C8B-B14F-4D97-AF65-F5344CB8AC3E}">
        <p14:creationId xmlns:p14="http://schemas.microsoft.com/office/powerpoint/2010/main" val="688238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C90C26-EFA2-4FCC-9F0D-182B40534D57}" type="slidenum">
              <a:rPr lang="en-US"/>
              <a:pPr eaLnBrk="1" hangingPunct="1"/>
              <a:t>98</a:t>
            </a:fld>
            <a:endParaRPr lang="en-US"/>
          </a:p>
        </p:txBody>
      </p:sp>
      <p:sp>
        <p:nvSpPr>
          <p:cNvPr id="186371"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FF6EF19-D7F5-43C0-B935-DE1C282570AE}" type="slidenum">
              <a:rPr lang="en-US" sz="1200"/>
              <a:pPr algn="r" eaLnBrk="1" hangingPunct="1"/>
              <a:t>98</a:t>
            </a:fld>
            <a:endParaRPr lang="en-US" sz="1200"/>
          </a:p>
        </p:txBody>
      </p:sp>
      <p:sp>
        <p:nvSpPr>
          <p:cNvPr id="186372"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186373" name="Rectangle 3"/>
          <p:cNvSpPr>
            <a:spLocks noGrp="1" noChangeArrowheads="1"/>
          </p:cNvSpPr>
          <p:nvPr>
            <p:ph type="body" idx="1"/>
          </p:nvPr>
        </p:nvSpPr>
        <p:spPr>
          <a:xfrm>
            <a:off x="914400" y="4343400"/>
            <a:ext cx="5029200" cy="4114800"/>
          </a:xfrm>
          <a:noFill/>
        </p:spPr>
        <p:txBody>
          <a:bodyPr lIns="92069" tIns="46037" rIns="92069" bIns="46037"/>
          <a:lstStyle/>
          <a:p>
            <a:pPr eaLnBrk="1" hangingPunct="1"/>
            <a:endParaRPr lang="en-US" smtClean="0">
              <a:latin typeface="Arial" pitchFamily="34" charset="0"/>
            </a:endParaRPr>
          </a:p>
        </p:txBody>
      </p:sp>
    </p:spTree>
    <p:extLst>
      <p:ext uri="{BB962C8B-B14F-4D97-AF65-F5344CB8AC3E}">
        <p14:creationId xmlns:p14="http://schemas.microsoft.com/office/powerpoint/2010/main" val="3326495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73C7C5-B9DD-4600-B6F4-89FFAE106962}" type="slidenum">
              <a:rPr lang="en-US"/>
              <a:pPr eaLnBrk="1" hangingPunct="1"/>
              <a:t>99</a:t>
            </a:fld>
            <a:endParaRPr lang="en-US"/>
          </a:p>
        </p:txBody>
      </p:sp>
      <p:sp>
        <p:nvSpPr>
          <p:cNvPr id="187395"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2F8445A-65C8-4418-8B51-F660C2579A0B}" type="slidenum">
              <a:rPr lang="en-US" sz="1200"/>
              <a:pPr algn="r" eaLnBrk="1" hangingPunct="1"/>
              <a:t>99</a:t>
            </a:fld>
            <a:endParaRPr lang="en-US" sz="1200"/>
          </a:p>
        </p:txBody>
      </p:sp>
      <p:sp>
        <p:nvSpPr>
          <p:cNvPr id="187396"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187397" name="Rectangle 3"/>
          <p:cNvSpPr>
            <a:spLocks noGrp="1" noChangeArrowheads="1"/>
          </p:cNvSpPr>
          <p:nvPr>
            <p:ph type="body" idx="1"/>
          </p:nvPr>
        </p:nvSpPr>
        <p:spPr>
          <a:xfrm>
            <a:off x="914400" y="4343400"/>
            <a:ext cx="5029200" cy="4114800"/>
          </a:xfrm>
          <a:noFill/>
        </p:spPr>
        <p:txBody>
          <a:bodyPr lIns="92069" tIns="46037" rIns="92069" bIns="46037"/>
          <a:lstStyle/>
          <a:p>
            <a:pPr eaLnBrk="1" hangingPunct="1"/>
            <a:endParaRPr lang="en-US" smtClean="0">
              <a:latin typeface="Arial" pitchFamily="34" charset="0"/>
            </a:endParaRPr>
          </a:p>
        </p:txBody>
      </p:sp>
    </p:spTree>
    <p:extLst>
      <p:ext uri="{BB962C8B-B14F-4D97-AF65-F5344CB8AC3E}">
        <p14:creationId xmlns:p14="http://schemas.microsoft.com/office/powerpoint/2010/main" val="1126816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94231D2-5AA4-4DD7-9D9F-2CB5336D4D7F}" type="slidenum">
              <a:rPr lang="en-US"/>
              <a:pPr eaLnBrk="1" hangingPunct="1"/>
              <a:t>100</a:t>
            </a:fld>
            <a:endParaRPr lang="en-US"/>
          </a:p>
        </p:txBody>
      </p:sp>
      <p:sp>
        <p:nvSpPr>
          <p:cNvPr id="188419"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A4EA67C-C8ED-4270-BD5C-C2689C32E04E}" type="slidenum">
              <a:rPr lang="en-US" sz="1200"/>
              <a:pPr algn="r" eaLnBrk="1" hangingPunct="1"/>
              <a:t>100</a:t>
            </a:fld>
            <a:endParaRPr lang="en-US" sz="1200"/>
          </a:p>
        </p:txBody>
      </p:sp>
      <p:sp>
        <p:nvSpPr>
          <p:cNvPr id="188420"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188421" name="Rectangle 3"/>
          <p:cNvSpPr>
            <a:spLocks noGrp="1" noChangeArrowheads="1"/>
          </p:cNvSpPr>
          <p:nvPr>
            <p:ph type="body" idx="1"/>
          </p:nvPr>
        </p:nvSpPr>
        <p:spPr>
          <a:xfrm>
            <a:off x="914400" y="4343400"/>
            <a:ext cx="5029200" cy="4114800"/>
          </a:xfrm>
          <a:noFill/>
        </p:spPr>
        <p:txBody>
          <a:bodyPr lIns="92069" tIns="46037" rIns="92069" bIns="46037"/>
          <a:lstStyle/>
          <a:p>
            <a:pPr eaLnBrk="1" hangingPunct="1"/>
            <a:endParaRPr lang="en-US" smtClean="0">
              <a:latin typeface="Arial" pitchFamily="34" charset="0"/>
            </a:endParaRPr>
          </a:p>
        </p:txBody>
      </p:sp>
    </p:spTree>
    <p:extLst>
      <p:ext uri="{BB962C8B-B14F-4D97-AF65-F5344CB8AC3E}">
        <p14:creationId xmlns:p14="http://schemas.microsoft.com/office/powerpoint/2010/main" val="4880025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1E85B43-6513-4F43-895C-D2C93D790BFC}" type="slidenum">
              <a:rPr lang="en-US"/>
              <a:pPr eaLnBrk="1" hangingPunct="1"/>
              <a:t>101</a:t>
            </a:fld>
            <a:endParaRPr lang="en-US"/>
          </a:p>
        </p:txBody>
      </p:sp>
      <p:sp>
        <p:nvSpPr>
          <p:cNvPr id="189443"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B35C71D-61DB-4722-B19D-26E1D5F588D6}" type="slidenum">
              <a:rPr lang="en-US" sz="1200"/>
              <a:pPr algn="r" eaLnBrk="1" hangingPunct="1"/>
              <a:t>101</a:t>
            </a:fld>
            <a:endParaRPr lang="en-US" sz="1200"/>
          </a:p>
        </p:txBody>
      </p:sp>
      <p:sp>
        <p:nvSpPr>
          <p:cNvPr id="189444"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189445" name="Rectangle 3"/>
          <p:cNvSpPr>
            <a:spLocks noGrp="1" noChangeArrowheads="1"/>
          </p:cNvSpPr>
          <p:nvPr>
            <p:ph type="body" idx="1"/>
          </p:nvPr>
        </p:nvSpPr>
        <p:spPr>
          <a:xfrm>
            <a:off x="914400" y="4343400"/>
            <a:ext cx="5029200" cy="4114800"/>
          </a:xfrm>
          <a:noFill/>
        </p:spPr>
        <p:txBody>
          <a:bodyPr lIns="92069" tIns="46037" rIns="92069" bIns="46037"/>
          <a:lstStyle/>
          <a:p>
            <a:pPr eaLnBrk="1" hangingPunct="1"/>
            <a:endParaRPr lang="en-US" smtClean="0">
              <a:latin typeface="Arial" pitchFamily="34" charset="0"/>
            </a:endParaRPr>
          </a:p>
        </p:txBody>
      </p:sp>
    </p:spTree>
    <p:extLst>
      <p:ext uri="{BB962C8B-B14F-4D97-AF65-F5344CB8AC3E}">
        <p14:creationId xmlns:p14="http://schemas.microsoft.com/office/powerpoint/2010/main" val="38645425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167946B-B61F-4581-AD05-06FAE8021C31}" type="slidenum">
              <a:rPr lang="en-US"/>
              <a:pPr eaLnBrk="1" hangingPunct="1"/>
              <a:t>102</a:t>
            </a:fld>
            <a:endParaRPr lang="en-US"/>
          </a:p>
        </p:txBody>
      </p:sp>
      <p:sp>
        <p:nvSpPr>
          <p:cNvPr id="190467"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29529C8-E7A2-4C13-A912-63986711A347}" type="slidenum">
              <a:rPr lang="en-US" sz="1200"/>
              <a:pPr algn="r" eaLnBrk="1" hangingPunct="1"/>
              <a:t>102</a:t>
            </a:fld>
            <a:endParaRPr lang="en-US" sz="1200"/>
          </a:p>
        </p:txBody>
      </p:sp>
      <p:sp>
        <p:nvSpPr>
          <p:cNvPr id="190468"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190469" name="Rectangle 3"/>
          <p:cNvSpPr>
            <a:spLocks noGrp="1" noChangeArrowheads="1"/>
          </p:cNvSpPr>
          <p:nvPr>
            <p:ph type="body" idx="1"/>
          </p:nvPr>
        </p:nvSpPr>
        <p:spPr>
          <a:xfrm>
            <a:off x="914400" y="4343400"/>
            <a:ext cx="5029200" cy="4114800"/>
          </a:xfrm>
          <a:noFill/>
        </p:spPr>
        <p:txBody>
          <a:bodyPr lIns="92069" tIns="46037" rIns="92069" bIns="46037"/>
          <a:lstStyle/>
          <a:p>
            <a:pPr eaLnBrk="1" hangingPunct="1"/>
            <a:endParaRPr lang="en-US" smtClean="0">
              <a:latin typeface="Arial" pitchFamily="34" charset="0"/>
            </a:endParaRPr>
          </a:p>
        </p:txBody>
      </p:sp>
    </p:spTree>
    <p:extLst>
      <p:ext uri="{BB962C8B-B14F-4D97-AF65-F5344CB8AC3E}">
        <p14:creationId xmlns:p14="http://schemas.microsoft.com/office/powerpoint/2010/main" val="9238086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A668FE-84F0-4067-92DE-600F76352F0F}" type="slidenum">
              <a:rPr lang="en-US"/>
              <a:pPr eaLnBrk="1" hangingPunct="1"/>
              <a:t>103</a:t>
            </a:fld>
            <a:endParaRPr lang="en-US"/>
          </a:p>
        </p:txBody>
      </p:sp>
      <p:sp>
        <p:nvSpPr>
          <p:cNvPr id="191491"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CB50FB5-A375-4269-AD2A-495D91A32920}" type="slidenum">
              <a:rPr lang="en-US" sz="1200"/>
              <a:pPr algn="r" eaLnBrk="1" hangingPunct="1"/>
              <a:t>103</a:t>
            </a:fld>
            <a:endParaRPr lang="en-US" sz="1200"/>
          </a:p>
        </p:txBody>
      </p:sp>
      <p:sp>
        <p:nvSpPr>
          <p:cNvPr id="191492" name="Rectangle 2"/>
          <p:cNvSpPr>
            <a:spLocks noGrp="1" noRot="1" noChangeAspect="1" noChangeArrowheads="1" noTextEdit="1"/>
          </p:cNvSpPr>
          <p:nvPr>
            <p:ph type="sldImg"/>
          </p:nvPr>
        </p:nvSpPr>
        <p:spPr>
          <a:ln/>
        </p:spPr>
      </p:sp>
      <p:sp>
        <p:nvSpPr>
          <p:cNvPr id="191493" name="Rectangle 3"/>
          <p:cNvSpPr>
            <a:spLocks noGrp="1" noChangeArrowheads="1"/>
          </p:cNvSpPr>
          <p:nvPr>
            <p:ph type="body" idx="1"/>
          </p:nvPr>
        </p:nvSpPr>
        <p:spPr>
          <a:xfrm>
            <a:off x="914400" y="4343400"/>
            <a:ext cx="5029200" cy="4114800"/>
          </a:xfrm>
          <a:noFill/>
        </p:spPr>
        <p:txBody>
          <a:bodyPr/>
          <a:lstStyle/>
          <a:p>
            <a:pPr eaLnBrk="1" hangingPunct="1">
              <a:lnSpc>
                <a:spcPct val="80000"/>
              </a:lnSpc>
            </a:pPr>
            <a:r>
              <a:rPr lang="en-US" sz="800" b="1" smtClean="0">
                <a:latin typeface="Arial" pitchFamily="34" charset="0"/>
              </a:rPr>
              <a:t>Ionization energies of</a:t>
            </a:r>
            <a:r>
              <a:rPr lang="en-US" sz="800" b="1" i="1" smtClean="0">
                <a:latin typeface="Arial" pitchFamily="34" charset="0"/>
              </a:rPr>
              <a:t> s</a:t>
            </a:r>
            <a:r>
              <a:rPr lang="en-US" sz="800" b="1" smtClean="0">
                <a:latin typeface="Arial" pitchFamily="34" charset="0"/>
              </a:rPr>
              <a:t>- and</a:t>
            </a:r>
            <a:r>
              <a:rPr lang="en-US" sz="800" b="1" i="1" smtClean="0">
                <a:latin typeface="Arial" pitchFamily="34" charset="0"/>
              </a:rPr>
              <a:t> p-</a:t>
            </a:r>
            <a:r>
              <a:rPr lang="en-US" sz="800" b="1" smtClean="0">
                <a:latin typeface="Arial" pitchFamily="34" charset="0"/>
              </a:rPr>
              <a:t>block elements</a:t>
            </a:r>
          </a:p>
          <a:p>
            <a:pPr eaLnBrk="1" hangingPunct="1">
              <a:lnSpc>
                <a:spcPct val="80000"/>
              </a:lnSpc>
            </a:pPr>
            <a:r>
              <a:rPr lang="en-US" sz="800" b="1" i="1" smtClean="0">
                <a:latin typeface="Arial" pitchFamily="34" charset="0"/>
              </a:rPr>
              <a:t>    	–  </a:t>
            </a:r>
            <a:r>
              <a:rPr lang="en-US" sz="800" smtClean="0">
                <a:latin typeface="Arial" pitchFamily="34" charset="0"/>
              </a:rPr>
              <a:t>For elements in the third row of the periodic table, successive ionization energies increase steadily as electrons are removed from the valence orbitals (3</a:t>
            </a:r>
            <a:r>
              <a:rPr lang="en-US" sz="800" i="1" smtClean="0">
                <a:latin typeface="Arial" pitchFamily="34" charset="0"/>
              </a:rPr>
              <a:t>s </a:t>
            </a:r>
            <a:r>
              <a:rPr lang="en-US" sz="800" smtClean="0">
                <a:latin typeface="Arial" pitchFamily="34" charset="0"/>
              </a:rPr>
              <a:t>or 3</a:t>
            </a:r>
            <a:r>
              <a:rPr lang="en-US" sz="800" i="1" smtClean="0">
                <a:latin typeface="Arial" pitchFamily="34" charset="0"/>
              </a:rPr>
              <a:t>p</a:t>
            </a:r>
            <a:r>
              <a:rPr lang="en-US" sz="800" smtClean="0">
                <a:latin typeface="Arial" pitchFamily="34" charset="0"/>
              </a:rPr>
              <a:t>) followed by a large increase in ionization energy when electrons are removed from filled core levels.</a:t>
            </a:r>
          </a:p>
          <a:p>
            <a:pPr eaLnBrk="1" hangingPunct="1">
              <a:lnSpc>
                <a:spcPct val="80000"/>
              </a:lnSpc>
            </a:pPr>
            <a:r>
              <a:rPr lang="en-US" sz="800" smtClean="0">
                <a:latin typeface="Arial" pitchFamily="34" charset="0"/>
              </a:rPr>
              <a:t>    	–  First ionization energies tend to increase across the third row of the periodic table because the valence electrons do not screen each other, allowing the effective nuclear charge to increase steadily across the row.</a:t>
            </a:r>
          </a:p>
          <a:p>
            <a:pPr eaLnBrk="1" hangingPunct="1">
              <a:lnSpc>
                <a:spcPct val="80000"/>
              </a:lnSpc>
            </a:pPr>
            <a:r>
              <a:rPr lang="en-US" sz="800" smtClean="0">
                <a:latin typeface="Arial" pitchFamily="34" charset="0"/>
              </a:rPr>
              <a:t>    	–  Valence electrons are attracted more strongly by the nucleus, so atomic sizes decrease and ionization energies increase.</a:t>
            </a:r>
          </a:p>
          <a:p>
            <a:pPr eaLnBrk="1" hangingPunct="1">
              <a:lnSpc>
                <a:spcPct val="80000"/>
              </a:lnSpc>
            </a:pPr>
            <a:r>
              <a:rPr lang="en-US" sz="800" b="1" i="1" smtClean="0">
                <a:latin typeface="Arial" pitchFamily="34" charset="0"/>
              </a:rPr>
              <a:t>    	–  </a:t>
            </a:r>
            <a:r>
              <a:rPr lang="en-US" sz="800" smtClean="0">
                <a:latin typeface="Arial" pitchFamily="34" charset="0"/>
              </a:rPr>
              <a:t>The first ionization energies of the elements in the first six rows of the periodic table illustrate three trends:</a:t>
            </a:r>
          </a:p>
          <a:p>
            <a:pPr eaLnBrk="1" hangingPunct="1">
              <a:lnSpc>
                <a:spcPct val="80000"/>
              </a:lnSpc>
            </a:pPr>
            <a:r>
              <a:rPr lang="en-US" sz="800" smtClean="0">
                <a:latin typeface="Arial" pitchFamily="34" charset="0"/>
              </a:rPr>
              <a:t>    	1. Changes seen in the second, fourth, fifth, and sixth rows of 	the </a:t>
            </a:r>
            <a:r>
              <a:rPr lang="en-US" sz="800" i="1" smtClean="0">
                <a:latin typeface="Arial" pitchFamily="34" charset="0"/>
              </a:rPr>
              <a:t>s</a:t>
            </a:r>
            <a:r>
              <a:rPr lang="en-US" sz="800" smtClean="0">
                <a:latin typeface="Arial" pitchFamily="34" charset="0"/>
              </a:rPr>
              <a:t> and </a:t>
            </a:r>
            <a:r>
              <a:rPr lang="en-US" sz="800" i="1" smtClean="0">
                <a:latin typeface="Arial" pitchFamily="34" charset="0"/>
              </a:rPr>
              <a:t>p</a:t>
            </a:r>
            <a:r>
              <a:rPr lang="en-US" sz="800" smtClean="0">
                <a:latin typeface="Arial" pitchFamily="34" charset="0"/>
              </a:rPr>
              <a:t> blocks follow a pattern described for the third row of the 	periodic table.</a:t>
            </a:r>
          </a:p>
          <a:p>
            <a:pPr eaLnBrk="1" hangingPunct="1">
              <a:lnSpc>
                <a:spcPct val="80000"/>
              </a:lnSpc>
            </a:pPr>
            <a:r>
              <a:rPr lang="en-US" sz="800" smtClean="0">
                <a:latin typeface="Arial" pitchFamily="34" charset="0"/>
              </a:rPr>
              <a:t>      		a. Transition metals are included in the fourth, fifth, and sixth rows.</a:t>
            </a:r>
          </a:p>
          <a:p>
            <a:pPr eaLnBrk="1" hangingPunct="1">
              <a:lnSpc>
                <a:spcPct val="80000"/>
              </a:lnSpc>
            </a:pPr>
            <a:r>
              <a:rPr lang="en-US" sz="800" smtClean="0">
                <a:latin typeface="Arial" pitchFamily="34" charset="0"/>
              </a:rPr>
              <a:t>      		b. Lanthanides are included in the sixth row.</a:t>
            </a:r>
          </a:p>
          <a:p>
            <a:pPr eaLnBrk="1" hangingPunct="1">
              <a:lnSpc>
                <a:spcPct val="80000"/>
              </a:lnSpc>
            </a:pPr>
            <a:r>
              <a:rPr lang="en-US" sz="800" smtClean="0">
                <a:latin typeface="Arial" pitchFamily="34" charset="0"/>
              </a:rPr>
              <a:t>      		c. Ionization energies increase from left to right across each row.</a:t>
            </a:r>
          </a:p>
          <a:p>
            <a:pPr eaLnBrk="1" hangingPunct="1">
              <a:lnSpc>
                <a:spcPct val="80000"/>
              </a:lnSpc>
            </a:pPr>
            <a:r>
              <a:rPr lang="en-US" sz="800" smtClean="0">
                <a:latin typeface="Arial" pitchFamily="34" charset="0"/>
              </a:rPr>
              <a:t>	2. First ionization energies decrease down a column.</a:t>
            </a:r>
          </a:p>
          <a:p>
            <a:pPr eaLnBrk="1" hangingPunct="1">
              <a:lnSpc>
                <a:spcPct val="80000"/>
              </a:lnSpc>
            </a:pPr>
            <a:r>
              <a:rPr lang="en-US" sz="800" smtClean="0">
                <a:latin typeface="Arial" pitchFamily="34" charset="0"/>
              </a:rPr>
              <a:t>        		a. Filled inner shells are effective at screening the valence electrons, so there is a small increase in the effective nuclear charge.</a:t>
            </a:r>
          </a:p>
          <a:p>
            <a:pPr eaLnBrk="1" hangingPunct="1">
              <a:lnSpc>
                <a:spcPct val="80000"/>
              </a:lnSpc>
            </a:pPr>
            <a:r>
              <a:rPr lang="en-US" sz="800" smtClean="0">
                <a:latin typeface="Arial" pitchFamily="34" charset="0"/>
              </a:rPr>
              <a:t>        		b. The atoms become larger as they acquire electrons. </a:t>
            </a:r>
          </a:p>
          <a:p>
            <a:pPr eaLnBrk="1" hangingPunct="1">
              <a:lnSpc>
                <a:spcPct val="80000"/>
              </a:lnSpc>
            </a:pPr>
            <a:r>
              <a:rPr lang="en-US" sz="800" smtClean="0">
                <a:latin typeface="Arial" pitchFamily="34" charset="0"/>
              </a:rPr>
              <a:t>		c. Valence electrons farther from the nucleus are less tightly bound, making them easier to remove and causing ionization energies to decrease.</a:t>
            </a:r>
          </a:p>
          <a:p>
            <a:pPr eaLnBrk="1" hangingPunct="1">
              <a:lnSpc>
                <a:spcPct val="80000"/>
              </a:lnSpc>
            </a:pPr>
            <a:r>
              <a:rPr lang="en-US" sz="800" smtClean="0">
                <a:latin typeface="Arial" pitchFamily="34" charset="0"/>
              </a:rPr>
              <a:t>       		b. The atoms become larger as they acquire electrons.</a:t>
            </a:r>
          </a:p>
          <a:p>
            <a:pPr eaLnBrk="1" hangingPunct="1">
              <a:lnSpc>
                <a:spcPct val="80000"/>
              </a:lnSpc>
            </a:pPr>
            <a:r>
              <a:rPr lang="en-US" sz="800" smtClean="0">
                <a:latin typeface="Arial" pitchFamily="34" charset="0"/>
              </a:rPr>
              <a:t>        		d. A larger nucleus radius corresponds to a lower 	ionization energy.</a:t>
            </a:r>
          </a:p>
          <a:p>
            <a:pPr eaLnBrk="1" hangingPunct="1">
              <a:lnSpc>
                <a:spcPct val="80000"/>
              </a:lnSpc>
            </a:pPr>
            <a:r>
              <a:rPr lang="en-US" sz="800" smtClean="0">
                <a:latin typeface="Arial" pitchFamily="34" charset="0"/>
              </a:rPr>
              <a:t>	3. Because of the trends described in 1 and 2;</a:t>
            </a:r>
          </a:p>
          <a:p>
            <a:pPr eaLnBrk="1" hangingPunct="1">
              <a:lnSpc>
                <a:spcPct val="80000"/>
              </a:lnSpc>
            </a:pPr>
            <a:r>
              <a:rPr lang="en-US" sz="800" smtClean="0">
                <a:latin typeface="Arial" pitchFamily="34" charset="0"/>
              </a:rPr>
              <a:t>        		a. the elements that form positive ions most easily (have the lowest ionization energies) lie in the lower-left corner of the periodic table;</a:t>
            </a:r>
          </a:p>
          <a:p>
            <a:pPr eaLnBrk="1" hangingPunct="1">
              <a:lnSpc>
                <a:spcPct val="80000"/>
              </a:lnSpc>
            </a:pPr>
            <a:r>
              <a:rPr lang="en-US" sz="800" smtClean="0">
                <a:latin typeface="Arial" pitchFamily="34" charset="0"/>
              </a:rPr>
              <a:t>        		b. those elements that are hardest to ionize lie in the upper-right corner of the periodic table;</a:t>
            </a:r>
          </a:p>
          <a:p>
            <a:pPr eaLnBrk="1" hangingPunct="1">
              <a:lnSpc>
                <a:spcPct val="80000"/>
              </a:lnSpc>
            </a:pPr>
            <a:r>
              <a:rPr lang="en-US" sz="800" smtClean="0">
                <a:latin typeface="Arial" pitchFamily="34" charset="0"/>
              </a:rPr>
              <a:t>        		c. ionization energies increase diagonally from lower left to upper right;</a:t>
            </a:r>
          </a:p>
          <a:p>
            <a:pPr eaLnBrk="1" hangingPunct="1">
              <a:lnSpc>
                <a:spcPct val="80000"/>
              </a:lnSpc>
            </a:pPr>
            <a:r>
              <a:rPr lang="en-US" sz="800" smtClean="0">
                <a:latin typeface="Arial" pitchFamily="34" charset="0"/>
              </a:rPr>
              <a:t>        		d. minor deviations from this trend can be explained in terms of particularly stable electronic configurations, called </a:t>
            </a:r>
            <a:r>
              <a:rPr lang="en-US" sz="800" b="1" i="1" smtClean="0">
                <a:latin typeface="Arial" pitchFamily="34" charset="0"/>
              </a:rPr>
              <a:t>pseudo-inert gas</a:t>
            </a:r>
            <a:r>
              <a:rPr lang="en-US" sz="800" i="1" smtClean="0">
                <a:latin typeface="Arial" pitchFamily="34" charset="0"/>
              </a:rPr>
              <a:t> </a:t>
            </a:r>
            <a:r>
              <a:rPr lang="en-US" sz="800" b="1" i="1" smtClean="0">
                <a:latin typeface="Arial" pitchFamily="34" charset="0"/>
              </a:rPr>
              <a:t>configurations</a:t>
            </a:r>
            <a:r>
              <a:rPr lang="en-US" sz="800" b="1" smtClean="0">
                <a:latin typeface="Arial" pitchFamily="34" charset="0"/>
              </a:rPr>
              <a:t>,</a:t>
            </a:r>
            <a:r>
              <a:rPr lang="en-US" sz="800" smtClean="0">
                <a:latin typeface="Arial" pitchFamily="34" charset="0"/>
              </a:rPr>
              <a:t> in either the parent atom or the resulting ion.</a:t>
            </a:r>
            <a:endParaRPr lang="en-US" sz="800" b="1" i="1" baseline="30000" smtClean="0">
              <a:latin typeface="Arial" pitchFamily="34" charset="0"/>
              <a:sym typeface="Symbol" pitchFamily="18" charset="2"/>
            </a:endParaRP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   </a:t>
            </a:r>
            <a:r>
              <a:rPr lang="en-US" sz="800" b="1" i="1" smtClean="0">
                <a:latin typeface="Arial" pitchFamily="34" charset="0"/>
              </a:rPr>
              <a:t>Ionization energies of transition metals and lanthanides</a:t>
            </a:r>
          </a:p>
          <a:p>
            <a:pPr eaLnBrk="1" hangingPunct="1">
              <a:lnSpc>
                <a:spcPct val="80000"/>
              </a:lnSpc>
            </a:pPr>
            <a:r>
              <a:rPr lang="en-US" sz="800" b="1" i="1" smtClean="0">
                <a:latin typeface="Arial" pitchFamily="34" charset="0"/>
              </a:rPr>
              <a:t>    </a:t>
            </a:r>
            <a:r>
              <a:rPr lang="en-US" sz="800" smtClean="0">
                <a:latin typeface="Arial" pitchFamily="34" charset="0"/>
              </a:rPr>
              <a:t>– First ionization energies of transition metals and lanthanides change very little across each row.</a:t>
            </a:r>
          </a:p>
          <a:p>
            <a:pPr eaLnBrk="1" hangingPunct="1">
              <a:lnSpc>
                <a:spcPct val="80000"/>
              </a:lnSpc>
            </a:pPr>
            <a:r>
              <a:rPr lang="en-US" sz="800" smtClean="0">
                <a:latin typeface="Arial" pitchFamily="34" charset="0"/>
              </a:rPr>
              <a:t>    – Differences in their second and third ionization energies are also small.</a:t>
            </a:r>
          </a:p>
          <a:p>
            <a:pPr eaLnBrk="1" hangingPunct="1">
              <a:lnSpc>
                <a:spcPct val="80000"/>
              </a:lnSpc>
            </a:pPr>
            <a:r>
              <a:rPr lang="en-US" sz="800" smtClean="0">
                <a:latin typeface="Arial" pitchFamily="34" charset="0"/>
              </a:rPr>
              <a:t>    – Transition metals and lanthanides form cations by losing the </a:t>
            </a:r>
            <a:r>
              <a:rPr lang="en-US" sz="800" i="1" smtClean="0">
                <a:latin typeface="Arial" pitchFamily="34" charset="0"/>
              </a:rPr>
              <a:t>ns</a:t>
            </a:r>
            <a:r>
              <a:rPr lang="en-US" sz="800" smtClean="0">
                <a:latin typeface="Arial" pitchFamily="34" charset="0"/>
              </a:rPr>
              <a:t> 	electrons before the (</a:t>
            </a:r>
            <a:r>
              <a:rPr lang="en-US" sz="800" i="1" smtClean="0">
                <a:latin typeface="Arial" pitchFamily="34" charset="0"/>
              </a:rPr>
              <a:t>n</a:t>
            </a:r>
            <a:r>
              <a:rPr lang="en-US" sz="800" smtClean="0">
                <a:latin typeface="Arial" pitchFamily="34" charset="0"/>
              </a:rPr>
              <a:t> – 1)</a:t>
            </a:r>
            <a:r>
              <a:rPr lang="en-US" sz="800" i="1" smtClean="0">
                <a:latin typeface="Arial" pitchFamily="34" charset="0"/>
              </a:rPr>
              <a:t>d</a:t>
            </a:r>
            <a:r>
              <a:rPr lang="en-US" sz="800" smtClean="0">
                <a:latin typeface="Arial" pitchFamily="34" charset="0"/>
              </a:rPr>
              <a:t> or (</a:t>
            </a:r>
            <a:r>
              <a:rPr lang="en-US" sz="800" i="1" smtClean="0">
                <a:latin typeface="Arial" pitchFamily="34" charset="0"/>
              </a:rPr>
              <a:t>n</a:t>
            </a:r>
            <a:r>
              <a:rPr lang="en-US" sz="800" smtClean="0">
                <a:latin typeface="Arial" pitchFamily="34" charset="0"/>
              </a:rPr>
              <a:t> – 2)</a:t>
            </a:r>
            <a:r>
              <a:rPr lang="en-US" sz="800" i="1" smtClean="0">
                <a:latin typeface="Arial" pitchFamily="34" charset="0"/>
              </a:rPr>
              <a:t>f </a:t>
            </a:r>
            <a:r>
              <a:rPr lang="en-US" sz="800" smtClean="0">
                <a:latin typeface="Arial" pitchFamily="34" charset="0"/>
              </a:rPr>
              <a:t>electrons.</a:t>
            </a:r>
          </a:p>
          <a:p>
            <a:pPr eaLnBrk="1" hangingPunct="1">
              <a:lnSpc>
                <a:spcPct val="80000"/>
              </a:lnSpc>
            </a:pPr>
            <a:r>
              <a:rPr lang="en-US" sz="800" smtClean="0">
                <a:latin typeface="Arial" pitchFamily="34" charset="0"/>
              </a:rPr>
              <a:t>    – Because their first, second, and third ionization energies change so little across a row, these elements have important horizontal similarities in chemical properties in addition to the expected vertical similarities.</a:t>
            </a:r>
          </a:p>
          <a:p>
            <a:pPr eaLnBrk="1" hangingPunct="1">
              <a:lnSpc>
                <a:spcPct val="80000"/>
              </a:lnSpc>
            </a:pPr>
            <a:endParaRPr lang="en-US" sz="800" smtClean="0">
              <a:latin typeface="Arial" pitchFamily="34" charset="0"/>
            </a:endParaRPr>
          </a:p>
          <a:p>
            <a:pPr eaLnBrk="1" hangingPunct="1">
              <a:lnSpc>
                <a:spcPct val="80000"/>
              </a:lnSpc>
            </a:pPr>
            <a:endParaRPr lang="en-US" sz="800" smtClean="0">
              <a:latin typeface="Arial" pitchFamily="34" charset="0"/>
            </a:endParaRPr>
          </a:p>
          <a:p>
            <a:pPr eaLnBrk="1" hangingPunct="1">
              <a:lnSpc>
                <a:spcPct val="80000"/>
              </a:lnSpc>
            </a:pPr>
            <a:endParaRPr lang="en-US" sz="800" smtClean="0">
              <a:latin typeface="Arial" pitchFamily="34" charset="0"/>
            </a:endParaRPr>
          </a:p>
        </p:txBody>
      </p:sp>
    </p:spTree>
    <p:extLst>
      <p:ext uri="{BB962C8B-B14F-4D97-AF65-F5344CB8AC3E}">
        <p14:creationId xmlns:p14="http://schemas.microsoft.com/office/powerpoint/2010/main" val="3072612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917715-B986-4D7A-943F-C40B19C237A2}" type="slidenum">
              <a:rPr lang="en-US"/>
              <a:pPr eaLnBrk="1" hangingPunct="1"/>
              <a:t>105</a:t>
            </a:fld>
            <a:endParaRPr lang="en-US"/>
          </a:p>
        </p:txBody>
      </p:sp>
      <p:sp>
        <p:nvSpPr>
          <p:cNvPr id="192515"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A9F86B7-B659-4047-9A3D-B151E04B8307}" type="slidenum">
              <a:rPr lang="en-US" sz="1200"/>
              <a:pPr algn="r" eaLnBrk="1" hangingPunct="1"/>
              <a:t>105</a:t>
            </a:fld>
            <a:endParaRPr lang="en-US" sz="1200"/>
          </a:p>
        </p:txBody>
      </p:sp>
      <p:sp>
        <p:nvSpPr>
          <p:cNvPr id="19251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pPr eaLnBrk="1" hangingPunct="1">
              <a:defRPr/>
            </a:pPr>
            <a:r>
              <a:rPr lang="en-US" smtClean="0"/>
              <a:t>Linus Pauling (1901 - 1994) awarded Nobel Prize in chemistry in 1954 for his 1939 text, </a:t>
            </a:r>
            <a:r>
              <a:rPr lang="en-US" i="1" smtClean="0"/>
              <a:t>The Nature of the Chemical Bond</a:t>
            </a:r>
            <a:r>
              <a:rPr lang="en-US" smtClean="0"/>
              <a:t>, </a:t>
            </a:r>
          </a:p>
          <a:p>
            <a:pPr eaLnBrk="1" hangingPunct="1">
              <a:defRPr/>
            </a:pPr>
            <a:r>
              <a:rPr lang="en-US" smtClean="0"/>
              <a:t>and also won the Nobel Peace Prize in 1962 for his fight to control nuclear weapons.</a:t>
            </a:r>
          </a:p>
          <a:p>
            <a:pPr eaLnBrk="1" hangingPunct="1">
              <a:defRPr/>
            </a:pPr>
            <a:endParaRPr lang="en-US" smtClean="0"/>
          </a:p>
          <a:p>
            <a:pPr eaLnBrk="1" hangingPunct="1">
              <a:defRPr/>
            </a:pPr>
            <a:r>
              <a:rPr lang="en-US" b="1" i="1" smtClean="0">
                <a:effectLst>
                  <a:outerShdw blurRad="38100" dist="38100" dir="2700000" algn="tl">
                    <a:srgbClr val="C0C0C0"/>
                  </a:outerShdw>
                </a:effectLst>
              </a:rPr>
              <a:t>The greater the electronegativity of an atom in a molecule, the more strongly it attracts the electrons in a covalent bond.</a:t>
            </a:r>
          </a:p>
          <a:p>
            <a:pPr eaLnBrk="1" hangingPunct="1">
              <a:defRPr/>
            </a:pPr>
            <a:endParaRPr lang="en-US" b="1" i="1" smtClean="0">
              <a:effectLst>
                <a:outerShdw blurRad="38100" dist="38100" dir="2700000" algn="tl">
                  <a:srgbClr val="C0C0C0"/>
                </a:outerShdw>
              </a:effectLst>
            </a:endParaRPr>
          </a:p>
          <a:p>
            <a:pPr eaLnBrk="1" hangingPunct="1">
              <a:defRPr/>
            </a:pPr>
            <a:r>
              <a:rPr lang="en-US" smtClean="0"/>
              <a:t>First ionization energies decrease down a column.</a:t>
            </a:r>
          </a:p>
          <a:p>
            <a:pPr eaLnBrk="1" hangingPunct="1">
              <a:defRPr/>
            </a:pPr>
            <a:r>
              <a:rPr lang="en-US" smtClean="0"/>
              <a:t>        	a. Filled inner shells are effective at screening the valence electrons, so there is a small increase in the effective nuclear charge.</a:t>
            </a:r>
          </a:p>
          <a:p>
            <a:pPr eaLnBrk="1" hangingPunct="1">
              <a:defRPr/>
            </a:pPr>
            <a:r>
              <a:rPr lang="en-US" smtClean="0"/>
              <a:t>        	b. The atoms become larger as they acquire electrons. </a:t>
            </a:r>
          </a:p>
          <a:p>
            <a:pPr eaLnBrk="1" hangingPunct="1">
              <a:defRPr/>
            </a:pPr>
            <a:r>
              <a:rPr lang="en-US" smtClean="0"/>
              <a:t>	c. Valence electrons farther from the nucleus are less tightly bound, making them easier to remove and causing ionization energies to 		decrease.</a:t>
            </a:r>
          </a:p>
          <a:p>
            <a:pPr eaLnBrk="1" hangingPunct="1">
              <a:defRPr/>
            </a:pPr>
            <a:r>
              <a:rPr lang="en-US" smtClean="0"/>
              <a:t>       	b. The atoms become larger as they acquire electrons.</a:t>
            </a:r>
          </a:p>
          <a:p>
            <a:pPr eaLnBrk="1" hangingPunct="1">
              <a:defRPr/>
            </a:pPr>
            <a:r>
              <a:rPr lang="en-US" smtClean="0"/>
              <a:t>        	d. A larger nucleus radius corresponds to a lower 	ionization energy.</a:t>
            </a:r>
          </a:p>
          <a:p>
            <a:pPr eaLnBrk="1" hangingPunct="1">
              <a:defRPr/>
            </a:pPr>
            <a:endParaRPr lang="en-US" smtClean="0"/>
          </a:p>
        </p:txBody>
      </p:sp>
    </p:spTree>
    <p:extLst>
      <p:ext uri="{BB962C8B-B14F-4D97-AF65-F5344CB8AC3E}">
        <p14:creationId xmlns:p14="http://schemas.microsoft.com/office/powerpoint/2010/main" val="38494299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4DDC957-CBDD-4A18-B779-69D107A9547E}" type="slidenum">
              <a:rPr lang="en-US"/>
              <a:pPr eaLnBrk="1" hangingPunct="1"/>
              <a:t>107</a:t>
            </a:fld>
            <a:endParaRPr lang="en-US"/>
          </a:p>
        </p:txBody>
      </p:sp>
      <p:sp>
        <p:nvSpPr>
          <p:cNvPr id="193539"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35F8C74-5F57-45D4-A403-133B4F9D28DB}" type="slidenum">
              <a:rPr lang="en-US" sz="1200"/>
              <a:pPr algn="r" eaLnBrk="1" hangingPunct="1"/>
              <a:t>107</a:t>
            </a:fld>
            <a:endParaRPr lang="en-US" sz="1200"/>
          </a:p>
        </p:txBody>
      </p:sp>
      <p:sp>
        <p:nvSpPr>
          <p:cNvPr id="193540" name="Rectangle 2"/>
          <p:cNvSpPr>
            <a:spLocks noGrp="1" noRot="1" noChangeAspect="1" noChangeArrowheads="1" noTextEdit="1"/>
          </p:cNvSpPr>
          <p:nvPr>
            <p:ph type="sldImg"/>
          </p:nvPr>
        </p:nvSpPr>
        <p:spPr>
          <a:ln/>
        </p:spPr>
      </p:sp>
      <p:sp>
        <p:nvSpPr>
          <p:cNvPr id="193541" name="Rectangle 3"/>
          <p:cNvSpPr>
            <a:spLocks noGrp="1" noChangeArrowheads="1"/>
          </p:cNvSpPr>
          <p:nvPr>
            <p:ph type="body" idx="1"/>
          </p:nvPr>
        </p:nvSpPr>
        <p:spPr>
          <a:xfrm>
            <a:off x="914400" y="4343400"/>
            <a:ext cx="5029200" cy="4114800"/>
          </a:xfrm>
          <a:noFill/>
        </p:spPr>
        <p:txBody>
          <a:bodyPr/>
          <a:lstStyle/>
          <a:p>
            <a:pPr eaLnBrk="1" hangingPunct="1"/>
            <a:r>
              <a:rPr lang="en-US" smtClean="0">
                <a:latin typeface="Arial" pitchFamily="34" charset="0"/>
              </a:rPr>
              <a:t>•   In an atom that possesses more than one electron, the amount of energy needed to remove successive electrons increases steadily. </a:t>
            </a:r>
          </a:p>
          <a:p>
            <a:pPr eaLnBrk="1" hangingPunct="1"/>
            <a:endParaRPr lang="en-US" sz="600" smtClean="0">
              <a:latin typeface="Arial" pitchFamily="34" charset="0"/>
            </a:endParaRPr>
          </a:p>
          <a:p>
            <a:pPr eaLnBrk="1" hangingPunct="1"/>
            <a:r>
              <a:rPr lang="en-US" smtClean="0">
                <a:latin typeface="Arial" pitchFamily="34" charset="0"/>
              </a:rPr>
              <a:t>•   Define a first ionization energy as (</a:t>
            </a:r>
            <a:r>
              <a:rPr lang="en-US" i="1" smtClean="0">
                <a:latin typeface="Arial" pitchFamily="34" charset="0"/>
                <a:sym typeface="Symbol" pitchFamily="18" charset="2"/>
              </a:rPr>
              <a:t></a:t>
            </a:r>
            <a:r>
              <a:rPr lang="en-US" baseline="-25000" smtClean="0">
                <a:latin typeface="Arial" pitchFamily="34" charset="0"/>
              </a:rPr>
              <a:t>1</a:t>
            </a:r>
            <a:r>
              <a:rPr lang="en-US" smtClean="0">
                <a:latin typeface="Arial" pitchFamily="34" charset="0"/>
              </a:rPr>
              <a:t>), a second ionization energy as (</a:t>
            </a:r>
            <a:r>
              <a:rPr lang="en-US" i="1" smtClean="0">
                <a:latin typeface="Arial" pitchFamily="34" charset="0"/>
                <a:sym typeface="Symbol" pitchFamily="18" charset="2"/>
              </a:rPr>
              <a:t></a:t>
            </a:r>
            <a:r>
              <a:rPr lang="en-US" baseline="-25000" smtClean="0">
                <a:latin typeface="Arial" pitchFamily="34" charset="0"/>
              </a:rPr>
              <a:t>2</a:t>
            </a:r>
            <a:r>
              <a:rPr lang="en-US" smtClean="0">
                <a:latin typeface="Arial" pitchFamily="34" charset="0"/>
              </a:rPr>
              <a:t>) and in general an </a:t>
            </a:r>
            <a:r>
              <a:rPr lang="en-US" i="1" smtClean="0">
                <a:latin typeface="Arial" pitchFamily="34" charset="0"/>
              </a:rPr>
              <a:t>n</a:t>
            </a:r>
            <a:r>
              <a:rPr lang="en-US" smtClean="0">
                <a:latin typeface="Arial" pitchFamily="34" charset="0"/>
              </a:rPr>
              <a:t>th ionization energy (</a:t>
            </a:r>
            <a:r>
              <a:rPr lang="en-US" i="1" smtClean="0">
                <a:latin typeface="Arial" pitchFamily="34" charset="0"/>
                <a:sym typeface="Symbol" pitchFamily="18" charset="2"/>
              </a:rPr>
              <a:t></a:t>
            </a:r>
            <a:r>
              <a:rPr lang="en-US" i="1" baseline="-25000" smtClean="0">
                <a:latin typeface="Arial" pitchFamily="34" charset="0"/>
              </a:rPr>
              <a:t>n</a:t>
            </a:r>
            <a:r>
              <a:rPr lang="en-US" smtClean="0">
                <a:latin typeface="Arial" pitchFamily="34" charset="0"/>
              </a:rPr>
              <a:t>) according to the equation</a:t>
            </a:r>
          </a:p>
          <a:p>
            <a:pPr eaLnBrk="1" hangingPunct="1"/>
            <a:endParaRPr lang="en-US" sz="500" smtClean="0">
              <a:latin typeface="Arial" pitchFamily="34" charset="0"/>
            </a:endParaRPr>
          </a:p>
          <a:p>
            <a:pPr eaLnBrk="1" hangingPunct="1"/>
            <a:r>
              <a:rPr lang="en-US" smtClean="0">
                <a:latin typeface="Arial" pitchFamily="34" charset="0"/>
              </a:rPr>
              <a:t>         E</a:t>
            </a:r>
            <a:r>
              <a:rPr lang="en-US" baseline="-25000" smtClean="0">
                <a:latin typeface="Arial" pitchFamily="34" charset="0"/>
              </a:rPr>
              <a:t>(g)</a:t>
            </a:r>
            <a:r>
              <a:rPr lang="en-US" smtClean="0">
                <a:latin typeface="Arial" pitchFamily="34" charset="0"/>
              </a:rPr>
              <a:t>  </a:t>
            </a:r>
            <a:r>
              <a:rPr lang="en-US" smtClean="0">
                <a:latin typeface="Arial" pitchFamily="34" charset="0"/>
                <a:sym typeface="Symbol" pitchFamily="18" charset="2"/>
              </a:rPr>
              <a:t>  E</a:t>
            </a:r>
            <a:r>
              <a:rPr lang="en-US" baseline="30000" smtClean="0">
                <a:latin typeface="Arial" pitchFamily="34" charset="0"/>
                <a:sym typeface="Symbol" pitchFamily="18" charset="2"/>
              </a:rPr>
              <a:t>+</a:t>
            </a:r>
            <a:r>
              <a:rPr lang="en-US" baseline="-25000" smtClean="0">
                <a:latin typeface="Arial" pitchFamily="34" charset="0"/>
                <a:sym typeface="Symbol" pitchFamily="18" charset="2"/>
              </a:rPr>
              <a:t>(g) </a:t>
            </a:r>
            <a:r>
              <a:rPr lang="en-US" smtClean="0">
                <a:latin typeface="Arial" pitchFamily="34" charset="0"/>
                <a:sym typeface="Symbol" pitchFamily="18" charset="2"/>
              </a:rPr>
              <a:t>+ e</a:t>
            </a:r>
            <a:r>
              <a:rPr lang="en-US" baseline="30000" smtClean="0">
                <a:latin typeface="Arial" pitchFamily="34" charset="0"/>
                <a:sym typeface="Symbol" pitchFamily="18" charset="2"/>
              </a:rPr>
              <a:t>--               </a:t>
            </a:r>
            <a:r>
              <a:rPr lang="en-US" i="1" baseline="30000" smtClean="0">
                <a:latin typeface="Arial" pitchFamily="34" charset="0"/>
                <a:sym typeface="Symbol" pitchFamily="18" charset="2"/>
              </a:rPr>
              <a:t> </a:t>
            </a:r>
            <a:r>
              <a:rPr lang="en-US" i="1" smtClean="0">
                <a:latin typeface="Arial" pitchFamily="34" charset="0"/>
                <a:sym typeface="Symbol" pitchFamily="18" charset="2"/>
              </a:rPr>
              <a:t></a:t>
            </a:r>
            <a:r>
              <a:rPr lang="en-US" baseline="-25000" smtClean="0">
                <a:latin typeface="Arial" pitchFamily="34" charset="0"/>
                <a:sym typeface="Symbol" pitchFamily="18" charset="2"/>
              </a:rPr>
              <a:t>1  </a:t>
            </a:r>
            <a:r>
              <a:rPr lang="en-US" smtClean="0">
                <a:latin typeface="Arial" pitchFamily="34" charset="0"/>
                <a:sym typeface="Symbol" pitchFamily="18" charset="2"/>
              </a:rPr>
              <a:t>=  1</a:t>
            </a:r>
            <a:r>
              <a:rPr lang="en-US" baseline="30000" smtClean="0">
                <a:latin typeface="Arial" pitchFamily="34" charset="0"/>
                <a:sym typeface="Symbol" pitchFamily="18" charset="2"/>
              </a:rPr>
              <a:t>st</a:t>
            </a:r>
            <a:r>
              <a:rPr lang="en-US" smtClean="0">
                <a:latin typeface="Arial" pitchFamily="34" charset="0"/>
                <a:sym typeface="Symbol" pitchFamily="18" charset="2"/>
              </a:rPr>
              <a:t> ionization energy</a:t>
            </a:r>
          </a:p>
          <a:p>
            <a:pPr eaLnBrk="1" hangingPunct="1"/>
            <a:r>
              <a:rPr lang="en-US" smtClean="0">
                <a:latin typeface="Arial" pitchFamily="34" charset="0"/>
                <a:sym typeface="Symbol" pitchFamily="18" charset="2"/>
              </a:rPr>
              <a:t>         E</a:t>
            </a:r>
            <a:r>
              <a:rPr lang="en-US" baseline="30000" smtClean="0">
                <a:latin typeface="Arial" pitchFamily="34" charset="0"/>
                <a:sym typeface="Symbol" pitchFamily="18" charset="2"/>
              </a:rPr>
              <a:t>+</a:t>
            </a:r>
            <a:r>
              <a:rPr lang="en-US" baseline="-25000" smtClean="0">
                <a:latin typeface="Arial" pitchFamily="34" charset="0"/>
                <a:sym typeface="Symbol" pitchFamily="18" charset="2"/>
              </a:rPr>
              <a:t>(g)  </a:t>
            </a:r>
            <a:r>
              <a:rPr lang="en-US" smtClean="0">
                <a:latin typeface="Arial" pitchFamily="34" charset="0"/>
                <a:sym typeface="Symbol" pitchFamily="18" charset="2"/>
              </a:rPr>
              <a:t>  E</a:t>
            </a:r>
            <a:r>
              <a:rPr lang="en-US" baseline="30000" smtClean="0">
                <a:latin typeface="Arial" pitchFamily="34" charset="0"/>
                <a:sym typeface="Symbol" pitchFamily="18" charset="2"/>
              </a:rPr>
              <a:t>2+</a:t>
            </a:r>
            <a:r>
              <a:rPr lang="en-US" baseline="-25000" smtClean="0">
                <a:latin typeface="Arial" pitchFamily="34" charset="0"/>
                <a:sym typeface="Symbol" pitchFamily="18" charset="2"/>
              </a:rPr>
              <a:t>(g) </a:t>
            </a:r>
            <a:r>
              <a:rPr lang="en-US" smtClean="0">
                <a:latin typeface="Arial" pitchFamily="34" charset="0"/>
                <a:sym typeface="Symbol" pitchFamily="18" charset="2"/>
              </a:rPr>
              <a:t>+ e</a:t>
            </a:r>
            <a:r>
              <a:rPr lang="en-US" baseline="30000" smtClean="0">
                <a:latin typeface="Arial" pitchFamily="34" charset="0"/>
                <a:sym typeface="Symbol" pitchFamily="18" charset="2"/>
              </a:rPr>
              <a:t>--             </a:t>
            </a:r>
            <a:r>
              <a:rPr lang="en-US" i="1" baseline="30000" smtClean="0">
                <a:latin typeface="Arial" pitchFamily="34" charset="0"/>
                <a:sym typeface="Symbol" pitchFamily="18" charset="2"/>
              </a:rPr>
              <a:t> </a:t>
            </a:r>
            <a:r>
              <a:rPr lang="en-US" i="1" smtClean="0">
                <a:latin typeface="Arial" pitchFamily="34" charset="0"/>
                <a:sym typeface="Symbol" pitchFamily="18" charset="2"/>
              </a:rPr>
              <a:t></a:t>
            </a:r>
            <a:r>
              <a:rPr lang="en-US" baseline="-25000" smtClean="0">
                <a:latin typeface="Arial" pitchFamily="34" charset="0"/>
                <a:sym typeface="Symbol" pitchFamily="18" charset="2"/>
              </a:rPr>
              <a:t>2  </a:t>
            </a:r>
            <a:r>
              <a:rPr lang="en-US" smtClean="0">
                <a:latin typeface="Arial" pitchFamily="34" charset="0"/>
                <a:sym typeface="Symbol" pitchFamily="18" charset="2"/>
              </a:rPr>
              <a:t>=  2</a:t>
            </a:r>
            <a:r>
              <a:rPr lang="en-US" baseline="30000" smtClean="0">
                <a:latin typeface="Arial" pitchFamily="34" charset="0"/>
                <a:sym typeface="Symbol" pitchFamily="18" charset="2"/>
              </a:rPr>
              <a:t>nd</a:t>
            </a:r>
            <a:r>
              <a:rPr lang="en-US" smtClean="0">
                <a:latin typeface="Arial" pitchFamily="34" charset="0"/>
                <a:sym typeface="Symbol" pitchFamily="18" charset="2"/>
              </a:rPr>
              <a:t> ionization energy</a:t>
            </a:r>
          </a:p>
          <a:p>
            <a:pPr eaLnBrk="1" hangingPunct="1"/>
            <a:r>
              <a:rPr lang="en-US" smtClean="0">
                <a:latin typeface="Arial" pitchFamily="34" charset="0"/>
                <a:sym typeface="Symbol" pitchFamily="18" charset="2"/>
              </a:rPr>
              <a:t>         E</a:t>
            </a:r>
            <a:r>
              <a:rPr lang="en-US" baseline="30000" smtClean="0">
                <a:latin typeface="Arial" pitchFamily="34" charset="0"/>
                <a:sym typeface="Symbol" pitchFamily="18" charset="2"/>
              </a:rPr>
              <a:t>(n-1)+</a:t>
            </a:r>
            <a:r>
              <a:rPr lang="en-US" baseline="-25000" smtClean="0">
                <a:latin typeface="Arial" pitchFamily="34" charset="0"/>
                <a:sym typeface="Symbol" pitchFamily="18" charset="2"/>
              </a:rPr>
              <a:t>(g) </a:t>
            </a:r>
            <a:r>
              <a:rPr lang="en-US" smtClean="0">
                <a:latin typeface="Arial" pitchFamily="34" charset="0"/>
                <a:sym typeface="Symbol" pitchFamily="18" charset="2"/>
              </a:rPr>
              <a:t>   E</a:t>
            </a:r>
            <a:r>
              <a:rPr lang="en-US" baseline="30000" smtClean="0">
                <a:latin typeface="Arial" pitchFamily="34" charset="0"/>
                <a:sym typeface="Symbol" pitchFamily="18" charset="2"/>
              </a:rPr>
              <a:t>n+</a:t>
            </a:r>
            <a:r>
              <a:rPr lang="en-US" baseline="-25000" smtClean="0">
                <a:latin typeface="Arial" pitchFamily="34" charset="0"/>
                <a:sym typeface="Symbol" pitchFamily="18" charset="2"/>
              </a:rPr>
              <a:t>(g) </a:t>
            </a:r>
            <a:r>
              <a:rPr lang="en-US" smtClean="0">
                <a:latin typeface="Arial" pitchFamily="34" charset="0"/>
                <a:sym typeface="Symbol" pitchFamily="18" charset="2"/>
              </a:rPr>
              <a:t>+ e</a:t>
            </a:r>
            <a:r>
              <a:rPr lang="en-US" baseline="30000" smtClean="0">
                <a:latin typeface="Arial" pitchFamily="34" charset="0"/>
                <a:sym typeface="Symbol" pitchFamily="18" charset="2"/>
              </a:rPr>
              <a:t>--      </a:t>
            </a:r>
            <a:r>
              <a:rPr lang="en-US" i="1" baseline="30000" smtClean="0">
                <a:latin typeface="Arial" pitchFamily="34" charset="0"/>
                <a:sym typeface="Symbol" pitchFamily="18" charset="2"/>
              </a:rPr>
              <a:t> </a:t>
            </a:r>
            <a:r>
              <a:rPr lang="en-US" i="1" smtClean="0">
                <a:latin typeface="Arial" pitchFamily="34" charset="0"/>
                <a:sym typeface="Symbol" pitchFamily="18" charset="2"/>
              </a:rPr>
              <a:t></a:t>
            </a:r>
            <a:r>
              <a:rPr lang="en-US" i="1" baseline="-25000" smtClean="0">
                <a:latin typeface="Arial" pitchFamily="34" charset="0"/>
                <a:sym typeface="Symbol" pitchFamily="18" charset="2"/>
              </a:rPr>
              <a:t>n</a:t>
            </a:r>
            <a:r>
              <a:rPr lang="en-US" baseline="-25000" smtClean="0">
                <a:latin typeface="Arial" pitchFamily="34" charset="0"/>
                <a:sym typeface="Symbol" pitchFamily="18" charset="2"/>
              </a:rPr>
              <a:t> </a:t>
            </a:r>
            <a:r>
              <a:rPr lang="en-US" smtClean="0">
                <a:latin typeface="Arial" pitchFamily="34" charset="0"/>
                <a:sym typeface="Symbol" pitchFamily="18" charset="2"/>
              </a:rPr>
              <a:t>=  </a:t>
            </a:r>
            <a:r>
              <a:rPr lang="en-US" i="1" smtClean="0">
                <a:latin typeface="Arial" pitchFamily="34" charset="0"/>
                <a:sym typeface="Symbol" pitchFamily="18" charset="2"/>
              </a:rPr>
              <a:t>n</a:t>
            </a:r>
            <a:r>
              <a:rPr lang="en-US" smtClean="0">
                <a:latin typeface="Arial" pitchFamily="34" charset="0"/>
                <a:sym typeface="Symbol" pitchFamily="18" charset="2"/>
              </a:rPr>
              <a:t>th ionization energy</a:t>
            </a:r>
          </a:p>
        </p:txBody>
      </p:sp>
    </p:spTree>
    <p:extLst>
      <p:ext uri="{BB962C8B-B14F-4D97-AF65-F5344CB8AC3E}">
        <p14:creationId xmlns:p14="http://schemas.microsoft.com/office/powerpoint/2010/main" val="27572508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A40645-F978-49FE-A5D7-6023C41CE37E}" type="slidenum">
              <a:rPr lang="en-US"/>
              <a:pPr eaLnBrk="1" hangingPunct="1"/>
              <a:t>119</a:t>
            </a:fld>
            <a:endParaRPr lang="en-US"/>
          </a:p>
        </p:txBody>
      </p:sp>
      <p:sp>
        <p:nvSpPr>
          <p:cNvPr id="195587"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2885378-682C-41BF-B329-77DFD1FA7C28}" type="slidenum">
              <a:rPr lang="en-US" sz="1200"/>
              <a:pPr algn="r" eaLnBrk="1" hangingPunct="1"/>
              <a:t>119</a:t>
            </a:fld>
            <a:endParaRPr lang="en-US" sz="1200"/>
          </a:p>
        </p:txBody>
      </p:sp>
      <p:sp>
        <p:nvSpPr>
          <p:cNvPr id="19558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pPr eaLnBrk="1" hangingPunct="1">
              <a:defRPr/>
            </a:pPr>
            <a:r>
              <a:rPr lang="en-US" b="1" smtClean="0"/>
              <a:t>Linus Pauling</a:t>
            </a:r>
            <a:r>
              <a:rPr lang="en-US" smtClean="0"/>
              <a:t> (1901 - 1994) awarded Nobel Prize in chemistry in 1954 for his 1939 text, </a:t>
            </a:r>
            <a:r>
              <a:rPr lang="en-US" i="1" smtClean="0"/>
              <a:t>The Nature of the Chemical Bond</a:t>
            </a:r>
            <a:r>
              <a:rPr lang="en-US" smtClean="0"/>
              <a:t>, </a:t>
            </a:r>
          </a:p>
          <a:p>
            <a:pPr eaLnBrk="1" hangingPunct="1">
              <a:defRPr/>
            </a:pPr>
            <a:r>
              <a:rPr lang="en-US" smtClean="0"/>
              <a:t>and also won the Nobel Peace Prize in 1962 for his fight to control nuclear weapons.</a:t>
            </a:r>
          </a:p>
          <a:p>
            <a:pPr eaLnBrk="1" hangingPunct="1">
              <a:defRPr/>
            </a:pPr>
            <a:endParaRPr lang="en-US" smtClean="0"/>
          </a:p>
          <a:p>
            <a:pPr eaLnBrk="1" hangingPunct="1">
              <a:defRPr/>
            </a:pPr>
            <a:r>
              <a:rPr lang="en-US" b="1" i="1" smtClean="0">
                <a:effectLst>
                  <a:outerShdw blurRad="38100" dist="38100" dir="2700000" algn="tl">
                    <a:srgbClr val="C0C0C0"/>
                  </a:outerShdw>
                </a:effectLst>
              </a:rPr>
              <a:t>The greater the electronegativity of an atom in a molecule, the more strongly it attracts the electrons in a covalent bond.</a:t>
            </a:r>
          </a:p>
          <a:p>
            <a:pPr eaLnBrk="1" hangingPunct="1">
              <a:defRPr/>
            </a:pPr>
            <a:endParaRPr lang="en-US" b="1" i="1" smtClean="0">
              <a:effectLst>
                <a:outerShdw blurRad="38100" dist="38100" dir="2700000" algn="tl">
                  <a:srgbClr val="C0C0C0"/>
                </a:outerShdw>
              </a:effectLst>
            </a:endParaRPr>
          </a:p>
          <a:p>
            <a:pPr eaLnBrk="1" hangingPunct="1">
              <a:defRPr/>
            </a:pPr>
            <a:r>
              <a:rPr lang="en-US" smtClean="0">
                <a:sym typeface="Symbol" pitchFamily="18" charset="2"/>
              </a:rPr>
              <a:t>•  Elements with high electronegativities tend to acquire electrons in chemical reactions and are found in the upper-right corner of the periodic table.</a:t>
            </a:r>
          </a:p>
          <a:p>
            <a:pPr eaLnBrk="1" hangingPunct="1">
              <a:defRPr/>
            </a:pPr>
            <a:r>
              <a:rPr lang="en-US" sz="1000" smtClean="0">
                <a:sym typeface="Symbol" pitchFamily="18" charset="2"/>
              </a:rPr>
              <a:t>•  </a:t>
            </a:r>
            <a:r>
              <a:rPr lang="en-US" smtClean="0">
                <a:sym typeface="Symbol" pitchFamily="18" charset="2"/>
              </a:rPr>
              <a:t>Elements with low electronegativities tend to lose electrons in chemical reactions and are found in the lower-left corner of the periodic table.</a:t>
            </a:r>
          </a:p>
          <a:p>
            <a:pPr eaLnBrk="1" hangingPunct="1">
              <a:defRPr/>
            </a:pPr>
            <a:endParaRPr lang="en-US" b="1" i="1" smtClean="0">
              <a:effectLst>
                <a:outerShdw blurRad="38100" dist="38100" dir="2700000" algn="tl">
                  <a:srgbClr val="C0C0C0"/>
                </a:outerShdw>
              </a:effectLst>
            </a:endParaRPr>
          </a:p>
        </p:txBody>
      </p:sp>
    </p:spTree>
    <p:extLst>
      <p:ext uri="{BB962C8B-B14F-4D97-AF65-F5344CB8AC3E}">
        <p14:creationId xmlns:p14="http://schemas.microsoft.com/office/powerpoint/2010/main" val="241569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6A5E32-9E14-4E52-B7E1-AA2B635E00A1}" type="slidenum">
              <a:rPr lang="en-US"/>
              <a:pPr eaLnBrk="1" hangingPunct="1"/>
              <a:t>23</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14400" y="4343400"/>
            <a:ext cx="5029200" cy="4114800"/>
          </a:xfrm>
          <a:noFill/>
        </p:spPr>
        <p:txBody>
          <a:bodyPr/>
          <a:lstStyle/>
          <a:p>
            <a:pPr eaLnBrk="1" hangingPunct="1"/>
            <a:r>
              <a:rPr lang="en-US" b="1" smtClean="0">
                <a:latin typeface="Arial" pitchFamily="34" charset="0"/>
              </a:rPr>
              <a:t>Atomic Theory I</a:t>
            </a:r>
            <a:r>
              <a:rPr lang="en-US" smtClean="0">
                <a:latin typeface="Arial" pitchFamily="34" charset="0"/>
              </a:rPr>
              <a:t/>
            </a:r>
            <a:br>
              <a:rPr lang="en-US" smtClean="0">
                <a:latin typeface="Arial" pitchFamily="34" charset="0"/>
              </a:rPr>
            </a:br>
            <a:r>
              <a:rPr lang="en-US" b="1" smtClean="0">
                <a:latin typeface="Arial" pitchFamily="34" charset="0"/>
              </a:rPr>
              <a:t>The Early Days</a:t>
            </a:r>
            <a:r>
              <a:rPr lang="en-US" smtClean="0">
                <a:latin typeface="Arial" pitchFamily="34" charset="0"/>
              </a:rPr>
              <a:t/>
            </a:r>
            <a:br>
              <a:rPr lang="en-US" smtClean="0">
                <a:latin typeface="Arial" pitchFamily="34" charset="0"/>
              </a:rPr>
            </a:br>
            <a:r>
              <a:rPr lang="en-US" i="1" smtClean="0">
                <a:latin typeface="Arial" pitchFamily="34" charset="0"/>
              </a:rPr>
              <a:t>by Anthony Carpi, Ph.D.</a:t>
            </a:r>
            <a:r>
              <a:rPr lang="en-US" smtClean="0">
                <a:latin typeface="Arial" pitchFamily="34" charset="0"/>
              </a:rPr>
              <a:t>                    http://www.visionlearning.com/library/modulo_espanol.php?c3=&amp;mid=50&amp;ut=&amp;l=e     </a:t>
            </a:r>
          </a:p>
          <a:p>
            <a:pPr eaLnBrk="1" hangingPunct="1"/>
            <a:r>
              <a:rPr lang="en-US" smtClean="0">
                <a:latin typeface="Arial" pitchFamily="34" charset="0"/>
              </a:rPr>
              <a:t>     Until the final years of the nineteenth century, the accepted model of the atom resembled that of a billiard ball - a small, solid sphere. In 1897, J. J. Thomson dramatically changed the modern view of the atom with his discovery of the electron. Thomson's work suggested that the atom was not an "indivisible" particle as John Dalton had suggested but, a jigsaw puzzle made of smaller pieces. Thomson's notion of the electron came from his work with a nineteenth century scientific curiosity: the cathode ray tube. For years scientists had known that if an electric current was passed through a vacuum tube, a stream of glowing material could be seen; however, no one could explain why. Thomson found that the mysterious glowing stream would bend toward a positively charged electric plate. Thomson theorized, and was later proven correct, that the stream was in fact made up of small particles, pieces of atoms that carried a negative charge. These particles were later named </a:t>
            </a:r>
            <a:r>
              <a:rPr lang="en-US" i="1" smtClean="0">
                <a:latin typeface="Arial" pitchFamily="34" charset="0"/>
              </a:rPr>
              <a:t>electrons</a:t>
            </a:r>
            <a:r>
              <a:rPr lang="en-US" smtClean="0">
                <a:latin typeface="Arial" pitchFamily="34" charset="0"/>
              </a:rPr>
              <a:t>.  After Eugene Goldstein’s 1886 discovery that atoms had positive charges, Thomson imagined that atoms looked like pieces of raisin bread, a structure in which clumps of small, negatively charged electrons (the "raisins") were scattered inside a smear of positive charges. In 1908, Ernest Rutherford, a former student of Thomson's, proved Thomson's raisin bread structure incorrect. Rutherford performed a series of experiments with radioactive alpha particles.  While it was unclear at the time what the alpha particle was, it was known to be very tiny.  Rutherford fired tiny alpha particles at solid objects such as gold foil.  He found that while most of the alpha particles passed right through the gold foil, a small number of alpha particles passed through at an angle (as if they had bumped up against something) and some bounced straight back like a tennis ball hitting a wall.  Rutherford's experiments suggested that gold foil, and matter in general, had holes in it!  These holes allowed most of the alpha particles to pass directly through, while a small number ricocheted off or bounced straight back because they hit a solid object.  In 1911, Rutherford proposed a revolutionary view of the atom. He suggested that the atom consisted of a small, dense core of positively charged particles in the center (or nucleus) of the atom, surrounded by a swirling ring of electrons. The nucleus was so dense that the alpha particles would bounce off of it, but the electrons were so tiny, and spread out at such great distances, that the alpha particles would pass right through this area of the atom. Rutherford's atom resembled a tiny solar system with the positively charged nucleus always at the center and the electrons revolving around the nucleus.</a:t>
            </a:r>
            <a:br>
              <a:rPr lang="en-US" smtClean="0">
                <a:latin typeface="Arial" pitchFamily="34" charset="0"/>
              </a:rPr>
            </a:br>
            <a:r>
              <a:rPr lang="en-US" smtClean="0">
                <a:latin typeface="Arial" pitchFamily="34" charset="0"/>
              </a:rPr>
              <a:t>  </a:t>
            </a:r>
          </a:p>
          <a:p>
            <a:pPr eaLnBrk="1" hangingPunct="1"/>
            <a:r>
              <a:rPr lang="en-US" b="1" smtClean="0">
                <a:latin typeface="Arial" pitchFamily="34" charset="0"/>
              </a:rPr>
              <a:t>Interpreting Rutherford's Gold Foil Experiment</a:t>
            </a:r>
            <a:endParaRPr lang="en-US" smtClean="0">
              <a:latin typeface="Arial" pitchFamily="34" charset="0"/>
            </a:endParaRPr>
          </a:p>
          <a:p>
            <a:pPr eaLnBrk="1" hangingPunct="1"/>
            <a:r>
              <a:rPr lang="en-US" smtClean="0">
                <a:latin typeface="Arial" pitchFamily="34" charset="0"/>
              </a:rPr>
              <a:t>The positively charged particles in the nucleus of the atom were called protons.  Protons carry an equal, but opposite, charge to electrons, but protons are much larger and heavier than electrons.   </a:t>
            </a:r>
          </a:p>
          <a:p>
            <a:pPr eaLnBrk="1" hangingPunct="1"/>
            <a:r>
              <a:rPr lang="en-US" smtClean="0">
                <a:latin typeface="Arial" pitchFamily="34" charset="0"/>
              </a:rPr>
              <a:t>In 1932, James Chadwick discovered a third type of subatomic particle, which he named the neutron. Neutrons help stabilize the protons in the atom's nucleus. Because the nucleus is so tightly packed together, the positively charged protons would tend to repel each other normally. Neutrons help to reduce the repulsion between protons and stabilize the atom's nucleus. Neutrons always reside in the nucleus of atoms and they are about the same size as protons. However, neutrons do not have any electrical charge; they are electrically neutral.</a:t>
            </a:r>
          </a:p>
          <a:p>
            <a:pPr eaLnBrk="1" hangingPunct="1"/>
            <a:r>
              <a:rPr lang="en-US" smtClean="0">
                <a:latin typeface="Arial" pitchFamily="34" charset="0"/>
              </a:rPr>
              <a:t>Atoms are electrically neutral because the number of protons (+ charges) is equal to the number of electrons (- charges) and thus the two cancel out.  As the atom gets larger, the number of protons increases, and so does the number of electrons (in the neutral state of the atom).  </a:t>
            </a:r>
          </a:p>
          <a:p>
            <a:pPr eaLnBrk="1" hangingPunct="1"/>
            <a:r>
              <a:rPr lang="en-US" smtClean="0">
                <a:latin typeface="Arial" pitchFamily="34" charset="0"/>
              </a:rPr>
              <a:t>Atoms are extremely small. One hydrogen atom (the smallest atom known) is approximately 5 x 10</a:t>
            </a:r>
            <a:r>
              <a:rPr lang="en-US" baseline="30000" smtClean="0">
                <a:latin typeface="Arial" pitchFamily="34" charset="0"/>
              </a:rPr>
              <a:t>-8</a:t>
            </a:r>
            <a:r>
              <a:rPr lang="en-US" smtClean="0">
                <a:latin typeface="Arial" pitchFamily="34" charset="0"/>
              </a:rPr>
              <a:t> mm in diameter. To put that in perspective, it would take almost 20 million hydrogen atoms to make a line as long as this dash -. Most of the space taken up by an atom is actually empty because the electron spins at a very far distance from the nucleus. For example, if we were to draw a hydrogen atom to scale and used a 1-cm proton, the atom's electron would spin at a distance of ~0.5 km from the nucleus. In other words, the atom would be larger than a football field! </a:t>
            </a:r>
          </a:p>
          <a:p>
            <a:pPr eaLnBrk="1" hangingPunct="1"/>
            <a:r>
              <a:rPr lang="en-US" smtClean="0">
                <a:latin typeface="Arial" pitchFamily="34" charset="0"/>
              </a:rPr>
              <a:t>Atoms of different elements are distinguished from each other by their number of protons (the number of protons is constant for all atoms of a single element; the number of neutrons and electrons can vary under some circumstances). To identify this important characteristic of atoms, the term </a:t>
            </a:r>
            <a:r>
              <a:rPr lang="en-US" i="1" smtClean="0">
                <a:latin typeface="Arial" pitchFamily="34" charset="0"/>
              </a:rPr>
              <a:t>atomic number</a:t>
            </a:r>
            <a:r>
              <a:rPr lang="en-US" smtClean="0">
                <a:latin typeface="Arial" pitchFamily="34" charset="0"/>
              </a:rPr>
              <a:t> (Z) is used to describe the number of protons in an atom. For example, Z = 1 for hydrogen and Z = 2 for helium. </a:t>
            </a:r>
          </a:p>
          <a:p>
            <a:pPr eaLnBrk="1" hangingPunct="1"/>
            <a:r>
              <a:rPr lang="en-US" smtClean="0">
                <a:latin typeface="Arial" pitchFamily="34" charset="0"/>
              </a:rPr>
              <a:t>Another important characteristic of an atom is its weight, or atomic mass. The weight of an atom is roughly determined by the total number of protons and neutrons in the atom. While protons and neutrons are about the same size, the electron is more that 1,800 times smaller than the two. Thus the electrons' weight is inconsequential in determining the weight of an atom - it's like comparing the weight of a flea to the weight of an elephant. Refer to the animation above to see how the number of protons plus neutrons in the hydrogen and helium atoms corresponds to the atomic mass.</a:t>
            </a:r>
          </a:p>
        </p:txBody>
      </p:sp>
    </p:spTree>
    <p:extLst>
      <p:ext uri="{BB962C8B-B14F-4D97-AF65-F5344CB8AC3E}">
        <p14:creationId xmlns:p14="http://schemas.microsoft.com/office/powerpoint/2010/main" val="34939780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EA8024D-659E-4143-A7D0-B7356D1D0333}" type="slidenum">
              <a:rPr lang="en-US"/>
              <a:pPr eaLnBrk="1" hangingPunct="1"/>
              <a:t>120</a:t>
            </a:fld>
            <a:endParaRPr lang="en-US"/>
          </a:p>
        </p:txBody>
      </p:sp>
      <p:sp>
        <p:nvSpPr>
          <p:cNvPr id="196611"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B049695-7D02-481B-AD89-4B25CB7784D5}" type="slidenum">
              <a:rPr lang="en-US" sz="1200"/>
              <a:pPr algn="r" eaLnBrk="1" hangingPunct="1"/>
              <a:t>120</a:t>
            </a:fld>
            <a:endParaRPr lang="en-US" sz="1200"/>
          </a:p>
        </p:txBody>
      </p:sp>
      <p:sp>
        <p:nvSpPr>
          <p:cNvPr id="196612" name="Rectangle 2"/>
          <p:cNvSpPr>
            <a:spLocks noGrp="1" noRot="1" noChangeAspect="1" noChangeArrowheads="1" noTextEdit="1"/>
          </p:cNvSpPr>
          <p:nvPr>
            <p:ph type="sldImg"/>
          </p:nvPr>
        </p:nvSpPr>
        <p:spPr>
          <a:xfrm>
            <a:off x="1150938" y="692150"/>
            <a:ext cx="4556125" cy="3416300"/>
          </a:xfrm>
          <a:ln/>
        </p:spPr>
      </p:sp>
      <p:sp>
        <p:nvSpPr>
          <p:cNvPr id="196613" name="Rectangle 3"/>
          <p:cNvSpPr>
            <a:spLocks noGrp="1" noChangeArrowheads="1"/>
          </p:cNvSpPr>
          <p:nvPr>
            <p:ph type="body" idx="1"/>
          </p:nvPr>
        </p:nvSpPr>
        <p:spPr>
          <a:xfrm>
            <a:off x="914400" y="4343400"/>
            <a:ext cx="5029200" cy="4114800"/>
          </a:xfrm>
          <a:noFill/>
        </p:spPr>
        <p:txBody>
          <a:bodyPr/>
          <a:lstStyle/>
          <a:p>
            <a:pPr eaLnBrk="1" hangingPunct="1"/>
            <a:r>
              <a:rPr lang="en-US" b="1" smtClean="0">
                <a:latin typeface="Arial" pitchFamily="34" charset="0"/>
                <a:sym typeface="Symbol" pitchFamily="18" charset="2"/>
              </a:rPr>
              <a:t>Metals</a:t>
            </a:r>
          </a:p>
          <a:p>
            <a:pPr eaLnBrk="1" hangingPunct="1"/>
            <a:r>
              <a:rPr lang="en-US" smtClean="0">
                <a:latin typeface="Arial" pitchFamily="34" charset="0"/>
                <a:sym typeface="Symbol" pitchFamily="18" charset="2"/>
              </a:rPr>
              <a:t>      – Elements with a low electronegativity  and that have electron affinities that have either positive or small negative values and small ionization potentials</a:t>
            </a:r>
            <a:endParaRPr lang="en-US" sz="600" smtClean="0">
              <a:latin typeface="Arial" pitchFamily="34" charset="0"/>
              <a:sym typeface="Symbol" pitchFamily="18" charset="2"/>
            </a:endParaRPr>
          </a:p>
          <a:p>
            <a:pPr eaLnBrk="1" hangingPunct="1"/>
            <a:r>
              <a:rPr lang="en-US" smtClean="0">
                <a:latin typeface="Arial" pitchFamily="34" charset="0"/>
                <a:sym typeface="Symbol" pitchFamily="18" charset="2"/>
              </a:rPr>
              <a:t>      – Are good electrical conductors that tend to lose their valence electrons in chemical reactions (they are </a:t>
            </a:r>
            <a:r>
              <a:rPr lang="en-US" i="1" smtClean="0">
                <a:latin typeface="Arial" pitchFamily="34" charset="0"/>
                <a:sym typeface="Symbol" pitchFamily="18" charset="2"/>
              </a:rPr>
              <a:t>reductants</a:t>
            </a:r>
            <a:r>
              <a:rPr lang="en-US" smtClean="0">
                <a:latin typeface="Arial" pitchFamily="34" charset="0"/>
                <a:sym typeface="Symbol" pitchFamily="18" charset="2"/>
              </a:rPr>
              <a:t>)</a:t>
            </a:r>
          </a:p>
          <a:p>
            <a:pPr eaLnBrk="1" hangingPunct="1"/>
            <a:endParaRPr lang="en-US" sz="600" smtClean="0">
              <a:latin typeface="Arial" pitchFamily="34" charset="0"/>
              <a:sym typeface="Symbol" pitchFamily="18" charset="2"/>
            </a:endParaRPr>
          </a:p>
          <a:p>
            <a:pPr eaLnBrk="1" hangingPunct="1"/>
            <a:r>
              <a:rPr lang="en-US" b="1" smtClean="0">
                <a:latin typeface="Arial" pitchFamily="34" charset="0"/>
                <a:sym typeface="Symbol" pitchFamily="18" charset="2"/>
              </a:rPr>
              <a:t>Semimetals</a:t>
            </a:r>
          </a:p>
          <a:p>
            <a:pPr eaLnBrk="1" hangingPunct="1"/>
            <a:r>
              <a:rPr lang="en-US" smtClean="0">
                <a:latin typeface="Arial" pitchFamily="34" charset="0"/>
                <a:sym typeface="Symbol" pitchFamily="18" charset="2"/>
              </a:rPr>
              <a:t>       – Elements with intermediate electronegativities </a:t>
            </a:r>
          </a:p>
          <a:p>
            <a:pPr eaLnBrk="1" hangingPunct="1"/>
            <a:r>
              <a:rPr lang="en-US" smtClean="0">
                <a:latin typeface="Arial" pitchFamily="34" charset="0"/>
                <a:sym typeface="Symbol" pitchFamily="18" charset="2"/>
              </a:rPr>
              <a:t>       – Elements that have some of the chemical properties of both nonmetals and metals</a:t>
            </a:r>
          </a:p>
          <a:p>
            <a:pPr eaLnBrk="1" hangingPunct="1"/>
            <a:endParaRPr lang="en-US" smtClean="0">
              <a:latin typeface="Arial" pitchFamily="34" charset="0"/>
            </a:endParaRPr>
          </a:p>
        </p:txBody>
      </p:sp>
    </p:spTree>
    <p:extLst>
      <p:ext uri="{BB962C8B-B14F-4D97-AF65-F5344CB8AC3E}">
        <p14:creationId xmlns:p14="http://schemas.microsoft.com/office/powerpoint/2010/main" val="25641084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0BEAC7C-CC49-42F5-ACA8-68BFB7EAE3B2}" type="slidenum">
              <a:rPr lang="en-US"/>
              <a:pPr eaLnBrk="1" hangingPunct="1"/>
              <a:t>121</a:t>
            </a:fld>
            <a:endParaRPr lang="en-US"/>
          </a:p>
        </p:txBody>
      </p:sp>
      <p:sp>
        <p:nvSpPr>
          <p:cNvPr id="197635"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3D04586-4A41-4DA0-9048-3C945C3AD3FF}" type="slidenum">
              <a:rPr lang="en-US" sz="1200"/>
              <a:pPr algn="r" eaLnBrk="1" hangingPunct="1"/>
              <a:t>121</a:t>
            </a:fld>
            <a:endParaRPr lang="en-US" sz="1200"/>
          </a:p>
        </p:txBody>
      </p:sp>
      <p:sp>
        <p:nvSpPr>
          <p:cNvPr id="197636"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pPr eaLnBrk="1" hangingPunct="1">
              <a:defRPr/>
            </a:pPr>
            <a:r>
              <a:rPr lang="en-US" sz="1000" smtClean="0"/>
              <a:t>•  Elements with the highest ionization energies are those with the most negative electron affinities, which are located in the upper-right corner of the periodic table.</a:t>
            </a:r>
          </a:p>
          <a:p>
            <a:pPr eaLnBrk="1" hangingPunct="1">
              <a:defRPr/>
            </a:pPr>
            <a:r>
              <a:rPr lang="en-US" sz="1000" smtClean="0"/>
              <a:t>•  Elements with the lowest ionization energies are those with the least negative electron affinities and are located in the lower-left corner of the periodic table.</a:t>
            </a:r>
          </a:p>
          <a:p>
            <a:pPr eaLnBrk="1" hangingPunct="1">
              <a:defRPr/>
            </a:pPr>
            <a:r>
              <a:rPr lang="en-US" sz="1000" smtClean="0"/>
              <a:t>•  The tendency of an element to gain or lose electrons is important in determining its chemistry.</a:t>
            </a:r>
          </a:p>
          <a:p>
            <a:pPr eaLnBrk="1" hangingPunct="1">
              <a:defRPr/>
            </a:pPr>
            <a:r>
              <a:rPr lang="en-US" sz="1000" smtClean="0"/>
              <a:t>•   Various methods have been developed to describe this tendency quantitatively.</a:t>
            </a:r>
          </a:p>
          <a:p>
            <a:pPr eaLnBrk="1" hangingPunct="1">
              <a:defRPr/>
            </a:pPr>
            <a:r>
              <a:rPr lang="en-US" sz="1000" smtClean="0"/>
              <a:t>•   The most important method is called </a:t>
            </a:r>
            <a:r>
              <a:rPr lang="en-US" sz="1000" b="1" i="1" smtClean="0"/>
              <a:t>electronegativity</a:t>
            </a:r>
            <a:r>
              <a:rPr lang="en-US" sz="1000" i="1" smtClean="0"/>
              <a:t> </a:t>
            </a:r>
            <a:r>
              <a:rPr lang="en-US" sz="1000" smtClean="0"/>
              <a:t>(</a:t>
            </a:r>
            <a:r>
              <a:rPr lang="en-US" sz="1000" smtClean="0">
                <a:sym typeface="Symbol" pitchFamily="18" charset="2"/>
              </a:rPr>
              <a:t>), defined as the relative ability of an atom to attract electrons to itself in a chemical compound.</a:t>
            </a:r>
          </a:p>
          <a:p>
            <a:pPr eaLnBrk="1" hangingPunct="1">
              <a:defRPr/>
            </a:pPr>
            <a:endParaRPr lang="en-US" sz="1000" smtClean="0"/>
          </a:p>
          <a:p>
            <a:pPr eaLnBrk="1" hangingPunct="1">
              <a:defRPr/>
            </a:pPr>
            <a:r>
              <a:rPr lang="en-US" sz="1000" smtClean="0"/>
              <a:t>Rules for assigning oxidation states are based on the relative electronegativities of the elements — the more-electronegative element in a binary compound is assigned a negative oxidation state</a:t>
            </a:r>
          </a:p>
          <a:p>
            <a:pPr eaLnBrk="1" hangingPunct="1">
              <a:defRPr/>
            </a:pPr>
            <a:endParaRPr lang="en-US" sz="500" smtClean="0"/>
          </a:p>
          <a:p>
            <a:pPr eaLnBrk="1" hangingPunct="1">
              <a:defRPr/>
            </a:pPr>
            <a:r>
              <a:rPr lang="en-US" sz="1000" smtClean="0"/>
              <a:t>Electronegativity values used to predict bond energies, bond polarities, and the kinds of reactions that compounds undergo</a:t>
            </a:r>
          </a:p>
          <a:p>
            <a:pPr eaLnBrk="1" hangingPunct="1">
              <a:defRPr/>
            </a:pPr>
            <a:endParaRPr lang="en-US" sz="500" smtClean="0"/>
          </a:p>
          <a:p>
            <a:pPr eaLnBrk="1" hangingPunct="1">
              <a:defRPr/>
            </a:pPr>
            <a:r>
              <a:rPr lang="en-US" sz="1000" smtClean="0"/>
              <a:t>Trends in periodic properties:</a:t>
            </a:r>
          </a:p>
          <a:p>
            <a:pPr eaLnBrk="1" hangingPunct="1">
              <a:defRPr/>
            </a:pPr>
            <a:r>
              <a:rPr lang="en-US" sz="1000" smtClean="0"/>
              <a:t>     	1. Atomic radii decrease from lower left to upper right in the periodic table.</a:t>
            </a:r>
          </a:p>
          <a:p>
            <a:pPr eaLnBrk="1" hangingPunct="1">
              <a:defRPr/>
            </a:pPr>
            <a:r>
              <a:rPr lang="en-US" sz="1000" smtClean="0"/>
              <a:t>     	2. Ionization energies become more positive, electron affinities become more negative, and electronegativities increase from 	the lower left to the upper right.</a:t>
            </a:r>
          </a:p>
          <a:p>
            <a:pPr eaLnBrk="1" hangingPunct="1">
              <a:defRPr/>
            </a:pPr>
            <a:endParaRPr lang="en-US" sz="1000" b="1" i="1" smtClean="0">
              <a:effectLst>
                <a:outerShdw blurRad="38100" dist="38100" dir="2700000" algn="tl">
                  <a:srgbClr val="C0C0C0"/>
                </a:outerShdw>
              </a:effectLst>
            </a:endParaRPr>
          </a:p>
          <a:p>
            <a:pPr eaLnBrk="1" hangingPunct="1">
              <a:defRPr/>
            </a:pPr>
            <a:endParaRPr lang="en-US" sz="1000" smtClean="0"/>
          </a:p>
          <a:p>
            <a:pPr eaLnBrk="1" hangingPunct="1">
              <a:defRPr/>
            </a:pPr>
            <a:endParaRPr lang="en-US" sz="1000" smtClean="0"/>
          </a:p>
        </p:txBody>
      </p:sp>
    </p:spTree>
    <p:extLst>
      <p:ext uri="{BB962C8B-B14F-4D97-AF65-F5344CB8AC3E}">
        <p14:creationId xmlns:p14="http://schemas.microsoft.com/office/powerpoint/2010/main" val="676420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7210748-A73B-4D3E-8364-658BE1BF6A77}" type="slidenum">
              <a:rPr lang="en-US"/>
              <a:pPr eaLnBrk="1" hangingPunct="1"/>
              <a:t>24</a:t>
            </a:fld>
            <a:endParaRPr lang="en-US"/>
          </a:p>
        </p:txBody>
      </p:sp>
      <p:sp>
        <p:nvSpPr>
          <p:cNvPr id="1402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E47A89-9CCB-49E4-8DA2-86F77748A6CD}" type="slidenum">
              <a:rPr lang="en-US" sz="1200"/>
              <a:pPr algn="r" eaLnBrk="1" hangingPunct="1"/>
              <a:t>24</a:t>
            </a:fld>
            <a:endParaRPr lang="en-US" sz="1200"/>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9531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4B1DB8-5A56-4234-83C6-9DFA254514FA}" type="slidenum">
              <a:rPr lang="en-US"/>
              <a:pPr eaLnBrk="1" hangingPunct="1"/>
              <a:t>25</a:t>
            </a:fld>
            <a:endParaRPr lang="en-US"/>
          </a:p>
        </p:txBody>
      </p:sp>
      <p:sp>
        <p:nvSpPr>
          <p:cNvPr id="1413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BEF2CB7-F571-44F6-AF18-9BA487D381CA}" type="slidenum">
              <a:rPr lang="en-US" sz="1200"/>
              <a:pPr algn="r" eaLnBrk="1" hangingPunct="1"/>
              <a:t>25</a:t>
            </a:fld>
            <a:endParaRPr lang="en-US" sz="1200"/>
          </a:p>
        </p:txBody>
      </p:sp>
      <p:sp>
        <p:nvSpPr>
          <p:cNvPr id="141316" name="Rectangle 2"/>
          <p:cNvSpPr>
            <a:spLocks noGrp="1" noRot="1" noChangeAspect="1" noChangeArrowheads="1" noTextEdit="1"/>
          </p:cNvSpPr>
          <p:nvPr>
            <p:ph type="sldImg"/>
          </p:nvPr>
        </p:nvSpPr>
        <p:spPr>
          <a:ln/>
        </p:spPr>
      </p:sp>
      <p:sp>
        <p:nvSpPr>
          <p:cNvPr id="141317"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916217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1AB6A46-BD51-411E-86AC-EDDE9BBDCE6A}" type="slidenum">
              <a:rPr lang="en-US"/>
              <a:pPr eaLnBrk="1" hangingPunct="1"/>
              <a:t>27</a:t>
            </a:fld>
            <a:endParaRPr lang="en-US"/>
          </a:p>
        </p:txBody>
      </p:sp>
      <p:sp>
        <p:nvSpPr>
          <p:cNvPr id="14233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9553E0C-742A-430A-807A-7DF39311A420}" type="slidenum">
              <a:rPr lang="en-US" sz="1200"/>
              <a:pPr algn="r" eaLnBrk="1" hangingPunct="1"/>
              <a:t>27</a:t>
            </a:fld>
            <a:endParaRPr lang="en-US" sz="1200"/>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474863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D1858D7C-419E-4E26-ADF4-11744D306F2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601E737-D018-4F7F-989A-A57A993AB0E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79990AE-C6D9-4204-B533-15ABB01D336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39175"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205288"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14888" y="990600"/>
            <a:ext cx="4205287"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14888" y="3633788"/>
            <a:ext cx="4205287" cy="2492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7C62986-E6A8-4D39-A045-B92F9AA37B37}" type="slidenum">
              <a:rPr lang="en-US"/>
              <a:pPr>
                <a:defRPr/>
              </a:pPr>
              <a:t>‹#›</a:t>
            </a:fld>
            <a:endParaRPr lang="en-US"/>
          </a:p>
        </p:txBody>
      </p:sp>
    </p:spTree>
    <p:extLst>
      <p:ext uri="{BB962C8B-B14F-4D97-AF65-F5344CB8AC3E}">
        <p14:creationId xmlns:p14="http://schemas.microsoft.com/office/powerpoint/2010/main" val="3838327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39175"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205288"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4888" y="990600"/>
            <a:ext cx="4205287"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41E1AB-0732-43AB-B4BB-ACF8E64784BD}" type="slidenum">
              <a:rPr lang="en-US"/>
              <a:pPr>
                <a:defRPr/>
              </a:pPr>
              <a:t>‹#›</a:t>
            </a:fld>
            <a:endParaRPr lang="en-US"/>
          </a:p>
        </p:txBody>
      </p:sp>
    </p:spTree>
    <p:extLst>
      <p:ext uri="{BB962C8B-B14F-4D97-AF65-F5344CB8AC3E}">
        <p14:creationId xmlns:p14="http://schemas.microsoft.com/office/powerpoint/2010/main" val="3606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extLst/>
          </a:lstStyle>
          <a:p>
            <a:pPr>
              <a:defRPr/>
            </a:pPr>
            <a:fld id="{DFE3BF82-66FB-4A2C-8142-D7C9DC032BC7}"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D77F713-A7C3-471F-82A9-2FEB575FCFF2}"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1610F9DE-1558-415A-B37D-163CCDCCFC47}"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259AFA02-6837-446E-9FC3-FCBECA4C0D1D}"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CA9E7BC3-B00C-4D3C-9E3B-3B8ED5285A33}"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DCD21201-50BD-46D6-B7DB-003C33B7E8F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DE14E759-5CE9-40EC-9FD5-93A9E660E38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528F6C5B-88B0-4511-A714-E861D7FB322D}"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152400"/>
            <a:ext cx="8229600" cy="808038"/>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066800"/>
            <a:ext cx="8229600" cy="4878136"/>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534400" y="6407944"/>
            <a:ext cx="47863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B1DF85B-99A5-41A9-A4A5-044EB3FD9F0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par>
    </p:tnLst>
  </p:timing>
  <p:hf hdr="0" ftr="0" dt="0"/>
  <p:txStyles>
    <p:titleStyle>
      <a:lvl1pPr algn="ctr" rtl="0" eaLnBrk="1" latinLnBrk="0" hangingPunct="1">
        <a:spcBef>
          <a:spcPct val="0"/>
        </a:spcBef>
        <a:buNone/>
        <a:defRPr kumimoji="0" sz="4100" b="0" u="sng" kern="1200">
          <a:solidFill>
            <a:schemeClr val="tx1"/>
          </a:solidFill>
          <a:effectLst/>
          <a:latin typeface="+mj-lt"/>
          <a:ea typeface="+mj-ea"/>
          <a:cs typeface="+mj-cs"/>
        </a:defRPr>
      </a:lvl1pPr>
      <a:extLst/>
    </p:titleStyle>
    <p:bodyStyle>
      <a:lvl1pPr marL="365760" indent="-256032" algn="l" rtl="0" eaLnBrk="1" latinLnBrk="0" hangingPunct="1">
        <a:spcBef>
          <a:spcPts val="400"/>
        </a:spcBef>
        <a:spcAft>
          <a:spcPts val="0"/>
        </a:spcAft>
        <a:buClrTx/>
        <a:buSzPct val="68000"/>
        <a:buFont typeface="Arial" pitchFamily="34" charset="0"/>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Tx/>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Tx/>
        <a:buSzPct val="100000"/>
        <a:buFont typeface="Arial" pitchFamily="34" charset="0"/>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Tx/>
        <a:buFont typeface="Arial" pitchFamily="34" charset="0"/>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Tx/>
        <a:buFont typeface="Arial" pitchFamily="34" charset="0"/>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Google%20Drive/Class%20Files/Pre-AP%20Chemistry/PES%20Data.xlsm"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Google%20Drive/Class%20Files/Pre-AP%20Chemistry/PES%20Data.xlsm"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en.wikipedia.org/wiki/Electronegativity"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27.png"/><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introchem.chem.okstate.edu/DCICLA/Aufbau.sw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9.emf"/><Relationship Id="rId4" Type="http://schemas.openxmlformats.org/officeDocument/2006/relationships/oleObject" Target="../embeddings/oleObject8.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sz="4200" b="0" dirty="0" smtClean="0"/>
              <a:t>Unit 7:</a:t>
            </a:r>
            <a:r>
              <a:rPr lang="en-US" sz="4200" dirty="0" smtClean="0"/>
              <a:t/>
            </a:r>
            <a:br>
              <a:rPr lang="en-US" sz="4200" dirty="0" smtClean="0"/>
            </a:br>
            <a:r>
              <a:rPr lang="en-US" sz="4200" b="0" dirty="0" smtClean="0"/>
              <a:t>Quantum Theory, Electron Configuration, and Periodicity</a:t>
            </a:r>
          </a:p>
        </p:txBody>
      </p:sp>
      <p:sp>
        <p:nvSpPr>
          <p:cNvPr id="2" name="Subtitle 1"/>
          <p:cNvSpPr>
            <a:spLocks noGrp="1"/>
          </p:cNvSpPr>
          <p:nvPr>
            <p:ph type="subTitle" idx="1"/>
          </p:nvPr>
        </p:nvSpPr>
        <p:spPr/>
        <p:txBody>
          <a:bodyPr/>
          <a:lstStyle/>
          <a:p>
            <a:r>
              <a:rPr lang="en-US" dirty="0" smtClean="0"/>
              <a:t>Pre-AP Chemistry</a:t>
            </a:r>
            <a:endParaRPr lang="en-US" dirty="0"/>
          </a:p>
        </p:txBody>
      </p:sp>
      <p:sp>
        <p:nvSpPr>
          <p:cNvPr id="3" name="Slide Number Placeholder 2"/>
          <p:cNvSpPr>
            <a:spLocks noGrp="1"/>
          </p:cNvSpPr>
          <p:nvPr>
            <p:ph type="sldNum" sz="quarter" idx="12"/>
          </p:nvPr>
        </p:nvSpPr>
        <p:spPr/>
        <p:txBody>
          <a:bodyPr/>
          <a:lstStyle/>
          <a:p>
            <a:pPr>
              <a:defRPr/>
            </a:pPr>
            <a:fld id="{D1858D7C-419E-4E26-ADF4-11744D306F29}"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idx="4294967295"/>
          </p:nvPr>
        </p:nvSpPr>
        <p:spPr>
          <a:xfrm>
            <a:off x="228600" y="0"/>
            <a:ext cx="8639175" cy="731838"/>
          </a:xfrm>
        </p:spPr>
        <p:txBody>
          <a:bodyPr anchor="ctr"/>
          <a:lstStyle/>
          <a:p>
            <a:pPr eaLnBrk="1" hangingPunct="1">
              <a:defRPr/>
            </a:pPr>
            <a:r>
              <a:rPr lang="en-US" dirty="0" smtClean="0"/>
              <a:t>Bohr Model of Atom</a:t>
            </a:r>
          </a:p>
        </p:txBody>
      </p:sp>
      <p:sp>
        <p:nvSpPr>
          <p:cNvPr id="12291" name="Rectangle 4"/>
          <p:cNvSpPr>
            <a:spLocks noChangeArrowheads="1"/>
          </p:cNvSpPr>
          <p:nvPr/>
        </p:nvSpPr>
        <p:spPr bwMode="auto">
          <a:xfrm>
            <a:off x="2133600" y="4875212"/>
            <a:ext cx="5257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Bohr model of the atom, like many ideas in </a:t>
            </a:r>
          </a:p>
          <a:p>
            <a:r>
              <a:rPr lang="en-US"/>
              <a:t>the history of science, was at first prompted by </a:t>
            </a:r>
          </a:p>
          <a:p>
            <a:r>
              <a:rPr lang="en-US"/>
              <a:t>and later partially disproved by experimentation.</a:t>
            </a:r>
          </a:p>
        </p:txBody>
      </p:sp>
      <p:sp>
        <p:nvSpPr>
          <p:cNvPr id="12292" name="Oval 6"/>
          <p:cNvSpPr>
            <a:spLocks noChangeArrowheads="1"/>
          </p:cNvSpPr>
          <p:nvPr/>
        </p:nvSpPr>
        <p:spPr bwMode="auto">
          <a:xfrm>
            <a:off x="3446463" y="2055812"/>
            <a:ext cx="914400" cy="914400"/>
          </a:xfrm>
          <a:prstGeom prst="ellipse">
            <a:avLst/>
          </a:prstGeom>
          <a:noFill/>
          <a:ln w="28575">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a:p>
        </p:txBody>
      </p:sp>
      <p:sp>
        <p:nvSpPr>
          <p:cNvPr id="12293" name="Oval 7"/>
          <p:cNvSpPr>
            <a:spLocks noChangeAspect="1" noChangeArrowheads="1"/>
          </p:cNvSpPr>
          <p:nvPr/>
        </p:nvSpPr>
        <p:spPr bwMode="auto">
          <a:xfrm>
            <a:off x="2989263" y="1598612"/>
            <a:ext cx="1828800" cy="1828800"/>
          </a:xfrm>
          <a:prstGeom prst="ellipse">
            <a:avLst/>
          </a:prstGeom>
          <a:noFill/>
          <a:ln w="28575">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a:p>
        </p:txBody>
      </p:sp>
      <p:sp>
        <p:nvSpPr>
          <p:cNvPr id="12294" name="Oval 8"/>
          <p:cNvSpPr>
            <a:spLocks noChangeAspect="1" noChangeArrowheads="1"/>
          </p:cNvSpPr>
          <p:nvPr/>
        </p:nvSpPr>
        <p:spPr bwMode="auto">
          <a:xfrm>
            <a:off x="2533650" y="1143000"/>
            <a:ext cx="2741613" cy="2741612"/>
          </a:xfrm>
          <a:prstGeom prst="ellipse">
            <a:avLst/>
          </a:prstGeom>
          <a:noFill/>
          <a:ln w="28575">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a:p>
        </p:txBody>
      </p:sp>
      <p:sp>
        <p:nvSpPr>
          <p:cNvPr id="12295" name="Oval 9" descr="30%"/>
          <p:cNvSpPr>
            <a:spLocks noChangeArrowheads="1"/>
          </p:cNvSpPr>
          <p:nvPr/>
        </p:nvSpPr>
        <p:spPr bwMode="auto">
          <a:xfrm>
            <a:off x="3827463" y="2436812"/>
            <a:ext cx="152400" cy="152400"/>
          </a:xfrm>
          <a:prstGeom prst="ellipse">
            <a:avLst/>
          </a:prstGeom>
          <a:pattFill prst="pct30">
            <a:fgClr>
              <a:srgbClr val="FF0000"/>
            </a:fgClr>
            <a:bgClr>
              <a:srgbClr val="FF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a:p>
        </p:txBody>
      </p:sp>
      <p:sp>
        <p:nvSpPr>
          <p:cNvPr id="12296" name="Line 10"/>
          <p:cNvSpPr>
            <a:spLocks noChangeShapeType="1"/>
          </p:cNvSpPr>
          <p:nvPr/>
        </p:nvSpPr>
        <p:spPr bwMode="auto">
          <a:xfrm flipV="1">
            <a:off x="3903663" y="1522412"/>
            <a:ext cx="1371600" cy="990600"/>
          </a:xfrm>
          <a:prstGeom prst="line">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7" name="Text Box 11"/>
          <p:cNvSpPr txBox="1">
            <a:spLocks noChangeArrowheads="1"/>
          </p:cNvSpPr>
          <p:nvPr/>
        </p:nvSpPr>
        <p:spPr bwMode="auto">
          <a:xfrm>
            <a:off x="4589463" y="912812"/>
            <a:ext cx="17986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a:t>Increasing energy</a:t>
            </a:r>
          </a:p>
          <a:p>
            <a:pPr algn="ctr" eaLnBrk="1" hangingPunct="1"/>
            <a:r>
              <a:rPr lang="en-US" sz="1600"/>
              <a:t>of orbits</a:t>
            </a:r>
          </a:p>
        </p:txBody>
      </p:sp>
      <p:sp>
        <p:nvSpPr>
          <p:cNvPr id="12298" name="Text Box 12"/>
          <p:cNvSpPr txBox="1">
            <a:spLocks noChangeArrowheads="1"/>
          </p:cNvSpPr>
          <p:nvPr/>
        </p:nvSpPr>
        <p:spPr bwMode="auto">
          <a:xfrm>
            <a:off x="3675063" y="2055812"/>
            <a:ext cx="536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n = 1</a:t>
            </a:r>
          </a:p>
        </p:txBody>
      </p:sp>
      <p:sp>
        <p:nvSpPr>
          <p:cNvPr id="12299" name="Text Box 13"/>
          <p:cNvSpPr txBox="1">
            <a:spLocks noChangeArrowheads="1"/>
          </p:cNvSpPr>
          <p:nvPr/>
        </p:nvSpPr>
        <p:spPr bwMode="auto">
          <a:xfrm>
            <a:off x="3681413" y="1628775"/>
            <a:ext cx="536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n = 2</a:t>
            </a:r>
          </a:p>
        </p:txBody>
      </p:sp>
      <p:sp>
        <p:nvSpPr>
          <p:cNvPr id="12300" name="Text Box 14"/>
          <p:cNvSpPr txBox="1">
            <a:spLocks noChangeArrowheads="1"/>
          </p:cNvSpPr>
          <p:nvPr/>
        </p:nvSpPr>
        <p:spPr bwMode="auto">
          <a:xfrm>
            <a:off x="3675063" y="1141412"/>
            <a:ext cx="536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n = 3</a:t>
            </a:r>
          </a:p>
        </p:txBody>
      </p:sp>
      <p:sp>
        <p:nvSpPr>
          <p:cNvPr id="666639" name="Oval 15"/>
          <p:cNvSpPr>
            <a:spLocks noChangeArrowheads="1"/>
          </p:cNvSpPr>
          <p:nvPr/>
        </p:nvSpPr>
        <p:spPr bwMode="auto">
          <a:xfrm>
            <a:off x="3065463" y="3579812"/>
            <a:ext cx="152400" cy="152400"/>
          </a:xfrm>
          <a:prstGeom prst="ellipse">
            <a:avLst/>
          </a:prstGeom>
          <a:gradFill rotWithShape="1">
            <a:gsLst>
              <a:gs pos="0">
                <a:srgbClr val="99CC00"/>
              </a:gs>
              <a:gs pos="50000">
                <a:srgbClr val="8BBA00"/>
              </a:gs>
              <a:gs pos="100000">
                <a:srgbClr val="99CC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a:p>
        </p:txBody>
      </p:sp>
      <p:sp>
        <p:nvSpPr>
          <p:cNvPr id="666640" name="Line 16"/>
          <p:cNvSpPr>
            <a:spLocks noChangeShapeType="1"/>
          </p:cNvSpPr>
          <p:nvPr/>
        </p:nvSpPr>
        <p:spPr bwMode="auto">
          <a:xfrm flipV="1">
            <a:off x="3082925" y="3351212"/>
            <a:ext cx="26987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6641" name="Oval 17"/>
          <p:cNvSpPr>
            <a:spLocks noChangeArrowheads="1"/>
          </p:cNvSpPr>
          <p:nvPr/>
        </p:nvSpPr>
        <p:spPr bwMode="auto">
          <a:xfrm>
            <a:off x="3065463" y="3579812"/>
            <a:ext cx="152400" cy="152400"/>
          </a:xfrm>
          <a:prstGeom prst="ellipse">
            <a:avLst/>
          </a:prstGeom>
          <a:gradFill rotWithShape="1">
            <a:gsLst>
              <a:gs pos="0">
                <a:srgbClr val="99CC00"/>
              </a:gs>
              <a:gs pos="50000">
                <a:srgbClr val="8BBA00"/>
              </a:gs>
              <a:gs pos="100000">
                <a:srgbClr val="99CC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a:p>
        </p:txBody>
      </p:sp>
      <p:sp>
        <p:nvSpPr>
          <p:cNvPr id="666642" name="Freeform 18"/>
          <p:cNvSpPr>
            <a:spLocks/>
          </p:cNvSpPr>
          <p:nvPr/>
        </p:nvSpPr>
        <p:spPr bwMode="auto">
          <a:xfrm rot="5363168" flipV="1">
            <a:off x="3675063" y="3122612"/>
            <a:ext cx="1143000" cy="1905000"/>
          </a:xfrm>
          <a:custGeom>
            <a:avLst/>
            <a:gdLst>
              <a:gd name="T0" fmla="*/ 0 w 960"/>
              <a:gd name="T1" fmla="*/ 2147483647 h 1744"/>
              <a:gd name="T2" fmla="*/ 2147483647 w 960"/>
              <a:gd name="T3" fmla="*/ 2147483647 h 1744"/>
              <a:gd name="T4" fmla="*/ 2147483647 w 960"/>
              <a:gd name="T5" fmla="*/ 2147483647 h 1744"/>
              <a:gd name="T6" fmla="*/ 2147483647 w 960"/>
              <a:gd name="T7" fmla="*/ 2147483647 h 1744"/>
              <a:gd name="T8" fmla="*/ 2147483647 w 960"/>
              <a:gd name="T9" fmla="*/ 2147483647 h 1744"/>
              <a:gd name="T10" fmla="*/ 2147483647 w 960"/>
              <a:gd name="T11" fmla="*/ 2147483647 h 1744"/>
              <a:gd name="T12" fmla="*/ 2147483647 w 960"/>
              <a:gd name="T13" fmla="*/ 2147483647 h 1744"/>
              <a:gd name="T14" fmla="*/ 2147483647 w 960"/>
              <a:gd name="T15" fmla="*/ 2147483647 h 1744"/>
              <a:gd name="T16" fmla="*/ 2147483647 w 960"/>
              <a:gd name="T17" fmla="*/ 2147483647 h 1744"/>
              <a:gd name="T18" fmla="*/ 2147483647 w 960"/>
              <a:gd name="T19" fmla="*/ 2147483647 h 1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1744"/>
              <a:gd name="T32" fmla="*/ 960 w 960"/>
              <a:gd name="T33" fmla="*/ 1744 h 1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1744">
                <a:moveTo>
                  <a:pt x="0" y="16"/>
                </a:moveTo>
                <a:cubicBezTo>
                  <a:pt x="68" y="8"/>
                  <a:pt x="136" y="0"/>
                  <a:pt x="144" y="64"/>
                </a:cubicBezTo>
                <a:cubicBezTo>
                  <a:pt x="152" y="128"/>
                  <a:pt x="16" y="328"/>
                  <a:pt x="48" y="400"/>
                </a:cubicBezTo>
                <a:cubicBezTo>
                  <a:pt x="80" y="472"/>
                  <a:pt x="304" y="424"/>
                  <a:pt x="336" y="496"/>
                </a:cubicBezTo>
                <a:cubicBezTo>
                  <a:pt x="368" y="568"/>
                  <a:pt x="200" y="760"/>
                  <a:pt x="240" y="832"/>
                </a:cubicBezTo>
                <a:cubicBezTo>
                  <a:pt x="280" y="904"/>
                  <a:pt x="536" y="856"/>
                  <a:pt x="576" y="928"/>
                </a:cubicBezTo>
                <a:cubicBezTo>
                  <a:pt x="616" y="1000"/>
                  <a:pt x="448" y="1192"/>
                  <a:pt x="480" y="1264"/>
                </a:cubicBezTo>
                <a:cubicBezTo>
                  <a:pt x="512" y="1336"/>
                  <a:pt x="736" y="1296"/>
                  <a:pt x="768" y="1360"/>
                </a:cubicBezTo>
                <a:cubicBezTo>
                  <a:pt x="800" y="1424"/>
                  <a:pt x="640" y="1584"/>
                  <a:pt x="672" y="1648"/>
                </a:cubicBezTo>
                <a:cubicBezTo>
                  <a:pt x="704" y="1712"/>
                  <a:pt x="912" y="1728"/>
                  <a:pt x="960" y="1744"/>
                </a:cubicBezTo>
              </a:path>
            </a:pathLst>
          </a:custGeom>
          <a:noFill/>
          <a:ln w="4445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p>
            <a:endParaRPr lang="en-US"/>
          </a:p>
        </p:txBody>
      </p:sp>
      <p:sp>
        <p:nvSpPr>
          <p:cNvPr id="666643" name="Text Box 19"/>
          <p:cNvSpPr txBox="1">
            <a:spLocks noChangeArrowheads="1"/>
          </p:cNvSpPr>
          <p:nvPr/>
        </p:nvSpPr>
        <p:spPr bwMode="auto">
          <a:xfrm>
            <a:off x="4792663" y="3748087"/>
            <a:ext cx="18467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t>A photon is emitted</a:t>
            </a:r>
          </a:p>
          <a:p>
            <a:pPr eaLnBrk="1" hangingPunct="1"/>
            <a:r>
              <a:rPr lang="en-US" sz="1400" b="1"/>
              <a:t>with energy </a:t>
            </a:r>
            <a:r>
              <a:rPr lang="en-US" sz="1400" b="1" i="1"/>
              <a:t>E  = hf</a:t>
            </a:r>
          </a:p>
        </p:txBody>
      </p:sp>
      <p:sp>
        <p:nvSpPr>
          <p:cNvPr id="666656" name="Text Box 32"/>
          <p:cNvSpPr txBox="1">
            <a:spLocks noChangeArrowheads="1"/>
          </p:cNvSpPr>
          <p:nvPr/>
        </p:nvSpPr>
        <p:spPr bwMode="auto">
          <a:xfrm>
            <a:off x="2989263" y="3441700"/>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e</a:t>
            </a:r>
            <a:r>
              <a:rPr lang="en-US" baseline="30000"/>
              <a:t>-</a:t>
            </a:r>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6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xit" presetSubtype="0" fill="hold" grpId="1" nodeType="clickEffect">
                                  <p:stCondLst>
                                    <p:cond delay="0"/>
                                  </p:stCondLst>
                                  <p:childTnLst>
                                    <p:animEffect transition="out" filter="dissolve">
                                      <p:cBhvr>
                                        <p:cTn id="10" dur="500"/>
                                        <p:tgtEl>
                                          <p:spTgt spid="666656"/>
                                        </p:tgtEl>
                                      </p:cBhvr>
                                    </p:animEffect>
                                    <p:set>
                                      <p:cBhvr>
                                        <p:cTn id="11" dur="1" fill="hold">
                                          <p:stCondLst>
                                            <p:cond delay="499"/>
                                          </p:stCondLst>
                                        </p:cTn>
                                        <p:tgtEl>
                                          <p:spTgt spid="666656"/>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grpId="0" nodeType="clickEffect">
                                  <p:stCondLst>
                                    <p:cond delay="0"/>
                                  </p:stCondLst>
                                  <p:childTnLst>
                                    <p:animMotion origin="layout" path="M 3.33333E-6 7.76699E-7 L 0.025 -0.05548 " pathEditMode="relative" rAng="0" ptsTypes="AA">
                                      <p:cBhvr>
                                        <p:cTn id="15" dur="2000" fill="hold"/>
                                        <p:tgtEl>
                                          <p:spTgt spid="666641"/>
                                        </p:tgtEl>
                                        <p:attrNameLst>
                                          <p:attrName>ppt_x</p:attrName>
                                          <p:attrName>ppt_y</p:attrName>
                                        </p:attrNameLst>
                                      </p:cBhvr>
                                      <p:rCtr x="1300" y="-2800"/>
                                    </p:animMotion>
                                  </p:childTnLst>
                                </p:cTn>
                              </p:par>
                              <p:par>
                                <p:cTn id="16" presetID="9" presetClass="entr" presetSubtype="0" fill="hold" grpId="0" nodeType="withEffect">
                                  <p:stCondLst>
                                    <p:cond delay="0"/>
                                  </p:stCondLst>
                                  <p:childTnLst>
                                    <p:set>
                                      <p:cBhvr>
                                        <p:cTn id="17" dur="1" fill="hold">
                                          <p:stCondLst>
                                            <p:cond delay="0"/>
                                          </p:stCondLst>
                                        </p:cTn>
                                        <p:tgtEl>
                                          <p:spTgt spid="666640"/>
                                        </p:tgtEl>
                                        <p:attrNameLst>
                                          <p:attrName>style.visibility</p:attrName>
                                        </p:attrNameLst>
                                      </p:cBhvr>
                                      <p:to>
                                        <p:strVal val="visible"/>
                                      </p:to>
                                    </p:set>
                                    <p:animEffect transition="in" filter="dissolve">
                                      <p:cBhvr>
                                        <p:cTn id="18" dur="500"/>
                                        <p:tgtEl>
                                          <p:spTgt spid="66664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66642"/>
                                        </p:tgtEl>
                                        <p:attrNameLst>
                                          <p:attrName>style.visibility</p:attrName>
                                        </p:attrNameLst>
                                      </p:cBhvr>
                                      <p:to>
                                        <p:strVal val="visible"/>
                                      </p:to>
                                    </p:set>
                                    <p:animEffect transition="in" filter="wipe(left)">
                                      <p:cBhvr>
                                        <p:cTn id="21" dur="2000"/>
                                        <p:tgtEl>
                                          <p:spTgt spid="666642"/>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66643"/>
                                        </p:tgtEl>
                                        <p:attrNameLst>
                                          <p:attrName>style.visibility</p:attrName>
                                        </p:attrNameLst>
                                      </p:cBhvr>
                                      <p:to>
                                        <p:strVal val="visible"/>
                                      </p:to>
                                    </p:set>
                                    <p:animEffect transition="in" filter="wipe(left)">
                                      <p:cBhvr>
                                        <p:cTn id="25" dur="500"/>
                                        <p:tgtEl>
                                          <p:spTgt spid="666643"/>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666639"/>
                                        </p:tgtEl>
                                        <p:attrNameLst>
                                          <p:attrName>style.visibility</p:attrName>
                                        </p:attrNameLst>
                                      </p:cBhvr>
                                      <p:to>
                                        <p:strVal val="visible"/>
                                      </p:to>
                                    </p:set>
                                    <p:animEffect transition="in" filter="fade">
                                      <p:cBhvr>
                                        <p:cTn id="29" dur="2000"/>
                                        <p:tgtEl>
                                          <p:spTgt spid="666639"/>
                                        </p:tgtEl>
                                      </p:cBhvr>
                                    </p:animEffect>
                                  </p:childTnLst>
                                </p:cTn>
                              </p:par>
                              <p:par>
                                <p:cTn id="30" presetID="10" presetClass="entr" presetSubtype="0" fill="hold" nodeType="withEffect">
                                  <p:stCondLst>
                                    <p:cond delay="0"/>
                                  </p:stCondLst>
                                  <p:childTnLst>
                                    <p:set>
                                      <p:cBhvr>
                                        <p:cTn id="31" dur="1" fill="hold">
                                          <p:stCondLst>
                                            <p:cond delay="0"/>
                                          </p:stCondLst>
                                        </p:cTn>
                                        <p:tgtEl>
                                          <p:spTgt spid="666641"/>
                                        </p:tgtEl>
                                        <p:attrNameLst>
                                          <p:attrName>style.visibility</p:attrName>
                                        </p:attrNameLst>
                                      </p:cBhvr>
                                      <p:to>
                                        <p:strVal val="visible"/>
                                      </p:to>
                                    </p:set>
                                    <p:animEffect transition="in" filter="fade">
                                      <p:cBhvr>
                                        <p:cTn id="32" dur="2000"/>
                                        <p:tgtEl>
                                          <p:spTgt spid="666641"/>
                                        </p:tgtEl>
                                      </p:cBhvr>
                                    </p:animEffect>
                                  </p:childTnLst>
                                </p:cTn>
                              </p:par>
                              <p:par>
                                <p:cTn id="33" presetID="10" presetClass="entr" presetSubtype="0" fill="hold" nodeType="withEffect">
                                  <p:stCondLst>
                                    <p:cond delay="0"/>
                                  </p:stCondLst>
                                  <p:childTnLst>
                                    <p:set>
                                      <p:cBhvr>
                                        <p:cTn id="34" dur="1" fill="hold">
                                          <p:stCondLst>
                                            <p:cond delay="0"/>
                                          </p:stCondLst>
                                        </p:cTn>
                                        <p:tgtEl>
                                          <p:spTgt spid="666639"/>
                                        </p:tgtEl>
                                        <p:attrNameLst>
                                          <p:attrName>style.visibility</p:attrName>
                                        </p:attrNameLst>
                                      </p:cBhvr>
                                      <p:to>
                                        <p:strVal val="visible"/>
                                      </p:to>
                                    </p:set>
                                    <p:animEffect transition="in" filter="fade">
                                      <p:cBhvr>
                                        <p:cTn id="35" dur="2000"/>
                                        <p:tgtEl>
                                          <p:spTgt spid="666639"/>
                                        </p:tgtEl>
                                      </p:cBhvr>
                                    </p:animEffect>
                                  </p:childTnLst>
                                </p:cTn>
                              </p:par>
                              <p:par>
                                <p:cTn id="36" presetID="9" presetClass="emph" presetSubtype="0" nodeType="withEffect">
                                  <p:stCondLst>
                                    <p:cond delay="0"/>
                                  </p:stCondLst>
                                  <p:childTnLst>
                                    <p:set>
                                      <p:cBhvr rctx="PPT">
                                        <p:cTn id="37" dur="indefinite"/>
                                        <p:tgtEl>
                                          <p:spTgt spid="666639"/>
                                        </p:tgtEl>
                                        <p:attrNameLst>
                                          <p:attrName>style.opacity</p:attrName>
                                        </p:attrNameLst>
                                      </p:cBhvr>
                                      <p:to>
                                        <p:strVal val="0.25"/>
                                      </p:to>
                                    </p:set>
                                    <p:animEffect filter="image" prLst="opacity: 0.25">
                                      <p:cBhvr rctx="IE">
                                        <p:cTn id="38" dur="indefinite"/>
                                        <p:tgtEl>
                                          <p:spTgt spid="66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39" grpId="0" animBg="1"/>
      <p:bldP spid="666640" grpId="0" animBg="1"/>
      <p:bldP spid="666641" grpId="0" animBg="1"/>
      <p:bldP spid="666642" grpId="0" animBg="1"/>
      <p:bldP spid="666643" grpId="0"/>
      <p:bldP spid="666656" grpId="0"/>
      <p:bldP spid="666656" grpId="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51"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52" name="Rectangle 4"/>
          <p:cNvSpPr>
            <a:spLocks noChangeArrowheads="1"/>
          </p:cNvSpPr>
          <p:nvPr/>
        </p:nvSpPr>
        <p:spPr bwMode="auto">
          <a:xfrm rot="-5400000">
            <a:off x="-1343819" y="2855119"/>
            <a:ext cx="421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First Ionization energy</a:t>
            </a:r>
          </a:p>
        </p:txBody>
      </p:sp>
      <p:sp>
        <p:nvSpPr>
          <p:cNvPr id="104453" name="Rectangle 5"/>
          <p:cNvSpPr>
            <a:spLocks noChangeArrowheads="1"/>
          </p:cNvSpPr>
          <p:nvPr/>
        </p:nvSpPr>
        <p:spPr bwMode="auto">
          <a:xfrm>
            <a:off x="3570288" y="5891213"/>
            <a:ext cx="2955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Atomic number</a:t>
            </a:r>
          </a:p>
        </p:txBody>
      </p:sp>
      <p:sp>
        <p:nvSpPr>
          <p:cNvPr id="104454" name="Oval 6"/>
          <p:cNvSpPr>
            <a:spLocks noChangeArrowheads="1"/>
          </p:cNvSpPr>
          <p:nvPr/>
        </p:nvSpPr>
        <p:spPr bwMode="auto">
          <a:xfrm>
            <a:off x="1697038" y="255746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4455" name="Freeform 7"/>
          <p:cNvSpPr>
            <a:spLocks/>
          </p:cNvSpPr>
          <p:nvPr/>
        </p:nvSpPr>
        <p:spPr bwMode="auto">
          <a:xfrm>
            <a:off x="1797050" y="998538"/>
            <a:ext cx="182563" cy="1660525"/>
          </a:xfrm>
          <a:custGeom>
            <a:avLst/>
            <a:gdLst>
              <a:gd name="T0" fmla="*/ 0 w 115"/>
              <a:gd name="T1" fmla="*/ 1658938 h 1046"/>
              <a:gd name="T2" fmla="*/ 180975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104456" name="Oval 8"/>
          <p:cNvSpPr>
            <a:spLocks noChangeArrowheads="1"/>
          </p:cNvSpPr>
          <p:nvPr/>
        </p:nvSpPr>
        <p:spPr bwMode="auto">
          <a:xfrm>
            <a:off x="1882775" y="9048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4457" name="Freeform 9"/>
          <p:cNvSpPr>
            <a:spLocks/>
          </p:cNvSpPr>
          <p:nvPr/>
        </p:nvSpPr>
        <p:spPr bwMode="auto">
          <a:xfrm>
            <a:off x="1978025" y="998538"/>
            <a:ext cx="427038" cy="3433762"/>
          </a:xfrm>
          <a:custGeom>
            <a:avLst/>
            <a:gdLst>
              <a:gd name="T0" fmla="*/ 0 w 269"/>
              <a:gd name="T1" fmla="*/ 0 h 2163"/>
              <a:gd name="T2" fmla="*/ 425450 w 269"/>
              <a:gd name="T3" fmla="*/ 3432175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104458" name="Oval 10"/>
          <p:cNvSpPr>
            <a:spLocks noChangeArrowheads="1"/>
          </p:cNvSpPr>
          <p:nvPr/>
        </p:nvSpPr>
        <p:spPr bwMode="auto">
          <a:xfrm>
            <a:off x="2309813" y="436880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4459" name="Freeform 11"/>
          <p:cNvSpPr>
            <a:spLocks/>
          </p:cNvSpPr>
          <p:nvPr/>
        </p:nvSpPr>
        <p:spPr bwMode="auto">
          <a:xfrm>
            <a:off x="2420938" y="3543300"/>
            <a:ext cx="165100" cy="904875"/>
          </a:xfrm>
          <a:custGeom>
            <a:avLst/>
            <a:gdLst>
              <a:gd name="T0" fmla="*/ 0 w 104"/>
              <a:gd name="T1" fmla="*/ 903288 h 570"/>
              <a:gd name="T2" fmla="*/ 163513 w 104"/>
              <a:gd name="T3" fmla="*/ 0 h 570"/>
              <a:gd name="T4" fmla="*/ 16351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104460" name="Oval 12"/>
          <p:cNvSpPr>
            <a:spLocks noChangeArrowheads="1"/>
          </p:cNvSpPr>
          <p:nvPr/>
        </p:nvSpPr>
        <p:spPr bwMode="auto">
          <a:xfrm>
            <a:off x="2462213" y="343693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4461" name="Line 13"/>
          <p:cNvSpPr>
            <a:spLocks noChangeShapeType="1"/>
          </p:cNvSpPr>
          <p:nvPr/>
        </p:nvSpPr>
        <p:spPr bwMode="auto">
          <a:xfrm>
            <a:off x="2571750" y="3543300"/>
            <a:ext cx="285750" cy="371475"/>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62" name="Line 14"/>
          <p:cNvSpPr>
            <a:spLocks noChangeShapeType="1"/>
          </p:cNvSpPr>
          <p:nvPr/>
        </p:nvSpPr>
        <p:spPr bwMode="auto">
          <a:xfrm flipV="1">
            <a:off x="2943225" y="3014663"/>
            <a:ext cx="242888" cy="914400"/>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63" name="Oval 15"/>
          <p:cNvSpPr>
            <a:spLocks noChangeArrowheads="1"/>
          </p:cNvSpPr>
          <p:nvPr/>
        </p:nvSpPr>
        <p:spPr bwMode="auto">
          <a:xfrm>
            <a:off x="2786063" y="38893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4464" name="Oval 16"/>
          <p:cNvSpPr>
            <a:spLocks noChangeArrowheads="1"/>
          </p:cNvSpPr>
          <p:nvPr/>
        </p:nvSpPr>
        <p:spPr bwMode="auto">
          <a:xfrm>
            <a:off x="3109913" y="285591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4465" name="Line 17"/>
          <p:cNvSpPr>
            <a:spLocks noChangeShapeType="1"/>
          </p:cNvSpPr>
          <p:nvPr/>
        </p:nvSpPr>
        <p:spPr bwMode="auto">
          <a:xfrm flipV="1">
            <a:off x="3214688" y="2143125"/>
            <a:ext cx="214312" cy="814388"/>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66" name="Oval 18"/>
          <p:cNvSpPr>
            <a:spLocks noChangeArrowheads="1"/>
          </p:cNvSpPr>
          <p:nvPr/>
        </p:nvSpPr>
        <p:spPr bwMode="auto">
          <a:xfrm>
            <a:off x="3338513" y="201295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4467" name="Line 19"/>
          <p:cNvSpPr>
            <a:spLocks noChangeShapeType="1"/>
          </p:cNvSpPr>
          <p:nvPr/>
        </p:nvSpPr>
        <p:spPr bwMode="auto">
          <a:xfrm>
            <a:off x="3514725" y="2114550"/>
            <a:ext cx="385763" cy="457200"/>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68" name="Oval 20"/>
          <p:cNvSpPr>
            <a:spLocks noChangeArrowheads="1"/>
          </p:cNvSpPr>
          <p:nvPr/>
        </p:nvSpPr>
        <p:spPr bwMode="auto">
          <a:xfrm>
            <a:off x="3810000" y="254158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4469" name="Line 21"/>
          <p:cNvSpPr>
            <a:spLocks noChangeShapeType="1"/>
          </p:cNvSpPr>
          <p:nvPr/>
        </p:nvSpPr>
        <p:spPr bwMode="auto">
          <a:xfrm flipV="1">
            <a:off x="3929063" y="1771650"/>
            <a:ext cx="214312" cy="871538"/>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70" name="Oval 22"/>
          <p:cNvSpPr>
            <a:spLocks noChangeArrowheads="1"/>
          </p:cNvSpPr>
          <p:nvPr/>
        </p:nvSpPr>
        <p:spPr bwMode="auto">
          <a:xfrm>
            <a:off x="4062413" y="1665288"/>
            <a:ext cx="196850" cy="1809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71" name="Rectangle 23"/>
          <p:cNvSpPr>
            <a:spLocks noChangeArrowheads="1"/>
          </p:cNvSpPr>
          <p:nvPr/>
        </p:nvSpPr>
        <p:spPr bwMode="auto">
          <a:xfrm>
            <a:off x="1560513" y="2743200"/>
            <a:ext cx="344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a:t>
            </a:r>
          </a:p>
        </p:txBody>
      </p:sp>
      <p:sp>
        <p:nvSpPr>
          <p:cNvPr id="104472" name="Rectangle 24"/>
          <p:cNvSpPr>
            <a:spLocks noChangeArrowheads="1"/>
          </p:cNvSpPr>
          <p:nvPr/>
        </p:nvSpPr>
        <p:spPr bwMode="auto">
          <a:xfrm>
            <a:off x="1668463" y="457200"/>
            <a:ext cx="669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He</a:t>
            </a:r>
          </a:p>
        </p:txBody>
      </p:sp>
      <p:sp>
        <p:nvSpPr>
          <p:cNvPr id="104473" name="Rectangle 25"/>
          <p:cNvSpPr>
            <a:spLocks noChangeArrowheads="1"/>
          </p:cNvSpPr>
          <p:nvPr/>
        </p:nvSpPr>
        <p:spPr bwMode="auto">
          <a:xfrm>
            <a:off x="2165350" y="4510088"/>
            <a:ext cx="669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Li</a:t>
            </a:r>
          </a:p>
        </p:txBody>
      </p:sp>
      <p:sp>
        <p:nvSpPr>
          <p:cNvPr id="104474" name="Rectangle 26"/>
          <p:cNvSpPr>
            <a:spLocks noChangeArrowheads="1"/>
          </p:cNvSpPr>
          <p:nvPr/>
        </p:nvSpPr>
        <p:spPr bwMode="auto">
          <a:xfrm>
            <a:off x="2286000" y="3000375"/>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Be</a:t>
            </a:r>
          </a:p>
        </p:txBody>
      </p:sp>
      <p:sp>
        <p:nvSpPr>
          <p:cNvPr id="104475" name="Rectangle 27"/>
          <p:cNvSpPr>
            <a:spLocks noChangeArrowheads="1"/>
          </p:cNvSpPr>
          <p:nvPr/>
        </p:nvSpPr>
        <p:spPr bwMode="auto">
          <a:xfrm>
            <a:off x="2724150" y="4114800"/>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a:t>
            </a:r>
          </a:p>
        </p:txBody>
      </p:sp>
      <p:sp>
        <p:nvSpPr>
          <p:cNvPr id="104476" name="Rectangle 28"/>
          <p:cNvSpPr>
            <a:spLocks noChangeArrowheads="1"/>
          </p:cNvSpPr>
          <p:nvPr/>
        </p:nvSpPr>
        <p:spPr bwMode="auto">
          <a:xfrm>
            <a:off x="3227388" y="2819400"/>
            <a:ext cx="55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C</a:t>
            </a:r>
          </a:p>
        </p:txBody>
      </p:sp>
      <p:sp>
        <p:nvSpPr>
          <p:cNvPr id="104477" name="Rectangle 29"/>
          <p:cNvSpPr>
            <a:spLocks noChangeArrowheads="1"/>
          </p:cNvSpPr>
          <p:nvPr/>
        </p:nvSpPr>
        <p:spPr bwMode="auto">
          <a:xfrm>
            <a:off x="3200400" y="1538288"/>
            <a:ext cx="55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N</a:t>
            </a:r>
          </a:p>
        </p:txBody>
      </p:sp>
      <p:sp>
        <p:nvSpPr>
          <p:cNvPr id="104478" name="Rectangle 30"/>
          <p:cNvSpPr>
            <a:spLocks noChangeArrowheads="1"/>
          </p:cNvSpPr>
          <p:nvPr/>
        </p:nvSpPr>
        <p:spPr bwMode="auto">
          <a:xfrm>
            <a:off x="3784600" y="2743200"/>
            <a:ext cx="55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O</a:t>
            </a:r>
          </a:p>
        </p:txBody>
      </p:sp>
      <p:sp>
        <p:nvSpPr>
          <p:cNvPr id="104479" name="Rectangle 31"/>
          <p:cNvSpPr>
            <a:spLocks noChangeArrowheads="1"/>
          </p:cNvSpPr>
          <p:nvPr/>
        </p:nvSpPr>
        <p:spPr bwMode="auto">
          <a:xfrm>
            <a:off x="3775075" y="1338263"/>
            <a:ext cx="55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F</a:t>
            </a:r>
          </a:p>
        </p:txBody>
      </p:sp>
      <p:sp>
        <p:nvSpPr>
          <p:cNvPr id="104481" name="Oval 33"/>
          <p:cNvSpPr>
            <a:spLocks noChangeArrowheads="1"/>
          </p:cNvSpPr>
          <p:nvPr/>
        </p:nvSpPr>
        <p:spPr bwMode="auto">
          <a:xfrm>
            <a:off x="5305425" y="942975"/>
            <a:ext cx="547688" cy="5461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82" name="Oval 34"/>
          <p:cNvSpPr>
            <a:spLocks noChangeAspect="1" noChangeArrowheads="1"/>
          </p:cNvSpPr>
          <p:nvPr/>
        </p:nvSpPr>
        <p:spPr bwMode="auto">
          <a:xfrm>
            <a:off x="5168900" y="806450"/>
            <a:ext cx="820738" cy="8191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83" name="Oval 35"/>
          <p:cNvSpPr>
            <a:spLocks noChangeAspect="1" noChangeArrowheads="1"/>
          </p:cNvSpPr>
          <p:nvPr/>
        </p:nvSpPr>
        <p:spPr bwMode="auto">
          <a:xfrm>
            <a:off x="5032375" y="669925"/>
            <a:ext cx="1098550" cy="10985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84" name="Oval 36"/>
          <p:cNvSpPr>
            <a:spLocks noChangeArrowheads="1"/>
          </p:cNvSpPr>
          <p:nvPr/>
        </p:nvSpPr>
        <p:spPr bwMode="auto">
          <a:xfrm>
            <a:off x="5426075" y="13874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85" name="Oval 37"/>
          <p:cNvSpPr>
            <a:spLocks noChangeArrowheads="1"/>
          </p:cNvSpPr>
          <p:nvPr/>
        </p:nvSpPr>
        <p:spPr bwMode="auto">
          <a:xfrm>
            <a:off x="5791200" y="10826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86" name="Text Box 38"/>
          <p:cNvSpPr txBox="1">
            <a:spLocks noChangeArrowheads="1"/>
          </p:cNvSpPr>
          <p:nvPr/>
        </p:nvSpPr>
        <p:spPr bwMode="auto">
          <a:xfrm>
            <a:off x="5472113" y="1081088"/>
            <a:ext cx="2428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t>n</a:t>
            </a:r>
          </a:p>
        </p:txBody>
      </p:sp>
      <p:sp>
        <p:nvSpPr>
          <p:cNvPr id="104487" name="Oval 39"/>
          <p:cNvSpPr>
            <a:spLocks noChangeArrowheads="1"/>
          </p:cNvSpPr>
          <p:nvPr/>
        </p:nvSpPr>
        <p:spPr bwMode="auto">
          <a:xfrm>
            <a:off x="4876800" y="533400"/>
            <a:ext cx="1371600" cy="1371600"/>
          </a:xfrm>
          <a:prstGeom prst="ellipse">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88" name="Oval 40"/>
          <p:cNvSpPr>
            <a:spLocks noChangeArrowheads="1"/>
          </p:cNvSpPr>
          <p:nvPr/>
        </p:nvSpPr>
        <p:spPr bwMode="auto">
          <a:xfrm>
            <a:off x="5181600" y="13716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89" name="Oval 41"/>
          <p:cNvSpPr>
            <a:spLocks noChangeArrowheads="1"/>
          </p:cNvSpPr>
          <p:nvPr/>
        </p:nvSpPr>
        <p:spPr bwMode="auto">
          <a:xfrm>
            <a:off x="5257800" y="8540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90" name="Oval 42"/>
          <p:cNvSpPr>
            <a:spLocks noChangeArrowheads="1"/>
          </p:cNvSpPr>
          <p:nvPr/>
        </p:nvSpPr>
        <p:spPr bwMode="auto">
          <a:xfrm>
            <a:off x="5638800" y="15398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91" name="Oval 43"/>
          <p:cNvSpPr>
            <a:spLocks noChangeArrowheads="1"/>
          </p:cNvSpPr>
          <p:nvPr/>
        </p:nvSpPr>
        <p:spPr bwMode="auto">
          <a:xfrm>
            <a:off x="5105400" y="10668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92" name="Oval 44"/>
          <p:cNvSpPr>
            <a:spLocks noChangeArrowheads="1"/>
          </p:cNvSpPr>
          <p:nvPr/>
        </p:nvSpPr>
        <p:spPr bwMode="auto">
          <a:xfrm>
            <a:off x="5562600" y="762000"/>
            <a:ext cx="136525" cy="1365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93" name="Oval 45"/>
          <p:cNvSpPr>
            <a:spLocks noChangeArrowheads="1"/>
          </p:cNvSpPr>
          <p:nvPr/>
        </p:nvSpPr>
        <p:spPr bwMode="auto">
          <a:xfrm>
            <a:off x="5883275" y="13112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94" name="Oval 46"/>
          <p:cNvSpPr>
            <a:spLocks noChangeArrowheads="1"/>
          </p:cNvSpPr>
          <p:nvPr/>
        </p:nvSpPr>
        <p:spPr bwMode="auto">
          <a:xfrm>
            <a:off x="5867400" y="9144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4495" name="Group 47"/>
          <p:cNvGrpSpPr>
            <a:grpSpLocks/>
          </p:cNvGrpSpPr>
          <p:nvPr/>
        </p:nvGrpSpPr>
        <p:grpSpPr bwMode="auto">
          <a:xfrm>
            <a:off x="5486400" y="4572000"/>
            <a:ext cx="1604963" cy="1066800"/>
            <a:chOff x="3456" y="2784"/>
            <a:chExt cx="1011" cy="672"/>
          </a:xfrm>
        </p:grpSpPr>
        <p:sp>
          <p:nvSpPr>
            <p:cNvPr id="104496" name="Oval 48"/>
            <p:cNvSpPr>
              <a:spLocks noChangeArrowheads="1"/>
            </p:cNvSpPr>
            <p:nvPr/>
          </p:nvSpPr>
          <p:spPr bwMode="auto">
            <a:xfrm>
              <a:off x="3795" y="331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4497" name="Oval 49"/>
            <p:cNvSpPr>
              <a:spLocks noChangeArrowheads="1"/>
            </p:cNvSpPr>
            <p:nvPr/>
          </p:nvSpPr>
          <p:spPr bwMode="auto">
            <a:xfrm>
              <a:off x="3795" y="2976"/>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4498" name="Oval 50"/>
            <p:cNvSpPr>
              <a:spLocks noChangeArrowheads="1"/>
            </p:cNvSpPr>
            <p:nvPr/>
          </p:nvSpPr>
          <p:spPr bwMode="auto">
            <a:xfrm>
              <a:off x="4035"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4499" name="Oval 51"/>
            <p:cNvSpPr>
              <a:spLocks noChangeArrowheads="1"/>
            </p:cNvSpPr>
            <p:nvPr/>
          </p:nvSpPr>
          <p:spPr bwMode="auto">
            <a:xfrm>
              <a:off x="4179"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4500" name="Oval 52"/>
            <p:cNvSpPr>
              <a:spLocks noChangeArrowheads="1"/>
            </p:cNvSpPr>
            <p:nvPr/>
          </p:nvSpPr>
          <p:spPr bwMode="auto">
            <a:xfrm>
              <a:off x="4323"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4501" name="Text Box 53"/>
            <p:cNvSpPr txBox="1">
              <a:spLocks noChangeArrowheads="1"/>
            </p:cNvSpPr>
            <p:nvPr/>
          </p:nvSpPr>
          <p:spPr bwMode="auto">
            <a:xfrm>
              <a:off x="3459" y="292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2s</a:t>
              </a:r>
            </a:p>
          </p:txBody>
        </p:sp>
        <p:sp>
          <p:nvSpPr>
            <p:cNvPr id="104502" name="Text Box 54"/>
            <p:cNvSpPr txBox="1">
              <a:spLocks noChangeArrowheads="1"/>
            </p:cNvSpPr>
            <p:nvPr/>
          </p:nvSpPr>
          <p:spPr bwMode="auto">
            <a:xfrm>
              <a:off x="3456" y="2784"/>
              <a:ext cx="2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2p</a:t>
              </a:r>
            </a:p>
          </p:txBody>
        </p:sp>
        <p:sp>
          <p:nvSpPr>
            <p:cNvPr id="104503" name="Text Box 55"/>
            <p:cNvSpPr txBox="1">
              <a:spLocks noChangeArrowheads="1"/>
            </p:cNvSpPr>
            <p:nvPr/>
          </p:nvSpPr>
          <p:spPr bwMode="auto">
            <a:xfrm>
              <a:off x="3459" y="326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1s</a:t>
              </a:r>
            </a:p>
          </p:txBody>
        </p:sp>
        <p:sp>
          <p:nvSpPr>
            <p:cNvPr id="104504" name="Line 56"/>
            <p:cNvSpPr>
              <a:spLocks noChangeShapeType="1"/>
            </p:cNvSpPr>
            <p:nvPr/>
          </p:nvSpPr>
          <p:spPr bwMode="auto">
            <a:xfrm flipV="1">
              <a:off x="3843" y="331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505" name="Line 57"/>
            <p:cNvSpPr>
              <a:spLocks noChangeShapeType="1"/>
            </p:cNvSpPr>
            <p:nvPr/>
          </p:nvSpPr>
          <p:spPr bwMode="auto">
            <a:xfrm flipV="1">
              <a:off x="3891" y="3360"/>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06" name="Line 58"/>
            <p:cNvSpPr>
              <a:spLocks noChangeShapeType="1"/>
            </p:cNvSpPr>
            <p:nvPr/>
          </p:nvSpPr>
          <p:spPr bwMode="auto">
            <a:xfrm flipV="1">
              <a:off x="3843" y="2976"/>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507" name="Line 59"/>
            <p:cNvSpPr>
              <a:spLocks noChangeShapeType="1"/>
            </p:cNvSpPr>
            <p:nvPr/>
          </p:nvSpPr>
          <p:spPr bwMode="auto">
            <a:xfrm flipV="1">
              <a:off x="3891" y="3024"/>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08" name="Line 60"/>
            <p:cNvSpPr>
              <a:spLocks noChangeShapeType="1"/>
            </p:cNvSpPr>
            <p:nvPr/>
          </p:nvSpPr>
          <p:spPr bwMode="auto">
            <a:xfrm flipV="1">
              <a:off x="4083"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509" name="Line 61"/>
            <p:cNvSpPr>
              <a:spLocks noChangeShapeType="1"/>
            </p:cNvSpPr>
            <p:nvPr/>
          </p:nvSpPr>
          <p:spPr bwMode="auto">
            <a:xfrm flipV="1">
              <a:off x="4224"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510" name="Line 62"/>
            <p:cNvSpPr>
              <a:spLocks noChangeShapeType="1"/>
            </p:cNvSpPr>
            <p:nvPr/>
          </p:nvSpPr>
          <p:spPr bwMode="auto">
            <a:xfrm flipV="1">
              <a:off x="4368"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511" name="Line 63"/>
            <p:cNvSpPr>
              <a:spLocks noChangeShapeType="1"/>
            </p:cNvSpPr>
            <p:nvPr/>
          </p:nvSpPr>
          <p:spPr bwMode="auto">
            <a:xfrm flipV="1">
              <a:off x="4272" y="2880"/>
              <a:ext cx="0" cy="96"/>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12" name="Line 64"/>
            <p:cNvSpPr>
              <a:spLocks noChangeShapeType="1"/>
            </p:cNvSpPr>
            <p:nvPr/>
          </p:nvSpPr>
          <p:spPr bwMode="auto">
            <a:xfrm flipV="1">
              <a:off x="4128" y="2880"/>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100</a:t>
            </a:fld>
            <a:endParaRPr lang="en-US"/>
          </a:p>
        </p:txBody>
      </p: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75"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76" name="Rectangle 4"/>
          <p:cNvSpPr>
            <a:spLocks noChangeArrowheads="1"/>
          </p:cNvSpPr>
          <p:nvPr/>
        </p:nvSpPr>
        <p:spPr bwMode="auto">
          <a:xfrm rot="-5400000">
            <a:off x="-1343819" y="2855119"/>
            <a:ext cx="421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First Ionization energy</a:t>
            </a:r>
          </a:p>
        </p:txBody>
      </p:sp>
      <p:sp>
        <p:nvSpPr>
          <p:cNvPr id="105477" name="Rectangle 5"/>
          <p:cNvSpPr>
            <a:spLocks noChangeArrowheads="1"/>
          </p:cNvSpPr>
          <p:nvPr/>
        </p:nvSpPr>
        <p:spPr bwMode="auto">
          <a:xfrm>
            <a:off x="3570288" y="5891213"/>
            <a:ext cx="2955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Atomic number</a:t>
            </a:r>
          </a:p>
        </p:txBody>
      </p:sp>
      <p:sp>
        <p:nvSpPr>
          <p:cNvPr id="105478" name="Oval 6"/>
          <p:cNvSpPr>
            <a:spLocks noChangeArrowheads="1"/>
          </p:cNvSpPr>
          <p:nvPr/>
        </p:nvSpPr>
        <p:spPr bwMode="auto">
          <a:xfrm>
            <a:off x="1697038" y="255746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5479" name="Freeform 7"/>
          <p:cNvSpPr>
            <a:spLocks/>
          </p:cNvSpPr>
          <p:nvPr/>
        </p:nvSpPr>
        <p:spPr bwMode="auto">
          <a:xfrm>
            <a:off x="1797050" y="998538"/>
            <a:ext cx="182563" cy="1660525"/>
          </a:xfrm>
          <a:custGeom>
            <a:avLst/>
            <a:gdLst>
              <a:gd name="T0" fmla="*/ 0 w 115"/>
              <a:gd name="T1" fmla="*/ 1658938 h 1046"/>
              <a:gd name="T2" fmla="*/ 180975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105480" name="Oval 8"/>
          <p:cNvSpPr>
            <a:spLocks noChangeArrowheads="1"/>
          </p:cNvSpPr>
          <p:nvPr/>
        </p:nvSpPr>
        <p:spPr bwMode="auto">
          <a:xfrm>
            <a:off x="1882775" y="9048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5481" name="Freeform 9"/>
          <p:cNvSpPr>
            <a:spLocks/>
          </p:cNvSpPr>
          <p:nvPr/>
        </p:nvSpPr>
        <p:spPr bwMode="auto">
          <a:xfrm>
            <a:off x="1978025" y="998538"/>
            <a:ext cx="427038" cy="3433762"/>
          </a:xfrm>
          <a:custGeom>
            <a:avLst/>
            <a:gdLst>
              <a:gd name="T0" fmla="*/ 0 w 269"/>
              <a:gd name="T1" fmla="*/ 0 h 2163"/>
              <a:gd name="T2" fmla="*/ 425450 w 269"/>
              <a:gd name="T3" fmla="*/ 3432175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105482" name="Oval 10"/>
          <p:cNvSpPr>
            <a:spLocks noChangeArrowheads="1"/>
          </p:cNvSpPr>
          <p:nvPr/>
        </p:nvSpPr>
        <p:spPr bwMode="auto">
          <a:xfrm>
            <a:off x="2309813" y="436880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5483" name="Freeform 11"/>
          <p:cNvSpPr>
            <a:spLocks/>
          </p:cNvSpPr>
          <p:nvPr/>
        </p:nvSpPr>
        <p:spPr bwMode="auto">
          <a:xfrm>
            <a:off x="2420938" y="3543300"/>
            <a:ext cx="165100" cy="904875"/>
          </a:xfrm>
          <a:custGeom>
            <a:avLst/>
            <a:gdLst>
              <a:gd name="T0" fmla="*/ 0 w 104"/>
              <a:gd name="T1" fmla="*/ 903288 h 570"/>
              <a:gd name="T2" fmla="*/ 163513 w 104"/>
              <a:gd name="T3" fmla="*/ 0 h 570"/>
              <a:gd name="T4" fmla="*/ 16351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105484" name="Oval 12"/>
          <p:cNvSpPr>
            <a:spLocks noChangeArrowheads="1"/>
          </p:cNvSpPr>
          <p:nvPr/>
        </p:nvSpPr>
        <p:spPr bwMode="auto">
          <a:xfrm>
            <a:off x="2462213" y="343693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5485" name="Line 13"/>
          <p:cNvSpPr>
            <a:spLocks noChangeShapeType="1"/>
          </p:cNvSpPr>
          <p:nvPr/>
        </p:nvSpPr>
        <p:spPr bwMode="auto">
          <a:xfrm>
            <a:off x="2571750" y="3543300"/>
            <a:ext cx="285750" cy="371475"/>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86" name="Line 14"/>
          <p:cNvSpPr>
            <a:spLocks noChangeShapeType="1"/>
          </p:cNvSpPr>
          <p:nvPr/>
        </p:nvSpPr>
        <p:spPr bwMode="auto">
          <a:xfrm flipV="1">
            <a:off x="2943225" y="3014663"/>
            <a:ext cx="242888" cy="914400"/>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87" name="Oval 15"/>
          <p:cNvSpPr>
            <a:spLocks noChangeArrowheads="1"/>
          </p:cNvSpPr>
          <p:nvPr/>
        </p:nvSpPr>
        <p:spPr bwMode="auto">
          <a:xfrm>
            <a:off x="2786063" y="38893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5488" name="Oval 16"/>
          <p:cNvSpPr>
            <a:spLocks noChangeArrowheads="1"/>
          </p:cNvSpPr>
          <p:nvPr/>
        </p:nvSpPr>
        <p:spPr bwMode="auto">
          <a:xfrm>
            <a:off x="3109913" y="285591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5489" name="Line 17"/>
          <p:cNvSpPr>
            <a:spLocks noChangeShapeType="1"/>
          </p:cNvSpPr>
          <p:nvPr/>
        </p:nvSpPr>
        <p:spPr bwMode="auto">
          <a:xfrm flipV="1">
            <a:off x="3214688" y="2143125"/>
            <a:ext cx="214312" cy="814388"/>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90" name="Oval 18"/>
          <p:cNvSpPr>
            <a:spLocks noChangeArrowheads="1"/>
          </p:cNvSpPr>
          <p:nvPr/>
        </p:nvSpPr>
        <p:spPr bwMode="auto">
          <a:xfrm>
            <a:off x="3338513" y="201295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5491" name="Line 19"/>
          <p:cNvSpPr>
            <a:spLocks noChangeShapeType="1"/>
          </p:cNvSpPr>
          <p:nvPr/>
        </p:nvSpPr>
        <p:spPr bwMode="auto">
          <a:xfrm>
            <a:off x="3514725" y="2114550"/>
            <a:ext cx="385763" cy="457200"/>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92" name="Oval 20"/>
          <p:cNvSpPr>
            <a:spLocks noChangeArrowheads="1"/>
          </p:cNvSpPr>
          <p:nvPr/>
        </p:nvSpPr>
        <p:spPr bwMode="auto">
          <a:xfrm>
            <a:off x="3810000" y="254158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5493" name="Line 21"/>
          <p:cNvSpPr>
            <a:spLocks noChangeShapeType="1"/>
          </p:cNvSpPr>
          <p:nvPr/>
        </p:nvSpPr>
        <p:spPr bwMode="auto">
          <a:xfrm flipV="1">
            <a:off x="3929063" y="1771650"/>
            <a:ext cx="214312" cy="871538"/>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94" name="Oval 22"/>
          <p:cNvSpPr>
            <a:spLocks noChangeArrowheads="1"/>
          </p:cNvSpPr>
          <p:nvPr/>
        </p:nvSpPr>
        <p:spPr bwMode="auto">
          <a:xfrm>
            <a:off x="4062413" y="166528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5495" name="Line 23"/>
          <p:cNvSpPr>
            <a:spLocks noChangeShapeType="1"/>
          </p:cNvSpPr>
          <p:nvPr/>
        </p:nvSpPr>
        <p:spPr bwMode="auto">
          <a:xfrm flipV="1">
            <a:off x="4186238" y="1214438"/>
            <a:ext cx="100012" cy="514350"/>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96" name="Oval 24"/>
          <p:cNvSpPr>
            <a:spLocks noChangeArrowheads="1"/>
          </p:cNvSpPr>
          <p:nvPr/>
        </p:nvSpPr>
        <p:spPr bwMode="auto">
          <a:xfrm>
            <a:off x="4205288" y="1022350"/>
            <a:ext cx="196850" cy="1809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497" name="Rectangle 26"/>
          <p:cNvSpPr>
            <a:spLocks noChangeArrowheads="1"/>
          </p:cNvSpPr>
          <p:nvPr/>
        </p:nvSpPr>
        <p:spPr bwMode="auto">
          <a:xfrm>
            <a:off x="1560513" y="2743200"/>
            <a:ext cx="344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a:t>
            </a:r>
          </a:p>
        </p:txBody>
      </p:sp>
      <p:sp>
        <p:nvSpPr>
          <p:cNvPr id="105498" name="Rectangle 27"/>
          <p:cNvSpPr>
            <a:spLocks noChangeArrowheads="1"/>
          </p:cNvSpPr>
          <p:nvPr/>
        </p:nvSpPr>
        <p:spPr bwMode="auto">
          <a:xfrm>
            <a:off x="1668463" y="457200"/>
            <a:ext cx="669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He</a:t>
            </a:r>
          </a:p>
        </p:txBody>
      </p:sp>
      <p:sp>
        <p:nvSpPr>
          <p:cNvPr id="105499" name="Rectangle 28"/>
          <p:cNvSpPr>
            <a:spLocks noChangeArrowheads="1"/>
          </p:cNvSpPr>
          <p:nvPr/>
        </p:nvSpPr>
        <p:spPr bwMode="auto">
          <a:xfrm>
            <a:off x="2165350" y="4510088"/>
            <a:ext cx="669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Li</a:t>
            </a:r>
          </a:p>
        </p:txBody>
      </p:sp>
      <p:sp>
        <p:nvSpPr>
          <p:cNvPr id="105500" name="Rectangle 29"/>
          <p:cNvSpPr>
            <a:spLocks noChangeArrowheads="1"/>
          </p:cNvSpPr>
          <p:nvPr/>
        </p:nvSpPr>
        <p:spPr bwMode="auto">
          <a:xfrm>
            <a:off x="2286000" y="3000375"/>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Be</a:t>
            </a:r>
          </a:p>
        </p:txBody>
      </p:sp>
      <p:sp>
        <p:nvSpPr>
          <p:cNvPr id="105501" name="Rectangle 30"/>
          <p:cNvSpPr>
            <a:spLocks noChangeArrowheads="1"/>
          </p:cNvSpPr>
          <p:nvPr/>
        </p:nvSpPr>
        <p:spPr bwMode="auto">
          <a:xfrm>
            <a:off x="2724150" y="4114800"/>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a:t>
            </a:r>
          </a:p>
        </p:txBody>
      </p:sp>
      <p:sp>
        <p:nvSpPr>
          <p:cNvPr id="105502" name="Rectangle 31"/>
          <p:cNvSpPr>
            <a:spLocks noChangeArrowheads="1"/>
          </p:cNvSpPr>
          <p:nvPr/>
        </p:nvSpPr>
        <p:spPr bwMode="auto">
          <a:xfrm>
            <a:off x="3227388" y="2819400"/>
            <a:ext cx="55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C</a:t>
            </a:r>
          </a:p>
        </p:txBody>
      </p:sp>
      <p:sp>
        <p:nvSpPr>
          <p:cNvPr id="105503" name="Rectangle 32"/>
          <p:cNvSpPr>
            <a:spLocks noChangeArrowheads="1"/>
          </p:cNvSpPr>
          <p:nvPr/>
        </p:nvSpPr>
        <p:spPr bwMode="auto">
          <a:xfrm>
            <a:off x="3200400" y="1538288"/>
            <a:ext cx="55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N</a:t>
            </a:r>
          </a:p>
        </p:txBody>
      </p:sp>
      <p:sp>
        <p:nvSpPr>
          <p:cNvPr id="105504" name="Rectangle 33"/>
          <p:cNvSpPr>
            <a:spLocks noChangeArrowheads="1"/>
          </p:cNvSpPr>
          <p:nvPr/>
        </p:nvSpPr>
        <p:spPr bwMode="auto">
          <a:xfrm>
            <a:off x="3784600" y="2743200"/>
            <a:ext cx="55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O</a:t>
            </a:r>
          </a:p>
        </p:txBody>
      </p:sp>
      <p:sp>
        <p:nvSpPr>
          <p:cNvPr id="105505" name="Rectangle 34"/>
          <p:cNvSpPr>
            <a:spLocks noChangeArrowheads="1"/>
          </p:cNvSpPr>
          <p:nvPr/>
        </p:nvSpPr>
        <p:spPr bwMode="auto">
          <a:xfrm>
            <a:off x="3775075" y="1338263"/>
            <a:ext cx="55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F</a:t>
            </a:r>
          </a:p>
        </p:txBody>
      </p:sp>
      <p:sp>
        <p:nvSpPr>
          <p:cNvPr id="105506" name="Rectangle 35"/>
          <p:cNvSpPr>
            <a:spLocks noChangeArrowheads="1"/>
          </p:cNvSpPr>
          <p:nvPr/>
        </p:nvSpPr>
        <p:spPr bwMode="auto">
          <a:xfrm>
            <a:off x="4021138" y="522288"/>
            <a:ext cx="669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Ne</a:t>
            </a:r>
          </a:p>
        </p:txBody>
      </p:sp>
      <p:sp>
        <p:nvSpPr>
          <p:cNvPr id="105508" name="Oval 37"/>
          <p:cNvSpPr>
            <a:spLocks noChangeArrowheads="1"/>
          </p:cNvSpPr>
          <p:nvPr/>
        </p:nvSpPr>
        <p:spPr bwMode="auto">
          <a:xfrm>
            <a:off x="5305425" y="942975"/>
            <a:ext cx="547688" cy="5461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09" name="Oval 38"/>
          <p:cNvSpPr>
            <a:spLocks noChangeAspect="1" noChangeArrowheads="1"/>
          </p:cNvSpPr>
          <p:nvPr/>
        </p:nvSpPr>
        <p:spPr bwMode="auto">
          <a:xfrm>
            <a:off x="5168900" y="806450"/>
            <a:ext cx="820738" cy="8191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10" name="Oval 39"/>
          <p:cNvSpPr>
            <a:spLocks noChangeAspect="1" noChangeArrowheads="1"/>
          </p:cNvSpPr>
          <p:nvPr/>
        </p:nvSpPr>
        <p:spPr bwMode="auto">
          <a:xfrm>
            <a:off x="5032375" y="669925"/>
            <a:ext cx="1098550" cy="10985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11" name="Oval 40"/>
          <p:cNvSpPr>
            <a:spLocks noChangeArrowheads="1"/>
          </p:cNvSpPr>
          <p:nvPr/>
        </p:nvSpPr>
        <p:spPr bwMode="auto">
          <a:xfrm>
            <a:off x="5486400" y="9144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512" name="Oval 41"/>
          <p:cNvSpPr>
            <a:spLocks noChangeArrowheads="1"/>
          </p:cNvSpPr>
          <p:nvPr/>
        </p:nvSpPr>
        <p:spPr bwMode="auto">
          <a:xfrm>
            <a:off x="5410200" y="13716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513" name="Text Box 42"/>
          <p:cNvSpPr txBox="1">
            <a:spLocks noChangeArrowheads="1"/>
          </p:cNvSpPr>
          <p:nvPr/>
        </p:nvSpPr>
        <p:spPr bwMode="auto">
          <a:xfrm>
            <a:off x="5472113" y="1081088"/>
            <a:ext cx="2428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t>n</a:t>
            </a:r>
          </a:p>
        </p:txBody>
      </p:sp>
      <p:sp>
        <p:nvSpPr>
          <p:cNvPr id="105514" name="Oval 43"/>
          <p:cNvSpPr>
            <a:spLocks noChangeArrowheads="1"/>
          </p:cNvSpPr>
          <p:nvPr/>
        </p:nvSpPr>
        <p:spPr bwMode="auto">
          <a:xfrm>
            <a:off x="4876800" y="533400"/>
            <a:ext cx="1371600" cy="1371600"/>
          </a:xfrm>
          <a:prstGeom prst="ellipse">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15" name="Oval 44"/>
          <p:cNvSpPr>
            <a:spLocks noChangeArrowheads="1"/>
          </p:cNvSpPr>
          <p:nvPr/>
        </p:nvSpPr>
        <p:spPr bwMode="auto">
          <a:xfrm>
            <a:off x="5943600" y="12192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516" name="Oval 45"/>
          <p:cNvSpPr>
            <a:spLocks noChangeArrowheads="1"/>
          </p:cNvSpPr>
          <p:nvPr/>
        </p:nvSpPr>
        <p:spPr bwMode="auto">
          <a:xfrm>
            <a:off x="5257800" y="8540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517" name="Oval 46"/>
          <p:cNvSpPr>
            <a:spLocks noChangeArrowheads="1"/>
          </p:cNvSpPr>
          <p:nvPr/>
        </p:nvSpPr>
        <p:spPr bwMode="auto">
          <a:xfrm>
            <a:off x="5715000" y="14636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518" name="Oval 47"/>
          <p:cNvSpPr>
            <a:spLocks noChangeArrowheads="1"/>
          </p:cNvSpPr>
          <p:nvPr/>
        </p:nvSpPr>
        <p:spPr bwMode="auto">
          <a:xfrm>
            <a:off x="5105400" y="10668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519" name="Oval 48"/>
          <p:cNvSpPr>
            <a:spLocks noChangeArrowheads="1"/>
          </p:cNvSpPr>
          <p:nvPr/>
        </p:nvSpPr>
        <p:spPr bwMode="auto">
          <a:xfrm>
            <a:off x="5105400" y="1295400"/>
            <a:ext cx="136525" cy="1365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520" name="Oval 49"/>
          <p:cNvSpPr>
            <a:spLocks noChangeArrowheads="1"/>
          </p:cNvSpPr>
          <p:nvPr/>
        </p:nvSpPr>
        <p:spPr bwMode="auto">
          <a:xfrm>
            <a:off x="5638800" y="7620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521" name="Oval 50"/>
          <p:cNvSpPr>
            <a:spLocks noChangeArrowheads="1"/>
          </p:cNvSpPr>
          <p:nvPr/>
        </p:nvSpPr>
        <p:spPr bwMode="auto">
          <a:xfrm>
            <a:off x="5867400" y="9144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522" name="Oval 51"/>
          <p:cNvSpPr>
            <a:spLocks noChangeArrowheads="1"/>
          </p:cNvSpPr>
          <p:nvPr/>
        </p:nvSpPr>
        <p:spPr bwMode="auto">
          <a:xfrm>
            <a:off x="5334000" y="15240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5523" name="Group 52"/>
          <p:cNvGrpSpPr>
            <a:grpSpLocks/>
          </p:cNvGrpSpPr>
          <p:nvPr/>
        </p:nvGrpSpPr>
        <p:grpSpPr bwMode="auto">
          <a:xfrm>
            <a:off x="5486400" y="4572000"/>
            <a:ext cx="1604963" cy="1066800"/>
            <a:chOff x="3456" y="2784"/>
            <a:chExt cx="1011" cy="672"/>
          </a:xfrm>
        </p:grpSpPr>
        <p:sp>
          <p:nvSpPr>
            <p:cNvPr id="105525" name="Oval 53"/>
            <p:cNvSpPr>
              <a:spLocks noChangeArrowheads="1"/>
            </p:cNvSpPr>
            <p:nvPr/>
          </p:nvSpPr>
          <p:spPr bwMode="auto">
            <a:xfrm>
              <a:off x="3795" y="331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5526" name="Oval 54"/>
            <p:cNvSpPr>
              <a:spLocks noChangeArrowheads="1"/>
            </p:cNvSpPr>
            <p:nvPr/>
          </p:nvSpPr>
          <p:spPr bwMode="auto">
            <a:xfrm>
              <a:off x="3795" y="2976"/>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5527" name="Oval 55"/>
            <p:cNvSpPr>
              <a:spLocks noChangeArrowheads="1"/>
            </p:cNvSpPr>
            <p:nvPr/>
          </p:nvSpPr>
          <p:spPr bwMode="auto">
            <a:xfrm>
              <a:off x="4035"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5528" name="Oval 56"/>
            <p:cNvSpPr>
              <a:spLocks noChangeArrowheads="1"/>
            </p:cNvSpPr>
            <p:nvPr/>
          </p:nvSpPr>
          <p:spPr bwMode="auto">
            <a:xfrm>
              <a:off x="4179"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5529" name="Oval 57"/>
            <p:cNvSpPr>
              <a:spLocks noChangeArrowheads="1"/>
            </p:cNvSpPr>
            <p:nvPr/>
          </p:nvSpPr>
          <p:spPr bwMode="auto">
            <a:xfrm>
              <a:off x="4323"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5530" name="Text Box 58"/>
            <p:cNvSpPr txBox="1">
              <a:spLocks noChangeArrowheads="1"/>
            </p:cNvSpPr>
            <p:nvPr/>
          </p:nvSpPr>
          <p:spPr bwMode="auto">
            <a:xfrm>
              <a:off x="3459" y="292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2s</a:t>
              </a:r>
            </a:p>
          </p:txBody>
        </p:sp>
        <p:sp>
          <p:nvSpPr>
            <p:cNvPr id="105531" name="Text Box 59"/>
            <p:cNvSpPr txBox="1">
              <a:spLocks noChangeArrowheads="1"/>
            </p:cNvSpPr>
            <p:nvPr/>
          </p:nvSpPr>
          <p:spPr bwMode="auto">
            <a:xfrm>
              <a:off x="3456" y="2784"/>
              <a:ext cx="2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2p</a:t>
              </a:r>
            </a:p>
          </p:txBody>
        </p:sp>
        <p:sp>
          <p:nvSpPr>
            <p:cNvPr id="105532" name="Text Box 60"/>
            <p:cNvSpPr txBox="1">
              <a:spLocks noChangeArrowheads="1"/>
            </p:cNvSpPr>
            <p:nvPr/>
          </p:nvSpPr>
          <p:spPr bwMode="auto">
            <a:xfrm>
              <a:off x="3459" y="326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1s</a:t>
              </a:r>
            </a:p>
          </p:txBody>
        </p:sp>
        <p:sp>
          <p:nvSpPr>
            <p:cNvPr id="105533" name="Line 61"/>
            <p:cNvSpPr>
              <a:spLocks noChangeShapeType="1"/>
            </p:cNvSpPr>
            <p:nvPr/>
          </p:nvSpPr>
          <p:spPr bwMode="auto">
            <a:xfrm flipV="1">
              <a:off x="3843" y="331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534" name="Line 62"/>
            <p:cNvSpPr>
              <a:spLocks noChangeShapeType="1"/>
            </p:cNvSpPr>
            <p:nvPr/>
          </p:nvSpPr>
          <p:spPr bwMode="auto">
            <a:xfrm flipV="1">
              <a:off x="3891" y="3360"/>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35" name="Line 63"/>
            <p:cNvSpPr>
              <a:spLocks noChangeShapeType="1"/>
            </p:cNvSpPr>
            <p:nvPr/>
          </p:nvSpPr>
          <p:spPr bwMode="auto">
            <a:xfrm flipV="1">
              <a:off x="3843" y="2976"/>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536" name="Line 64"/>
            <p:cNvSpPr>
              <a:spLocks noChangeShapeType="1"/>
            </p:cNvSpPr>
            <p:nvPr/>
          </p:nvSpPr>
          <p:spPr bwMode="auto">
            <a:xfrm flipV="1">
              <a:off x="3891" y="3024"/>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37" name="Line 65"/>
            <p:cNvSpPr>
              <a:spLocks noChangeShapeType="1"/>
            </p:cNvSpPr>
            <p:nvPr/>
          </p:nvSpPr>
          <p:spPr bwMode="auto">
            <a:xfrm flipV="1">
              <a:off x="4083"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538" name="Line 66"/>
            <p:cNvSpPr>
              <a:spLocks noChangeShapeType="1"/>
            </p:cNvSpPr>
            <p:nvPr/>
          </p:nvSpPr>
          <p:spPr bwMode="auto">
            <a:xfrm flipV="1">
              <a:off x="4224"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539" name="Line 67"/>
            <p:cNvSpPr>
              <a:spLocks noChangeShapeType="1"/>
            </p:cNvSpPr>
            <p:nvPr/>
          </p:nvSpPr>
          <p:spPr bwMode="auto">
            <a:xfrm flipV="1">
              <a:off x="4368"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540" name="Line 68"/>
            <p:cNvSpPr>
              <a:spLocks noChangeShapeType="1"/>
            </p:cNvSpPr>
            <p:nvPr/>
          </p:nvSpPr>
          <p:spPr bwMode="auto">
            <a:xfrm flipV="1">
              <a:off x="4416" y="2880"/>
              <a:ext cx="0" cy="96"/>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41" name="Line 69"/>
            <p:cNvSpPr>
              <a:spLocks noChangeShapeType="1"/>
            </p:cNvSpPr>
            <p:nvPr/>
          </p:nvSpPr>
          <p:spPr bwMode="auto">
            <a:xfrm flipV="1">
              <a:off x="4128" y="2880"/>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42" name="Line 70"/>
            <p:cNvSpPr>
              <a:spLocks noChangeShapeType="1"/>
            </p:cNvSpPr>
            <p:nvPr/>
          </p:nvSpPr>
          <p:spPr bwMode="auto">
            <a:xfrm flipV="1">
              <a:off x="4272" y="2880"/>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5524" name="Text Box 72"/>
          <p:cNvSpPr txBox="1">
            <a:spLocks noChangeArrowheads="1"/>
          </p:cNvSpPr>
          <p:nvPr/>
        </p:nvSpPr>
        <p:spPr bwMode="auto">
          <a:xfrm>
            <a:off x="4795838" y="2259013"/>
            <a:ext cx="405288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sz="2400"/>
              <a:t>  Ne has a lower IE than He</a:t>
            </a:r>
          </a:p>
          <a:p>
            <a:pPr eaLnBrk="1" hangingPunct="1">
              <a:buFontTx/>
              <a:buChar char="•"/>
            </a:pPr>
            <a:endParaRPr lang="en-US" sz="800"/>
          </a:p>
          <a:p>
            <a:pPr eaLnBrk="1" hangingPunct="1">
              <a:buFontTx/>
              <a:buChar char="•"/>
            </a:pPr>
            <a:r>
              <a:rPr lang="en-US" sz="2400"/>
              <a:t>  Both are full energy levels,</a:t>
            </a:r>
          </a:p>
          <a:p>
            <a:pPr eaLnBrk="1" hangingPunct="1">
              <a:buFontTx/>
              <a:buChar char="•"/>
            </a:pPr>
            <a:endParaRPr lang="en-US" sz="800"/>
          </a:p>
          <a:p>
            <a:pPr eaLnBrk="1" hangingPunct="1">
              <a:buFontTx/>
              <a:buChar char="•"/>
            </a:pPr>
            <a:r>
              <a:rPr lang="en-US" sz="2400"/>
              <a:t>  Ne has more shielding</a:t>
            </a:r>
          </a:p>
          <a:p>
            <a:pPr eaLnBrk="1" hangingPunct="1">
              <a:buFontTx/>
              <a:buChar char="•"/>
            </a:pPr>
            <a:endParaRPr lang="en-US" sz="800"/>
          </a:p>
          <a:p>
            <a:pPr eaLnBrk="1" hangingPunct="1">
              <a:buFontTx/>
              <a:buChar char="•"/>
            </a:pPr>
            <a:r>
              <a:rPr lang="en-US" sz="2400"/>
              <a:t>  Greater distance</a:t>
            </a:r>
          </a:p>
          <a:p>
            <a:pPr eaLnBrk="1" hangingPunct="1"/>
            <a:endParaRPr lang="en-US"/>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101</a:t>
            </a:fld>
            <a:endParaRPr lang="en-US"/>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499"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00" name="Rectangle 4"/>
          <p:cNvSpPr>
            <a:spLocks noChangeArrowheads="1"/>
          </p:cNvSpPr>
          <p:nvPr/>
        </p:nvSpPr>
        <p:spPr bwMode="auto">
          <a:xfrm rot="-5400000">
            <a:off x="-1343819" y="2855119"/>
            <a:ext cx="421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First Ionization energy</a:t>
            </a:r>
          </a:p>
        </p:txBody>
      </p:sp>
      <p:sp>
        <p:nvSpPr>
          <p:cNvPr id="106501" name="Rectangle 5"/>
          <p:cNvSpPr>
            <a:spLocks noChangeArrowheads="1"/>
          </p:cNvSpPr>
          <p:nvPr/>
        </p:nvSpPr>
        <p:spPr bwMode="auto">
          <a:xfrm>
            <a:off x="3570288" y="5891213"/>
            <a:ext cx="2955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Atomic number</a:t>
            </a:r>
          </a:p>
        </p:txBody>
      </p:sp>
      <p:sp>
        <p:nvSpPr>
          <p:cNvPr id="106502" name="Oval 6"/>
          <p:cNvSpPr>
            <a:spLocks noChangeArrowheads="1"/>
          </p:cNvSpPr>
          <p:nvPr/>
        </p:nvSpPr>
        <p:spPr bwMode="auto">
          <a:xfrm>
            <a:off x="1697038" y="255746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6503" name="Freeform 7"/>
          <p:cNvSpPr>
            <a:spLocks/>
          </p:cNvSpPr>
          <p:nvPr/>
        </p:nvSpPr>
        <p:spPr bwMode="auto">
          <a:xfrm>
            <a:off x="1797050" y="998538"/>
            <a:ext cx="182563" cy="1660525"/>
          </a:xfrm>
          <a:custGeom>
            <a:avLst/>
            <a:gdLst>
              <a:gd name="T0" fmla="*/ 0 w 115"/>
              <a:gd name="T1" fmla="*/ 1658938 h 1046"/>
              <a:gd name="T2" fmla="*/ 180975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106504" name="Oval 8"/>
          <p:cNvSpPr>
            <a:spLocks noChangeArrowheads="1"/>
          </p:cNvSpPr>
          <p:nvPr/>
        </p:nvSpPr>
        <p:spPr bwMode="auto">
          <a:xfrm>
            <a:off x="1882775" y="9048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6505" name="Freeform 9"/>
          <p:cNvSpPr>
            <a:spLocks/>
          </p:cNvSpPr>
          <p:nvPr/>
        </p:nvSpPr>
        <p:spPr bwMode="auto">
          <a:xfrm>
            <a:off x="1978025" y="998538"/>
            <a:ext cx="427038" cy="3433762"/>
          </a:xfrm>
          <a:custGeom>
            <a:avLst/>
            <a:gdLst>
              <a:gd name="T0" fmla="*/ 0 w 269"/>
              <a:gd name="T1" fmla="*/ 0 h 2163"/>
              <a:gd name="T2" fmla="*/ 425450 w 269"/>
              <a:gd name="T3" fmla="*/ 3432175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106506" name="Oval 10"/>
          <p:cNvSpPr>
            <a:spLocks noChangeArrowheads="1"/>
          </p:cNvSpPr>
          <p:nvPr/>
        </p:nvSpPr>
        <p:spPr bwMode="auto">
          <a:xfrm>
            <a:off x="2309813" y="436880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6507" name="Freeform 11"/>
          <p:cNvSpPr>
            <a:spLocks/>
          </p:cNvSpPr>
          <p:nvPr/>
        </p:nvSpPr>
        <p:spPr bwMode="auto">
          <a:xfrm>
            <a:off x="2420938" y="3543300"/>
            <a:ext cx="165100" cy="904875"/>
          </a:xfrm>
          <a:custGeom>
            <a:avLst/>
            <a:gdLst>
              <a:gd name="T0" fmla="*/ 0 w 104"/>
              <a:gd name="T1" fmla="*/ 903288 h 570"/>
              <a:gd name="T2" fmla="*/ 163513 w 104"/>
              <a:gd name="T3" fmla="*/ 0 h 570"/>
              <a:gd name="T4" fmla="*/ 16351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106508" name="Oval 12"/>
          <p:cNvSpPr>
            <a:spLocks noChangeArrowheads="1"/>
          </p:cNvSpPr>
          <p:nvPr/>
        </p:nvSpPr>
        <p:spPr bwMode="auto">
          <a:xfrm>
            <a:off x="2462213" y="343693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6509" name="Line 13"/>
          <p:cNvSpPr>
            <a:spLocks noChangeShapeType="1"/>
          </p:cNvSpPr>
          <p:nvPr/>
        </p:nvSpPr>
        <p:spPr bwMode="auto">
          <a:xfrm>
            <a:off x="2571750" y="3543300"/>
            <a:ext cx="285750" cy="371475"/>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10" name="Line 14"/>
          <p:cNvSpPr>
            <a:spLocks noChangeShapeType="1"/>
          </p:cNvSpPr>
          <p:nvPr/>
        </p:nvSpPr>
        <p:spPr bwMode="auto">
          <a:xfrm flipV="1">
            <a:off x="2943225" y="3014663"/>
            <a:ext cx="242888" cy="914400"/>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11" name="Oval 15"/>
          <p:cNvSpPr>
            <a:spLocks noChangeArrowheads="1"/>
          </p:cNvSpPr>
          <p:nvPr/>
        </p:nvSpPr>
        <p:spPr bwMode="auto">
          <a:xfrm>
            <a:off x="2786063" y="38893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6512" name="Oval 16"/>
          <p:cNvSpPr>
            <a:spLocks noChangeArrowheads="1"/>
          </p:cNvSpPr>
          <p:nvPr/>
        </p:nvSpPr>
        <p:spPr bwMode="auto">
          <a:xfrm>
            <a:off x="3109913" y="285591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6513" name="Line 17"/>
          <p:cNvSpPr>
            <a:spLocks noChangeShapeType="1"/>
          </p:cNvSpPr>
          <p:nvPr/>
        </p:nvSpPr>
        <p:spPr bwMode="auto">
          <a:xfrm flipV="1">
            <a:off x="3214688" y="2143125"/>
            <a:ext cx="214312" cy="814388"/>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14" name="Oval 18"/>
          <p:cNvSpPr>
            <a:spLocks noChangeArrowheads="1"/>
          </p:cNvSpPr>
          <p:nvPr/>
        </p:nvSpPr>
        <p:spPr bwMode="auto">
          <a:xfrm>
            <a:off x="3338513" y="201295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6515" name="Line 19"/>
          <p:cNvSpPr>
            <a:spLocks noChangeShapeType="1"/>
          </p:cNvSpPr>
          <p:nvPr/>
        </p:nvSpPr>
        <p:spPr bwMode="auto">
          <a:xfrm>
            <a:off x="3514725" y="2114550"/>
            <a:ext cx="385763" cy="457200"/>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16" name="Oval 20"/>
          <p:cNvSpPr>
            <a:spLocks noChangeArrowheads="1"/>
          </p:cNvSpPr>
          <p:nvPr/>
        </p:nvSpPr>
        <p:spPr bwMode="auto">
          <a:xfrm>
            <a:off x="3810000" y="254158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6517" name="Line 21"/>
          <p:cNvSpPr>
            <a:spLocks noChangeShapeType="1"/>
          </p:cNvSpPr>
          <p:nvPr/>
        </p:nvSpPr>
        <p:spPr bwMode="auto">
          <a:xfrm flipV="1">
            <a:off x="3929063" y="1771650"/>
            <a:ext cx="214312" cy="871538"/>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18" name="Oval 22"/>
          <p:cNvSpPr>
            <a:spLocks noChangeArrowheads="1"/>
          </p:cNvSpPr>
          <p:nvPr/>
        </p:nvSpPr>
        <p:spPr bwMode="auto">
          <a:xfrm>
            <a:off x="4062413" y="166528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6519" name="Line 23"/>
          <p:cNvSpPr>
            <a:spLocks noChangeShapeType="1"/>
          </p:cNvSpPr>
          <p:nvPr/>
        </p:nvSpPr>
        <p:spPr bwMode="auto">
          <a:xfrm flipV="1">
            <a:off x="4186238" y="1214438"/>
            <a:ext cx="100012" cy="514350"/>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20" name="Oval 24"/>
          <p:cNvSpPr>
            <a:spLocks noChangeArrowheads="1"/>
          </p:cNvSpPr>
          <p:nvPr/>
        </p:nvSpPr>
        <p:spPr bwMode="auto">
          <a:xfrm>
            <a:off x="4205288" y="102235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6521" name="Line 26"/>
          <p:cNvSpPr>
            <a:spLocks noChangeShapeType="1"/>
          </p:cNvSpPr>
          <p:nvPr/>
        </p:nvSpPr>
        <p:spPr bwMode="auto">
          <a:xfrm>
            <a:off x="4314825" y="1128713"/>
            <a:ext cx="285750" cy="3743325"/>
          </a:xfrm>
          <a:prstGeom prst="line">
            <a:avLst/>
          </a:prstGeom>
          <a:noFill/>
          <a:ln w="12699">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6522" name="Oval 27"/>
          <p:cNvSpPr>
            <a:spLocks noChangeArrowheads="1"/>
          </p:cNvSpPr>
          <p:nvPr/>
        </p:nvSpPr>
        <p:spPr bwMode="auto">
          <a:xfrm>
            <a:off x="4533900" y="4835525"/>
            <a:ext cx="196850" cy="1809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6523" name="Group 28"/>
          <p:cNvGrpSpPr>
            <a:grpSpLocks/>
          </p:cNvGrpSpPr>
          <p:nvPr/>
        </p:nvGrpSpPr>
        <p:grpSpPr bwMode="auto">
          <a:xfrm>
            <a:off x="1560513" y="457200"/>
            <a:ext cx="3640137" cy="5091113"/>
            <a:chOff x="983" y="288"/>
            <a:chExt cx="2293" cy="3207"/>
          </a:xfrm>
        </p:grpSpPr>
        <p:sp>
          <p:nvSpPr>
            <p:cNvPr id="106564" name="Rectangle 29"/>
            <p:cNvSpPr>
              <a:spLocks noChangeArrowheads="1"/>
            </p:cNvSpPr>
            <p:nvPr/>
          </p:nvSpPr>
          <p:spPr bwMode="auto">
            <a:xfrm>
              <a:off x="983" y="1728"/>
              <a:ext cx="21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a:t>
              </a:r>
            </a:p>
          </p:txBody>
        </p:sp>
        <p:sp>
          <p:nvSpPr>
            <p:cNvPr id="106565" name="Rectangle 30"/>
            <p:cNvSpPr>
              <a:spLocks noChangeArrowheads="1"/>
            </p:cNvSpPr>
            <p:nvPr/>
          </p:nvSpPr>
          <p:spPr bwMode="auto">
            <a:xfrm>
              <a:off x="1051" y="288"/>
              <a:ext cx="4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He</a:t>
              </a:r>
            </a:p>
          </p:txBody>
        </p:sp>
        <p:sp>
          <p:nvSpPr>
            <p:cNvPr id="106566" name="Rectangle 31"/>
            <p:cNvSpPr>
              <a:spLocks noChangeArrowheads="1"/>
            </p:cNvSpPr>
            <p:nvPr/>
          </p:nvSpPr>
          <p:spPr bwMode="auto">
            <a:xfrm>
              <a:off x="1364" y="2841"/>
              <a:ext cx="4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Li</a:t>
              </a:r>
            </a:p>
          </p:txBody>
        </p:sp>
        <p:sp>
          <p:nvSpPr>
            <p:cNvPr id="106567" name="Rectangle 32"/>
            <p:cNvSpPr>
              <a:spLocks noChangeArrowheads="1"/>
            </p:cNvSpPr>
            <p:nvPr/>
          </p:nvSpPr>
          <p:spPr bwMode="auto">
            <a:xfrm>
              <a:off x="1440" y="1890"/>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Be</a:t>
              </a:r>
            </a:p>
          </p:txBody>
        </p:sp>
        <p:sp>
          <p:nvSpPr>
            <p:cNvPr id="106568" name="Rectangle 33"/>
            <p:cNvSpPr>
              <a:spLocks noChangeArrowheads="1"/>
            </p:cNvSpPr>
            <p:nvPr/>
          </p:nvSpPr>
          <p:spPr bwMode="auto">
            <a:xfrm>
              <a:off x="1716" y="2592"/>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a:t>
              </a:r>
            </a:p>
          </p:txBody>
        </p:sp>
        <p:sp>
          <p:nvSpPr>
            <p:cNvPr id="106569" name="Rectangle 34"/>
            <p:cNvSpPr>
              <a:spLocks noChangeArrowheads="1"/>
            </p:cNvSpPr>
            <p:nvPr/>
          </p:nvSpPr>
          <p:spPr bwMode="auto">
            <a:xfrm>
              <a:off x="2033" y="1776"/>
              <a:ext cx="3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C</a:t>
              </a:r>
            </a:p>
          </p:txBody>
        </p:sp>
        <p:sp>
          <p:nvSpPr>
            <p:cNvPr id="106570" name="Rectangle 35"/>
            <p:cNvSpPr>
              <a:spLocks noChangeArrowheads="1"/>
            </p:cNvSpPr>
            <p:nvPr/>
          </p:nvSpPr>
          <p:spPr bwMode="auto">
            <a:xfrm>
              <a:off x="2016" y="969"/>
              <a:ext cx="3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N</a:t>
              </a:r>
            </a:p>
          </p:txBody>
        </p:sp>
        <p:sp>
          <p:nvSpPr>
            <p:cNvPr id="106571" name="Rectangle 36"/>
            <p:cNvSpPr>
              <a:spLocks noChangeArrowheads="1"/>
            </p:cNvSpPr>
            <p:nvPr/>
          </p:nvSpPr>
          <p:spPr bwMode="auto">
            <a:xfrm>
              <a:off x="2384" y="1728"/>
              <a:ext cx="3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O</a:t>
              </a:r>
            </a:p>
          </p:txBody>
        </p:sp>
        <p:sp>
          <p:nvSpPr>
            <p:cNvPr id="106572" name="Rectangle 37"/>
            <p:cNvSpPr>
              <a:spLocks noChangeArrowheads="1"/>
            </p:cNvSpPr>
            <p:nvPr/>
          </p:nvSpPr>
          <p:spPr bwMode="auto">
            <a:xfrm>
              <a:off x="2378" y="843"/>
              <a:ext cx="3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F</a:t>
              </a:r>
            </a:p>
          </p:txBody>
        </p:sp>
        <p:sp>
          <p:nvSpPr>
            <p:cNvPr id="106573" name="Rectangle 38"/>
            <p:cNvSpPr>
              <a:spLocks noChangeArrowheads="1"/>
            </p:cNvSpPr>
            <p:nvPr/>
          </p:nvSpPr>
          <p:spPr bwMode="auto">
            <a:xfrm>
              <a:off x="2533" y="329"/>
              <a:ext cx="4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Ne</a:t>
              </a:r>
            </a:p>
          </p:txBody>
        </p:sp>
        <p:sp>
          <p:nvSpPr>
            <p:cNvPr id="106574" name="Rectangle 39"/>
            <p:cNvSpPr>
              <a:spLocks noChangeArrowheads="1"/>
            </p:cNvSpPr>
            <p:nvPr/>
          </p:nvSpPr>
          <p:spPr bwMode="auto">
            <a:xfrm>
              <a:off x="2736" y="3168"/>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Na</a:t>
              </a:r>
            </a:p>
          </p:txBody>
        </p:sp>
      </p:grpSp>
      <p:sp>
        <p:nvSpPr>
          <p:cNvPr id="106525" name="Oval 41"/>
          <p:cNvSpPr>
            <a:spLocks noChangeArrowheads="1"/>
          </p:cNvSpPr>
          <p:nvPr/>
        </p:nvSpPr>
        <p:spPr bwMode="auto">
          <a:xfrm>
            <a:off x="5305425" y="942975"/>
            <a:ext cx="547688" cy="5461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26" name="Oval 42"/>
          <p:cNvSpPr>
            <a:spLocks noChangeAspect="1" noChangeArrowheads="1"/>
          </p:cNvSpPr>
          <p:nvPr/>
        </p:nvSpPr>
        <p:spPr bwMode="auto">
          <a:xfrm>
            <a:off x="5168900" y="806450"/>
            <a:ext cx="820738" cy="8191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27" name="Oval 43"/>
          <p:cNvSpPr>
            <a:spLocks noChangeAspect="1" noChangeArrowheads="1"/>
          </p:cNvSpPr>
          <p:nvPr/>
        </p:nvSpPr>
        <p:spPr bwMode="auto">
          <a:xfrm>
            <a:off x="5032375" y="669925"/>
            <a:ext cx="1098550" cy="10985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28" name="Oval 44"/>
          <p:cNvSpPr>
            <a:spLocks noChangeArrowheads="1"/>
          </p:cNvSpPr>
          <p:nvPr/>
        </p:nvSpPr>
        <p:spPr bwMode="auto">
          <a:xfrm>
            <a:off x="5486400" y="9144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6529" name="Oval 45"/>
          <p:cNvSpPr>
            <a:spLocks noChangeArrowheads="1"/>
          </p:cNvSpPr>
          <p:nvPr/>
        </p:nvSpPr>
        <p:spPr bwMode="auto">
          <a:xfrm>
            <a:off x="5410200" y="13716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6530" name="Text Box 46"/>
          <p:cNvSpPr txBox="1">
            <a:spLocks noChangeArrowheads="1"/>
          </p:cNvSpPr>
          <p:nvPr/>
        </p:nvSpPr>
        <p:spPr bwMode="auto">
          <a:xfrm>
            <a:off x="5472113" y="1081088"/>
            <a:ext cx="2428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t>n</a:t>
            </a:r>
          </a:p>
        </p:txBody>
      </p:sp>
      <p:sp>
        <p:nvSpPr>
          <p:cNvPr id="106531" name="Oval 47"/>
          <p:cNvSpPr>
            <a:spLocks noChangeArrowheads="1"/>
          </p:cNvSpPr>
          <p:nvPr/>
        </p:nvSpPr>
        <p:spPr bwMode="auto">
          <a:xfrm>
            <a:off x="4876800" y="533400"/>
            <a:ext cx="1371600" cy="1371600"/>
          </a:xfrm>
          <a:prstGeom prst="ellipse">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32" name="Oval 48"/>
          <p:cNvSpPr>
            <a:spLocks noChangeArrowheads="1"/>
          </p:cNvSpPr>
          <p:nvPr/>
        </p:nvSpPr>
        <p:spPr bwMode="auto">
          <a:xfrm>
            <a:off x="5943600" y="12192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6533" name="Oval 49"/>
          <p:cNvSpPr>
            <a:spLocks noChangeArrowheads="1"/>
          </p:cNvSpPr>
          <p:nvPr/>
        </p:nvSpPr>
        <p:spPr bwMode="auto">
          <a:xfrm>
            <a:off x="5257800" y="8540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6534" name="Oval 50"/>
          <p:cNvSpPr>
            <a:spLocks noChangeArrowheads="1"/>
          </p:cNvSpPr>
          <p:nvPr/>
        </p:nvSpPr>
        <p:spPr bwMode="auto">
          <a:xfrm>
            <a:off x="5715000" y="14636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6535" name="Oval 51"/>
          <p:cNvSpPr>
            <a:spLocks noChangeArrowheads="1"/>
          </p:cNvSpPr>
          <p:nvPr/>
        </p:nvSpPr>
        <p:spPr bwMode="auto">
          <a:xfrm>
            <a:off x="5105400" y="10668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6536" name="Oval 52"/>
          <p:cNvSpPr>
            <a:spLocks noChangeArrowheads="1"/>
          </p:cNvSpPr>
          <p:nvPr/>
        </p:nvSpPr>
        <p:spPr bwMode="auto">
          <a:xfrm>
            <a:off x="5105400" y="12954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6537" name="Oval 53"/>
          <p:cNvSpPr>
            <a:spLocks noChangeArrowheads="1"/>
          </p:cNvSpPr>
          <p:nvPr/>
        </p:nvSpPr>
        <p:spPr bwMode="auto">
          <a:xfrm>
            <a:off x="5638800" y="7620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6538" name="Oval 54"/>
          <p:cNvSpPr>
            <a:spLocks noChangeArrowheads="1"/>
          </p:cNvSpPr>
          <p:nvPr/>
        </p:nvSpPr>
        <p:spPr bwMode="auto">
          <a:xfrm>
            <a:off x="5867400" y="9144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6539" name="Oval 55"/>
          <p:cNvSpPr>
            <a:spLocks noChangeArrowheads="1"/>
          </p:cNvSpPr>
          <p:nvPr/>
        </p:nvSpPr>
        <p:spPr bwMode="auto">
          <a:xfrm>
            <a:off x="5334000" y="15240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6540" name="Oval 56"/>
          <p:cNvSpPr>
            <a:spLocks noChangeArrowheads="1"/>
          </p:cNvSpPr>
          <p:nvPr/>
        </p:nvSpPr>
        <p:spPr bwMode="auto">
          <a:xfrm>
            <a:off x="5562600" y="1676400"/>
            <a:ext cx="136525" cy="1365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6541" name="Group 57"/>
          <p:cNvGrpSpPr>
            <a:grpSpLocks/>
          </p:cNvGrpSpPr>
          <p:nvPr/>
        </p:nvGrpSpPr>
        <p:grpSpPr bwMode="auto">
          <a:xfrm>
            <a:off x="5486400" y="4191000"/>
            <a:ext cx="1604963" cy="1447800"/>
            <a:chOff x="3456" y="2544"/>
            <a:chExt cx="1011" cy="912"/>
          </a:xfrm>
        </p:grpSpPr>
        <p:sp>
          <p:nvSpPr>
            <p:cNvPr id="106543" name="Oval 58"/>
            <p:cNvSpPr>
              <a:spLocks noChangeArrowheads="1"/>
            </p:cNvSpPr>
            <p:nvPr/>
          </p:nvSpPr>
          <p:spPr bwMode="auto">
            <a:xfrm>
              <a:off x="3795" y="331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6544" name="Oval 59"/>
            <p:cNvSpPr>
              <a:spLocks noChangeArrowheads="1"/>
            </p:cNvSpPr>
            <p:nvPr/>
          </p:nvSpPr>
          <p:spPr bwMode="auto">
            <a:xfrm>
              <a:off x="3795" y="2976"/>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6545" name="Oval 60"/>
            <p:cNvSpPr>
              <a:spLocks noChangeArrowheads="1"/>
            </p:cNvSpPr>
            <p:nvPr/>
          </p:nvSpPr>
          <p:spPr bwMode="auto">
            <a:xfrm>
              <a:off x="4035"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6546" name="Oval 61"/>
            <p:cNvSpPr>
              <a:spLocks noChangeArrowheads="1"/>
            </p:cNvSpPr>
            <p:nvPr/>
          </p:nvSpPr>
          <p:spPr bwMode="auto">
            <a:xfrm>
              <a:off x="4179"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6547" name="Oval 62"/>
            <p:cNvSpPr>
              <a:spLocks noChangeArrowheads="1"/>
            </p:cNvSpPr>
            <p:nvPr/>
          </p:nvSpPr>
          <p:spPr bwMode="auto">
            <a:xfrm>
              <a:off x="4323"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6548" name="Text Box 63"/>
            <p:cNvSpPr txBox="1">
              <a:spLocks noChangeArrowheads="1"/>
            </p:cNvSpPr>
            <p:nvPr/>
          </p:nvSpPr>
          <p:spPr bwMode="auto">
            <a:xfrm>
              <a:off x="3459" y="292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2s</a:t>
              </a:r>
            </a:p>
          </p:txBody>
        </p:sp>
        <p:sp>
          <p:nvSpPr>
            <p:cNvPr id="106549" name="Text Box 64"/>
            <p:cNvSpPr txBox="1">
              <a:spLocks noChangeArrowheads="1"/>
            </p:cNvSpPr>
            <p:nvPr/>
          </p:nvSpPr>
          <p:spPr bwMode="auto">
            <a:xfrm>
              <a:off x="3456" y="2784"/>
              <a:ext cx="2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2p</a:t>
              </a:r>
            </a:p>
          </p:txBody>
        </p:sp>
        <p:sp>
          <p:nvSpPr>
            <p:cNvPr id="106550" name="Text Box 65"/>
            <p:cNvSpPr txBox="1">
              <a:spLocks noChangeArrowheads="1"/>
            </p:cNvSpPr>
            <p:nvPr/>
          </p:nvSpPr>
          <p:spPr bwMode="auto">
            <a:xfrm>
              <a:off x="3459" y="326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1s</a:t>
              </a:r>
            </a:p>
          </p:txBody>
        </p:sp>
        <p:sp>
          <p:nvSpPr>
            <p:cNvPr id="106551" name="Line 66"/>
            <p:cNvSpPr>
              <a:spLocks noChangeShapeType="1"/>
            </p:cNvSpPr>
            <p:nvPr/>
          </p:nvSpPr>
          <p:spPr bwMode="auto">
            <a:xfrm flipV="1">
              <a:off x="3843" y="331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552" name="Line 67"/>
            <p:cNvSpPr>
              <a:spLocks noChangeShapeType="1"/>
            </p:cNvSpPr>
            <p:nvPr/>
          </p:nvSpPr>
          <p:spPr bwMode="auto">
            <a:xfrm flipV="1">
              <a:off x="3891" y="3360"/>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53" name="Line 68"/>
            <p:cNvSpPr>
              <a:spLocks noChangeShapeType="1"/>
            </p:cNvSpPr>
            <p:nvPr/>
          </p:nvSpPr>
          <p:spPr bwMode="auto">
            <a:xfrm flipV="1">
              <a:off x="3843" y="2976"/>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554" name="Line 69"/>
            <p:cNvSpPr>
              <a:spLocks noChangeShapeType="1"/>
            </p:cNvSpPr>
            <p:nvPr/>
          </p:nvSpPr>
          <p:spPr bwMode="auto">
            <a:xfrm flipV="1">
              <a:off x="3891" y="3024"/>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55" name="Line 70"/>
            <p:cNvSpPr>
              <a:spLocks noChangeShapeType="1"/>
            </p:cNvSpPr>
            <p:nvPr/>
          </p:nvSpPr>
          <p:spPr bwMode="auto">
            <a:xfrm flipV="1">
              <a:off x="4083"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556" name="Line 71"/>
            <p:cNvSpPr>
              <a:spLocks noChangeShapeType="1"/>
            </p:cNvSpPr>
            <p:nvPr/>
          </p:nvSpPr>
          <p:spPr bwMode="auto">
            <a:xfrm flipV="1">
              <a:off x="4224"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557" name="Line 72"/>
            <p:cNvSpPr>
              <a:spLocks noChangeShapeType="1"/>
            </p:cNvSpPr>
            <p:nvPr/>
          </p:nvSpPr>
          <p:spPr bwMode="auto">
            <a:xfrm flipV="1">
              <a:off x="4368"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558" name="Line 73"/>
            <p:cNvSpPr>
              <a:spLocks noChangeShapeType="1"/>
            </p:cNvSpPr>
            <p:nvPr/>
          </p:nvSpPr>
          <p:spPr bwMode="auto">
            <a:xfrm flipV="1">
              <a:off x="4416" y="2880"/>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59" name="Line 74"/>
            <p:cNvSpPr>
              <a:spLocks noChangeShapeType="1"/>
            </p:cNvSpPr>
            <p:nvPr/>
          </p:nvSpPr>
          <p:spPr bwMode="auto">
            <a:xfrm flipV="1">
              <a:off x="4128" y="2880"/>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60" name="Line 75"/>
            <p:cNvSpPr>
              <a:spLocks noChangeShapeType="1"/>
            </p:cNvSpPr>
            <p:nvPr/>
          </p:nvSpPr>
          <p:spPr bwMode="auto">
            <a:xfrm flipV="1">
              <a:off x="4272" y="2880"/>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61" name="Oval 76"/>
            <p:cNvSpPr>
              <a:spLocks noChangeArrowheads="1"/>
            </p:cNvSpPr>
            <p:nvPr/>
          </p:nvSpPr>
          <p:spPr bwMode="auto">
            <a:xfrm>
              <a:off x="3792" y="259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6562" name="Text Box 77"/>
            <p:cNvSpPr txBox="1">
              <a:spLocks noChangeArrowheads="1"/>
            </p:cNvSpPr>
            <p:nvPr/>
          </p:nvSpPr>
          <p:spPr bwMode="auto">
            <a:xfrm>
              <a:off x="3456" y="254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3s</a:t>
              </a:r>
            </a:p>
          </p:txBody>
        </p:sp>
        <p:sp>
          <p:nvSpPr>
            <p:cNvPr id="106563" name="Line 78"/>
            <p:cNvSpPr>
              <a:spLocks noChangeShapeType="1"/>
            </p:cNvSpPr>
            <p:nvPr/>
          </p:nvSpPr>
          <p:spPr bwMode="auto">
            <a:xfrm flipV="1">
              <a:off x="3840" y="2592"/>
              <a:ext cx="0" cy="9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06542" name="Text Box 82"/>
          <p:cNvSpPr txBox="1">
            <a:spLocks noChangeArrowheads="1"/>
          </p:cNvSpPr>
          <p:nvPr/>
        </p:nvSpPr>
        <p:spPr bwMode="auto">
          <a:xfrm>
            <a:off x="4794250" y="2259013"/>
            <a:ext cx="3865563"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sz="2400"/>
              <a:t>  Na has a lower IE than Li</a:t>
            </a:r>
          </a:p>
          <a:p>
            <a:pPr eaLnBrk="1" hangingPunct="1">
              <a:buFontTx/>
              <a:buChar char="•"/>
            </a:pPr>
            <a:endParaRPr lang="en-US" sz="800"/>
          </a:p>
          <a:p>
            <a:pPr eaLnBrk="1" hangingPunct="1">
              <a:buFontTx/>
              <a:buChar char="•"/>
            </a:pPr>
            <a:r>
              <a:rPr lang="en-US" sz="2400"/>
              <a:t>  Both are s</a:t>
            </a:r>
            <a:r>
              <a:rPr lang="en-US" sz="2400" baseline="30000"/>
              <a:t>1</a:t>
            </a:r>
          </a:p>
          <a:p>
            <a:pPr eaLnBrk="1" hangingPunct="1">
              <a:buFontTx/>
              <a:buChar char="•"/>
            </a:pPr>
            <a:endParaRPr lang="en-US" sz="800"/>
          </a:p>
          <a:p>
            <a:pPr eaLnBrk="1" hangingPunct="1">
              <a:buFontTx/>
              <a:buChar char="•"/>
            </a:pPr>
            <a:r>
              <a:rPr lang="en-US" sz="2400"/>
              <a:t>  Na has more shielding</a:t>
            </a:r>
          </a:p>
          <a:p>
            <a:pPr eaLnBrk="1" hangingPunct="1">
              <a:buFontTx/>
              <a:buChar char="•"/>
            </a:pPr>
            <a:endParaRPr lang="en-US" sz="800"/>
          </a:p>
          <a:p>
            <a:pPr eaLnBrk="1" hangingPunct="1">
              <a:buFontTx/>
              <a:buChar char="•"/>
            </a:pPr>
            <a:r>
              <a:rPr lang="en-US" sz="2400"/>
              <a:t>  Greater distance</a:t>
            </a:r>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102</a:t>
            </a:fld>
            <a:endParaRPr lang="en-US"/>
          </a:p>
        </p:txBody>
      </p:sp>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2"/>
          <p:cNvSpPr>
            <a:spLocks noGrp="1" noChangeArrowheads="1"/>
          </p:cNvSpPr>
          <p:nvPr>
            <p:ph type="title" idx="4294967295"/>
          </p:nvPr>
        </p:nvSpPr>
        <p:spPr>
          <a:xfrm>
            <a:off x="457200" y="0"/>
            <a:ext cx="8153400" cy="914400"/>
          </a:xfrm>
        </p:spPr>
        <p:txBody>
          <a:bodyPr anchor="ctr"/>
          <a:lstStyle/>
          <a:p>
            <a:pPr eaLnBrk="1" hangingPunct="1">
              <a:defRPr/>
            </a:pPr>
            <a:r>
              <a:rPr lang="en-US" dirty="0" smtClean="0"/>
              <a:t>First Ionization Energy Plot</a:t>
            </a:r>
          </a:p>
        </p:txBody>
      </p:sp>
      <p:grpSp>
        <p:nvGrpSpPr>
          <p:cNvPr id="107524" name="Group 75"/>
          <p:cNvGrpSpPr>
            <a:grpSpLocks/>
          </p:cNvGrpSpPr>
          <p:nvPr/>
        </p:nvGrpSpPr>
        <p:grpSpPr bwMode="auto">
          <a:xfrm>
            <a:off x="457200" y="1066800"/>
            <a:ext cx="8305800" cy="4981575"/>
            <a:chOff x="288" y="1344"/>
            <a:chExt cx="5184" cy="2710"/>
          </a:xfrm>
        </p:grpSpPr>
        <p:sp>
          <p:nvSpPr>
            <p:cNvPr id="107525" name="Freeform 6"/>
            <p:cNvSpPr>
              <a:spLocks/>
            </p:cNvSpPr>
            <p:nvPr/>
          </p:nvSpPr>
          <p:spPr bwMode="auto">
            <a:xfrm>
              <a:off x="1056" y="1584"/>
              <a:ext cx="4032" cy="1728"/>
            </a:xfrm>
            <a:custGeom>
              <a:avLst/>
              <a:gdLst>
                <a:gd name="T0" fmla="*/ 0 w 4032"/>
                <a:gd name="T1" fmla="*/ 960 h 1728"/>
                <a:gd name="T2" fmla="*/ 96 w 4032"/>
                <a:gd name="T3" fmla="*/ 0 h 1728"/>
                <a:gd name="T4" fmla="*/ 240 w 4032"/>
                <a:gd name="T5" fmla="*/ 1584 h 1728"/>
                <a:gd name="T6" fmla="*/ 336 w 4032"/>
                <a:gd name="T7" fmla="*/ 1296 h 1728"/>
                <a:gd name="T8" fmla="*/ 432 w 4032"/>
                <a:gd name="T9" fmla="*/ 1392 h 1728"/>
                <a:gd name="T10" fmla="*/ 528 w 4032"/>
                <a:gd name="T11" fmla="*/ 1104 h 1728"/>
                <a:gd name="T12" fmla="*/ 624 w 4032"/>
                <a:gd name="T13" fmla="*/ 864 h 1728"/>
                <a:gd name="T14" fmla="*/ 720 w 4032"/>
                <a:gd name="T15" fmla="*/ 960 h 1728"/>
                <a:gd name="T16" fmla="*/ 864 w 4032"/>
                <a:gd name="T17" fmla="*/ 624 h 1728"/>
                <a:gd name="T18" fmla="*/ 960 w 4032"/>
                <a:gd name="T19" fmla="*/ 288 h 1728"/>
                <a:gd name="T20" fmla="*/ 1104 w 4032"/>
                <a:gd name="T21" fmla="*/ 1680 h 1728"/>
                <a:gd name="T22" fmla="*/ 1200 w 4032"/>
                <a:gd name="T23" fmla="*/ 1440 h 1728"/>
                <a:gd name="T24" fmla="*/ 1296 w 4032"/>
                <a:gd name="T25" fmla="*/ 1584 h 1728"/>
                <a:gd name="T26" fmla="*/ 1392 w 4032"/>
                <a:gd name="T27" fmla="*/ 1392 h 1728"/>
                <a:gd name="T28" fmla="*/ 1536 w 4032"/>
                <a:gd name="T29" fmla="*/ 1152 h 1728"/>
                <a:gd name="T30" fmla="*/ 1632 w 4032"/>
                <a:gd name="T31" fmla="*/ 1200 h 1728"/>
                <a:gd name="T32" fmla="*/ 1824 w 4032"/>
                <a:gd name="T33" fmla="*/ 768 h 1728"/>
                <a:gd name="T34" fmla="*/ 1968 w 4032"/>
                <a:gd name="T35" fmla="*/ 1728 h 1728"/>
                <a:gd name="T36" fmla="*/ 2064 w 4032"/>
                <a:gd name="T37" fmla="*/ 1536 h 1728"/>
                <a:gd name="T38" fmla="*/ 2160 w 4032"/>
                <a:gd name="T39" fmla="*/ 1536 h 1728"/>
                <a:gd name="T40" fmla="*/ 2256 w 4032"/>
                <a:gd name="T41" fmla="*/ 1536 h 1728"/>
                <a:gd name="T42" fmla="*/ 2400 w 4032"/>
                <a:gd name="T43" fmla="*/ 1536 h 1728"/>
                <a:gd name="T44" fmla="*/ 2496 w 4032"/>
                <a:gd name="T45" fmla="*/ 1536 h 1728"/>
                <a:gd name="T46" fmla="*/ 2592 w 4032"/>
                <a:gd name="T47" fmla="*/ 1440 h 1728"/>
                <a:gd name="T48" fmla="*/ 2736 w 4032"/>
                <a:gd name="T49" fmla="*/ 1392 h 1728"/>
                <a:gd name="T50" fmla="*/ 2832 w 4032"/>
                <a:gd name="T51" fmla="*/ 1392 h 1728"/>
                <a:gd name="T52" fmla="*/ 2928 w 4032"/>
                <a:gd name="T53" fmla="*/ 1440 h 1728"/>
                <a:gd name="T54" fmla="*/ 3072 w 4032"/>
                <a:gd name="T55" fmla="*/ 1440 h 1728"/>
                <a:gd name="T56" fmla="*/ 3168 w 4032"/>
                <a:gd name="T57" fmla="*/ 1248 h 1728"/>
                <a:gd name="T58" fmla="*/ 3312 w 4032"/>
                <a:gd name="T59" fmla="*/ 1584 h 1728"/>
                <a:gd name="T60" fmla="*/ 3408 w 4032"/>
                <a:gd name="T61" fmla="*/ 1344 h 1728"/>
                <a:gd name="T62" fmla="*/ 3456 w 4032"/>
                <a:gd name="T63" fmla="*/ 1248 h 1728"/>
                <a:gd name="T64" fmla="*/ 3648 w 4032"/>
                <a:gd name="T65" fmla="*/ 1248 h 1728"/>
                <a:gd name="T66" fmla="*/ 3696 w 4032"/>
                <a:gd name="T67" fmla="*/ 1056 h 1728"/>
                <a:gd name="T68" fmla="*/ 3840 w 4032"/>
                <a:gd name="T69" fmla="*/ 912 h 1728"/>
                <a:gd name="T70" fmla="*/ 3936 w 4032"/>
                <a:gd name="T71" fmla="*/ 1728 h 1728"/>
                <a:gd name="T72" fmla="*/ 4032 w 4032"/>
                <a:gd name="T73" fmla="*/ 1584 h 17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32"/>
                <a:gd name="T112" fmla="*/ 0 h 1728"/>
                <a:gd name="T113" fmla="*/ 4032 w 4032"/>
                <a:gd name="T114" fmla="*/ 1728 h 17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32" h="1728">
                  <a:moveTo>
                    <a:pt x="0" y="960"/>
                  </a:moveTo>
                  <a:lnTo>
                    <a:pt x="96" y="0"/>
                  </a:lnTo>
                  <a:lnTo>
                    <a:pt x="240" y="1584"/>
                  </a:lnTo>
                  <a:lnTo>
                    <a:pt x="336" y="1296"/>
                  </a:lnTo>
                  <a:lnTo>
                    <a:pt x="432" y="1392"/>
                  </a:lnTo>
                  <a:lnTo>
                    <a:pt x="528" y="1104"/>
                  </a:lnTo>
                  <a:lnTo>
                    <a:pt x="624" y="864"/>
                  </a:lnTo>
                  <a:lnTo>
                    <a:pt x="720" y="960"/>
                  </a:lnTo>
                  <a:lnTo>
                    <a:pt x="864" y="624"/>
                  </a:lnTo>
                  <a:lnTo>
                    <a:pt x="960" y="288"/>
                  </a:lnTo>
                  <a:lnTo>
                    <a:pt x="1104" y="1680"/>
                  </a:lnTo>
                  <a:lnTo>
                    <a:pt x="1200" y="1440"/>
                  </a:lnTo>
                  <a:lnTo>
                    <a:pt x="1296" y="1584"/>
                  </a:lnTo>
                  <a:lnTo>
                    <a:pt x="1392" y="1392"/>
                  </a:lnTo>
                  <a:lnTo>
                    <a:pt x="1536" y="1152"/>
                  </a:lnTo>
                  <a:lnTo>
                    <a:pt x="1632" y="1200"/>
                  </a:lnTo>
                  <a:lnTo>
                    <a:pt x="1824" y="768"/>
                  </a:lnTo>
                  <a:lnTo>
                    <a:pt x="1968" y="1728"/>
                  </a:lnTo>
                  <a:lnTo>
                    <a:pt x="2064" y="1536"/>
                  </a:lnTo>
                  <a:lnTo>
                    <a:pt x="2160" y="1536"/>
                  </a:lnTo>
                  <a:lnTo>
                    <a:pt x="2256" y="1536"/>
                  </a:lnTo>
                  <a:lnTo>
                    <a:pt x="2400" y="1536"/>
                  </a:lnTo>
                  <a:lnTo>
                    <a:pt x="2496" y="1536"/>
                  </a:lnTo>
                  <a:lnTo>
                    <a:pt x="2592" y="1440"/>
                  </a:lnTo>
                  <a:lnTo>
                    <a:pt x="2736" y="1392"/>
                  </a:lnTo>
                  <a:lnTo>
                    <a:pt x="2832" y="1392"/>
                  </a:lnTo>
                  <a:lnTo>
                    <a:pt x="2928" y="1440"/>
                  </a:lnTo>
                  <a:lnTo>
                    <a:pt x="3072" y="1440"/>
                  </a:lnTo>
                  <a:lnTo>
                    <a:pt x="3168" y="1248"/>
                  </a:lnTo>
                  <a:lnTo>
                    <a:pt x="3312" y="1584"/>
                  </a:lnTo>
                  <a:lnTo>
                    <a:pt x="3408" y="1344"/>
                  </a:lnTo>
                  <a:lnTo>
                    <a:pt x="3456" y="1248"/>
                  </a:lnTo>
                  <a:lnTo>
                    <a:pt x="3648" y="1248"/>
                  </a:lnTo>
                  <a:lnTo>
                    <a:pt x="3696" y="1056"/>
                  </a:lnTo>
                  <a:lnTo>
                    <a:pt x="3840" y="912"/>
                  </a:lnTo>
                  <a:lnTo>
                    <a:pt x="3936" y="1728"/>
                  </a:lnTo>
                  <a:lnTo>
                    <a:pt x="4032" y="158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526" name="Line 7"/>
            <p:cNvSpPr>
              <a:spLocks noChangeShapeType="1"/>
            </p:cNvSpPr>
            <p:nvPr/>
          </p:nvSpPr>
          <p:spPr bwMode="auto">
            <a:xfrm flipV="1">
              <a:off x="912" y="1344"/>
              <a:ext cx="0" cy="23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27" name="Line 8"/>
            <p:cNvSpPr>
              <a:spLocks noChangeShapeType="1"/>
            </p:cNvSpPr>
            <p:nvPr/>
          </p:nvSpPr>
          <p:spPr bwMode="auto">
            <a:xfrm>
              <a:off x="912" y="3648"/>
              <a:ext cx="45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28" name="Line 9"/>
            <p:cNvSpPr>
              <a:spLocks noChangeShapeType="1"/>
            </p:cNvSpPr>
            <p:nvPr/>
          </p:nvSpPr>
          <p:spPr bwMode="auto">
            <a:xfrm>
              <a:off x="1488" y="364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29" name="Line 10"/>
            <p:cNvSpPr>
              <a:spLocks noChangeShapeType="1"/>
            </p:cNvSpPr>
            <p:nvPr/>
          </p:nvSpPr>
          <p:spPr bwMode="auto">
            <a:xfrm>
              <a:off x="2016" y="364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30" name="Line 11"/>
            <p:cNvSpPr>
              <a:spLocks noChangeShapeType="1"/>
            </p:cNvSpPr>
            <p:nvPr/>
          </p:nvSpPr>
          <p:spPr bwMode="auto">
            <a:xfrm>
              <a:off x="2544" y="364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31" name="Line 12"/>
            <p:cNvSpPr>
              <a:spLocks noChangeShapeType="1"/>
            </p:cNvSpPr>
            <p:nvPr/>
          </p:nvSpPr>
          <p:spPr bwMode="auto">
            <a:xfrm>
              <a:off x="3120" y="364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32" name="Line 13"/>
            <p:cNvSpPr>
              <a:spLocks noChangeShapeType="1"/>
            </p:cNvSpPr>
            <p:nvPr/>
          </p:nvSpPr>
          <p:spPr bwMode="auto">
            <a:xfrm>
              <a:off x="3648" y="364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33" name="Line 14"/>
            <p:cNvSpPr>
              <a:spLocks noChangeShapeType="1"/>
            </p:cNvSpPr>
            <p:nvPr/>
          </p:nvSpPr>
          <p:spPr bwMode="auto">
            <a:xfrm>
              <a:off x="4224" y="364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34" name="Line 15"/>
            <p:cNvSpPr>
              <a:spLocks noChangeShapeType="1"/>
            </p:cNvSpPr>
            <p:nvPr/>
          </p:nvSpPr>
          <p:spPr bwMode="auto">
            <a:xfrm>
              <a:off x="4752" y="364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35" name="Line 16"/>
            <p:cNvSpPr>
              <a:spLocks noChangeShapeType="1"/>
            </p:cNvSpPr>
            <p:nvPr/>
          </p:nvSpPr>
          <p:spPr bwMode="auto">
            <a:xfrm>
              <a:off x="5328" y="364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36" name="Text Box 17"/>
            <p:cNvSpPr txBox="1">
              <a:spLocks noChangeArrowheads="1"/>
            </p:cNvSpPr>
            <p:nvPr/>
          </p:nvSpPr>
          <p:spPr bwMode="auto">
            <a:xfrm>
              <a:off x="1393" y="3696"/>
              <a:ext cx="17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5</a:t>
              </a:r>
            </a:p>
          </p:txBody>
        </p:sp>
        <p:sp>
          <p:nvSpPr>
            <p:cNvPr id="107537" name="Text Box 18"/>
            <p:cNvSpPr txBox="1">
              <a:spLocks noChangeArrowheads="1"/>
            </p:cNvSpPr>
            <p:nvPr/>
          </p:nvSpPr>
          <p:spPr bwMode="auto">
            <a:xfrm>
              <a:off x="1921" y="3696"/>
              <a:ext cx="2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10</a:t>
              </a:r>
            </a:p>
          </p:txBody>
        </p:sp>
        <p:sp>
          <p:nvSpPr>
            <p:cNvPr id="107538" name="Text Box 19"/>
            <p:cNvSpPr txBox="1">
              <a:spLocks noChangeArrowheads="1"/>
            </p:cNvSpPr>
            <p:nvPr/>
          </p:nvSpPr>
          <p:spPr bwMode="auto">
            <a:xfrm>
              <a:off x="2449" y="3696"/>
              <a:ext cx="2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15</a:t>
              </a:r>
            </a:p>
          </p:txBody>
        </p:sp>
        <p:sp>
          <p:nvSpPr>
            <p:cNvPr id="107539" name="Text Box 20"/>
            <p:cNvSpPr txBox="1">
              <a:spLocks noChangeArrowheads="1"/>
            </p:cNvSpPr>
            <p:nvPr/>
          </p:nvSpPr>
          <p:spPr bwMode="auto">
            <a:xfrm>
              <a:off x="3025" y="3696"/>
              <a:ext cx="23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20</a:t>
              </a:r>
            </a:p>
          </p:txBody>
        </p:sp>
        <p:sp>
          <p:nvSpPr>
            <p:cNvPr id="107540" name="Text Box 21"/>
            <p:cNvSpPr txBox="1">
              <a:spLocks noChangeArrowheads="1"/>
            </p:cNvSpPr>
            <p:nvPr/>
          </p:nvSpPr>
          <p:spPr bwMode="auto">
            <a:xfrm>
              <a:off x="3553" y="3696"/>
              <a:ext cx="2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25</a:t>
              </a:r>
            </a:p>
          </p:txBody>
        </p:sp>
        <p:sp>
          <p:nvSpPr>
            <p:cNvPr id="107541" name="Text Box 22"/>
            <p:cNvSpPr txBox="1">
              <a:spLocks noChangeArrowheads="1"/>
            </p:cNvSpPr>
            <p:nvPr/>
          </p:nvSpPr>
          <p:spPr bwMode="auto">
            <a:xfrm>
              <a:off x="4081" y="3696"/>
              <a:ext cx="2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30</a:t>
              </a:r>
            </a:p>
          </p:txBody>
        </p:sp>
        <p:sp>
          <p:nvSpPr>
            <p:cNvPr id="107542" name="Text Box 23"/>
            <p:cNvSpPr txBox="1">
              <a:spLocks noChangeArrowheads="1"/>
            </p:cNvSpPr>
            <p:nvPr/>
          </p:nvSpPr>
          <p:spPr bwMode="auto">
            <a:xfrm>
              <a:off x="4657" y="3696"/>
              <a:ext cx="23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35</a:t>
              </a:r>
            </a:p>
          </p:txBody>
        </p:sp>
        <p:sp>
          <p:nvSpPr>
            <p:cNvPr id="107543" name="Text Box 24"/>
            <p:cNvSpPr txBox="1">
              <a:spLocks noChangeArrowheads="1"/>
            </p:cNvSpPr>
            <p:nvPr/>
          </p:nvSpPr>
          <p:spPr bwMode="auto">
            <a:xfrm>
              <a:off x="5185" y="3696"/>
              <a:ext cx="23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40</a:t>
              </a:r>
            </a:p>
          </p:txBody>
        </p:sp>
        <p:sp>
          <p:nvSpPr>
            <p:cNvPr id="107544" name="Text Box 25"/>
            <p:cNvSpPr txBox="1">
              <a:spLocks noChangeArrowheads="1"/>
            </p:cNvSpPr>
            <p:nvPr/>
          </p:nvSpPr>
          <p:spPr bwMode="auto">
            <a:xfrm>
              <a:off x="2716" y="3888"/>
              <a:ext cx="92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Atomic number</a:t>
              </a:r>
            </a:p>
          </p:txBody>
        </p:sp>
        <p:sp>
          <p:nvSpPr>
            <p:cNvPr id="107545" name="Text Box 26"/>
            <p:cNvSpPr txBox="1">
              <a:spLocks noChangeArrowheads="1"/>
            </p:cNvSpPr>
            <p:nvPr/>
          </p:nvSpPr>
          <p:spPr bwMode="auto">
            <a:xfrm rot="-5400000">
              <a:off x="-379" y="2468"/>
              <a:ext cx="152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First ionization energy (kJ/mol)</a:t>
              </a:r>
            </a:p>
          </p:txBody>
        </p:sp>
        <p:sp>
          <p:nvSpPr>
            <p:cNvPr id="107546" name="Text Box 27"/>
            <p:cNvSpPr txBox="1">
              <a:spLocks noChangeArrowheads="1"/>
            </p:cNvSpPr>
            <p:nvPr/>
          </p:nvSpPr>
          <p:spPr bwMode="auto">
            <a:xfrm>
              <a:off x="735" y="3600"/>
              <a:ext cx="17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0</a:t>
              </a:r>
            </a:p>
          </p:txBody>
        </p:sp>
        <p:sp>
          <p:nvSpPr>
            <p:cNvPr id="107547" name="Text Box 28"/>
            <p:cNvSpPr txBox="1">
              <a:spLocks noChangeArrowheads="1"/>
            </p:cNvSpPr>
            <p:nvPr/>
          </p:nvSpPr>
          <p:spPr bwMode="auto">
            <a:xfrm>
              <a:off x="529" y="3120"/>
              <a:ext cx="29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500</a:t>
              </a:r>
            </a:p>
          </p:txBody>
        </p:sp>
        <p:sp>
          <p:nvSpPr>
            <p:cNvPr id="107548" name="Text Box 29"/>
            <p:cNvSpPr txBox="1">
              <a:spLocks noChangeArrowheads="1"/>
            </p:cNvSpPr>
            <p:nvPr/>
          </p:nvSpPr>
          <p:spPr bwMode="auto">
            <a:xfrm>
              <a:off x="481" y="2688"/>
              <a:ext cx="3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1000</a:t>
              </a:r>
            </a:p>
          </p:txBody>
        </p:sp>
        <p:sp>
          <p:nvSpPr>
            <p:cNvPr id="107549" name="Text Box 30"/>
            <p:cNvSpPr txBox="1">
              <a:spLocks noChangeArrowheads="1"/>
            </p:cNvSpPr>
            <p:nvPr/>
          </p:nvSpPr>
          <p:spPr bwMode="auto">
            <a:xfrm>
              <a:off x="481" y="2256"/>
              <a:ext cx="3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1500</a:t>
              </a:r>
            </a:p>
          </p:txBody>
        </p:sp>
        <p:sp>
          <p:nvSpPr>
            <p:cNvPr id="107550" name="Text Box 31"/>
            <p:cNvSpPr txBox="1">
              <a:spLocks noChangeArrowheads="1"/>
            </p:cNvSpPr>
            <p:nvPr/>
          </p:nvSpPr>
          <p:spPr bwMode="auto">
            <a:xfrm>
              <a:off x="481" y="1824"/>
              <a:ext cx="3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2000</a:t>
              </a:r>
            </a:p>
          </p:txBody>
        </p:sp>
        <p:sp>
          <p:nvSpPr>
            <p:cNvPr id="107551" name="Text Box 32"/>
            <p:cNvSpPr txBox="1">
              <a:spLocks noChangeArrowheads="1"/>
            </p:cNvSpPr>
            <p:nvPr/>
          </p:nvSpPr>
          <p:spPr bwMode="auto">
            <a:xfrm>
              <a:off x="481" y="1344"/>
              <a:ext cx="3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2500</a:t>
              </a:r>
            </a:p>
          </p:txBody>
        </p:sp>
        <p:sp>
          <p:nvSpPr>
            <p:cNvPr id="107552" name="Line 33"/>
            <p:cNvSpPr>
              <a:spLocks noChangeShapeType="1"/>
            </p:cNvSpPr>
            <p:nvPr/>
          </p:nvSpPr>
          <p:spPr bwMode="auto">
            <a:xfrm>
              <a:off x="864" y="321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3" name="Line 34"/>
            <p:cNvSpPr>
              <a:spLocks noChangeShapeType="1"/>
            </p:cNvSpPr>
            <p:nvPr/>
          </p:nvSpPr>
          <p:spPr bwMode="auto">
            <a:xfrm>
              <a:off x="864" y="2784"/>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4" name="Line 35"/>
            <p:cNvSpPr>
              <a:spLocks noChangeShapeType="1"/>
            </p:cNvSpPr>
            <p:nvPr/>
          </p:nvSpPr>
          <p:spPr bwMode="auto">
            <a:xfrm>
              <a:off x="864" y="2352"/>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5" name="Line 36"/>
            <p:cNvSpPr>
              <a:spLocks noChangeShapeType="1"/>
            </p:cNvSpPr>
            <p:nvPr/>
          </p:nvSpPr>
          <p:spPr bwMode="auto">
            <a:xfrm>
              <a:off x="864" y="192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6" name="Line 37"/>
            <p:cNvSpPr>
              <a:spLocks noChangeShapeType="1"/>
            </p:cNvSpPr>
            <p:nvPr/>
          </p:nvSpPr>
          <p:spPr bwMode="auto">
            <a:xfrm>
              <a:off x="864" y="1488"/>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7" name="Text Box 39"/>
            <p:cNvSpPr txBox="1">
              <a:spLocks noChangeArrowheads="1"/>
            </p:cNvSpPr>
            <p:nvPr/>
          </p:nvSpPr>
          <p:spPr bwMode="auto">
            <a:xfrm>
              <a:off x="961" y="2496"/>
              <a:ext cx="1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H</a:t>
              </a:r>
            </a:p>
          </p:txBody>
        </p:sp>
        <p:sp>
          <p:nvSpPr>
            <p:cNvPr id="107558" name="Text Box 40"/>
            <p:cNvSpPr txBox="1">
              <a:spLocks noChangeArrowheads="1"/>
            </p:cNvSpPr>
            <p:nvPr/>
          </p:nvSpPr>
          <p:spPr bwMode="auto">
            <a:xfrm>
              <a:off x="1038" y="1392"/>
              <a:ext cx="25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He</a:t>
              </a:r>
            </a:p>
          </p:txBody>
        </p:sp>
        <p:sp>
          <p:nvSpPr>
            <p:cNvPr id="107559" name="Text Box 41"/>
            <p:cNvSpPr txBox="1">
              <a:spLocks noChangeArrowheads="1"/>
            </p:cNvSpPr>
            <p:nvPr/>
          </p:nvSpPr>
          <p:spPr bwMode="auto">
            <a:xfrm>
              <a:off x="1144" y="3216"/>
              <a:ext cx="21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Li</a:t>
              </a:r>
            </a:p>
          </p:txBody>
        </p:sp>
        <p:sp>
          <p:nvSpPr>
            <p:cNvPr id="107560" name="Text Box 42"/>
            <p:cNvSpPr txBox="1">
              <a:spLocks noChangeArrowheads="1"/>
            </p:cNvSpPr>
            <p:nvPr/>
          </p:nvSpPr>
          <p:spPr bwMode="auto">
            <a:xfrm>
              <a:off x="1249" y="2688"/>
              <a:ext cx="25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Be</a:t>
              </a:r>
            </a:p>
          </p:txBody>
        </p:sp>
        <p:sp>
          <p:nvSpPr>
            <p:cNvPr id="107561" name="Text Box 43"/>
            <p:cNvSpPr txBox="1">
              <a:spLocks noChangeArrowheads="1"/>
            </p:cNvSpPr>
            <p:nvPr/>
          </p:nvSpPr>
          <p:spPr bwMode="auto">
            <a:xfrm>
              <a:off x="1393" y="2976"/>
              <a:ext cx="1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B</a:t>
              </a:r>
            </a:p>
          </p:txBody>
        </p:sp>
        <p:sp>
          <p:nvSpPr>
            <p:cNvPr id="107562" name="Text Box 44"/>
            <p:cNvSpPr txBox="1">
              <a:spLocks noChangeArrowheads="1"/>
            </p:cNvSpPr>
            <p:nvPr/>
          </p:nvSpPr>
          <p:spPr bwMode="auto">
            <a:xfrm>
              <a:off x="1536" y="2640"/>
              <a:ext cx="19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C</a:t>
              </a:r>
            </a:p>
          </p:txBody>
        </p:sp>
        <p:sp>
          <p:nvSpPr>
            <p:cNvPr id="107563" name="Text Box 45"/>
            <p:cNvSpPr txBox="1">
              <a:spLocks noChangeArrowheads="1"/>
            </p:cNvSpPr>
            <p:nvPr/>
          </p:nvSpPr>
          <p:spPr bwMode="auto">
            <a:xfrm>
              <a:off x="1585" y="2256"/>
              <a:ext cx="1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N</a:t>
              </a:r>
            </a:p>
          </p:txBody>
        </p:sp>
        <p:sp>
          <p:nvSpPr>
            <p:cNvPr id="107564" name="Text Box 46"/>
            <p:cNvSpPr txBox="1">
              <a:spLocks noChangeArrowheads="1"/>
            </p:cNvSpPr>
            <p:nvPr/>
          </p:nvSpPr>
          <p:spPr bwMode="auto">
            <a:xfrm>
              <a:off x="1718" y="2544"/>
              <a:ext cx="2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O</a:t>
              </a:r>
            </a:p>
          </p:txBody>
        </p:sp>
        <p:sp>
          <p:nvSpPr>
            <p:cNvPr id="107565" name="Text Box 47"/>
            <p:cNvSpPr txBox="1">
              <a:spLocks noChangeArrowheads="1"/>
            </p:cNvSpPr>
            <p:nvPr/>
          </p:nvSpPr>
          <p:spPr bwMode="auto">
            <a:xfrm>
              <a:off x="1729" y="2064"/>
              <a:ext cx="18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F</a:t>
              </a:r>
            </a:p>
          </p:txBody>
        </p:sp>
        <p:sp>
          <p:nvSpPr>
            <p:cNvPr id="107566" name="Text Box 48"/>
            <p:cNvSpPr txBox="1">
              <a:spLocks noChangeArrowheads="1"/>
            </p:cNvSpPr>
            <p:nvPr/>
          </p:nvSpPr>
          <p:spPr bwMode="auto">
            <a:xfrm>
              <a:off x="1921" y="1680"/>
              <a:ext cx="25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Ne</a:t>
              </a:r>
            </a:p>
          </p:txBody>
        </p:sp>
        <p:sp>
          <p:nvSpPr>
            <p:cNvPr id="107567" name="Text Box 49"/>
            <p:cNvSpPr txBox="1">
              <a:spLocks noChangeArrowheads="1"/>
            </p:cNvSpPr>
            <p:nvPr/>
          </p:nvSpPr>
          <p:spPr bwMode="auto">
            <a:xfrm>
              <a:off x="2113" y="2832"/>
              <a:ext cx="27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Mg</a:t>
              </a:r>
            </a:p>
          </p:txBody>
        </p:sp>
        <p:sp>
          <p:nvSpPr>
            <p:cNvPr id="107568" name="Text Box 50"/>
            <p:cNvSpPr txBox="1">
              <a:spLocks noChangeArrowheads="1"/>
            </p:cNvSpPr>
            <p:nvPr/>
          </p:nvSpPr>
          <p:spPr bwMode="auto">
            <a:xfrm>
              <a:off x="1998" y="3216"/>
              <a:ext cx="25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Na</a:t>
              </a:r>
            </a:p>
          </p:txBody>
        </p:sp>
        <p:sp>
          <p:nvSpPr>
            <p:cNvPr id="107569" name="Text Box 51"/>
            <p:cNvSpPr txBox="1">
              <a:spLocks noChangeArrowheads="1"/>
            </p:cNvSpPr>
            <p:nvPr/>
          </p:nvSpPr>
          <p:spPr bwMode="auto">
            <a:xfrm>
              <a:off x="2257" y="3168"/>
              <a:ext cx="2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Al</a:t>
              </a:r>
            </a:p>
          </p:txBody>
        </p:sp>
        <p:sp>
          <p:nvSpPr>
            <p:cNvPr id="107570" name="Text Box 52"/>
            <p:cNvSpPr txBox="1">
              <a:spLocks noChangeArrowheads="1"/>
            </p:cNvSpPr>
            <p:nvPr/>
          </p:nvSpPr>
          <p:spPr bwMode="auto">
            <a:xfrm>
              <a:off x="2449" y="2928"/>
              <a:ext cx="2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Si</a:t>
              </a:r>
            </a:p>
          </p:txBody>
        </p:sp>
        <p:sp>
          <p:nvSpPr>
            <p:cNvPr id="107571" name="Text Box 53"/>
            <p:cNvSpPr txBox="1">
              <a:spLocks noChangeArrowheads="1"/>
            </p:cNvSpPr>
            <p:nvPr/>
          </p:nvSpPr>
          <p:spPr bwMode="auto">
            <a:xfrm>
              <a:off x="2449" y="2592"/>
              <a:ext cx="18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P</a:t>
              </a:r>
            </a:p>
          </p:txBody>
        </p:sp>
        <p:sp>
          <p:nvSpPr>
            <p:cNvPr id="107572" name="Text Box 54"/>
            <p:cNvSpPr txBox="1">
              <a:spLocks noChangeArrowheads="1"/>
            </p:cNvSpPr>
            <p:nvPr/>
          </p:nvSpPr>
          <p:spPr bwMode="auto">
            <a:xfrm>
              <a:off x="2588" y="2784"/>
              <a:ext cx="18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S</a:t>
              </a:r>
            </a:p>
          </p:txBody>
        </p:sp>
        <p:sp>
          <p:nvSpPr>
            <p:cNvPr id="107573" name="Text Box 55"/>
            <p:cNvSpPr txBox="1">
              <a:spLocks noChangeArrowheads="1"/>
            </p:cNvSpPr>
            <p:nvPr/>
          </p:nvSpPr>
          <p:spPr bwMode="auto">
            <a:xfrm>
              <a:off x="2593" y="2400"/>
              <a:ext cx="2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Cl</a:t>
              </a:r>
            </a:p>
          </p:txBody>
        </p:sp>
        <p:sp>
          <p:nvSpPr>
            <p:cNvPr id="107574" name="Text Box 56"/>
            <p:cNvSpPr txBox="1">
              <a:spLocks noChangeArrowheads="1"/>
            </p:cNvSpPr>
            <p:nvPr/>
          </p:nvSpPr>
          <p:spPr bwMode="auto">
            <a:xfrm>
              <a:off x="2784" y="2160"/>
              <a:ext cx="23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Ar</a:t>
              </a:r>
            </a:p>
          </p:txBody>
        </p:sp>
        <p:sp>
          <p:nvSpPr>
            <p:cNvPr id="107575" name="Text Box 57"/>
            <p:cNvSpPr txBox="1">
              <a:spLocks noChangeArrowheads="1"/>
            </p:cNvSpPr>
            <p:nvPr/>
          </p:nvSpPr>
          <p:spPr bwMode="auto">
            <a:xfrm>
              <a:off x="2977" y="2976"/>
              <a:ext cx="25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Ca</a:t>
              </a:r>
            </a:p>
          </p:txBody>
        </p:sp>
        <p:sp>
          <p:nvSpPr>
            <p:cNvPr id="107576" name="Text Box 58"/>
            <p:cNvSpPr txBox="1">
              <a:spLocks noChangeArrowheads="1"/>
            </p:cNvSpPr>
            <p:nvPr/>
          </p:nvSpPr>
          <p:spPr bwMode="auto">
            <a:xfrm>
              <a:off x="2929" y="3312"/>
              <a:ext cx="1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K</a:t>
              </a:r>
            </a:p>
          </p:txBody>
        </p:sp>
        <p:sp>
          <p:nvSpPr>
            <p:cNvPr id="107577" name="Text Box 59"/>
            <p:cNvSpPr txBox="1">
              <a:spLocks noChangeArrowheads="1"/>
            </p:cNvSpPr>
            <p:nvPr/>
          </p:nvSpPr>
          <p:spPr bwMode="auto">
            <a:xfrm>
              <a:off x="3121" y="3120"/>
              <a:ext cx="25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Sc</a:t>
              </a:r>
            </a:p>
          </p:txBody>
        </p:sp>
        <p:sp>
          <p:nvSpPr>
            <p:cNvPr id="107578" name="Text Box 60"/>
            <p:cNvSpPr txBox="1">
              <a:spLocks noChangeArrowheads="1"/>
            </p:cNvSpPr>
            <p:nvPr/>
          </p:nvSpPr>
          <p:spPr bwMode="auto">
            <a:xfrm>
              <a:off x="3217" y="2928"/>
              <a:ext cx="21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Ti</a:t>
              </a:r>
            </a:p>
          </p:txBody>
        </p:sp>
        <p:sp>
          <p:nvSpPr>
            <p:cNvPr id="107579" name="Text Box 61"/>
            <p:cNvSpPr txBox="1">
              <a:spLocks noChangeArrowheads="1"/>
            </p:cNvSpPr>
            <p:nvPr/>
          </p:nvSpPr>
          <p:spPr bwMode="auto">
            <a:xfrm>
              <a:off x="3361" y="3120"/>
              <a:ext cx="18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V</a:t>
              </a:r>
            </a:p>
          </p:txBody>
        </p:sp>
        <p:sp>
          <p:nvSpPr>
            <p:cNvPr id="107580" name="Text Box 62"/>
            <p:cNvSpPr txBox="1">
              <a:spLocks noChangeArrowheads="1"/>
            </p:cNvSpPr>
            <p:nvPr/>
          </p:nvSpPr>
          <p:spPr bwMode="auto">
            <a:xfrm>
              <a:off x="3409" y="2928"/>
              <a:ext cx="23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Cr</a:t>
              </a:r>
            </a:p>
          </p:txBody>
        </p:sp>
        <p:sp>
          <p:nvSpPr>
            <p:cNvPr id="107581" name="Text Box 63"/>
            <p:cNvSpPr txBox="1">
              <a:spLocks noChangeArrowheads="1"/>
            </p:cNvSpPr>
            <p:nvPr/>
          </p:nvSpPr>
          <p:spPr bwMode="auto">
            <a:xfrm>
              <a:off x="3553" y="3072"/>
              <a:ext cx="27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Mn</a:t>
              </a:r>
            </a:p>
          </p:txBody>
        </p:sp>
        <p:sp>
          <p:nvSpPr>
            <p:cNvPr id="107582" name="Text Box 64"/>
            <p:cNvSpPr txBox="1">
              <a:spLocks noChangeArrowheads="1"/>
            </p:cNvSpPr>
            <p:nvPr/>
          </p:nvSpPr>
          <p:spPr bwMode="auto">
            <a:xfrm>
              <a:off x="3649" y="2832"/>
              <a:ext cx="24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Fe</a:t>
              </a:r>
            </a:p>
          </p:txBody>
        </p:sp>
        <p:sp>
          <p:nvSpPr>
            <p:cNvPr id="107583" name="Text Box 65"/>
            <p:cNvSpPr txBox="1">
              <a:spLocks noChangeArrowheads="1"/>
            </p:cNvSpPr>
            <p:nvPr/>
          </p:nvSpPr>
          <p:spPr bwMode="auto">
            <a:xfrm>
              <a:off x="3745" y="2976"/>
              <a:ext cx="26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Co</a:t>
              </a:r>
            </a:p>
          </p:txBody>
        </p:sp>
        <p:sp>
          <p:nvSpPr>
            <p:cNvPr id="107584" name="Text Box 66"/>
            <p:cNvSpPr txBox="1">
              <a:spLocks noChangeArrowheads="1"/>
            </p:cNvSpPr>
            <p:nvPr/>
          </p:nvSpPr>
          <p:spPr bwMode="auto">
            <a:xfrm>
              <a:off x="3963" y="3024"/>
              <a:ext cx="26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Cu</a:t>
              </a:r>
            </a:p>
          </p:txBody>
        </p:sp>
        <p:sp>
          <p:nvSpPr>
            <p:cNvPr id="107585" name="Text Box 67"/>
            <p:cNvSpPr txBox="1">
              <a:spLocks noChangeArrowheads="1"/>
            </p:cNvSpPr>
            <p:nvPr/>
          </p:nvSpPr>
          <p:spPr bwMode="auto">
            <a:xfrm>
              <a:off x="3889" y="2832"/>
              <a:ext cx="2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Ni</a:t>
              </a:r>
            </a:p>
          </p:txBody>
        </p:sp>
        <p:sp>
          <p:nvSpPr>
            <p:cNvPr id="107586" name="Text Box 68"/>
            <p:cNvSpPr txBox="1">
              <a:spLocks noChangeArrowheads="1"/>
            </p:cNvSpPr>
            <p:nvPr/>
          </p:nvSpPr>
          <p:spPr bwMode="auto">
            <a:xfrm>
              <a:off x="4117" y="2640"/>
              <a:ext cx="24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Zn</a:t>
              </a:r>
            </a:p>
          </p:txBody>
        </p:sp>
        <p:sp>
          <p:nvSpPr>
            <p:cNvPr id="107587" name="Text Box 69"/>
            <p:cNvSpPr txBox="1">
              <a:spLocks noChangeArrowheads="1"/>
            </p:cNvSpPr>
            <p:nvPr/>
          </p:nvSpPr>
          <p:spPr bwMode="auto">
            <a:xfrm>
              <a:off x="4225" y="3168"/>
              <a:ext cx="26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Ga</a:t>
              </a:r>
            </a:p>
          </p:txBody>
        </p:sp>
        <p:sp>
          <p:nvSpPr>
            <p:cNvPr id="107588" name="Text Box 70"/>
            <p:cNvSpPr txBox="1">
              <a:spLocks noChangeArrowheads="1"/>
            </p:cNvSpPr>
            <p:nvPr/>
          </p:nvSpPr>
          <p:spPr bwMode="auto">
            <a:xfrm>
              <a:off x="4392" y="2928"/>
              <a:ext cx="26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Ge</a:t>
              </a:r>
            </a:p>
          </p:txBody>
        </p:sp>
        <p:sp>
          <p:nvSpPr>
            <p:cNvPr id="107589" name="Text Box 71"/>
            <p:cNvSpPr txBox="1">
              <a:spLocks noChangeArrowheads="1"/>
            </p:cNvSpPr>
            <p:nvPr/>
          </p:nvSpPr>
          <p:spPr bwMode="auto">
            <a:xfrm>
              <a:off x="4369" y="2640"/>
              <a:ext cx="25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As</a:t>
              </a:r>
            </a:p>
          </p:txBody>
        </p:sp>
        <p:sp>
          <p:nvSpPr>
            <p:cNvPr id="107590" name="Text Box 72"/>
            <p:cNvSpPr txBox="1">
              <a:spLocks noChangeArrowheads="1"/>
            </p:cNvSpPr>
            <p:nvPr/>
          </p:nvSpPr>
          <p:spPr bwMode="auto">
            <a:xfrm>
              <a:off x="4561" y="2832"/>
              <a:ext cx="25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Se</a:t>
              </a:r>
            </a:p>
          </p:txBody>
        </p:sp>
        <p:sp>
          <p:nvSpPr>
            <p:cNvPr id="107591" name="Text Box 73"/>
            <p:cNvSpPr txBox="1">
              <a:spLocks noChangeArrowheads="1"/>
            </p:cNvSpPr>
            <p:nvPr/>
          </p:nvSpPr>
          <p:spPr bwMode="auto">
            <a:xfrm>
              <a:off x="4560" y="2496"/>
              <a:ext cx="23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Br</a:t>
              </a:r>
            </a:p>
          </p:txBody>
        </p:sp>
        <p:sp>
          <p:nvSpPr>
            <p:cNvPr id="107592" name="Text Box 74"/>
            <p:cNvSpPr txBox="1">
              <a:spLocks noChangeArrowheads="1"/>
            </p:cNvSpPr>
            <p:nvPr/>
          </p:nvSpPr>
          <p:spPr bwMode="auto">
            <a:xfrm>
              <a:off x="4824" y="3312"/>
              <a:ext cx="26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Rb</a:t>
              </a:r>
            </a:p>
          </p:txBody>
        </p:sp>
        <p:sp>
          <p:nvSpPr>
            <p:cNvPr id="107593" name="Text Box 75"/>
            <p:cNvSpPr txBox="1">
              <a:spLocks noChangeArrowheads="1"/>
            </p:cNvSpPr>
            <p:nvPr/>
          </p:nvSpPr>
          <p:spPr bwMode="auto">
            <a:xfrm>
              <a:off x="4998" y="3024"/>
              <a:ext cx="23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Sr</a:t>
              </a:r>
            </a:p>
          </p:txBody>
        </p:sp>
        <p:sp>
          <p:nvSpPr>
            <p:cNvPr id="107594" name="Text Box 76"/>
            <p:cNvSpPr txBox="1">
              <a:spLocks noChangeArrowheads="1"/>
            </p:cNvSpPr>
            <p:nvPr/>
          </p:nvSpPr>
          <p:spPr bwMode="auto">
            <a:xfrm>
              <a:off x="4751" y="2304"/>
              <a:ext cx="24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Kr</a:t>
              </a:r>
            </a:p>
          </p:txBody>
        </p:sp>
      </p:grpSp>
      <p:sp>
        <p:nvSpPr>
          <p:cNvPr id="2" name="Slide Number Placeholder 1"/>
          <p:cNvSpPr>
            <a:spLocks noGrp="1"/>
          </p:cNvSpPr>
          <p:nvPr>
            <p:ph type="sldNum" sz="quarter" idx="12"/>
          </p:nvPr>
        </p:nvSpPr>
        <p:spPr>
          <a:xfrm>
            <a:off x="8376870" y="6407944"/>
            <a:ext cx="636162" cy="365125"/>
          </a:xfrm>
        </p:spPr>
        <p:txBody>
          <a:bodyPr/>
          <a:lstStyle/>
          <a:p>
            <a:pPr>
              <a:defRPr/>
            </a:pPr>
            <a:fld id="{DCD21201-50BD-46D6-B7DB-003C33B7E8F3}" type="slidenum">
              <a:rPr lang="en-US" smtClean="0"/>
              <a:pPr>
                <a:defRPr/>
              </a:pPr>
              <a:t>103</a:t>
            </a:fld>
            <a:endParaRPr 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3"/>
          <p:cNvSpPr>
            <a:spLocks noGrp="1" noChangeArrowheads="1"/>
          </p:cNvSpPr>
          <p:nvPr>
            <p:ph idx="1"/>
          </p:nvPr>
        </p:nvSpPr>
        <p:spPr>
          <a:xfrm>
            <a:off x="457200" y="838200"/>
            <a:ext cx="8229600" cy="4878136"/>
          </a:xfrm>
        </p:spPr>
        <p:txBody>
          <a:bodyPr/>
          <a:lstStyle/>
          <a:p>
            <a:pPr eaLnBrk="1" hangingPunct="1">
              <a:defRPr/>
            </a:pPr>
            <a:r>
              <a:rPr lang="en-US" dirty="0" smtClean="0"/>
              <a:t>Ionization energy </a:t>
            </a:r>
            <a:r>
              <a:rPr lang="en-US" b="1" u="sng" dirty="0" smtClean="0"/>
              <a:t>decreases down a group</a:t>
            </a:r>
            <a:r>
              <a:rPr lang="en-US" b="1" dirty="0" smtClean="0"/>
              <a:t> </a:t>
            </a:r>
            <a:r>
              <a:rPr lang="en-US" dirty="0" smtClean="0"/>
              <a:t>from top to bottom.</a:t>
            </a:r>
          </a:p>
          <a:p>
            <a:pPr lvl="1" eaLnBrk="1" hangingPunct="1">
              <a:defRPr/>
            </a:pPr>
            <a:r>
              <a:rPr lang="en-US" dirty="0" smtClean="0"/>
              <a:t>As the distance from nucleus to outermost electron increases, the attraction between them lessens making the electron easier to remove.</a:t>
            </a:r>
          </a:p>
          <a:p>
            <a:pPr eaLnBrk="1" hangingPunct="1">
              <a:defRPr/>
            </a:pPr>
            <a:r>
              <a:rPr lang="en-US" dirty="0" smtClean="0"/>
              <a:t>Ionization energy </a:t>
            </a:r>
            <a:r>
              <a:rPr lang="en-US" b="1" u="sng" dirty="0" smtClean="0"/>
              <a:t>increases across a period</a:t>
            </a:r>
            <a:r>
              <a:rPr lang="en-US" b="1" dirty="0" smtClean="0"/>
              <a:t> </a:t>
            </a:r>
            <a:r>
              <a:rPr lang="en-US" dirty="0" smtClean="0"/>
              <a:t>from left to right.</a:t>
            </a:r>
          </a:p>
          <a:p>
            <a:pPr lvl="1" eaLnBrk="1" hangingPunct="1">
              <a:defRPr/>
            </a:pPr>
            <a:r>
              <a:rPr lang="en-US" dirty="0" smtClean="0"/>
              <a:t>As the effective nuclear charge increases, the attraction between nucleus and outer electrons increases so an electron is harder to remove.</a:t>
            </a:r>
          </a:p>
        </p:txBody>
      </p:sp>
      <p:sp>
        <p:nvSpPr>
          <p:cNvPr id="346114" name="Rectangle 2"/>
          <p:cNvSpPr>
            <a:spLocks noGrp="1" noChangeArrowheads="1"/>
          </p:cNvSpPr>
          <p:nvPr>
            <p:ph type="title"/>
          </p:nvPr>
        </p:nvSpPr>
        <p:spPr>
          <a:xfrm>
            <a:off x="457200" y="0"/>
            <a:ext cx="8229600" cy="808038"/>
          </a:xfrm>
        </p:spPr>
        <p:txBody>
          <a:bodyPr>
            <a:normAutofit fontScale="90000"/>
          </a:bodyPr>
          <a:lstStyle/>
          <a:p>
            <a:pPr eaLnBrk="1" hangingPunct="1">
              <a:defRPr/>
            </a:pPr>
            <a:r>
              <a:rPr lang="en-US" dirty="0" smtClean="0"/>
              <a:t>Ionization Energy Periodic Trends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104</a:t>
            </a:fld>
            <a:endParaRPr lang="en-US"/>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51"/>
          <p:cNvSpPr>
            <a:spLocks noChangeArrowheads="1"/>
          </p:cNvSpPr>
          <p:nvPr/>
        </p:nvSpPr>
        <p:spPr bwMode="auto">
          <a:xfrm>
            <a:off x="152400" y="609600"/>
            <a:ext cx="8991600" cy="6096000"/>
          </a:xfrm>
          <a:prstGeom prst="rect">
            <a:avLst/>
          </a:prstGeom>
          <a:noFill/>
          <a:ln>
            <a:noFill/>
          </a:ln>
          <a:effectLst/>
        </p:spPr>
        <p:txBody>
          <a:bodyPr wrap="none" anchor="ctr"/>
          <a:lstStyle/>
          <a:p>
            <a:endParaRPr lang="en-US"/>
          </a:p>
        </p:txBody>
      </p:sp>
      <p:sp>
        <p:nvSpPr>
          <p:cNvPr id="163925" name="Rectangle 85"/>
          <p:cNvSpPr>
            <a:spLocks noGrp="1" noChangeArrowheads="1"/>
          </p:cNvSpPr>
          <p:nvPr>
            <p:ph type="title" idx="4294967295"/>
          </p:nvPr>
        </p:nvSpPr>
        <p:spPr>
          <a:xfrm>
            <a:off x="1600200" y="0"/>
            <a:ext cx="6099175" cy="708025"/>
          </a:xfrm>
        </p:spPr>
        <p:txBody>
          <a:bodyPr anchor="ctr">
            <a:normAutofit fontScale="90000"/>
          </a:bodyPr>
          <a:lstStyle/>
          <a:p>
            <a:pPr eaLnBrk="1" hangingPunct="1">
              <a:defRPr/>
            </a:pPr>
            <a:r>
              <a:rPr lang="en-US" dirty="0" smtClean="0"/>
              <a:t>Ionization Energies</a:t>
            </a:r>
          </a:p>
        </p:txBody>
      </p:sp>
      <p:grpSp>
        <p:nvGrpSpPr>
          <p:cNvPr id="109572" name="Group 250"/>
          <p:cNvGrpSpPr>
            <a:grpSpLocks/>
          </p:cNvGrpSpPr>
          <p:nvPr/>
        </p:nvGrpSpPr>
        <p:grpSpPr bwMode="auto">
          <a:xfrm>
            <a:off x="685800" y="762000"/>
            <a:ext cx="7735887" cy="5553075"/>
            <a:chOff x="263" y="726"/>
            <a:chExt cx="4873" cy="3498"/>
          </a:xfrm>
        </p:grpSpPr>
        <p:sp>
          <p:nvSpPr>
            <p:cNvPr id="109574" name="Rectangle 2"/>
            <p:cNvSpPr>
              <a:spLocks noChangeArrowheads="1"/>
            </p:cNvSpPr>
            <p:nvPr/>
          </p:nvSpPr>
          <p:spPr bwMode="auto">
            <a:xfrm>
              <a:off x="81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75" name="Rectangle 3"/>
            <p:cNvSpPr>
              <a:spLocks noChangeArrowheads="1"/>
            </p:cNvSpPr>
            <p:nvPr/>
          </p:nvSpPr>
          <p:spPr bwMode="auto">
            <a:xfrm>
              <a:off x="4896" y="912"/>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9576" name="Rectangle 4"/>
            <p:cNvSpPr>
              <a:spLocks noChangeArrowheads="1"/>
            </p:cNvSpPr>
            <p:nvPr/>
          </p:nvSpPr>
          <p:spPr bwMode="auto">
            <a:xfrm>
              <a:off x="393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77" name="Rectangle 5"/>
            <p:cNvSpPr>
              <a:spLocks noChangeArrowheads="1"/>
            </p:cNvSpPr>
            <p:nvPr/>
          </p:nvSpPr>
          <p:spPr bwMode="auto">
            <a:xfrm>
              <a:off x="417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78" name="Rectangle 6"/>
            <p:cNvSpPr>
              <a:spLocks noChangeArrowheads="1"/>
            </p:cNvSpPr>
            <p:nvPr/>
          </p:nvSpPr>
          <p:spPr bwMode="auto">
            <a:xfrm>
              <a:off x="441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79" name="Rectangle 7"/>
            <p:cNvSpPr>
              <a:spLocks noChangeArrowheads="1"/>
            </p:cNvSpPr>
            <p:nvPr/>
          </p:nvSpPr>
          <p:spPr bwMode="auto">
            <a:xfrm>
              <a:off x="465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80" name="Rectangle 8"/>
            <p:cNvSpPr>
              <a:spLocks noChangeArrowheads="1"/>
            </p:cNvSpPr>
            <p:nvPr/>
          </p:nvSpPr>
          <p:spPr bwMode="auto">
            <a:xfrm>
              <a:off x="4896" y="1248"/>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9581" name="Rectangle 9"/>
            <p:cNvSpPr>
              <a:spLocks noChangeArrowheads="1"/>
            </p:cNvSpPr>
            <p:nvPr/>
          </p:nvSpPr>
          <p:spPr bwMode="auto">
            <a:xfrm>
              <a:off x="81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82" name="Rectangle 10"/>
            <p:cNvSpPr>
              <a:spLocks noChangeArrowheads="1"/>
            </p:cNvSpPr>
            <p:nvPr/>
          </p:nvSpPr>
          <p:spPr bwMode="auto">
            <a:xfrm>
              <a:off x="369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83" name="Rectangle 11"/>
            <p:cNvSpPr>
              <a:spLocks noChangeArrowheads="1"/>
            </p:cNvSpPr>
            <p:nvPr/>
          </p:nvSpPr>
          <p:spPr bwMode="auto">
            <a:xfrm>
              <a:off x="105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84" name="Rectangle 12"/>
            <p:cNvSpPr>
              <a:spLocks noChangeArrowheads="1"/>
            </p:cNvSpPr>
            <p:nvPr/>
          </p:nvSpPr>
          <p:spPr bwMode="auto">
            <a:xfrm>
              <a:off x="816" y="91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85" name="Rectangle 13"/>
            <p:cNvSpPr>
              <a:spLocks noChangeArrowheads="1"/>
            </p:cNvSpPr>
            <p:nvPr/>
          </p:nvSpPr>
          <p:spPr bwMode="auto">
            <a:xfrm>
              <a:off x="369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86" name="Rectangle 14"/>
            <p:cNvSpPr>
              <a:spLocks noChangeArrowheads="1"/>
            </p:cNvSpPr>
            <p:nvPr/>
          </p:nvSpPr>
          <p:spPr bwMode="auto">
            <a:xfrm>
              <a:off x="393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87" name="Rectangle 15"/>
            <p:cNvSpPr>
              <a:spLocks noChangeArrowheads="1"/>
            </p:cNvSpPr>
            <p:nvPr/>
          </p:nvSpPr>
          <p:spPr bwMode="auto">
            <a:xfrm>
              <a:off x="417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88" name="Rectangle 16"/>
            <p:cNvSpPr>
              <a:spLocks noChangeArrowheads="1"/>
            </p:cNvSpPr>
            <p:nvPr/>
          </p:nvSpPr>
          <p:spPr bwMode="auto">
            <a:xfrm>
              <a:off x="441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89" name="Rectangle 17"/>
            <p:cNvSpPr>
              <a:spLocks noChangeArrowheads="1"/>
            </p:cNvSpPr>
            <p:nvPr/>
          </p:nvSpPr>
          <p:spPr bwMode="auto">
            <a:xfrm>
              <a:off x="465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90" name="Rectangle 18"/>
            <p:cNvSpPr>
              <a:spLocks noChangeArrowheads="1"/>
            </p:cNvSpPr>
            <p:nvPr/>
          </p:nvSpPr>
          <p:spPr bwMode="auto">
            <a:xfrm>
              <a:off x="4896" y="1584"/>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9591" name="Rectangle 19"/>
            <p:cNvSpPr>
              <a:spLocks noChangeArrowheads="1"/>
            </p:cNvSpPr>
            <p:nvPr/>
          </p:nvSpPr>
          <p:spPr bwMode="auto">
            <a:xfrm>
              <a:off x="81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92" name="Rectangle 20"/>
            <p:cNvSpPr>
              <a:spLocks noChangeArrowheads="1"/>
            </p:cNvSpPr>
            <p:nvPr/>
          </p:nvSpPr>
          <p:spPr bwMode="auto">
            <a:xfrm>
              <a:off x="105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93" name="Rectangle 21"/>
            <p:cNvSpPr>
              <a:spLocks noChangeArrowheads="1"/>
            </p:cNvSpPr>
            <p:nvPr/>
          </p:nvSpPr>
          <p:spPr bwMode="auto">
            <a:xfrm>
              <a:off x="129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94" name="Rectangle 22"/>
            <p:cNvSpPr>
              <a:spLocks noChangeArrowheads="1"/>
            </p:cNvSpPr>
            <p:nvPr/>
          </p:nvSpPr>
          <p:spPr bwMode="auto">
            <a:xfrm>
              <a:off x="153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95" name="Rectangle 23"/>
            <p:cNvSpPr>
              <a:spLocks noChangeArrowheads="1"/>
            </p:cNvSpPr>
            <p:nvPr/>
          </p:nvSpPr>
          <p:spPr bwMode="auto">
            <a:xfrm>
              <a:off x="177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96" name="Rectangle 24"/>
            <p:cNvSpPr>
              <a:spLocks noChangeArrowheads="1"/>
            </p:cNvSpPr>
            <p:nvPr/>
          </p:nvSpPr>
          <p:spPr bwMode="auto">
            <a:xfrm>
              <a:off x="201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97" name="Rectangle 25"/>
            <p:cNvSpPr>
              <a:spLocks noChangeArrowheads="1"/>
            </p:cNvSpPr>
            <p:nvPr/>
          </p:nvSpPr>
          <p:spPr bwMode="auto">
            <a:xfrm>
              <a:off x="225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98" name="Rectangle 26"/>
            <p:cNvSpPr>
              <a:spLocks noChangeArrowheads="1"/>
            </p:cNvSpPr>
            <p:nvPr/>
          </p:nvSpPr>
          <p:spPr bwMode="auto">
            <a:xfrm>
              <a:off x="249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599" name="Rectangle 27"/>
            <p:cNvSpPr>
              <a:spLocks noChangeArrowheads="1"/>
            </p:cNvSpPr>
            <p:nvPr/>
          </p:nvSpPr>
          <p:spPr bwMode="auto">
            <a:xfrm>
              <a:off x="273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00" name="Rectangle 28"/>
            <p:cNvSpPr>
              <a:spLocks noChangeArrowheads="1"/>
            </p:cNvSpPr>
            <p:nvPr/>
          </p:nvSpPr>
          <p:spPr bwMode="auto">
            <a:xfrm>
              <a:off x="297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01" name="Rectangle 29"/>
            <p:cNvSpPr>
              <a:spLocks noChangeArrowheads="1"/>
            </p:cNvSpPr>
            <p:nvPr/>
          </p:nvSpPr>
          <p:spPr bwMode="auto">
            <a:xfrm>
              <a:off x="321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02" name="Rectangle 30"/>
            <p:cNvSpPr>
              <a:spLocks noChangeArrowheads="1"/>
            </p:cNvSpPr>
            <p:nvPr/>
          </p:nvSpPr>
          <p:spPr bwMode="auto">
            <a:xfrm>
              <a:off x="345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03" name="Rectangle 31"/>
            <p:cNvSpPr>
              <a:spLocks noChangeArrowheads="1"/>
            </p:cNvSpPr>
            <p:nvPr/>
          </p:nvSpPr>
          <p:spPr bwMode="auto">
            <a:xfrm>
              <a:off x="369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04" name="Rectangle 32"/>
            <p:cNvSpPr>
              <a:spLocks noChangeArrowheads="1"/>
            </p:cNvSpPr>
            <p:nvPr/>
          </p:nvSpPr>
          <p:spPr bwMode="auto">
            <a:xfrm>
              <a:off x="393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05" name="Rectangle 33"/>
            <p:cNvSpPr>
              <a:spLocks noChangeArrowheads="1"/>
            </p:cNvSpPr>
            <p:nvPr/>
          </p:nvSpPr>
          <p:spPr bwMode="auto">
            <a:xfrm>
              <a:off x="417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06" name="Rectangle 34"/>
            <p:cNvSpPr>
              <a:spLocks noChangeArrowheads="1"/>
            </p:cNvSpPr>
            <p:nvPr/>
          </p:nvSpPr>
          <p:spPr bwMode="auto">
            <a:xfrm>
              <a:off x="441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07" name="Rectangle 35"/>
            <p:cNvSpPr>
              <a:spLocks noChangeArrowheads="1"/>
            </p:cNvSpPr>
            <p:nvPr/>
          </p:nvSpPr>
          <p:spPr bwMode="auto">
            <a:xfrm>
              <a:off x="465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08" name="Rectangle 36"/>
            <p:cNvSpPr>
              <a:spLocks noChangeArrowheads="1"/>
            </p:cNvSpPr>
            <p:nvPr/>
          </p:nvSpPr>
          <p:spPr bwMode="auto">
            <a:xfrm>
              <a:off x="4896" y="1920"/>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9609" name="Rectangle 37"/>
            <p:cNvSpPr>
              <a:spLocks noChangeArrowheads="1"/>
            </p:cNvSpPr>
            <p:nvPr/>
          </p:nvSpPr>
          <p:spPr bwMode="auto">
            <a:xfrm>
              <a:off x="81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10" name="Rectangle 38"/>
            <p:cNvSpPr>
              <a:spLocks noChangeArrowheads="1"/>
            </p:cNvSpPr>
            <p:nvPr/>
          </p:nvSpPr>
          <p:spPr bwMode="auto">
            <a:xfrm>
              <a:off x="105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11" name="Rectangle 39"/>
            <p:cNvSpPr>
              <a:spLocks noChangeArrowheads="1"/>
            </p:cNvSpPr>
            <p:nvPr/>
          </p:nvSpPr>
          <p:spPr bwMode="auto">
            <a:xfrm>
              <a:off x="129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12" name="Rectangle 40"/>
            <p:cNvSpPr>
              <a:spLocks noChangeArrowheads="1"/>
            </p:cNvSpPr>
            <p:nvPr/>
          </p:nvSpPr>
          <p:spPr bwMode="auto">
            <a:xfrm>
              <a:off x="153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13" name="Rectangle 41"/>
            <p:cNvSpPr>
              <a:spLocks noChangeArrowheads="1"/>
            </p:cNvSpPr>
            <p:nvPr/>
          </p:nvSpPr>
          <p:spPr bwMode="auto">
            <a:xfrm>
              <a:off x="177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14" name="Rectangle 42"/>
            <p:cNvSpPr>
              <a:spLocks noChangeArrowheads="1"/>
            </p:cNvSpPr>
            <p:nvPr/>
          </p:nvSpPr>
          <p:spPr bwMode="auto">
            <a:xfrm>
              <a:off x="201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15" name="Rectangle 43"/>
            <p:cNvSpPr>
              <a:spLocks noChangeArrowheads="1"/>
            </p:cNvSpPr>
            <p:nvPr/>
          </p:nvSpPr>
          <p:spPr bwMode="auto">
            <a:xfrm>
              <a:off x="225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16" name="Rectangle 44"/>
            <p:cNvSpPr>
              <a:spLocks noChangeArrowheads="1"/>
            </p:cNvSpPr>
            <p:nvPr/>
          </p:nvSpPr>
          <p:spPr bwMode="auto">
            <a:xfrm>
              <a:off x="249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17" name="Rectangle 45"/>
            <p:cNvSpPr>
              <a:spLocks noChangeArrowheads="1"/>
            </p:cNvSpPr>
            <p:nvPr/>
          </p:nvSpPr>
          <p:spPr bwMode="auto">
            <a:xfrm>
              <a:off x="273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18" name="Rectangle 46"/>
            <p:cNvSpPr>
              <a:spLocks noChangeArrowheads="1"/>
            </p:cNvSpPr>
            <p:nvPr/>
          </p:nvSpPr>
          <p:spPr bwMode="auto">
            <a:xfrm>
              <a:off x="297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19" name="Rectangle 47"/>
            <p:cNvSpPr>
              <a:spLocks noChangeArrowheads="1"/>
            </p:cNvSpPr>
            <p:nvPr/>
          </p:nvSpPr>
          <p:spPr bwMode="auto">
            <a:xfrm>
              <a:off x="321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20" name="Rectangle 48"/>
            <p:cNvSpPr>
              <a:spLocks noChangeArrowheads="1"/>
            </p:cNvSpPr>
            <p:nvPr/>
          </p:nvSpPr>
          <p:spPr bwMode="auto">
            <a:xfrm>
              <a:off x="345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21" name="Rectangle 49"/>
            <p:cNvSpPr>
              <a:spLocks noChangeArrowheads="1"/>
            </p:cNvSpPr>
            <p:nvPr/>
          </p:nvSpPr>
          <p:spPr bwMode="auto">
            <a:xfrm>
              <a:off x="369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22" name="Rectangle 50"/>
            <p:cNvSpPr>
              <a:spLocks noChangeArrowheads="1"/>
            </p:cNvSpPr>
            <p:nvPr/>
          </p:nvSpPr>
          <p:spPr bwMode="auto">
            <a:xfrm>
              <a:off x="393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23" name="Rectangle 51"/>
            <p:cNvSpPr>
              <a:spLocks noChangeArrowheads="1"/>
            </p:cNvSpPr>
            <p:nvPr/>
          </p:nvSpPr>
          <p:spPr bwMode="auto">
            <a:xfrm>
              <a:off x="417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24" name="Rectangle 52"/>
            <p:cNvSpPr>
              <a:spLocks noChangeArrowheads="1"/>
            </p:cNvSpPr>
            <p:nvPr/>
          </p:nvSpPr>
          <p:spPr bwMode="auto">
            <a:xfrm>
              <a:off x="441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25" name="Rectangle 53"/>
            <p:cNvSpPr>
              <a:spLocks noChangeArrowheads="1"/>
            </p:cNvSpPr>
            <p:nvPr/>
          </p:nvSpPr>
          <p:spPr bwMode="auto">
            <a:xfrm>
              <a:off x="465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26" name="Rectangle 54"/>
            <p:cNvSpPr>
              <a:spLocks noChangeArrowheads="1"/>
            </p:cNvSpPr>
            <p:nvPr/>
          </p:nvSpPr>
          <p:spPr bwMode="auto">
            <a:xfrm>
              <a:off x="4896" y="2256"/>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9627" name="Rectangle 55"/>
            <p:cNvSpPr>
              <a:spLocks noChangeArrowheads="1"/>
            </p:cNvSpPr>
            <p:nvPr/>
          </p:nvSpPr>
          <p:spPr bwMode="auto">
            <a:xfrm>
              <a:off x="81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28" name="Rectangle 56"/>
            <p:cNvSpPr>
              <a:spLocks noChangeArrowheads="1"/>
            </p:cNvSpPr>
            <p:nvPr/>
          </p:nvSpPr>
          <p:spPr bwMode="auto">
            <a:xfrm>
              <a:off x="105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29" name="Rectangle 57"/>
            <p:cNvSpPr>
              <a:spLocks noChangeArrowheads="1"/>
            </p:cNvSpPr>
            <p:nvPr/>
          </p:nvSpPr>
          <p:spPr bwMode="auto">
            <a:xfrm>
              <a:off x="153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30" name="Rectangle 58"/>
            <p:cNvSpPr>
              <a:spLocks noChangeArrowheads="1"/>
            </p:cNvSpPr>
            <p:nvPr/>
          </p:nvSpPr>
          <p:spPr bwMode="auto">
            <a:xfrm>
              <a:off x="177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31" name="Rectangle 59"/>
            <p:cNvSpPr>
              <a:spLocks noChangeArrowheads="1"/>
            </p:cNvSpPr>
            <p:nvPr/>
          </p:nvSpPr>
          <p:spPr bwMode="auto">
            <a:xfrm>
              <a:off x="201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32" name="Rectangle 60"/>
            <p:cNvSpPr>
              <a:spLocks noChangeArrowheads="1"/>
            </p:cNvSpPr>
            <p:nvPr/>
          </p:nvSpPr>
          <p:spPr bwMode="auto">
            <a:xfrm>
              <a:off x="225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33" name="Rectangle 61"/>
            <p:cNvSpPr>
              <a:spLocks noChangeArrowheads="1"/>
            </p:cNvSpPr>
            <p:nvPr/>
          </p:nvSpPr>
          <p:spPr bwMode="auto">
            <a:xfrm>
              <a:off x="249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34" name="Rectangle 62"/>
            <p:cNvSpPr>
              <a:spLocks noChangeArrowheads="1"/>
            </p:cNvSpPr>
            <p:nvPr/>
          </p:nvSpPr>
          <p:spPr bwMode="auto">
            <a:xfrm>
              <a:off x="273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35" name="Rectangle 63"/>
            <p:cNvSpPr>
              <a:spLocks noChangeArrowheads="1"/>
            </p:cNvSpPr>
            <p:nvPr/>
          </p:nvSpPr>
          <p:spPr bwMode="auto">
            <a:xfrm>
              <a:off x="297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36" name="Rectangle 64"/>
            <p:cNvSpPr>
              <a:spLocks noChangeArrowheads="1"/>
            </p:cNvSpPr>
            <p:nvPr/>
          </p:nvSpPr>
          <p:spPr bwMode="auto">
            <a:xfrm>
              <a:off x="321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37" name="Rectangle 65"/>
            <p:cNvSpPr>
              <a:spLocks noChangeArrowheads="1"/>
            </p:cNvSpPr>
            <p:nvPr/>
          </p:nvSpPr>
          <p:spPr bwMode="auto">
            <a:xfrm>
              <a:off x="345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38" name="Rectangle 66"/>
            <p:cNvSpPr>
              <a:spLocks noChangeArrowheads="1"/>
            </p:cNvSpPr>
            <p:nvPr/>
          </p:nvSpPr>
          <p:spPr bwMode="auto">
            <a:xfrm>
              <a:off x="369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39" name="Rectangle 67"/>
            <p:cNvSpPr>
              <a:spLocks noChangeArrowheads="1"/>
            </p:cNvSpPr>
            <p:nvPr/>
          </p:nvSpPr>
          <p:spPr bwMode="auto">
            <a:xfrm>
              <a:off x="393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40" name="Rectangle 68"/>
            <p:cNvSpPr>
              <a:spLocks noChangeArrowheads="1"/>
            </p:cNvSpPr>
            <p:nvPr/>
          </p:nvSpPr>
          <p:spPr bwMode="auto">
            <a:xfrm>
              <a:off x="417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41" name="Rectangle 69"/>
            <p:cNvSpPr>
              <a:spLocks noChangeArrowheads="1"/>
            </p:cNvSpPr>
            <p:nvPr/>
          </p:nvSpPr>
          <p:spPr bwMode="auto">
            <a:xfrm>
              <a:off x="441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42" name="Rectangle 70"/>
            <p:cNvSpPr>
              <a:spLocks noChangeArrowheads="1"/>
            </p:cNvSpPr>
            <p:nvPr/>
          </p:nvSpPr>
          <p:spPr bwMode="auto">
            <a:xfrm>
              <a:off x="465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43" name="Rectangle 71"/>
            <p:cNvSpPr>
              <a:spLocks noChangeArrowheads="1"/>
            </p:cNvSpPr>
            <p:nvPr/>
          </p:nvSpPr>
          <p:spPr bwMode="auto">
            <a:xfrm>
              <a:off x="4896" y="2592"/>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9644" name="Rectangle 72"/>
            <p:cNvSpPr>
              <a:spLocks noChangeArrowheads="1"/>
            </p:cNvSpPr>
            <p:nvPr/>
          </p:nvSpPr>
          <p:spPr bwMode="auto">
            <a:xfrm>
              <a:off x="105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45" name="Text Box 73"/>
            <p:cNvSpPr txBox="1">
              <a:spLocks noChangeArrowheads="1"/>
            </p:cNvSpPr>
            <p:nvPr/>
          </p:nvSpPr>
          <p:spPr bwMode="auto">
            <a:xfrm>
              <a:off x="614" y="98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1</a:t>
              </a:r>
            </a:p>
          </p:txBody>
        </p:sp>
        <p:sp>
          <p:nvSpPr>
            <p:cNvPr id="109646" name="Text Box 74"/>
            <p:cNvSpPr txBox="1">
              <a:spLocks noChangeArrowheads="1"/>
            </p:cNvSpPr>
            <p:nvPr/>
          </p:nvSpPr>
          <p:spPr bwMode="auto">
            <a:xfrm>
              <a:off x="614" y="1317"/>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2</a:t>
              </a:r>
            </a:p>
          </p:txBody>
        </p:sp>
        <p:sp>
          <p:nvSpPr>
            <p:cNvPr id="109647" name="Text Box 75"/>
            <p:cNvSpPr txBox="1">
              <a:spLocks noChangeArrowheads="1"/>
            </p:cNvSpPr>
            <p:nvPr/>
          </p:nvSpPr>
          <p:spPr bwMode="auto">
            <a:xfrm>
              <a:off x="614" y="1653"/>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3</a:t>
              </a:r>
            </a:p>
          </p:txBody>
        </p:sp>
        <p:sp>
          <p:nvSpPr>
            <p:cNvPr id="109648" name="Text Box 76"/>
            <p:cNvSpPr txBox="1">
              <a:spLocks noChangeArrowheads="1"/>
            </p:cNvSpPr>
            <p:nvPr/>
          </p:nvSpPr>
          <p:spPr bwMode="auto">
            <a:xfrm>
              <a:off x="614" y="1989"/>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4</a:t>
              </a:r>
            </a:p>
          </p:txBody>
        </p:sp>
        <p:sp>
          <p:nvSpPr>
            <p:cNvPr id="109649" name="Text Box 77"/>
            <p:cNvSpPr txBox="1">
              <a:spLocks noChangeArrowheads="1"/>
            </p:cNvSpPr>
            <p:nvPr/>
          </p:nvSpPr>
          <p:spPr bwMode="auto">
            <a:xfrm>
              <a:off x="614" y="232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5</a:t>
              </a:r>
            </a:p>
          </p:txBody>
        </p:sp>
        <p:sp>
          <p:nvSpPr>
            <p:cNvPr id="109650" name="Text Box 78"/>
            <p:cNvSpPr txBox="1">
              <a:spLocks noChangeArrowheads="1"/>
            </p:cNvSpPr>
            <p:nvPr/>
          </p:nvSpPr>
          <p:spPr bwMode="auto">
            <a:xfrm>
              <a:off x="614" y="266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6</a:t>
              </a:r>
            </a:p>
          </p:txBody>
        </p:sp>
        <p:sp>
          <p:nvSpPr>
            <p:cNvPr id="109651" name="Text Box 79"/>
            <p:cNvSpPr txBox="1">
              <a:spLocks noChangeArrowheads="1"/>
            </p:cNvSpPr>
            <p:nvPr/>
          </p:nvSpPr>
          <p:spPr bwMode="auto">
            <a:xfrm>
              <a:off x="614" y="98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1</a:t>
              </a:r>
            </a:p>
          </p:txBody>
        </p:sp>
        <p:sp>
          <p:nvSpPr>
            <p:cNvPr id="109652" name="Text Box 80"/>
            <p:cNvSpPr txBox="1">
              <a:spLocks noChangeArrowheads="1"/>
            </p:cNvSpPr>
            <p:nvPr/>
          </p:nvSpPr>
          <p:spPr bwMode="auto">
            <a:xfrm>
              <a:off x="614" y="1317"/>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2</a:t>
              </a:r>
            </a:p>
          </p:txBody>
        </p:sp>
        <p:sp>
          <p:nvSpPr>
            <p:cNvPr id="109653" name="Text Box 81"/>
            <p:cNvSpPr txBox="1">
              <a:spLocks noChangeArrowheads="1"/>
            </p:cNvSpPr>
            <p:nvPr/>
          </p:nvSpPr>
          <p:spPr bwMode="auto">
            <a:xfrm>
              <a:off x="614" y="1653"/>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3</a:t>
              </a:r>
            </a:p>
          </p:txBody>
        </p:sp>
        <p:sp>
          <p:nvSpPr>
            <p:cNvPr id="109654" name="Text Box 82"/>
            <p:cNvSpPr txBox="1">
              <a:spLocks noChangeArrowheads="1"/>
            </p:cNvSpPr>
            <p:nvPr/>
          </p:nvSpPr>
          <p:spPr bwMode="auto">
            <a:xfrm>
              <a:off x="614" y="1989"/>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4</a:t>
              </a:r>
            </a:p>
          </p:txBody>
        </p:sp>
        <p:sp>
          <p:nvSpPr>
            <p:cNvPr id="109655" name="Text Box 83"/>
            <p:cNvSpPr txBox="1">
              <a:spLocks noChangeArrowheads="1"/>
            </p:cNvSpPr>
            <p:nvPr/>
          </p:nvSpPr>
          <p:spPr bwMode="auto">
            <a:xfrm>
              <a:off x="614" y="232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5</a:t>
              </a:r>
            </a:p>
          </p:txBody>
        </p:sp>
        <p:sp>
          <p:nvSpPr>
            <p:cNvPr id="109656" name="Text Box 84"/>
            <p:cNvSpPr txBox="1">
              <a:spLocks noChangeArrowheads="1"/>
            </p:cNvSpPr>
            <p:nvPr/>
          </p:nvSpPr>
          <p:spPr bwMode="auto">
            <a:xfrm>
              <a:off x="614" y="266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6</a:t>
              </a:r>
            </a:p>
          </p:txBody>
        </p:sp>
        <p:sp>
          <p:nvSpPr>
            <p:cNvPr id="109657" name="Rectangle 87"/>
            <p:cNvSpPr>
              <a:spLocks noChangeArrowheads="1"/>
            </p:cNvSpPr>
            <p:nvPr/>
          </p:nvSpPr>
          <p:spPr bwMode="auto">
            <a:xfrm>
              <a:off x="1296" y="2592"/>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9658" name="Rectangle 88"/>
            <p:cNvSpPr>
              <a:spLocks noChangeArrowheads="1"/>
            </p:cNvSpPr>
            <p:nvPr/>
          </p:nvSpPr>
          <p:spPr bwMode="auto">
            <a:xfrm>
              <a:off x="816" y="292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59" name="Rectangle 89"/>
            <p:cNvSpPr>
              <a:spLocks noChangeArrowheads="1"/>
            </p:cNvSpPr>
            <p:nvPr/>
          </p:nvSpPr>
          <p:spPr bwMode="auto">
            <a:xfrm>
              <a:off x="1056" y="292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660" name="Text Box 90"/>
            <p:cNvSpPr txBox="1">
              <a:spLocks noChangeArrowheads="1"/>
            </p:cNvSpPr>
            <p:nvPr/>
          </p:nvSpPr>
          <p:spPr bwMode="auto">
            <a:xfrm>
              <a:off x="614" y="3000"/>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7</a:t>
              </a:r>
            </a:p>
          </p:txBody>
        </p:sp>
        <p:sp>
          <p:nvSpPr>
            <p:cNvPr id="109661" name="Rectangle 91"/>
            <p:cNvSpPr>
              <a:spLocks noChangeArrowheads="1"/>
            </p:cNvSpPr>
            <p:nvPr/>
          </p:nvSpPr>
          <p:spPr bwMode="auto">
            <a:xfrm>
              <a:off x="1296" y="2928"/>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9662" name="Rectangle 93"/>
            <p:cNvSpPr>
              <a:spLocks noChangeArrowheads="1"/>
            </p:cNvSpPr>
            <p:nvPr/>
          </p:nvSpPr>
          <p:spPr bwMode="auto">
            <a:xfrm>
              <a:off x="1056" y="1248"/>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Be</a:t>
              </a:r>
              <a:endParaRPr lang="en-US" sz="1000"/>
            </a:p>
            <a:p>
              <a:pPr algn="ctr"/>
              <a:endParaRPr lang="en-US" sz="1000"/>
            </a:p>
            <a:p>
              <a:pPr algn="ctr"/>
              <a:r>
                <a:rPr lang="en-US" sz="1000"/>
                <a:t>900</a:t>
              </a:r>
              <a:endParaRPr lang="en-US" sz="1000" baseline="30000"/>
            </a:p>
          </p:txBody>
        </p:sp>
        <p:sp>
          <p:nvSpPr>
            <p:cNvPr id="109663" name="Rectangle 94"/>
            <p:cNvSpPr>
              <a:spLocks noChangeArrowheads="1"/>
            </p:cNvSpPr>
            <p:nvPr/>
          </p:nvSpPr>
          <p:spPr bwMode="auto">
            <a:xfrm>
              <a:off x="3696" y="1584"/>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Al</a:t>
              </a:r>
              <a:endParaRPr lang="en-US" sz="1000"/>
            </a:p>
            <a:p>
              <a:pPr algn="ctr"/>
              <a:endParaRPr lang="en-US" sz="1000"/>
            </a:p>
            <a:p>
              <a:pPr algn="ctr"/>
              <a:r>
                <a:rPr lang="en-US" sz="1000"/>
                <a:t>578</a:t>
              </a:r>
              <a:endParaRPr lang="en-US" sz="1000" baseline="30000"/>
            </a:p>
          </p:txBody>
        </p:sp>
        <p:sp>
          <p:nvSpPr>
            <p:cNvPr id="109664" name="Rectangle 95"/>
            <p:cNvSpPr>
              <a:spLocks noChangeArrowheads="1"/>
            </p:cNvSpPr>
            <p:nvPr/>
          </p:nvSpPr>
          <p:spPr bwMode="auto">
            <a:xfrm>
              <a:off x="3936" y="1584"/>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Si</a:t>
              </a:r>
              <a:endParaRPr lang="en-US" sz="1000"/>
            </a:p>
            <a:p>
              <a:pPr algn="ctr"/>
              <a:endParaRPr lang="en-US" sz="1000"/>
            </a:p>
            <a:p>
              <a:pPr algn="ctr"/>
              <a:r>
                <a:rPr lang="en-US" sz="1000"/>
                <a:t>787</a:t>
              </a:r>
              <a:endParaRPr lang="en-US" sz="1000" baseline="30000"/>
            </a:p>
          </p:txBody>
        </p:sp>
        <p:sp>
          <p:nvSpPr>
            <p:cNvPr id="109665" name="Rectangle 96"/>
            <p:cNvSpPr>
              <a:spLocks noChangeArrowheads="1"/>
            </p:cNvSpPr>
            <p:nvPr/>
          </p:nvSpPr>
          <p:spPr bwMode="auto">
            <a:xfrm>
              <a:off x="153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Ti</a:t>
              </a:r>
              <a:endParaRPr lang="en-US" sz="1000"/>
            </a:p>
            <a:p>
              <a:pPr algn="ctr"/>
              <a:endParaRPr lang="en-US" sz="1000"/>
            </a:p>
            <a:p>
              <a:pPr algn="ctr"/>
              <a:r>
                <a:rPr lang="en-US" sz="1000"/>
                <a:t>659</a:t>
              </a:r>
              <a:endParaRPr lang="en-US" sz="1000" baseline="30000"/>
            </a:p>
          </p:txBody>
        </p:sp>
        <p:sp>
          <p:nvSpPr>
            <p:cNvPr id="109666" name="Rectangle 97"/>
            <p:cNvSpPr>
              <a:spLocks noChangeArrowheads="1"/>
            </p:cNvSpPr>
            <p:nvPr/>
          </p:nvSpPr>
          <p:spPr bwMode="auto">
            <a:xfrm>
              <a:off x="177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V</a:t>
              </a:r>
              <a:endParaRPr lang="en-US" sz="1000"/>
            </a:p>
            <a:p>
              <a:pPr algn="ctr"/>
              <a:endParaRPr lang="en-US" sz="1000"/>
            </a:p>
            <a:p>
              <a:pPr algn="ctr"/>
              <a:r>
                <a:rPr lang="en-US" sz="1000"/>
                <a:t>651</a:t>
              </a:r>
              <a:endParaRPr lang="en-US" sz="1000" baseline="30000"/>
            </a:p>
          </p:txBody>
        </p:sp>
        <p:sp>
          <p:nvSpPr>
            <p:cNvPr id="109667" name="Rectangle 98"/>
            <p:cNvSpPr>
              <a:spLocks noChangeArrowheads="1"/>
            </p:cNvSpPr>
            <p:nvPr/>
          </p:nvSpPr>
          <p:spPr bwMode="auto">
            <a:xfrm>
              <a:off x="201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Cr</a:t>
              </a:r>
              <a:endParaRPr lang="en-US" sz="1000"/>
            </a:p>
            <a:p>
              <a:pPr algn="ctr"/>
              <a:endParaRPr lang="en-US" sz="1000"/>
            </a:p>
            <a:p>
              <a:pPr algn="ctr"/>
              <a:r>
                <a:rPr lang="en-US" sz="1000"/>
                <a:t>653</a:t>
              </a:r>
              <a:endParaRPr lang="en-US" sz="1000" baseline="30000"/>
            </a:p>
          </p:txBody>
        </p:sp>
        <p:sp>
          <p:nvSpPr>
            <p:cNvPr id="109668" name="Rectangle 99"/>
            <p:cNvSpPr>
              <a:spLocks noChangeArrowheads="1"/>
            </p:cNvSpPr>
            <p:nvPr/>
          </p:nvSpPr>
          <p:spPr bwMode="auto">
            <a:xfrm>
              <a:off x="225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Mn</a:t>
              </a:r>
              <a:endParaRPr lang="en-US" sz="1000"/>
            </a:p>
            <a:p>
              <a:pPr algn="ctr"/>
              <a:endParaRPr lang="en-US" sz="1000"/>
            </a:p>
            <a:p>
              <a:pPr algn="ctr"/>
              <a:r>
                <a:rPr lang="en-US" sz="1000"/>
                <a:t>717</a:t>
              </a:r>
              <a:endParaRPr lang="en-US" sz="1000" baseline="30000"/>
            </a:p>
          </p:txBody>
        </p:sp>
        <p:sp>
          <p:nvSpPr>
            <p:cNvPr id="109669" name="Rectangle 100"/>
            <p:cNvSpPr>
              <a:spLocks noChangeArrowheads="1"/>
            </p:cNvSpPr>
            <p:nvPr/>
          </p:nvSpPr>
          <p:spPr bwMode="auto">
            <a:xfrm>
              <a:off x="249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Fe</a:t>
              </a:r>
              <a:endParaRPr lang="en-US" sz="1000"/>
            </a:p>
            <a:p>
              <a:pPr algn="ctr"/>
              <a:endParaRPr lang="en-US" sz="1000"/>
            </a:p>
            <a:p>
              <a:pPr algn="ctr"/>
              <a:r>
                <a:rPr lang="en-US" sz="1000"/>
                <a:t>762</a:t>
              </a:r>
              <a:endParaRPr lang="en-US" sz="1000" baseline="30000"/>
            </a:p>
          </p:txBody>
        </p:sp>
        <p:sp>
          <p:nvSpPr>
            <p:cNvPr id="109670" name="Rectangle 101"/>
            <p:cNvSpPr>
              <a:spLocks noChangeArrowheads="1"/>
            </p:cNvSpPr>
            <p:nvPr/>
          </p:nvSpPr>
          <p:spPr bwMode="auto">
            <a:xfrm>
              <a:off x="273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Co</a:t>
              </a:r>
              <a:endParaRPr lang="en-US" sz="1000"/>
            </a:p>
            <a:p>
              <a:pPr algn="ctr"/>
              <a:endParaRPr lang="en-US" sz="1000"/>
            </a:p>
            <a:p>
              <a:pPr algn="ctr"/>
              <a:r>
                <a:rPr lang="en-US" sz="1000"/>
                <a:t>760</a:t>
              </a:r>
              <a:endParaRPr lang="en-US" sz="1000" baseline="30000"/>
            </a:p>
          </p:txBody>
        </p:sp>
        <p:sp>
          <p:nvSpPr>
            <p:cNvPr id="109671" name="Rectangle 102"/>
            <p:cNvSpPr>
              <a:spLocks noChangeArrowheads="1"/>
            </p:cNvSpPr>
            <p:nvPr/>
          </p:nvSpPr>
          <p:spPr bwMode="auto">
            <a:xfrm>
              <a:off x="297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Ni</a:t>
              </a:r>
              <a:endParaRPr lang="en-US" sz="1000"/>
            </a:p>
            <a:p>
              <a:pPr algn="ctr"/>
              <a:endParaRPr lang="en-US" sz="1000"/>
            </a:p>
            <a:p>
              <a:pPr algn="ctr"/>
              <a:r>
                <a:rPr lang="en-US" sz="1000"/>
                <a:t>737</a:t>
              </a:r>
              <a:endParaRPr lang="en-US" sz="1000" baseline="30000"/>
            </a:p>
          </p:txBody>
        </p:sp>
        <p:sp>
          <p:nvSpPr>
            <p:cNvPr id="109672" name="Rectangle 103"/>
            <p:cNvSpPr>
              <a:spLocks noChangeArrowheads="1"/>
            </p:cNvSpPr>
            <p:nvPr/>
          </p:nvSpPr>
          <p:spPr bwMode="auto">
            <a:xfrm>
              <a:off x="321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Cu</a:t>
              </a:r>
              <a:endParaRPr lang="en-US" sz="1000"/>
            </a:p>
            <a:p>
              <a:pPr algn="ctr"/>
              <a:endParaRPr lang="en-US" sz="1000"/>
            </a:p>
            <a:p>
              <a:pPr algn="ctr"/>
              <a:r>
                <a:rPr lang="en-US" sz="1000"/>
                <a:t>746</a:t>
              </a:r>
              <a:endParaRPr lang="en-US" sz="1000" baseline="30000"/>
            </a:p>
          </p:txBody>
        </p:sp>
        <p:sp>
          <p:nvSpPr>
            <p:cNvPr id="109673" name="Rectangle 104"/>
            <p:cNvSpPr>
              <a:spLocks noChangeArrowheads="1"/>
            </p:cNvSpPr>
            <p:nvPr/>
          </p:nvSpPr>
          <p:spPr bwMode="auto">
            <a:xfrm>
              <a:off x="345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Zn</a:t>
              </a:r>
              <a:endParaRPr lang="en-US" sz="1000"/>
            </a:p>
            <a:p>
              <a:pPr algn="ctr"/>
              <a:endParaRPr lang="en-US" sz="1000"/>
            </a:p>
            <a:p>
              <a:pPr algn="ctr"/>
              <a:r>
                <a:rPr lang="en-US" sz="1000"/>
                <a:t>906</a:t>
              </a:r>
              <a:endParaRPr lang="en-US" sz="1000" baseline="30000"/>
            </a:p>
          </p:txBody>
        </p:sp>
        <p:sp>
          <p:nvSpPr>
            <p:cNvPr id="109674" name="Rectangle 105"/>
            <p:cNvSpPr>
              <a:spLocks noChangeArrowheads="1"/>
            </p:cNvSpPr>
            <p:nvPr/>
          </p:nvSpPr>
          <p:spPr bwMode="auto">
            <a:xfrm>
              <a:off x="369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Ga</a:t>
              </a:r>
              <a:endParaRPr lang="en-US" sz="1000"/>
            </a:p>
            <a:p>
              <a:pPr algn="ctr"/>
              <a:endParaRPr lang="en-US" sz="1000"/>
            </a:p>
            <a:p>
              <a:pPr algn="ctr"/>
              <a:r>
                <a:rPr lang="en-US" sz="1000"/>
                <a:t>579</a:t>
              </a:r>
              <a:endParaRPr lang="en-US" sz="1000" baseline="30000"/>
            </a:p>
          </p:txBody>
        </p:sp>
        <p:sp>
          <p:nvSpPr>
            <p:cNvPr id="109675" name="Rectangle 106"/>
            <p:cNvSpPr>
              <a:spLocks noChangeArrowheads="1"/>
            </p:cNvSpPr>
            <p:nvPr/>
          </p:nvSpPr>
          <p:spPr bwMode="auto">
            <a:xfrm>
              <a:off x="393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Ge</a:t>
              </a:r>
              <a:endParaRPr lang="en-US" sz="1000"/>
            </a:p>
            <a:p>
              <a:pPr algn="ctr"/>
              <a:endParaRPr lang="en-US" sz="1000"/>
            </a:p>
            <a:p>
              <a:pPr algn="ctr"/>
              <a:r>
                <a:rPr lang="en-US" sz="1000"/>
                <a:t>762</a:t>
              </a:r>
              <a:endParaRPr lang="en-US" sz="1000" baseline="30000"/>
            </a:p>
          </p:txBody>
        </p:sp>
        <p:sp>
          <p:nvSpPr>
            <p:cNvPr id="109676" name="Rectangle 107"/>
            <p:cNvSpPr>
              <a:spLocks noChangeArrowheads="1"/>
            </p:cNvSpPr>
            <p:nvPr/>
          </p:nvSpPr>
          <p:spPr bwMode="auto">
            <a:xfrm>
              <a:off x="177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Nb</a:t>
              </a:r>
              <a:endParaRPr lang="en-US" sz="1000"/>
            </a:p>
            <a:p>
              <a:pPr algn="ctr"/>
              <a:endParaRPr lang="en-US" sz="1000"/>
            </a:p>
            <a:p>
              <a:pPr algn="ctr"/>
              <a:r>
                <a:rPr lang="en-US" sz="1000"/>
                <a:t>652</a:t>
              </a:r>
              <a:endParaRPr lang="en-US" sz="1000" baseline="30000"/>
            </a:p>
          </p:txBody>
        </p:sp>
        <p:sp>
          <p:nvSpPr>
            <p:cNvPr id="109677" name="Rectangle 108"/>
            <p:cNvSpPr>
              <a:spLocks noChangeArrowheads="1"/>
            </p:cNvSpPr>
            <p:nvPr/>
          </p:nvSpPr>
          <p:spPr bwMode="auto">
            <a:xfrm>
              <a:off x="201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Mo</a:t>
              </a:r>
              <a:endParaRPr lang="en-US" sz="1000"/>
            </a:p>
            <a:p>
              <a:pPr algn="ctr"/>
              <a:endParaRPr lang="en-US" sz="1000"/>
            </a:p>
            <a:p>
              <a:pPr algn="ctr"/>
              <a:r>
                <a:rPr lang="en-US" sz="1000"/>
                <a:t>684</a:t>
              </a:r>
              <a:endParaRPr lang="en-US" sz="1000" baseline="30000"/>
            </a:p>
          </p:txBody>
        </p:sp>
        <p:sp>
          <p:nvSpPr>
            <p:cNvPr id="109678" name="Rectangle 109"/>
            <p:cNvSpPr>
              <a:spLocks noChangeArrowheads="1"/>
            </p:cNvSpPr>
            <p:nvPr/>
          </p:nvSpPr>
          <p:spPr bwMode="auto">
            <a:xfrm>
              <a:off x="225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Tc</a:t>
              </a:r>
              <a:endParaRPr lang="en-US" sz="1000"/>
            </a:p>
            <a:p>
              <a:pPr algn="ctr"/>
              <a:endParaRPr lang="en-US" sz="1000"/>
            </a:p>
            <a:p>
              <a:pPr algn="ctr"/>
              <a:r>
                <a:rPr lang="en-US" sz="1000"/>
                <a:t>702</a:t>
              </a:r>
              <a:endParaRPr lang="en-US" sz="1000" baseline="30000"/>
            </a:p>
          </p:txBody>
        </p:sp>
        <p:sp>
          <p:nvSpPr>
            <p:cNvPr id="109679" name="Rectangle 110"/>
            <p:cNvSpPr>
              <a:spLocks noChangeArrowheads="1"/>
            </p:cNvSpPr>
            <p:nvPr/>
          </p:nvSpPr>
          <p:spPr bwMode="auto">
            <a:xfrm>
              <a:off x="321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Ag</a:t>
              </a:r>
              <a:endParaRPr lang="en-US" sz="1000"/>
            </a:p>
            <a:p>
              <a:pPr algn="ctr"/>
              <a:endParaRPr lang="en-US" sz="1000"/>
            </a:p>
            <a:p>
              <a:pPr algn="ctr"/>
              <a:r>
                <a:rPr lang="en-US" sz="1000"/>
                <a:t>731</a:t>
              </a:r>
              <a:endParaRPr lang="en-US" sz="1000" baseline="30000"/>
            </a:p>
          </p:txBody>
        </p:sp>
        <p:sp>
          <p:nvSpPr>
            <p:cNvPr id="109680" name="Rectangle 111"/>
            <p:cNvSpPr>
              <a:spLocks noChangeArrowheads="1"/>
            </p:cNvSpPr>
            <p:nvPr/>
          </p:nvSpPr>
          <p:spPr bwMode="auto">
            <a:xfrm>
              <a:off x="345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Cd</a:t>
              </a:r>
              <a:endParaRPr lang="en-US" sz="1000"/>
            </a:p>
            <a:p>
              <a:pPr algn="ctr"/>
              <a:endParaRPr lang="en-US" sz="1000"/>
            </a:p>
            <a:p>
              <a:pPr algn="ctr"/>
              <a:r>
                <a:rPr lang="en-US" sz="1000"/>
                <a:t>868</a:t>
              </a:r>
              <a:endParaRPr lang="en-US" sz="1000" baseline="30000"/>
            </a:p>
          </p:txBody>
        </p:sp>
        <p:sp>
          <p:nvSpPr>
            <p:cNvPr id="109681" name="Rectangle 112"/>
            <p:cNvSpPr>
              <a:spLocks noChangeArrowheads="1"/>
            </p:cNvSpPr>
            <p:nvPr/>
          </p:nvSpPr>
          <p:spPr bwMode="auto">
            <a:xfrm>
              <a:off x="369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In</a:t>
              </a:r>
              <a:endParaRPr lang="en-US" sz="1000"/>
            </a:p>
            <a:p>
              <a:pPr algn="ctr"/>
              <a:endParaRPr lang="en-US" sz="1000"/>
            </a:p>
            <a:p>
              <a:pPr algn="ctr"/>
              <a:r>
                <a:rPr lang="en-US" sz="1000"/>
                <a:t>558</a:t>
              </a:r>
              <a:endParaRPr lang="en-US" sz="1000" baseline="30000"/>
            </a:p>
          </p:txBody>
        </p:sp>
        <p:sp>
          <p:nvSpPr>
            <p:cNvPr id="109682" name="Rectangle 113"/>
            <p:cNvSpPr>
              <a:spLocks noChangeArrowheads="1"/>
            </p:cNvSpPr>
            <p:nvPr/>
          </p:nvSpPr>
          <p:spPr bwMode="auto">
            <a:xfrm>
              <a:off x="393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Sn</a:t>
              </a:r>
              <a:endParaRPr lang="en-US" sz="1000"/>
            </a:p>
            <a:p>
              <a:pPr algn="ctr"/>
              <a:endParaRPr lang="en-US" sz="1000"/>
            </a:p>
            <a:p>
              <a:pPr algn="ctr"/>
              <a:r>
                <a:rPr lang="en-US" sz="1000"/>
                <a:t>709</a:t>
              </a:r>
              <a:endParaRPr lang="en-US" sz="1000" baseline="30000"/>
            </a:p>
          </p:txBody>
        </p:sp>
        <p:sp>
          <p:nvSpPr>
            <p:cNvPr id="109683" name="Rectangle 114"/>
            <p:cNvSpPr>
              <a:spLocks noChangeArrowheads="1"/>
            </p:cNvSpPr>
            <p:nvPr/>
          </p:nvSpPr>
          <p:spPr bwMode="auto">
            <a:xfrm>
              <a:off x="417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Sb</a:t>
              </a:r>
              <a:endParaRPr lang="en-US" sz="1000"/>
            </a:p>
            <a:p>
              <a:pPr algn="ctr"/>
              <a:endParaRPr lang="en-US" sz="1000"/>
            </a:p>
            <a:p>
              <a:pPr algn="ctr"/>
              <a:r>
                <a:rPr lang="en-US" sz="1000"/>
                <a:t>834</a:t>
              </a:r>
              <a:endParaRPr lang="en-US" sz="1000" baseline="30000"/>
            </a:p>
          </p:txBody>
        </p:sp>
        <p:sp>
          <p:nvSpPr>
            <p:cNvPr id="109684" name="Rectangle 115"/>
            <p:cNvSpPr>
              <a:spLocks noChangeArrowheads="1"/>
            </p:cNvSpPr>
            <p:nvPr/>
          </p:nvSpPr>
          <p:spPr bwMode="auto">
            <a:xfrm>
              <a:off x="177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Ta</a:t>
              </a:r>
              <a:endParaRPr lang="en-US" sz="1000"/>
            </a:p>
            <a:p>
              <a:pPr algn="ctr"/>
              <a:endParaRPr lang="en-US" sz="1000"/>
            </a:p>
            <a:p>
              <a:pPr algn="ctr"/>
              <a:r>
                <a:rPr lang="en-US" sz="1000"/>
                <a:t>761</a:t>
              </a:r>
              <a:endParaRPr lang="en-US" sz="1000" baseline="30000"/>
            </a:p>
          </p:txBody>
        </p:sp>
        <p:sp>
          <p:nvSpPr>
            <p:cNvPr id="109685" name="Rectangle 116"/>
            <p:cNvSpPr>
              <a:spLocks noChangeArrowheads="1"/>
            </p:cNvSpPr>
            <p:nvPr/>
          </p:nvSpPr>
          <p:spPr bwMode="auto">
            <a:xfrm>
              <a:off x="201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W</a:t>
              </a:r>
              <a:endParaRPr lang="en-US" sz="1000"/>
            </a:p>
            <a:p>
              <a:pPr algn="ctr"/>
              <a:endParaRPr lang="en-US" sz="1000"/>
            </a:p>
            <a:p>
              <a:pPr algn="ctr"/>
              <a:r>
                <a:rPr lang="en-US" sz="1000"/>
                <a:t>770</a:t>
              </a:r>
              <a:endParaRPr lang="en-US" sz="1000" baseline="30000"/>
            </a:p>
          </p:txBody>
        </p:sp>
        <p:sp>
          <p:nvSpPr>
            <p:cNvPr id="109686" name="Rectangle 117"/>
            <p:cNvSpPr>
              <a:spLocks noChangeArrowheads="1"/>
            </p:cNvSpPr>
            <p:nvPr/>
          </p:nvSpPr>
          <p:spPr bwMode="auto">
            <a:xfrm>
              <a:off x="225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Re</a:t>
              </a:r>
              <a:endParaRPr lang="en-US" sz="1000"/>
            </a:p>
            <a:p>
              <a:pPr algn="ctr"/>
              <a:endParaRPr lang="en-US" sz="1000"/>
            </a:p>
            <a:p>
              <a:pPr algn="ctr"/>
              <a:r>
                <a:rPr lang="en-US" sz="1000"/>
                <a:t>760</a:t>
              </a:r>
              <a:endParaRPr lang="en-US" sz="1000" baseline="30000"/>
            </a:p>
          </p:txBody>
        </p:sp>
        <p:sp>
          <p:nvSpPr>
            <p:cNvPr id="109687" name="Rectangle 118"/>
            <p:cNvSpPr>
              <a:spLocks noChangeArrowheads="1"/>
            </p:cNvSpPr>
            <p:nvPr/>
          </p:nvSpPr>
          <p:spPr bwMode="auto">
            <a:xfrm>
              <a:off x="345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Hg</a:t>
              </a:r>
              <a:endParaRPr lang="en-US" sz="1000"/>
            </a:p>
            <a:p>
              <a:pPr algn="ctr"/>
              <a:endParaRPr lang="en-US" sz="1000"/>
            </a:p>
            <a:p>
              <a:pPr algn="ctr"/>
              <a:r>
                <a:rPr lang="en-US" sz="1000"/>
                <a:t>1007</a:t>
              </a:r>
              <a:endParaRPr lang="en-US" sz="1000" baseline="30000"/>
            </a:p>
          </p:txBody>
        </p:sp>
        <p:sp>
          <p:nvSpPr>
            <p:cNvPr id="109688" name="Rectangle 119"/>
            <p:cNvSpPr>
              <a:spLocks noChangeArrowheads="1"/>
            </p:cNvSpPr>
            <p:nvPr/>
          </p:nvSpPr>
          <p:spPr bwMode="auto">
            <a:xfrm>
              <a:off x="369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Tl</a:t>
              </a:r>
              <a:endParaRPr lang="en-US" sz="1000"/>
            </a:p>
            <a:p>
              <a:pPr algn="ctr"/>
              <a:endParaRPr lang="en-US" sz="1000"/>
            </a:p>
            <a:p>
              <a:pPr algn="ctr"/>
              <a:r>
                <a:rPr lang="en-US" sz="1000"/>
                <a:t>589</a:t>
              </a:r>
              <a:endParaRPr lang="en-US" sz="1000" baseline="30000"/>
            </a:p>
          </p:txBody>
        </p:sp>
        <p:sp>
          <p:nvSpPr>
            <p:cNvPr id="109689" name="Rectangle 120"/>
            <p:cNvSpPr>
              <a:spLocks noChangeArrowheads="1"/>
            </p:cNvSpPr>
            <p:nvPr/>
          </p:nvSpPr>
          <p:spPr bwMode="auto">
            <a:xfrm>
              <a:off x="393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Pb</a:t>
              </a:r>
              <a:endParaRPr lang="en-US" sz="1000"/>
            </a:p>
            <a:p>
              <a:pPr algn="ctr"/>
              <a:endParaRPr lang="en-US" sz="1000"/>
            </a:p>
            <a:p>
              <a:pPr algn="ctr"/>
              <a:r>
                <a:rPr lang="en-US" sz="1000"/>
                <a:t>716</a:t>
              </a:r>
              <a:endParaRPr lang="en-US" sz="1000" baseline="30000"/>
            </a:p>
          </p:txBody>
        </p:sp>
        <p:sp>
          <p:nvSpPr>
            <p:cNvPr id="109690" name="Rectangle 121"/>
            <p:cNvSpPr>
              <a:spLocks noChangeArrowheads="1"/>
            </p:cNvSpPr>
            <p:nvPr/>
          </p:nvSpPr>
          <p:spPr bwMode="auto">
            <a:xfrm>
              <a:off x="417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Bi</a:t>
              </a:r>
              <a:endParaRPr lang="en-US" sz="1000"/>
            </a:p>
            <a:p>
              <a:pPr algn="ctr"/>
              <a:endParaRPr lang="en-US" sz="1000"/>
            </a:p>
            <a:p>
              <a:pPr algn="ctr"/>
              <a:r>
                <a:rPr lang="en-US" sz="1000"/>
                <a:t>703</a:t>
              </a:r>
              <a:endParaRPr lang="en-US" sz="1000" baseline="30000"/>
            </a:p>
          </p:txBody>
        </p:sp>
        <p:sp>
          <p:nvSpPr>
            <p:cNvPr id="109691" name="Rectangle 125"/>
            <p:cNvSpPr>
              <a:spLocks noChangeArrowheads="1"/>
            </p:cNvSpPr>
            <p:nvPr/>
          </p:nvSpPr>
          <p:spPr bwMode="auto">
            <a:xfrm>
              <a:off x="4176" y="1248"/>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N</a:t>
              </a:r>
              <a:endParaRPr lang="en-US" sz="1000"/>
            </a:p>
            <a:p>
              <a:pPr algn="ctr"/>
              <a:endParaRPr lang="en-US" sz="1000"/>
            </a:p>
            <a:p>
              <a:pPr algn="ctr"/>
              <a:r>
                <a:rPr lang="en-US" sz="1000"/>
                <a:t>1402</a:t>
              </a:r>
              <a:endParaRPr lang="en-US" sz="1000" baseline="30000"/>
            </a:p>
          </p:txBody>
        </p:sp>
        <p:sp>
          <p:nvSpPr>
            <p:cNvPr id="109692" name="Rectangle 126"/>
            <p:cNvSpPr>
              <a:spLocks noChangeArrowheads="1"/>
            </p:cNvSpPr>
            <p:nvPr/>
          </p:nvSpPr>
          <p:spPr bwMode="auto">
            <a:xfrm>
              <a:off x="4416" y="1248"/>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O</a:t>
              </a:r>
              <a:endParaRPr lang="en-US" sz="1000"/>
            </a:p>
            <a:p>
              <a:pPr algn="ctr"/>
              <a:endParaRPr lang="en-US" sz="1000"/>
            </a:p>
            <a:p>
              <a:pPr algn="ctr"/>
              <a:r>
                <a:rPr lang="en-US" sz="1000"/>
                <a:t>1314</a:t>
              </a:r>
              <a:endParaRPr lang="en-US" sz="1000" baseline="30000"/>
            </a:p>
          </p:txBody>
        </p:sp>
        <p:sp>
          <p:nvSpPr>
            <p:cNvPr id="109693" name="Rectangle 127"/>
            <p:cNvSpPr>
              <a:spLocks noChangeArrowheads="1"/>
            </p:cNvSpPr>
            <p:nvPr/>
          </p:nvSpPr>
          <p:spPr bwMode="auto">
            <a:xfrm>
              <a:off x="4656" y="1248"/>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F</a:t>
              </a:r>
              <a:endParaRPr lang="en-US" sz="1000"/>
            </a:p>
            <a:p>
              <a:pPr algn="ctr"/>
              <a:endParaRPr lang="en-US" sz="1000"/>
            </a:p>
            <a:p>
              <a:pPr algn="ctr"/>
              <a:r>
                <a:rPr lang="en-US" sz="1000"/>
                <a:t>1681</a:t>
              </a:r>
              <a:endParaRPr lang="en-US" sz="1000" baseline="30000"/>
            </a:p>
          </p:txBody>
        </p:sp>
        <p:sp>
          <p:nvSpPr>
            <p:cNvPr id="109694" name="Rectangle 128"/>
            <p:cNvSpPr>
              <a:spLocks noChangeArrowheads="1"/>
            </p:cNvSpPr>
            <p:nvPr/>
          </p:nvSpPr>
          <p:spPr bwMode="auto">
            <a:xfrm>
              <a:off x="4656" y="1584"/>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Cl</a:t>
              </a:r>
              <a:endParaRPr lang="en-US" sz="1000"/>
            </a:p>
            <a:p>
              <a:pPr algn="ctr"/>
              <a:endParaRPr lang="en-US" sz="1000"/>
            </a:p>
            <a:p>
              <a:pPr algn="ctr"/>
              <a:r>
                <a:rPr lang="en-US" sz="1000"/>
                <a:t>1251</a:t>
              </a:r>
              <a:endParaRPr lang="en-US" sz="1000" baseline="30000"/>
            </a:p>
          </p:txBody>
        </p:sp>
        <p:sp>
          <p:nvSpPr>
            <p:cNvPr id="109695" name="Rectangle 132"/>
            <p:cNvSpPr>
              <a:spLocks noChangeArrowheads="1"/>
            </p:cNvSpPr>
            <p:nvPr/>
          </p:nvSpPr>
          <p:spPr bwMode="auto">
            <a:xfrm>
              <a:off x="3936" y="1248"/>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C</a:t>
              </a:r>
              <a:endParaRPr lang="en-US" sz="1000"/>
            </a:p>
            <a:p>
              <a:pPr algn="ctr"/>
              <a:endParaRPr lang="en-US" sz="1000"/>
            </a:p>
            <a:p>
              <a:pPr algn="ctr"/>
              <a:r>
                <a:rPr lang="en-US" sz="1000"/>
                <a:t>1086</a:t>
              </a:r>
              <a:endParaRPr lang="en-US" sz="1000" baseline="30000"/>
            </a:p>
          </p:txBody>
        </p:sp>
        <p:sp>
          <p:nvSpPr>
            <p:cNvPr id="109696" name="Rectangle 133"/>
            <p:cNvSpPr>
              <a:spLocks noChangeArrowheads="1"/>
            </p:cNvSpPr>
            <p:nvPr/>
          </p:nvSpPr>
          <p:spPr bwMode="auto">
            <a:xfrm>
              <a:off x="4416" y="1584"/>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S</a:t>
              </a:r>
              <a:endParaRPr lang="en-US" sz="1000"/>
            </a:p>
            <a:p>
              <a:pPr algn="ctr"/>
              <a:endParaRPr lang="en-US" sz="1000"/>
            </a:p>
            <a:p>
              <a:pPr algn="ctr"/>
              <a:r>
                <a:rPr lang="en-US" sz="1000"/>
                <a:t>1000</a:t>
              </a:r>
              <a:endParaRPr lang="en-US" sz="1000" baseline="30000"/>
            </a:p>
          </p:txBody>
        </p:sp>
        <p:sp>
          <p:nvSpPr>
            <p:cNvPr id="109697" name="Rectangle 134"/>
            <p:cNvSpPr>
              <a:spLocks noChangeArrowheads="1"/>
            </p:cNvSpPr>
            <p:nvPr/>
          </p:nvSpPr>
          <p:spPr bwMode="auto">
            <a:xfrm>
              <a:off x="465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Br</a:t>
              </a:r>
              <a:endParaRPr lang="en-US" sz="1000"/>
            </a:p>
            <a:p>
              <a:pPr algn="ctr"/>
              <a:endParaRPr lang="en-US" sz="1000"/>
            </a:p>
            <a:p>
              <a:pPr algn="ctr"/>
              <a:r>
                <a:rPr lang="en-US" sz="1000"/>
                <a:t>1140</a:t>
              </a:r>
              <a:endParaRPr lang="en-US" sz="1000" baseline="30000"/>
            </a:p>
          </p:txBody>
        </p:sp>
        <p:sp>
          <p:nvSpPr>
            <p:cNvPr id="109698" name="Rectangle 135"/>
            <p:cNvSpPr>
              <a:spLocks noChangeArrowheads="1"/>
            </p:cNvSpPr>
            <p:nvPr/>
          </p:nvSpPr>
          <p:spPr bwMode="auto">
            <a:xfrm>
              <a:off x="465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I</a:t>
              </a:r>
              <a:endParaRPr lang="en-US" sz="1000"/>
            </a:p>
            <a:p>
              <a:pPr algn="ctr"/>
              <a:endParaRPr lang="en-US" sz="1000"/>
            </a:p>
            <a:p>
              <a:pPr algn="ctr"/>
              <a:r>
                <a:rPr lang="en-US" sz="1000"/>
                <a:t>1008</a:t>
              </a:r>
              <a:endParaRPr lang="en-US" sz="1000" baseline="30000"/>
            </a:p>
          </p:txBody>
        </p:sp>
        <p:sp>
          <p:nvSpPr>
            <p:cNvPr id="109699" name="Rectangle 139"/>
            <p:cNvSpPr>
              <a:spLocks noChangeArrowheads="1"/>
            </p:cNvSpPr>
            <p:nvPr/>
          </p:nvSpPr>
          <p:spPr bwMode="auto">
            <a:xfrm>
              <a:off x="816" y="1584"/>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Na</a:t>
              </a:r>
              <a:endParaRPr lang="en-US" sz="1000"/>
            </a:p>
            <a:p>
              <a:pPr algn="ctr"/>
              <a:endParaRPr lang="en-US" sz="1000"/>
            </a:p>
            <a:p>
              <a:pPr algn="ctr"/>
              <a:r>
                <a:rPr lang="en-US" sz="1000"/>
                <a:t>496</a:t>
              </a:r>
              <a:endParaRPr lang="en-US" sz="1000" baseline="30000"/>
            </a:p>
          </p:txBody>
        </p:sp>
        <p:sp>
          <p:nvSpPr>
            <p:cNvPr id="109700" name="Rectangle 140"/>
            <p:cNvSpPr>
              <a:spLocks noChangeArrowheads="1"/>
            </p:cNvSpPr>
            <p:nvPr/>
          </p:nvSpPr>
          <p:spPr bwMode="auto">
            <a:xfrm>
              <a:off x="81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K</a:t>
              </a:r>
              <a:endParaRPr lang="en-US" sz="1000"/>
            </a:p>
            <a:p>
              <a:pPr algn="ctr"/>
              <a:endParaRPr lang="en-US" sz="1000" baseline="30000"/>
            </a:p>
            <a:p>
              <a:pPr algn="ctr"/>
              <a:r>
                <a:rPr lang="en-US" sz="1000"/>
                <a:t>419</a:t>
              </a:r>
            </a:p>
          </p:txBody>
        </p:sp>
        <p:sp>
          <p:nvSpPr>
            <p:cNvPr id="109701" name="Rectangle 141"/>
            <p:cNvSpPr>
              <a:spLocks noChangeArrowheads="1"/>
            </p:cNvSpPr>
            <p:nvPr/>
          </p:nvSpPr>
          <p:spPr bwMode="auto">
            <a:xfrm>
              <a:off x="81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Rb</a:t>
              </a:r>
              <a:endParaRPr lang="en-US" sz="1000"/>
            </a:p>
            <a:p>
              <a:pPr algn="ctr"/>
              <a:endParaRPr lang="en-US" sz="1000"/>
            </a:p>
            <a:p>
              <a:pPr algn="ctr"/>
              <a:r>
                <a:rPr lang="en-US" sz="1000"/>
                <a:t>403</a:t>
              </a:r>
              <a:endParaRPr lang="en-US" sz="1000" baseline="30000"/>
            </a:p>
          </p:txBody>
        </p:sp>
        <p:sp>
          <p:nvSpPr>
            <p:cNvPr id="109702" name="Rectangle 142"/>
            <p:cNvSpPr>
              <a:spLocks noChangeArrowheads="1"/>
            </p:cNvSpPr>
            <p:nvPr/>
          </p:nvSpPr>
          <p:spPr bwMode="auto">
            <a:xfrm>
              <a:off x="81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Cs</a:t>
              </a:r>
              <a:endParaRPr lang="en-US" sz="1000"/>
            </a:p>
            <a:p>
              <a:pPr algn="ctr"/>
              <a:endParaRPr lang="en-US" sz="1000"/>
            </a:p>
            <a:p>
              <a:pPr algn="ctr"/>
              <a:r>
                <a:rPr lang="en-US" sz="1000"/>
                <a:t>376</a:t>
              </a:r>
              <a:endParaRPr lang="en-US" sz="1000" baseline="30000"/>
            </a:p>
          </p:txBody>
        </p:sp>
        <p:sp>
          <p:nvSpPr>
            <p:cNvPr id="109703" name="Rectangle 143"/>
            <p:cNvSpPr>
              <a:spLocks noChangeArrowheads="1"/>
            </p:cNvSpPr>
            <p:nvPr/>
          </p:nvSpPr>
          <p:spPr bwMode="auto">
            <a:xfrm>
              <a:off x="105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Ba</a:t>
              </a:r>
              <a:endParaRPr lang="en-US" sz="1000"/>
            </a:p>
            <a:p>
              <a:pPr algn="ctr"/>
              <a:endParaRPr lang="en-US" sz="1000"/>
            </a:p>
            <a:p>
              <a:pPr algn="ctr"/>
              <a:r>
                <a:rPr lang="en-US" sz="1000"/>
                <a:t>503</a:t>
              </a:r>
              <a:endParaRPr lang="en-US" sz="1000" baseline="30000"/>
            </a:p>
          </p:txBody>
        </p:sp>
        <p:sp>
          <p:nvSpPr>
            <p:cNvPr id="109704" name="Rectangle 144"/>
            <p:cNvSpPr>
              <a:spLocks noChangeArrowheads="1"/>
            </p:cNvSpPr>
            <p:nvPr/>
          </p:nvSpPr>
          <p:spPr bwMode="auto">
            <a:xfrm>
              <a:off x="816" y="2928"/>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Fr</a:t>
              </a:r>
              <a:endParaRPr lang="en-US" sz="1000"/>
            </a:p>
            <a:p>
              <a:pPr algn="ctr"/>
              <a:endParaRPr lang="en-US" sz="1000"/>
            </a:p>
            <a:p>
              <a:pPr algn="ctr"/>
              <a:r>
                <a:rPr lang="en-US" sz="1000"/>
                <a:t>--</a:t>
              </a:r>
              <a:endParaRPr lang="en-US" sz="1000" baseline="30000"/>
            </a:p>
          </p:txBody>
        </p:sp>
        <p:sp>
          <p:nvSpPr>
            <p:cNvPr id="109705" name="Rectangle 145"/>
            <p:cNvSpPr>
              <a:spLocks noChangeArrowheads="1"/>
            </p:cNvSpPr>
            <p:nvPr/>
          </p:nvSpPr>
          <p:spPr bwMode="auto">
            <a:xfrm>
              <a:off x="1056" y="2928"/>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Ra</a:t>
              </a:r>
              <a:endParaRPr lang="en-US" sz="1000"/>
            </a:p>
            <a:p>
              <a:pPr algn="ctr"/>
              <a:endParaRPr lang="en-US" sz="1000"/>
            </a:p>
            <a:p>
              <a:pPr algn="ctr"/>
              <a:r>
                <a:rPr lang="en-US" sz="1000"/>
                <a:t>509</a:t>
              </a:r>
              <a:endParaRPr lang="en-US" sz="1000" baseline="30000"/>
            </a:p>
          </p:txBody>
        </p:sp>
        <p:sp>
          <p:nvSpPr>
            <p:cNvPr id="109706" name="Rectangle 149"/>
            <p:cNvSpPr>
              <a:spLocks noChangeArrowheads="1"/>
            </p:cNvSpPr>
            <p:nvPr/>
          </p:nvSpPr>
          <p:spPr bwMode="auto">
            <a:xfrm>
              <a:off x="816" y="91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H</a:t>
              </a:r>
            </a:p>
            <a:p>
              <a:pPr algn="ctr"/>
              <a:endParaRPr lang="en-US" sz="1000"/>
            </a:p>
            <a:p>
              <a:pPr algn="ctr"/>
              <a:r>
                <a:rPr lang="en-US" sz="1000"/>
                <a:t>1312</a:t>
              </a:r>
              <a:endParaRPr lang="en-US" sz="1000" baseline="30000"/>
            </a:p>
          </p:txBody>
        </p:sp>
        <p:sp>
          <p:nvSpPr>
            <p:cNvPr id="109707" name="Rectangle 150"/>
            <p:cNvSpPr>
              <a:spLocks noChangeArrowheads="1"/>
            </p:cNvSpPr>
            <p:nvPr/>
          </p:nvSpPr>
          <p:spPr bwMode="auto">
            <a:xfrm>
              <a:off x="3696" y="1248"/>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B</a:t>
              </a:r>
              <a:endParaRPr lang="en-US" sz="1000"/>
            </a:p>
            <a:p>
              <a:pPr algn="ctr"/>
              <a:endParaRPr lang="en-US" sz="1000"/>
            </a:p>
            <a:p>
              <a:pPr algn="ctr"/>
              <a:r>
                <a:rPr lang="en-US" sz="1000"/>
                <a:t>801</a:t>
              </a:r>
              <a:endParaRPr lang="en-US" sz="1000" baseline="30000"/>
            </a:p>
          </p:txBody>
        </p:sp>
        <p:sp>
          <p:nvSpPr>
            <p:cNvPr id="109708" name="Rectangle 151"/>
            <p:cNvSpPr>
              <a:spLocks noChangeArrowheads="1"/>
            </p:cNvSpPr>
            <p:nvPr/>
          </p:nvSpPr>
          <p:spPr bwMode="auto">
            <a:xfrm>
              <a:off x="4176" y="1584"/>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P</a:t>
              </a:r>
              <a:endParaRPr lang="en-US" sz="1000"/>
            </a:p>
            <a:p>
              <a:pPr algn="ctr"/>
              <a:endParaRPr lang="en-US" sz="1000"/>
            </a:p>
            <a:p>
              <a:pPr algn="ctr"/>
              <a:r>
                <a:rPr lang="en-US" sz="1000"/>
                <a:t>1012</a:t>
              </a:r>
              <a:endParaRPr lang="en-US" sz="1000" baseline="30000"/>
            </a:p>
          </p:txBody>
        </p:sp>
        <p:sp>
          <p:nvSpPr>
            <p:cNvPr id="109709" name="Rectangle 152"/>
            <p:cNvSpPr>
              <a:spLocks noChangeArrowheads="1"/>
            </p:cNvSpPr>
            <p:nvPr/>
          </p:nvSpPr>
          <p:spPr bwMode="auto">
            <a:xfrm>
              <a:off x="417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As</a:t>
              </a:r>
              <a:endParaRPr lang="en-US" sz="1000"/>
            </a:p>
            <a:p>
              <a:pPr algn="ctr"/>
              <a:endParaRPr lang="en-US" sz="1000"/>
            </a:p>
            <a:p>
              <a:pPr algn="ctr"/>
              <a:r>
                <a:rPr lang="en-US" sz="1000"/>
                <a:t>947</a:t>
              </a:r>
              <a:endParaRPr lang="en-US" sz="1000" baseline="30000"/>
            </a:p>
          </p:txBody>
        </p:sp>
        <p:sp>
          <p:nvSpPr>
            <p:cNvPr id="109710" name="Rectangle 153"/>
            <p:cNvSpPr>
              <a:spLocks noChangeArrowheads="1"/>
            </p:cNvSpPr>
            <p:nvPr/>
          </p:nvSpPr>
          <p:spPr bwMode="auto">
            <a:xfrm>
              <a:off x="441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Se</a:t>
              </a:r>
              <a:endParaRPr lang="en-US" sz="1000"/>
            </a:p>
            <a:p>
              <a:pPr algn="ctr"/>
              <a:endParaRPr lang="en-US" sz="1000"/>
            </a:p>
            <a:p>
              <a:pPr algn="ctr"/>
              <a:r>
                <a:rPr lang="en-US" sz="1000"/>
                <a:t>941</a:t>
              </a:r>
              <a:endParaRPr lang="en-US" sz="1000" baseline="30000"/>
            </a:p>
          </p:txBody>
        </p:sp>
        <p:sp>
          <p:nvSpPr>
            <p:cNvPr id="109711" name="Rectangle 154"/>
            <p:cNvSpPr>
              <a:spLocks noChangeArrowheads="1"/>
            </p:cNvSpPr>
            <p:nvPr/>
          </p:nvSpPr>
          <p:spPr bwMode="auto">
            <a:xfrm>
              <a:off x="249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Ru</a:t>
              </a:r>
              <a:endParaRPr lang="en-US" sz="1000"/>
            </a:p>
            <a:p>
              <a:pPr algn="ctr"/>
              <a:endParaRPr lang="en-US" sz="1000"/>
            </a:p>
            <a:p>
              <a:pPr algn="ctr"/>
              <a:r>
                <a:rPr lang="en-US" sz="1000"/>
                <a:t>710</a:t>
              </a:r>
              <a:endParaRPr lang="en-US" sz="1000" baseline="30000"/>
            </a:p>
          </p:txBody>
        </p:sp>
        <p:sp>
          <p:nvSpPr>
            <p:cNvPr id="109712" name="Rectangle 155"/>
            <p:cNvSpPr>
              <a:spLocks noChangeArrowheads="1"/>
            </p:cNvSpPr>
            <p:nvPr/>
          </p:nvSpPr>
          <p:spPr bwMode="auto">
            <a:xfrm>
              <a:off x="273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Rh</a:t>
              </a:r>
              <a:endParaRPr lang="en-US" sz="1000"/>
            </a:p>
            <a:p>
              <a:pPr algn="ctr"/>
              <a:endParaRPr lang="en-US" sz="1000"/>
            </a:p>
            <a:p>
              <a:pPr algn="ctr"/>
              <a:r>
                <a:rPr lang="en-US" sz="1000"/>
                <a:t>720</a:t>
              </a:r>
              <a:endParaRPr lang="en-US" sz="1000" baseline="30000"/>
            </a:p>
          </p:txBody>
        </p:sp>
        <p:sp>
          <p:nvSpPr>
            <p:cNvPr id="109713" name="Rectangle 156"/>
            <p:cNvSpPr>
              <a:spLocks noChangeArrowheads="1"/>
            </p:cNvSpPr>
            <p:nvPr/>
          </p:nvSpPr>
          <p:spPr bwMode="auto">
            <a:xfrm>
              <a:off x="297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Pd</a:t>
              </a:r>
              <a:endParaRPr lang="en-US" sz="1000"/>
            </a:p>
            <a:p>
              <a:pPr algn="ctr"/>
              <a:endParaRPr lang="en-US" sz="1000"/>
            </a:p>
            <a:p>
              <a:pPr algn="ctr"/>
              <a:r>
                <a:rPr lang="en-US" sz="1000"/>
                <a:t>804</a:t>
              </a:r>
              <a:endParaRPr lang="en-US" sz="1000" baseline="30000"/>
            </a:p>
          </p:txBody>
        </p:sp>
        <p:sp>
          <p:nvSpPr>
            <p:cNvPr id="109714" name="Rectangle 157"/>
            <p:cNvSpPr>
              <a:spLocks noChangeArrowheads="1"/>
            </p:cNvSpPr>
            <p:nvPr/>
          </p:nvSpPr>
          <p:spPr bwMode="auto">
            <a:xfrm>
              <a:off x="441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Te</a:t>
              </a:r>
              <a:endParaRPr lang="en-US" sz="1000"/>
            </a:p>
            <a:p>
              <a:pPr algn="ctr"/>
              <a:endParaRPr lang="en-US" sz="1000"/>
            </a:p>
            <a:p>
              <a:pPr algn="ctr"/>
              <a:r>
                <a:rPr lang="en-US" sz="1000"/>
                <a:t>869</a:t>
              </a:r>
              <a:endParaRPr lang="en-US" sz="1000" baseline="30000"/>
            </a:p>
          </p:txBody>
        </p:sp>
        <p:sp>
          <p:nvSpPr>
            <p:cNvPr id="109715" name="Rectangle 158"/>
            <p:cNvSpPr>
              <a:spLocks noChangeArrowheads="1"/>
            </p:cNvSpPr>
            <p:nvPr/>
          </p:nvSpPr>
          <p:spPr bwMode="auto">
            <a:xfrm>
              <a:off x="249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Os</a:t>
              </a:r>
              <a:endParaRPr lang="en-US" sz="1000"/>
            </a:p>
            <a:p>
              <a:pPr algn="ctr"/>
              <a:endParaRPr lang="en-US" sz="1000"/>
            </a:p>
            <a:p>
              <a:pPr algn="ctr"/>
              <a:r>
                <a:rPr lang="en-US" sz="1000"/>
                <a:t>839</a:t>
              </a:r>
              <a:endParaRPr lang="en-US" sz="1000" baseline="30000"/>
            </a:p>
          </p:txBody>
        </p:sp>
        <p:sp>
          <p:nvSpPr>
            <p:cNvPr id="109716" name="Rectangle 159"/>
            <p:cNvSpPr>
              <a:spLocks noChangeArrowheads="1"/>
            </p:cNvSpPr>
            <p:nvPr/>
          </p:nvSpPr>
          <p:spPr bwMode="auto">
            <a:xfrm>
              <a:off x="273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Ir</a:t>
              </a:r>
              <a:endParaRPr lang="en-US" sz="1000"/>
            </a:p>
            <a:p>
              <a:pPr algn="ctr"/>
              <a:endParaRPr lang="en-US" sz="1000"/>
            </a:p>
            <a:p>
              <a:pPr algn="ctr"/>
              <a:r>
                <a:rPr lang="en-US" sz="1000"/>
                <a:t>878</a:t>
              </a:r>
              <a:endParaRPr lang="en-US" sz="1000" baseline="30000"/>
            </a:p>
          </p:txBody>
        </p:sp>
        <p:sp>
          <p:nvSpPr>
            <p:cNvPr id="109717" name="Rectangle 160"/>
            <p:cNvSpPr>
              <a:spLocks noChangeArrowheads="1"/>
            </p:cNvSpPr>
            <p:nvPr/>
          </p:nvSpPr>
          <p:spPr bwMode="auto">
            <a:xfrm>
              <a:off x="297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Pt</a:t>
              </a:r>
              <a:endParaRPr lang="en-US" sz="1000"/>
            </a:p>
            <a:p>
              <a:pPr algn="ctr"/>
              <a:endParaRPr lang="en-US" sz="1000"/>
            </a:p>
            <a:p>
              <a:pPr algn="ctr"/>
              <a:r>
                <a:rPr lang="en-US" sz="1000"/>
                <a:t>868</a:t>
              </a:r>
              <a:endParaRPr lang="en-US" sz="1000" baseline="30000"/>
            </a:p>
          </p:txBody>
        </p:sp>
        <p:sp>
          <p:nvSpPr>
            <p:cNvPr id="109718" name="Rectangle 161"/>
            <p:cNvSpPr>
              <a:spLocks noChangeArrowheads="1"/>
            </p:cNvSpPr>
            <p:nvPr/>
          </p:nvSpPr>
          <p:spPr bwMode="auto">
            <a:xfrm>
              <a:off x="321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Au</a:t>
              </a:r>
              <a:endParaRPr lang="en-US" sz="1000"/>
            </a:p>
            <a:p>
              <a:pPr algn="ctr"/>
              <a:endParaRPr lang="en-US" sz="1000"/>
            </a:p>
            <a:p>
              <a:pPr algn="ctr"/>
              <a:r>
                <a:rPr lang="en-US" sz="1000"/>
                <a:t>890</a:t>
              </a:r>
              <a:endParaRPr lang="en-US" sz="1000" baseline="30000"/>
            </a:p>
          </p:txBody>
        </p:sp>
        <p:sp>
          <p:nvSpPr>
            <p:cNvPr id="109719" name="Rectangle 162"/>
            <p:cNvSpPr>
              <a:spLocks noChangeArrowheads="1"/>
            </p:cNvSpPr>
            <p:nvPr/>
          </p:nvSpPr>
          <p:spPr bwMode="auto">
            <a:xfrm>
              <a:off x="441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Po</a:t>
              </a:r>
              <a:endParaRPr lang="en-US" sz="1000"/>
            </a:p>
            <a:p>
              <a:pPr algn="ctr"/>
              <a:endParaRPr lang="en-US" sz="1000"/>
            </a:p>
            <a:p>
              <a:pPr algn="ctr"/>
              <a:r>
                <a:rPr lang="en-US" sz="1000"/>
                <a:t>812</a:t>
              </a:r>
              <a:endParaRPr lang="en-US" sz="1000" baseline="30000"/>
            </a:p>
          </p:txBody>
        </p:sp>
        <p:sp>
          <p:nvSpPr>
            <p:cNvPr id="109720" name="Rectangle 163"/>
            <p:cNvSpPr>
              <a:spLocks noChangeArrowheads="1"/>
            </p:cNvSpPr>
            <p:nvPr/>
          </p:nvSpPr>
          <p:spPr bwMode="auto">
            <a:xfrm>
              <a:off x="465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At</a:t>
              </a:r>
              <a:endParaRPr lang="en-US" sz="1000"/>
            </a:p>
            <a:p>
              <a:pPr algn="ctr"/>
              <a:endParaRPr lang="en-US" sz="1000"/>
            </a:p>
            <a:p>
              <a:pPr algn="ctr"/>
              <a:r>
                <a:rPr lang="en-US" sz="1000"/>
                <a:t>--</a:t>
              </a:r>
            </a:p>
          </p:txBody>
        </p:sp>
        <p:sp>
          <p:nvSpPr>
            <p:cNvPr id="109721" name="Text Box 166"/>
            <p:cNvSpPr txBox="1">
              <a:spLocks noChangeArrowheads="1"/>
            </p:cNvSpPr>
            <p:nvPr/>
          </p:nvSpPr>
          <p:spPr bwMode="auto">
            <a:xfrm rot="-5400000">
              <a:off x="113" y="1820"/>
              <a:ext cx="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Period</a:t>
              </a:r>
            </a:p>
          </p:txBody>
        </p:sp>
        <p:sp>
          <p:nvSpPr>
            <p:cNvPr id="109722" name="Text Box 168"/>
            <p:cNvSpPr txBox="1">
              <a:spLocks noChangeArrowheads="1"/>
            </p:cNvSpPr>
            <p:nvPr/>
          </p:nvSpPr>
          <p:spPr bwMode="auto">
            <a:xfrm>
              <a:off x="1130" y="3896"/>
              <a:ext cx="6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Actinide series</a:t>
              </a:r>
            </a:p>
          </p:txBody>
        </p:sp>
        <p:sp>
          <p:nvSpPr>
            <p:cNvPr id="109723" name="Rectangle 171"/>
            <p:cNvSpPr>
              <a:spLocks noChangeArrowheads="1"/>
            </p:cNvSpPr>
            <p:nvPr/>
          </p:nvSpPr>
          <p:spPr bwMode="auto">
            <a:xfrm>
              <a:off x="816" y="1248"/>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Li</a:t>
              </a:r>
              <a:endParaRPr lang="en-US" sz="1000"/>
            </a:p>
            <a:p>
              <a:pPr algn="ctr"/>
              <a:endParaRPr lang="en-US" sz="1000"/>
            </a:p>
            <a:p>
              <a:pPr algn="ctr"/>
              <a:r>
                <a:rPr lang="en-US" sz="1000"/>
                <a:t>520</a:t>
              </a:r>
            </a:p>
          </p:txBody>
        </p:sp>
        <p:sp>
          <p:nvSpPr>
            <p:cNvPr id="109724" name="Rectangle 172"/>
            <p:cNvSpPr>
              <a:spLocks noChangeArrowheads="1"/>
            </p:cNvSpPr>
            <p:nvPr/>
          </p:nvSpPr>
          <p:spPr bwMode="auto">
            <a:xfrm>
              <a:off x="105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Ca</a:t>
              </a:r>
              <a:endParaRPr lang="en-US" sz="1000"/>
            </a:p>
            <a:p>
              <a:pPr algn="ctr"/>
              <a:endParaRPr lang="en-US" sz="1000"/>
            </a:p>
            <a:p>
              <a:pPr algn="ctr"/>
              <a:r>
                <a:rPr lang="en-US" sz="1000"/>
                <a:t>590</a:t>
              </a:r>
              <a:endParaRPr lang="en-US" sz="1000" baseline="30000"/>
            </a:p>
          </p:txBody>
        </p:sp>
        <p:sp>
          <p:nvSpPr>
            <p:cNvPr id="109725" name="Rectangle 173"/>
            <p:cNvSpPr>
              <a:spLocks noChangeArrowheads="1"/>
            </p:cNvSpPr>
            <p:nvPr/>
          </p:nvSpPr>
          <p:spPr bwMode="auto">
            <a:xfrm>
              <a:off x="129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Sc</a:t>
              </a:r>
              <a:endParaRPr lang="en-US" sz="1000"/>
            </a:p>
            <a:p>
              <a:pPr algn="ctr"/>
              <a:endParaRPr lang="en-US" sz="1000"/>
            </a:p>
            <a:p>
              <a:pPr algn="ctr"/>
              <a:r>
                <a:rPr lang="en-US" sz="1000"/>
                <a:t>633</a:t>
              </a:r>
              <a:endParaRPr lang="en-US" sz="1000" baseline="30000"/>
            </a:p>
          </p:txBody>
        </p:sp>
        <p:sp>
          <p:nvSpPr>
            <p:cNvPr id="109726" name="Rectangle 174"/>
            <p:cNvSpPr>
              <a:spLocks noChangeArrowheads="1"/>
            </p:cNvSpPr>
            <p:nvPr/>
          </p:nvSpPr>
          <p:spPr bwMode="auto">
            <a:xfrm>
              <a:off x="105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Sr</a:t>
              </a:r>
              <a:endParaRPr lang="en-US" sz="1000"/>
            </a:p>
            <a:p>
              <a:pPr algn="ctr"/>
              <a:endParaRPr lang="en-US" sz="1000"/>
            </a:p>
            <a:p>
              <a:pPr algn="ctr"/>
              <a:r>
                <a:rPr lang="en-US" sz="1000"/>
                <a:t>550</a:t>
              </a:r>
              <a:endParaRPr lang="en-US" sz="1000" baseline="30000"/>
            </a:p>
          </p:txBody>
        </p:sp>
        <p:sp>
          <p:nvSpPr>
            <p:cNvPr id="109727" name="Rectangle 175"/>
            <p:cNvSpPr>
              <a:spLocks noChangeArrowheads="1"/>
            </p:cNvSpPr>
            <p:nvPr/>
          </p:nvSpPr>
          <p:spPr bwMode="auto">
            <a:xfrm>
              <a:off x="129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Y</a:t>
              </a:r>
              <a:r>
                <a:rPr lang="en-US" sz="1000" b="1"/>
                <a:t> </a:t>
              </a:r>
            </a:p>
            <a:p>
              <a:pPr algn="ctr"/>
              <a:endParaRPr lang="en-US" sz="1000"/>
            </a:p>
            <a:p>
              <a:pPr algn="ctr"/>
              <a:r>
                <a:rPr lang="en-US" sz="1000"/>
                <a:t>600</a:t>
              </a:r>
              <a:endParaRPr lang="en-US" sz="1000" baseline="30000"/>
            </a:p>
          </p:txBody>
        </p:sp>
        <p:sp>
          <p:nvSpPr>
            <p:cNvPr id="109728" name="Rectangle 176"/>
            <p:cNvSpPr>
              <a:spLocks noChangeArrowheads="1"/>
            </p:cNvSpPr>
            <p:nvPr/>
          </p:nvSpPr>
          <p:spPr bwMode="auto">
            <a:xfrm>
              <a:off x="153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Zr</a:t>
              </a:r>
              <a:endParaRPr lang="en-US" sz="1000"/>
            </a:p>
            <a:p>
              <a:pPr algn="ctr"/>
              <a:endParaRPr lang="en-US" sz="1000"/>
            </a:p>
            <a:p>
              <a:pPr algn="ctr"/>
              <a:r>
                <a:rPr lang="en-US" sz="1000"/>
                <a:t>640</a:t>
              </a:r>
              <a:endParaRPr lang="en-US" sz="1000" baseline="30000"/>
            </a:p>
          </p:txBody>
        </p:sp>
        <p:sp>
          <p:nvSpPr>
            <p:cNvPr id="109729" name="Rectangle 177"/>
            <p:cNvSpPr>
              <a:spLocks noChangeArrowheads="1"/>
            </p:cNvSpPr>
            <p:nvPr/>
          </p:nvSpPr>
          <p:spPr bwMode="auto">
            <a:xfrm>
              <a:off x="153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Hf</a:t>
              </a:r>
              <a:endParaRPr lang="en-US" sz="1000"/>
            </a:p>
            <a:p>
              <a:pPr algn="ctr"/>
              <a:endParaRPr lang="en-US" sz="1000"/>
            </a:p>
            <a:p>
              <a:pPr algn="ctr"/>
              <a:r>
                <a:rPr lang="en-US" sz="1000"/>
                <a:t>659</a:t>
              </a:r>
              <a:endParaRPr lang="en-US" sz="1000" baseline="30000"/>
            </a:p>
          </p:txBody>
        </p:sp>
        <p:sp>
          <p:nvSpPr>
            <p:cNvPr id="109730" name="Rectangle 178"/>
            <p:cNvSpPr>
              <a:spLocks noChangeArrowheads="1"/>
            </p:cNvSpPr>
            <p:nvPr/>
          </p:nvSpPr>
          <p:spPr bwMode="auto">
            <a:xfrm>
              <a:off x="1056" y="1584"/>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Mg</a:t>
              </a:r>
              <a:endParaRPr lang="en-US" sz="1000"/>
            </a:p>
            <a:p>
              <a:pPr algn="ctr"/>
              <a:endParaRPr lang="en-US" sz="1000"/>
            </a:p>
            <a:p>
              <a:pPr algn="ctr"/>
              <a:r>
                <a:rPr lang="en-US" sz="1000"/>
                <a:t>738</a:t>
              </a:r>
              <a:endParaRPr lang="en-US" sz="1000" baseline="30000"/>
            </a:p>
          </p:txBody>
        </p:sp>
        <p:sp>
          <p:nvSpPr>
            <p:cNvPr id="109731" name="Rectangle 179"/>
            <p:cNvSpPr>
              <a:spLocks noChangeArrowheads="1"/>
            </p:cNvSpPr>
            <p:nvPr/>
          </p:nvSpPr>
          <p:spPr bwMode="auto">
            <a:xfrm>
              <a:off x="129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La</a:t>
              </a:r>
              <a:endParaRPr lang="en-US" sz="1000"/>
            </a:p>
            <a:p>
              <a:pPr algn="ctr"/>
              <a:endParaRPr lang="en-US" sz="1000"/>
            </a:p>
            <a:p>
              <a:pPr algn="ctr"/>
              <a:r>
                <a:rPr lang="en-US" sz="1000"/>
                <a:t>538</a:t>
              </a:r>
              <a:endParaRPr lang="en-US" sz="1000" baseline="30000"/>
            </a:p>
          </p:txBody>
        </p:sp>
        <p:sp>
          <p:nvSpPr>
            <p:cNvPr id="109732" name="Rectangle 180"/>
            <p:cNvSpPr>
              <a:spLocks noChangeArrowheads="1"/>
            </p:cNvSpPr>
            <p:nvPr/>
          </p:nvSpPr>
          <p:spPr bwMode="auto">
            <a:xfrm>
              <a:off x="1296" y="292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Ac</a:t>
              </a:r>
              <a:endParaRPr lang="en-US" sz="1000"/>
            </a:p>
            <a:p>
              <a:pPr algn="ctr"/>
              <a:endParaRPr lang="en-US" sz="1000"/>
            </a:p>
            <a:p>
              <a:pPr algn="ctr"/>
              <a:r>
                <a:rPr lang="en-US" sz="1000"/>
                <a:t>490</a:t>
              </a:r>
              <a:endParaRPr lang="en-US" sz="1000" baseline="30000"/>
            </a:p>
          </p:txBody>
        </p:sp>
        <p:sp>
          <p:nvSpPr>
            <p:cNvPr id="109733" name="Text Box 183"/>
            <p:cNvSpPr txBox="1">
              <a:spLocks noChangeArrowheads="1"/>
            </p:cNvSpPr>
            <p:nvPr/>
          </p:nvSpPr>
          <p:spPr bwMode="auto">
            <a:xfrm>
              <a:off x="1017" y="3560"/>
              <a:ext cx="7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Lanthanide series</a:t>
              </a:r>
            </a:p>
          </p:txBody>
        </p:sp>
        <p:sp>
          <p:nvSpPr>
            <p:cNvPr id="109734" name="Text Box 184"/>
            <p:cNvSpPr txBox="1">
              <a:spLocks noChangeArrowheads="1"/>
            </p:cNvSpPr>
            <p:nvPr/>
          </p:nvSpPr>
          <p:spPr bwMode="auto">
            <a:xfrm>
              <a:off x="1427" y="2563"/>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Symbol" pitchFamily="18" charset="2"/>
                </a:rPr>
                <a:t>*</a:t>
              </a:r>
            </a:p>
          </p:txBody>
        </p:sp>
        <p:sp>
          <p:nvSpPr>
            <p:cNvPr id="109735" name="Text Box 185"/>
            <p:cNvSpPr txBox="1">
              <a:spLocks noChangeArrowheads="1"/>
            </p:cNvSpPr>
            <p:nvPr/>
          </p:nvSpPr>
          <p:spPr bwMode="auto">
            <a:xfrm>
              <a:off x="963" y="3540"/>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Symbol" pitchFamily="18" charset="2"/>
                </a:rPr>
                <a:t>*</a:t>
              </a:r>
            </a:p>
          </p:txBody>
        </p:sp>
        <p:sp>
          <p:nvSpPr>
            <p:cNvPr id="109736" name="Text Box 186"/>
            <p:cNvSpPr txBox="1">
              <a:spLocks noChangeArrowheads="1"/>
            </p:cNvSpPr>
            <p:nvPr/>
          </p:nvSpPr>
          <p:spPr bwMode="auto">
            <a:xfrm>
              <a:off x="1072" y="3880"/>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latin typeface="Symbol" pitchFamily="18" charset="2"/>
                </a:rPr>
                <a:t>y</a:t>
              </a:r>
            </a:p>
          </p:txBody>
        </p:sp>
        <p:sp>
          <p:nvSpPr>
            <p:cNvPr id="109737" name="Text Box 187"/>
            <p:cNvSpPr txBox="1">
              <a:spLocks noChangeArrowheads="1"/>
            </p:cNvSpPr>
            <p:nvPr/>
          </p:nvSpPr>
          <p:spPr bwMode="auto">
            <a:xfrm>
              <a:off x="1424" y="2896"/>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latin typeface="Symbol" pitchFamily="18" charset="2"/>
                </a:rPr>
                <a:t>y</a:t>
              </a:r>
            </a:p>
          </p:txBody>
        </p:sp>
        <p:sp>
          <p:nvSpPr>
            <p:cNvPr id="109738" name="Text Box 188"/>
            <p:cNvSpPr txBox="1">
              <a:spLocks noChangeArrowheads="1"/>
            </p:cNvSpPr>
            <p:nvPr/>
          </p:nvSpPr>
          <p:spPr bwMode="auto">
            <a:xfrm>
              <a:off x="755" y="758"/>
              <a:ext cx="36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b="1"/>
                <a:t>Group 1</a:t>
              </a:r>
            </a:p>
          </p:txBody>
        </p:sp>
        <p:sp>
          <p:nvSpPr>
            <p:cNvPr id="109739" name="Text Box 189"/>
            <p:cNvSpPr txBox="1">
              <a:spLocks noChangeArrowheads="1"/>
            </p:cNvSpPr>
            <p:nvPr/>
          </p:nvSpPr>
          <p:spPr bwMode="auto">
            <a:xfrm>
              <a:off x="1088" y="106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2</a:t>
              </a:r>
            </a:p>
          </p:txBody>
        </p:sp>
        <p:sp>
          <p:nvSpPr>
            <p:cNvPr id="109740" name="Text Box 190"/>
            <p:cNvSpPr txBox="1">
              <a:spLocks noChangeArrowheads="1"/>
            </p:cNvSpPr>
            <p:nvPr/>
          </p:nvSpPr>
          <p:spPr bwMode="auto">
            <a:xfrm>
              <a:off x="1328" y="1734"/>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3</a:t>
              </a:r>
            </a:p>
          </p:txBody>
        </p:sp>
        <p:sp>
          <p:nvSpPr>
            <p:cNvPr id="109741" name="Text Box 191"/>
            <p:cNvSpPr txBox="1">
              <a:spLocks noChangeArrowheads="1"/>
            </p:cNvSpPr>
            <p:nvPr/>
          </p:nvSpPr>
          <p:spPr bwMode="auto">
            <a:xfrm>
              <a:off x="1568" y="173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4</a:t>
              </a:r>
            </a:p>
          </p:txBody>
        </p:sp>
        <p:sp>
          <p:nvSpPr>
            <p:cNvPr id="109742" name="Text Box 192"/>
            <p:cNvSpPr txBox="1">
              <a:spLocks noChangeArrowheads="1"/>
            </p:cNvSpPr>
            <p:nvPr/>
          </p:nvSpPr>
          <p:spPr bwMode="auto">
            <a:xfrm>
              <a:off x="1808" y="1734"/>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5</a:t>
              </a:r>
            </a:p>
          </p:txBody>
        </p:sp>
        <p:sp>
          <p:nvSpPr>
            <p:cNvPr id="109743" name="Text Box 193"/>
            <p:cNvSpPr txBox="1">
              <a:spLocks noChangeArrowheads="1"/>
            </p:cNvSpPr>
            <p:nvPr/>
          </p:nvSpPr>
          <p:spPr bwMode="auto">
            <a:xfrm>
              <a:off x="2048" y="173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6</a:t>
              </a:r>
            </a:p>
          </p:txBody>
        </p:sp>
        <p:sp>
          <p:nvSpPr>
            <p:cNvPr id="109744" name="Text Box 194"/>
            <p:cNvSpPr txBox="1">
              <a:spLocks noChangeArrowheads="1"/>
            </p:cNvSpPr>
            <p:nvPr/>
          </p:nvSpPr>
          <p:spPr bwMode="auto">
            <a:xfrm>
              <a:off x="2288" y="1734"/>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7</a:t>
              </a:r>
            </a:p>
          </p:txBody>
        </p:sp>
        <p:sp>
          <p:nvSpPr>
            <p:cNvPr id="109745" name="Text Box 195"/>
            <p:cNvSpPr txBox="1">
              <a:spLocks noChangeArrowheads="1"/>
            </p:cNvSpPr>
            <p:nvPr/>
          </p:nvSpPr>
          <p:spPr bwMode="auto">
            <a:xfrm>
              <a:off x="3218" y="1731"/>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11</a:t>
              </a:r>
            </a:p>
          </p:txBody>
        </p:sp>
        <p:sp>
          <p:nvSpPr>
            <p:cNvPr id="109746" name="Text Box 196"/>
            <p:cNvSpPr txBox="1">
              <a:spLocks noChangeArrowheads="1"/>
            </p:cNvSpPr>
            <p:nvPr/>
          </p:nvSpPr>
          <p:spPr bwMode="auto">
            <a:xfrm>
              <a:off x="3464" y="1728"/>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12</a:t>
              </a:r>
            </a:p>
          </p:txBody>
        </p:sp>
        <p:sp>
          <p:nvSpPr>
            <p:cNvPr id="109747" name="Text Box 197"/>
            <p:cNvSpPr txBox="1">
              <a:spLocks noChangeArrowheads="1"/>
            </p:cNvSpPr>
            <p:nvPr/>
          </p:nvSpPr>
          <p:spPr bwMode="auto">
            <a:xfrm>
              <a:off x="3698" y="1059"/>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13</a:t>
              </a:r>
            </a:p>
          </p:txBody>
        </p:sp>
        <p:sp>
          <p:nvSpPr>
            <p:cNvPr id="109748" name="Text Box 198"/>
            <p:cNvSpPr txBox="1">
              <a:spLocks noChangeArrowheads="1"/>
            </p:cNvSpPr>
            <p:nvPr/>
          </p:nvSpPr>
          <p:spPr bwMode="auto">
            <a:xfrm>
              <a:off x="3938" y="1062"/>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14</a:t>
              </a:r>
            </a:p>
          </p:txBody>
        </p:sp>
        <p:sp>
          <p:nvSpPr>
            <p:cNvPr id="109749" name="Text Box 199"/>
            <p:cNvSpPr txBox="1">
              <a:spLocks noChangeArrowheads="1"/>
            </p:cNvSpPr>
            <p:nvPr/>
          </p:nvSpPr>
          <p:spPr bwMode="auto">
            <a:xfrm>
              <a:off x="4181" y="1059"/>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15</a:t>
              </a:r>
            </a:p>
          </p:txBody>
        </p:sp>
        <p:sp>
          <p:nvSpPr>
            <p:cNvPr id="109750" name="Text Box 200"/>
            <p:cNvSpPr txBox="1">
              <a:spLocks noChangeArrowheads="1"/>
            </p:cNvSpPr>
            <p:nvPr/>
          </p:nvSpPr>
          <p:spPr bwMode="auto">
            <a:xfrm>
              <a:off x="4421" y="1062"/>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16</a:t>
              </a:r>
            </a:p>
          </p:txBody>
        </p:sp>
        <p:sp>
          <p:nvSpPr>
            <p:cNvPr id="109751" name="Text Box 201"/>
            <p:cNvSpPr txBox="1">
              <a:spLocks noChangeArrowheads="1"/>
            </p:cNvSpPr>
            <p:nvPr/>
          </p:nvSpPr>
          <p:spPr bwMode="auto">
            <a:xfrm>
              <a:off x="4661" y="1059"/>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17</a:t>
              </a:r>
            </a:p>
          </p:txBody>
        </p:sp>
        <p:sp>
          <p:nvSpPr>
            <p:cNvPr id="109752" name="Text Box 202"/>
            <p:cNvSpPr txBox="1">
              <a:spLocks noChangeArrowheads="1"/>
            </p:cNvSpPr>
            <p:nvPr/>
          </p:nvSpPr>
          <p:spPr bwMode="auto">
            <a:xfrm>
              <a:off x="4901" y="726"/>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18</a:t>
              </a:r>
            </a:p>
          </p:txBody>
        </p:sp>
        <p:sp>
          <p:nvSpPr>
            <p:cNvPr id="109753" name="Text Box 206"/>
            <p:cNvSpPr txBox="1">
              <a:spLocks noChangeArrowheads="1"/>
            </p:cNvSpPr>
            <p:nvPr/>
          </p:nvSpPr>
          <p:spPr bwMode="auto">
            <a:xfrm>
              <a:off x="2768" y="1731"/>
              <a:ext cx="169"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9</a:t>
              </a:r>
            </a:p>
          </p:txBody>
        </p:sp>
        <p:sp>
          <p:nvSpPr>
            <p:cNvPr id="109754" name="Rectangle 207"/>
            <p:cNvSpPr>
              <a:spLocks noChangeArrowheads="1"/>
            </p:cNvSpPr>
            <p:nvPr/>
          </p:nvSpPr>
          <p:spPr bwMode="auto">
            <a:xfrm>
              <a:off x="4896" y="1248"/>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Ne</a:t>
              </a:r>
              <a:endParaRPr lang="en-US" sz="1000"/>
            </a:p>
            <a:p>
              <a:pPr algn="ctr"/>
              <a:endParaRPr lang="en-US" sz="1000"/>
            </a:p>
            <a:p>
              <a:pPr algn="ctr"/>
              <a:r>
                <a:rPr lang="en-US" sz="1000"/>
                <a:t>2081</a:t>
              </a:r>
              <a:endParaRPr lang="en-US" sz="1000" baseline="30000"/>
            </a:p>
          </p:txBody>
        </p:sp>
        <p:sp>
          <p:nvSpPr>
            <p:cNvPr id="109755" name="Rectangle 208"/>
            <p:cNvSpPr>
              <a:spLocks noChangeArrowheads="1"/>
            </p:cNvSpPr>
            <p:nvPr/>
          </p:nvSpPr>
          <p:spPr bwMode="auto">
            <a:xfrm>
              <a:off x="4896" y="1584"/>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Ar</a:t>
              </a:r>
              <a:endParaRPr lang="en-US" sz="1000"/>
            </a:p>
            <a:p>
              <a:pPr algn="ctr"/>
              <a:endParaRPr lang="en-US" sz="1000"/>
            </a:p>
            <a:p>
              <a:pPr algn="ctr"/>
              <a:r>
                <a:rPr lang="en-US" sz="1000"/>
                <a:t>1521</a:t>
              </a:r>
              <a:endParaRPr lang="en-US" sz="1000" baseline="30000"/>
            </a:p>
          </p:txBody>
        </p:sp>
        <p:sp>
          <p:nvSpPr>
            <p:cNvPr id="109756" name="Rectangle 209"/>
            <p:cNvSpPr>
              <a:spLocks noChangeArrowheads="1"/>
            </p:cNvSpPr>
            <p:nvPr/>
          </p:nvSpPr>
          <p:spPr bwMode="auto">
            <a:xfrm>
              <a:off x="4896" y="1920"/>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dirty="0"/>
                <a:t>Kr</a:t>
              </a:r>
              <a:endParaRPr lang="en-US" sz="1000" dirty="0"/>
            </a:p>
            <a:p>
              <a:pPr algn="ctr"/>
              <a:endParaRPr lang="en-US" sz="1000" dirty="0"/>
            </a:p>
            <a:p>
              <a:pPr algn="ctr"/>
              <a:r>
                <a:rPr lang="en-US" sz="1000" dirty="0"/>
                <a:t>1351</a:t>
              </a:r>
              <a:endParaRPr lang="en-US" sz="1000" baseline="30000" dirty="0"/>
            </a:p>
          </p:txBody>
        </p:sp>
        <p:sp>
          <p:nvSpPr>
            <p:cNvPr id="109757" name="Rectangle 210"/>
            <p:cNvSpPr>
              <a:spLocks noChangeArrowheads="1"/>
            </p:cNvSpPr>
            <p:nvPr/>
          </p:nvSpPr>
          <p:spPr bwMode="auto">
            <a:xfrm>
              <a:off x="4896" y="2256"/>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Xe</a:t>
              </a:r>
              <a:endParaRPr lang="en-US" sz="1000"/>
            </a:p>
            <a:p>
              <a:pPr algn="ctr"/>
              <a:endParaRPr lang="en-US" sz="1000"/>
            </a:p>
            <a:p>
              <a:pPr algn="ctr"/>
              <a:r>
                <a:rPr lang="en-US" sz="1000"/>
                <a:t>1170</a:t>
              </a:r>
              <a:endParaRPr lang="en-US" sz="1000" baseline="30000"/>
            </a:p>
          </p:txBody>
        </p:sp>
        <p:sp>
          <p:nvSpPr>
            <p:cNvPr id="109758" name="Rectangle 211"/>
            <p:cNvSpPr>
              <a:spLocks noChangeArrowheads="1"/>
            </p:cNvSpPr>
            <p:nvPr/>
          </p:nvSpPr>
          <p:spPr bwMode="auto">
            <a:xfrm>
              <a:off x="4896" y="259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Rn</a:t>
              </a:r>
              <a:endParaRPr lang="en-US" sz="1000"/>
            </a:p>
            <a:p>
              <a:pPr algn="ctr"/>
              <a:endParaRPr lang="en-US" sz="1000"/>
            </a:p>
            <a:p>
              <a:pPr algn="ctr"/>
              <a:r>
                <a:rPr lang="en-US" sz="1000"/>
                <a:t>1038</a:t>
              </a:r>
            </a:p>
          </p:txBody>
        </p:sp>
        <p:sp>
          <p:nvSpPr>
            <p:cNvPr id="109759" name="Rectangle 212"/>
            <p:cNvSpPr>
              <a:spLocks noChangeArrowheads="1"/>
            </p:cNvSpPr>
            <p:nvPr/>
          </p:nvSpPr>
          <p:spPr bwMode="auto">
            <a:xfrm>
              <a:off x="4896" y="912"/>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He</a:t>
              </a:r>
              <a:endParaRPr lang="en-US" sz="1000"/>
            </a:p>
            <a:p>
              <a:pPr algn="ctr"/>
              <a:endParaRPr lang="en-US" sz="1000"/>
            </a:p>
            <a:p>
              <a:pPr algn="ctr"/>
              <a:r>
                <a:rPr lang="en-US" sz="1000"/>
                <a:t>2372</a:t>
              </a:r>
              <a:endParaRPr lang="en-US" sz="1000" baseline="30000"/>
            </a:p>
          </p:txBody>
        </p:sp>
        <p:sp>
          <p:nvSpPr>
            <p:cNvPr id="109760" name="Rectangle 213"/>
            <p:cNvSpPr>
              <a:spLocks noChangeArrowheads="1"/>
            </p:cNvSpPr>
            <p:nvPr/>
          </p:nvSpPr>
          <p:spPr bwMode="auto">
            <a:xfrm>
              <a:off x="1536" y="292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Rf</a:t>
              </a:r>
              <a:endParaRPr lang="en-US" sz="1000"/>
            </a:p>
            <a:p>
              <a:pPr algn="ctr"/>
              <a:endParaRPr lang="en-US" sz="1000"/>
            </a:p>
            <a:p>
              <a:pPr algn="ctr"/>
              <a:r>
                <a:rPr lang="en-US" sz="1000"/>
                <a:t>--</a:t>
              </a:r>
              <a:endParaRPr lang="en-US" sz="1000" baseline="30000"/>
            </a:p>
          </p:txBody>
        </p:sp>
        <p:sp>
          <p:nvSpPr>
            <p:cNvPr id="109761" name="Rectangle 214"/>
            <p:cNvSpPr>
              <a:spLocks noChangeArrowheads="1"/>
            </p:cNvSpPr>
            <p:nvPr/>
          </p:nvSpPr>
          <p:spPr bwMode="auto">
            <a:xfrm>
              <a:off x="1776" y="292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Db</a:t>
              </a:r>
              <a:endParaRPr lang="en-US" sz="1000"/>
            </a:p>
            <a:p>
              <a:pPr algn="ctr"/>
              <a:endParaRPr lang="en-US" sz="1000"/>
            </a:p>
            <a:p>
              <a:pPr algn="ctr"/>
              <a:r>
                <a:rPr lang="en-US" sz="1000"/>
                <a:t>--</a:t>
              </a:r>
              <a:endParaRPr lang="en-US" sz="1000" baseline="30000"/>
            </a:p>
          </p:txBody>
        </p:sp>
        <p:sp>
          <p:nvSpPr>
            <p:cNvPr id="109762" name="Rectangle 215"/>
            <p:cNvSpPr>
              <a:spLocks noChangeArrowheads="1"/>
            </p:cNvSpPr>
            <p:nvPr/>
          </p:nvSpPr>
          <p:spPr bwMode="auto">
            <a:xfrm>
              <a:off x="2016" y="292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Sg</a:t>
              </a:r>
              <a:endParaRPr lang="en-US" sz="1000"/>
            </a:p>
            <a:p>
              <a:pPr algn="ctr"/>
              <a:endParaRPr lang="en-US" sz="1000"/>
            </a:p>
            <a:p>
              <a:pPr algn="ctr"/>
              <a:r>
                <a:rPr lang="en-US" sz="1000"/>
                <a:t>--</a:t>
              </a:r>
              <a:endParaRPr lang="en-US" sz="1000" baseline="30000"/>
            </a:p>
          </p:txBody>
        </p:sp>
        <p:sp>
          <p:nvSpPr>
            <p:cNvPr id="109763" name="Rectangle 216"/>
            <p:cNvSpPr>
              <a:spLocks noChangeArrowheads="1"/>
            </p:cNvSpPr>
            <p:nvPr/>
          </p:nvSpPr>
          <p:spPr bwMode="auto">
            <a:xfrm>
              <a:off x="2256" y="292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Bh</a:t>
              </a:r>
              <a:endParaRPr lang="en-US" sz="1000"/>
            </a:p>
            <a:p>
              <a:pPr algn="ctr"/>
              <a:endParaRPr lang="en-US" sz="1000"/>
            </a:p>
            <a:p>
              <a:pPr algn="ctr"/>
              <a:r>
                <a:rPr lang="en-US" sz="1000"/>
                <a:t>--</a:t>
              </a:r>
              <a:endParaRPr lang="en-US" sz="1000" baseline="30000"/>
            </a:p>
          </p:txBody>
        </p:sp>
        <p:sp>
          <p:nvSpPr>
            <p:cNvPr id="109764" name="Rectangle 217"/>
            <p:cNvSpPr>
              <a:spLocks noChangeArrowheads="1"/>
            </p:cNvSpPr>
            <p:nvPr/>
          </p:nvSpPr>
          <p:spPr bwMode="auto">
            <a:xfrm>
              <a:off x="2496" y="292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Hs</a:t>
              </a:r>
              <a:endParaRPr lang="en-US" sz="1000"/>
            </a:p>
            <a:p>
              <a:pPr algn="ctr"/>
              <a:endParaRPr lang="en-US" sz="1000"/>
            </a:p>
            <a:p>
              <a:pPr algn="ctr"/>
              <a:r>
                <a:rPr lang="en-US" sz="1000"/>
                <a:t>--</a:t>
              </a:r>
              <a:endParaRPr lang="en-US" sz="1000" baseline="30000"/>
            </a:p>
          </p:txBody>
        </p:sp>
        <p:sp>
          <p:nvSpPr>
            <p:cNvPr id="109765" name="Rectangle 218"/>
            <p:cNvSpPr>
              <a:spLocks noChangeArrowheads="1"/>
            </p:cNvSpPr>
            <p:nvPr/>
          </p:nvSpPr>
          <p:spPr bwMode="auto">
            <a:xfrm>
              <a:off x="2736" y="292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Mt</a:t>
              </a:r>
              <a:endParaRPr lang="en-US" sz="1000"/>
            </a:p>
            <a:p>
              <a:pPr algn="ctr"/>
              <a:endParaRPr lang="en-US" sz="1000"/>
            </a:p>
            <a:p>
              <a:pPr algn="ctr"/>
              <a:r>
                <a:rPr lang="en-US" sz="1000"/>
                <a:t>--</a:t>
              </a:r>
              <a:endParaRPr lang="en-US" sz="1000" baseline="30000"/>
            </a:p>
          </p:txBody>
        </p:sp>
        <p:sp>
          <p:nvSpPr>
            <p:cNvPr id="109766" name="Rectangle 219"/>
            <p:cNvSpPr>
              <a:spLocks noChangeArrowheads="1"/>
            </p:cNvSpPr>
            <p:nvPr/>
          </p:nvSpPr>
          <p:spPr bwMode="auto">
            <a:xfrm>
              <a:off x="177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Ce</a:t>
              </a:r>
              <a:endParaRPr lang="en-US" sz="1000"/>
            </a:p>
            <a:p>
              <a:pPr algn="ctr"/>
              <a:endParaRPr lang="en-US" sz="1000"/>
            </a:p>
            <a:p>
              <a:pPr algn="ctr"/>
              <a:r>
                <a:rPr lang="en-US" sz="1000"/>
                <a:t>534</a:t>
              </a:r>
              <a:endParaRPr lang="en-US" sz="1000" baseline="30000"/>
            </a:p>
          </p:txBody>
        </p:sp>
        <p:sp>
          <p:nvSpPr>
            <p:cNvPr id="109767" name="Rectangle 220"/>
            <p:cNvSpPr>
              <a:spLocks noChangeArrowheads="1"/>
            </p:cNvSpPr>
            <p:nvPr/>
          </p:nvSpPr>
          <p:spPr bwMode="auto">
            <a:xfrm>
              <a:off x="201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Pr</a:t>
              </a:r>
              <a:endParaRPr lang="en-US" sz="1000"/>
            </a:p>
            <a:p>
              <a:pPr algn="ctr"/>
              <a:endParaRPr lang="en-US" sz="1000"/>
            </a:p>
            <a:p>
              <a:pPr algn="ctr"/>
              <a:r>
                <a:rPr lang="en-US" sz="1000"/>
                <a:t>527</a:t>
              </a:r>
              <a:endParaRPr lang="en-US" sz="1000" baseline="30000"/>
            </a:p>
          </p:txBody>
        </p:sp>
        <p:sp>
          <p:nvSpPr>
            <p:cNvPr id="109768" name="Rectangle 221"/>
            <p:cNvSpPr>
              <a:spLocks noChangeArrowheads="1"/>
            </p:cNvSpPr>
            <p:nvPr/>
          </p:nvSpPr>
          <p:spPr bwMode="auto">
            <a:xfrm>
              <a:off x="225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Nd</a:t>
              </a:r>
              <a:endParaRPr lang="en-US" sz="1000"/>
            </a:p>
            <a:p>
              <a:pPr algn="ctr"/>
              <a:endParaRPr lang="en-US" sz="1000"/>
            </a:p>
            <a:p>
              <a:pPr algn="ctr"/>
              <a:r>
                <a:rPr lang="en-US" sz="1000"/>
                <a:t>533</a:t>
              </a:r>
              <a:endParaRPr lang="en-US" sz="1000" baseline="30000"/>
            </a:p>
          </p:txBody>
        </p:sp>
        <p:sp>
          <p:nvSpPr>
            <p:cNvPr id="109769" name="Rectangle 222"/>
            <p:cNvSpPr>
              <a:spLocks noChangeArrowheads="1"/>
            </p:cNvSpPr>
            <p:nvPr/>
          </p:nvSpPr>
          <p:spPr bwMode="auto">
            <a:xfrm>
              <a:off x="249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Pm</a:t>
              </a:r>
              <a:endParaRPr lang="en-US" sz="1000"/>
            </a:p>
            <a:p>
              <a:pPr algn="ctr"/>
              <a:endParaRPr lang="en-US" sz="1000"/>
            </a:p>
            <a:p>
              <a:pPr algn="ctr"/>
              <a:r>
                <a:rPr lang="en-US" sz="1000"/>
                <a:t>536</a:t>
              </a:r>
              <a:endParaRPr lang="en-US" sz="1000" baseline="30000"/>
            </a:p>
          </p:txBody>
        </p:sp>
        <p:sp>
          <p:nvSpPr>
            <p:cNvPr id="109770" name="Rectangle 223"/>
            <p:cNvSpPr>
              <a:spLocks noChangeArrowheads="1"/>
            </p:cNvSpPr>
            <p:nvPr/>
          </p:nvSpPr>
          <p:spPr bwMode="auto">
            <a:xfrm>
              <a:off x="273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Sm</a:t>
              </a:r>
              <a:endParaRPr lang="en-US" sz="1000"/>
            </a:p>
            <a:p>
              <a:pPr algn="ctr"/>
              <a:endParaRPr lang="en-US" sz="1000"/>
            </a:p>
            <a:p>
              <a:pPr algn="ctr"/>
              <a:r>
                <a:rPr lang="en-US" sz="1000"/>
                <a:t>545</a:t>
              </a:r>
              <a:endParaRPr lang="en-US" sz="1000" baseline="30000"/>
            </a:p>
          </p:txBody>
        </p:sp>
        <p:sp>
          <p:nvSpPr>
            <p:cNvPr id="109771" name="Rectangle 224"/>
            <p:cNvSpPr>
              <a:spLocks noChangeArrowheads="1"/>
            </p:cNvSpPr>
            <p:nvPr/>
          </p:nvSpPr>
          <p:spPr bwMode="auto">
            <a:xfrm>
              <a:off x="297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Eu</a:t>
              </a:r>
              <a:endParaRPr lang="en-US" sz="1000"/>
            </a:p>
            <a:p>
              <a:pPr algn="ctr"/>
              <a:endParaRPr lang="en-US" sz="1000"/>
            </a:p>
            <a:p>
              <a:pPr algn="ctr"/>
              <a:r>
                <a:rPr lang="en-US" sz="1000"/>
                <a:t>547</a:t>
              </a:r>
              <a:endParaRPr lang="en-US" sz="1000" baseline="30000"/>
            </a:p>
          </p:txBody>
        </p:sp>
        <p:sp>
          <p:nvSpPr>
            <p:cNvPr id="109772" name="Rectangle 225"/>
            <p:cNvSpPr>
              <a:spLocks noChangeArrowheads="1"/>
            </p:cNvSpPr>
            <p:nvPr/>
          </p:nvSpPr>
          <p:spPr bwMode="auto">
            <a:xfrm>
              <a:off x="321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Gd</a:t>
              </a:r>
              <a:endParaRPr lang="en-US" sz="1000"/>
            </a:p>
            <a:p>
              <a:pPr algn="ctr"/>
              <a:endParaRPr lang="en-US" sz="1000"/>
            </a:p>
            <a:p>
              <a:pPr algn="ctr"/>
              <a:r>
                <a:rPr lang="en-US" sz="1000"/>
                <a:t>592</a:t>
              </a:r>
              <a:endParaRPr lang="en-US" sz="1000" baseline="30000"/>
            </a:p>
          </p:txBody>
        </p:sp>
        <p:sp>
          <p:nvSpPr>
            <p:cNvPr id="109773" name="Rectangle 226"/>
            <p:cNvSpPr>
              <a:spLocks noChangeArrowheads="1"/>
            </p:cNvSpPr>
            <p:nvPr/>
          </p:nvSpPr>
          <p:spPr bwMode="auto">
            <a:xfrm>
              <a:off x="345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Tb</a:t>
              </a:r>
              <a:endParaRPr lang="en-US" sz="1000"/>
            </a:p>
            <a:p>
              <a:pPr algn="ctr"/>
              <a:endParaRPr lang="en-US" sz="1000"/>
            </a:p>
            <a:p>
              <a:pPr algn="ctr"/>
              <a:r>
                <a:rPr lang="en-US" sz="1000"/>
                <a:t>566</a:t>
              </a:r>
              <a:endParaRPr lang="en-US" sz="1000" baseline="30000"/>
            </a:p>
          </p:txBody>
        </p:sp>
        <p:sp>
          <p:nvSpPr>
            <p:cNvPr id="109774" name="Rectangle 227"/>
            <p:cNvSpPr>
              <a:spLocks noChangeArrowheads="1"/>
            </p:cNvSpPr>
            <p:nvPr/>
          </p:nvSpPr>
          <p:spPr bwMode="auto">
            <a:xfrm>
              <a:off x="369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Dy</a:t>
              </a:r>
              <a:endParaRPr lang="en-US" sz="1000"/>
            </a:p>
            <a:p>
              <a:pPr algn="ctr"/>
              <a:endParaRPr lang="en-US" sz="1000"/>
            </a:p>
            <a:p>
              <a:pPr algn="ctr"/>
              <a:r>
                <a:rPr lang="en-US" sz="1000"/>
                <a:t>573</a:t>
              </a:r>
              <a:endParaRPr lang="en-US" sz="1000" baseline="30000"/>
            </a:p>
          </p:txBody>
        </p:sp>
        <p:sp>
          <p:nvSpPr>
            <p:cNvPr id="109775" name="Rectangle 228"/>
            <p:cNvSpPr>
              <a:spLocks noChangeArrowheads="1"/>
            </p:cNvSpPr>
            <p:nvPr/>
          </p:nvSpPr>
          <p:spPr bwMode="auto">
            <a:xfrm>
              <a:off x="393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Ho</a:t>
              </a:r>
              <a:endParaRPr lang="en-US" sz="1000"/>
            </a:p>
            <a:p>
              <a:pPr algn="ctr"/>
              <a:endParaRPr lang="en-US" sz="1000"/>
            </a:p>
            <a:p>
              <a:pPr algn="ctr"/>
              <a:r>
                <a:rPr lang="en-US" sz="1000"/>
                <a:t>581</a:t>
              </a:r>
              <a:endParaRPr lang="en-US" sz="1000" baseline="30000"/>
            </a:p>
          </p:txBody>
        </p:sp>
        <p:sp>
          <p:nvSpPr>
            <p:cNvPr id="109776" name="Rectangle 229"/>
            <p:cNvSpPr>
              <a:spLocks noChangeArrowheads="1"/>
            </p:cNvSpPr>
            <p:nvPr/>
          </p:nvSpPr>
          <p:spPr bwMode="auto">
            <a:xfrm>
              <a:off x="417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Er</a:t>
              </a:r>
              <a:endParaRPr lang="en-US" sz="1000"/>
            </a:p>
            <a:p>
              <a:pPr algn="ctr"/>
              <a:endParaRPr lang="en-US" sz="1000"/>
            </a:p>
            <a:p>
              <a:pPr algn="ctr"/>
              <a:r>
                <a:rPr lang="en-US" sz="1000"/>
                <a:t>589</a:t>
              </a:r>
              <a:endParaRPr lang="en-US" sz="1000" baseline="30000"/>
            </a:p>
          </p:txBody>
        </p:sp>
        <p:sp>
          <p:nvSpPr>
            <p:cNvPr id="109777" name="Rectangle 230"/>
            <p:cNvSpPr>
              <a:spLocks noChangeArrowheads="1"/>
            </p:cNvSpPr>
            <p:nvPr/>
          </p:nvSpPr>
          <p:spPr bwMode="auto">
            <a:xfrm>
              <a:off x="441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Tm</a:t>
              </a:r>
              <a:endParaRPr lang="en-US" sz="1000"/>
            </a:p>
            <a:p>
              <a:pPr algn="ctr"/>
              <a:endParaRPr lang="en-US" sz="1000"/>
            </a:p>
            <a:p>
              <a:pPr algn="ctr"/>
              <a:r>
                <a:rPr lang="en-US" sz="1000"/>
                <a:t>597</a:t>
              </a:r>
              <a:endParaRPr lang="en-US" sz="1000" baseline="30000"/>
            </a:p>
          </p:txBody>
        </p:sp>
        <p:sp>
          <p:nvSpPr>
            <p:cNvPr id="109778" name="Rectangle 231"/>
            <p:cNvSpPr>
              <a:spLocks noChangeArrowheads="1"/>
            </p:cNvSpPr>
            <p:nvPr/>
          </p:nvSpPr>
          <p:spPr bwMode="auto">
            <a:xfrm>
              <a:off x="465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Yb</a:t>
              </a:r>
              <a:endParaRPr lang="en-US" sz="1000"/>
            </a:p>
            <a:p>
              <a:pPr algn="ctr"/>
              <a:endParaRPr lang="en-US" sz="1000"/>
            </a:p>
            <a:p>
              <a:pPr algn="ctr"/>
              <a:r>
                <a:rPr lang="en-US" sz="1000"/>
                <a:t>603</a:t>
              </a:r>
              <a:endParaRPr lang="en-US" sz="1000" baseline="30000"/>
            </a:p>
          </p:txBody>
        </p:sp>
        <p:sp>
          <p:nvSpPr>
            <p:cNvPr id="109779" name="Rectangle 232"/>
            <p:cNvSpPr>
              <a:spLocks noChangeArrowheads="1"/>
            </p:cNvSpPr>
            <p:nvPr/>
          </p:nvSpPr>
          <p:spPr bwMode="auto">
            <a:xfrm>
              <a:off x="4896" y="355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Lu</a:t>
              </a:r>
              <a:endParaRPr lang="en-US" sz="1000"/>
            </a:p>
            <a:p>
              <a:pPr algn="ctr"/>
              <a:endParaRPr lang="en-US" sz="1000"/>
            </a:p>
            <a:p>
              <a:pPr algn="ctr"/>
              <a:r>
                <a:rPr lang="en-US" sz="1000"/>
                <a:t>523</a:t>
              </a:r>
              <a:endParaRPr lang="en-US" sz="1000" baseline="30000"/>
            </a:p>
          </p:txBody>
        </p:sp>
        <p:sp>
          <p:nvSpPr>
            <p:cNvPr id="109780" name="Rectangle 233"/>
            <p:cNvSpPr>
              <a:spLocks noChangeArrowheads="1"/>
            </p:cNvSpPr>
            <p:nvPr/>
          </p:nvSpPr>
          <p:spPr bwMode="auto">
            <a:xfrm>
              <a:off x="177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Th</a:t>
              </a:r>
              <a:endParaRPr lang="en-US" sz="1000"/>
            </a:p>
            <a:p>
              <a:pPr algn="ctr"/>
              <a:endParaRPr lang="en-US" sz="1000"/>
            </a:p>
            <a:p>
              <a:pPr algn="ctr"/>
              <a:r>
                <a:rPr lang="en-US" sz="1000"/>
                <a:t>587</a:t>
              </a:r>
              <a:endParaRPr lang="en-US" sz="1000" baseline="30000"/>
            </a:p>
          </p:txBody>
        </p:sp>
        <p:sp>
          <p:nvSpPr>
            <p:cNvPr id="109781" name="Rectangle 234"/>
            <p:cNvSpPr>
              <a:spLocks noChangeArrowheads="1"/>
            </p:cNvSpPr>
            <p:nvPr/>
          </p:nvSpPr>
          <p:spPr bwMode="auto">
            <a:xfrm>
              <a:off x="201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Pa</a:t>
              </a:r>
              <a:endParaRPr lang="en-US" sz="1000"/>
            </a:p>
            <a:p>
              <a:pPr algn="ctr"/>
              <a:endParaRPr lang="en-US" sz="1000"/>
            </a:p>
            <a:p>
              <a:pPr algn="ctr"/>
              <a:r>
                <a:rPr lang="en-US" sz="1000"/>
                <a:t>570</a:t>
              </a:r>
              <a:endParaRPr lang="en-US" sz="1000" baseline="30000"/>
            </a:p>
          </p:txBody>
        </p:sp>
        <p:sp>
          <p:nvSpPr>
            <p:cNvPr id="109782" name="Rectangle 235"/>
            <p:cNvSpPr>
              <a:spLocks noChangeArrowheads="1"/>
            </p:cNvSpPr>
            <p:nvPr/>
          </p:nvSpPr>
          <p:spPr bwMode="auto">
            <a:xfrm>
              <a:off x="225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U</a:t>
              </a:r>
              <a:endParaRPr lang="en-US" sz="1000"/>
            </a:p>
            <a:p>
              <a:pPr algn="ctr"/>
              <a:endParaRPr lang="en-US" sz="1000"/>
            </a:p>
            <a:p>
              <a:pPr algn="ctr"/>
              <a:r>
                <a:rPr lang="en-US" sz="1000"/>
                <a:t>598</a:t>
              </a:r>
              <a:endParaRPr lang="en-US" sz="1000" baseline="30000"/>
            </a:p>
          </p:txBody>
        </p:sp>
        <p:sp>
          <p:nvSpPr>
            <p:cNvPr id="109783" name="Rectangle 236"/>
            <p:cNvSpPr>
              <a:spLocks noChangeArrowheads="1"/>
            </p:cNvSpPr>
            <p:nvPr/>
          </p:nvSpPr>
          <p:spPr bwMode="auto">
            <a:xfrm>
              <a:off x="249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Np</a:t>
              </a:r>
              <a:endParaRPr lang="en-US" sz="1000"/>
            </a:p>
            <a:p>
              <a:pPr algn="ctr"/>
              <a:endParaRPr lang="en-US" sz="1000"/>
            </a:p>
            <a:p>
              <a:pPr algn="ctr"/>
              <a:r>
                <a:rPr lang="en-US" sz="1000"/>
                <a:t>600</a:t>
              </a:r>
              <a:endParaRPr lang="en-US" sz="1000" baseline="30000"/>
            </a:p>
          </p:txBody>
        </p:sp>
        <p:sp>
          <p:nvSpPr>
            <p:cNvPr id="109784" name="Rectangle 237"/>
            <p:cNvSpPr>
              <a:spLocks noChangeArrowheads="1"/>
            </p:cNvSpPr>
            <p:nvPr/>
          </p:nvSpPr>
          <p:spPr bwMode="auto">
            <a:xfrm>
              <a:off x="273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Pu</a:t>
              </a:r>
              <a:endParaRPr lang="en-US" sz="1000"/>
            </a:p>
            <a:p>
              <a:pPr algn="ctr"/>
              <a:endParaRPr lang="en-US" sz="1000"/>
            </a:p>
            <a:p>
              <a:pPr algn="ctr"/>
              <a:r>
                <a:rPr lang="en-US" sz="1000"/>
                <a:t>585</a:t>
              </a:r>
              <a:endParaRPr lang="en-US" sz="1000" baseline="30000"/>
            </a:p>
          </p:txBody>
        </p:sp>
        <p:sp>
          <p:nvSpPr>
            <p:cNvPr id="109785" name="Rectangle 238"/>
            <p:cNvSpPr>
              <a:spLocks noChangeArrowheads="1"/>
            </p:cNvSpPr>
            <p:nvPr/>
          </p:nvSpPr>
          <p:spPr bwMode="auto">
            <a:xfrm>
              <a:off x="297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Am</a:t>
              </a:r>
              <a:endParaRPr lang="en-US" sz="1000"/>
            </a:p>
            <a:p>
              <a:pPr algn="ctr"/>
              <a:endParaRPr lang="en-US" sz="1000"/>
            </a:p>
            <a:p>
              <a:pPr algn="ctr"/>
              <a:r>
                <a:rPr lang="en-US" sz="1000"/>
                <a:t>578</a:t>
              </a:r>
              <a:endParaRPr lang="en-US" sz="1000" baseline="30000"/>
            </a:p>
          </p:txBody>
        </p:sp>
        <p:sp>
          <p:nvSpPr>
            <p:cNvPr id="109786" name="Rectangle 239"/>
            <p:cNvSpPr>
              <a:spLocks noChangeArrowheads="1"/>
            </p:cNvSpPr>
            <p:nvPr/>
          </p:nvSpPr>
          <p:spPr bwMode="auto">
            <a:xfrm>
              <a:off x="321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Cm</a:t>
              </a:r>
              <a:endParaRPr lang="en-US" sz="1000"/>
            </a:p>
            <a:p>
              <a:pPr algn="ctr"/>
              <a:endParaRPr lang="en-US" sz="1000"/>
            </a:p>
            <a:p>
              <a:pPr algn="ctr"/>
              <a:r>
                <a:rPr lang="en-US" sz="1000"/>
                <a:t>581</a:t>
              </a:r>
              <a:endParaRPr lang="en-US" sz="1000" baseline="30000"/>
            </a:p>
          </p:txBody>
        </p:sp>
        <p:sp>
          <p:nvSpPr>
            <p:cNvPr id="109787" name="Rectangle 240"/>
            <p:cNvSpPr>
              <a:spLocks noChangeArrowheads="1"/>
            </p:cNvSpPr>
            <p:nvPr/>
          </p:nvSpPr>
          <p:spPr bwMode="auto">
            <a:xfrm>
              <a:off x="345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Bk</a:t>
              </a:r>
              <a:endParaRPr lang="en-US" sz="1000"/>
            </a:p>
            <a:p>
              <a:pPr algn="ctr"/>
              <a:endParaRPr lang="en-US" sz="1000"/>
            </a:p>
            <a:p>
              <a:pPr algn="ctr"/>
              <a:r>
                <a:rPr lang="en-US" sz="1000"/>
                <a:t>601</a:t>
              </a:r>
              <a:endParaRPr lang="en-US" sz="1000" baseline="30000"/>
            </a:p>
          </p:txBody>
        </p:sp>
        <p:sp>
          <p:nvSpPr>
            <p:cNvPr id="109788" name="Rectangle 241"/>
            <p:cNvSpPr>
              <a:spLocks noChangeArrowheads="1"/>
            </p:cNvSpPr>
            <p:nvPr/>
          </p:nvSpPr>
          <p:spPr bwMode="auto">
            <a:xfrm>
              <a:off x="369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Cf</a:t>
              </a:r>
              <a:endParaRPr lang="en-US" sz="1000"/>
            </a:p>
            <a:p>
              <a:pPr algn="ctr"/>
              <a:endParaRPr lang="en-US" sz="1000"/>
            </a:p>
            <a:p>
              <a:pPr algn="ctr"/>
              <a:r>
                <a:rPr lang="en-US" sz="1000"/>
                <a:t>608</a:t>
              </a:r>
              <a:endParaRPr lang="en-US" sz="1000" baseline="30000"/>
            </a:p>
          </p:txBody>
        </p:sp>
        <p:sp>
          <p:nvSpPr>
            <p:cNvPr id="109789" name="Rectangle 242"/>
            <p:cNvSpPr>
              <a:spLocks noChangeArrowheads="1"/>
            </p:cNvSpPr>
            <p:nvPr/>
          </p:nvSpPr>
          <p:spPr bwMode="auto">
            <a:xfrm>
              <a:off x="393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Es</a:t>
              </a:r>
              <a:endParaRPr lang="en-US" sz="1000"/>
            </a:p>
            <a:p>
              <a:pPr algn="ctr"/>
              <a:endParaRPr lang="en-US" sz="1000"/>
            </a:p>
            <a:p>
              <a:pPr algn="ctr"/>
              <a:r>
                <a:rPr lang="en-US" sz="1000"/>
                <a:t>619</a:t>
              </a:r>
              <a:endParaRPr lang="en-US" sz="1000" baseline="30000"/>
            </a:p>
          </p:txBody>
        </p:sp>
        <p:sp>
          <p:nvSpPr>
            <p:cNvPr id="109790" name="Rectangle 243"/>
            <p:cNvSpPr>
              <a:spLocks noChangeArrowheads="1"/>
            </p:cNvSpPr>
            <p:nvPr/>
          </p:nvSpPr>
          <p:spPr bwMode="auto">
            <a:xfrm>
              <a:off x="417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Fm</a:t>
              </a:r>
              <a:endParaRPr lang="en-US" sz="1000"/>
            </a:p>
            <a:p>
              <a:pPr algn="ctr"/>
              <a:endParaRPr lang="en-US" sz="1000"/>
            </a:p>
            <a:p>
              <a:pPr algn="ctr"/>
              <a:r>
                <a:rPr lang="en-US" sz="1000"/>
                <a:t>627</a:t>
              </a:r>
              <a:endParaRPr lang="en-US" sz="1000" baseline="30000"/>
            </a:p>
          </p:txBody>
        </p:sp>
        <p:sp>
          <p:nvSpPr>
            <p:cNvPr id="109791" name="Rectangle 244"/>
            <p:cNvSpPr>
              <a:spLocks noChangeArrowheads="1"/>
            </p:cNvSpPr>
            <p:nvPr/>
          </p:nvSpPr>
          <p:spPr bwMode="auto">
            <a:xfrm>
              <a:off x="441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Md</a:t>
              </a:r>
              <a:endParaRPr lang="en-US" sz="1000"/>
            </a:p>
            <a:p>
              <a:pPr algn="ctr"/>
              <a:endParaRPr lang="en-US" sz="1000"/>
            </a:p>
            <a:p>
              <a:pPr algn="ctr"/>
              <a:r>
                <a:rPr lang="en-US" sz="1000"/>
                <a:t>635</a:t>
              </a:r>
              <a:endParaRPr lang="en-US" sz="1000" baseline="30000"/>
            </a:p>
          </p:txBody>
        </p:sp>
        <p:sp>
          <p:nvSpPr>
            <p:cNvPr id="109792" name="Rectangle 245"/>
            <p:cNvSpPr>
              <a:spLocks noChangeArrowheads="1"/>
            </p:cNvSpPr>
            <p:nvPr/>
          </p:nvSpPr>
          <p:spPr bwMode="auto">
            <a:xfrm>
              <a:off x="465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No</a:t>
              </a:r>
              <a:endParaRPr lang="en-US" sz="1000"/>
            </a:p>
            <a:p>
              <a:pPr algn="ctr"/>
              <a:endParaRPr lang="en-US" sz="1000"/>
            </a:p>
            <a:p>
              <a:pPr algn="ctr"/>
              <a:r>
                <a:rPr lang="en-US" sz="1000"/>
                <a:t>642</a:t>
              </a:r>
              <a:endParaRPr lang="en-US" sz="1000" baseline="30000"/>
            </a:p>
          </p:txBody>
        </p:sp>
        <p:sp>
          <p:nvSpPr>
            <p:cNvPr id="109793" name="Rectangle 246"/>
            <p:cNvSpPr>
              <a:spLocks noChangeArrowheads="1"/>
            </p:cNvSpPr>
            <p:nvPr/>
          </p:nvSpPr>
          <p:spPr bwMode="auto">
            <a:xfrm>
              <a:off x="4896" y="388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Lr</a:t>
              </a:r>
              <a:endParaRPr lang="en-US" sz="1000"/>
            </a:p>
            <a:p>
              <a:pPr algn="ctr"/>
              <a:endParaRPr lang="en-US" sz="1000"/>
            </a:p>
            <a:p>
              <a:pPr algn="ctr"/>
              <a:r>
                <a:rPr lang="en-US" sz="1000"/>
                <a:t>--</a:t>
              </a:r>
              <a:endParaRPr lang="en-US" sz="1000" baseline="30000"/>
            </a:p>
          </p:txBody>
        </p:sp>
        <p:sp>
          <p:nvSpPr>
            <p:cNvPr id="109794" name="Rectangle 249"/>
            <p:cNvSpPr>
              <a:spLocks noChangeArrowheads="1"/>
            </p:cNvSpPr>
            <p:nvPr/>
          </p:nvSpPr>
          <p:spPr bwMode="auto">
            <a:xfrm>
              <a:off x="2976" y="292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795" name="Rectangle 252"/>
            <p:cNvSpPr>
              <a:spLocks noChangeArrowheads="1"/>
            </p:cNvSpPr>
            <p:nvPr/>
          </p:nvSpPr>
          <p:spPr bwMode="auto">
            <a:xfrm>
              <a:off x="2977" y="2928"/>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Ds</a:t>
              </a:r>
              <a:endParaRPr lang="en-US" sz="1000"/>
            </a:p>
            <a:p>
              <a:pPr algn="ctr"/>
              <a:endParaRPr lang="en-US" sz="1000"/>
            </a:p>
            <a:p>
              <a:pPr algn="ctr"/>
              <a:r>
                <a:rPr lang="en-US" sz="1000"/>
                <a:t>--</a:t>
              </a:r>
              <a:endParaRPr lang="en-US" sz="1000" baseline="30000"/>
            </a:p>
          </p:txBody>
        </p:sp>
        <p:sp>
          <p:nvSpPr>
            <p:cNvPr id="109796" name="Rectangle 262"/>
            <p:cNvSpPr>
              <a:spLocks noChangeArrowheads="1"/>
            </p:cNvSpPr>
            <p:nvPr/>
          </p:nvSpPr>
          <p:spPr bwMode="auto">
            <a:xfrm>
              <a:off x="3216" y="2927"/>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797" name="Rectangle 263"/>
            <p:cNvSpPr>
              <a:spLocks noChangeArrowheads="1"/>
            </p:cNvSpPr>
            <p:nvPr/>
          </p:nvSpPr>
          <p:spPr bwMode="auto">
            <a:xfrm>
              <a:off x="3456" y="2927"/>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798" name="Rectangle 264"/>
            <p:cNvSpPr>
              <a:spLocks noChangeArrowheads="1"/>
            </p:cNvSpPr>
            <p:nvPr/>
          </p:nvSpPr>
          <p:spPr bwMode="auto">
            <a:xfrm>
              <a:off x="3696" y="2927"/>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799" name="Rectangle 265"/>
            <p:cNvSpPr>
              <a:spLocks noChangeArrowheads="1"/>
            </p:cNvSpPr>
            <p:nvPr/>
          </p:nvSpPr>
          <p:spPr bwMode="auto">
            <a:xfrm>
              <a:off x="3936" y="2927"/>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800" name="Rectangle 266"/>
            <p:cNvSpPr>
              <a:spLocks noChangeArrowheads="1"/>
            </p:cNvSpPr>
            <p:nvPr/>
          </p:nvSpPr>
          <p:spPr bwMode="auto">
            <a:xfrm>
              <a:off x="4176" y="2927"/>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801" name="Rectangle 267"/>
            <p:cNvSpPr>
              <a:spLocks noChangeArrowheads="1"/>
            </p:cNvSpPr>
            <p:nvPr/>
          </p:nvSpPr>
          <p:spPr bwMode="auto">
            <a:xfrm>
              <a:off x="4416" y="2927"/>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802" name="Rectangle 268"/>
            <p:cNvSpPr>
              <a:spLocks noChangeArrowheads="1"/>
            </p:cNvSpPr>
            <p:nvPr/>
          </p:nvSpPr>
          <p:spPr bwMode="auto">
            <a:xfrm>
              <a:off x="4656" y="2927"/>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09803" name="Rectangle 269"/>
            <p:cNvSpPr>
              <a:spLocks noChangeArrowheads="1"/>
            </p:cNvSpPr>
            <p:nvPr/>
          </p:nvSpPr>
          <p:spPr bwMode="auto">
            <a:xfrm>
              <a:off x="4896" y="2927"/>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9804" name="Rectangle 270"/>
            <p:cNvSpPr>
              <a:spLocks noChangeArrowheads="1"/>
            </p:cNvSpPr>
            <p:nvPr/>
          </p:nvSpPr>
          <p:spPr bwMode="auto">
            <a:xfrm>
              <a:off x="3456" y="2927"/>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Uub</a:t>
              </a:r>
              <a:endParaRPr lang="en-US" sz="1000"/>
            </a:p>
            <a:p>
              <a:pPr algn="ctr"/>
              <a:endParaRPr lang="en-US" sz="1000"/>
            </a:p>
            <a:p>
              <a:pPr algn="ctr"/>
              <a:r>
                <a:rPr lang="en-US" sz="1000"/>
                <a:t>--</a:t>
              </a:r>
              <a:endParaRPr lang="en-US" sz="1000" baseline="30000"/>
            </a:p>
          </p:txBody>
        </p:sp>
        <p:sp>
          <p:nvSpPr>
            <p:cNvPr id="109805" name="Rectangle 271"/>
            <p:cNvSpPr>
              <a:spLocks noChangeArrowheads="1"/>
            </p:cNvSpPr>
            <p:nvPr/>
          </p:nvSpPr>
          <p:spPr bwMode="auto">
            <a:xfrm>
              <a:off x="3696" y="2927"/>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Uut</a:t>
              </a:r>
              <a:endParaRPr lang="en-US" sz="1000"/>
            </a:p>
            <a:p>
              <a:pPr algn="ctr"/>
              <a:endParaRPr lang="en-US" sz="1000"/>
            </a:p>
            <a:p>
              <a:pPr algn="ctr"/>
              <a:r>
                <a:rPr lang="en-US" sz="1000"/>
                <a:t>--</a:t>
              </a:r>
              <a:endParaRPr lang="en-US" sz="1000" baseline="30000"/>
            </a:p>
          </p:txBody>
        </p:sp>
        <p:sp>
          <p:nvSpPr>
            <p:cNvPr id="109806" name="Rectangle 272"/>
            <p:cNvSpPr>
              <a:spLocks noChangeArrowheads="1"/>
            </p:cNvSpPr>
            <p:nvPr/>
          </p:nvSpPr>
          <p:spPr bwMode="auto">
            <a:xfrm>
              <a:off x="3936" y="2927"/>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Uuq</a:t>
              </a:r>
              <a:endParaRPr lang="en-US" sz="1000"/>
            </a:p>
            <a:p>
              <a:pPr algn="ctr"/>
              <a:endParaRPr lang="en-US" sz="1000"/>
            </a:p>
            <a:p>
              <a:pPr algn="ctr"/>
              <a:r>
                <a:rPr lang="en-US" sz="1000"/>
                <a:t>--</a:t>
              </a:r>
              <a:endParaRPr lang="en-US" sz="1000" baseline="30000"/>
            </a:p>
          </p:txBody>
        </p:sp>
        <p:sp>
          <p:nvSpPr>
            <p:cNvPr id="109807" name="Rectangle 273"/>
            <p:cNvSpPr>
              <a:spLocks noChangeArrowheads="1"/>
            </p:cNvSpPr>
            <p:nvPr/>
          </p:nvSpPr>
          <p:spPr bwMode="auto">
            <a:xfrm>
              <a:off x="4176" y="2927"/>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Uup</a:t>
              </a:r>
              <a:endParaRPr lang="en-US" sz="1000"/>
            </a:p>
            <a:p>
              <a:pPr algn="ctr"/>
              <a:endParaRPr lang="en-US" sz="1000"/>
            </a:p>
            <a:p>
              <a:pPr algn="ctr"/>
              <a:r>
                <a:rPr lang="en-US" sz="1000"/>
                <a:t>--</a:t>
              </a:r>
              <a:endParaRPr lang="en-US" sz="1000" baseline="30000"/>
            </a:p>
          </p:txBody>
        </p:sp>
        <p:sp>
          <p:nvSpPr>
            <p:cNvPr id="109808" name="Rectangle 274"/>
            <p:cNvSpPr>
              <a:spLocks noChangeArrowheads="1"/>
            </p:cNvSpPr>
            <p:nvPr/>
          </p:nvSpPr>
          <p:spPr bwMode="auto">
            <a:xfrm>
              <a:off x="3216" y="2927"/>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Uuu</a:t>
              </a:r>
              <a:endParaRPr lang="en-US" sz="1000"/>
            </a:p>
            <a:p>
              <a:pPr algn="ctr"/>
              <a:endParaRPr lang="en-US" sz="1000"/>
            </a:p>
            <a:p>
              <a:pPr algn="ctr"/>
              <a:r>
                <a:rPr lang="en-US" sz="1000"/>
                <a:t>--</a:t>
              </a:r>
              <a:endParaRPr lang="en-US" sz="1000" baseline="30000"/>
            </a:p>
          </p:txBody>
        </p:sp>
        <p:sp>
          <p:nvSpPr>
            <p:cNvPr id="109809" name="Rectangle 275"/>
            <p:cNvSpPr>
              <a:spLocks noChangeArrowheads="1"/>
            </p:cNvSpPr>
            <p:nvPr/>
          </p:nvSpPr>
          <p:spPr bwMode="auto">
            <a:xfrm>
              <a:off x="4416" y="2927"/>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 </a:t>
              </a:r>
              <a:endParaRPr lang="en-US" sz="1000"/>
            </a:p>
            <a:p>
              <a:pPr algn="ctr"/>
              <a:endParaRPr lang="en-US" sz="1000"/>
            </a:p>
            <a:p>
              <a:pPr algn="ctr"/>
              <a:r>
                <a:rPr lang="en-US" sz="1000"/>
                <a:t> </a:t>
              </a:r>
              <a:endParaRPr lang="en-US" sz="1000" baseline="30000"/>
            </a:p>
          </p:txBody>
        </p:sp>
        <p:sp>
          <p:nvSpPr>
            <p:cNvPr id="109810" name="Rectangle 276"/>
            <p:cNvSpPr>
              <a:spLocks noChangeArrowheads="1"/>
            </p:cNvSpPr>
            <p:nvPr/>
          </p:nvSpPr>
          <p:spPr bwMode="auto">
            <a:xfrm>
              <a:off x="4656" y="2927"/>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 </a:t>
              </a:r>
              <a:endParaRPr lang="en-US" sz="1000"/>
            </a:p>
            <a:p>
              <a:pPr algn="ctr"/>
              <a:endParaRPr lang="en-US" sz="1000"/>
            </a:p>
            <a:p>
              <a:pPr algn="ctr"/>
              <a:r>
                <a:rPr lang="en-US" sz="1000"/>
                <a:t> </a:t>
              </a:r>
            </a:p>
          </p:txBody>
        </p:sp>
        <p:sp>
          <p:nvSpPr>
            <p:cNvPr id="109811" name="Rectangle 277"/>
            <p:cNvSpPr>
              <a:spLocks noChangeArrowheads="1"/>
            </p:cNvSpPr>
            <p:nvPr/>
          </p:nvSpPr>
          <p:spPr bwMode="auto">
            <a:xfrm>
              <a:off x="4896" y="2927"/>
              <a:ext cx="240" cy="336"/>
            </a:xfrm>
            <a:prstGeom prst="rect">
              <a:avLst/>
            </a:prstGeom>
            <a:solidFill>
              <a:srgbClr val="E7CFB7">
                <a:alpha val="54117"/>
              </a:srgbClr>
            </a:solidFill>
            <a:ln w="9525">
              <a:solidFill>
                <a:schemeClr val="tx1"/>
              </a:solidFill>
              <a:miter lim="800000"/>
              <a:headEnd/>
              <a:tailEnd/>
            </a:ln>
          </p:spPr>
          <p:txBody>
            <a:bodyPr wrap="none" anchor="ctr"/>
            <a:lstStyle/>
            <a:p>
              <a:pPr algn="ctr"/>
              <a:r>
                <a:rPr lang="en-US" sz="1400" b="1"/>
                <a:t> </a:t>
              </a:r>
              <a:endParaRPr lang="en-US" sz="1000"/>
            </a:p>
            <a:p>
              <a:pPr algn="ctr"/>
              <a:endParaRPr lang="en-US" sz="1000"/>
            </a:p>
            <a:p>
              <a:pPr algn="ctr"/>
              <a:r>
                <a:rPr lang="en-US" sz="1000"/>
                <a:t> </a:t>
              </a:r>
            </a:p>
          </p:txBody>
        </p:sp>
        <p:sp>
          <p:nvSpPr>
            <p:cNvPr id="109812" name="Rectangle 279"/>
            <p:cNvSpPr>
              <a:spLocks noChangeArrowheads="1"/>
            </p:cNvSpPr>
            <p:nvPr/>
          </p:nvSpPr>
          <p:spPr bwMode="auto">
            <a:xfrm>
              <a:off x="2016" y="960"/>
              <a:ext cx="240"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813" name="Rectangle 280"/>
            <p:cNvSpPr>
              <a:spLocks noChangeArrowheads="1"/>
            </p:cNvSpPr>
            <p:nvPr/>
          </p:nvSpPr>
          <p:spPr bwMode="auto">
            <a:xfrm>
              <a:off x="2016" y="96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Mg</a:t>
              </a:r>
              <a:endParaRPr lang="en-US" sz="1000"/>
            </a:p>
            <a:p>
              <a:pPr algn="ctr"/>
              <a:endParaRPr lang="en-US" sz="1000"/>
            </a:p>
            <a:p>
              <a:pPr algn="ctr"/>
              <a:r>
                <a:rPr lang="en-US" sz="1000"/>
                <a:t>738</a:t>
              </a:r>
              <a:endParaRPr lang="en-US" sz="1000" baseline="30000"/>
            </a:p>
          </p:txBody>
        </p:sp>
        <p:sp>
          <p:nvSpPr>
            <p:cNvPr id="109814" name="Line 281"/>
            <p:cNvSpPr>
              <a:spLocks noChangeShapeType="1"/>
            </p:cNvSpPr>
            <p:nvPr/>
          </p:nvSpPr>
          <p:spPr bwMode="auto">
            <a:xfrm>
              <a:off x="2256" y="105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815" name="Text Box 282"/>
            <p:cNvSpPr txBox="1">
              <a:spLocks noChangeArrowheads="1"/>
            </p:cNvSpPr>
            <p:nvPr/>
          </p:nvSpPr>
          <p:spPr bwMode="auto">
            <a:xfrm>
              <a:off x="2367" y="947"/>
              <a:ext cx="107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Symbol</a:t>
              </a:r>
            </a:p>
            <a:p>
              <a:pPr eaLnBrk="1" hangingPunct="1"/>
              <a:endParaRPr lang="en-US" sz="1200"/>
            </a:p>
            <a:p>
              <a:pPr eaLnBrk="1" hangingPunct="1"/>
              <a:r>
                <a:rPr lang="en-US" sz="1200"/>
                <a:t>First Ionization Energy</a:t>
              </a:r>
            </a:p>
            <a:p>
              <a:pPr eaLnBrk="1" hangingPunct="1"/>
              <a:r>
                <a:rPr lang="en-US" sz="1200"/>
                <a:t>           (kJ/mol)</a:t>
              </a:r>
            </a:p>
          </p:txBody>
        </p:sp>
        <p:sp>
          <p:nvSpPr>
            <p:cNvPr id="109816" name="Line 283"/>
            <p:cNvSpPr>
              <a:spLocks noChangeShapeType="1"/>
            </p:cNvSpPr>
            <p:nvPr/>
          </p:nvSpPr>
          <p:spPr bwMode="auto">
            <a:xfrm>
              <a:off x="2256" y="124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817" name="Text Box 284"/>
            <p:cNvSpPr txBox="1">
              <a:spLocks noChangeArrowheads="1"/>
            </p:cNvSpPr>
            <p:nvPr/>
          </p:nvSpPr>
          <p:spPr bwMode="auto">
            <a:xfrm>
              <a:off x="2528" y="173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8</a:t>
              </a:r>
            </a:p>
          </p:txBody>
        </p:sp>
        <p:sp>
          <p:nvSpPr>
            <p:cNvPr id="109818" name="Text Box 285"/>
            <p:cNvSpPr txBox="1">
              <a:spLocks noChangeArrowheads="1"/>
            </p:cNvSpPr>
            <p:nvPr/>
          </p:nvSpPr>
          <p:spPr bwMode="auto">
            <a:xfrm>
              <a:off x="2981" y="1731"/>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10</a:t>
              </a:r>
            </a:p>
          </p:txBody>
        </p:sp>
      </p:gr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105</a:t>
            </a:fld>
            <a:endParaRPr lang="en-US"/>
          </a:p>
        </p:txBody>
      </p:sp>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ctangle 3"/>
          <p:cNvSpPr>
            <a:spLocks noGrp="1" noChangeArrowheads="1"/>
          </p:cNvSpPr>
          <p:nvPr>
            <p:ph idx="1"/>
          </p:nvPr>
        </p:nvSpPr>
        <p:spPr>
          <a:xfrm>
            <a:off x="457200" y="838200"/>
            <a:ext cx="8229600" cy="4878136"/>
          </a:xfrm>
        </p:spPr>
        <p:txBody>
          <a:bodyPr/>
          <a:lstStyle/>
          <a:p>
            <a:pPr marL="0" indent="0" eaLnBrk="1" hangingPunct="1">
              <a:buNone/>
              <a:defRPr/>
            </a:pPr>
            <a:r>
              <a:rPr lang="en-US" dirty="0" smtClean="0"/>
              <a:t>Using the periodic table, rank the elements in each of the following sets in order of </a:t>
            </a:r>
            <a:r>
              <a:rPr lang="en-US" u="sng" dirty="0" smtClean="0"/>
              <a:t>decreasing</a:t>
            </a:r>
            <a:r>
              <a:rPr lang="en-US" dirty="0" smtClean="0"/>
              <a:t> first ionization energy:</a:t>
            </a:r>
          </a:p>
          <a:p>
            <a:pPr marL="914400" lvl="1" indent="-457200" eaLnBrk="1" hangingPunct="1">
              <a:lnSpc>
                <a:spcPct val="150000"/>
              </a:lnSpc>
              <a:buFontTx/>
              <a:buAutoNum type="alphaLcPeriod"/>
              <a:defRPr/>
            </a:pPr>
            <a:r>
              <a:rPr lang="en-US" dirty="0" smtClean="0"/>
              <a:t>Kr, He, </a:t>
            </a:r>
            <a:r>
              <a:rPr lang="en-US" dirty="0" err="1" smtClean="0"/>
              <a:t>Ar</a:t>
            </a:r>
            <a:endParaRPr lang="en-US" dirty="0" smtClean="0"/>
          </a:p>
          <a:p>
            <a:pPr marL="914400" lvl="1" indent="-457200" eaLnBrk="1" hangingPunct="1">
              <a:lnSpc>
                <a:spcPct val="150000"/>
              </a:lnSpc>
              <a:buFontTx/>
              <a:buAutoNum type="alphaLcPeriod"/>
              <a:defRPr/>
            </a:pPr>
            <a:r>
              <a:rPr lang="en-US" dirty="0" err="1" smtClean="0"/>
              <a:t>Sb</a:t>
            </a:r>
            <a:r>
              <a:rPr lang="en-US" dirty="0" smtClean="0"/>
              <a:t>, </a:t>
            </a:r>
            <a:r>
              <a:rPr lang="en-US" dirty="0" err="1" smtClean="0"/>
              <a:t>Te</a:t>
            </a:r>
            <a:r>
              <a:rPr lang="en-US" dirty="0" smtClean="0"/>
              <a:t>, </a:t>
            </a:r>
            <a:r>
              <a:rPr lang="en-US" dirty="0" err="1" smtClean="0"/>
              <a:t>Sn</a:t>
            </a:r>
            <a:endParaRPr lang="en-US" dirty="0" smtClean="0"/>
          </a:p>
          <a:p>
            <a:pPr marL="914400" lvl="1" indent="-457200" eaLnBrk="1" hangingPunct="1">
              <a:lnSpc>
                <a:spcPct val="150000"/>
              </a:lnSpc>
              <a:buFontTx/>
              <a:buAutoNum type="alphaLcPeriod"/>
              <a:defRPr/>
            </a:pPr>
            <a:r>
              <a:rPr lang="en-US" dirty="0" smtClean="0"/>
              <a:t>K, </a:t>
            </a:r>
            <a:r>
              <a:rPr lang="en-US" dirty="0" err="1" smtClean="0"/>
              <a:t>Ca</a:t>
            </a:r>
            <a:r>
              <a:rPr lang="en-US" dirty="0" smtClean="0"/>
              <a:t>, </a:t>
            </a:r>
            <a:r>
              <a:rPr lang="en-US" dirty="0" err="1" smtClean="0"/>
              <a:t>Rb</a:t>
            </a:r>
            <a:endParaRPr lang="en-US" dirty="0" smtClean="0"/>
          </a:p>
          <a:p>
            <a:pPr marL="914400" lvl="1" indent="-457200" eaLnBrk="1" hangingPunct="1">
              <a:lnSpc>
                <a:spcPct val="150000"/>
              </a:lnSpc>
              <a:buFontTx/>
              <a:buAutoNum type="alphaLcPeriod"/>
              <a:defRPr/>
            </a:pPr>
            <a:r>
              <a:rPr lang="en-US" dirty="0" smtClean="0"/>
              <a:t>I, </a:t>
            </a:r>
            <a:r>
              <a:rPr lang="en-US" dirty="0" err="1" smtClean="0"/>
              <a:t>Xe</a:t>
            </a:r>
            <a:r>
              <a:rPr lang="en-US" dirty="0" smtClean="0"/>
              <a:t>, Cs</a:t>
            </a:r>
          </a:p>
          <a:p>
            <a:pPr marL="914400" lvl="1" indent="-457200" eaLnBrk="1" hangingPunct="1">
              <a:lnSpc>
                <a:spcPct val="150000"/>
              </a:lnSpc>
              <a:buFontTx/>
              <a:buAutoNum type="alphaLcPeriod"/>
              <a:defRPr/>
            </a:pPr>
            <a:r>
              <a:rPr lang="en-US" dirty="0" err="1" smtClean="0"/>
              <a:t>Sb</a:t>
            </a:r>
            <a:r>
              <a:rPr lang="en-US" dirty="0" smtClean="0"/>
              <a:t>, </a:t>
            </a:r>
            <a:r>
              <a:rPr lang="en-US" dirty="0" err="1" smtClean="0"/>
              <a:t>Sn</a:t>
            </a:r>
            <a:r>
              <a:rPr lang="en-US" dirty="0" smtClean="0"/>
              <a:t>, I</a:t>
            </a:r>
          </a:p>
          <a:p>
            <a:pPr marL="914400" lvl="1" indent="-457200" eaLnBrk="1" hangingPunct="1">
              <a:lnSpc>
                <a:spcPct val="150000"/>
              </a:lnSpc>
              <a:buFontTx/>
              <a:buAutoNum type="alphaLcPeriod"/>
              <a:defRPr/>
            </a:pPr>
            <a:r>
              <a:rPr lang="en-US" dirty="0" err="1" smtClean="0"/>
              <a:t>Sr</a:t>
            </a:r>
            <a:r>
              <a:rPr lang="en-US" dirty="0" smtClean="0"/>
              <a:t>, </a:t>
            </a:r>
            <a:r>
              <a:rPr lang="en-US" dirty="0" err="1" smtClean="0"/>
              <a:t>Ca</a:t>
            </a:r>
            <a:r>
              <a:rPr lang="en-US" dirty="0" smtClean="0"/>
              <a:t>, Ba</a:t>
            </a:r>
          </a:p>
        </p:txBody>
      </p:sp>
      <p:sp>
        <p:nvSpPr>
          <p:cNvPr id="349186" name="Rectangle 2"/>
          <p:cNvSpPr>
            <a:spLocks noGrp="1" noChangeArrowheads="1"/>
          </p:cNvSpPr>
          <p:nvPr>
            <p:ph type="title"/>
          </p:nvPr>
        </p:nvSpPr>
        <p:spPr>
          <a:xfrm>
            <a:off x="457200" y="0"/>
            <a:ext cx="8229600" cy="808038"/>
          </a:xfrm>
        </p:spPr>
        <p:txBody>
          <a:bodyPr/>
          <a:lstStyle/>
          <a:p>
            <a:pPr eaLnBrk="1" hangingPunct="1">
              <a:defRPr/>
            </a:pPr>
            <a:r>
              <a:rPr lang="en-US" dirty="0" smtClean="0"/>
              <a:t>Ionization Energy Examples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a:xfrm>
            <a:off x="228600" y="0"/>
            <a:ext cx="8639175" cy="731838"/>
          </a:xfrm>
        </p:spPr>
        <p:txBody>
          <a:bodyPr anchor="ctr"/>
          <a:lstStyle/>
          <a:p>
            <a:pPr eaLnBrk="1" hangingPunct="1">
              <a:defRPr/>
            </a:pPr>
            <a:r>
              <a:rPr lang="en-US" dirty="0" smtClean="0"/>
              <a:t>Multiple Ionization Energies</a:t>
            </a:r>
          </a:p>
        </p:txBody>
      </p:sp>
      <p:sp>
        <p:nvSpPr>
          <p:cNvPr id="364560" name="Text Box 16"/>
          <p:cNvSpPr txBox="1">
            <a:spLocks noChangeArrowheads="1"/>
          </p:cNvSpPr>
          <p:nvPr/>
        </p:nvSpPr>
        <p:spPr bwMode="auto">
          <a:xfrm>
            <a:off x="685800" y="4191000"/>
            <a:ext cx="78486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t>The second, and third ionization energies of aluminum are higher than the first because the inner electrons are more tightly held by the nucleus.</a:t>
            </a:r>
          </a:p>
        </p:txBody>
      </p:sp>
      <p:grpSp>
        <p:nvGrpSpPr>
          <p:cNvPr id="111620" name="Group 22"/>
          <p:cNvGrpSpPr>
            <a:grpSpLocks/>
          </p:cNvGrpSpPr>
          <p:nvPr/>
        </p:nvGrpSpPr>
        <p:grpSpPr bwMode="auto">
          <a:xfrm>
            <a:off x="609600" y="1066800"/>
            <a:ext cx="7924800" cy="2727325"/>
            <a:chOff x="384" y="672"/>
            <a:chExt cx="4992" cy="1718"/>
          </a:xfrm>
        </p:grpSpPr>
        <p:sp>
          <p:nvSpPr>
            <p:cNvPr id="111622" name="Oval 3"/>
            <p:cNvSpPr>
              <a:spLocks noChangeArrowheads="1"/>
            </p:cNvSpPr>
            <p:nvPr/>
          </p:nvSpPr>
          <p:spPr bwMode="auto">
            <a:xfrm>
              <a:off x="384" y="816"/>
              <a:ext cx="1296" cy="1296"/>
            </a:xfrm>
            <a:prstGeom prst="ellipse">
              <a:avLst/>
            </a:prstGeom>
            <a:gradFill rotWithShape="1">
              <a:gsLst>
                <a:gs pos="0">
                  <a:schemeClr val="accent2"/>
                </a:gs>
                <a:gs pos="100000">
                  <a:srgbClr val="9D9DD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200">
                  <a:solidFill>
                    <a:schemeClr val="bg1"/>
                  </a:solidFill>
                </a:rPr>
                <a:t>     Al</a:t>
              </a:r>
            </a:p>
          </p:txBody>
        </p:sp>
        <p:sp>
          <p:nvSpPr>
            <p:cNvPr id="111623" name="Oval 4"/>
            <p:cNvSpPr>
              <a:spLocks noChangeAspect="1" noChangeArrowheads="1"/>
            </p:cNvSpPr>
            <p:nvPr/>
          </p:nvSpPr>
          <p:spPr bwMode="auto">
            <a:xfrm>
              <a:off x="2147" y="960"/>
              <a:ext cx="973" cy="973"/>
            </a:xfrm>
            <a:prstGeom prst="ellipse">
              <a:avLst/>
            </a:prstGeom>
            <a:gradFill rotWithShape="1">
              <a:gsLst>
                <a:gs pos="0">
                  <a:schemeClr val="accent2"/>
                </a:gs>
                <a:gs pos="100000">
                  <a:srgbClr val="9D9DD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200">
                  <a:solidFill>
                    <a:schemeClr val="bg1"/>
                  </a:solidFill>
                </a:rPr>
                <a:t>     Al</a:t>
              </a:r>
              <a:r>
                <a:rPr lang="en-US" sz="3200" baseline="30000">
                  <a:solidFill>
                    <a:schemeClr val="bg1"/>
                  </a:solidFill>
                </a:rPr>
                <a:t>+</a:t>
              </a:r>
            </a:p>
          </p:txBody>
        </p:sp>
        <p:sp>
          <p:nvSpPr>
            <p:cNvPr id="111624" name="Oval 5"/>
            <p:cNvSpPr>
              <a:spLocks noChangeAspect="1" noChangeArrowheads="1"/>
            </p:cNvSpPr>
            <p:nvPr/>
          </p:nvSpPr>
          <p:spPr bwMode="auto">
            <a:xfrm>
              <a:off x="3543" y="1056"/>
              <a:ext cx="777" cy="777"/>
            </a:xfrm>
            <a:prstGeom prst="ellipse">
              <a:avLst/>
            </a:prstGeom>
            <a:gradFill rotWithShape="1">
              <a:gsLst>
                <a:gs pos="0">
                  <a:schemeClr val="accent2"/>
                </a:gs>
                <a:gs pos="100000">
                  <a:srgbClr val="9D9DD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200">
                  <a:solidFill>
                    <a:schemeClr val="bg1"/>
                  </a:solidFill>
                </a:rPr>
                <a:t>    </a:t>
              </a:r>
              <a:r>
                <a:rPr lang="en-US" sz="2800">
                  <a:solidFill>
                    <a:schemeClr val="bg1"/>
                  </a:solidFill>
                </a:rPr>
                <a:t>Al</a:t>
              </a:r>
              <a:r>
                <a:rPr lang="en-US" sz="2800" baseline="30000">
                  <a:solidFill>
                    <a:schemeClr val="bg1"/>
                  </a:solidFill>
                </a:rPr>
                <a:t>2+</a:t>
              </a:r>
            </a:p>
          </p:txBody>
        </p:sp>
        <p:sp>
          <p:nvSpPr>
            <p:cNvPr id="111625" name="Oval 6"/>
            <p:cNvSpPr>
              <a:spLocks noChangeAspect="1" noChangeArrowheads="1"/>
            </p:cNvSpPr>
            <p:nvPr/>
          </p:nvSpPr>
          <p:spPr bwMode="auto">
            <a:xfrm>
              <a:off x="4754" y="1104"/>
              <a:ext cx="622" cy="622"/>
            </a:xfrm>
            <a:prstGeom prst="ellipse">
              <a:avLst/>
            </a:prstGeom>
            <a:gradFill rotWithShape="1">
              <a:gsLst>
                <a:gs pos="0">
                  <a:schemeClr val="accent2"/>
                </a:gs>
                <a:gs pos="100000">
                  <a:srgbClr val="9D9DD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200">
                  <a:solidFill>
                    <a:schemeClr val="bg1"/>
                  </a:solidFill>
                </a:rPr>
                <a:t>   </a:t>
              </a:r>
              <a:r>
                <a:rPr lang="en-US" sz="2400">
                  <a:solidFill>
                    <a:schemeClr val="bg1"/>
                  </a:solidFill>
                </a:rPr>
                <a:t>Al</a:t>
              </a:r>
              <a:r>
                <a:rPr lang="en-US" sz="2400" baseline="30000">
                  <a:solidFill>
                    <a:schemeClr val="bg1"/>
                  </a:solidFill>
                </a:rPr>
                <a:t>3+</a:t>
              </a:r>
            </a:p>
          </p:txBody>
        </p:sp>
        <p:grpSp>
          <p:nvGrpSpPr>
            <p:cNvPr id="111626" name="Group 7"/>
            <p:cNvGrpSpPr>
              <a:grpSpLocks/>
            </p:cNvGrpSpPr>
            <p:nvPr/>
          </p:nvGrpSpPr>
          <p:grpSpPr bwMode="auto">
            <a:xfrm>
              <a:off x="1728" y="720"/>
              <a:ext cx="480" cy="912"/>
              <a:chOff x="1728" y="1349"/>
              <a:chExt cx="480" cy="912"/>
            </a:xfrm>
          </p:grpSpPr>
          <p:sp>
            <p:nvSpPr>
              <p:cNvPr id="111636" name="Freeform 8"/>
              <p:cNvSpPr>
                <a:spLocks/>
              </p:cNvSpPr>
              <p:nvPr/>
            </p:nvSpPr>
            <p:spPr bwMode="auto">
              <a:xfrm>
                <a:off x="1728" y="1589"/>
                <a:ext cx="480" cy="672"/>
              </a:xfrm>
              <a:custGeom>
                <a:avLst/>
                <a:gdLst>
                  <a:gd name="T0" fmla="*/ 0 w 480"/>
                  <a:gd name="T1" fmla="*/ 576 h 672"/>
                  <a:gd name="T2" fmla="*/ 192 w 480"/>
                  <a:gd name="T3" fmla="*/ 576 h 672"/>
                  <a:gd name="T4" fmla="*/ 480 w 480"/>
                  <a:gd name="T5" fmla="*/ 0 h 672"/>
                  <a:gd name="T6" fmla="*/ 0 60000 65536"/>
                  <a:gd name="T7" fmla="*/ 0 60000 65536"/>
                  <a:gd name="T8" fmla="*/ 0 60000 65536"/>
                  <a:gd name="T9" fmla="*/ 0 w 480"/>
                  <a:gd name="T10" fmla="*/ 0 h 672"/>
                  <a:gd name="T11" fmla="*/ 480 w 480"/>
                  <a:gd name="T12" fmla="*/ 672 h 672"/>
                </a:gdLst>
                <a:ahLst/>
                <a:cxnLst>
                  <a:cxn ang="T6">
                    <a:pos x="T0" y="T1"/>
                  </a:cxn>
                  <a:cxn ang="T7">
                    <a:pos x="T2" y="T3"/>
                  </a:cxn>
                  <a:cxn ang="T8">
                    <a:pos x="T4" y="T5"/>
                  </a:cxn>
                </a:cxnLst>
                <a:rect l="T9" t="T10" r="T11" b="T12"/>
                <a:pathLst>
                  <a:path w="480" h="672">
                    <a:moveTo>
                      <a:pt x="0" y="576"/>
                    </a:moveTo>
                    <a:cubicBezTo>
                      <a:pt x="56" y="624"/>
                      <a:pt x="112" y="672"/>
                      <a:pt x="192" y="576"/>
                    </a:cubicBezTo>
                    <a:cubicBezTo>
                      <a:pt x="272" y="480"/>
                      <a:pt x="432" y="96"/>
                      <a:pt x="480"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37" name="Text Box 9"/>
              <p:cNvSpPr txBox="1">
                <a:spLocks noChangeArrowheads="1"/>
              </p:cNvSpPr>
              <p:nvPr/>
            </p:nvSpPr>
            <p:spPr bwMode="auto">
              <a:xfrm rot="-3848790">
                <a:off x="1609" y="1534"/>
                <a:ext cx="73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a:t>578 kJ/mol</a:t>
                </a:r>
              </a:p>
              <a:p>
                <a:pPr algn="ctr" eaLnBrk="1" hangingPunct="1"/>
                <a:r>
                  <a:rPr lang="en-US" sz="1600"/>
                  <a:t>e</a:t>
                </a:r>
                <a:r>
                  <a:rPr lang="en-US" sz="1600" baseline="30000"/>
                  <a:t>-</a:t>
                </a:r>
                <a:endParaRPr lang="en-US" sz="1600"/>
              </a:p>
            </p:txBody>
          </p:sp>
        </p:grpSp>
        <p:grpSp>
          <p:nvGrpSpPr>
            <p:cNvPr id="111627" name="Group 10"/>
            <p:cNvGrpSpPr>
              <a:grpSpLocks/>
            </p:cNvGrpSpPr>
            <p:nvPr/>
          </p:nvGrpSpPr>
          <p:grpSpPr bwMode="auto">
            <a:xfrm>
              <a:off x="3168" y="720"/>
              <a:ext cx="480" cy="912"/>
              <a:chOff x="3168" y="1349"/>
              <a:chExt cx="480" cy="912"/>
            </a:xfrm>
          </p:grpSpPr>
          <p:sp>
            <p:nvSpPr>
              <p:cNvPr id="111634" name="Freeform 11"/>
              <p:cNvSpPr>
                <a:spLocks/>
              </p:cNvSpPr>
              <p:nvPr/>
            </p:nvSpPr>
            <p:spPr bwMode="auto">
              <a:xfrm>
                <a:off x="3168" y="1589"/>
                <a:ext cx="480" cy="672"/>
              </a:xfrm>
              <a:custGeom>
                <a:avLst/>
                <a:gdLst>
                  <a:gd name="T0" fmla="*/ 0 w 480"/>
                  <a:gd name="T1" fmla="*/ 576 h 672"/>
                  <a:gd name="T2" fmla="*/ 192 w 480"/>
                  <a:gd name="T3" fmla="*/ 576 h 672"/>
                  <a:gd name="T4" fmla="*/ 480 w 480"/>
                  <a:gd name="T5" fmla="*/ 0 h 672"/>
                  <a:gd name="T6" fmla="*/ 0 60000 65536"/>
                  <a:gd name="T7" fmla="*/ 0 60000 65536"/>
                  <a:gd name="T8" fmla="*/ 0 60000 65536"/>
                  <a:gd name="T9" fmla="*/ 0 w 480"/>
                  <a:gd name="T10" fmla="*/ 0 h 672"/>
                  <a:gd name="T11" fmla="*/ 480 w 480"/>
                  <a:gd name="T12" fmla="*/ 672 h 672"/>
                </a:gdLst>
                <a:ahLst/>
                <a:cxnLst>
                  <a:cxn ang="T6">
                    <a:pos x="T0" y="T1"/>
                  </a:cxn>
                  <a:cxn ang="T7">
                    <a:pos x="T2" y="T3"/>
                  </a:cxn>
                  <a:cxn ang="T8">
                    <a:pos x="T4" y="T5"/>
                  </a:cxn>
                </a:cxnLst>
                <a:rect l="T9" t="T10" r="T11" b="T12"/>
                <a:pathLst>
                  <a:path w="480" h="672">
                    <a:moveTo>
                      <a:pt x="0" y="576"/>
                    </a:moveTo>
                    <a:cubicBezTo>
                      <a:pt x="56" y="624"/>
                      <a:pt x="112" y="672"/>
                      <a:pt x="192" y="576"/>
                    </a:cubicBezTo>
                    <a:cubicBezTo>
                      <a:pt x="272" y="480"/>
                      <a:pt x="432" y="96"/>
                      <a:pt x="480"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35" name="Text Box 12"/>
              <p:cNvSpPr txBox="1">
                <a:spLocks noChangeArrowheads="1"/>
              </p:cNvSpPr>
              <p:nvPr/>
            </p:nvSpPr>
            <p:spPr bwMode="auto">
              <a:xfrm rot="-3848790">
                <a:off x="2996" y="1569"/>
                <a:ext cx="80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a:t>1817 kJ/mol</a:t>
                </a:r>
              </a:p>
              <a:p>
                <a:pPr algn="ctr" eaLnBrk="1" hangingPunct="1"/>
                <a:r>
                  <a:rPr lang="en-US" sz="1600"/>
                  <a:t>e</a:t>
                </a:r>
                <a:r>
                  <a:rPr lang="en-US" sz="1600" baseline="30000"/>
                  <a:t>-</a:t>
                </a:r>
                <a:endParaRPr lang="en-US" sz="1600"/>
              </a:p>
            </p:txBody>
          </p:sp>
        </p:grpSp>
        <p:grpSp>
          <p:nvGrpSpPr>
            <p:cNvPr id="111628" name="Group 13"/>
            <p:cNvGrpSpPr>
              <a:grpSpLocks/>
            </p:cNvGrpSpPr>
            <p:nvPr/>
          </p:nvGrpSpPr>
          <p:grpSpPr bwMode="auto">
            <a:xfrm>
              <a:off x="4368" y="672"/>
              <a:ext cx="480" cy="960"/>
              <a:chOff x="4368" y="1301"/>
              <a:chExt cx="480" cy="960"/>
            </a:xfrm>
          </p:grpSpPr>
          <p:sp>
            <p:nvSpPr>
              <p:cNvPr id="111632" name="Freeform 14"/>
              <p:cNvSpPr>
                <a:spLocks/>
              </p:cNvSpPr>
              <p:nvPr/>
            </p:nvSpPr>
            <p:spPr bwMode="auto">
              <a:xfrm>
                <a:off x="4368" y="1589"/>
                <a:ext cx="480" cy="672"/>
              </a:xfrm>
              <a:custGeom>
                <a:avLst/>
                <a:gdLst>
                  <a:gd name="T0" fmla="*/ 0 w 480"/>
                  <a:gd name="T1" fmla="*/ 576 h 672"/>
                  <a:gd name="T2" fmla="*/ 192 w 480"/>
                  <a:gd name="T3" fmla="*/ 576 h 672"/>
                  <a:gd name="T4" fmla="*/ 480 w 480"/>
                  <a:gd name="T5" fmla="*/ 0 h 672"/>
                  <a:gd name="T6" fmla="*/ 0 60000 65536"/>
                  <a:gd name="T7" fmla="*/ 0 60000 65536"/>
                  <a:gd name="T8" fmla="*/ 0 60000 65536"/>
                  <a:gd name="T9" fmla="*/ 0 w 480"/>
                  <a:gd name="T10" fmla="*/ 0 h 672"/>
                  <a:gd name="T11" fmla="*/ 480 w 480"/>
                  <a:gd name="T12" fmla="*/ 672 h 672"/>
                </a:gdLst>
                <a:ahLst/>
                <a:cxnLst>
                  <a:cxn ang="T6">
                    <a:pos x="T0" y="T1"/>
                  </a:cxn>
                  <a:cxn ang="T7">
                    <a:pos x="T2" y="T3"/>
                  </a:cxn>
                  <a:cxn ang="T8">
                    <a:pos x="T4" y="T5"/>
                  </a:cxn>
                </a:cxnLst>
                <a:rect l="T9" t="T10" r="T11" b="T12"/>
                <a:pathLst>
                  <a:path w="480" h="672">
                    <a:moveTo>
                      <a:pt x="0" y="576"/>
                    </a:moveTo>
                    <a:cubicBezTo>
                      <a:pt x="56" y="624"/>
                      <a:pt x="112" y="672"/>
                      <a:pt x="192" y="576"/>
                    </a:cubicBezTo>
                    <a:cubicBezTo>
                      <a:pt x="272" y="480"/>
                      <a:pt x="432" y="96"/>
                      <a:pt x="480"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33" name="Text Box 15"/>
              <p:cNvSpPr txBox="1">
                <a:spLocks noChangeArrowheads="1"/>
              </p:cNvSpPr>
              <p:nvPr/>
            </p:nvSpPr>
            <p:spPr bwMode="auto">
              <a:xfrm rot="-3848790">
                <a:off x="4196" y="1521"/>
                <a:ext cx="80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a:t>2745 kJ/mol</a:t>
                </a:r>
              </a:p>
              <a:p>
                <a:pPr algn="ctr" eaLnBrk="1" hangingPunct="1"/>
                <a:r>
                  <a:rPr lang="en-US" sz="1600"/>
                  <a:t>e</a:t>
                </a:r>
                <a:r>
                  <a:rPr lang="en-US" sz="1600" baseline="30000"/>
                  <a:t>-</a:t>
                </a:r>
                <a:endParaRPr lang="en-US" sz="1600"/>
              </a:p>
            </p:txBody>
          </p:sp>
        </p:grpSp>
        <p:sp>
          <p:nvSpPr>
            <p:cNvPr id="111629" name="Text Box 17"/>
            <p:cNvSpPr txBox="1">
              <a:spLocks noChangeArrowheads="1"/>
            </p:cNvSpPr>
            <p:nvPr/>
          </p:nvSpPr>
          <p:spPr bwMode="auto">
            <a:xfrm>
              <a:off x="1440" y="1986"/>
              <a:ext cx="92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1</a:t>
              </a:r>
              <a:r>
                <a:rPr lang="en-US" baseline="30000"/>
                <a:t>st</a:t>
              </a:r>
              <a:r>
                <a:rPr lang="en-US"/>
                <a:t> Ionization</a:t>
              </a:r>
            </a:p>
            <a:p>
              <a:pPr algn="ctr" eaLnBrk="1" hangingPunct="1"/>
              <a:r>
                <a:rPr lang="en-US"/>
                <a:t>energy</a:t>
              </a:r>
            </a:p>
          </p:txBody>
        </p:sp>
        <p:sp>
          <p:nvSpPr>
            <p:cNvPr id="111630" name="Text Box 18"/>
            <p:cNvSpPr txBox="1">
              <a:spLocks noChangeArrowheads="1"/>
            </p:cNvSpPr>
            <p:nvPr/>
          </p:nvSpPr>
          <p:spPr bwMode="auto">
            <a:xfrm>
              <a:off x="2898" y="1963"/>
              <a:ext cx="95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2</a:t>
              </a:r>
              <a:r>
                <a:rPr lang="en-US" baseline="30000"/>
                <a:t>nd</a:t>
              </a:r>
              <a:r>
                <a:rPr lang="en-US"/>
                <a:t> Ionization</a:t>
              </a:r>
            </a:p>
            <a:p>
              <a:pPr algn="ctr" eaLnBrk="1" hangingPunct="1"/>
              <a:r>
                <a:rPr lang="en-US"/>
                <a:t>energy</a:t>
              </a:r>
            </a:p>
          </p:txBody>
        </p:sp>
        <p:sp>
          <p:nvSpPr>
            <p:cNvPr id="111631" name="Text Box 19"/>
            <p:cNvSpPr txBox="1">
              <a:spLocks noChangeArrowheads="1"/>
            </p:cNvSpPr>
            <p:nvPr/>
          </p:nvSpPr>
          <p:spPr bwMode="auto">
            <a:xfrm>
              <a:off x="4089" y="1963"/>
              <a:ext cx="97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3</a:t>
              </a:r>
              <a:r>
                <a:rPr lang="en-US" baseline="30000"/>
                <a:t>rd</a:t>
              </a:r>
              <a:r>
                <a:rPr lang="en-US"/>
                <a:t>  Ionization</a:t>
              </a:r>
            </a:p>
            <a:p>
              <a:pPr algn="ctr" eaLnBrk="1" hangingPunct="1"/>
              <a:r>
                <a:rPr lang="en-US"/>
                <a:t>energy</a:t>
              </a:r>
            </a:p>
          </p:txBody>
        </p:sp>
      </p:gr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107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4560"/>
                                        </p:tgtEl>
                                        <p:attrNameLst>
                                          <p:attrName>style.visibility</p:attrName>
                                        </p:attrNameLst>
                                      </p:cBhvr>
                                      <p:to>
                                        <p:strVal val="visible"/>
                                      </p:to>
                                    </p:set>
                                    <p:animEffect transition="in" filter="fade">
                                      <p:cBhvr>
                                        <p:cTn id="7" dur="1000"/>
                                        <p:tgtEl>
                                          <p:spTgt spid="364560"/>
                                        </p:tgtEl>
                                      </p:cBhvr>
                                    </p:animEffect>
                                    <p:anim calcmode="lin" valueType="num">
                                      <p:cBhvr>
                                        <p:cTn id="8" dur="1000" fill="hold"/>
                                        <p:tgtEl>
                                          <p:spTgt spid="364560"/>
                                        </p:tgtEl>
                                        <p:attrNameLst>
                                          <p:attrName>ppt_x</p:attrName>
                                        </p:attrNameLst>
                                      </p:cBhvr>
                                      <p:tavLst>
                                        <p:tav tm="0">
                                          <p:val>
                                            <p:strVal val="#ppt_x"/>
                                          </p:val>
                                        </p:tav>
                                        <p:tav tm="100000">
                                          <p:val>
                                            <p:strVal val="#ppt_x"/>
                                          </p:val>
                                        </p:tav>
                                      </p:tavLst>
                                    </p:anim>
                                    <p:anim calcmode="lin" valueType="num">
                                      <p:cBhvr>
                                        <p:cTn id="9" dur="1000" fill="hold"/>
                                        <p:tgtEl>
                                          <p:spTgt spid="3645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60"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7" name="Rectangle 5"/>
          <p:cNvSpPr>
            <a:spLocks noGrp="1" noChangeArrowheads="1"/>
          </p:cNvSpPr>
          <p:nvPr>
            <p:ph idx="1"/>
          </p:nvPr>
        </p:nvSpPr>
        <p:spPr>
          <a:xfrm>
            <a:off x="457200" y="838200"/>
            <a:ext cx="8229600" cy="4878136"/>
          </a:xfrm>
        </p:spPr>
        <p:txBody>
          <a:bodyPr/>
          <a:lstStyle/>
          <a:p>
            <a:pPr eaLnBrk="1" hangingPunct="1">
              <a:defRPr/>
            </a:pPr>
            <a:r>
              <a:rPr lang="en-US" dirty="0" smtClean="0"/>
              <a:t>It takes more energy to remove the second electron from an atom than the first, and so on because</a:t>
            </a:r>
          </a:p>
          <a:p>
            <a:pPr lvl="1" eaLnBrk="1" hangingPunct="1">
              <a:defRPr/>
            </a:pPr>
            <a:r>
              <a:rPr lang="en-US" dirty="0" smtClean="0"/>
              <a:t>The second electron is being removed from a positively charged species rather than a neutral one, so more energy is required</a:t>
            </a:r>
          </a:p>
          <a:p>
            <a:pPr lvl="1" eaLnBrk="1" hangingPunct="1">
              <a:defRPr/>
            </a:pPr>
            <a:r>
              <a:rPr lang="en-US" dirty="0" smtClean="0"/>
              <a:t>Removing the first electron reduces the repulsive forces among the remaining electrons, so the attraction of the remaining electrons to the nucleus is stronger.</a:t>
            </a:r>
          </a:p>
          <a:p>
            <a:pPr eaLnBrk="1" hangingPunct="1">
              <a:defRPr/>
            </a:pPr>
            <a:r>
              <a:rPr lang="en-US" dirty="0" smtClean="0"/>
              <a:t>Energy required to remove electrons from a filled core is prohibitively large and simply cannot be achieved in normal chemical reactions.</a:t>
            </a:r>
          </a:p>
        </p:txBody>
      </p:sp>
      <p:sp>
        <p:nvSpPr>
          <p:cNvPr id="207874" name="Rectangle 4"/>
          <p:cNvSpPr>
            <a:spLocks noGrp="1" noChangeArrowheads="1"/>
          </p:cNvSpPr>
          <p:nvPr>
            <p:ph type="title"/>
          </p:nvPr>
        </p:nvSpPr>
        <p:spPr>
          <a:xfrm>
            <a:off x="457200" y="0"/>
            <a:ext cx="8229600" cy="808038"/>
          </a:xfrm>
        </p:spPr>
        <p:txBody>
          <a:bodyPr anchor="ctr"/>
          <a:lstStyle/>
          <a:p>
            <a:pPr eaLnBrk="1" hangingPunct="1">
              <a:defRPr/>
            </a:pPr>
            <a:r>
              <a:rPr lang="en-US" sz="3400" dirty="0" smtClean="0"/>
              <a:t>Multiple Ionization Energies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108</a:t>
            </a:fld>
            <a:endParaRPr lang="en-US"/>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49"/>
            <a:ext cx="8229600" cy="1143000"/>
          </a:xfrm>
        </p:spPr>
        <p:txBody>
          <a:bodyPr/>
          <a:lstStyle/>
          <a:p>
            <a:r>
              <a:rPr lang="en-US" dirty="0" smtClean="0"/>
              <a:t>Photoelectric Effect</a:t>
            </a:r>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2895600" y="4038600"/>
            <a:ext cx="4040188" cy="2526180"/>
          </a:xfrm>
        </p:spPr>
      </p:pic>
      <p:sp>
        <p:nvSpPr>
          <p:cNvPr id="8" name="Content Placeholder 7"/>
          <p:cNvSpPr>
            <a:spLocks noGrp="1"/>
          </p:cNvSpPr>
          <p:nvPr>
            <p:ph sz="quarter" idx="4"/>
          </p:nvPr>
        </p:nvSpPr>
        <p:spPr>
          <a:xfrm>
            <a:off x="381000" y="838200"/>
            <a:ext cx="8382000" cy="3941763"/>
          </a:xfrm>
        </p:spPr>
        <p:txBody>
          <a:bodyPr>
            <a:normAutofit/>
          </a:bodyPr>
          <a:lstStyle/>
          <a:p>
            <a:r>
              <a:rPr lang="en-US" dirty="0" smtClean="0"/>
              <a:t>The </a:t>
            </a:r>
            <a:r>
              <a:rPr lang="en-US" i="1" u="sng" dirty="0" smtClean="0"/>
              <a:t>photoelectric effect </a:t>
            </a:r>
            <a:r>
              <a:rPr lang="en-US" dirty="0" smtClean="0"/>
              <a:t>refers to electrons being emitted from substances when they absorb energy from light.  </a:t>
            </a:r>
            <a:br>
              <a:rPr lang="en-US" dirty="0" smtClean="0"/>
            </a:br>
            <a:endParaRPr lang="en-US" dirty="0" smtClean="0"/>
          </a:p>
          <a:p>
            <a:r>
              <a:rPr lang="en-US" dirty="0" smtClean="0"/>
              <a:t>The electrons emitted are referred to as “photoelectrons”.</a:t>
            </a:r>
            <a:br>
              <a:rPr lang="en-US" dirty="0" smtClean="0"/>
            </a:br>
            <a:endParaRPr lang="en-US" dirty="0" smtClean="0"/>
          </a:p>
          <a:p>
            <a:r>
              <a:rPr lang="en-US" dirty="0" smtClean="0"/>
              <a:t>The energy of the photons is used to eject the electron from an atom (ionization).  Any remaining energy from the photon contributes to the speed of the electron. </a:t>
            </a:r>
            <a:endParaRPr lang="en-US" dirty="0"/>
          </a:p>
        </p:txBody>
      </p:sp>
      <p:sp>
        <p:nvSpPr>
          <p:cNvPr id="3" name="Slide Number Placeholder 2"/>
          <p:cNvSpPr>
            <a:spLocks noGrp="1"/>
          </p:cNvSpPr>
          <p:nvPr>
            <p:ph type="sldNum" sz="quarter" idx="12"/>
          </p:nvPr>
        </p:nvSpPr>
        <p:spPr/>
        <p:txBody>
          <a:bodyPr/>
          <a:lstStyle/>
          <a:p>
            <a:pPr>
              <a:defRPr/>
            </a:pPr>
            <a:fld id="{DFE3BF82-66FB-4A2C-8142-D7C9DC032BC7}" type="slidenum">
              <a:rPr lang="en-US" smtClean="0"/>
              <a:pPr>
                <a:defRPr/>
              </a:pPr>
              <a:t>109</a:t>
            </a:fld>
            <a:endParaRPr lang="en-US"/>
          </a:p>
        </p:txBody>
      </p:sp>
    </p:spTree>
    <p:extLst>
      <p:ext uri="{BB962C8B-B14F-4D97-AF65-F5344CB8AC3E}">
        <p14:creationId xmlns:p14="http://schemas.microsoft.com/office/powerpoint/2010/main" val="285618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eaLnBrk="1" hangingPunct="1">
              <a:defRPr/>
            </a:pPr>
            <a:r>
              <a:rPr lang="en-US" smtClean="0"/>
              <a:t>Atomic Spectra</a:t>
            </a:r>
          </a:p>
        </p:txBody>
      </p:sp>
      <p:sp>
        <p:nvSpPr>
          <p:cNvPr id="303107" name="Rectangle 3"/>
          <p:cNvSpPr>
            <a:spLocks noGrp="1" noChangeArrowheads="1"/>
          </p:cNvSpPr>
          <p:nvPr>
            <p:ph type="body" sz="half" idx="1"/>
          </p:nvPr>
        </p:nvSpPr>
        <p:spPr>
          <a:xfrm>
            <a:off x="457200" y="990600"/>
            <a:ext cx="8305800" cy="5135563"/>
          </a:xfrm>
        </p:spPr>
        <p:txBody>
          <a:bodyPr/>
          <a:lstStyle/>
          <a:p>
            <a:pPr eaLnBrk="1" hangingPunct="1">
              <a:defRPr/>
            </a:pPr>
            <a:r>
              <a:rPr lang="en-US" sz="2400" smtClean="0"/>
              <a:t>Scientists found that when a gaseous element is heated, it will emit light in discrete, unique patterns of wavelengths.  </a:t>
            </a:r>
          </a:p>
          <a:p>
            <a:pPr eaLnBrk="1" hangingPunct="1">
              <a:defRPr/>
            </a:pPr>
            <a:r>
              <a:rPr lang="en-US" sz="2400" smtClean="0"/>
              <a:t>Each element has its own unique atomic spectra.</a:t>
            </a:r>
          </a:p>
          <a:p>
            <a:pPr eaLnBrk="1" hangingPunct="1">
              <a:buFontTx/>
              <a:buNone/>
              <a:defRPr/>
            </a:pPr>
            <a:endParaRPr lang="en-US" sz="2400" smtClean="0"/>
          </a:p>
        </p:txBody>
      </p:sp>
      <p:pic>
        <p:nvPicPr>
          <p:cNvPr id="13316" name="Picture 7" descr="atomic spectra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79228"/>
          <a:stretch>
            <a:fillRect/>
          </a:stretch>
        </p:blipFill>
        <p:spPr>
          <a:xfrm>
            <a:off x="914400" y="2895600"/>
            <a:ext cx="7315200" cy="9144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9" descr="atomic spectra2"/>
          <p:cNvPicPr>
            <a:picLocks noChangeAspect="1" noChangeArrowheads="1"/>
          </p:cNvPicPr>
          <p:nvPr/>
        </p:nvPicPr>
        <p:blipFill>
          <a:blip r:embed="rId2">
            <a:extLst>
              <a:ext uri="{28A0092B-C50C-407E-A947-70E740481C1C}">
                <a14:useLocalDpi xmlns:a14="http://schemas.microsoft.com/office/drawing/2010/main" val="0"/>
              </a:ext>
            </a:extLst>
          </a:blip>
          <a:srcRect t="60583" b="6528"/>
          <a:stretch>
            <a:fillRect/>
          </a:stretch>
        </p:blipFill>
        <p:spPr bwMode="auto">
          <a:xfrm>
            <a:off x="914400" y="3810000"/>
            <a:ext cx="7315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141E1AB-0732-43AB-B4BB-ACF8E64784BD}"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878136"/>
          </a:xfrm>
        </p:spPr>
        <p:txBody>
          <a:bodyPr/>
          <a:lstStyle/>
          <a:p>
            <a:r>
              <a:rPr lang="en-US" dirty="0" smtClean="0"/>
              <a:t>Photoelectron spectroscopy is a laboratory technique that measures the energy of electrons emitted from substances by the photoelectric effect.</a:t>
            </a:r>
          </a:p>
          <a:p>
            <a:r>
              <a:rPr lang="en-US" dirty="0" smtClean="0"/>
              <a:t>This is done to determine the binding energies (related to ionization energies) of electrons in the substance.  </a:t>
            </a:r>
            <a:endParaRPr lang="en-US" dirty="0"/>
          </a:p>
        </p:txBody>
      </p:sp>
      <p:sp>
        <p:nvSpPr>
          <p:cNvPr id="3" name="Slide Number Placeholder 2"/>
          <p:cNvSpPr>
            <a:spLocks noGrp="1"/>
          </p:cNvSpPr>
          <p:nvPr>
            <p:ph type="sldNum" sz="quarter" idx="12"/>
          </p:nvPr>
        </p:nvSpPr>
        <p:spPr/>
        <p:txBody>
          <a:bodyPr/>
          <a:lstStyle/>
          <a:p>
            <a:pPr>
              <a:defRPr/>
            </a:pPr>
            <a:fld id="{DFE3BF82-66FB-4A2C-8142-D7C9DC032BC7}" type="slidenum">
              <a:rPr lang="en-US" smtClean="0"/>
              <a:pPr>
                <a:defRPr/>
              </a:pPr>
              <a:t>110</a:t>
            </a:fld>
            <a:endParaRPr lang="en-US"/>
          </a:p>
        </p:txBody>
      </p:sp>
      <p:sp>
        <p:nvSpPr>
          <p:cNvPr id="4" name="Title 3"/>
          <p:cNvSpPr>
            <a:spLocks noGrp="1"/>
          </p:cNvSpPr>
          <p:nvPr>
            <p:ph type="title"/>
          </p:nvPr>
        </p:nvSpPr>
        <p:spPr/>
        <p:txBody>
          <a:bodyPr>
            <a:normAutofit fontScale="90000"/>
          </a:bodyPr>
          <a:lstStyle/>
          <a:p>
            <a:r>
              <a:rPr lang="en-US" dirty="0" smtClean="0"/>
              <a:t>Photoelectron Spectroscopy (PES)</a:t>
            </a:r>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95923" y="3962400"/>
            <a:ext cx="5079365" cy="2501587"/>
          </a:xfrm>
          <a:prstGeom prst="rect">
            <a:avLst/>
          </a:prstGeom>
        </p:spPr>
      </p:pic>
      <p:sp>
        <p:nvSpPr>
          <p:cNvPr id="6" name="TextBox 5"/>
          <p:cNvSpPr txBox="1"/>
          <p:nvPr/>
        </p:nvSpPr>
        <p:spPr>
          <a:xfrm>
            <a:off x="1219200" y="3980597"/>
            <a:ext cx="1752600" cy="923330"/>
          </a:xfrm>
          <a:prstGeom prst="rect">
            <a:avLst/>
          </a:prstGeom>
          <a:noFill/>
        </p:spPr>
        <p:txBody>
          <a:bodyPr wrap="square" rtlCol="0">
            <a:spAutoFit/>
          </a:bodyPr>
          <a:lstStyle/>
          <a:p>
            <a:r>
              <a:rPr lang="en-US" dirty="0" smtClean="0"/>
              <a:t>Light of known frequency (and thus energy)</a:t>
            </a:r>
            <a:endParaRPr lang="en-US" dirty="0"/>
          </a:p>
        </p:txBody>
      </p:sp>
      <p:sp>
        <p:nvSpPr>
          <p:cNvPr id="7" name="TextBox 6"/>
          <p:cNvSpPr txBox="1"/>
          <p:nvPr/>
        </p:nvSpPr>
        <p:spPr>
          <a:xfrm>
            <a:off x="6172200" y="3581400"/>
            <a:ext cx="1828800" cy="1200329"/>
          </a:xfrm>
          <a:prstGeom prst="rect">
            <a:avLst/>
          </a:prstGeom>
          <a:noFill/>
        </p:spPr>
        <p:txBody>
          <a:bodyPr wrap="square" rtlCol="0">
            <a:spAutoFit/>
          </a:bodyPr>
          <a:lstStyle/>
          <a:p>
            <a:r>
              <a:rPr lang="en-US" dirty="0" smtClean="0"/>
              <a:t>Velocity and number of electrons measured</a:t>
            </a:r>
            <a:endParaRPr lang="en-US" dirty="0"/>
          </a:p>
        </p:txBody>
      </p:sp>
    </p:spTree>
    <p:extLst>
      <p:ext uri="{BB962C8B-B14F-4D97-AF65-F5344CB8AC3E}">
        <p14:creationId xmlns:p14="http://schemas.microsoft.com/office/powerpoint/2010/main" val="499862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878136"/>
          </a:xfrm>
        </p:spPr>
        <p:txBody>
          <a:bodyPr/>
          <a:lstStyle/>
          <a:p>
            <a:r>
              <a:rPr lang="en-US" dirty="0" smtClean="0"/>
              <a:t>The binding energy of an electron is the energy required to remove that electron from the atom (ionization energy).  </a:t>
            </a:r>
          </a:p>
          <a:p>
            <a:r>
              <a:rPr lang="en-US" dirty="0" smtClean="0"/>
              <a:t>The binding energy is the energy of the photon minus the kinetic energy of the emitted electron.  </a:t>
            </a:r>
          </a:p>
          <a:p>
            <a:r>
              <a:rPr lang="en-US" dirty="0" smtClean="0"/>
              <a:t>If the light has enough energy, multiple electrons can be emitted.</a:t>
            </a:r>
          </a:p>
          <a:p>
            <a:r>
              <a:rPr lang="en-US" dirty="0" smtClean="0"/>
              <a:t>The ionization energy (binding energy) of a particular electron is related to the subshell it is in.</a:t>
            </a:r>
          </a:p>
          <a:p>
            <a:pPr lvl="1"/>
            <a:r>
              <a:rPr lang="en-US" dirty="0" smtClean="0"/>
              <a:t>e.g.  There will be 6 electrons that have similar binding energies in the “p” orbitals.</a:t>
            </a:r>
            <a:endParaRPr lang="en-US" dirty="0"/>
          </a:p>
        </p:txBody>
      </p:sp>
      <p:sp>
        <p:nvSpPr>
          <p:cNvPr id="3" name="Slide Number Placeholder 2"/>
          <p:cNvSpPr>
            <a:spLocks noGrp="1"/>
          </p:cNvSpPr>
          <p:nvPr>
            <p:ph type="sldNum" sz="quarter" idx="12"/>
          </p:nvPr>
        </p:nvSpPr>
        <p:spPr/>
        <p:txBody>
          <a:bodyPr/>
          <a:lstStyle/>
          <a:p>
            <a:pPr>
              <a:defRPr/>
            </a:pPr>
            <a:fld id="{DFE3BF82-66FB-4A2C-8142-D7C9DC032BC7}" type="slidenum">
              <a:rPr lang="en-US" smtClean="0"/>
              <a:pPr>
                <a:defRPr/>
              </a:pPr>
              <a:t>111</a:t>
            </a:fld>
            <a:endParaRPr lang="en-US"/>
          </a:p>
        </p:txBody>
      </p:sp>
      <p:sp>
        <p:nvSpPr>
          <p:cNvPr id="4" name="Title 3"/>
          <p:cNvSpPr>
            <a:spLocks noGrp="1"/>
          </p:cNvSpPr>
          <p:nvPr>
            <p:ph type="title"/>
          </p:nvPr>
        </p:nvSpPr>
        <p:spPr/>
        <p:txBody>
          <a:bodyPr/>
          <a:lstStyle/>
          <a:p>
            <a:r>
              <a:rPr lang="en-US" dirty="0" smtClean="0"/>
              <a:t>Calculating Binding Energies</a:t>
            </a:r>
            <a:endParaRPr lang="en-US" dirty="0"/>
          </a:p>
        </p:txBody>
      </p:sp>
    </p:spTree>
    <p:extLst>
      <p:ext uri="{BB962C8B-B14F-4D97-AF65-F5344CB8AC3E}">
        <p14:creationId xmlns:p14="http://schemas.microsoft.com/office/powerpoint/2010/main" val="24795332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FE3BF82-66FB-4A2C-8142-D7C9DC032BC7}" type="slidenum">
              <a:rPr lang="en-US" smtClean="0"/>
              <a:pPr>
                <a:defRPr/>
              </a:pPr>
              <a:t>112</a:t>
            </a:fld>
            <a:endParaRPr lang="en-US"/>
          </a:p>
        </p:txBody>
      </p:sp>
      <p:sp>
        <p:nvSpPr>
          <p:cNvPr id="4" name="Title 3"/>
          <p:cNvSpPr>
            <a:spLocks noGrp="1"/>
          </p:cNvSpPr>
          <p:nvPr>
            <p:ph type="title"/>
          </p:nvPr>
        </p:nvSpPr>
        <p:spPr/>
        <p:txBody>
          <a:bodyPr/>
          <a:lstStyle/>
          <a:p>
            <a:r>
              <a:rPr lang="en-US" dirty="0" smtClean="0"/>
              <a:t>PES Data</a:t>
            </a:r>
            <a:endParaRPr lang="en-US" dirty="0"/>
          </a:p>
        </p:txBody>
      </p:sp>
      <p:sp>
        <p:nvSpPr>
          <p:cNvPr id="7" name="TextBox 6"/>
          <p:cNvSpPr txBox="1"/>
          <p:nvPr/>
        </p:nvSpPr>
        <p:spPr>
          <a:xfrm>
            <a:off x="3505200" y="6074391"/>
            <a:ext cx="2743200" cy="381000"/>
          </a:xfrm>
          <a:prstGeom prst="rect">
            <a:avLst/>
          </a:prstGeom>
          <a:noFill/>
        </p:spPr>
        <p:txBody>
          <a:bodyPr wrap="square" rtlCol="0">
            <a:spAutoFit/>
          </a:bodyPr>
          <a:lstStyle/>
          <a:p>
            <a:pPr algn="ctr"/>
            <a:r>
              <a:rPr lang="en-US" dirty="0" smtClean="0">
                <a:hlinkClick r:id="rId2" action="ppaction://hlinkfile"/>
              </a:rPr>
              <a:t>PES Data Sheet</a:t>
            </a:r>
            <a:endParaRPr lang="en-US" dirty="0"/>
          </a:p>
        </p:txBody>
      </p:sp>
      <p:pic>
        <p:nvPicPr>
          <p:cNvPr id="8" name="Picture 7" descr="clipboard(14).png"/>
          <p:cNvPicPr>
            <a:picLocks/>
          </p:cNvPicPr>
          <p:nvPr/>
        </p:nvPicPr>
        <p:blipFill rotWithShape="1">
          <a:blip r:embed="rId3" cstate="print"/>
          <a:srcRect b="10579"/>
          <a:stretch/>
        </p:blipFill>
        <p:spPr>
          <a:xfrm>
            <a:off x="381000" y="1219200"/>
            <a:ext cx="8511540" cy="3463119"/>
          </a:xfrm>
          <a:prstGeom prst="rect">
            <a:avLst/>
          </a:prstGeom>
          <a:solidFill>
            <a:scrgbClr r="0" g="0" b="0">
              <a:alpha val="0"/>
            </a:scrgbClr>
          </a:solidFill>
        </p:spPr>
      </p:pic>
      <p:sp>
        <p:nvSpPr>
          <p:cNvPr id="10" name="TextBox 9"/>
          <p:cNvSpPr txBox="1"/>
          <p:nvPr/>
        </p:nvSpPr>
        <p:spPr>
          <a:xfrm>
            <a:off x="381000" y="4800600"/>
            <a:ext cx="1600200" cy="369332"/>
          </a:xfrm>
          <a:prstGeom prst="rect">
            <a:avLst/>
          </a:prstGeom>
          <a:noFill/>
        </p:spPr>
        <p:txBody>
          <a:bodyPr wrap="square" rtlCol="0">
            <a:spAutoFit/>
          </a:bodyPr>
          <a:lstStyle/>
          <a:p>
            <a:r>
              <a:rPr lang="en-US" dirty="0" smtClean="0"/>
              <a:t>Element: </a:t>
            </a:r>
            <a:endParaRPr lang="en-US" dirty="0"/>
          </a:p>
        </p:txBody>
      </p:sp>
      <p:sp>
        <p:nvSpPr>
          <p:cNvPr id="11" name="TextBox 10"/>
          <p:cNvSpPr txBox="1"/>
          <p:nvPr/>
        </p:nvSpPr>
        <p:spPr>
          <a:xfrm>
            <a:off x="4953000" y="4800600"/>
            <a:ext cx="1600200" cy="369332"/>
          </a:xfrm>
          <a:prstGeom prst="rect">
            <a:avLst/>
          </a:prstGeom>
          <a:noFill/>
        </p:spPr>
        <p:txBody>
          <a:bodyPr wrap="square" rtlCol="0">
            <a:spAutoFit/>
          </a:bodyPr>
          <a:lstStyle/>
          <a:p>
            <a:r>
              <a:rPr lang="en-US" dirty="0" smtClean="0"/>
              <a:t>Element: </a:t>
            </a:r>
            <a:endParaRPr lang="en-US" dirty="0"/>
          </a:p>
        </p:txBody>
      </p:sp>
    </p:spTree>
    <p:extLst>
      <p:ext uri="{BB962C8B-B14F-4D97-AF65-F5344CB8AC3E}">
        <p14:creationId xmlns:p14="http://schemas.microsoft.com/office/powerpoint/2010/main" val="278603484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FE3BF82-66FB-4A2C-8142-D7C9DC032BC7}" type="slidenum">
              <a:rPr lang="en-US" smtClean="0"/>
              <a:pPr>
                <a:defRPr/>
              </a:pPr>
              <a:t>113</a:t>
            </a:fld>
            <a:endParaRPr lang="en-US"/>
          </a:p>
        </p:txBody>
      </p:sp>
      <p:sp>
        <p:nvSpPr>
          <p:cNvPr id="4" name="Title 3"/>
          <p:cNvSpPr>
            <a:spLocks noGrp="1"/>
          </p:cNvSpPr>
          <p:nvPr>
            <p:ph type="title"/>
          </p:nvPr>
        </p:nvSpPr>
        <p:spPr/>
        <p:txBody>
          <a:bodyPr/>
          <a:lstStyle/>
          <a:p>
            <a:r>
              <a:rPr lang="en-US" dirty="0" smtClean="0"/>
              <a:t>PES Data</a:t>
            </a:r>
            <a:endParaRPr lang="en-US" dirty="0"/>
          </a:p>
        </p:txBody>
      </p:sp>
      <p:sp>
        <p:nvSpPr>
          <p:cNvPr id="5" name="TextBox 4"/>
          <p:cNvSpPr txBox="1"/>
          <p:nvPr/>
        </p:nvSpPr>
        <p:spPr>
          <a:xfrm>
            <a:off x="3657600" y="6074391"/>
            <a:ext cx="2743200" cy="381000"/>
          </a:xfrm>
          <a:prstGeom prst="rect">
            <a:avLst/>
          </a:prstGeom>
          <a:noFill/>
        </p:spPr>
        <p:txBody>
          <a:bodyPr wrap="square" rtlCol="0">
            <a:spAutoFit/>
          </a:bodyPr>
          <a:lstStyle/>
          <a:p>
            <a:pPr algn="ctr"/>
            <a:r>
              <a:rPr lang="en-US" dirty="0" smtClean="0">
                <a:hlinkClick r:id="rId2" action="ppaction://hlinkfile"/>
              </a:rPr>
              <a:t>PES Data Sheet</a:t>
            </a:r>
            <a:endParaRPr lang="en-US" dirty="0"/>
          </a:p>
        </p:txBody>
      </p:sp>
      <p:pic>
        <p:nvPicPr>
          <p:cNvPr id="6" name="Picture 5" descr="clipboard(15).png"/>
          <p:cNvPicPr>
            <a:picLocks/>
          </p:cNvPicPr>
          <p:nvPr/>
        </p:nvPicPr>
        <p:blipFill rotWithShape="1">
          <a:blip r:embed="rId3" cstate="print"/>
          <a:srcRect b="9736"/>
          <a:stretch/>
        </p:blipFill>
        <p:spPr>
          <a:xfrm>
            <a:off x="36919" y="914400"/>
            <a:ext cx="9107081" cy="4110363"/>
          </a:xfrm>
          <a:prstGeom prst="rect">
            <a:avLst/>
          </a:prstGeom>
          <a:solidFill>
            <a:scrgbClr r="0" g="0" b="0">
              <a:alpha val="0"/>
            </a:scrgbClr>
          </a:solidFill>
        </p:spPr>
      </p:pic>
      <p:sp>
        <p:nvSpPr>
          <p:cNvPr id="7" name="TextBox 6"/>
          <p:cNvSpPr txBox="1"/>
          <p:nvPr/>
        </p:nvSpPr>
        <p:spPr>
          <a:xfrm>
            <a:off x="381000" y="5024763"/>
            <a:ext cx="1600200" cy="369332"/>
          </a:xfrm>
          <a:prstGeom prst="rect">
            <a:avLst/>
          </a:prstGeom>
          <a:noFill/>
        </p:spPr>
        <p:txBody>
          <a:bodyPr wrap="square" rtlCol="0">
            <a:spAutoFit/>
          </a:bodyPr>
          <a:lstStyle/>
          <a:p>
            <a:r>
              <a:rPr lang="en-US" dirty="0" smtClean="0"/>
              <a:t>Element: </a:t>
            </a:r>
            <a:endParaRPr lang="en-US" dirty="0"/>
          </a:p>
        </p:txBody>
      </p:sp>
      <p:sp>
        <p:nvSpPr>
          <p:cNvPr id="8" name="TextBox 7"/>
          <p:cNvSpPr txBox="1"/>
          <p:nvPr/>
        </p:nvSpPr>
        <p:spPr>
          <a:xfrm>
            <a:off x="4953000" y="5029200"/>
            <a:ext cx="1600200" cy="369332"/>
          </a:xfrm>
          <a:prstGeom prst="rect">
            <a:avLst/>
          </a:prstGeom>
          <a:noFill/>
        </p:spPr>
        <p:txBody>
          <a:bodyPr wrap="square" rtlCol="0">
            <a:spAutoFit/>
          </a:bodyPr>
          <a:lstStyle/>
          <a:p>
            <a:r>
              <a:rPr lang="en-US" dirty="0" smtClean="0"/>
              <a:t>Element: </a:t>
            </a:r>
            <a:endParaRPr lang="en-US" dirty="0"/>
          </a:p>
        </p:txBody>
      </p:sp>
    </p:spTree>
    <p:extLst>
      <p:ext uri="{BB962C8B-B14F-4D97-AF65-F5344CB8AC3E}">
        <p14:creationId xmlns:p14="http://schemas.microsoft.com/office/powerpoint/2010/main" val="143525770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FE3BF82-66FB-4A2C-8142-D7C9DC032BC7}" type="slidenum">
              <a:rPr lang="en-US" smtClean="0"/>
              <a:pPr>
                <a:defRPr/>
              </a:pPr>
              <a:t>114</a:t>
            </a:fld>
            <a:endParaRPr lang="en-US"/>
          </a:p>
        </p:txBody>
      </p:sp>
      <p:sp>
        <p:nvSpPr>
          <p:cNvPr id="4" name="Title 3"/>
          <p:cNvSpPr>
            <a:spLocks noGrp="1"/>
          </p:cNvSpPr>
          <p:nvPr>
            <p:ph type="title"/>
          </p:nvPr>
        </p:nvSpPr>
        <p:spPr/>
        <p:txBody>
          <a:bodyPr/>
          <a:lstStyle/>
          <a:p>
            <a:r>
              <a:rPr lang="en-US" dirty="0" smtClean="0"/>
              <a:t>PES Example Problems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765522851"/>
              </p:ext>
            </p:extLst>
          </p:nvPr>
        </p:nvGraphicFramePr>
        <p:xfrm>
          <a:off x="762000" y="990600"/>
          <a:ext cx="7562169" cy="466452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71800" y="5749414"/>
            <a:ext cx="5257800" cy="369332"/>
          </a:xfrm>
          <a:prstGeom prst="rect">
            <a:avLst/>
          </a:prstGeom>
          <a:noFill/>
        </p:spPr>
        <p:txBody>
          <a:bodyPr wrap="square" rtlCol="0">
            <a:spAutoFit/>
          </a:bodyPr>
          <a:lstStyle/>
          <a:p>
            <a:r>
              <a:rPr lang="en-US" dirty="0" smtClean="0"/>
              <a:t>Identify the element: ____________________</a:t>
            </a:r>
            <a:endParaRPr lang="en-US" dirty="0"/>
          </a:p>
        </p:txBody>
      </p:sp>
    </p:spTree>
    <p:extLst>
      <p:ext uri="{BB962C8B-B14F-4D97-AF65-F5344CB8AC3E}">
        <p14:creationId xmlns:p14="http://schemas.microsoft.com/office/powerpoint/2010/main" val="110659201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FE3BF82-66FB-4A2C-8142-D7C9DC032BC7}" type="slidenum">
              <a:rPr lang="en-US" smtClean="0"/>
              <a:pPr>
                <a:defRPr/>
              </a:pPr>
              <a:t>115</a:t>
            </a:fld>
            <a:endParaRPr lang="en-US"/>
          </a:p>
        </p:txBody>
      </p:sp>
      <p:sp>
        <p:nvSpPr>
          <p:cNvPr id="4" name="Title 3"/>
          <p:cNvSpPr>
            <a:spLocks noGrp="1"/>
          </p:cNvSpPr>
          <p:nvPr>
            <p:ph type="title"/>
          </p:nvPr>
        </p:nvSpPr>
        <p:spPr/>
        <p:txBody>
          <a:bodyPr/>
          <a:lstStyle/>
          <a:p>
            <a:r>
              <a:rPr lang="en-US" dirty="0" smtClean="0"/>
              <a:t>PES Example Problems</a:t>
            </a:r>
            <a:endParaRPr lang="en-US" dirty="0"/>
          </a:p>
        </p:txBody>
      </p:sp>
      <p:sp>
        <p:nvSpPr>
          <p:cNvPr id="6" name="TextBox 5"/>
          <p:cNvSpPr txBox="1"/>
          <p:nvPr/>
        </p:nvSpPr>
        <p:spPr>
          <a:xfrm>
            <a:off x="2971800" y="5749414"/>
            <a:ext cx="5257800" cy="369332"/>
          </a:xfrm>
          <a:prstGeom prst="rect">
            <a:avLst/>
          </a:prstGeom>
          <a:noFill/>
        </p:spPr>
        <p:txBody>
          <a:bodyPr wrap="square" rtlCol="0">
            <a:spAutoFit/>
          </a:bodyPr>
          <a:lstStyle/>
          <a:p>
            <a:r>
              <a:rPr lang="en-US" dirty="0" smtClean="0"/>
              <a:t>Identify the element: ____________________</a:t>
            </a:r>
            <a:endParaRPr lang="en-US" dirty="0"/>
          </a:p>
        </p:txBody>
      </p:sp>
      <p:pic>
        <p:nvPicPr>
          <p:cNvPr id="716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98" t="38060" r="47886" b="14423"/>
          <a:stretch/>
        </p:blipFill>
        <p:spPr bwMode="auto">
          <a:xfrm>
            <a:off x="762000" y="1030229"/>
            <a:ext cx="7848600" cy="447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67585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Grp="1" noChangeArrowheads="1"/>
          </p:cNvSpPr>
          <p:nvPr>
            <p:ph idx="1"/>
          </p:nvPr>
        </p:nvSpPr>
        <p:spPr>
          <a:xfrm>
            <a:off x="304800" y="838200"/>
            <a:ext cx="8562975" cy="5562600"/>
          </a:xfrm>
        </p:spPr>
        <p:txBody>
          <a:bodyPr/>
          <a:lstStyle/>
          <a:p>
            <a:pPr eaLnBrk="1" hangingPunct="1">
              <a:defRPr/>
            </a:pPr>
            <a:r>
              <a:rPr lang="en-US" dirty="0" smtClean="0"/>
              <a:t>Electron affinity (EA) is the energy change accompanying the addition of an electron to a gaseous atom or ion.</a:t>
            </a:r>
          </a:p>
          <a:p>
            <a:pPr eaLnBrk="1" hangingPunct="1">
              <a:defRPr/>
            </a:pPr>
            <a:r>
              <a:rPr lang="en-US" dirty="0" smtClean="0"/>
              <a:t>As with IE, there is a first electron affinity, a second, and so forth.</a:t>
            </a:r>
          </a:p>
          <a:p>
            <a:pPr eaLnBrk="1" hangingPunct="1">
              <a:defRPr/>
            </a:pPr>
            <a:r>
              <a:rPr lang="en-US" dirty="0" smtClean="0"/>
              <a:t>The first electron affinity accompanies the formation of a 1</a:t>
            </a:r>
            <a:r>
              <a:rPr lang="en-US" baseline="30000" dirty="0" smtClean="0"/>
              <a:t>-</a:t>
            </a:r>
            <a:r>
              <a:rPr lang="en-US" dirty="0" smtClean="0"/>
              <a:t> gaseous ion.</a:t>
            </a:r>
          </a:p>
          <a:p>
            <a:pPr eaLnBrk="1" hangingPunct="1">
              <a:defRPr/>
            </a:pPr>
            <a:r>
              <a:rPr lang="en-US" dirty="0" smtClean="0"/>
              <a:t>The first electron affinity is generally a negative number, but the second (EA</a:t>
            </a:r>
            <a:r>
              <a:rPr lang="en-US" baseline="-25000" dirty="0" smtClean="0"/>
              <a:t>2</a:t>
            </a:r>
            <a:r>
              <a:rPr lang="en-US" dirty="0" smtClean="0"/>
              <a:t>) is always a positive number. </a:t>
            </a:r>
          </a:p>
        </p:txBody>
      </p:sp>
      <p:sp>
        <p:nvSpPr>
          <p:cNvPr id="339970" name="Rectangle 2"/>
          <p:cNvSpPr>
            <a:spLocks noGrp="1" noChangeArrowheads="1"/>
          </p:cNvSpPr>
          <p:nvPr>
            <p:ph type="title"/>
          </p:nvPr>
        </p:nvSpPr>
        <p:spPr>
          <a:xfrm>
            <a:off x="457200" y="0"/>
            <a:ext cx="8229600" cy="808038"/>
          </a:xfrm>
        </p:spPr>
        <p:txBody>
          <a:bodyPr/>
          <a:lstStyle/>
          <a:p>
            <a:pPr eaLnBrk="1" hangingPunct="1">
              <a:defRPr/>
            </a:pPr>
            <a:r>
              <a:rPr lang="en-US" dirty="0" smtClean="0"/>
              <a:t>Electron Affinity</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idx="1"/>
          </p:nvPr>
        </p:nvSpPr>
        <p:spPr>
          <a:xfrm>
            <a:off x="381000" y="838200"/>
            <a:ext cx="8562975" cy="5135562"/>
          </a:xfrm>
        </p:spPr>
        <p:txBody>
          <a:bodyPr/>
          <a:lstStyle/>
          <a:p>
            <a:pPr eaLnBrk="1" hangingPunct="1">
              <a:defRPr/>
            </a:pPr>
            <a:r>
              <a:rPr lang="en-US" dirty="0" smtClean="0"/>
              <a:t>Irregularities in trends appear for electron affinity because factors other than </a:t>
            </a:r>
            <a:r>
              <a:rPr lang="en-US" dirty="0" err="1" smtClean="0"/>
              <a:t>Z</a:t>
            </a:r>
            <a:r>
              <a:rPr lang="en-US" baseline="-25000" dirty="0" err="1" smtClean="0"/>
              <a:t>eff</a:t>
            </a:r>
            <a:r>
              <a:rPr lang="en-US" dirty="0" smtClean="0"/>
              <a:t> and atomic size affect EA.</a:t>
            </a:r>
          </a:p>
          <a:p>
            <a:pPr eaLnBrk="1" hangingPunct="1">
              <a:defRPr/>
            </a:pPr>
            <a:r>
              <a:rPr lang="en-US" dirty="0" smtClean="0"/>
              <a:t>Generally electron affinity has a </a:t>
            </a:r>
            <a:r>
              <a:rPr lang="en-US" b="1" u="sng" dirty="0" smtClean="0"/>
              <a:t>increasingly negative value across a period</a:t>
            </a:r>
            <a:r>
              <a:rPr lang="en-US" dirty="0" smtClean="0"/>
              <a:t> from left to right.</a:t>
            </a:r>
          </a:p>
          <a:p>
            <a:pPr lvl="1" eaLnBrk="1" hangingPunct="1">
              <a:defRPr/>
            </a:pPr>
            <a:r>
              <a:rPr lang="en-US" dirty="0" smtClean="0"/>
              <a:t>Group 5A elements, however, have a less negative value than the preceding group 4A element.</a:t>
            </a:r>
          </a:p>
          <a:p>
            <a:pPr eaLnBrk="1" hangingPunct="1">
              <a:defRPr/>
            </a:pPr>
            <a:r>
              <a:rPr lang="en-US" dirty="0" smtClean="0"/>
              <a:t>Electron affinity generally has a </a:t>
            </a:r>
            <a:r>
              <a:rPr lang="en-US" b="1" u="sng" dirty="0" smtClean="0"/>
              <a:t>less negative value down a group</a:t>
            </a:r>
            <a:r>
              <a:rPr lang="en-US" b="1" dirty="0" smtClean="0"/>
              <a:t> </a:t>
            </a:r>
            <a:r>
              <a:rPr lang="en-US" dirty="0" smtClean="0"/>
              <a:t>from top to bottom.</a:t>
            </a:r>
          </a:p>
        </p:txBody>
      </p:sp>
      <p:sp>
        <p:nvSpPr>
          <p:cNvPr id="348162" name="Rectangle 2"/>
          <p:cNvSpPr>
            <a:spLocks noGrp="1" noChangeArrowheads="1"/>
          </p:cNvSpPr>
          <p:nvPr>
            <p:ph type="title"/>
          </p:nvPr>
        </p:nvSpPr>
        <p:spPr>
          <a:xfrm>
            <a:off x="457200" y="0"/>
            <a:ext cx="8229600" cy="731838"/>
          </a:xfrm>
        </p:spPr>
        <p:txBody>
          <a:bodyPr/>
          <a:lstStyle/>
          <a:p>
            <a:pPr eaLnBrk="1" hangingPunct="1">
              <a:defRPr/>
            </a:pPr>
            <a:r>
              <a:rPr lang="en-US" dirty="0" smtClean="0"/>
              <a:t>Electron Affinity Period Trends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idx="1"/>
          </p:nvPr>
        </p:nvSpPr>
        <p:spPr/>
        <p:txBody>
          <a:bodyPr/>
          <a:lstStyle/>
          <a:p>
            <a:pPr eaLnBrk="1" hangingPunct="1">
              <a:defRPr/>
            </a:pPr>
            <a:r>
              <a:rPr lang="en-US" dirty="0" smtClean="0"/>
              <a:t>Electronegativity is the relative ability of a bonded atom to attract the shared electrons.</a:t>
            </a:r>
          </a:p>
          <a:p>
            <a:pPr lvl="1" eaLnBrk="1" hangingPunct="1">
              <a:defRPr/>
            </a:pPr>
            <a:r>
              <a:rPr lang="en-US" dirty="0" smtClean="0"/>
              <a:t>Inversely related to atomic size.</a:t>
            </a:r>
          </a:p>
          <a:p>
            <a:pPr eaLnBrk="1" hangingPunct="1">
              <a:defRPr/>
            </a:pPr>
            <a:r>
              <a:rPr lang="en-US" dirty="0" smtClean="0"/>
              <a:t>Electronegativity </a:t>
            </a:r>
            <a:r>
              <a:rPr lang="en-US" b="1" u="sng" dirty="0" smtClean="0"/>
              <a:t>decreases down a group</a:t>
            </a:r>
            <a:r>
              <a:rPr lang="en-US" dirty="0" smtClean="0"/>
              <a:t> from top to bottom.</a:t>
            </a:r>
          </a:p>
          <a:p>
            <a:pPr eaLnBrk="1" hangingPunct="1">
              <a:defRPr/>
            </a:pPr>
            <a:r>
              <a:rPr lang="en-US" dirty="0" smtClean="0"/>
              <a:t>Electronegativity </a:t>
            </a:r>
            <a:r>
              <a:rPr lang="en-US" b="1" u="sng" dirty="0" smtClean="0"/>
              <a:t>increases across a period</a:t>
            </a:r>
            <a:r>
              <a:rPr lang="en-US" dirty="0" smtClean="0"/>
              <a:t> from left to right.</a:t>
            </a:r>
          </a:p>
        </p:txBody>
      </p:sp>
      <p:sp>
        <p:nvSpPr>
          <p:cNvPr id="337922" name="Rectangle 2"/>
          <p:cNvSpPr>
            <a:spLocks noGrp="1" noChangeArrowheads="1"/>
          </p:cNvSpPr>
          <p:nvPr>
            <p:ph type="title"/>
          </p:nvPr>
        </p:nvSpPr>
        <p:spPr/>
        <p:txBody>
          <a:bodyPr/>
          <a:lstStyle/>
          <a:p>
            <a:pPr eaLnBrk="1" hangingPunct="1">
              <a:defRPr/>
            </a:pPr>
            <a:r>
              <a:rPr lang="en-US" smtClean="0"/>
              <a:t>Electronegativity</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37" name="Rectangle 158"/>
          <p:cNvSpPr>
            <a:spLocks noGrp="1" noChangeArrowheads="1"/>
          </p:cNvSpPr>
          <p:nvPr>
            <p:ph type="title" idx="4294967295"/>
          </p:nvPr>
        </p:nvSpPr>
        <p:spPr>
          <a:xfrm>
            <a:off x="1981200" y="142875"/>
            <a:ext cx="5038725" cy="390525"/>
          </a:xfrm>
        </p:spPr>
        <p:txBody>
          <a:bodyPr anchor="ctr">
            <a:normAutofit fontScale="90000"/>
          </a:bodyPr>
          <a:lstStyle/>
          <a:p>
            <a:pPr eaLnBrk="1" hangingPunct="1">
              <a:defRPr/>
            </a:pPr>
            <a:r>
              <a:rPr lang="en-US" dirty="0" err="1" smtClean="0"/>
              <a:t>Electronegativities</a:t>
            </a:r>
            <a:endParaRPr lang="en-US" dirty="0" smtClean="0"/>
          </a:p>
        </p:txBody>
      </p:sp>
      <p:grpSp>
        <p:nvGrpSpPr>
          <p:cNvPr id="117763" name="Group 208"/>
          <p:cNvGrpSpPr>
            <a:grpSpLocks/>
          </p:cNvGrpSpPr>
          <p:nvPr/>
        </p:nvGrpSpPr>
        <p:grpSpPr bwMode="auto">
          <a:xfrm>
            <a:off x="417513" y="609600"/>
            <a:ext cx="7735887" cy="5661025"/>
            <a:chOff x="263" y="384"/>
            <a:chExt cx="4873" cy="3566"/>
          </a:xfrm>
        </p:grpSpPr>
        <p:sp>
          <p:nvSpPr>
            <p:cNvPr id="117764" name="Rectangle 2"/>
            <p:cNvSpPr>
              <a:spLocks noChangeArrowheads="1"/>
            </p:cNvSpPr>
            <p:nvPr/>
          </p:nvSpPr>
          <p:spPr bwMode="auto">
            <a:xfrm>
              <a:off x="81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65" name="Rectangle 3"/>
            <p:cNvSpPr>
              <a:spLocks noChangeArrowheads="1"/>
            </p:cNvSpPr>
            <p:nvPr/>
          </p:nvSpPr>
          <p:spPr bwMode="auto">
            <a:xfrm>
              <a:off x="4896" y="912"/>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17766" name="Rectangle 4"/>
            <p:cNvSpPr>
              <a:spLocks noChangeArrowheads="1"/>
            </p:cNvSpPr>
            <p:nvPr/>
          </p:nvSpPr>
          <p:spPr bwMode="auto">
            <a:xfrm>
              <a:off x="393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67" name="Rectangle 5"/>
            <p:cNvSpPr>
              <a:spLocks noChangeArrowheads="1"/>
            </p:cNvSpPr>
            <p:nvPr/>
          </p:nvSpPr>
          <p:spPr bwMode="auto">
            <a:xfrm>
              <a:off x="417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68" name="Rectangle 6"/>
            <p:cNvSpPr>
              <a:spLocks noChangeArrowheads="1"/>
            </p:cNvSpPr>
            <p:nvPr/>
          </p:nvSpPr>
          <p:spPr bwMode="auto">
            <a:xfrm>
              <a:off x="441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69" name="Rectangle 7"/>
            <p:cNvSpPr>
              <a:spLocks noChangeArrowheads="1"/>
            </p:cNvSpPr>
            <p:nvPr/>
          </p:nvSpPr>
          <p:spPr bwMode="auto">
            <a:xfrm>
              <a:off x="465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70" name="Rectangle 8"/>
            <p:cNvSpPr>
              <a:spLocks noChangeArrowheads="1"/>
            </p:cNvSpPr>
            <p:nvPr/>
          </p:nvSpPr>
          <p:spPr bwMode="auto">
            <a:xfrm>
              <a:off x="4896" y="1248"/>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17771" name="Rectangle 9"/>
            <p:cNvSpPr>
              <a:spLocks noChangeArrowheads="1"/>
            </p:cNvSpPr>
            <p:nvPr/>
          </p:nvSpPr>
          <p:spPr bwMode="auto">
            <a:xfrm>
              <a:off x="81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72" name="Rectangle 10"/>
            <p:cNvSpPr>
              <a:spLocks noChangeArrowheads="1"/>
            </p:cNvSpPr>
            <p:nvPr/>
          </p:nvSpPr>
          <p:spPr bwMode="auto">
            <a:xfrm>
              <a:off x="369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73" name="Rectangle 11"/>
            <p:cNvSpPr>
              <a:spLocks noChangeArrowheads="1"/>
            </p:cNvSpPr>
            <p:nvPr/>
          </p:nvSpPr>
          <p:spPr bwMode="auto">
            <a:xfrm>
              <a:off x="1056" y="124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74" name="Rectangle 12"/>
            <p:cNvSpPr>
              <a:spLocks noChangeArrowheads="1"/>
            </p:cNvSpPr>
            <p:nvPr/>
          </p:nvSpPr>
          <p:spPr bwMode="auto">
            <a:xfrm>
              <a:off x="816" y="91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75" name="Rectangle 13"/>
            <p:cNvSpPr>
              <a:spLocks noChangeArrowheads="1"/>
            </p:cNvSpPr>
            <p:nvPr/>
          </p:nvSpPr>
          <p:spPr bwMode="auto">
            <a:xfrm>
              <a:off x="369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76" name="Rectangle 14"/>
            <p:cNvSpPr>
              <a:spLocks noChangeArrowheads="1"/>
            </p:cNvSpPr>
            <p:nvPr/>
          </p:nvSpPr>
          <p:spPr bwMode="auto">
            <a:xfrm>
              <a:off x="393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77" name="Rectangle 15"/>
            <p:cNvSpPr>
              <a:spLocks noChangeArrowheads="1"/>
            </p:cNvSpPr>
            <p:nvPr/>
          </p:nvSpPr>
          <p:spPr bwMode="auto">
            <a:xfrm>
              <a:off x="417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78" name="Rectangle 16"/>
            <p:cNvSpPr>
              <a:spLocks noChangeArrowheads="1"/>
            </p:cNvSpPr>
            <p:nvPr/>
          </p:nvSpPr>
          <p:spPr bwMode="auto">
            <a:xfrm>
              <a:off x="441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79" name="Rectangle 17"/>
            <p:cNvSpPr>
              <a:spLocks noChangeArrowheads="1"/>
            </p:cNvSpPr>
            <p:nvPr/>
          </p:nvSpPr>
          <p:spPr bwMode="auto">
            <a:xfrm>
              <a:off x="465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80" name="Rectangle 18"/>
            <p:cNvSpPr>
              <a:spLocks noChangeArrowheads="1"/>
            </p:cNvSpPr>
            <p:nvPr/>
          </p:nvSpPr>
          <p:spPr bwMode="auto">
            <a:xfrm>
              <a:off x="4896" y="1584"/>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17781" name="Rectangle 19"/>
            <p:cNvSpPr>
              <a:spLocks noChangeArrowheads="1"/>
            </p:cNvSpPr>
            <p:nvPr/>
          </p:nvSpPr>
          <p:spPr bwMode="auto">
            <a:xfrm>
              <a:off x="81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82" name="Rectangle 20"/>
            <p:cNvSpPr>
              <a:spLocks noChangeArrowheads="1"/>
            </p:cNvSpPr>
            <p:nvPr/>
          </p:nvSpPr>
          <p:spPr bwMode="auto">
            <a:xfrm>
              <a:off x="105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83" name="Rectangle 21"/>
            <p:cNvSpPr>
              <a:spLocks noChangeArrowheads="1"/>
            </p:cNvSpPr>
            <p:nvPr/>
          </p:nvSpPr>
          <p:spPr bwMode="auto">
            <a:xfrm>
              <a:off x="129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84" name="Rectangle 22"/>
            <p:cNvSpPr>
              <a:spLocks noChangeArrowheads="1"/>
            </p:cNvSpPr>
            <p:nvPr/>
          </p:nvSpPr>
          <p:spPr bwMode="auto">
            <a:xfrm>
              <a:off x="153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85" name="Rectangle 23"/>
            <p:cNvSpPr>
              <a:spLocks noChangeArrowheads="1"/>
            </p:cNvSpPr>
            <p:nvPr/>
          </p:nvSpPr>
          <p:spPr bwMode="auto">
            <a:xfrm>
              <a:off x="177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86" name="Rectangle 24"/>
            <p:cNvSpPr>
              <a:spLocks noChangeArrowheads="1"/>
            </p:cNvSpPr>
            <p:nvPr/>
          </p:nvSpPr>
          <p:spPr bwMode="auto">
            <a:xfrm>
              <a:off x="201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87" name="Rectangle 25"/>
            <p:cNvSpPr>
              <a:spLocks noChangeArrowheads="1"/>
            </p:cNvSpPr>
            <p:nvPr/>
          </p:nvSpPr>
          <p:spPr bwMode="auto">
            <a:xfrm>
              <a:off x="225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88" name="Rectangle 26"/>
            <p:cNvSpPr>
              <a:spLocks noChangeArrowheads="1"/>
            </p:cNvSpPr>
            <p:nvPr/>
          </p:nvSpPr>
          <p:spPr bwMode="auto">
            <a:xfrm>
              <a:off x="249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89" name="Rectangle 27"/>
            <p:cNvSpPr>
              <a:spLocks noChangeArrowheads="1"/>
            </p:cNvSpPr>
            <p:nvPr/>
          </p:nvSpPr>
          <p:spPr bwMode="auto">
            <a:xfrm>
              <a:off x="273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90" name="Rectangle 28"/>
            <p:cNvSpPr>
              <a:spLocks noChangeArrowheads="1"/>
            </p:cNvSpPr>
            <p:nvPr/>
          </p:nvSpPr>
          <p:spPr bwMode="auto">
            <a:xfrm>
              <a:off x="297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91" name="Rectangle 29"/>
            <p:cNvSpPr>
              <a:spLocks noChangeArrowheads="1"/>
            </p:cNvSpPr>
            <p:nvPr/>
          </p:nvSpPr>
          <p:spPr bwMode="auto">
            <a:xfrm>
              <a:off x="321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92" name="Rectangle 30"/>
            <p:cNvSpPr>
              <a:spLocks noChangeArrowheads="1"/>
            </p:cNvSpPr>
            <p:nvPr/>
          </p:nvSpPr>
          <p:spPr bwMode="auto">
            <a:xfrm>
              <a:off x="345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93" name="Rectangle 31"/>
            <p:cNvSpPr>
              <a:spLocks noChangeArrowheads="1"/>
            </p:cNvSpPr>
            <p:nvPr/>
          </p:nvSpPr>
          <p:spPr bwMode="auto">
            <a:xfrm>
              <a:off x="369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94" name="Rectangle 32"/>
            <p:cNvSpPr>
              <a:spLocks noChangeArrowheads="1"/>
            </p:cNvSpPr>
            <p:nvPr/>
          </p:nvSpPr>
          <p:spPr bwMode="auto">
            <a:xfrm>
              <a:off x="393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95" name="Rectangle 33"/>
            <p:cNvSpPr>
              <a:spLocks noChangeArrowheads="1"/>
            </p:cNvSpPr>
            <p:nvPr/>
          </p:nvSpPr>
          <p:spPr bwMode="auto">
            <a:xfrm>
              <a:off x="417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96" name="Rectangle 34"/>
            <p:cNvSpPr>
              <a:spLocks noChangeArrowheads="1"/>
            </p:cNvSpPr>
            <p:nvPr/>
          </p:nvSpPr>
          <p:spPr bwMode="auto">
            <a:xfrm>
              <a:off x="441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97" name="Rectangle 35"/>
            <p:cNvSpPr>
              <a:spLocks noChangeArrowheads="1"/>
            </p:cNvSpPr>
            <p:nvPr/>
          </p:nvSpPr>
          <p:spPr bwMode="auto">
            <a:xfrm>
              <a:off x="4656" y="1920"/>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798" name="Rectangle 36"/>
            <p:cNvSpPr>
              <a:spLocks noChangeArrowheads="1"/>
            </p:cNvSpPr>
            <p:nvPr/>
          </p:nvSpPr>
          <p:spPr bwMode="auto">
            <a:xfrm>
              <a:off x="4896" y="1920"/>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17799" name="Rectangle 37"/>
            <p:cNvSpPr>
              <a:spLocks noChangeArrowheads="1"/>
            </p:cNvSpPr>
            <p:nvPr/>
          </p:nvSpPr>
          <p:spPr bwMode="auto">
            <a:xfrm>
              <a:off x="81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00" name="Rectangle 38"/>
            <p:cNvSpPr>
              <a:spLocks noChangeArrowheads="1"/>
            </p:cNvSpPr>
            <p:nvPr/>
          </p:nvSpPr>
          <p:spPr bwMode="auto">
            <a:xfrm>
              <a:off x="105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01" name="Rectangle 39"/>
            <p:cNvSpPr>
              <a:spLocks noChangeArrowheads="1"/>
            </p:cNvSpPr>
            <p:nvPr/>
          </p:nvSpPr>
          <p:spPr bwMode="auto">
            <a:xfrm>
              <a:off x="129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02" name="Rectangle 40"/>
            <p:cNvSpPr>
              <a:spLocks noChangeArrowheads="1"/>
            </p:cNvSpPr>
            <p:nvPr/>
          </p:nvSpPr>
          <p:spPr bwMode="auto">
            <a:xfrm>
              <a:off x="153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03" name="Rectangle 41"/>
            <p:cNvSpPr>
              <a:spLocks noChangeArrowheads="1"/>
            </p:cNvSpPr>
            <p:nvPr/>
          </p:nvSpPr>
          <p:spPr bwMode="auto">
            <a:xfrm>
              <a:off x="177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04" name="Rectangle 42"/>
            <p:cNvSpPr>
              <a:spLocks noChangeArrowheads="1"/>
            </p:cNvSpPr>
            <p:nvPr/>
          </p:nvSpPr>
          <p:spPr bwMode="auto">
            <a:xfrm>
              <a:off x="201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05" name="Rectangle 43"/>
            <p:cNvSpPr>
              <a:spLocks noChangeArrowheads="1"/>
            </p:cNvSpPr>
            <p:nvPr/>
          </p:nvSpPr>
          <p:spPr bwMode="auto">
            <a:xfrm>
              <a:off x="225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06" name="Rectangle 44"/>
            <p:cNvSpPr>
              <a:spLocks noChangeArrowheads="1"/>
            </p:cNvSpPr>
            <p:nvPr/>
          </p:nvSpPr>
          <p:spPr bwMode="auto">
            <a:xfrm>
              <a:off x="249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07" name="Rectangle 45"/>
            <p:cNvSpPr>
              <a:spLocks noChangeArrowheads="1"/>
            </p:cNvSpPr>
            <p:nvPr/>
          </p:nvSpPr>
          <p:spPr bwMode="auto">
            <a:xfrm>
              <a:off x="273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08" name="Rectangle 46"/>
            <p:cNvSpPr>
              <a:spLocks noChangeArrowheads="1"/>
            </p:cNvSpPr>
            <p:nvPr/>
          </p:nvSpPr>
          <p:spPr bwMode="auto">
            <a:xfrm>
              <a:off x="297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09" name="Rectangle 47"/>
            <p:cNvSpPr>
              <a:spLocks noChangeArrowheads="1"/>
            </p:cNvSpPr>
            <p:nvPr/>
          </p:nvSpPr>
          <p:spPr bwMode="auto">
            <a:xfrm>
              <a:off x="321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10" name="Rectangle 48"/>
            <p:cNvSpPr>
              <a:spLocks noChangeArrowheads="1"/>
            </p:cNvSpPr>
            <p:nvPr/>
          </p:nvSpPr>
          <p:spPr bwMode="auto">
            <a:xfrm>
              <a:off x="345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11" name="Rectangle 49"/>
            <p:cNvSpPr>
              <a:spLocks noChangeArrowheads="1"/>
            </p:cNvSpPr>
            <p:nvPr/>
          </p:nvSpPr>
          <p:spPr bwMode="auto">
            <a:xfrm>
              <a:off x="369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12" name="Rectangle 50"/>
            <p:cNvSpPr>
              <a:spLocks noChangeArrowheads="1"/>
            </p:cNvSpPr>
            <p:nvPr/>
          </p:nvSpPr>
          <p:spPr bwMode="auto">
            <a:xfrm>
              <a:off x="393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13" name="Rectangle 51"/>
            <p:cNvSpPr>
              <a:spLocks noChangeArrowheads="1"/>
            </p:cNvSpPr>
            <p:nvPr/>
          </p:nvSpPr>
          <p:spPr bwMode="auto">
            <a:xfrm>
              <a:off x="417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14" name="Rectangle 52"/>
            <p:cNvSpPr>
              <a:spLocks noChangeArrowheads="1"/>
            </p:cNvSpPr>
            <p:nvPr/>
          </p:nvSpPr>
          <p:spPr bwMode="auto">
            <a:xfrm>
              <a:off x="441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15" name="Rectangle 53"/>
            <p:cNvSpPr>
              <a:spLocks noChangeArrowheads="1"/>
            </p:cNvSpPr>
            <p:nvPr/>
          </p:nvSpPr>
          <p:spPr bwMode="auto">
            <a:xfrm>
              <a:off x="4656" y="2256"/>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16" name="Rectangle 54"/>
            <p:cNvSpPr>
              <a:spLocks noChangeArrowheads="1"/>
            </p:cNvSpPr>
            <p:nvPr/>
          </p:nvSpPr>
          <p:spPr bwMode="auto">
            <a:xfrm>
              <a:off x="4896" y="2256"/>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17817" name="Rectangle 55"/>
            <p:cNvSpPr>
              <a:spLocks noChangeArrowheads="1"/>
            </p:cNvSpPr>
            <p:nvPr/>
          </p:nvSpPr>
          <p:spPr bwMode="auto">
            <a:xfrm>
              <a:off x="81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18" name="Rectangle 56"/>
            <p:cNvSpPr>
              <a:spLocks noChangeArrowheads="1"/>
            </p:cNvSpPr>
            <p:nvPr/>
          </p:nvSpPr>
          <p:spPr bwMode="auto">
            <a:xfrm>
              <a:off x="105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19" name="Rectangle 57"/>
            <p:cNvSpPr>
              <a:spLocks noChangeArrowheads="1"/>
            </p:cNvSpPr>
            <p:nvPr/>
          </p:nvSpPr>
          <p:spPr bwMode="auto">
            <a:xfrm>
              <a:off x="153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20" name="Rectangle 58"/>
            <p:cNvSpPr>
              <a:spLocks noChangeArrowheads="1"/>
            </p:cNvSpPr>
            <p:nvPr/>
          </p:nvSpPr>
          <p:spPr bwMode="auto">
            <a:xfrm>
              <a:off x="177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21" name="Rectangle 59"/>
            <p:cNvSpPr>
              <a:spLocks noChangeArrowheads="1"/>
            </p:cNvSpPr>
            <p:nvPr/>
          </p:nvSpPr>
          <p:spPr bwMode="auto">
            <a:xfrm>
              <a:off x="201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22" name="Rectangle 60"/>
            <p:cNvSpPr>
              <a:spLocks noChangeArrowheads="1"/>
            </p:cNvSpPr>
            <p:nvPr/>
          </p:nvSpPr>
          <p:spPr bwMode="auto">
            <a:xfrm>
              <a:off x="225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23" name="Rectangle 61"/>
            <p:cNvSpPr>
              <a:spLocks noChangeArrowheads="1"/>
            </p:cNvSpPr>
            <p:nvPr/>
          </p:nvSpPr>
          <p:spPr bwMode="auto">
            <a:xfrm>
              <a:off x="249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24" name="Rectangle 62"/>
            <p:cNvSpPr>
              <a:spLocks noChangeArrowheads="1"/>
            </p:cNvSpPr>
            <p:nvPr/>
          </p:nvSpPr>
          <p:spPr bwMode="auto">
            <a:xfrm>
              <a:off x="273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25" name="Rectangle 63"/>
            <p:cNvSpPr>
              <a:spLocks noChangeArrowheads="1"/>
            </p:cNvSpPr>
            <p:nvPr/>
          </p:nvSpPr>
          <p:spPr bwMode="auto">
            <a:xfrm>
              <a:off x="297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26" name="Rectangle 64"/>
            <p:cNvSpPr>
              <a:spLocks noChangeArrowheads="1"/>
            </p:cNvSpPr>
            <p:nvPr/>
          </p:nvSpPr>
          <p:spPr bwMode="auto">
            <a:xfrm>
              <a:off x="321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27" name="Rectangle 65"/>
            <p:cNvSpPr>
              <a:spLocks noChangeArrowheads="1"/>
            </p:cNvSpPr>
            <p:nvPr/>
          </p:nvSpPr>
          <p:spPr bwMode="auto">
            <a:xfrm>
              <a:off x="345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28" name="Rectangle 66"/>
            <p:cNvSpPr>
              <a:spLocks noChangeArrowheads="1"/>
            </p:cNvSpPr>
            <p:nvPr/>
          </p:nvSpPr>
          <p:spPr bwMode="auto">
            <a:xfrm>
              <a:off x="369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29" name="Rectangle 67"/>
            <p:cNvSpPr>
              <a:spLocks noChangeArrowheads="1"/>
            </p:cNvSpPr>
            <p:nvPr/>
          </p:nvSpPr>
          <p:spPr bwMode="auto">
            <a:xfrm>
              <a:off x="393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30" name="Rectangle 68"/>
            <p:cNvSpPr>
              <a:spLocks noChangeArrowheads="1"/>
            </p:cNvSpPr>
            <p:nvPr/>
          </p:nvSpPr>
          <p:spPr bwMode="auto">
            <a:xfrm>
              <a:off x="417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31" name="Rectangle 69"/>
            <p:cNvSpPr>
              <a:spLocks noChangeArrowheads="1"/>
            </p:cNvSpPr>
            <p:nvPr/>
          </p:nvSpPr>
          <p:spPr bwMode="auto">
            <a:xfrm>
              <a:off x="441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32" name="Rectangle 70"/>
            <p:cNvSpPr>
              <a:spLocks noChangeArrowheads="1"/>
            </p:cNvSpPr>
            <p:nvPr/>
          </p:nvSpPr>
          <p:spPr bwMode="auto">
            <a:xfrm>
              <a:off x="4656" y="2592"/>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33" name="Rectangle 71"/>
            <p:cNvSpPr>
              <a:spLocks noChangeArrowheads="1"/>
            </p:cNvSpPr>
            <p:nvPr/>
          </p:nvSpPr>
          <p:spPr bwMode="auto">
            <a:xfrm>
              <a:off x="4896" y="2592"/>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17834" name="Rectangle 72"/>
            <p:cNvSpPr>
              <a:spLocks noChangeArrowheads="1"/>
            </p:cNvSpPr>
            <p:nvPr/>
          </p:nvSpPr>
          <p:spPr bwMode="auto">
            <a:xfrm>
              <a:off x="1056" y="1584"/>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35" name="Text Box 74"/>
            <p:cNvSpPr txBox="1">
              <a:spLocks noChangeArrowheads="1"/>
            </p:cNvSpPr>
            <p:nvPr/>
          </p:nvSpPr>
          <p:spPr bwMode="auto">
            <a:xfrm>
              <a:off x="614" y="98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1</a:t>
              </a:r>
            </a:p>
          </p:txBody>
        </p:sp>
        <p:sp>
          <p:nvSpPr>
            <p:cNvPr id="117836" name="Text Box 75"/>
            <p:cNvSpPr txBox="1">
              <a:spLocks noChangeArrowheads="1"/>
            </p:cNvSpPr>
            <p:nvPr/>
          </p:nvSpPr>
          <p:spPr bwMode="auto">
            <a:xfrm>
              <a:off x="614" y="1317"/>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2</a:t>
              </a:r>
            </a:p>
          </p:txBody>
        </p:sp>
        <p:sp>
          <p:nvSpPr>
            <p:cNvPr id="117837" name="Text Box 76"/>
            <p:cNvSpPr txBox="1">
              <a:spLocks noChangeArrowheads="1"/>
            </p:cNvSpPr>
            <p:nvPr/>
          </p:nvSpPr>
          <p:spPr bwMode="auto">
            <a:xfrm>
              <a:off x="614" y="1653"/>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3</a:t>
              </a:r>
            </a:p>
          </p:txBody>
        </p:sp>
        <p:sp>
          <p:nvSpPr>
            <p:cNvPr id="117838" name="Text Box 77"/>
            <p:cNvSpPr txBox="1">
              <a:spLocks noChangeArrowheads="1"/>
            </p:cNvSpPr>
            <p:nvPr/>
          </p:nvSpPr>
          <p:spPr bwMode="auto">
            <a:xfrm>
              <a:off x="614" y="1989"/>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4</a:t>
              </a:r>
            </a:p>
          </p:txBody>
        </p:sp>
        <p:sp>
          <p:nvSpPr>
            <p:cNvPr id="117839" name="Text Box 78"/>
            <p:cNvSpPr txBox="1">
              <a:spLocks noChangeArrowheads="1"/>
            </p:cNvSpPr>
            <p:nvPr/>
          </p:nvSpPr>
          <p:spPr bwMode="auto">
            <a:xfrm>
              <a:off x="614" y="232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5</a:t>
              </a:r>
            </a:p>
          </p:txBody>
        </p:sp>
        <p:sp>
          <p:nvSpPr>
            <p:cNvPr id="117840" name="Text Box 79"/>
            <p:cNvSpPr txBox="1">
              <a:spLocks noChangeArrowheads="1"/>
            </p:cNvSpPr>
            <p:nvPr/>
          </p:nvSpPr>
          <p:spPr bwMode="auto">
            <a:xfrm>
              <a:off x="614" y="266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6</a:t>
              </a:r>
            </a:p>
          </p:txBody>
        </p:sp>
        <p:sp>
          <p:nvSpPr>
            <p:cNvPr id="117841" name="Text Box 152"/>
            <p:cNvSpPr txBox="1">
              <a:spLocks noChangeArrowheads="1"/>
            </p:cNvSpPr>
            <p:nvPr/>
          </p:nvSpPr>
          <p:spPr bwMode="auto">
            <a:xfrm>
              <a:off x="614" y="98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1</a:t>
              </a:r>
            </a:p>
          </p:txBody>
        </p:sp>
        <p:sp>
          <p:nvSpPr>
            <p:cNvPr id="117842" name="Text Box 153"/>
            <p:cNvSpPr txBox="1">
              <a:spLocks noChangeArrowheads="1"/>
            </p:cNvSpPr>
            <p:nvPr/>
          </p:nvSpPr>
          <p:spPr bwMode="auto">
            <a:xfrm>
              <a:off x="614" y="1317"/>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2</a:t>
              </a:r>
            </a:p>
          </p:txBody>
        </p:sp>
        <p:sp>
          <p:nvSpPr>
            <p:cNvPr id="117843" name="Text Box 154"/>
            <p:cNvSpPr txBox="1">
              <a:spLocks noChangeArrowheads="1"/>
            </p:cNvSpPr>
            <p:nvPr/>
          </p:nvSpPr>
          <p:spPr bwMode="auto">
            <a:xfrm>
              <a:off x="614" y="1653"/>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3</a:t>
              </a:r>
            </a:p>
          </p:txBody>
        </p:sp>
        <p:sp>
          <p:nvSpPr>
            <p:cNvPr id="117844" name="Text Box 155"/>
            <p:cNvSpPr txBox="1">
              <a:spLocks noChangeArrowheads="1"/>
            </p:cNvSpPr>
            <p:nvPr/>
          </p:nvSpPr>
          <p:spPr bwMode="auto">
            <a:xfrm>
              <a:off x="614" y="1989"/>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4</a:t>
              </a:r>
            </a:p>
          </p:txBody>
        </p:sp>
        <p:sp>
          <p:nvSpPr>
            <p:cNvPr id="117845" name="Text Box 156"/>
            <p:cNvSpPr txBox="1">
              <a:spLocks noChangeArrowheads="1"/>
            </p:cNvSpPr>
            <p:nvPr/>
          </p:nvSpPr>
          <p:spPr bwMode="auto">
            <a:xfrm>
              <a:off x="614" y="232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5</a:t>
              </a:r>
            </a:p>
          </p:txBody>
        </p:sp>
        <p:sp>
          <p:nvSpPr>
            <p:cNvPr id="117846" name="Text Box 157"/>
            <p:cNvSpPr txBox="1">
              <a:spLocks noChangeArrowheads="1"/>
            </p:cNvSpPr>
            <p:nvPr/>
          </p:nvSpPr>
          <p:spPr bwMode="auto">
            <a:xfrm>
              <a:off x="614" y="266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6</a:t>
              </a:r>
            </a:p>
          </p:txBody>
        </p:sp>
        <p:sp>
          <p:nvSpPr>
            <p:cNvPr id="117847" name="Rectangle 167"/>
            <p:cNvSpPr>
              <a:spLocks noChangeArrowheads="1"/>
            </p:cNvSpPr>
            <p:nvPr/>
          </p:nvSpPr>
          <p:spPr bwMode="auto">
            <a:xfrm>
              <a:off x="1296" y="2592"/>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17848" name="Rectangle 172"/>
            <p:cNvSpPr>
              <a:spLocks noChangeArrowheads="1"/>
            </p:cNvSpPr>
            <p:nvPr/>
          </p:nvSpPr>
          <p:spPr bwMode="auto">
            <a:xfrm>
              <a:off x="816" y="292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49" name="Rectangle 173"/>
            <p:cNvSpPr>
              <a:spLocks noChangeArrowheads="1"/>
            </p:cNvSpPr>
            <p:nvPr/>
          </p:nvSpPr>
          <p:spPr bwMode="auto">
            <a:xfrm>
              <a:off x="1056" y="2928"/>
              <a:ext cx="240" cy="336"/>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17850" name="Text Box 174"/>
            <p:cNvSpPr txBox="1">
              <a:spLocks noChangeArrowheads="1"/>
            </p:cNvSpPr>
            <p:nvPr/>
          </p:nvSpPr>
          <p:spPr bwMode="auto">
            <a:xfrm>
              <a:off x="614" y="3000"/>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7</a:t>
              </a:r>
            </a:p>
          </p:txBody>
        </p:sp>
        <p:sp>
          <p:nvSpPr>
            <p:cNvPr id="117851" name="Rectangle 178"/>
            <p:cNvSpPr>
              <a:spLocks noChangeArrowheads="1"/>
            </p:cNvSpPr>
            <p:nvPr/>
          </p:nvSpPr>
          <p:spPr bwMode="auto">
            <a:xfrm>
              <a:off x="1296" y="2928"/>
              <a:ext cx="240" cy="336"/>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17852" name="Group 219"/>
            <p:cNvGrpSpPr>
              <a:grpSpLocks/>
            </p:cNvGrpSpPr>
            <p:nvPr/>
          </p:nvGrpSpPr>
          <p:grpSpPr bwMode="auto">
            <a:xfrm>
              <a:off x="1056" y="1248"/>
              <a:ext cx="3360" cy="2651"/>
              <a:chOff x="1056" y="1248"/>
              <a:chExt cx="3360" cy="2651"/>
            </a:xfrm>
          </p:grpSpPr>
          <p:sp>
            <p:nvSpPr>
              <p:cNvPr id="117936" name="Rectangle 89"/>
              <p:cNvSpPr>
                <a:spLocks noChangeArrowheads="1"/>
              </p:cNvSpPr>
              <p:nvPr/>
            </p:nvSpPr>
            <p:spPr bwMode="auto">
              <a:xfrm>
                <a:off x="1056" y="124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Be</a:t>
                </a:r>
                <a:endParaRPr lang="en-US" sz="1000"/>
              </a:p>
              <a:p>
                <a:pPr algn="ctr"/>
                <a:endParaRPr lang="en-US" sz="1000"/>
              </a:p>
              <a:p>
                <a:pPr algn="ctr"/>
                <a:r>
                  <a:rPr lang="en-US" sz="1000"/>
                  <a:t>1.5</a:t>
                </a:r>
                <a:endParaRPr lang="en-US" sz="1000" baseline="30000"/>
              </a:p>
            </p:txBody>
          </p:sp>
          <p:sp>
            <p:nvSpPr>
              <p:cNvPr id="117937" name="Rectangle 91"/>
              <p:cNvSpPr>
                <a:spLocks noChangeArrowheads="1"/>
              </p:cNvSpPr>
              <p:nvPr/>
            </p:nvSpPr>
            <p:spPr bwMode="auto">
              <a:xfrm>
                <a:off x="3696" y="1584"/>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Al</a:t>
                </a:r>
                <a:endParaRPr lang="en-US" sz="1000"/>
              </a:p>
              <a:p>
                <a:pPr algn="ctr"/>
                <a:endParaRPr lang="en-US" sz="1000"/>
              </a:p>
              <a:p>
                <a:pPr algn="ctr"/>
                <a:r>
                  <a:rPr lang="en-US" sz="1000"/>
                  <a:t>1.5</a:t>
                </a:r>
                <a:endParaRPr lang="en-US" sz="1000" baseline="30000"/>
              </a:p>
            </p:txBody>
          </p:sp>
          <p:sp>
            <p:nvSpPr>
              <p:cNvPr id="117938" name="Rectangle 92"/>
              <p:cNvSpPr>
                <a:spLocks noChangeArrowheads="1"/>
              </p:cNvSpPr>
              <p:nvPr/>
            </p:nvSpPr>
            <p:spPr bwMode="auto">
              <a:xfrm>
                <a:off x="3936" y="1584"/>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Si</a:t>
                </a:r>
                <a:endParaRPr lang="en-US" sz="1000"/>
              </a:p>
              <a:p>
                <a:pPr algn="ctr"/>
                <a:endParaRPr lang="en-US" sz="1000"/>
              </a:p>
              <a:p>
                <a:pPr algn="ctr"/>
                <a:r>
                  <a:rPr lang="en-US" sz="1000"/>
                  <a:t>1.8</a:t>
                </a:r>
                <a:endParaRPr lang="en-US" sz="1000" baseline="30000"/>
              </a:p>
            </p:txBody>
          </p:sp>
          <p:sp>
            <p:nvSpPr>
              <p:cNvPr id="117939" name="Rectangle 100"/>
              <p:cNvSpPr>
                <a:spLocks noChangeArrowheads="1"/>
              </p:cNvSpPr>
              <p:nvPr/>
            </p:nvSpPr>
            <p:spPr bwMode="auto">
              <a:xfrm>
                <a:off x="153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Ti</a:t>
                </a:r>
                <a:endParaRPr lang="en-US" sz="1000"/>
              </a:p>
              <a:p>
                <a:pPr algn="ctr"/>
                <a:endParaRPr lang="en-US" sz="1000"/>
              </a:p>
              <a:p>
                <a:pPr algn="ctr"/>
                <a:r>
                  <a:rPr lang="en-US" sz="1000"/>
                  <a:t>1.5</a:t>
                </a:r>
                <a:endParaRPr lang="en-US" sz="1000" baseline="30000"/>
              </a:p>
            </p:txBody>
          </p:sp>
          <p:sp>
            <p:nvSpPr>
              <p:cNvPr id="117940" name="Rectangle 101"/>
              <p:cNvSpPr>
                <a:spLocks noChangeArrowheads="1"/>
              </p:cNvSpPr>
              <p:nvPr/>
            </p:nvSpPr>
            <p:spPr bwMode="auto">
              <a:xfrm>
                <a:off x="177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V</a:t>
                </a:r>
                <a:endParaRPr lang="en-US" sz="1000"/>
              </a:p>
              <a:p>
                <a:pPr algn="ctr"/>
                <a:endParaRPr lang="en-US" sz="1000"/>
              </a:p>
              <a:p>
                <a:pPr algn="ctr"/>
                <a:r>
                  <a:rPr lang="en-US" sz="1000"/>
                  <a:t>1.6</a:t>
                </a:r>
                <a:endParaRPr lang="en-US" sz="1000" baseline="30000"/>
              </a:p>
            </p:txBody>
          </p:sp>
          <p:sp>
            <p:nvSpPr>
              <p:cNvPr id="117941" name="Rectangle 102"/>
              <p:cNvSpPr>
                <a:spLocks noChangeArrowheads="1"/>
              </p:cNvSpPr>
              <p:nvPr/>
            </p:nvSpPr>
            <p:spPr bwMode="auto">
              <a:xfrm>
                <a:off x="201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Cr</a:t>
                </a:r>
                <a:endParaRPr lang="en-US" sz="1000"/>
              </a:p>
              <a:p>
                <a:pPr algn="ctr"/>
                <a:endParaRPr lang="en-US" sz="1000"/>
              </a:p>
              <a:p>
                <a:pPr algn="ctr"/>
                <a:r>
                  <a:rPr lang="en-US" sz="1000"/>
                  <a:t>1.6</a:t>
                </a:r>
                <a:endParaRPr lang="en-US" sz="1000" baseline="30000"/>
              </a:p>
            </p:txBody>
          </p:sp>
          <p:sp>
            <p:nvSpPr>
              <p:cNvPr id="117942" name="Rectangle 103"/>
              <p:cNvSpPr>
                <a:spLocks noChangeArrowheads="1"/>
              </p:cNvSpPr>
              <p:nvPr/>
            </p:nvSpPr>
            <p:spPr bwMode="auto">
              <a:xfrm>
                <a:off x="225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Mn</a:t>
                </a:r>
                <a:endParaRPr lang="en-US" sz="1000"/>
              </a:p>
              <a:p>
                <a:pPr algn="ctr"/>
                <a:endParaRPr lang="en-US" sz="1000"/>
              </a:p>
              <a:p>
                <a:pPr algn="ctr"/>
                <a:r>
                  <a:rPr lang="en-US" sz="1000"/>
                  <a:t>1.5</a:t>
                </a:r>
                <a:endParaRPr lang="en-US" sz="1000" baseline="30000"/>
              </a:p>
            </p:txBody>
          </p:sp>
          <p:sp>
            <p:nvSpPr>
              <p:cNvPr id="117943" name="Rectangle 104"/>
              <p:cNvSpPr>
                <a:spLocks noChangeArrowheads="1"/>
              </p:cNvSpPr>
              <p:nvPr/>
            </p:nvSpPr>
            <p:spPr bwMode="auto">
              <a:xfrm>
                <a:off x="249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Fe</a:t>
                </a:r>
                <a:endParaRPr lang="en-US" sz="1000"/>
              </a:p>
              <a:p>
                <a:pPr algn="ctr"/>
                <a:endParaRPr lang="en-US" sz="1000"/>
              </a:p>
              <a:p>
                <a:pPr algn="ctr"/>
                <a:r>
                  <a:rPr lang="en-US" sz="1000"/>
                  <a:t>1.8</a:t>
                </a:r>
                <a:endParaRPr lang="en-US" sz="1000" baseline="30000"/>
              </a:p>
            </p:txBody>
          </p:sp>
          <p:sp>
            <p:nvSpPr>
              <p:cNvPr id="117944" name="Rectangle 105"/>
              <p:cNvSpPr>
                <a:spLocks noChangeArrowheads="1"/>
              </p:cNvSpPr>
              <p:nvPr/>
            </p:nvSpPr>
            <p:spPr bwMode="auto">
              <a:xfrm>
                <a:off x="273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Co</a:t>
                </a:r>
                <a:endParaRPr lang="en-US" sz="1000"/>
              </a:p>
              <a:p>
                <a:pPr algn="ctr"/>
                <a:endParaRPr lang="en-US" sz="1000"/>
              </a:p>
              <a:p>
                <a:pPr algn="ctr"/>
                <a:r>
                  <a:rPr lang="en-US" sz="1000"/>
                  <a:t>1.8</a:t>
                </a:r>
                <a:endParaRPr lang="en-US" sz="1000" baseline="30000"/>
              </a:p>
            </p:txBody>
          </p:sp>
          <p:sp>
            <p:nvSpPr>
              <p:cNvPr id="117945" name="Rectangle 106"/>
              <p:cNvSpPr>
                <a:spLocks noChangeArrowheads="1"/>
              </p:cNvSpPr>
              <p:nvPr/>
            </p:nvSpPr>
            <p:spPr bwMode="auto">
              <a:xfrm>
                <a:off x="297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Ni</a:t>
                </a:r>
                <a:endParaRPr lang="en-US" sz="1000"/>
              </a:p>
              <a:p>
                <a:pPr algn="ctr"/>
                <a:endParaRPr lang="en-US" sz="1000"/>
              </a:p>
              <a:p>
                <a:pPr algn="ctr"/>
                <a:r>
                  <a:rPr lang="en-US" sz="1000"/>
                  <a:t>1.8</a:t>
                </a:r>
                <a:endParaRPr lang="en-US" sz="1000" baseline="30000"/>
              </a:p>
            </p:txBody>
          </p:sp>
          <p:sp>
            <p:nvSpPr>
              <p:cNvPr id="117946" name="Rectangle 107"/>
              <p:cNvSpPr>
                <a:spLocks noChangeArrowheads="1"/>
              </p:cNvSpPr>
              <p:nvPr/>
            </p:nvSpPr>
            <p:spPr bwMode="auto">
              <a:xfrm>
                <a:off x="321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Cu</a:t>
                </a:r>
                <a:endParaRPr lang="en-US" sz="1000"/>
              </a:p>
              <a:p>
                <a:pPr algn="ctr"/>
                <a:endParaRPr lang="en-US" sz="1000"/>
              </a:p>
              <a:p>
                <a:pPr algn="ctr"/>
                <a:r>
                  <a:rPr lang="en-US" sz="1000"/>
                  <a:t>1.9</a:t>
                </a:r>
                <a:endParaRPr lang="en-US" sz="1000" baseline="30000"/>
              </a:p>
            </p:txBody>
          </p:sp>
          <p:sp>
            <p:nvSpPr>
              <p:cNvPr id="117947" name="Rectangle 108"/>
              <p:cNvSpPr>
                <a:spLocks noChangeArrowheads="1"/>
              </p:cNvSpPr>
              <p:nvPr/>
            </p:nvSpPr>
            <p:spPr bwMode="auto">
              <a:xfrm>
                <a:off x="345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Zn</a:t>
                </a:r>
                <a:endParaRPr lang="en-US" sz="1000"/>
              </a:p>
              <a:p>
                <a:pPr algn="ctr"/>
                <a:endParaRPr lang="en-US" sz="1000"/>
              </a:p>
              <a:p>
                <a:pPr algn="ctr"/>
                <a:r>
                  <a:rPr lang="en-US" sz="1000"/>
                  <a:t>1.7</a:t>
                </a:r>
                <a:endParaRPr lang="en-US" sz="1000" baseline="30000"/>
              </a:p>
            </p:txBody>
          </p:sp>
          <p:sp>
            <p:nvSpPr>
              <p:cNvPr id="117948" name="Rectangle 109"/>
              <p:cNvSpPr>
                <a:spLocks noChangeArrowheads="1"/>
              </p:cNvSpPr>
              <p:nvPr/>
            </p:nvSpPr>
            <p:spPr bwMode="auto">
              <a:xfrm>
                <a:off x="369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Ga</a:t>
                </a:r>
                <a:endParaRPr lang="en-US" sz="1000"/>
              </a:p>
              <a:p>
                <a:pPr algn="ctr"/>
                <a:endParaRPr lang="en-US" sz="1000"/>
              </a:p>
              <a:p>
                <a:pPr algn="ctr"/>
                <a:r>
                  <a:rPr lang="en-US" sz="1000"/>
                  <a:t>1.6</a:t>
                </a:r>
                <a:endParaRPr lang="en-US" sz="1000" baseline="30000"/>
              </a:p>
            </p:txBody>
          </p:sp>
          <p:sp>
            <p:nvSpPr>
              <p:cNvPr id="117949" name="Rectangle 110"/>
              <p:cNvSpPr>
                <a:spLocks noChangeArrowheads="1"/>
              </p:cNvSpPr>
              <p:nvPr/>
            </p:nvSpPr>
            <p:spPr bwMode="auto">
              <a:xfrm>
                <a:off x="393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Ge</a:t>
                </a:r>
                <a:endParaRPr lang="en-US" sz="1000"/>
              </a:p>
              <a:p>
                <a:pPr algn="ctr"/>
                <a:endParaRPr lang="en-US" sz="1000"/>
              </a:p>
              <a:p>
                <a:pPr algn="ctr"/>
                <a:r>
                  <a:rPr lang="en-US" sz="1000"/>
                  <a:t>1.8</a:t>
                </a:r>
                <a:endParaRPr lang="en-US" sz="1000" baseline="30000"/>
              </a:p>
            </p:txBody>
          </p:sp>
          <p:sp>
            <p:nvSpPr>
              <p:cNvPr id="117950" name="Rectangle 119"/>
              <p:cNvSpPr>
                <a:spLocks noChangeArrowheads="1"/>
              </p:cNvSpPr>
              <p:nvPr/>
            </p:nvSpPr>
            <p:spPr bwMode="auto">
              <a:xfrm>
                <a:off x="177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Nb</a:t>
                </a:r>
                <a:endParaRPr lang="en-US" sz="1000"/>
              </a:p>
              <a:p>
                <a:pPr algn="ctr"/>
                <a:endParaRPr lang="en-US" sz="1000"/>
              </a:p>
              <a:p>
                <a:pPr algn="ctr"/>
                <a:r>
                  <a:rPr lang="en-US" sz="1000"/>
                  <a:t>1.6</a:t>
                </a:r>
                <a:endParaRPr lang="en-US" sz="1000" baseline="30000"/>
              </a:p>
            </p:txBody>
          </p:sp>
          <p:sp>
            <p:nvSpPr>
              <p:cNvPr id="117951" name="Rectangle 120"/>
              <p:cNvSpPr>
                <a:spLocks noChangeArrowheads="1"/>
              </p:cNvSpPr>
              <p:nvPr/>
            </p:nvSpPr>
            <p:spPr bwMode="auto">
              <a:xfrm>
                <a:off x="201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Mo</a:t>
                </a:r>
                <a:endParaRPr lang="en-US" sz="1000"/>
              </a:p>
              <a:p>
                <a:pPr algn="ctr"/>
                <a:endParaRPr lang="en-US" sz="1000"/>
              </a:p>
              <a:p>
                <a:pPr algn="ctr"/>
                <a:r>
                  <a:rPr lang="en-US" sz="1000"/>
                  <a:t>1.8</a:t>
                </a:r>
                <a:endParaRPr lang="en-US" sz="1000" baseline="30000"/>
              </a:p>
            </p:txBody>
          </p:sp>
          <p:sp>
            <p:nvSpPr>
              <p:cNvPr id="117952" name="Rectangle 121"/>
              <p:cNvSpPr>
                <a:spLocks noChangeArrowheads="1"/>
              </p:cNvSpPr>
              <p:nvPr/>
            </p:nvSpPr>
            <p:spPr bwMode="auto">
              <a:xfrm>
                <a:off x="225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Tc</a:t>
                </a:r>
                <a:endParaRPr lang="en-US" sz="1000"/>
              </a:p>
              <a:p>
                <a:pPr algn="ctr"/>
                <a:endParaRPr lang="en-US" sz="1000"/>
              </a:p>
              <a:p>
                <a:pPr algn="ctr"/>
                <a:r>
                  <a:rPr lang="en-US" sz="1000"/>
                  <a:t>1.9</a:t>
                </a:r>
                <a:endParaRPr lang="en-US" sz="1000" baseline="30000"/>
              </a:p>
            </p:txBody>
          </p:sp>
          <p:sp>
            <p:nvSpPr>
              <p:cNvPr id="117953" name="Rectangle 125"/>
              <p:cNvSpPr>
                <a:spLocks noChangeArrowheads="1"/>
              </p:cNvSpPr>
              <p:nvPr/>
            </p:nvSpPr>
            <p:spPr bwMode="auto">
              <a:xfrm>
                <a:off x="321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Ag</a:t>
                </a:r>
                <a:endParaRPr lang="en-US" sz="1000"/>
              </a:p>
              <a:p>
                <a:pPr algn="ctr"/>
                <a:endParaRPr lang="en-US" sz="1000"/>
              </a:p>
              <a:p>
                <a:pPr algn="ctr"/>
                <a:r>
                  <a:rPr lang="en-US" sz="1000"/>
                  <a:t>1.9</a:t>
                </a:r>
                <a:endParaRPr lang="en-US" sz="1000" baseline="30000"/>
              </a:p>
            </p:txBody>
          </p:sp>
          <p:sp>
            <p:nvSpPr>
              <p:cNvPr id="117954" name="Rectangle 126"/>
              <p:cNvSpPr>
                <a:spLocks noChangeArrowheads="1"/>
              </p:cNvSpPr>
              <p:nvPr/>
            </p:nvSpPr>
            <p:spPr bwMode="auto">
              <a:xfrm>
                <a:off x="345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Cd</a:t>
                </a:r>
                <a:endParaRPr lang="en-US" sz="1000"/>
              </a:p>
              <a:p>
                <a:pPr algn="ctr"/>
                <a:endParaRPr lang="en-US" sz="1000"/>
              </a:p>
              <a:p>
                <a:pPr algn="ctr"/>
                <a:r>
                  <a:rPr lang="en-US" sz="1000"/>
                  <a:t>1.7</a:t>
                </a:r>
                <a:endParaRPr lang="en-US" sz="1000" baseline="30000"/>
              </a:p>
            </p:txBody>
          </p:sp>
          <p:sp>
            <p:nvSpPr>
              <p:cNvPr id="117955" name="Rectangle 127"/>
              <p:cNvSpPr>
                <a:spLocks noChangeArrowheads="1"/>
              </p:cNvSpPr>
              <p:nvPr/>
            </p:nvSpPr>
            <p:spPr bwMode="auto">
              <a:xfrm>
                <a:off x="369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In</a:t>
                </a:r>
                <a:endParaRPr lang="en-US" sz="1000"/>
              </a:p>
              <a:p>
                <a:pPr algn="ctr"/>
                <a:endParaRPr lang="en-US" sz="1000"/>
              </a:p>
              <a:p>
                <a:pPr algn="ctr"/>
                <a:r>
                  <a:rPr lang="en-US" sz="1000"/>
                  <a:t>1.7</a:t>
                </a:r>
                <a:endParaRPr lang="en-US" sz="1000" baseline="30000"/>
              </a:p>
            </p:txBody>
          </p:sp>
          <p:sp>
            <p:nvSpPr>
              <p:cNvPr id="117956" name="Rectangle 128"/>
              <p:cNvSpPr>
                <a:spLocks noChangeArrowheads="1"/>
              </p:cNvSpPr>
              <p:nvPr/>
            </p:nvSpPr>
            <p:spPr bwMode="auto">
              <a:xfrm>
                <a:off x="393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Sn</a:t>
                </a:r>
                <a:endParaRPr lang="en-US" sz="1000"/>
              </a:p>
              <a:p>
                <a:pPr algn="ctr"/>
                <a:endParaRPr lang="en-US" sz="1000"/>
              </a:p>
              <a:p>
                <a:pPr algn="ctr"/>
                <a:r>
                  <a:rPr lang="en-US" sz="1000"/>
                  <a:t>1.8</a:t>
                </a:r>
                <a:endParaRPr lang="en-US" sz="1000" baseline="30000"/>
              </a:p>
            </p:txBody>
          </p:sp>
          <p:sp>
            <p:nvSpPr>
              <p:cNvPr id="117957" name="Rectangle 129"/>
              <p:cNvSpPr>
                <a:spLocks noChangeArrowheads="1"/>
              </p:cNvSpPr>
              <p:nvPr/>
            </p:nvSpPr>
            <p:spPr bwMode="auto">
              <a:xfrm>
                <a:off x="417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Sb</a:t>
                </a:r>
                <a:endParaRPr lang="en-US" sz="1000"/>
              </a:p>
              <a:p>
                <a:pPr algn="ctr"/>
                <a:endParaRPr lang="en-US" sz="1000"/>
              </a:p>
              <a:p>
                <a:pPr algn="ctr"/>
                <a:r>
                  <a:rPr lang="en-US" sz="1000"/>
                  <a:t>1.9</a:t>
                </a:r>
                <a:endParaRPr lang="en-US" sz="1000" baseline="30000"/>
              </a:p>
            </p:txBody>
          </p:sp>
          <p:sp>
            <p:nvSpPr>
              <p:cNvPr id="117958" name="Rectangle 136"/>
              <p:cNvSpPr>
                <a:spLocks noChangeArrowheads="1"/>
              </p:cNvSpPr>
              <p:nvPr/>
            </p:nvSpPr>
            <p:spPr bwMode="auto">
              <a:xfrm>
                <a:off x="177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Ta</a:t>
                </a:r>
                <a:endParaRPr lang="en-US" sz="1000"/>
              </a:p>
              <a:p>
                <a:pPr algn="ctr"/>
                <a:endParaRPr lang="en-US" sz="1000"/>
              </a:p>
              <a:p>
                <a:pPr algn="ctr"/>
                <a:r>
                  <a:rPr lang="en-US" sz="1000"/>
                  <a:t>1.5</a:t>
                </a:r>
                <a:endParaRPr lang="en-US" sz="1000" baseline="30000"/>
              </a:p>
            </p:txBody>
          </p:sp>
          <p:sp>
            <p:nvSpPr>
              <p:cNvPr id="117959" name="Rectangle 137"/>
              <p:cNvSpPr>
                <a:spLocks noChangeArrowheads="1"/>
              </p:cNvSpPr>
              <p:nvPr/>
            </p:nvSpPr>
            <p:spPr bwMode="auto">
              <a:xfrm>
                <a:off x="201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W</a:t>
                </a:r>
                <a:endParaRPr lang="en-US" sz="1000"/>
              </a:p>
              <a:p>
                <a:pPr algn="ctr"/>
                <a:endParaRPr lang="en-US" sz="1000"/>
              </a:p>
              <a:p>
                <a:pPr algn="ctr"/>
                <a:r>
                  <a:rPr lang="en-US" sz="1000"/>
                  <a:t>1.7</a:t>
                </a:r>
                <a:endParaRPr lang="en-US" sz="1000" baseline="30000"/>
              </a:p>
            </p:txBody>
          </p:sp>
          <p:sp>
            <p:nvSpPr>
              <p:cNvPr id="117960" name="Rectangle 138"/>
              <p:cNvSpPr>
                <a:spLocks noChangeArrowheads="1"/>
              </p:cNvSpPr>
              <p:nvPr/>
            </p:nvSpPr>
            <p:spPr bwMode="auto">
              <a:xfrm>
                <a:off x="225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Re</a:t>
                </a:r>
                <a:endParaRPr lang="en-US" sz="1000"/>
              </a:p>
              <a:p>
                <a:pPr algn="ctr"/>
                <a:endParaRPr lang="en-US" sz="1000"/>
              </a:p>
              <a:p>
                <a:pPr algn="ctr"/>
                <a:r>
                  <a:rPr lang="en-US" sz="1000"/>
                  <a:t>1.9</a:t>
                </a:r>
                <a:endParaRPr lang="en-US" sz="1000" baseline="30000"/>
              </a:p>
            </p:txBody>
          </p:sp>
          <p:sp>
            <p:nvSpPr>
              <p:cNvPr id="117961" name="Rectangle 143"/>
              <p:cNvSpPr>
                <a:spLocks noChangeArrowheads="1"/>
              </p:cNvSpPr>
              <p:nvPr/>
            </p:nvSpPr>
            <p:spPr bwMode="auto">
              <a:xfrm>
                <a:off x="345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Hg</a:t>
                </a:r>
                <a:endParaRPr lang="en-US" sz="1000"/>
              </a:p>
              <a:p>
                <a:pPr algn="ctr"/>
                <a:endParaRPr lang="en-US" sz="1000"/>
              </a:p>
              <a:p>
                <a:pPr algn="ctr"/>
                <a:r>
                  <a:rPr lang="en-US" sz="1000"/>
                  <a:t>1.9</a:t>
                </a:r>
                <a:endParaRPr lang="en-US" sz="1000" baseline="30000"/>
              </a:p>
            </p:txBody>
          </p:sp>
          <p:sp>
            <p:nvSpPr>
              <p:cNvPr id="117962" name="Rectangle 144"/>
              <p:cNvSpPr>
                <a:spLocks noChangeArrowheads="1"/>
              </p:cNvSpPr>
              <p:nvPr/>
            </p:nvSpPr>
            <p:spPr bwMode="auto">
              <a:xfrm>
                <a:off x="369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Tl</a:t>
                </a:r>
                <a:endParaRPr lang="en-US" sz="1000"/>
              </a:p>
              <a:p>
                <a:pPr algn="ctr"/>
                <a:endParaRPr lang="en-US" sz="1000"/>
              </a:p>
              <a:p>
                <a:pPr algn="ctr"/>
                <a:r>
                  <a:rPr lang="en-US" sz="1000"/>
                  <a:t>1.8</a:t>
                </a:r>
                <a:endParaRPr lang="en-US" sz="1000" baseline="30000"/>
              </a:p>
            </p:txBody>
          </p:sp>
          <p:sp>
            <p:nvSpPr>
              <p:cNvPr id="117963" name="Rectangle 145"/>
              <p:cNvSpPr>
                <a:spLocks noChangeArrowheads="1"/>
              </p:cNvSpPr>
              <p:nvPr/>
            </p:nvSpPr>
            <p:spPr bwMode="auto">
              <a:xfrm>
                <a:off x="393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Pb</a:t>
                </a:r>
                <a:endParaRPr lang="en-US" sz="1000"/>
              </a:p>
              <a:p>
                <a:pPr algn="ctr"/>
                <a:endParaRPr lang="en-US" sz="1000"/>
              </a:p>
              <a:p>
                <a:pPr algn="ctr"/>
                <a:r>
                  <a:rPr lang="en-US" sz="1000"/>
                  <a:t>1.8</a:t>
                </a:r>
                <a:endParaRPr lang="en-US" sz="1000" baseline="30000"/>
              </a:p>
            </p:txBody>
          </p:sp>
          <p:sp>
            <p:nvSpPr>
              <p:cNvPr id="117964" name="Rectangle 146"/>
              <p:cNvSpPr>
                <a:spLocks noChangeArrowheads="1"/>
              </p:cNvSpPr>
              <p:nvPr/>
            </p:nvSpPr>
            <p:spPr bwMode="auto">
              <a:xfrm>
                <a:off x="417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Bi</a:t>
                </a:r>
                <a:endParaRPr lang="en-US" sz="1000"/>
              </a:p>
              <a:p>
                <a:pPr algn="ctr"/>
                <a:endParaRPr lang="en-US" sz="1000"/>
              </a:p>
              <a:p>
                <a:pPr algn="ctr"/>
                <a:r>
                  <a:rPr lang="en-US" sz="1000"/>
                  <a:t>1.9</a:t>
                </a:r>
                <a:endParaRPr lang="en-US" sz="1000" baseline="30000"/>
              </a:p>
            </p:txBody>
          </p:sp>
          <p:sp>
            <p:nvSpPr>
              <p:cNvPr id="117965" name="Rectangle 163"/>
              <p:cNvSpPr>
                <a:spLocks noChangeArrowheads="1"/>
              </p:cNvSpPr>
              <p:nvPr/>
            </p:nvSpPr>
            <p:spPr bwMode="auto">
              <a:xfrm>
                <a:off x="2959" y="3707"/>
                <a:ext cx="144" cy="144"/>
              </a:xfrm>
              <a:prstGeom prst="rect">
                <a:avLst/>
              </a:prstGeom>
              <a:solidFill>
                <a:srgbClr val="E7CFB7">
                  <a:alpha val="50195"/>
                </a:srgbClr>
              </a:solidFill>
              <a:ln w="9525">
                <a:solidFill>
                  <a:schemeClr val="tx1"/>
                </a:solidFill>
                <a:miter lim="800000"/>
                <a:headEnd/>
                <a:tailEnd/>
              </a:ln>
            </p:spPr>
            <p:txBody>
              <a:bodyPr wrap="none" anchor="ctr"/>
              <a:lstStyle/>
              <a:p>
                <a:endParaRPr lang="en-US"/>
              </a:p>
            </p:txBody>
          </p:sp>
          <p:sp>
            <p:nvSpPr>
              <p:cNvPr id="117966" name="Text Box 165"/>
              <p:cNvSpPr txBox="1">
                <a:spLocks noChangeArrowheads="1"/>
              </p:cNvSpPr>
              <p:nvPr/>
            </p:nvSpPr>
            <p:spPr bwMode="auto">
              <a:xfrm>
                <a:off x="3115" y="3707"/>
                <a:ext cx="5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1.5 - 1.9</a:t>
                </a:r>
              </a:p>
            </p:txBody>
          </p:sp>
        </p:grpSp>
        <p:grpSp>
          <p:nvGrpSpPr>
            <p:cNvPr id="117853" name="Group 222"/>
            <p:cNvGrpSpPr>
              <a:grpSpLocks/>
            </p:cNvGrpSpPr>
            <p:nvPr/>
          </p:nvGrpSpPr>
          <p:grpSpPr bwMode="auto">
            <a:xfrm>
              <a:off x="3919" y="1248"/>
              <a:ext cx="977" cy="2651"/>
              <a:chOff x="3919" y="1248"/>
              <a:chExt cx="977" cy="2651"/>
            </a:xfrm>
          </p:grpSpPr>
          <p:sp>
            <p:nvSpPr>
              <p:cNvPr id="117930" name="Rectangle 83"/>
              <p:cNvSpPr>
                <a:spLocks noChangeArrowheads="1"/>
              </p:cNvSpPr>
              <p:nvPr/>
            </p:nvSpPr>
            <p:spPr bwMode="auto">
              <a:xfrm>
                <a:off x="4176" y="1248"/>
                <a:ext cx="240" cy="336"/>
              </a:xfrm>
              <a:prstGeom prst="rect">
                <a:avLst/>
              </a:prstGeom>
              <a:solidFill>
                <a:srgbClr val="976431"/>
              </a:solidFill>
              <a:ln w="9525">
                <a:solidFill>
                  <a:schemeClr val="tx1"/>
                </a:solidFill>
                <a:miter lim="800000"/>
                <a:headEnd/>
                <a:tailEnd/>
              </a:ln>
            </p:spPr>
            <p:txBody>
              <a:bodyPr wrap="none" anchor="ctr"/>
              <a:lstStyle/>
              <a:p>
                <a:pPr algn="ctr"/>
                <a:r>
                  <a:rPr lang="en-US" sz="1400" b="1"/>
                  <a:t>N</a:t>
                </a:r>
                <a:endParaRPr lang="en-US" sz="1000"/>
              </a:p>
              <a:p>
                <a:pPr algn="ctr"/>
                <a:endParaRPr lang="en-US" sz="1000"/>
              </a:p>
              <a:p>
                <a:pPr algn="ctr"/>
                <a:r>
                  <a:rPr lang="en-US" sz="1000"/>
                  <a:t>3.0</a:t>
                </a:r>
                <a:endParaRPr lang="en-US" sz="1000" baseline="30000"/>
              </a:p>
            </p:txBody>
          </p:sp>
          <p:sp>
            <p:nvSpPr>
              <p:cNvPr id="117931" name="Rectangle 84"/>
              <p:cNvSpPr>
                <a:spLocks noChangeArrowheads="1"/>
              </p:cNvSpPr>
              <p:nvPr/>
            </p:nvSpPr>
            <p:spPr bwMode="auto">
              <a:xfrm>
                <a:off x="4416" y="1248"/>
                <a:ext cx="240" cy="336"/>
              </a:xfrm>
              <a:prstGeom prst="rect">
                <a:avLst/>
              </a:prstGeom>
              <a:solidFill>
                <a:srgbClr val="976431"/>
              </a:solidFill>
              <a:ln w="9525">
                <a:solidFill>
                  <a:schemeClr val="tx1"/>
                </a:solidFill>
                <a:miter lim="800000"/>
                <a:headEnd/>
                <a:tailEnd/>
              </a:ln>
            </p:spPr>
            <p:txBody>
              <a:bodyPr wrap="none" anchor="ctr"/>
              <a:lstStyle/>
              <a:p>
                <a:pPr algn="ctr"/>
                <a:r>
                  <a:rPr lang="en-US" sz="1400" b="1"/>
                  <a:t>O</a:t>
                </a:r>
                <a:endParaRPr lang="en-US" sz="1000"/>
              </a:p>
              <a:p>
                <a:pPr algn="ctr"/>
                <a:endParaRPr lang="en-US" sz="1000"/>
              </a:p>
              <a:p>
                <a:pPr algn="ctr"/>
                <a:r>
                  <a:rPr lang="en-US" sz="1000"/>
                  <a:t>3.5</a:t>
                </a:r>
                <a:endParaRPr lang="en-US" sz="1000" baseline="30000"/>
              </a:p>
            </p:txBody>
          </p:sp>
          <p:sp>
            <p:nvSpPr>
              <p:cNvPr id="117932" name="Rectangle 85"/>
              <p:cNvSpPr>
                <a:spLocks noChangeArrowheads="1"/>
              </p:cNvSpPr>
              <p:nvPr/>
            </p:nvSpPr>
            <p:spPr bwMode="auto">
              <a:xfrm>
                <a:off x="4656" y="1248"/>
                <a:ext cx="240" cy="336"/>
              </a:xfrm>
              <a:prstGeom prst="rect">
                <a:avLst/>
              </a:prstGeom>
              <a:solidFill>
                <a:srgbClr val="976431"/>
              </a:solidFill>
              <a:ln w="9525">
                <a:solidFill>
                  <a:schemeClr val="tx1"/>
                </a:solidFill>
                <a:miter lim="800000"/>
                <a:headEnd/>
                <a:tailEnd/>
              </a:ln>
            </p:spPr>
            <p:txBody>
              <a:bodyPr wrap="none" anchor="ctr"/>
              <a:lstStyle/>
              <a:p>
                <a:pPr algn="ctr"/>
                <a:r>
                  <a:rPr lang="en-US" sz="1400" b="1"/>
                  <a:t>F</a:t>
                </a:r>
                <a:endParaRPr lang="en-US" sz="1000"/>
              </a:p>
              <a:p>
                <a:pPr algn="ctr"/>
                <a:endParaRPr lang="en-US" sz="1000"/>
              </a:p>
              <a:p>
                <a:pPr algn="ctr"/>
                <a:r>
                  <a:rPr lang="en-US" sz="1000"/>
                  <a:t>4.0</a:t>
                </a:r>
                <a:endParaRPr lang="en-US" sz="1000" baseline="30000"/>
              </a:p>
            </p:txBody>
          </p:sp>
          <p:sp>
            <p:nvSpPr>
              <p:cNvPr id="117933" name="Rectangle 95"/>
              <p:cNvSpPr>
                <a:spLocks noChangeArrowheads="1"/>
              </p:cNvSpPr>
              <p:nvPr/>
            </p:nvSpPr>
            <p:spPr bwMode="auto">
              <a:xfrm>
                <a:off x="4656" y="1584"/>
                <a:ext cx="240" cy="336"/>
              </a:xfrm>
              <a:prstGeom prst="rect">
                <a:avLst/>
              </a:prstGeom>
              <a:solidFill>
                <a:srgbClr val="976431"/>
              </a:solidFill>
              <a:ln w="9525">
                <a:solidFill>
                  <a:schemeClr val="tx1"/>
                </a:solidFill>
                <a:miter lim="800000"/>
                <a:headEnd/>
                <a:tailEnd/>
              </a:ln>
            </p:spPr>
            <p:txBody>
              <a:bodyPr wrap="none" anchor="ctr"/>
              <a:lstStyle/>
              <a:p>
                <a:pPr algn="ctr"/>
                <a:r>
                  <a:rPr lang="en-US" sz="1400" b="1"/>
                  <a:t>Cl</a:t>
                </a:r>
                <a:endParaRPr lang="en-US" sz="1000"/>
              </a:p>
              <a:p>
                <a:pPr algn="ctr"/>
                <a:endParaRPr lang="en-US" sz="1000"/>
              </a:p>
              <a:p>
                <a:pPr algn="ctr"/>
                <a:r>
                  <a:rPr lang="en-US" sz="1000"/>
                  <a:t>3.0</a:t>
                </a:r>
                <a:endParaRPr lang="en-US" sz="1000" baseline="30000"/>
              </a:p>
            </p:txBody>
          </p:sp>
          <p:sp>
            <p:nvSpPr>
              <p:cNvPr id="117934" name="Rectangle 164"/>
              <p:cNvSpPr>
                <a:spLocks noChangeArrowheads="1"/>
              </p:cNvSpPr>
              <p:nvPr/>
            </p:nvSpPr>
            <p:spPr bwMode="auto">
              <a:xfrm>
                <a:off x="3919" y="3707"/>
                <a:ext cx="144" cy="144"/>
              </a:xfrm>
              <a:prstGeom prst="rect">
                <a:avLst/>
              </a:prstGeom>
              <a:solidFill>
                <a:srgbClr val="976431"/>
              </a:solidFill>
              <a:ln w="9525">
                <a:solidFill>
                  <a:schemeClr val="tx1"/>
                </a:solidFill>
                <a:miter lim="800000"/>
                <a:headEnd/>
                <a:tailEnd/>
              </a:ln>
            </p:spPr>
            <p:txBody>
              <a:bodyPr wrap="none" anchor="ctr"/>
              <a:lstStyle/>
              <a:p>
                <a:endParaRPr lang="en-US"/>
              </a:p>
            </p:txBody>
          </p:sp>
          <p:sp>
            <p:nvSpPr>
              <p:cNvPr id="117935" name="Text Box 166"/>
              <p:cNvSpPr txBox="1">
                <a:spLocks noChangeArrowheads="1"/>
              </p:cNvSpPr>
              <p:nvPr/>
            </p:nvSpPr>
            <p:spPr bwMode="auto">
              <a:xfrm>
                <a:off x="4075" y="3707"/>
                <a:ext cx="5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3.0 - 4.0</a:t>
                </a:r>
              </a:p>
            </p:txBody>
          </p:sp>
        </p:grpSp>
        <p:grpSp>
          <p:nvGrpSpPr>
            <p:cNvPr id="117854" name="Group 221"/>
            <p:cNvGrpSpPr>
              <a:grpSpLocks/>
            </p:cNvGrpSpPr>
            <p:nvPr/>
          </p:nvGrpSpPr>
          <p:grpSpPr bwMode="auto">
            <a:xfrm>
              <a:off x="3919" y="1248"/>
              <a:ext cx="977" cy="2429"/>
              <a:chOff x="3919" y="1248"/>
              <a:chExt cx="977" cy="2429"/>
            </a:xfrm>
          </p:grpSpPr>
          <p:sp>
            <p:nvSpPr>
              <p:cNvPr id="117924" name="Rectangle 82"/>
              <p:cNvSpPr>
                <a:spLocks noChangeArrowheads="1"/>
              </p:cNvSpPr>
              <p:nvPr/>
            </p:nvSpPr>
            <p:spPr bwMode="auto">
              <a:xfrm>
                <a:off x="3936" y="1248"/>
                <a:ext cx="240" cy="336"/>
              </a:xfrm>
              <a:prstGeom prst="rect">
                <a:avLst/>
              </a:prstGeom>
              <a:solidFill>
                <a:srgbClr val="B97B3D"/>
              </a:solidFill>
              <a:ln w="9525">
                <a:solidFill>
                  <a:schemeClr val="tx1"/>
                </a:solidFill>
                <a:miter lim="800000"/>
                <a:headEnd/>
                <a:tailEnd/>
              </a:ln>
            </p:spPr>
            <p:txBody>
              <a:bodyPr wrap="none" anchor="ctr"/>
              <a:lstStyle/>
              <a:p>
                <a:pPr algn="ctr"/>
                <a:r>
                  <a:rPr lang="en-US" sz="1400" b="1"/>
                  <a:t>C</a:t>
                </a:r>
                <a:endParaRPr lang="en-US" sz="1000"/>
              </a:p>
              <a:p>
                <a:pPr algn="ctr"/>
                <a:endParaRPr lang="en-US" sz="1000"/>
              </a:p>
              <a:p>
                <a:pPr algn="ctr"/>
                <a:r>
                  <a:rPr lang="en-US" sz="1000"/>
                  <a:t>2.5</a:t>
                </a:r>
                <a:endParaRPr lang="en-US" sz="1000" baseline="30000"/>
              </a:p>
            </p:txBody>
          </p:sp>
          <p:sp>
            <p:nvSpPr>
              <p:cNvPr id="117925" name="Rectangle 94"/>
              <p:cNvSpPr>
                <a:spLocks noChangeArrowheads="1"/>
              </p:cNvSpPr>
              <p:nvPr/>
            </p:nvSpPr>
            <p:spPr bwMode="auto">
              <a:xfrm>
                <a:off x="4416" y="1584"/>
                <a:ext cx="240" cy="336"/>
              </a:xfrm>
              <a:prstGeom prst="rect">
                <a:avLst/>
              </a:prstGeom>
              <a:solidFill>
                <a:srgbClr val="B97B3D"/>
              </a:solidFill>
              <a:ln w="9525">
                <a:solidFill>
                  <a:schemeClr val="tx1"/>
                </a:solidFill>
                <a:miter lim="800000"/>
                <a:headEnd/>
                <a:tailEnd/>
              </a:ln>
            </p:spPr>
            <p:txBody>
              <a:bodyPr wrap="none" anchor="ctr"/>
              <a:lstStyle/>
              <a:p>
                <a:pPr algn="ctr"/>
                <a:r>
                  <a:rPr lang="en-US" sz="1400" b="1"/>
                  <a:t>S</a:t>
                </a:r>
                <a:endParaRPr lang="en-US" sz="1000"/>
              </a:p>
              <a:p>
                <a:pPr algn="ctr"/>
                <a:endParaRPr lang="en-US" sz="1000"/>
              </a:p>
              <a:p>
                <a:pPr algn="ctr"/>
                <a:r>
                  <a:rPr lang="en-US" sz="1000"/>
                  <a:t>2.5</a:t>
                </a:r>
                <a:endParaRPr lang="en-US" sz="1000" baseline="30000"/>
              </a:p>
            </p:txBody>
          </p:sp>
          <p:sp>
            <p:nvSpPr>
              <p:cNvPr id="117926" name="Rectangle 113"/>
              <p:cNvSpPr>
                <a:spLocks noChangeArrowheads="1"/>
              </p:cNvSpPr>
              <p:nvPr/>
            </p:nvSpPr>
            <p:spPr bwMode="auto">
              <a:xfrm>
                <a:off x="4656" y="1920"/>
                <a:ext cx="240" cy="336"/>
              </a:xfrm>
              <a:prstGeom prst="rect">
                <a:avLst/>
              </a:prstGeom>
              <a:solidFill>
                <a:srgbClr val="B97B3D"/>
              </a:solidFill>
              <a:ln w="9525">
                <a:solidFill>
                  <a:schemeClr val="tx1"/>
                </a:solidFill>
                <a:miter lim="800000"/>
                <a:headEnd/>
                <a:tailEnd/>
              </a:ln>
            </p:spPr>
            <p:txBody>
              <a:bodyPr wrap="none" anchor="ctr"/>
              <a:lstStyle/>
              <a:p>
                <a:pPr algn="ctr"/>
                <a:r>
                  <a:rPr lang="en-US" sz="1400" b="1"/>
                  <a:t>Br</a:t>
                </a:r>
                <a:endParaRPr lang="en-US" sz="1000"/>
              </a:p>
              <a:p>
                <a:pPr algn="ctr"/>
                <a:endParaRPr lang="en-US" sz="1000"/>
              </a:p>
              <a:p>
                <a:pPr algn="ctr"/>
                <a:r>
                  <a:rPr lang="en-US" sz="1000"/>
                  <a:t>2.8</a:t>
                </a:r>
                <a:endParaRPr lang="en-US" sz="1000" baseline="30000"/>
              </a:p>
            </p:txBody>
          </p:sp>
          <p:sp>
            <p:nvSpPr>
              <p:cNvPr id="117927" name="Rectangle 131"/>
              <p:cNvSpPr>
                <a:spLocks noChangeArrowheads="1"/>
              </p:cNvSpPr>
              <p:nvPr/>
            </p:nvSpPr>
            <p:spPr bwMode="auto">
              <a:xfrm>
                <a:off x="4656" y="2256"/>
                <a:ext cx="240" cy="336"/>
              </a:xfrm>
              <a:prstGeom prst="rect">
                <a:avLst/>
              </a:prstGeom>
              <a:solidFill>
                <a:srgbClr val="B97B3D"/>
              </a:solidFill>
              <a:ln w="9525">
                <a:solidFill>
                  <a:schemeClr val="tx1"/>
                </a:solidFill>
                <a:miter lim="800000"/>
                <a:headEnd/>
                <a:tailEnd/>
              </a:ln>
            </p:spPr>
            <p:txBody>
              <a:bodyPr wrap="none" anchor="ctr"/>
              <a:lstStyle/>
              <a:p>
                <a:pPr algn="ctr"/>
                <a:r>
                  <a:rPr lang="en-US" sz="1400" b="1"/>
                  <a:t>I</a:t>
                </a:r>
                <a:endParaRPr lang="en-US" sz="1000"/>
              </a:p>
              <a:p>
                <a:pPr algn="ctr"/>
                <a:endParaRPr lang="en-US" sz="1000"/>
              </a:p>
              <a:p>
                <a:pPr algn="ctr"/>
                <a:r>
                  <a:rPr lang="en-US" sz="1000"/>
                  <a:t>2.5</a:t>
                </a:r>
                <a:endParaRPr lang="en-US" sz="1000" baseline="30000"/>
              </a:p>
            </p:txBody>
          </p:sp>
          <p:sp>
            <p:nvSpPr>
              <p:cNvPr id="117928" name="Rectangle 181"/>
              <p:cNvSpPr>
                <a:spLocks noChangeArrowheads="1"/>
              </p:cNvSpPr>
              <p:nvPr/>
            </p:nvSpPr>
            <p:spPr bwMode="auto">
              <a:xfrm>
                <a:off x="3919" y="3485"/>
                <a:ext cx="144" cy="144"/>
              </a:xfrm>
              <a:prstGeom prst="rect">
                <a:avLst/>
              </a:prstGeom>
              <a:solidFill>
                <a:srgbClr val="B97B3D"/>
              </a:solidFill>
              <a:ln w="9525">
                <a:solidFill>
                  <a:schemeClr val="tx1"/>
                </a:solidFill>
                <a:miter lim="800000"/>
                <a:headEnd/>
                <a:tailEnd/>
              </a:ln>
            </p:spPr>
            <p:txBody>
              <a:bodyPr wrap="none" anchor="ctr"/>
              <a:lstStyle/>
              <a:p>
                <a:endParaRPr lang="en-US"/>
              </a:p>
            </p:txBody>
          </p:sp>
          <p:sp>
            <p:nvSpPr>
              <p:cNvPr id="117929" name="Text Box 183"/>
              <p:cNvSpPr txBox="1">
                <a:spLocks noChangeArrowheads="1"/>
              </p:cNvSpPr>
              <p:nvPr/>
            </p:nvSpPr>
            <p:spPr bwMode="auto">
              <a:xfrm>
                <a:off x="4075" y="3485"/>
                <a:ext cx="5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2.5 - 2.9</a:t>
                </a:r>
              </a:p>
            </p:txBody>
          </p:sp>
        </p:grpSp>
        <p:grpSp>
          <p:nvGrpSpPr>
            <p:cNvPr id="117855" name="Group 217"/>
            <p:cNvGrpSpPr>
              <a:grpSpLocks/>
            </p:cNvGrpSpPr>
            <p:nvPr/>
          </p:nvGrpSpPr>
          <p:grpSpPr bwMode="auto">
            <a:xfrm>
              <a:off x="816" y="1584"/>
              <a:ext cx="2906" cy="1874"/>
              <a:chOff x="816" y="1584"/>
              <a:chExt cx="2906" cy="1874"/>
            </a:xfrm>
          </p:grpSpPr>
          <p:sp>
            <p:nvSpPr>
              <p:cNvPr id="117915" name="Rectangle 87"/>
              <p:cNvSpPr>
                <a:spLocks noChangeArrowheads="1"/>
              </p:cNvSpPr>
              <p:nvPr/>
            </p:nvSpPr>
            <p:spPr bwMode="auto">
              <a:xfrm>
                <a:off x="816" y="1584"/>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Na</a:t>
                </a:r>
                <a:endParaRPr lang="en-US" sz="1000"/>
              </a:p>
              <a:p>
                <a:pPr algn="ctr"/>
                <a:endParaRPr lang="en-US" sz="1000"/>
              </a:p>
              <a:p>
                <a:pPr algn="ctr"/>
                <a:r>
                  <a:rPr lang="en-US" sz="1000"/>
                  <a:t>0.9</a:t>
                </a:r>
                <a:endParaRPr lang="en-US" sz="1000" baseline="30000"/>
              </a:p>
            </p:txBody>
          </p:sp>
          <p:sp>
            <p:nvSpPr>
              <p:cNvPr id="117916" name="Rectangle 97"/>
              <p:cNvSpPr>
                <a:spLocks noChangeArrowheads="1"/>
              </p:cNvSpPr>
              <p:nvPr/>
            </p:nvSpPr>
            <p:spPr bwMode="auto">
              <a:xfrm>
                <a:off x="816" y="1920"/>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K</a:t>
                </a:r>
                <a:endParaRPr lang="en-US" sz="1000"/>
              </a:p>
              <a:p>
                <a:pPr algn="ctr"/>
                <a:endParaRPr lang="en-US" sz="1000" baseline="30000"/>
              </a:p>
              <a:p>
                <a:pPr algn="ctr"/>
                <a:r>
                  <a:rPr lang="en-US" sz="1000"/>
                  <a:t>0.8</a:t>
                </a:r>
              </a:p>
            </p:txBody>
          </p:sp>
          <p:sp>
            <p:nvSpPr>
              <p:cNvPr id="117917" name="Rectangle 115"/>
              <p:cNvSpPr>
                <a:spLocks noChangeArrowheads="1"/>
              </p:cNvSpPr>
              <p:nvPr/>
            </p:nvSpPr>
            <p:spPr bwMode="auto">
              <a:xfrm>
                <a:off x="816" y="2256"/>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Rb</a:t>
                </a:r>
                <a:endParaRPr lang="en-US" sz="1000"/>
              </a:p>
              <a:p>
                <a:pPr algn="ctr"/>
                <a:endParaRPr lang="en-US" sz="1000"/>
              </a:p>
              <a:p>
                <a:pPr algn="ctr"/>
                <a:r>
                  <a:rPr lang="en-US" sz="1000"/>
                  <a:t>0.8</a:t>
                </a:r>
                <a:endParaRPr lang="en-US" sz="1000" baseline="30000"/>
              </a:p>
            </p:txBody>
          </p:sp>
          <p:sp>
            <p:nvSpPr>
              <p:cNvPr id="117918" name="Rectangle 133"/>
              <p:cNvSpPr>
                <a:spLocks noChangeArrowheads="1"/>
              </p:cNvSpPr>
              <p:nvPr/>
            </p:nvSpPr>
            <p:spPr bwMode="auto">
              <a:xfrm>
                <a:off x="816" y="2592"/>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Cs</a:t>
                </a:r>
                <a:endParaRPr lang="en-US" sz="1000"/>
              </a:p>
              <a:p>
                <a:pPr algn="ctr"/>
                <a:endParaRPr lang="en-US" sz="1000"/>
              </a:p>
              <a:p>
                <a:pPr algn="ctr"/>
                <a:r>
                  <a:rPr lang="en-US" sz="1000"/>
                  <a:t>0.7</a:t>
                </a:r>
                <a:endParaRPr lang="en-US" sz="1000" baseline="30000"/>
              </a:p>
            </p:txBody>
          </p:sp>
          <p:sp>
            <p:nvSpPr>
              <p:cNvPr id="117919" name="Rectangle 134"/>
              <p:cNvSpPr>
                <a:spLocks noChangeArrowheads="1"/>
              </p:cNvSpPr>
              <p:nvPr/>
            </p:nvSpPr>
            <p:spPr bwMode="auto">
              <a:xfrm>
                <a:off x="1056" y="2592"/>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Ba</a:t>
                </a:r>
                <a:endParaRPr lang="en-US" sz="1000"/>
              </a:p>
              <a:p>
                <a:pPr algn="ctr"/>
                <a:endParaRPr lang="en-US" sz="1000"/>
              </a:p>
              <a:p>
                <a:pPr algn="ctr"/>
                <a:r>
                  <a:rPr lang="en-US" sz="1000"/>
                  <a:t>0.9</a:t>
                </a:r>
                <a:endParaRPr lang="en-US" sz="1000" baseline="30000"/>
              </a:p>
            </p:txBody>
          </p:sp>
          <p:sp>
            <p:nvSpPr>
              <p:cNvPr id="117920" name="Rectangle 175"/>
              <p:cNvSpPr>
                <a:spLocks noChangeArrowheads="1"/>
              </p:cNvSpPr>
              <p:nvPr/>
            </p:nvSpPr>
            <p:spPr bwMode="auto">
              <a:xfrm>
                <a:off x="816" y="2928"/>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Fr</a:t>
                </a:r>
                <a:endParaRPr lang="en-US" sz="1000"/>
              </a:p>
              <a:p>
                <a:pPr algn="ctr"/>
                <a:endParaRPr lang="en-US" sz="1000"/>
              </a:p>
              <a:p>
                <a:pPr algn="ctr"/>
                <a:r>
                  <a:rPr lang="en-US" sz="1000"/>
                  <a:t>0.7</a:t>
                </a:r>
                <a:endParaRPr lang="en-US" sz="1000" baseline="30000"/>
              </a:p>
            </p:txBody>
          </p:sp>
          <p:sp>
            <p:nvSpPr>
              <p:cNvPr id="117921" name="Rectangle 176"/>
              <p:cNvSpPr>
                <a:spLocks noChangeArrowheads="1"/>
              </p:cNvSpPr>
              <p:nvPr/>
            </p:nvSpPr>
            <p:spPr bwMode="auto">
              <a:xfrm>
                <a:off x="1056" y="2928"/>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Ra</a:t>
                </a:r>
                <a:endParaRPr lang="en-US" sz="1000"/>
              </a:p>
              <a:p>
                <a:pPr algn="ctr"/>
                <a:endParaRPr lang="en-US" sz="1000"/>
              </a:p>
              <a:p>
                <a:pPr algn="ctr"/>
                <a:r>
                  <a:rPr lang="en-US" sz="1000"/>
                  <a:t>0.9</a:t>
                </a:r>
                <a:endParaRPr lang="en-US" sz="1000" baseline="30000"/>
              </a:p>
            </p:txBody>
          </p:sp>
          <p:sp>
            <p:nvSpPr>
              <p:cNvPr id="117922" name="Rectangle 184"/>
              <p:cNvSpPr>
                <a:spLocks noChangeArrowheads="1"/>
              </p:cNvSpPr>
              <p:nvPr/>
            </p:nvSpPr>
            <p:spPr bwMode="auto">
              <a:xfrm>
                <a:off x="2959" y="3266"/>
                <a:ext cx="144"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7923" name="Text Box 186"/>
              <p:cNvSpPr txBox="1">
                <a:spLocks noChangeArrowheads="1"/>
              </p:cNvSpPr>
              <p:nvPr/>
            </p:nvSpPr>
            <p:spPr bwMode="auto">
              <a:xfrm>
                <a:off x="3115" y="3266"/>
                <a:ext cx="6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Below 1.0</a:t>
                </a:r>
              </a:p>
            </p:txBody>
          </p:sp>
        </p:grpSp>
        <p:grpSp>
          <p:nvGrpSpPr>
            <p:cNvPr id="117856" name="Group 220"/>
            <p:cNvGrpSpPr>
              <a:grpSpLocks/>
            </p:cNvGrpSpPr>
            <p:nvPr/>
          </p:nvGrpSpPr>
          <p:grpSpPr bwMode="auto">
            <a:xfrm>
              <a:off x="816" y="912"/>
              <a:ext cx="4080" cy="2546"/>
              <a:chOff x="816" y="912"/>
              <a:chExt cx="4080" cy="2546"/>
            </a:xfrm>
          </p:grpSpPr>
          <p:sp>
            <p:nvSpPr>
              <p:cNvPr id="117898" name="Rectangle 90"/>
              <p:cNvSpPr>
                <a:spLocks noChangeArrowheads="1"/>
              </p:cNvSpPr>
              <p:nvPr/>
            </p:nvSpPr>
            <p:spPr bwMode="auto">
              <a:xfrm>
                <a:off x="816" y="912"/>
                <a:ext cx="240" cy="336"/>
              </a:xfrm>
              <a:prstGeom prst="rect">
                <a:avLst/>
              </a:prstGeom>
              <a:solidFill>
                <a:srgbClr val="D9B28B">
                  <a:alpha val="50195"/>
                </a:srgbClr>
              </a:solidFill>
              <a:ln w="9525">
                <a:solidFill>
                  <a:schemeClr val="tx1"/>
                </a:solidFill>
                <a:miter lim="800000"/>
                <a:headEnd/>
                <a:tailEnd/>
              </a:ln>
            </p:spPr>
            <p:txBody>
              <a:bodyPr wrap="none" anchor="ctr"/>
              <a:lstStyle/>
              <a:p>
                <a:pPr algn="ctr"/>
                <a:r>
                  <a:rPr lang="en-US" sz="1400" b="1"/>
                  <a:t>H</a:t>
                </a:r>
              </a:p>
              <a:p>
                <a:pPr algn="ctr"/>
                <a:endParaRPr lang="en-US" sz="1000"/>
              </a:p>
              <a:p>
                <a:pPr algn="ctr"/>
                <a:r>
                  <a:rPr lang="en-US" sz="1000"/>
                  <a:t>2.1</a:t>
                </a:r>
                <a:endParaRPr lang="en-US" sz="1000" baseline="30000"/>
              </a:p>
            </p:txBody>
          </p:sp>
          <p:sp>
            <p:nvSpPr>
              <p:cNvPr id="117899" name="Rectangle 88"/>
              <p:cNvSpPr>
                <a:spLocks noChangeArrowheads="1"/>
              </p:cNvSpPr>
              <p:nvPr/>
            </p:nvSpPr>
            <p:spPr bwMode="auto">
              <a:xfrm>
                <a:off x="3696" y="1248"/>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B</a:t>
                </a:r>
                <a:endParaRPr lang="en-US" sz="1000"/>
              </a:p>
              <a:p>
                <a:pPr algn="ctr"/>
                <a:endParaRPr lang="en-US" sz="1000"/>
              </a:p>
              <a:p>
                <a:pPr algn="ctr"/>
                <a:r>
                  <a:rPr lang="en-US" sz="1000"/>
                  <a:t>2.0</a:t>
                </a:r>
                <a:endParaRPr lang="en-US" sz="1000" baseline="30000"/>
              </a:p>
            </p:txBody>
          </p:sp>
          <p:sp>
            <p:nvSpPr>
              <p:cNvPr id="117900" name="Rectangle 93"/>
              <p:cNvSpPr>
                <a:spLocks noChangeArrowheads="1"/>
              </p:cNvSpPr>
              <p:nvPr/>
            </p:nvSpPr>
            <p:spPr bwMode="auto">
              <a:xfrm>
                <a:off x="4176" y="1584"/>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P</a:t>
                </a:r>
                <a:endParaRPr lang="en-US" sz="1000"/>
              </a:p>
              <a:p>
                <a:pPr algn="ctr"/>
                <a:endParaRPr lang="en-US" sz="1000"/>
              </a:p>
              <a:p>
                <a:pPr algn="ctr"/>
                <a:r>
                  <a:rPr lang="en-US" sz="1000"/>
                  <a:t>2.1</a:t>
                </a:r>
                <a:endParaRPr lang="en-US" sz="1000" baseline="30000"/>
              </a:p>
            </p:txBody>
          </p:sp>
          <p:sp>
            <p:nvSpPr>
              <p:cNvPr id="117901" name="Rectangle 111"/>
              <p:cNvSpPr>
                <a:spLocks noChangeArrowheads="1"/>
              </p:cNvSpPr>
              <p:nvPr/>
            </p:nvSpPr>
            <p:spPr bwMode="auto">
              <a:xfrm>
                <a:off x="4176" y="1920"/>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As</a:t>
                </a:r>
                <a:endParaRPr lang="en-US" sz="1000"/>
              </a:p>
              <a:p>
                <a:pPr algn="ctr"/>
                <a:endParaRPr lang="en-US" sz="1000"/>
              </a:p>
              <a:p>
                <a:pPr algn="ctr"/>
                <a:r>
                  <a:rPr lang="en-US" sz="1000"/>
                  <a:t>2.0</a:t>
                </a:r>
                <a:endParaRPr lang="en-US" sz="1000" baseline="30000"/>
              </a:p>
            </p:txBody>
          </p:sp>
          <p:sp>
            <p:nvSpPr>
              <p:cNvPr id="117902" name="Rectangle 112"/>
              <p:cNvSpPr>
                <a:spLocks noChangeArrowheads="1"/>
              </p:cNvSpPr>
              <p:nvPr/>
            </p:nvSpPr>
            <p:spPr bwMode="auto">
              <a:xfrm>
                <a:off x="4416" y="1920"/>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Se</a:t>
                </a:r>
                <a:endParaRPr lang="en-US" sz="1000"/>
              </a:p>
              <a:p>
                <a:pPr algn="ctr"/>
                <a:endParaRPr lang="en-US" sz="1000"/>
              </a:p>
              <a:p>
                <a:pPr algn="ctr"/>
                <a:r>
                  <a:rPr lang="en-US" sz="1000"/>
                  <a:t>2.4</a:t>
                </a:r>
                <a:endParaRPr lang="en-US" sz="1000" baseline="30000"/>
              </a:p>
            </p:txBody>
          </p:sp>
          <p:sp>
            <p:nvSpPr>
              <p:cNvPr id="117903" name="Rectangle 122"/>
              <p:cNvSpPr>
                <a:spLocks noChangeArrowheads="1"/>
              </p:cNvSpPr>
              <p:nvPr/>
            </p:nvSpPr>
            <p:spPr bwMode="auto">
              <a:xfrm>
                <a:off x="2496" y="2256"/>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Ru</a:t>
                </a:r>
                <a:endParaRPr lang="en-US" sz="1000"/>
              </a:p>
              <a:p>
                <a:pPr algn="ctr"/>
                <a:endParaRPr lang="en-US" sz="1000"/>
              </a:p>
              <a:p>
                <a:pPr algn="ctr"/>
                <a:r>
                  <a:rPr lang="en-US" sz="1000"/>
                  <a:t>2.2</a:t>
                </a:r>
                <a:endParaRPr lang="en-US" sz="1000" baseline="30000"/>
              </a:p>
            </p:txBody>
          </p:sp>
          <p:sp>
            <p:nvSpPr>
              <p:cNvPr id="117904" name="Rectangle 123"/>
              <p:cNvSpPr>
                <a:spLocks noChangeArrowheads="1"/>
              </p:cNvSpPr>
              <p:nvPr/>
            </p:nvSpPr>
            <p:spPr bwMode="auto">
              <a:xfrm>
                <a:off x="2736" y="2256"/>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Rh</a:t>
                </a:r>
                <a:endParaRPr lang="en-US" sz="1000"/>
              </a:p>
              <a:p>
                <a:pPr algn="ctr"/>
                <a:endParaRPr lang="en-US" sz="1000"/>
              </a:p>
              <a:p>
                <a:pPr algn="ctr"/>
                <a:r>
                  <a:rPr lang="en-US" sz="1000"/>
                  <a:t>2.2</a:t>
                </a:r>
                <a:endParaRPr lang="en-US" sz="1000" baseline="30000"/>
              </a:p>
            </p:txBody>
          </p:sp>
          <p:sp>
            <p:nvSpPr>
              <p:cNvPr id="117905" name="Rectangle 124"/>
              <p:cNvSpPr>
                <a:spLocks noChangeArrowheads="1"/>
              </p:cNvSpPr>
              <p:nvPr/>
            </p:nvSpPr>
            <p:spPr bwMode="auto">
              <a:xfrm>
                <a:off x="2976" y="2256"/>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Pd</a:t>
                </a:r>
                <a:endParaRPr lang="en-US" sz="1000"/>
              </a:p>
              <a:p>
                <a:pPr algn="ctr"/>
                <a:endParaRPr lang="en-US" sz="1000"/>
              </a:p>
              <a:p>
                <a:pPr algn="ctr"/>
                <a:r>
                  <a:rPr lang="en-US" sz="1000"/>
                  <a:t>2.2</a:t>
                </a:r>
                <a:endParaRPr lang="en-US" sz="1000" baseline="30000"/>
              </a:p>
            </p:txBody>
          </p:sp>
          <p:sp>
            <p:nvSpPr>
              <p:cNvPr id="117906" name="Rectangle 130"/>
              <p:cNvSpPr>
                <a:spLocks noChangeArrowheads="1"/>
              </p:cNvSpPr>
              <p:nvPr/>
            </p:nvSpPr>
            <p:spPr bwMode="auto">
              <a:xfrm>
                <a:off x="4416" y="2256"/>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Te</a:t>
                </a:r>
                <a:endParaRPr lang="en-US" sz="1000"/>
              </a:p>
              <a:p>
                <a:pPr algn="ctr"/>
                <a:endParaRPr lang="en-US" sz="1000"/>
              </a:p>
              <a:p>
                <a:pPr algn="ctr"/>
                <a:r>
                  <a:rPr lang="en-US" sz="1000"/>
                  <a:t>2.1</a:t>
                </a:r>
                <a:endParaRPr lang="en-US" sz="1000" baseline="30000"/>
              </a:p>
            </p:txBody>
          </p:sp>
          <p:sp>
            <p:nvSpPr>
              <p:cNvPr id="117907" name="Rectangle 139"/>
              <p:cNvSpPr>
                <a:spLocks noChangeArrowheads="1"/>
              </p:cNvSpPr>
              <p:nvPr/>
            </p:nvSpPr>
            <p:spPr bwMode="auto">
              <a:xfrm>
                <a:off x="249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Os</a:t>
                </a:r>
                <a:endParaRPr lang="en-US" sz="1000"/>
              </a:p>
              <a:p>
                <a:pPr algn="ctr"/>
                <a:endParaRPr lang="en-US" sz="1000"/>
              </a:p>
              <a:p>
                <a:pPr algn="ctr"/>
                <a:r>
                  <a:rPr lang="en-US" sz="1000"/>
                  <a:t>2.2</a:t>
                </a:r>
                <a:endParaRPr lang="en-US" sz="1000" baseline="30000"/>
              </a:p>
            </p:txBody>
          </p:sp>
          <p:sp>
            <p:nvSpPr>
              <p:cNvPr id="117908" name="Rectangle 140"/>
              <p:cNvSpPr>
                <a:spLocks noChangeArrowheads="1"/>
              </p:cNvSpPr>
              <p:nvPr/>
            </p:nvSpPr>
            <p:spPr bwMode="auto">
              <a:xfrm>
                <a:off x="273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Ir</a:t>
                </a:r>
                <a:endParaRPr lang="en-US" sz="1000"/>
              </a:p>
              <a:p>
                <a:pPr algn="ctr"/>
                <a:endParaRPr lang="en-US" sz="1000"/>
              </a:p>
              <a:p>
                <a:pPr algn="ctr"/>
                <a:r>
                  <a:rPr lang="en-US" sz="1000"/>
                  <a:t>2.2</a:t>
                </a:r>
                <a:endParaRPr lang="en-US" sz="1000" baseline="30000"/>
              </a:p>
            </p:txBody>
          </p:sp>
          <p:sp>
            <p:nvSpPr>
              <p:cNvPr id="117909" name="Rectangle 141"/>
              <p:cNvSpPr>
                <a:spLocks noChangeArrowheads="1"/>
              </p:cNvSpPr>
              <p:nvPr/>
            </p:nvSpPr>
            <p:spPr bwMode="auto">
              <a:xfrm>
                <a:off x="297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Pt</a:t>
                </a:r>
                <a:endParaRPr lang="en-US" sz="1000"/>
              </a:p>
              <a:p>
                <a:pPr algn="ctr"/>
                <a:endParaRPr lang="en-US" sz="1000"/>
              </a:p>
              <a:p>
                <a:pPr algn="ctr"/>
                <a:r>
                  <a:rPr lang="en-US" sz="1000"/>
                  <a:t>2.2</a:t>
                </a:r>
                <a:endParaRPr lang="en-US" sz="1000" baseline="30000"/>
              </a:p>
            </p:txBody>
          </p:sp>
          <p:sp>
            <p:nvSpPr>
              <p:cNvPr id="117910" name="Rectangle 142"/>
              <p:cNvSpPr>
                <a:spLocks noChangeArrowheads="1"/>
              </p:cNvSpPr>
              <p:nvPr/>
            </p:nvSpPr>
            <p:spPr bwMode="auto">
              <a:xfrm>
                <a:off x="321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Au</a:t>
                </a:r>
                <a:endParaRPr lang="en-US" sz="1000"/>
              </a:p>
              <a:p>
                <a:pPr algn="ctr"/>
                <a:endParaRPr lang="en-US" sz="1000"/>
              </a:p>
              <a:p>
                <a:pPr algn="ctr"/>
                <a:r>
                  <a:rPr lang="en-US" sz="1000"/>
                  <a:t>2.4</a:t>
                </a:r>
                <a:endParaRPr lang="en-US" sz="1000" baseline="30000"/>
              </a:p>
            </p:txBody>
          </p:sp>
          <p:sp>
            <p:nvSpPr>
              <p:cNvPr id="117911" name="Rectangle 147"/>
              <p:cNvSpPr>
                <a:spLocks noChangeArrowheads="1"/>
              </p:cNvSpPr>
              <p:nvPr/>
            </p:nvSpPr>
            <p:spPr bwMode="auto">
              <a:xfrm>
                <a:off x="441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Po</a:t>
                </a:r>
                <a:endParaRPr lang="en-US" sz="1000"/>
              </a:p>
              <a:p>
                <a:pPr algn="ctr"/>
                <a:endParaRPr lang="en-US" sz="1000"/>
              </a:p>
              <a:p>
                <a:pPr algn="ctr"/>
                <a:r>
                  <a:rPr lang="en-US" sz="1000"/>
                  <a:t>2.0</a:t>
                </a:r>
                <a:endParaRPr lang="en-US" sz="1000" baseline="30000"/>
              </a:p>
            </p:txBody>
          </p:sp>
          <p:sp>
            <p:nvSpPr>
              <p:cNvPr id="117912" name="Rectangle 148"/>
              <p:cNvSpPr>
                <a:spLocks noChangeArrowheads="1"/>
              </p:cNvSpPr>
              <p:nvPr/>
            </p:nvSpPr>
            <p:spPr bwMode="auto">
              <a:xfrm>
                <a:off x="465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At</a:t>
                </a:r>
                <a:endParaRPr lang="en-US" sz="1000"/>
              </a:p>
              <a:p>
                <a:pPr algn="ctr"/>
                <a:endParaRPr lang="en-US" sz="1000"/>
              </a:p>
              <a:p>
                <a:pPr algn="ctr"/>
                <a:r>
                  <a:rPr lang="en-US" sz="1000"/>
                  <a:t>2.2</a:t>
                </a:r>
              </a:p>
            </p:txBody>
          </p:sp>
          <p:sp>
            <p:nvSpPr>
              <p:cNvPr id="117913" name="Rectangle 185"/>
              <p:cNvSpPr>
                <a:spLocks noChangeArrowheads="1"/>
              </p:cNvSpPr>
              <p:nvPr/>
            </p:nvSpPr>
            <p:spPr bwMode="auto">
              <a:xfrm>
                <a:off x="3919" y="3266"/>
                <a:ext cx="144" cy="144"/>
              </a:xfrm>
              <a:prstGeom prst="rect">
                <a:avLst/>
              </a:prstGeom>
              <a:solidFill>
                <a:srgbClr val="C4884C">
                  <a:alpha val="50195"/>
                </a:srgbClr>
              </a:solidFill>
              <a:ln w="9525">
                <a:solidFill>
                  <a:schemeClr val="tx1"/>
                </a:solidFill>
                <a:miter lim="800000"/>
                <a:headEnd/>
                <a:tailEnd/>
              </a:ln>
            </p:spPr>
            <p:txBody>
              <a:bodyPr wrap="none" anchor="ctr"/>
              <a:lstStyle/>
              <a:p>
                <a:endParaRPr lang="en-US"/>
              </a:p>
            </p:txBody>
          </p:sp>
          <p:sp>
            <p:nvSpPr>
              <p:cNvPr id="117914" name="Text Box 187"/>
              <p:cNvSpPr txBox="1">
                <a:spLocks noChangeArrowheads="1"/>
              </p:cNvSpPr>
              <p:nvPr/>
            </p:nvSpPr>
            <p:spPr bwMode="auto">
              <a:xfrm>
                <a:off x="4075" y="3266"/>
                <a:ext cx="5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2.0 - 2.4</a:t>
                </a:r>
              </a:p>
            </p:txBody>
          </p:sp>
        </p:grpSp>
        <p:sp>
          <p:nvSpPr>
            <p:cNvPr id="117857" name="Text Box 188"/>
            <p:cNvSpPr txBox="1">
              <a:spLocks noChangeArrowheads="1"/>
            </p:cNvSpPr>
            <p:nvPr/>
          </p:nvSpPr>
          <p:spPr bwMode="auto">
            <a:xfrm rot="-5400000">
              <a:off x="113" y="1820"/>
              <a:ext cx="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Period</a:t>
              </a:r>
            </a:p>
          </p:txBody>
        </p:sp>
        <p:grpSp>
          <p:nvGrpSpPr>
            <p:cNvPr id="117858" name="Group 224"/>
            <p:cNvGrpSpPr>
              <a:grpSpLocks/>
            </p:cNvGrpSpPr>
            <p:nvPr/>
          </p:nvGrpSpPr>
          <p:grpSpPr bwMode="auto">
            <a:xfrm>
              <a:off x="816" y="1248"/>
              <a:ext cx="2824" cy="2429"/>
              <a:chOff x="816" y="1248"/>
              <a:chExt cx="2824" cy="2429"/>
            </a:xfrm>
          </p:grpSpPr>
          <p:sp>
            <p:nvSpPr>
              <p:cNvPr id="117878" name="Text Box 190"/>
              <p:cNvSpPr txBox="1">
                <a:spLocks noChangeArrowheads="1"/>
              </p:cNvSpPr>
              <p:nvPr/>
            </p:nvSpPr>
            <p:spPr bwMode="auto">
              <a:xfrm>
                <a:off x="1631" y="3091"/>
                <a:ext cx="7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Actinides:  1.3 - 1.5</a:t>
                </a:r>
              </a:p>
            </p:txBody>
          </p:sp>
          <p:grpSp>
            <p:nvGrpSpPr>
              <p:cNvPr id="117879" name="Group 223"/>
              <p:cNvGrpSpPr>
                <a:grpSpLocks/>
              </p:cNvGrpSpPr>
              <p:nvPr/>
            </p:nvGrpSpPr>
            <p:grpSpPr bwMode="auto">
              <a:xfrm>
                <a:off x="816" y="1248"/>
                <a:ext cx="2824" cy="2429"/>
                <a:chOff x="816" y="1248"/>
                <a:chExt cx="2824" cy="2429"/>
              </a:xfrm>
            </p:grpSpPr>
            <p:grpSp>
              <p:nvGrpSpPr>
                <p:cNvPr id="117882" name="Group 218"/>
                <p:cNvGrpSpPr>
                  <a:grpSpLocks/>
                </p:cNvGrpSpPr>
                <p:nvPr/>
              </p:nvGrpSpPr>
              <p:grpSpPr bwMode="auto">
                <a:xfrm>
                  <a:off x="816" y="1248"/>
                  <a:ext cx="2824" cy="2429"/>
                  <a:chOff x="816" y="1248"/>
                  <a:chExt cx="2824" cy="2429"/>
                </a:xfrm>
              </p:grpSpPr>
              <p:sp>
                <p:nvSpPr>
                  <p:cNvPr id="117884" name="Rectangle 80"/>
                  <p:cNvSpPr>
                    <a:spLocks noChangeArrowheads="1"/>
                  </p:cNvSpPr>
                  <p:nvPr/>
                </p:nvSpPr>
                <p:spPr bwMode="auto">
                  <a:xfrm>
                    <a:off x="816" y="1248"/>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Li</a:t>
                    </a:r>
                    <a:endParaRPr lang="en-US" sz="1000"/>
                  </a:p>
                  <a:p>
                    <a:pPr algn="ctr"/>
                    <a:endParaRPr lang="en-US" sz="1000"/>
                  </a:p>
                  <a:p>
                    <a:pPr algn="ctr"/>
                    <a:r>
                      <a:rPr lang="en-US" sz="1000"/>
                      <a:t>1.0</a:t>
                    </a:r>
                  </a:p>
                </p:txBody>
              </p:sp>
              <p:sp>
                <p:nvSpPr>
                  <p:cNvPr id="117885" name="Rectangle 98"/>
                  <p:cNvSpPr>
                    <a:spLocks noChangeArrowheads="1"/>
                  </p:cNvSpPr>
                  <p:nvPr/>
                </p:nvSpPr>
                <p:spPr bwMode="auto">
                  <a:xfrm>
                    <a:off x="1056" y="1920"/>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Ca</a:t>
                    </a:r>
                    <a:endParaRPr lang="en-US" sz="1000"/>
                  </a:p>
                  <a:p>
                    <a:pPr algn="ctr"/>
                    <a:endParaRPr lang="en-US" sz="1000"/>
                  </a:p>
                  <a:p>
                    <a:pPr algn="ctr"/>
                    <a:r>
                      <a:rPr lang="en-US" sz="1000"/>
                      <a:t>1.0</a:t>
                    </a:r>
                    <a:endParaRPr lang="en-US" sz="1000" baseline="30000"/>
                  </a:p>
                </p:txBody>
              </p:sp>
              <p:sp>
                <p:nvSpPr>
                  <p:cNvPr id="117886" name="Rectangle 99"/>
                  <p:cNvSpPr>
                    <a:spLocks noChangeArrowheads="1"/>
                  </p:cNvSpPr>
                  <p:nvPr/>
                </p:nvSpPr>
                <p:spPr bwMode="auto">
                  <a:xfrm>
                    <a:off x="1296" y="1920"/>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Sc</a:t>
                    </a:r>
                    <a:endParaRPr lang="en-US" sz="1000"/>
                  </a:p>
                  <a:p>
                    <a:pPr algn="ctr"/>
                    <a:endParaRPr lang="en-US" sz="1000"/>
                  </a:p>
                  <a:p>
                    <a:pPr algn="ctr"/>
                    <a:r>
                      <a:rPr lang="en-US" sz="1000"/>
                      <a:t>1.3</a:t>
                    </a:r>
                    <a:endParaRPr lang="en-US" sz="1000" baseline="30000"/>
                  </a:p>
                </p:txBody>
              </p:sp>
              <p:sp>
                <p:nvSpPr>
                  <p:cNvPr id="117887" name="Rectangle 116"/>
                  <p:cNvSpPr>
                    <a:spLocks noChangeArrowheads="1"/>
                  </p:cNvSpPr>
                  <p:nvPr/>
                </p:nvSpPr>
                <p:spPr bwMode="auto">
                  <a:xfrm>
                    <a:off x="1056" y="2256"/>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Sr</a:t>
                    </a:r>
                    <a:endParaRPr lang="en-US" sz="1000"/>
                  </a:p>
                  <a:p>
                    <a:pPr algn="ctr"/>
                    <a:endParaRPr lang="en-US" sz="1000"/>
                  </a:p>
                  <a:p>
                    <a:pPr algn="ctr"/>
                    <a:r>
                      <a:rPr lang="en-US" sz="1000"/>
                      <a:t>1.0</a:t>
                    </a:r>
                    <a:endParaRPr lang="en-US" sz="1000" baseline="30000"/>
                  </a:p>
                </p:txBody>
              </p:sp>
              <p:sp>
                <p:nvSpPr>
                  <p:cNvPr id="117888" name="Rectangle 117"/>
                  <p:cNvSpPr>
                    <a:spLocks noChangeArrowheads="1"/>
                  </p:cNvSpPr>
                  <p:nvPr/>
                </p:nvSpPr>
                <p:spPr bwMode="auto">
                  <a:xfrm>
                    <a:off x="1296" y="2256"/>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Y</a:t>
                    </a:r>
                    <a:r>
                      <a:rPr lang="en-US" sz="1000" b="1"/>
                      <a:t> </a:t>
                    </a:r>
                  </a:p>
                  <a:p>
                    <a:pPr algn="ctr"/>
                    <a:endParaRPr lang="en-US" sz="1000"/>
                  </a:p>
                  <a:p>
                    <a:pPr algn="ctr"/>
                    <a:r>
                      <a:rPr lang="en-US" sz="1000"/>
                      <a:t>1.2</a:t>
                    </a:r>
                    <a:endParaRPr lang="en-US" sz="1000" baseline="30000"/>
                  </a:p>
                </p:txBody>
              </p:sp>
              <p:sp>
                <p:nvSpPr>
                  <p:cNvPr id="117889" name="Rectangle 118"/>
                  <p:cNvSpPr>
                    <a:spLocks noChangeArrowheads="1"/>
                  </p:cNvSpPr>
                  <p:nvPr/>
                </p:nvSpPr>
                <p:spPr bwMode="auto">
                  <a:xfrm>
                    <a:off x="1536" y="2256"/>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Zr</a:t>
                    </a:r>
                    <a:endParaRPr lang="en-US" sz="1000"/>
                  </a:p>
                  <a:p>
                    <a:pPr algn="ctr"/>
                    <a:endParaRPr lang="en-US" sz="1000"/>
                  </a:p>
                  <a:p>
                    <a:pPr algn="ctr"/>
                    <a:r>
                      <a:rPr lang="en-US" sz="1000"/>
                      <a:t>1.4</a:t>
                    </a:r>
                    <a:endParaRPr lang="en-US" sz="1000" baseline="30000"/>
                  </a:p>
                </p:txBody>
              </p:sp>
              <p:sp>
                <p:nvSpPr>
                  <p:cNvPr id="117890" name="Rectangle 135"/>
                  <p:cNvSpPr>
                    <a:spLocks noChangeArrowheads="1"/>
                  </p:cNvSpPr>
                  <p:nvPr/>
                </p:nvSpPr>
                <p:spPr bwMode="auto">
                  <a:xfrm>
                    <a:off x="1536" y="2592"/>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Hf</a:t>
                    </a:r>
                    <a:endParaRPr lang="en-US" sz="1000"/>
                  </a:p>
                  <a:p>
                    <a:pPr algn="ctr"/>
                    <a:endParaRPr lang="en-US" sz="1000"/>
                  </a:p>
                  <a:p>
                    <a:pPr algn="ctr"/>
                    <a:r>
                      <a:rPr lang="en-US" sz="1000"/>
                      <a:t>1.3</a:t>
                    </a:r>
                    <a:endParaRPr lang="en-US" sz="1000" baseline="30000"/>
                  </a:p>
                </p:txBody>
              </p:sp>
              <p:sp>
                <p:nvSpPr>
                  <p:cNvPr id="117891" name="Rectangle 150"/>
                  <p:cNvSpPr>
                    <a:spLocks noChangeArrowheads="1"/>
                  </p:cNvSpPr>
                  <p:nvPr/>
                </p:nvSpPr>
                <p:spPr bwMode="auto">
                  <a:xfrm>
                    <a:off x="1056" y="1584"/>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Mg</a:t>
                    </a:r>
                    <a:endParaRPr lang="en-US" sz="1000"/>
                  </a:p>
                  <a:p>
                    <a:pPr algn="ctr"/>
                    <a:endParaRPr lang="en-US" sz="1000"/>
                  </a:p>
                  <a:p>
                    <a:pPr algn="ctr"/>
                    <a:r>
                      <a:rPr lang="en-US" sz="1000"/>
                      <a:t>1.2</a:t>
                    </a:r>
                    <a:endParaRPr lang="en-US" sz="1000" baseline="30000"/>
                  </a:p>
                </p:txBody>
              </p:sp>
              <p:sp>
                <p:nvSpPr>
                  <p:cNvPr id="117892" name="Rectangle 168"/>
                  <p:cNvSpPr>
                    <a:spLocks noChangeArrowheads="1"/>
                  </p:cNvSpPr>
                  <p:nvPr/>
                </p:nvSpPr>
                <p:spPr bwMode="auto">
                  <a:xfrm>
                    <a:off x="1296" y="2592"/>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La</a:t>
                    </a:r>
                    <a:endParaRPr lang="en-US" sz="1000"/>
                  </a:p>
                  <a:p>
                    <a:pPr algn="ctr"/>
                    <a:endParaRPr lang="en-US" sz="1000"/>
                  </a:p>
                  <a:p>
                    <a:pPr algn="ctr"/>
                    <a:r>
                      <a:rPr lang="en-US" sz="1000"/>
                      <a:t>1.1</a:t>
                    </a:r>
                    <a:endParaRPr lang="en-US" sz="1000" baseline="30000"/>
                  </a:p>
                </p:txBody>
              </p:sp>
              <p:sp>
                <p:nvSpPr>
                  <p:cNvPr id="117893" name="Rectangle 179"/>
                  <p:cNvSpPr>
                    <a:spLocks noChangeArrowheads="1"/>
                  </p:cNvSpPr>
                  <p:nvPr/>
                </p:nvSpPr>
                <p:spPr bwMode="auto">
                  <a:xfrm>
                    <a:off x="1296" y="2928"/>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Ac</a:t>
                    </a:r>
                    <a:endParaRPr lang="en-US" sz="1000"/>
                  </a:p>
                  <a:p>
                    <a:pPr algn="ctr"/>
                    <a:endParaRPr lang="en-US" sz="1000"/>
                  </a:p>
                  <a:p>
                    <a:pPr algn="ctr"/>
                    <a:r>
                      <a:rPr lang="en-US" sz="1000"/>
                      <a:t>1.1</a:t>
                    </a:r>
                    <a:endParaRPr lang="en-US" sz="1000" baseline="30000"/>
                  </a:p>
                </p:txBody>
              </p:sp>
              <p:sp>
                <p:nvSpPr>
                  <p:cNvPr id="117894" name="Rectangle 180"/>
                  <p:cNvSpPr>
                    <a:spLocks noChangeArrowheads="1"/>
                  </p:cNvSpPr>
                  <p:nvPr/>
                </p:nvSpPr>
                <p:spPr bwMode="auto">
                  <a:xfrm>
                    <a:off x="2959" y="3485"/>
                    <a:ext cx="144" cy="144"/>
                  </a:xfrm>
                  <a:prstGeom prst="rect">
                    <a:avLst/>
                  </a:prstGeom>
                  <a:solidFill>
                    <a:srgbClr val="FFD8C5">
                      <a:alpha val="50195"/>
                    </a:srgbClr>
                  </a:solidFill>
                  <a:ln w="9525">
                    <a:solidFill>
                      <a:schemeClr val="tx1"/>
                    </a:solidFill>
                    <a:miter lim="800000"/>
                    <a:headEnd/>
                    <a:tailEnd/>
                  </a:ln>
                </p:spPr>
                <p:txBody>
                  <a:bodyPr wrap="none" anchor="ctr"/>
                  <a:lstStyle/>
                  <a:p>
                    <a:endParaRPr lang="en-US"/>
                  </a:p>
                </p:txBody>
              </p:sp>
              <p:sp>
                <p:nvSpPr>
                  <p:cNvPr id="117895" name="Text Box 182"/>
                  <p:cNvSpPr txBox="1">
                    <a:spLocks noChangeArrowheads="1"/>
                  </p:cNvSpPr>
                  <p:nvPr/>
                </p:nvSpPr>
                <p:spPr bwMode="auto">
                  <a:xfrm>
                    <a:off x="3115" y="3485"/>
                    <a:ext cx="5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1.0 - 1.4</a:t>
                    </a:r>
                  </a:p>
                </p:txBody>
              </p:sp>
              <p:sp>
                <p:nvSpPr>
                  <p:cNvPr id="117896" name="Text Box 189"/>
                  <p:cNvSpPr txBox="1">
                    <a:spLocks noChangeArrowheads="1"/>
                  </p:cNvSpPr>
                  <p:nvPr/>
                </p:nvSpPr>
                <p:spPr bwMode="auto">
                  <a:xfrm>
                    <a:off x="1631" y="2971"/>
                    <a:ext cx="9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Lanthanides:  1.1 - 1.3</a:t>
                    </a:r>
                  </a:p>
                </p:txBody>
              </p:sp>
              <p:sp>
                <p:nvSpPr>
                  <p:cNvPr id="117897" name="Text Box 191"/>
                  <p:cNvSpPr txBox="1">
                    <a:spLocks noChangeArrowheads="1"/>
                  </p:cNvSpPr>
                  <p:nvPr/>
                </p:nvSpPr>
                <p:spPr bwMode="auto">
                  <a:xfrm>
                    <a:off x="1427" y="2563"/>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Symbol" pitchFamily="18" charset="2"/>
                      </a:rPr>
                      <a:t>*</a:t>
                    </a:r>
                  </a:p>
                </p:txBody>
              </p:sp>
            </p:grpSp>
            <p:sp>
              <p:nvSpPr>
                <p:cNvPr id="117883" name="Text Box 192"/>
                <p:cNvSpPr txBox="1">
                  <a:spLocks noChangeArrowheads="1"/>
                </p:cNvSpPr>
                <p:nvPr/>
              </p:nvSpPr>
              <p:spPr bwMode="auto">
                <a:xfrm>
                  <a:off x="1586" y="2956"/>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Symbol" pitchFamily="18" charset="2"/>
                    </a:rPr>
                    <a:t>*</a:t>
                  </a:r>
                </a:p>
              </p:txBody>
            </p:sp>
          </p:grpSp>
          <p:sp>
            <p:nvSpPr>
              <p:cNvPr id="117880" name="Text Box 193"/>
              <p:cNvSpPr txBox="1">
                <a:spLocks noChangeArrowheads="1"/>
              </p:cNvSpPr>
              <p:nvPr/>
            </p:nvSpPr>
            <p:spPr bwMode="auto">
              <a:xfrm>
                <a:off x="1586" y="3076"/>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latin typeface="Symbol" pitchFamily="18" charset="2"/>
                  </a:rPr>
                  <a:t>y</a:t>
                </a:r>
              </a:p>
            </p:txBody>
          </p:sp>
          <p:sp>
            <p:nvSpPr>
              <p:cNvPr id="117881" name="Text Box 194"/>
              <p:cNvSpPr txBox="1">
                <a:spLocks noChangeArrowheads="1"/>
              </p:cNvSpPr>
              <p:nvPr/>
            </p:nvSpPr>
            <p:spPr bwMode="auto">
              <a:xfrm>
                <a:off x="1424" y="2896"/>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latin typeface="Symbol" pitchFamily="18" charset="2"/>
                  </a:rPr>
                  <a:t>y</a:t>
                </a:r>
              </a:p>
            </p:txBody>
          </p:sp>
        </p:grpSp>
        <p:sp>
          <p:nvSpPr>
            <p:cNvPr id="117859" name="Text Box 198"/>
            <p:cNvSpPr txBox="1">
              <a:spLocks noChangeArrowheads="1"/>
            </p:cNvSpPr>
            <p:nvPr/>
          </p:nvSpPr>
          <p:spPr bwMode="auto">
            <a:xfrm>
              <a:off x="821" y="726"/>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1A</a:t>
              </a:r>
            </a:p>
          </p:txBody>
        </p:sp>
        <p:sp>
          <p:nvSpPr>
            <p:cNvPr id="117860" name="Text Box 199"/>
            <p:cNvSpPr txBox="1">
              <a:spLocks noChangeArrowheads="1"/>
            </p:cNvSpPr>
            <p:nvPr/>
          </p:nvSpPr>
          <p:spPr bwMode="auto">
            <a:xfrm>
              <a:off x="1058" y="1062"/>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2A</a:t>
              </a:r>
            </a:p>
          </p:txBody>
        </p:sp>
        <p:sp>
          <p:nvSpPr>
            <p:cNvPr id="117861" name="Text Box 200"/>
            <p:cNvSpPr txBox="1">
              <a:spLocks noChangeArrowheads="1"/>
            </p:cNvSpPr>
            <p:nvPr/>
          </p:nvSpPr>
          <p:spPr bwMode="auto">
            <a:xfrm>
              <a:off x="1295" y="1734"/>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3B</a:t>
              </a:r>
            </a:p>
          </p:txBody>
        </p:sp>
        <p:sp>
          <p:nvSpPr>
            <p:cNvPr id="117862" name="Text Box 201"/>
            <p:cNvSpPr txBox="1">
              <a:spLocks noChangeArrowheads="1"/>
            </p:cNvSpPr>
            <p:nvPr/>
          </p:nvSpPr>
          <p:spPr bwMode="auto">
            <a:xfrm>
              <a:off x="1538" y="1731"/>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4B</a:t>
              </a:r>
            </a:p>
          </p:txBody>
        </p:sp>
        <p:sp>
          <p:nvSpPr>
            <p:cNvPr id="117863" name="Text Box 202"/>
            <p:cNvSpPr txBox="1">
              <a:spLocks noChangeArrowheads="1"/>
            </p:cNvSpPr>
            <p:nvPr/>
          </p:nvSpPr>
          <p:spPr bwMode="auto">
            <a:xfrm>
              <a:off x="1784" y="1734"/>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5B</a:t>
              </a:r>
            </a:p>
          </p:txBody>
        </p:sp>
        <p:sp>
          <p:nvSpPr>
            <p:cNvPr id="117864" name="Text Box 203"/>
            <p:cNvSpPr txBox="1">
              <a:spLocks noChangeArrowheads="1"/>
            </p:cNvSpPr>
            <p:nvPr/>
          </p:nvSpPr>
          <p:spPr bwMode="auto">
            <a:xfrm>
              <a:off x="2021" y="1731"/>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6B</a:t>
              </a:r>
            </a:p>
          </p:txBody>
        </p:sp>
        <p:sp>
          <p:nvSpPr>
            <p:cNvPr id="117865" name="Text Box 204"/>
            <p:cNvSpPr txBox="1">
              <a:spLocks noChangeArrowheads="1"/>
            </p:cNvSpPr>
            <p:nvPr/>
          </p:nvSpPr>
          <p:spPr bwMode="auto">
            <a:xfrm>
              <a:off x="2258" y="1734"/>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7B</a:t>
              </a:r>
            </a:p>
          </p:txBody>
        </p:sp>
        <p:sp>
          <p:nvSpPr>
            <p:cNvPr id="117866" name="Text Box 206"/>
            <p:cNvSpPr txBox="1">
              <a:spLocks noChangeArrowheads="1"/>
            </p:cNvSpPr>
            <p:nvPr/>
          </p:nvSpPr>
          <p:spPr bwMode="auto">
            <a:xfrm>
              <a:off x="3218" y="1731"/>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1B</a:t>
              </a:r>
            </a:p>
          </p:txBody>
        </p:sp>
        <p:sp>
          <p:nvSpPr>
            <p:cNvPr id="117867" name="Text Box 207"/>
            <p:cNvSpPr txBox="1">
              <a:spLocks noChangeArrowheads="1"/>
            </p:cNvSpPr>
            <p:nvPr/>
          </p:nvSpPr>
          <p:spPr bwMode="auto">
            <a:xfrm>
              <a:off x="3464" y="1728"/>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2B</a:t>
              </a:r>
            </a:p>
          </p:txBody>
        </p:sp>
        <p:sp>
          <p:nvSpPr>
            <p:cNvPr id="117868" name="Text Box 208"/>
            <p:cNvSpPr txBox="1">
              <a:spLocks noChangeArrowheads="1"/>
            </p:cNvSpPr>
            <p:nvPr/>
          </p:nvSpPr>
          <p:spPr bwMode="auto">
            <a:xfrm>
              <a:off x="3698" y="1059"/>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3A</a:t>
              </a:r>
            </a:p>
          </p:txBody>
        </p:sp>
        <p:sp>
          <p:nvSpPr>
            <p:cNvPr id="117869" name="Text Box 209"/>
            <p:cNvSpPr txBox="1">
              <a:spLocks noChangeArrowheads="1"/>
            </p:cNvSpPr>
            <p:nvPr/>
          </p:nvSpPr>
          <p:spPr bwMode="auto">
            <a:xfrm>
              <a:off x="3938" y="1062"/>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4A</a:t>
              </a:r>
            </a:p>
          </p:txBody>
        </p:sp>
        <p:sp>
          <p:nvSpPr>
            <p:cNvPr id="117870" name="Text Box 210"/>
            <p:cNvSpPr txBox="1">
              <a:spLocks noChangeArrowheads="1"/>
            </p:cNvSpPr>
            <p:nvPr/>
          </p:nvSpPr>
          <p:spPr bwMode="auto">
            <a:xfrm>
              <a:off x="4181" y="1059"/>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5A</a:t>
              </a:r>
            </a:p>
          </p:txBody>
        </p:sp>
        <p:sp>
          <p:nvSpPr>
            <p:cNvPr id="117871" name="Text Box 211"/>
            <p:cNvSpPr txBox="1">
              <a:spLocks noChangeArrowheads="1"/>
            </p:cNvSpPr>
            <p:nvPr/>
          </p:nvSpPr>
          <p:spPr bwMode="auto">
            <a:xfrm>
              <a:off x="4421" y="1062"/>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6A</a:t>
              </a:r>
            </a:p>
          </p:txBody>
        </p:sp>
        <p:sp>
          <p:nvSpPr>
            <p:cNvPr id="117872" name="Text Box 212"/>
            <p:cNvSpPr txBox="1">
              <a:spLocks noChangeArrowheads="1"/>
            </p:cNvSpPr>
            <p:nvPr/>
          </p:nvSpPr>
          <p:spPr bwMode="auto">
            <a:xfrm>
              <a:off x="4661" y="1059"/>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7A</a:t>
              </a:r>
            </a:p>
          </p:txBody>
        </p:sp>
        <p:sp>
          <p:nvSpPr>
            <p:cNvPr id="117873" name="Text Box 213"/>
            <p:cNvSpPr txBox="1">
              <a:spLocks noChangeArrowheads="1"/>
            </p:cNvSpPr>
            <p:nvPr/>
          </p:nvSpPr>
          <p:spPr bwMode="auto">
            <a:xfrm>
              <a:off x="4901" y="726"/>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8A</a:t>
              </a:r>
            </a:p>
          </p:txBody>
        </p:sp>
        <p:sp>
          <p:nvSpPr>
            <p:cNvPr id="117874" name="Rectangle 215"/>
            <p:cNvSpPr>
              <a:spLocks noChangeArrowheads="1"/>
            </p:cNvSpPr>
            <p:nvPr/>
          </p:nvSpPr>
          <p:spPr bwMode="auto">
            <a:xfrm>
              <a:off x="2842" y="3187"/>
              <a:ext cx="1777" cy="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7875" name="AutoShape 225"/>
            <p:cNvSpPr>
              <a:spLocks/>
            </p:cNvSpPr>
            <p:nvPr/>
          </p:nvSpPr>
          <p:spPr bwMode="auto">
            <a:xfrm rot="-5400000">
              <a:off x="2837" y="1501"/>
              <a:ext cx="49" cy="693"/>
            </a:xfrm>
            <a:prstGeom prst="rightBracket">
              <a:avLst>
                <a:gd name="adj" fmla="val 11785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7876" name="Text Box 205"/>
            <p:cNvSpPr txBox="1">
              <a:spLocks noChangeArrowheads="1"/>
            </p:cNvSpPr>
            <p:nvPr/>
          </p:nvSpPr>
          <p:spPr bwMode="auto">
            <a:xfrm>
              <a:off x="2738" y="1731"/>
              <a:ext cx="233"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8B</a:t>
              </a:r>
            </a:p>
          </p:txBody>
        </p:sp>
        <p:sp>
          <p:nvSpPr>
            <p:cNvPr id="117877" name="Rectangle 226">
              <a:hlinkClick r:id="rId3" tooltip="Wikipedia -  E L E C T R O N E G A T I  I T Y"/>
            </p:cNvPr>
            <p:cNvSpPr>
              <a:spLocks noChangeArrowheads="1"/>
            </p:cNvSpPr>
            <p:nvPr/>
          </p:nvSpPr>
          <p:spPr bwMode="auto">
            <a:xfrm>
              <a:off x="1362" y="384"/>
              <a:ext cx="2926"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119</a:t>
            </a:fld>
            <a:endParaRPr 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228600" y="0"/>
            <a:ext cx="8639175" cy="731838"/>
          </a:xfrm>
        </p:spPr>
        <p:txBody>
          <a:bodyPr/>
          <a:lstStyle/>
          <a:p>
            <a:pPr eaLnBrk="1" hangingPunct="1">
              <a:defRPr/>
            </a:pPr>
            <a:r>
              <a:rPr lang="en-US" dirty="0" smtClean="0"/>
              <a:t>Energy of an Orbit</a:t>
            </a:r>
          </a:p>
        </p:txBody>
      </p:sp>
      <p:sp>
        <p:nvSpPr>
          <p:cNvPr id="311299" name="Rectangle 3"/>
          <p:cNvSpPr>
            <a:spLocks noGrp="1" noChangeArrowheads="1"/>
          </p:cNvSpPr>
          <p:nvPr>
            <p:ph type="body" sz="half" idx="1"/>
          </p:nvPr>
        </p:nvSpPr>
        <p:spPr>
          <a:xfrm>
            <a:off x="457200" y="762000"/>
            <a:ext cx="8229600" cy="5135562"/>
          </a:xfrm>
        </p:spPr>
        <p:txBody>
          <a:bodyPr/>
          <a:lstStyle/>
          <a:p>
            <a:pPr eaLnBrk="1" hangingPunct="1">
              <a:defRPr/>
            </a:pPr>
            <a:r>
              <a:rPr lang="en-US" sz="2400" dirty="0" smtClean="0"/>
              <a:t>The energy of an orbit with a number n (energy level) and nuclear charge (Z) is</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566928" indent="-457200" eaLnBrk="1" hangingPunct="1">
              <a:buFont typeface="+mj-lt"/>
              <a:buAutoNum type="arabicPeriod"/>
              <a:defRPr/>
            </a:pPr>
            <a:r>
              <a:rPr lang="en-US" sz="2400" dirty="0" smtClean="0"/>
              <a:t>Calculate the energy of the light associated with an electron moving from the second to the fourth energy level in a hydrogen atom. </a:t>
            </a:r>
          </a:p>
        </p:txBody>
      </p:sp>
      <p:graphicFrame>
        <p:nvGraphicFramePr>
          <p:cNvPr id="28676" name="Object 4"/>
          <p:cNvGraphicFramePr>
            <a:graphicFrameLocks noGrp="1" noChangeAspect="1"/>
          </p:cNvGraphicFramePr>
          <p:nvPr>
            <p:ph sz="half" idx="2"/>
            <p:extLst>
              <p:ext uri="{D42A27DB-BD31-4B8C-83A1-F6EECF244321}">
                <p14:modId xmlns:p14="http://schemas.microsoft.com/office/powerpoint/2010/main" val="1514219391"/>
              </p:ext>
            </p:extLst>
          </p:nvPr>
        </p:nvGraphicFramePr>
        <p:xfrm>
          <a:off x="2057400" y="1371600"/>
          <a:ext cx="4953000" cy="1201738"/>
        </p:xfrm>
        <a:graphic>
          <a:graphicData uri="http://schemas.openxmlformats.org/presentationml/2006/ole">
            <mc:AlternateContent xmlns:mc="http://schemas.openxmlformats.org/markup-compatibility/2006">
              <mc:Choice xmlns:v="urn:schemas-microsoft-com:vml" Requires="v">
                <p:oleObj spid="_x0000_s28702" name="Equation" r:id="rId3" imgW="1726920" imgH="419040" progId="Equation.3">
                  <p:embed/>
                </p:oleObj>
              </mc:Choice>
              <mc:Fallback>
                <p:oleObj name="Equation" r:id="rId3" imgW="1726920" imgH="419040" progId="Equation.3">
                  <p:embed/>
                  <p:pic>
                    <p:nvPicPr>
                      <p:cNvPr id="0" name="Object 4"/>
                      <p:cNvPicPr>
                        <a:picLocks noChangeAspect="1" noChangeArrowheads="1"/>
                      </p:cNvPicPr>
                      <p:nvPr/>
                    </p:nvPicPr>
                    <p:blipFill>
                      <a:blip r:embed="rId4"/>
                      <a:srcRect/>
                      <a:stretch>
                        <a:fillRect/>
                      </a:stretch>
                    </p:blipFill>
                    <p:spPr bwMode="auto">
                      <a:xfrm>
                        <a:off x="2057400" y="1371600"/>
                        <a:ext cx="4953000" cy="120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141E1AB-0732-43AB-B4BB-ACF8E64784BD}" type="slidenum">
              <a:rPr lang="en-US" smtClean="0"/>
              <a:pPr>
                <a:defRPr/>
              </a:pPr>
              <a:t>12</a:t>
            </a:fld>
            <a:endParaRPr lang="en-US"/>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12" name="Rectangle 12"/>
          <p:cNvSpPr>
            <a:spLocks noGrp="1" noChangeArrowheads="1"/>
          </p:cNvSpPr>
          <p:nvPr>
            <p:ph idx="1"/>
          </p:nvPr>
        </p:nvSpPr>
        <p:spPr>
          <a:xfrm>
            <a:off x="533400" y="990600"/>
            <a:ext cx="8229600" cy="5181600"/>
          </a:xfrm>
        </p:spPr>
        <p:txBody>
          <a:bodyPr/>
          <a:lstStyle/>
          <a:p>
            <a:pPr eaLnBrk="1" hangingPunct="1">
              <a:defRPr/>
            </a:pPr>
            <a:r>
              <a:rPr lang="en-US" dirty="0" smtClean="0"/>
              <a:t>Polar Covalent Bonds:</a:t>
            </a:r>
          </a:p>
          <a:p>
            <a:pPr lvl="1" eaLnBrk="1" hangingPunct="1">
              <a:defRPr/>
            </a:pPr>
            <a:r>
              <a:rPr lang="en-US" dirty="0" smtClean="0"/>
              <a:t>Electrons are unequally shared</a:t>
            </a:r>
          </a:p>
          <a:p>
            <a:pPr lvl="1" eaLnBrk="1" hangingPunct="1">
              <a:defRPr/>
            </a:pPr>
            <a:r>
              <a:rPr lang="en-US" dirty="0" smtClean="0"/>
              <a:t>Electronegativity difference between 0.3 and 1.7</a:t>
            </a:r>
          </a:p>
          <a:p>
            <a:pPr lvl="1" eaLnBrk="1" hangingPunct="1">
              <a:defRPr/>
            </a:pPr>
            <a:r>
              <a:rPr lang="en-US" dirty="0" smtClean="0"/>
              <a:t>Example: H</a:t>
            </a:r>
            <a:r>
              <a:rPr lang="en-US" baseline="-25000" dirty="0" smtClean="0"/>
              <a:t>2</a:t>
            </a:r>
            <a:r>
              <a:rPr lang="en-US" dirty="0" smtClean="0"/>
              <a:t>O</a:t>
            </a:r>
          </a:p>
          <a:p>
            <a:pPr lvl="2" eaLnBrk="1" hangingPunct="1">
              <a:defRPr/>
            </a:pPr>
            <a:r>
              <a:rPr lang="en-US" dirty="0" smtClean="0"/>
              <a:t>O = 3.5</a:t>
            </a:r>
          </a:p>
          <a:p>
            <a:pPr lvl="2" eaLnBrk="1" hangingPunct="1">
              <a:defRPr/>
            </a:pPr>
            <a:r>
              <a:rPr lang="en-US" dirty="0" smtClean="0"/>
              <a:t>H = 2.1</a:t>
            </a:r>
          </a:p>
          <a:p>
            <a:pPr lvl="2" eaLnBrk="1" hangingPunct="1">
              <a:defRPr/>
            </a:pPr>
            <a:r>
              <a:rPr lang="en-US" dirty="0" smtClean="0"/>
              <a:t>Difference = 1.4</a:t>
            </a:r>
          </a:p>
          <a:p>
            <a:pPr eaLnBrk="1" hangingPunct="1">
              <a:defRPr/>
            </a:pPr>
            <a:r>
              <a:rPr lang="en-US" dirty="0" smtClean="0"/>
              <a:t>Non-polar covalent bonds:</a:t>
            </a:r>
          </a:p>
          <a:p>
            <a:pPr lvl="1" eaLnBrk="1" hangingPunct="1">
              <a:defRPr/>
            </a:pPr>
            <a:r>
              <a:rPr lang="en-US" dirty="0" smtClean="0"/>
              <a:t>Electrons are equally shared</a:t>
            </a:r>
          </a:p>
          <a:p>
            <a:pPr lvl="1" eaLnBrk="1" hangingPunct="1">
              <a:defRPr/>
            </a:pPr>
            <a:r>
              <a:rPr lang="en-US" dirty="0" smtClean="0"/>
              <a:t>Electronegativity difference between 0 and 0.3</a:t>
            </a:r>
          </a:p>
        </p:txBody>
      </p:sp>
      <p:sp>
        <p:nvSpPr>
          <p:cNvPr id="128004" name="Rectangle 4"/>
          <p:cNvSpPr>
            <a:spLocks noGrp="1" noChangeArrowheads="1"/>
          </p:cNvSpPr>
          <p:nvPr>
            <p:ph type="title"/>
          </p:nvPr>
        </p:nvSpPr>
        <p:spPr/>
        <p:txBody>
          <a:bodyPr anchor="ctr"/>
          <a:lstStyle/>
          <a:p>
            <a:pPr eaLnBrk="1" hangingPunct="1">
              <a:defRPr/>
            </a:pPr>
            <a:r>
              <a:rPr lang="en-US" sz="3600" smtClean="0"/>
              <a:t>Covalent Bonds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504825" y="152400"/>
            <a:ext cx="8639175" cy="487363"/>
          </a:xfrm>
        </p:spPr>
        <p:txBody>
          <a:bodyPr anchor="ctr">
            <a:normAutofit fontScale="90000"/>
          </a:bodyPr>
          <a:lstStyle/>
          <a:p>
            <a:pPr eaLnBrk="1" hangingPunct="1">
              <a:defRPr/>
            </a:pPr>
            <a:r>
              <a:rPr lang="en-US" smtClean="0"/>
              <a:t>Summary of Periodic Trends</a:t>
            </a:r>
          </a:p>
        </p:txBody>
      </p:sp>
      <p:sp>
        <p:nvSpPr>
          <p:cNvPr id="119811" name="Text Box 184"/>
          <p:cNvSpPr txBox="1">
            <a:spLocks noChangeArrowheads="1"/>
          </p:cNvSpPr>
          <p:nvPr/>
        </p:nvSpPr>
        <p:spPr bwMode="auto">
          <a:xfrm>
            <a:off x="3565525" y="5349875"/>
            <a:ext cx="4070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Ionic size (cations)	            Ionic size (anions)</a:t>
            </a:r>
          </a:p>
          <a:p>
            <a:pPr eaLnBrk="1" hangingPunct="1"/>
            <a:r>
              <a:rPr lang="en-US" sz="1400"/>
              <a:t>decreases		            decreases</a:t>
            </a:r>
          </a:p>
        </p:txBody>
      </p:sp>
      <p:sp>
        <p:nvSpPr>
          <p:cNvPr id="119812" name="AutoShape 190"/>
          <p:cNvSpPr>
            <a:spLocks noChangeArrowheads="1"/>
          </p:cNvSpPr>
          <p:nvPr/>
        </p:nvSpPr>
        <p:spPr bwMode="auto">
          <a:xfrm>
            <a:off x="3962400" y="538163"/>
            <a:ext cx="2895600" cy="2590800"/>
          </a:xfrm>
          <a:prstGeom prst="rightArrow">
            <a:avLst>
              <a:gd name="adj1" fmla="val 50000"/>
              <a:gd name="adj2" fmla="val 27941"/>
            </a:avLst>
          </a:prstGeom>
          <a:solidFill>
            <a:srgbClr val="D4D4F4">
              <a:alpha val="50195"/>
            </a:srgbClr>
          </a:solidFill>
          <a:ln w="9525">
            <a:solidFill>
              <a:schemeClr val="tx1"/>
            </a:solidFill>
            <a:miter lim="800000"/>
            <a:headEnd/>
            <a:tailEnd/>
          </a:ln>
        </p:spPr>
        <p:txBody>
          <a:bodyPr wrap="none" anchor="ctr"/>
          <a:lstStyle/>
          <a:p>
            <a:endParaRPr lang="en-US"/>
          </a:p>
        </p:txBody>
      </p:sp>
      <p:sp>
        <p:nvSpPr>
          <p:cNvPr id="119813" name="Text Box 191"/>
          <p:cNvSpPr txBox="1">
            <a:spLocks noChangeArrowheads="1"/>
          </p:cNvSpPr>
          <p:nvPr/>
        </p:nvSpPr>
        <p:spPr bwMode="auto">
          <a:xfrm>
            <a:off x="4114800" y="1287463"/>
            <a:ext cx="27559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t>Shielding is constant</a:t>
            </a:r>
          </a:p>
          <a:p>
            <a:pPr eaLnBrk="1" hangingPunct="1"/>
            <a:r>
              <a:rPr lang="en-US" sz="1400" b="1"/>
              <a:t>Atomic radius decreases</a:t>
            </a:r>
          </a:p>
          <a:p>
            <a:pPr eaLnBrk="1" hangingPunct="1"/>
            <a:r>
              <a:rPr lang="en-US" sz="1400" b="1"/>
              <a:t>Ionization energy increases</a:t>
            </a:r>
          </a:p>
          <a:p>
            <a:pPr eaLnBrk="1" hangingPunct="1"/>
            <a:r>
              <a:rPr lang="en-US" sz="1400" b="1"/>
              <a:t>Electronegativity increases</a:t>
            </a:r>
          </a:p>
          <a:p>
            <a:pPr eaLnBrk="1" hangingPunct="1"/>
            <a:r>
              <a:rPr lang="en-US" sz="1400" b="1"/>
              <a:t>Nuclear charge increases</a:t>
            </a:r>
          </a:p>
          <a:p>
            <a:pPr eaLnBrk="1" hangingPunct="1"/>
            <a:endParaRPr lang="en-US" sz="1400" b="1"/>
          </a:p>
        </p:txBody>
      </p:sp>
      <p:sp>
        <p:nvSpPr>
          <p:cNvPr id="119814" name="AutoShape 192"/>
          <p:cNvSpPr>
            <a:spLocks noChangeArrowheads="1"/>
          </p:cNvSpPr>
          <p:nvPr/>
        </p:nvSpPr>
        <p:spPr bwMode="auto">
          <a:xfrm>
            <a:off x="762000" y="2214563"/>
            <a:ext cx="3429000" cy="3352800"/>
          </a:xfrm>
          <a:prstGeom prst="downArrow">
            <a:avLst>
              <a:gd name="adj1" fmla="val 50000"/>
              <a:gd name="adj2" fmla="val 25000"/>
            </a:avLst>
          </a:prstGeom>
          <a:solidFill>
            <a:srgbClr val="CCFFCC">
              <a:alpha val="50195"/>
            </a:srgbClr>
          </a:solidFill>
          <a:ln w="9525">
            <a:solidFill>
              <a:schemeClr val="tx1"/>
            </a:solidFill>
            <a:miter lim="800000"/>
            <a:headEnd/>
            <a:tailEnd/>
          </a:ln>
        </p:spPr>
        <p:txBody>
          <a:bodyPr wrap="none" anchor="ctr"/>
          <a:lstStyle/>
          <a:p>
            <a:endParaRPr lang="en-US"/>
          </a:p>
        </p:txBody>
      </p:sp>
      <p:sp>
        <p:nvSpPr>
          <p:cNvPr id="119815" name="Text Box 193"/>
          <p:cNvSpPr txBox="1">
            <a:spLocks noChangeArrowheads="1"/>
          </p:cNvSpPr>
          <p:nvPr/>
        </p:nvSpPr>
        <p:spPr bwMode="auto">
          <a:xfrm rot="16200000">
            <a:off x="1221650" y="2795240"/>
            <a:ext cx="257955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t>Nuclear charge increases</a:t>
            </a:r>
          </a:p>
          <a:p>
            <a:pPr eaLnBrk="1" hangingPunct="1"/>
            <a:r>
              <a:rPr lang="en-US" sz="1400" b="1"/>
              <a:t>Shielding increases</a:t>
            </a:r>
          </a:p>
          <a:p>
            <a:pPr eaLnBrk="1" hangingPunct="1"/>
            <a:r>
              <a:rPr lang="en-US" sz="1400" b="1"/>
              <a:t>Atomic radius increases</a:t>
            </a:r>
          </a:p>
          <a:p>
            <a:pPr eaLnBrk="1" hangingPunct="1"/>
            <a:r>
              <a:rPr lang="en-US" sz="1400" b="1"/>
              <a:t>Ionic size increases</a:t>
            </a:r>
          </a:p>
          <a:p>
            <a:pPr eaLnBrk="1" hangingPunct="1"/>
            <a:r>
              <a:rPr lang="en-US" sz="1400" b="1"/>
              <a:t>Ionization energy decreases</a:t>
            </a:r>
          </a:p>
          <a:p>
            <a:pPr eaLnBrk="1" hangingPunct="1"/>
            <a:r>
              <a:rPr lang="en-US" sz="1400" b="1"/>
              <a:t>Electronegativity decreases</a:t>
            </a:r>
          </a:p>
        </p:txBody>
      </p:sp>
      <p:sp>
        <p:nvSpPr>
          <p:cNvPr id="119816" name="Line 194"/>
          <p:cNvSpPr>
            <a:spLocks noChangeShapeType="1"/>
          </p:cNvSpPr>
          <p:nvPr/>
        </p:nvSpPr>
        <p:spPr bwMode="auto">
          <a:xfrm>
            <a:off x="5257800" y="5491163"/>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17" name="Line 195"/>
          <p:cNvSpPr>
            <a:spLocks noChangeShapeType="1"/>
          </p:cNvSpPr>
          <p:nvPr/>
        </p:nvSpPr>
        <p:spPr bwMode="auto">
          <a:xfrm>
            <a:off x="7620000" y="5491163"/>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19818" name="Group 137"/>
          <p:cNvGrpSpPr>
            <a:grpSpLocks/>
          </p:cNvGrpSpPr>
          <p:nvPr/>
        </p:nvGrpSpPr>
        <p:grpSpPr bwMode="auto">
          <a:xfrm>
            <a:off x="3641725" y="2667000"/>
            <a:ext cx="4206875" cy="2519363"/>
            <a:chOff x="2294" y="1680"/>
            <a:chExt cx="2650" cy="1587"/>
          </a:xfrm>
        </p:grpSpPr>
        <p:sp>
          <p:nvSpPr>
            <p:cNvPr id="119820" name="Rectangle 3"/>
            <p:cNvSpPr>
              <a:spLocks noChangeArrowheads="1"/>
            </p:cNvSpPr>
            <p:nvPr/>
          </p:nvSpPr>
          <p:spPr bwMode="auto">
            <a:xfrm>
              <a:off x="2352" y="182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21" name="Rectangle 4"/>
            <p:cNvSpPr>
              <a:spLocks noChangeArrowheads="1"/>
            </p:cNvSpPr>
            <p:nvPr/>
          </p:nvSpPr>
          <p:spPr bwMode="auto">
            <a:xfrm>
              <a:off x="2352" y="197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22" name="Rectangle 5"/>
            <p:cNvSpPr>
              <a:spLocks noChangeArrowheads="1"/>
            </p:cNvSpPr>
            <p:nvPr/>
          </p:nvSpPr>
          <p:spPr bwMode="auto">
            <a:xfrm>
              <a:off x="2352" y="2115"/>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23" name="Rectangle 6"/>
            <p:cNvSpPr>
              <a:spLocks noChangeArrowheads="1"/>
            </p:cNvSpPr>
            <p:nvPr/>
          </p:nvSpPr>
          <p:spPr bwMode="auto">
            <a:xfrm>
              <a:off x="2352"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24" name="Rectangle 7"/>
            <p:cNvSpPr>
              <a:spLocks noChangeArrowheads="1"/>
            </p:cNvSpPr>
            <p:nvPr/>
          </p:nvSpPr>
          <p:spPr bwMode="auto">
            <a:xfrm>
              <a:off x="2352"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25" name="Rectangle 8"/>
            <p:cNvSpPr>
              <a:spLocks noChangeArrowheads="1"/>
            </p:cNvSpPr>
            <p:nvPr/>
          </p:nvSpPr>
          <p:spPr bwMode="auto">
            <a:xfrm>
              <a:off x="2352"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26" name="Rectangle 9"/>
            <p:cNvSpPr>
              <a:spLocks noChangeArrowheads="1"/>
            </p:cNvSpPr>
            <p:nvPr/>
          </p:nvSpPr>
          <p:spPr bwMode="auto">
            <a:xfrm>
              <a:off x="2352"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27" name="Rectangle 12"/>
            <p:cNvSpPr>
              <a:spLocks noChangeArrowheads="1"/>
            </p:cNvSpPr>
            <p:nvPr/>
          </p:nvSpPr>
          <p:spPr bwMode="auto">
            <a:xfrm>
              <a:off x="2496" y="197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28" name="Rectangle 13"/>
            <p:cNvSpPr>
              <a:spLocks noChangeArrowheads="1"/>
            </p:cNvSpPr>
            <p:nvPr/>
          </p:nvSpPr>
          <p:spPr bwMode="auto">
            <a:xfrm>
              <a:off x="2496" y="2115"/>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29" name="Rectangle 14"/>
            <p:cNvSpPr>
              <a:spLocks noChangeArrowheads="1"/>
            </p:cNvSpPr>
            <p:nvPr/>
          </p:nvSpPr>
          <p:spPr bwMode="auto">
            <a:xfrm>
              <a:off x="2496"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30" name="Rectangle 15"/>
            <p:cNvSpPr>
              <a:spLocks noChangeArrowheads="1"/>
            </p:cNvSpPr>
            <p:nvPr/>
          </p:nvSpPr>
          <p:spPr bwMode="auto">
            <a:xfrm>
              <a:off x="2496"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31" name="Rectangle 16"/>
            <p:cNvSpPr>
              <a:spLocks noChangeArrowheads="1"/>
            </p:cNvSpPr>
            <p:nvPr/>
          </p:nvSpPr>
          <p:spPr bwMode="auto">
            <a:xfrm>
              <a:off x="2496"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32" name="Rectangle 17"/>
            <p:cNvSpPr>
              <a:spLocks noChangeArrowheads="1"/>
            </p:cNvSpPr>
            <p:nvPr/>
          </p:nvSpPr>
          <p:spPr bwMode="auto">
            <a:xfrm>
              <a:off x="2496"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33" name="Rectangle 22"/>
            <p:cNvSpPr>
              <a:spLocks noChangeArrowheads="1"/>
            </p:cNvSpPr>
            <p:nvPr/>
          </p:nvSpPr>
          <p:spPr bwMode="auto">
            <a:xfrm>
              <a:off x="2640"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34" name="Rectangle 23"/>
            <p:cNvSpPr>
              <a:spLocks noChangeArrowheads="1"/>
            </p:cNvSpPr>
            <p:nvPr/>
          </p:nvSpPr>
          <p:spPr bwMode="auto">
            <a:xfrm>
              <a:off x="2640"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35" name="Rectangle 24"/>
            <p:cNvSpPr>
              <a:spLocks noChangeArrowheads="1"/>
            </p:cNvSpPr>
            <p:nvPr/>
          </p:nvSpPr>
          <p:spPr bwMode="auto">
            <a:xfrm>
              <a:off x="2640"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36" name="Rectangle 25"/>
            <p:cNvSpPr>
              <a:spLocks noChangeArrowheads="1"/>
            </p:cNvSpPr>
            <p:nvPr/>
          </p:nvSpPr>
          <p:spPr bwMode="auto">
            <a:xfrm>
              <a:off x="2640"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37" name="Rectangle 30"/>
            <p:cNvSpPr>
              <a:spLocks noChangeArrowheads="1"/>
            </p:cNvSpPr>
            <p:nvPr/>
          </p:nvSpPr>
          <p:spPr bwMode="auto">
            <a:xfrm>
              <a:off x="2784"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38" name="Rectangle 31"/>
            <p:cNvSpPr>
              <a:spLocks noChangeArrowheads="1"/>
            </p:cNvSpPr>
            <p:nvPr/>
          </p:nvSpPr>
          <p:spPr bwMode="auto">
            <a:xfrm>
              <a:off x="2784"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39" name="Rectangle 32"/>
            <p:cNvSpPr>
              <a:spLocks noChangeArrowheads="1"/>
            </p:cNvSpPr>
            <p:nvPr/>
          </p:nvSpPr>
          <p:spPr bwMode="auto">
            <a:xfrm>
              <a:off x="2784"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40" name="Rectangle 33"/>
            <p:cNvSpPr>
              <a:spLocks noChangeArrowheads="1"/>
            </p:cNvSpPr>
            <p:nvPr/>
          </p:nvSpPr>
          <p:spPr bwMode="auto">
            <a:xfrm>
              <a:off x="2784"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41" name="Rectangle 38"/>
            <p:cNvSpPr>
              <a:spLocks noChangeArrowheads="1"/>
            </p:cNvSpPr>
            <p:nvPr/>
          </p:nvSpPr>
          <p:spPr bwMode="auto">
            <a:xfrm>
              <a:off x="2928"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42" name="Rectangle 39"/>
            <p:cNvSpPr>
              <a:spLocks noChangeArrowheads="1"/>
            </p:cNvSpPr>
            <p:nvPr/>
          </p:nvSpPr>
          <p:spPr bwMode="auto">
            <a:xfrm>
              <a:off x="2928"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43" name="Rectangle 40"/>
            <p:cNvSpPr>
              <a:spLocks noChangeArrowheads="1"/>
            </p:cNvSpPr>
            <p:nvPr/>
          </p:nvSpPr>
          <p:spPr bwMode="auto">
            <a:xfrm>
              <a:off x="2928"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44" name="Rectangle 41"/>
            <p:cNvSpPr>
              <a:spLocks noChangeArrowheads="1"/>
            </p:cNvSpPr>
            <p:nvPr/>
          </p:nvSpPr>
          <p:spPr bwMode="auto">
            <a:xfrm>
              <a:off x="2928"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45" name="Rectangle 42"/>
            <p:cNvSpPr>
              <a:spLocks noChangeArrowheads="1"/>
            </p:cNvSpPr>
            <p:nvPr/>
          </p:nvSpPr>
          <p:spPr bwMode="auto">
            <a:xfrm>
              <a:off x="2928"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46" name="Rectangle 46"/>
            <p:cNvSpPr>
              <a:spLocks noChangeArrowheads="1"/>
            </p:cNvSpPr>
            <p:nvPr/>
          </p:nvSpPr>
          <p:spPr bwMode="auto">
            <a:xfrm>
              <a:off x="3072"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47" name="Rectangle 47"/>
            <p:cNvSpPr>
              <a:spLocks noChangeArrowheads="1"/>
            </p:cNvSpPr>
            <p:nvPr/>
          </p:nvSpPr>
          <p:spPr bwMode="auto">
            <a:xfrm>
              <a:off x="3072"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48" name="Rectangle 48"/>
            <p:cNvSpPr>
              <a:spLocks noChangeArrowheads="1"/>
            </p:cNvSpPr>
            <p:nvPr/>
          </p:nvSpPr>
          <p:spPr bwMode="auto">
            <a:xfrm>
              <a:off x="3072"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49" name="Rectangle 49"/>
            <p:cNvSpPr>
              <a:spLocks noChangeArrowheads="1"/>
            </p:cNvSpPr>
            <p:nvPr/>
          </p:nvSpPr>
          <p:spPr bwMode="auto">
            <a:xfrm>
              <a:off x="3072"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50" name="Rectangle 50"/>
            <p:cNvSpPr>
              <a:spLocks noChangeArrowheads="1"/>
            </p:cNvSpPr>
            <p:nvPr/>
          </p:nvSpPr>
          <p:spPr bwMode="auto">
            <a:xfrm>
              <a:off x="3072"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51" name="Rectangle 54"/>
            <p:cNvSpPr>
              <a:spLocks noChangeArrowheads="1"/>
            </p:cNvSpPr>
            <p:nvPr/>
          </p:nvSpPr>
          <p:spPr bwMode="auto">
            <a:xfrm>
              <a:off x="3216"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52" name="Rectangle 55"/>
            <p:cNvSpPr>
              <a:spLocks noChangeArrowheads="1"/>
            </p:cNvSpPr>
            <p:nvPr/>
          </p:nvSpPr>
          <p:spPr bwMode="auto">
            <a:xfrm>
              <a:off x="3216"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53" name="Rectangle 56"/>
            <p:cNvSpPr>
              <a:spLocks noChangeArrowheads="1"/>
            </p:cNvSpPr>
            <p:nvPr/>
          </p:nvSpPr>
          <p:spPr bwMode="auto">
            <a:xfrm>
              <a:off x="3216"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54" name="Rectangle 57"/>
            <p:cNvSpPr>
              <a:spLocks noChangeArrowheads="1"/>
            </p:cNvSpPr>
            <p:nvPr/>
          </p:nvSpPr>
          <p:spPr bwMode="auto">
            <a:xfrm>
              <a:off x="3216"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55" name="Rectangle 58"/>
            <p:cNvSpPr>
              <a:spLocks noChangeArrowheads="1"/>
            </p:cNvSpPr>
            <p:nvPr/>
          </p:nvSpPr>
          <p:spPr bwMode="auto">
            <a:xfrm>
              <a:off x="3216"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56" name="Rectangle 62"/>
            <p:cNvSpPr>
              <a:spLocks noChangeArrowheads="1"/>
            </p:cNvSpPr>
            <p:nvPr/>
          </p:nvSpPr>
          <p:spPr bwMode="auto">
            <a:xfrm>
              <a:off x="3360"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57" name="Rectangle 63"/>
            <p:cNvSpPr>
              <a:spLocks noChangeArrowheads="1"/>
            </p:cNvSpPr>
            <p:nvPr/>
          </p:nvSpPr>
          <p:spPr bwMode="auto">
            <a:xfrm>
              <a:off x="3360"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58" name="Rectangle 64"/>
            <p:cNvSpPr>
              <a:spLocks noChangeArrowheads="1"/>
            </p:cNvSpPr>
            <p:nvPr/>
          </p:nvSpPr>
          <p:spPr bwMode="auto">
            <a:xfrm>
              <a:off x="3360"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59" name="Rectangle 65"/>
            <p:cNvSpPr>
              <a:spLocks noChangeArrowheads="1"/>
            </p:cNvSpPr>
            <p:nvPr/>
          </p:nvSpPr>
          <p:spPr bwMode="auto">
            <a:xfrm>
              <a:off x="3360"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60" name="Rectangle 66"/>
            <p:cNvSpPr>
              <a:spLocks noChangeArrowheads="1"/>
            </p:cNvSpPr>
            <p:nvPr/>
          </p:nvSpPr>
          <p:spPr bwMode="auto">
            <a:xfrm>
              <a:off x="3360"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61" name="Rectangle 70"/>
            <p:cNvSpPr>
              <a:spLocks noChangeArrowheads="1"/>
            </p:cNvSpPr>
            <p:nvPr/>
          </p:nvSpPr>
          <p:spPr bwMode="auto">
            <a:xfrm>
              <a:off x="3504"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62" name="Rectangle 71"/>
            <p:cNvSpPr>
              <a:spLocks noChangeArrowheads="1"/>
            </p:cNvSpPr>
            <p:nvPr/>
          </p:nvSpPr>
          <p:spPr bwMode="auto">
            <a:xfrm>
              <a:off x="3504"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63" name="Rectangle 72"/>
            <p:cNvSpPr>
              <a:spLocks noChangeArrowheads="1"/>
            </p:cNvSpPr>
            <p:nvPr/>
          </p:nvSpPr>
          <p:spPr bwMode="auto">
            <a:xfrm>
              <a:off x="3504"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64" name="Rectangle 73"/>
            <p:cNvSpPr>
              <a:spLocks noChangeArrowheads="1"/>
            </p:cNvSpPr>
            <p:nvPr/>
          </p:nvSpPr>
          <p:spPr bwMode="auto">
            <a:xfrm>
              <a:off x="3504"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65" name="Rectangle 74"/>
            <p:cNvSpPr>
              <a:spLocks noChangeArrowheads="1"/>
            </p:cNvSpPr>
            <p:nvPr/>
          </p:nvSpPr>
          <p:spPr bwMode="auto">
            <a:xfrm>
              <a:off x="3504"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66" name="Rectangle 78"/>
            <p:cNvSpPr>
              <a:spLocks noChangeArrowheads="1"/>
            </p:cNvSpPr>
            <p:nvPr/>
          </p:nvSpPr>
          <p:spPr bwMode="auto">
            <a:xfrm>
              <a:off x="3648"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67" name="Rectangle 79"/>
            <p:cNvSpPr>
              <a:spLocks noChangeArrowheads="1"/>
            </p:cNvSpPr>
            <p:nvPr/>
          </p:nvSpPr>
          <p:spPr bwMode="auto">
            <a:xfrm>
              <a:off x="3648"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68" name="Rectangle 80"/>
            <p:cNvSpPr>
              <a:spLocks noChangeArrowheads="1"/>
            </p:cNvSpPr>
            <p:nvPr/>
          </p:nvSpPr>
          <p:spPr bwMode="auto">
            <a:xfrm>
              <a:off x="3648"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69" name="Rectangle 81"/>
            <p:cNvSpPr>
              <a:spLocks noChangeArrowheads="1"/>
            </p:cNvSpPr>
            <p:nvPr/>
          </p:nvSpPr>
          <p:spPr bwMode="auto">
            <a:xfrm>
              <a:off x="3648"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70" name="Rectangle 82"/>
            <p:cNvSpPr>
              <a:spLocks noChangeArrowheads="1"/>
            </p:cNvSpPr>
            <p:nvPr/>
          </p:nvSpPr>
          <p:spPr bwMode="auto">
            <a:xfrm>
              <a:off x="3648"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71" name="Rectangle 86"/>
            <p:cNvSpPr>
              <a:spLocks noChangeArrowheads="1"/>
            </p:cNvSpPr>
            <p:nvPr/>
          </p:nvSpPr>
          <p:spPr bwMode="auto">
            <a:xfrm>
              <a:off x="3792"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72" name="Rectangle 87"/>
            <p:cNvSpPr>
              <a:spLocks noChangeArrowheads="1"/>
            </p:cNvSpPr>
            <p:nvPr/>
          </p:nvSpPr>
          <p:spPr bwMode="auto">
            <a:xfrm>
              <a:off x="3792"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73" name="Rectangle 88"/>
            <p:cNvSpPr>
              <a:spLocks noChangeArrowheads="1"/>
            </p:cNvSpPr>
            <p:nvPr/>
          </p:nvSpPr>
          <p:spPr bwMode="auto">
            <a:xfrm>
              <a:off x="3792"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74" name="Rectangle 89"/>
            <p:cNvSpPr>
              <a:spLocks noChangeArrowheads="1"/>
            </p:cNvSpPr>
            <p:nvPr/>
          </p:nvSpPr>
          <p:spPr bwMode="auto">
            <a:xfrm>
              <a:off x="3792"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75" name="Rectangle 90"/>
            <p:cNvSpPr>
              <a:spLocks noChangeArrowheads="1"/>
            </p:cNvSpPr>
            <p:nvPr/>
          </p:nvSpPr>
          <p:spPr bwMode="auto">
            <a:xfrm>
              <a:off x="3792"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76" name="Rectangle 94"/>
            <p:cNvSpPr>
              <a:spLocks noChangeArrowheads="1"/>
            </p:cNvSpPr>
            <p:nvPr/>
          </p:nvSpPr>
          <p:spPr bwMode="auto">
            <a:xfrm>
              <a:off x="3936"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77" name="Rectangle 95"/>
            <p:cNvSpPr>
              <a:spLocks noChangeArrowheads="1"/>
            </p:cNvSpPr>
            <p:nvPr/>
          </p:nvSpPr>
          <p:spPr bwMode="auto">
            <a:xfrm>
              <a:off x="3936"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78" name="Rectangle 96"/>
            <p:cNvSpPr>
              <a:spLocks noChangeArrowheads="1"/>
            </p:cNvSpPr>
            <p:nvPr/>
          </p:nvSpPr>
          <p:spPr bwMode="auto">
            <a:xfrm>
              <a:off x="3936"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79" name="Rectangle 97"/>
            <p:cNvSpPr>
              <a:spLocks noChangeArrowheads="1"/>
            </p:cNvSpPr>
            <p:nvPr/>
          </p:nvSpPr>
          <p:spPr bwMode="auto">
            <a:xfrm>
              <a:off x="3936"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80" name="Rectangle 98"/>
            <p:cNvSpPr>
              <a:spLocks noChangeArrowheads="1"/>
            </p:cNvSpPr>
            <p:nvPr/>
          </p:nvSpPr>
          <p:spPr bwMode="auto">
            <a:xfrm>
              <a:off x="3936"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81" name="Rectangle 100"/>
            <p:cNvSpPr>
              <a:spLocks noChangeArrowheads="1"/>
            </p:cNvSpPr>
            <p:nvPr/>
          </p:nvSpPr>
          <p:spPr bwMode="auto">
            <a:xfrm>
              <a:off x="4080" y="197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82" name="Rectangle 101"/>
            <p:cNvSpPr>
              <a:spLocks noChangeArrowheads="1"/>
            </p:cNvSpPr>
            <p:nvPr/>
          </p:nvSpPr>
          <p:spPr bwMode="auto">
            <a:xfrm>
              <a:off x="4080" y="2115"/>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83" name="Rectangle 102"/>
            <p:cNvSpPr>
              <a:spLocks noChangeArrowheads="1"/>
            </p:cNvSpPr>
            <p:nvPr/>
          </p:nvSpPr>
          <p:spPr bwMode="auto">
            <a:xfrm>
              <a:off x="4080"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84" name="Rectangle 103"/>
            <p:cNvSpPr>
              <a:spLocks noChangeArrowheads="1"/>
            </p:cNvSpPr>
            <p:nvPr/>
          </p:nvSpPr>
          <p:spPr bwMode="auto">
            <a:xfrm>
              <a:off x="4080"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85" name="Rectangle 104"/>
            <p:cNvSpPr>
              <a:spLocks noChangeArrowheads="1"/>
            </p:cNvSpPr>
            <p:nvPr/>
          </p:nvSpPr>
          <p:spPr bwMode="auto">
            <a:xfrm>
              <a:off x="4080"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86" name="Rectangle 105"/>
            <p:cNvSpPr>
              <a:spLocks noChangeArrowheads="1"/>
            </p:cNvSpPr>
            <p:nvPr/>
          </p:nvSpPr>
          <p:spPr bwMode="auto">
            <a:xfrm>
              <a:off x="4080"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87" name="Rectangle 106"/>
            <p:cNvSpPr>
              <a:spLocks noChangeArrowheads="1"/>
            </p:cNvSpPr>
            <p:nvPr/>
          </p:nvSpPr>
          <p:spPr bwMode="auto">
            <a:xfrm>
              <a:off x="4080"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88" name="Rectangle 108"/>
            <p:cNvSpPr>
              <a:spLocks noChangeArrowheads="1"/>
            </p:cNvSpPr>
            <p:nvPr/>
          </p:nvSpPr>
          <p:spPr bwMode="auto">
            <a:xfrm>
              <a:off x="4224" y="197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89" name="Rectangle 109"/>
            <p:cNvSpPr>
              <a:spLocks noChangeArrowheads="1"/>
            </p:cNvSpPr>
            <p:nvPr/>
          </p:nvSpPr>
          <p:spPr bwMode="auto">
            <a:xfrm>
              <a:off x="4224" y="2115"/>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90" name="Rectangle 110"/>
            <p:cNvSpPr>
              <a:spLocks noChangeArrowheads="1"/>
            </p:cNvSpPr>
            <p:nvPr/>
          </p:nvSpPr>
          <p:spPr bwMode="auto">
            <a:xfrm>
              <a:off x="4224"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91" name="Rectangle 111"/>
            <p:cNvSpPr>
              <a:spLocks noChangeArrowheads="1"/>
            </p:cNvSpPr>
            <p:nvPr/>
          </p:nvSpPr>
          <p:spPr bwMode="auto">
            <a:xfrm>
              <a:off x="4224"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92" name="Rectangle 112"/>
            <p:cNvSpPr>
              <a:spLocks noChangeArrowheads="1"/>
            </p:cNvSpPr>
            <p:nvPr/>
          </p:nvSpPr>
          <p:spPr bwMode="auto">
            <a:xfrm>
              <a:off x="4224"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93" name="Rectangle 113"/>
            <p:cNvSpPr>
              <a:spLocks noChangeArrowheads="1"/>
            </p:cNvSpPr>
            <p:nvPr/>
          </p:nvSpPr>
          <p:spPr bwMode="auto">
            <a:xfrm>
              <a:off x="4224"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94" name="Rectangle 114"/>
            <p:cNvSpPr>
              <a:spLocks noChangeArrowheads="1"/>
            </p:cNvSpPr>
            <p:nvPr/>
          </p:nvSpPr>
          <p:spPr bwMode="auto">
            <a:xfrm>
              <a:off x="4224"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95" name="Rectangle 116"/>
            <p:cNvSpPr>
              <a:spLocks noChangeArrowheads="1"/>
            </p:cNvSpPr>
            <p:nvPr/>
          </p:nvSpPr>
          <p:spPr bwMode="auto">
            <a:xfrm>
              <a:off x="4368" y="197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96" name="Rectangle 117"/>
            <p:cNvSpPr>
              <a:spLocks noChangeArrowheads="1"/>
            </p:cNvSpPr>
            <p:nvPr/>
          </p:nvSpPr>
          <p:spPr bwMode="auto">
            <a:xfrm>
              <a:off x="4368" y="2115"/>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97" name="Rectangle 118"/>
            <p:cNvSpPr>
              <a:spLocks noChangeArrowheads="1"/>
            </p:cNvSpPr>
            <p:nvPr/>
          </p:nvSpPr>
          <p:spPr bwMode="auto">
            <a:xfrm>
              <a:off x="4368"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98" name="Rectangle 119"/>
            <p:cNvSpPr>
              <a:spLocks noChangeArrowheads="1"/>
            </p:cNvSpPr>
            <p:nvPr/>
          </p:nvSpPr>
          <p:spPr bwMode="auto">
            <a:xfrm>
              <a:off x="4368"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899" name="Rectangle 120"/>
            <p:cNvSpPr>
              <a:spLocks noChangeArrowheads="1"/>
            </p:cNvSpPr>
            <p:nvPr/>
          </p:nvSpPr>
          <p:spPr bwMode="auto">
            <a:xfrm>
              <a:off x="4368"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00" name="Rectangle 121"/>
            <p:cNvSpPr>
              <a:spLocks noChangeArrowheads="1"/>
            </p:cNvSpPr>
            <p:nvPr/>
          </p:nvSpPr>
          <p:spPr bwMode="auto">
            <a:xfrm>
              <a:off x="4368"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01" name="Rectangle 122"/>
            <p:cNvSpPr>
              <a:spLocks noChangeArrowheads="1"/>
            </p:cNvSpPr>
            <p:nvPr/>
          </p:nvSpPr>
          <p:spPr bwMode="auto">
            <a:xfrm>
              <a:off x="4368"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02" name="Rectangle 124"/>
            <p:cNvSpPr>
              <a:spLocks noChangeArrowheads="1"/>
            </p:cNvSpPr>
            <p:nvPr/>
          </p:nvSpPr>
          <p:spPr bwMode="auto">
            <a:xfrm>
              <a:off x="4512" y="197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03" name="Rectangle 125"/>
            <p:cNvSpPr>
              <a:spLocks noChangeArrowheads="1"/>
            </p:cNvSpPr>
            <p:nvPr/>
          </p:nvSpPr>
          <p:spPr bwMode="auto">
            <a:xfrm>
              <a:off x="4512" y="2115"/>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04" name="Rectangle 126"/>
            <p:cNvSpPr>
              <a:spLocks noChangeArrowheads="1"/>
            </p:cNvSpPr>
            <p:nvPr/>
          </p:nvSpPr>
          <p:spPr bwMode="auto">
            <a:xfrm>
              <a:off x="4512"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05" name="Rectangle 127"/>
            <p:cNvSpPr>
              <a:spLocks noChangeArrowheads="1"/>
            </p:cNvSpPr>
            <p:nvPr/>
          </p:nvSpPr>
          <p:spPr bwMode="auto">
            <a:xfrm>
              <a:off x="4512"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06" name="Rectangle 128"/>
            <p:cNvSpPr>
              <a:spLocks noChangeArrowheads="1"/>
            </p:cNvSpPr>
            <p:nvPr/>
          </p:nvSpPr>
          <p:spPr bwMode="auto">
            <a:xfrm>
              <a:off x="4512"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07" name="Rectangle 129"/>
            <p:cNvSpPr>
              <a:spLocks noChangeArrowheads="1"/>
            </p:cNvSpPr>
            <p:nvPr/>
          </p:nvSpPr>
          <p:spPr bwMode="auto">
            <a:xfrm>
              <a:off x="4512"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08" name="Rectangle 130"/>
            <p:cNvSpPr>
              <a:spLocks noChangeArrowheads="1"/>
            </p:cNvSpPr>
            <p:nvPr/>
          </p:nvSpPr>
          <p:spPr bwMode="auto">
            <a:xfrm>
              <a:off x="4512"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09" name="Rectangle 132"/>
            <p:cNvSpPr>
              <a:spLocks noChangeArrowheads="1"/>
            </p:cNvSpPr>
            <p:nvPr/>
          </p:nvSpPr>
          <p:spPr bwMode="auto">
            <a:xfrm>
              <a:off x="4656" y="197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10" name="Rectangle 133"/>
            <p:cNvSpPr>
              <a:spLocks noChangeArrowheads="1"/>
            </p:cNvSpPr>
            <p:nvPr/>
          </p:nvSpPr>
          <p:spPr bwMode="auto">
            <a:xfrm>
              <a:off x="4656" y="2115"/>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11" name="Rectangle 134"/>
            <p:cNvSpPr>
              <a:spLocks noChangeArrowheads="1"/>
            </p:cNvSpPr>
            <p:nvPr/>
          </p:nvSpPr>
          <p:spPr bwMode="auto">
            <a:xfrm>
              <a:off x="4656"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12" name="Rectangle 135"/>
            <p:cNvSpPr>
              <a:spLocks noChangeArrowheads="1"/>
            </p:cNvSpPr>
            <p:nvPr/>
          </p:nvSpPr>
          <p:spPr bwMode="auto">
            <a:xfrm>
              <a:off x="4656"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13" name="Rectangle 136"/>
            <p:cNvSpPr>
              <a:spLocks noChangeArrowheads="1"/>
            </p:cNvSpPr>
            <p:nvPr/>
          </p:nvSpPr>
          <p:spPr bwMode="auto">
            <a:xfrm>
              <a:off x="4656"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14" name="Rectangle 137"/>
            <p:cNvSpPr>
              <a:spLocks noChangeArrowheads="1"/>
            </p:cNvSpPr>
            <p:nvPr/>
          </p:nvSpPr>
          <p:spPr bwMode="auto">
            <a:xfrm>
              <a:off x="4656"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15" name="Rectangle 138"/>
            <p:cNvSpPr>
              <a:spLocks noChangeArrowheads="1"/>
            </p:cNvSpPr>
            <p:nvPr/>
          </p:nvSpPr>
          <p:spPr bwMode="auto">
            <a:xfrm>
              <a:off x="4656"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16" name="Rectangle 139"/>
            <p:cNvSpPr>
              <a:spLocks noChangeArrowheads="1"/>
            </p:cNvSpPr>
            <p:nvPr/>
          </p:nvSpPr>
          <p:spPr bwMode="auto">
            <a:xfrm>
              <a:off x="4800" y="182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17" name="Rectangle 140"/>
            <p:cNvSpPr>
              <a:spLocks noChangeArrowheads="1"/>
            </p:cNvSpPr>
            <p:nvPr/>
          </p:nvSpPr>
          <p:spPr bwMode="auto">
            <a:xfrm>
              <a:off x="4800" y="197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18" name="Rectangle 141"/>
            <p:cNvSpPr>
              <a:spLocks noChangeArrowheads="1"/>
            </p:cNvSpPr>
            <p:nvPr/>
          </p:nvSpPr>
          <p:spPr bwMode="auto">
            <a:xfrm>
              <a:off x="4800" y="2115"/>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19" name="Rectangle 142"/>
            <p:cNvSpPr>
              <a:spLocks noChangeArrowheads="1"/>
            </p:cNvSpPr>
            <p:nvPr/>
          </p:nvSpPr>
          <p:spPr bwMode="auto">
            <a:xfrm>
              <a:off x="4800" y="225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20" name="Rectangle 143"/>
            <p:cNvSpPr>
              <a:spLocks noChangeArrowheads="1"/>
            </p:cNvSpPr>
            <p:nvPr/>
          </p:nvSpPr>
          <p:spPr bwMode="auto">
            <a:xfrm>
              <a:off x="4800" y="240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21" name="Rectangle 144"/>
            <p:cNvSpPr>
              <a:spLocks noChangeArrowheads="1"/>
            </p:cNvSpPr>
            <p:nvPr/>
          </p:nvSpPr>
          <p:spPr bwMode="auto">
            <a:xfrm>
              <a:off x="4800" y="2547"/>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22" name="Rectangle 145"/>
            <p:cNvSpPr>
              <a:spLocks noChangeArrowheads="1"/>
            </p:cNvSpPr>
            <p:nvPr/>
          </p:nvSpPr>
          <p:spPr bwMode="auto">
            <a:xfrm>
              <a:off x="4800" y="2691"/>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23" name="Rectangle 146"/>
            <p:cNvSpPr>
              <a:spLocks noChangeArrowheads="1"/>
            </p:cNvSpPr>
            <p:nvPr/>
          </p:nvSpPr>
          <p:spPr bwMode="auto">
            <a:xfrm>
              <a:off x="4800" y="2979"/>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24" name="Rectangle 168"/>
            <p:cNvSpPr>
              <a:spLocks noChangeArrowheads="1"/>
            </p:cNvSpPr>
            <p:nvPr/>
          </p:nvSpPr>
          <p:spPr bwMode="auto">
            <a:xfrm>
              <a:off x="2928"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25" name="Rectangle 169"/>
            <p:cNvSpPr>
              <a:spLocks noChangeArrowheads="1"/>
            </p:cNvSpPr>
            <p:nvPr/>
          </p:nvSpPr>
          <p:spPr bwMode="auto">
            <a:xfrm>
              <a:off x="3072"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26" name="Rectangle 170"/>
            <p:cNvSpPr>
              <a:spLocks noChangeArrowheads="1"/>
            </p:cNvSpPr>
            <p:nvPr/>
          </p:nvSpPr>
          <p:spPr bwMode="auto">
            <a:xfrm>
              <a:off x="3216"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27" name="Rectangle 171"/>
            <p:cNvSpPr>
              <a:spLocks noChangeArrowheads="1"/>
            </p:cNvSpPr>
            <p:nvPr/>
          </p:nvSpPr>
          <p:spPr bwMode="auto">
            <a:xfrm>
              <a:off x="3360"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28" name="Rectangle 172"/>
            <p:cNvSpPr>
              <a:spLocks noChangeArrowheads="1"/>
            </p:cNvSpPr>
            <p:nvPr/>
          </p:nvSpPr>
          <p:spPr bwMode="auto">
            <a:xfrm>
              <a:off x="3504"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29" name="Rectangle 173"/>
            <p:cNvSpPr>
              <a:spLocks noChangeArrowheads="1"/>
            </p:cNvSpPr>
            <p:nvPr/>
          </p:nvSpPr>
          <p:spPr bwMode="auto">
            <a:xfrm>
              <a:off x="3648"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30" name="Rectangle 174"/>
            <p:cNvSpPr>
              <a:spLocks noChangeArrowheads="1"/>
            </p:cNvSpPr>
            <p:nvPr/>
          </p:nvSpPr>
          <p:spPr bwMode="auto">
            <a:xfrm>
              <a:off x="3792"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31" name="Rectangle 175"/>
            <p:cNvSpPr>
              <a:spLocks noChangeArrowheads="1"/>
            </p:cNvSpPr>
            <p:nvPr/>
          </p:nvSpPr>
          <p:spPr bwMode="auto">
            <a:xfrm>
              <a:off x="3936"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32" name="Rectangle 176"/>
            <p:cNvSpPr>
              <a:spLocks noChangeArrowheads="1"/>
            </p:cNvSpPr>
            <p:nvPr/>
          </p:nvSpPr>
          <p:spPr bwMode="auto">
            <a:xfrm>
              <a:off x="4080"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33" name="Rectangle 177"/>
            <p:cNvSpPr>
              <a:spLocks noChangeArrowheads="1"/>
            </p:cNvSpPr>
            <p:nvPr/>
          </p:nvSpPr>
          <p:spPr bwMode="auto">
            <a:xfrm>
              <a:off x="4224"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34" name="Rectangle 178"/>
            <p:cNvSpPr>
              <a:spLocks noChangeArrowheads="1"/>
            </p:cNvSpPr>
            <p:nvPr/>
          </p:nvSpPr>
          <p:spPr bwMode="auto">
            <a:xfrm>
              <a:off x="4368"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35" name="Rectangle 179"/>
            <p:cNvSpPr>
              <a:spLocks noChangeArrowheads="1"/>
            </p:cNvSpPr>
            <p:nvPr/>
          </p:nvSpPr>
          <p:spPr bwMode="auto">
            <a:xfrm>
              <a:off x="4512"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36" name="Rectangle 180"/>
            <p:cNvSpPr>
              <a:spLocks noChangeArrowheads="1"/>
            </p:cNvSpPr>
            <p:nvPr/>
          </p:nvSpPr>
          <p:spPr bwMode="auto">
            <a:xfrm>
              <a:off x="4656"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37" name="Rectangle 181"/>
            <p:cNvSpPr>
              <a:spLocks noChangeArrowheads="1"/>
            </p:cNvSpPr>
            <p:nvPr/>
          </p:nvSpPr>
          <p:spPr bwMode="auto">
            <a:xfrm>
              <a:off x="4800" y="3123"/>
              <a:ext cx="144" cy="144"/>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119938" name="Text Box 196"/>
            <p:cNvSpPr txBox="1">
              <a:spLocks noChangeArrowheads="1"/>
            </p:cNvSpPr>
            <p:nvPr/>
          </p:nvSpPr>
          <p:spPr bwMode="auto">
            <a:xfrm>
              <a:off x="2294" y="1680"/>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a:t>1A</a:t>
              </a:r>
            </a:p>
          </p:txBody>
        </p:sp>
        <p:sp>
          <p:nvSpPr>
            <p:cNvPr id="119939" name="Rectangle 197"/>
            <p:cNvSpPr>
              <a:spLocks noChangeArrowheads="1"/>
            </p:cNvSpPr>
            <p:nvPr/>
          </p:nvSpPr>
          <p:spPr bwMode="auto">
            <a:xfrm>
              <a:off x="2475" y="1825"/>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t>2A</a:t>
              </a:r>
            </a:p>
          </p:txBody>
        </p:sp>
        <p:sp>
          <p:nvSpPr>
            <p:cNvPr id="119940" name="Rectangle 198"/>
            <p:cNvSpPr>
              <a:spLocks noChangeArrowheads="1"/>
            </p:cNvSpPr>
            <p:nvPr/>
          </p:nvSpPr>
          <p:spPr bwMode="auto">
            <a:xfrm>
              <a:off x="4032" y="1825"/>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t>3A</a:t>
              </a:r>
            </a:p>
          </p:txBody>
        </p:sp>
        <p:sp>
          <p:nvSpPr>
            <p:cNvPr id="119941" name="Rectangle 199"/>
            <p:cNvSpPr>
              <a:spLocks noChangeArrowheads="1"/>
            </p:cNvSpPr>
            <p:nvPr/>
          </p:nvSpPr>
          <p:spPr bwMode="auto">
            <a:xfrm>
              <a:off x="4176" y="1825"/>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t>4A</a:t>
              </a:r>
            </a:p>
          </p:txBody>
        </p:sp>
        <p:sp>
          <p:nvSpPr>
            <p:cNvPr id="119942" name="Rectangle 200"/>
            <p:cNvSpPr>
              <a:spLocks noChangeArrowheads="1"/>
            </p:cNvSpPr>
            <p:nvPr/>
          </p:nvSpPr>
          <p:spPr bwMode="auto">
            <a:xfrm>
              <a:off x="4320" y="1835"/>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t>5A</a:t>
              </a:r>
            </a:p>
          </p:txBody>
        </p:sp>
        <p:sp>
          <p:nvSpPr>
            <p:cNvPr id="119943" name="Rectangle 201"/>
            <p:cNvSpPr>
              <a:spLocks noChangeArrowheads="1"/>
            </p:cNvSpPr>
            <p:nvPr/>
          </p:nvSpPr>
          <p:spPr bwMode="auto">
            <a:xfrm>
              <a:off x="4464" y="1827"/>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t>6A</a:t>
              </a:r>
            </a:p>
          </p:txBody>
        </p:sp>
        <p:sp>
          <p:nvSpPr>
            <p:cNvPr id="119944" name="Rectangle 202"/>
            <p:cNvSpPr>
              <a:spLocks noChangeArrowheads="1"/>
            </p:cNvSpPr>
            <p:nvPr/>
          </p:nvSpPr>
          <p:spPr bwMode="auto">
            <a:xfrm>
              <a:off x="4608" y="1827"/>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t>7A</a:t>
              </a:r>
            </a:p>
          </p:txBody>
        </p:sp>
        <p:sp>
          <p:nvSpPr>
            <p:cNvPr id="119945" name="Rectangle 203"/>
            <p:cNvSpPr>
              <a:spLocks noChangeArrowheads="1"/>
            </p:cNvSpPr>
            <p:nvPr/>
          </p:nvSpPr>
          <p:spPr bwMode="auto">
            <a:xfrm>
              <a:off x="4788" y="1683"/>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t>0</a:t>
              </a:r>
            </a:p>
          </p:txBody>
        </p:sp>
      </p:gr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idx="1"/>
          </p:nvPr>
        </p:nvSpPr>
        <p:spPr/>
        <p:txBody>
          <a:bodyPr/>
          <a:lstStyle/>
          <a:p>
            <a:pPr eaLnBrk="1" hangingPunct="1">
              <a:defRPr/>
            </a:pPr>
            <a:r>
              <a:rPr lang="en-US" smtClean="0"/>
              <a:t>The chemical and physical properties of main-group elements display periodic character.  </a:t>
            </a:r>
          </a:p>
          <a:p>
            <a:pPr eaLnBrk="1" hangingPunct="1">
              <a:defRPr/>
            </a:pPr>
            <a:r>
              <a:rPr lang="en-US" smtClean="0"/>
              <a:t>Metallic-nonmetallic character as well as basic-acidic behavior of element oxides appears in periodic patterns.  </a:t>
            </a:r>
          </a:p>
          <a:p>
            <a:pPr eaLnBrk="1" hangingPunct="1">
              <a:defRPr/>
            </a:pPr>
            <a:r>
              <a:rPr lang="en-US" smtClean="0"/>
              <a:t>Oxides are compounds of an element and oxygen.</a:t>
            </a:r>
          </a:p>
          <a:p>
            <a:pPr eaLnBrk="1" hangingPunct="1">
              <a:defRPr/>
            </a:pPr>
            <a:r>
              <a:rPr lang="en-US" smtClean="0"/>
              <a:t>A basic oxide reacts with acids.</a:t>
            </a:r>
          </a:p>
          <a:p>
            <a:pPr eaLnBrk="1" hangingPunct="1">
              <a:defRPr/>
            </a:pPr>
            <a:r>
              <a:rPr lang="en-US" smtClean="0"/>
              <a:t>An acidic oxide reacts with bases.</a:t>
            </a:r>
          </a:p>
          <a:p>
            <a:pPr eaLnBrk="1" hangingPunct="1">
              <a:defRPr/>
            </a:pPr>
            <a:r>
              <a:rPr lang="en-US" smtClean="0"/>
              <a:t>An </a:t>
            </a:r>
            <a:r>
              <a:rPr lang="en-US" b="1" u="sng" smtClean="0"/>
              <a:t>amphoteric</a:t>
            </a:r>
            <a:r>
              <a:rPr lang="en-US" smtClean="0"/>
              <a:t> oxide has both acidic and basic properties.</a:t>
            </a:r>
          </a:p>
        </p:txBody>
      </p:sp>
      <p:sp>
        <p:nvSpPr>
          <p:cNvPr id="352258" name="Rectangle 2"/>
          <p:cNvSpPr>
            <a:spLocks noGrp="1" noChangeArrowheads="1"/>
          </p:cNvSpPr>
          <p:nvPr>
            <p:ph type="title"/>
          </p:nvPr>
        </p:nvSpPr>
        <p:spPr/>
        <p:txBody>
          <a:bodyPr>
            <a:normAutofit fontScale="90000"/>
          </a:bodyPr>
          <a:lstStyle/>
          <a:p>
            <a:pPr eaLnBrk="1" hangingPunct="1">
              <a:defRPr/>
            </a:pPr>
            <a:r>
              <a:rPr lang="en-US" smtClean="0"/>
              <a:t>Periodicity of Main Group Elements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Grp="1" noChangeArrowheads="1"/>
          </p:cNvSpPr>
          <p:nvPr>
            <p:ph idx="1"/>
          </p:nvPr>
        </p:nvSpPr>
        <p:spPr/>
        <p:txBody>
          <a:bodyPr/>
          <a:lstStyle/>
          <a:p>
            <a:pPr eaLnBrk="1" hangingPunct="1">
              <a:defRPr/>
            </a:pPr>
            <a:r>
              <a:rPr lang="en-US" smtClean="0"/>
              <a:t>Electron Configuration:  1s</a:t>
            </a:r>
            <a:r>
              <a:rPr lang="en-US" baseline="30000" smtClean="0"/>
              <a:t>1</a:t>
            </a:r>
            <a:endParaRPr lang="en-US" smtClean="0"/>
          </a:p>
          <a:p>
            <a:pPr eaLnBrk="1" hangingPunct="1">
              <a:defRPr/>
            </a:pPr>
            <a:r>
              <a:rPr lang="en-US" smtClean="0"/>
              <a:t>A colorless gas composed of H</a:t>
            </a:r>
            <a:r>
              <a:rPr lang="en-US" baseline="-25000" smtClean="0"/>
              <a:t>2</a:t>
            </a:r>
            <a:r>
              <a:rPr lang="en-US" smtClean="0"/>
              <a:t> molecules.</a:t>
            </a:r>
          </a:p>
          <a:p>
            <a:pPr eaLnBrk="1" hangingPunct="1">
              <a:defRPr/>
            </a:pPr>
            <a:r>
              <a:rPr lang="en-US" smtClean="0"/>
              <a:t>Should be considered in a group by itself.</a:t>
            </a:r>
            <a:endParaRPr lang="en-US" baseline="30000" smtClean="0"/>
          </a:p>
        </p:txBody>
      </p:sp>
      <p:sp>
        <p:nvSpPr>
          <p:cNvPr id="354306" name="Rectangle 2"/>
          <p:cNvSpPr>
            <a:spLocks noGrp="1" noChangeArrowheads="1"/>
          </p:cNvSpPr>
          <p:nvPr>
            <p:ph type="title"/>
          </p:nvPr>
        </p:nvSpPr>
        <p:spPr/>
        <p:txBody>
          <a:bodyPr/>
          <a:lstStyle/>
          <a:p>
            <a:pPr eaLnBrk="1" hangingPunct="1">
              <a:defRPr/>
            </a:pPr>
            <a:r>
              <a:rPr lang="en-US" smtClean="0"/>
              <a:t>Hydrogen </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p:cNvSpPr>
            <a:spLocks noGrp="1" noChangeArrowheads="1"/>
          </p:cNvSpPr>
          <p:nvPr>
            <p:ph idx="1"/>
          </p:nvPr>
        </p:nvSpPr>
        <p:spPr/>
        <p:txBody>
          <a:bodyPr/>
          <a:lstStyle/>
          <a:p>
            <a:pPr eaLnBrk="1" hangingPunct="1">
              <a:defRPr/>
            </a:pPr>
            <a:r>
              <a:rPr lang="en-US" smtClean="0"/>
              <a:t>Electron Configuration: ns</a:t>
            </a:r>
            <a:r>
              <a:rPr lang="en-US" baseline="30000" smtClean="0"/>
              <a:t>1</a:t>
            </a:r>
            <a:endParaRPr lang="en-US" smtClean="0"/>
          </a:p>
          <a:p>
            <a:pPr eaLnBrk="1" hangingPunct="1">
              <a:defRPr/>
            </a:pPr>
            <a:r>
              <a:rPr lang="en-US" smtClean="0"/>
              <a:t>Characteristics:</a:t>
            </a:r>
          </a:p>
          <a:p>
            <a:pPr lvl="1" eaLnBrk="1" hangingPunct="1">
              <a:defRPr/>
            </a:pPr>
            <a:r>
              <a:rPr lang="en-US" smtClean="0"/>
              <a:t>Soft</a:t>
            </a:r>
          </a:p>
          <a:p>
            <a:pPr lvl="1" eaLnBrk="1" hangingPunct="1">
              <a:defRPr/>
            </a:pPr>
            <a:r>
              <a:rPr lang="en-US" smtClean="0"/>
              <a:t>Reactive (reactivity increases down the group)</a:t>
            </a:r>
          </a:p>
          <a:p>
            <a:pPr eaLnBrk="1" hangingPunct="1">
              <a:defRPr/>
            </a:pPr>
            <a:r>
              <a:rPr lang="en-US" smtClean="0"/>
              <a:t>React with water to produce hydrogen gas.</a:t>
            </a:r>
          </a:p>
          <a:p>
            <a:pPr lvl="1" eaLnBrk="1" hangingPunct="1">
              <a:defRPr/>
            </a:pPr>
            <a:r>
              <a:rPr lang="en-US" smtClean="0"/>
              <a:t>e.g. 2Li(s) + H</a:t>
            </a:r>
            <a:r>
              <a:rPr lang="en-US" baseline="-25000" smtClean="0"/>
              <a:t>2</a:t>
            </a:r>
            <a:r>
              <a:rPr lang="en-US" smtClean="0"/>
              <a:t>O(l) </a:t>
            </a:r>
            <a:r>
              <a:rPr lang="en-US" smtClean="0">
                <a:sym typeface="Wingdings" pitchFamily="2" charset="2"/>
              </a:rPr>
              <a:t> LiOH(aq) + H</a:t>
            </a:r>
            <a:r>
              <a:rPr lang="en-US" baseline="-25000" smtClean="0">
                <a:sym typeface="Wingdings" pitchFamily="2" charset="2"/>
              </a:rPr>
              <a:t>2</a:t>
            </a:r>
            <a:r>
              <a:rPr lang="en-US" smtClean="0">
                <a:sym typeface="Wingdings" pitchFamily="2" charset="2"/>
              </a:rPr>
              <a:t>(g)</a:t>
            </a:r>
          </a:p>
          <a:p>
            <a:pPr eaLnBrk="1" hangingPunct="1">
              <a:defRPr/>
            </a:pPr>
            <a:r>
              <a:rPr lang="en-US" smtClean="0"/>
              <a:t>Form basic oxides with the general formula R</a:t>
            </a:r>
            <a:r>
              <a:rPr lang="en-US" baseline="-25000" smtClean="0"/>
              <a:t>2</a:t>
            </a:r>
            <a:r>
              <a:rPr lang="en-US" smtClean="0"/>
              <a:t>O.</a:t>
            </a:r>
          </a:p>
          <a:p>
            <a:pPr lvl="1" eaLnBrk="1" hangingPunct="1">
              <a:defRPr/>
            </a:pPr>
            <a:r>
              <a:rPr lang="en-US" smtClean="0"/>
              <a:t>e.g. Li</a:t>
            </a:r>
            <a:r>
              <a:rPr lang="en-US" baseline="-25000" smtClean="0"/>
              <a:t>2</a:t>
            </a:r>
            <a:r>
              <a:rPr lang="en-US" smtClean="0"/>
              <a:t>O</a:t>
            </a:r>
          </a:p>
        </p:txBody>
      </p:sp>
      <p:sp>
        <p:nvSpPr>
          <p:cNvPr id="355330" name="Rectangle 2"/>
          <p:cNvSpPr>
            <a:spLocks noGrp="1" noChangeArrowheads="1"/>
          </p:cNvSpPr>
          <p:nvPr>
            <p:ph type="title"/>
          </p:nvPr>
        </p:nvSpPr>
        <p:spPr/>
        <p:txBody>
          <a:bodyPr/>
          <a:lstStyle/>
          <a:p>
            <a:pPr eaLnBrk="1" hangingPunct="1">
              <a:defRPr/>
            </a:pPr>
            <a:r>
              <a:rPr lang="en-US" smtClean="0"/>
              <a:t>Alkali Metals (Group 1A)</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Rectangle 3"/>
          <p:cNvSpPr>
            <a:spLocks noGrp="1" noChangeArrowheads="1"/>
          </p:cNvSpPr>
          <p:nvPr>
            <p:ph idx="1"/>
          </p:nvPr>
        </p:nvSpPr>
        <p:spPr/>
        <p:txBody>
          <a:bodyPr/>
          <a:lstStyle/>
          <a:p>
            <a:pPr eaLnBrk="1" hangingPunct="1">
              <a:defRPr/>
            </a:pPr>
            <a:r>
              <a:rPr lang="en-US" smtClean="0"/>
              <a:t>Electron Configuration: ns</a:t>
            </a:r>
            <a:r>
              <a:rPr lang="en-US" baseline="30000" smtClean="0"/>
              <a:t>2</a:t>
            </a:r>
          </a:p>
          <a:p>
            <a:pPr eaLnBrk="1" hangingPunct="1">
              <a:defRPr/>
            </a:pPr>
            <a:r>
              <a:rPr lang="en-US" smtClean="0"/>
              <a:t>Reactive but less so than alkali metals</a:t>
            </a:r>
          </a:p>
          <a:p>
            <a:pPr lvl="1" eaLnBrk="1" hangingPunct="1">
              <a:defRPr/>
            </a:pPr>
            <a:r>
              <a:rPr lang="en-US" smtClean="0"/>
              <a:t>Reactivity increases down the group</a:t>
            </a:r>
          </a:p>
          <a:p>
            <a:pPr eaLnBrk="1" hangingPunct="1">
              <a:defRPr/>
            </a:pPr>
            <a:r>
              <a:rPr lang="en-US" smtClean="0"/>
              <a:t>Form basic oxides with the general formula RO</a:t>
            </a:r>
          </a:p>
          <a:p>
            <a:pPr lvl="1" eaLnBrk="1" hangingPunct="1">
              <a:defRPr/>
            </a:pPr>
            <a:r>
              <a:rPr lang="en-US" smtClean="0"/>
              <a:t>e.g. MgO</a:t>
            </a:r>
          </a:p>
        </p:txBody>
      </p:sp>
      <p:sp>
        <p:nvSpPr>
          <p:cNvPr id="356354" name="Rectangle 2"/>
          <p:cNvSpPr>
            <a:spLocks noGrp="1" noChangeArrowheads="1"/>
          </p:cNvSpPr>
          <p:nvPr>
            <p:ph type="title"/>
          </p:nvPr>
        </p:nvSpPr>
        <p:spPr/>
        <p:txBody>
          <a:bodyPr>
            <a:normAutofit fontScale="90000"/>
          </a:bodyPr>
          <a:lstStyle/>
          <a:p>
            <a:pPr eaLnBrk="1" hangingPunct="1">
              <a:defRPr/>
            </a:pPr>
            <a:r>
              <a:rPr lang="en-US" smtClean="0"/>
              <a:t>Alkaline Earth Metals (Group 2A)</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3"/>
          <p:cNvSpPr>
            <a:spLocks noGrp="1" noChangeArrowheads="1"/>
          </p:cNvSpPr>
          <p:nvPr>
            <p:ph idx="1"/>
          </p:nvPr>
        </p:nvSpPr>
        <p:spPr/>
        <p:txBody>
          <a:bodyPr/>
          <a:lstStyle/>
          <a:p>
            <a:pPr eaLnBrk="1" hangingPunct="1">
              <a:defRPr/>
            </a:pPr>
            <a:r>
              <a:rPr lang="en-US" smtClean="0"/>
              <a:t>Electron Configuration: ns</a:t>
            </a:r>
            <a:r>
              <a:rPr lang="en-US" baseline="30000" smtClean="0"/>
              <a:t>2</a:t>
            </a:r>
            <a:r>
              <a:rPr lang="en-US" smtClean="0"/>
              <a:t>np</a:t>
            </a:r>
            <a:r>
              <a:rPr lang="en-US" baseline="30000" smtClean="0"/>
              <a:t>1</a:t>
            </a:r>
          </a:p>
          <a:p>
            <a:pPr eaLnBrk="1" hangingPunct="1">
              <a:defRPr/>
            </a:pPr>
            <a:r>
              <a:rPr lang="en-US" smtClean="0"/>
              <a:t>Increasing metallic character down the group</a:t>
            </a:r>
          </a:p>
          <a:p>
            <a:pPr eaLnBrk="1" hangingPunct="1">
              <a:defRPr/>
            </a:pPr>
            <a:r>
              <a:rPr lang="en-US" smtClean="0"/>
              <a:t>Oxides have the general formula R</a:t>
            </a:r>
            <a:r>
              <a:rPr lang="en-US" baseline="-25000" smtClean="0"/>
              <a:t>2</a:t>
            </a:r>
            <a:r>
              <a:rPr lang="en-US" smtClean="0"/>
              <a:t>O</a:t>
            </a:r>
            <a:r>
              <a:rPr lang="en-US" baseline="-25000" smtClean="0"/>
              <a:t>3</a:t>
            </a:r>
          </a:p>
          <a:p>
            <a:pPr lvl="1" eaLnBrk="1" hangingPunct="1">
              <a:defRPr/>
            </a:pPr>
            <a:r>
              <a:rPr lang="en-US" smtClean="0"/>
              <a:t>Boron oxide is acidic.</a:t>
            </a:r>
          </a:p>
          <a:p>
            <a:pPr lvl="1" eaLnBrk="1" hangingPunct="1">
              <a:defRPr/>
            </a:pPr>
            <a:r>
              <a:rPr lang="en-US" smtClean="0"/>
              <a:t>Aluminum and gallium oxide are amphoteric.</a:t>
            </a:r>
          </a:p>
          <a:p>
            <a:pPr lvl="1" eaLnBrk="1" hangingPunct="1">
              <a:defRPr/>
            </a:pPr>
            <a:r>
              <a:rPr lang="en-US" smtClean="0"/>
              <a:t>Lower oxides in the group become basic, reflecting the increased metallic character.</a:t>
            </a:r>
          </a:p>
        </p:txBody>
      </p:sp>
      <p:sp>
        <p:nvSpPr>
          <p:cNvPr id="357378" name="Rectangle 2"/>
          <p:cNvSpPr>
            <a:spLocks noGrp="1" noChangeArrowheads="1"/>
          </p:cNvSpPr>
          <p:nvPr>
            <p:ph type="title"/>
          </p:nvPr>
        </p:nvSpPr>
        <p:spPr/>
        <p:txBody>
          <a:bodyPr/>
          <a:lstStyle/>
          <a:p>
            <a:pPr eaLnBrk="1" hangingPunct="1">
              <a:defRPr/>
            </a:pPr>
            <a:r>
              <a:rPr lang="en-US" smtClean="0"/>
              <a:t>Group 3A</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idx="1"/>
          </p:nvPr>
        </p:nvSpPr>
        <p:spPr/>
        <p:txBody>
          <a:bodyPr/>
          <a:lstStyle/>
          <a:p>
            <a:pPr eaLnBrk="1" hangingPunct="1">
              <a:defRPr/>
            </a:pPr>
            <a:r>
              <a:rPr lang="en-US" smtClean="0"/>
              <a:t>Electron Configuration: ns</a:t>
            </a:r>
            <a:r>
              <a:rPr lang="en-US" baseline="30000" smtClean="0"/>
              <a:t>2</a:t>
            </a:r>
            <a:r>
              <a:rPr lang="en-US" smtClean="0"/>
              <a:t>np</a:t>
            </a:r>
            <a:r>
              <a:rPr lang="en-US" baseline="30000" smtClean="0"/>
              <a:t>2</a:t>
            </a:r>
            <a:endParaRPr lang="en-US" smtClean="0"/>
          </a:p>
          <a:p>
            <a:pPr eaLnBrk="1" hangingPunct="1">
              <a:defRPr/>
            </a:pPr>
            <a:r>
              <a:rPr lang="en-US" smtClean="0"/>
              <a:t>Large change in metallic character down the group</a:t>
            </a:r>
          </a:p>
          <a:p>
            <a:pPr lvl="1" eaLnBrk="1" hangingPunct="1">
              <a:defRPr/>
            </a:pPr>
            <a:r>
              <a:rPr lang="en-US" smtClean="0"/>
              <a:t>Carbon is a non-metal</a:t>
            </a:r>
          </a:p>
          <a:p>
            <a:pPr lvl="1" eaLnBrk="1" hangingPunct="1">
              <a:defRPr/>
            </a:pPr>
            <a:r>
              <a:rPr lang="en-US" smtClean="0"/>
              <a:t>Silicon and germanium are metalloids</a:t>
            </a:r>
          </a:p>
          <a:p>
            <a:pPr lvl="1" eaLnBrk="1" hangingPunct="1">
              <a:defRPr/>
            </a:pPr>
            <a:r>
              <a:rPr lang="en-US" smtClean="0"/>
              <a:t>Tin and lead are metals</a:t>
            </a:r>
          </a:p>
          <a:p>
            <a:pPr eaLnBrk="1" hangingPunct="1">
              <a:defRPr/>
            </a:pPr>
            <a:r>
              <a:rPr lang="en-US" smtClean="0"/>
              <a:t>Form oxides with the general formula RO</a:t>
            </a:r>
            <a:r>
              <a:rPr lang="en-US" baseline="-25000" smtClean="0"/>
              <a:t>2</a:t>
            </a:r>
            <a:r>
              <a:rPr lang="en-US" smtClean="0"/>
              <a:t> and progress from acidic to amphoteric.</a:t>
            </a:r>
          </a:p>
          <a:p>
            <a:pPr eaLnBrk="1" hangingPunct="1">
              <a:defRPr/>
            </a:pPr>
            <a:endParaRPr lang="en-US" smtClean="0"/>
          </a:p>
        </p:txBody>
      </p:sp>
      <p:sp>
        <p:nvSpPr>
          <p:cNvPr id="358402" name="Rectangle 2"/>
          <p:cNvSpPr>
            <a:spLocks noGrp="1" noChangeArrowheads="1"/>
          </p:cNvSpPr>
          <p:nvPr>
            <p:ph type="title"/>
          </p:nvPr>
        </p:nvSpPr>
        <p:spPr/>
        <p:txBody>
          <a:bodyPr/>
          <a:lstStyle/>
          <a:p>
            <a:pPr eaLnBrk="1" hangingPunct="1">
              <a:defRPr/>
            </a:pPr>
            <a:r>
              <a:rPr lang="en-US" smtClean="0"/>
              <a:t>Group 4A Elements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idx="1"/>
          </p:nvPr>
        </p:nvSpPr>
        <p:spPr/>
        <p:txBody>
          <a:bodyPr/>
          <a:lstStyle/>
          <a:p>
            <a:pPr eaLnBrk="1" hangingPunct="1">
              <a:defRPr/>
            </a:pPr>
            <a:r>
              <a:rPr lang="en-US" smtClean="0"/>
              <a:t>Electron Configuration: ns</a:t>
            </a:r>
            <a:r>
              <a:rPr lang="en-US" baseline="30000" smtClean="0"/>
              <a:t>2</a:t>
            </a:r>
            <a:r>
              <a:rPr lang="en-US" smtClean="0"/>
              <a:t>np</a:t>
            </a:r>
            <a:r>
              <a:rPr lang="en-US" baseline="30000" smtClean="0"/>
              <a:t>3</a:t>
            </a:r>
          </a:p>
          <a:p>
            <a:pPr eaLnBrk="1" hangingPunct="1">
              <a:defRPr/>
            </a:pPr>
            <a:r>
              <a:rPr lang="en-US" smtClean="0"/>
              <a:t>Transition from nonmetal (N</a:t>
            </a:r>
            <a:r>
              <a:rPr lang="en-US" baseline="-25000" smtClean="0"/>
              <a:t>2</a:t>
            </a:r>
            <a:r>
              <a:rPr lang="en-US" smtClean="0"/>
              <a:t>) to metal (Bi).</a:t>
            </a:r>
          </a:p>
          <a:p>
            <a:pPr eaLnBrk="1" hangingPunct="1">
              <a:defRPr/>
            </a:pPr>
            <a:r>
              <a:rPr lang="en-US" smtClean="0"/>
              <a:t>Form oxides with the empirical formulas R</a:t>
            </a:r>
            <a:r>
              <a:rPr lang="en-US" baseline="-25000" smtClean="0"/>
              <a:t>2</a:t>
            </a:r>
            <a:r>
              <a:rPr lang="en-US" smtClean="0"/>
              <a:t>O</a:t>
            </a:r>
            <a:r>
              <a:rPr lang="en-US" baseline="-25000" smtClean="0"/>
              <a:t>3</a:t>
            </a:r>
            <a:r>
              <a:rPr lang="en-US" smtClean="0"/>
              <a:t> and R</a:t>
            </a:r>
            <a:r>
              <a:rPr lang="en-US" baseline="-25000" smtClean="0"/>
              <a:t>2</a:t>
            </a:r>
            <a:r>
              <a:rPr lang="en-US" smtClean="0"/>
              <a:t>O</a:t>
            </a:r>
            <a:r>
              <a:rPr lang="en-US" baseline="-25000" smtClean="0"/>
              <a:t>5</a:t>
            </a:r>
            <a:r>
              <a:rPr lang="en-US" smtClean="0"/>
              <a:t>.</a:t>
            </a:r>
          </a:p>
          <a:p>
            <a:pPr eaLnBrk="1" hangingPunct="1">
              <a:defRPr/>
            </a:pPr>
            <a:r>
              <a:rPr lang="en-US" smtClean="0"/>
              <a:t>Nitrogen, phosphorous, and arsenic have acidic oxides.</a:t>
            </a:r>
          </a:p>
          <a:p>
            <a:pPr eaLnBrk="1" hangingPunct="1">
              <a:defRPr/>
            </a:pPr>
            <a:r>
              <a:rPr lang="en-US" smtClean="0"/>
              <a:t>Antimony has amphoteric oxides.</a:t>
            </a:r>
          </a:p>
          <a:p>
            <a:pPr eaLnBrk="1" hangingPunct="1">
              <a:defRPr/>
            </a:pPr>
            <a:r>
              <a:rPr lang="en-US" smtClean="0"/>
              <a:t>Bismuth has the basic oxide.</a:t>
            </a:r>
          </a:p>
        </p:txBody>
      </p:sp>
      <p:sp>
        <p:nvSpPr>
          <p:cNvPr id="359426" name="Rectangle 2"/>
          <p:cNvSpPr>
            <a:spLocks noGrp="1" noChangeArrowheads="1"/>
          </p:cNvSpPr>
          <p:nvPr>
            <p:ph type="title"/>
          </p:nvPr>
        </p:nvSpPr>
        <p:spPr/>
        <p:txBody>
          <a:bodyPr/>
          <a:lstStyle/>
          <a:p>
            <a:pPr eaLnBrk="1" hangingPunct="1">
              <a:defRPr/>
            </a:pPr>
            <a:r>
              <a:rPr lang="en-US" smtClean="0"/>
              <a:t>Group 5A Elements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Rectangle 3"/>
          <p:cNvSpPr>
            <a:spLocks noGrp="1" noChangeArrowheads="1"/>
          </p:cNvSpPr>
          <p:nvPr>
            <p:ph idx="1"/>
          </p:nvPr>
        </p:nvSpPr>
        <p:spPr/>
        <p:txBody>
          <a:bodyPr/>
          <a:lstStyle/>
          <a:p>
            <a:pPr eaLnBrk="1" hangingPunct="1">
              <a:defRPr/>
            </a:pPr>
            <a:r>
              <a:rPr lang="en-US" smtClean="0"/>
              <a:t>Electron Configuration: ns</a:t>
            </a:r>
            <a:r>
              <a:rPr lang="en-US" baseline="30000" smtClean="0"/>
              <a:t>2</a:t>
            </a:r>
            <a:r>
              <a:rPr lang="en-US" smtClean="0"/>
              <a:t>np</a:t>
            </a:r>
            <a:r>
              <a:rPr lang="en-US" baseline="30000" smtClean="0"/>
              <a:t>4</a:t>
            </a:r>
          </a:p>
          <a:p>
            <a:pPr eaLnBrk="1" hangingPunct="1">
              <a:defRPr/>
            </a:pPr>
            <a:r>
              <a:rPr lang="en-US" smtClean="0"/>
              <a:t>Transition from nonmetal (O</a:t>
            </a:r>
            <a:r>
              <a:rPr lang="en-US" baseline="-25000" smtClean="0"/>
              <a:t>2</a:t>
            </a:r>
            <a:r>
              <a:rPr lang="en-US" smtClean="0"/>
              <a:t>) to metal (Po).  </a:t>
            </a:r>
          </a:p>
          <a:p>
            <a:pPr eaLnBrk="1" hangingPunct="1">
              <a:defRPr/>
            </a:pPr>
            <a:r>
              <a:rPr lang="en-US" smtClean="0"/>
              <a:t>Sulfur, selenium, and tellurium form oxides with the formulas RO</a:t>
            </a:r>
            <a:r>
              <a:rPr lang="en-US" baseline="-25000" smtClean="0"/>
              <a:t>2</a:t>
            </a:r>
            <a:r>
              <a:rPr lang="en-US" smtClean="0"/>
              <a:t> and RO</a:t>
            </a:r>
            <a:r>
              <a:rPr lang="en-US" baseline="-25000" smtClean="0"/>
              <a:t>3</a:t>
            </a:r>
            <a:r>
              <a:rPr lang="en-US" smtClean="0"/>
              <a:t>. </a:t>
            </a:r>
          </a:p>
          <a:p>
            <a:pPr lvl="1" eaLnBrk="1" hangingPunct="1">
              <a:defRPr/>
            </a:pPr>
            <a:r>
              <a:rPr lang="en-US" smtClean="0"/>
              <a:t>These oxides are acidic except TeO</a:t>
            </a:r>
            <a:r>
              <a:rPr lang="en-US" baseline="-25000" smtClean="0"/>
              <a:t>2</a:t>
            </a:r>
            <a:r>
              <a:rPr lang="en-US" smtClean="0"/>
              <a:t> which is amphoteric.</a:t>
            </a:r>
          </a:p>
          <a:p>
            <a:pPr eaLnBrk="1" hangingPunct="1">
              <a:defRPr/>
            </a:pPr>
            <a:r>
              <a:rPr lang="en-US" smtClean="0"/>
              <a:t>Polonium’s oxide PoO</a:t>
            </a:r>
            <a:r>
              <a:rPr lang="en-US" baseline="-25000" smtClean="0"/>
              <a:t>2</a:t>
            </a:r>
            <a:r>
              <a:rPr lang="en-US" smtClean="0"/>
              <a:t> is amphoteric but more basic than TeO</a:t>
            </a:r>
            <a:r>
              <a:rPr lang="en-US" baseline="-25000" smtClean="0"/>
              <a:t>2</a:t>
            </a:r>
            <a:r>
              <a:rPr lang="en-US" smtClean="0"/>
              <a:t>.</a:t>
            </a:r>
          </a:p>
        </p:txBody>
      </p:sp>
      <p:sp>
        <p:nvSpPr>
          <p:cNvPr id="360450" name="Rectangle 2"/>
          <p:cNvSpPr>
            <a:spLocks noGrp="1" noChangeArrowheads="1"/>
          </p:cNvSpPr>
          <p:nvPr>
            <p:ph type="title"/>
          </p:nvPr>
        </p:nvSpPr>
        <p:spPr/>
        <p:txBody>
          <a:bodyPr/>
          <a:lstStyle/>
          <a:p>
            <a:pPr eaLnBrk="1" hangingPunct="1">
              <a:defRPr/>
            </a:pPr>
            <a:r>
              <a:rPr lang="en-US" smtClean="0"/>
              <a:t>Chalcogens (Group 6A)</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eaLnBrk="1" hangingPunct="1">
              <a:defRPr/>
            </a:pPr>
            <a:r>
              <a:rPr lang="en-US" smtClean="0"/>
              <a:t>Rydberg Equation</a:t>
            </a:r>
          </a:p>
        </p:txBody>
      </p:sp>
      <p:sp>
        <p:nvSpPr>
          <p:cNvPr id="305155" name="Rectangle 3"/>
          <p:cNvSpPr>
            <a:spLocks noGrp="1" noChangeArrowheads="1"/>
          </p:cNvSpPr>
          <p:nvPr>
            <p:ph type="body" sz="half" idx="1"/>
          </p:nvPr>
        </p:nvSpPr>
        <p:spPr>
          <a:xfrm>
            <a:off x="457200" y="990600"/>
            <a:ext cx="8458200" cy="5135563"/>
          </a:xfrm>
        </p:spPr>
        <p:txBody>
          <a:bodyPr/>
          <a:lstStyle/>
          <a:p>
            <a:pPr eaLnBrk="1" hangingPunct="1">
              <a:defRPr/>
            </a:pPr>
            <a:r>
              <a:rPr lang="en-US" sz="2000" smtClean="0"/>
              <a:t>The mathematical equation used to predict the position and wavelength of any line in a given series is called the Rydberg equation:</a:t>
            </a:r>
            <a:br>
              <a:rPr lang="en-US" sz="2000" smtClean="0"/>
            </a:br>
            <a:r>
              <a:rPr lang="en-US" sz="2000" smtClean="0"/>
              <a:t/>
            </a:r>
            <a:br>
              <a:rPr lang="en-US" sz="2000" smtClean="0"/>
            </a:br>
            <a:r>
              <a:rPr lang="en-US" sz="2000" smtClean="0"/>
              <a:t/>
            </a:r>
            <a:br>
              <a:rPr lang="en-US" sz="2000" smtClean="0"/>
            </a:br>
            <a:r>
              <a:rPr lang="en-US" sz="2000" smtClean="0"/>
              <a:t/>
            </a:r>
            <a:br>
              <a:rPr lang="en-US" sz="2000" smtClean="0"/>
            </a:br>
            <a:r>
              <a:rPr lang="en-US" sz="2000" smtClean="0"/>
              <a:t/>
            </a:r>
            <a:br>
              <a:rPr lang="en-US" sz="2000" smtClean="0"/>
            </a:br>
            <a:r>
              <a:rPr lang="en-US" sz="2000" smtClean="0"/>
              <a:t/>
            </a:r>
            <a:br>
              <a:rPr lang="en-US" sz="2000" smtClean="0"/>
            </a:br>
            <a:r>
              <a:rPr lang="en-US" sz="2000" smtClean="0"/>
              <a:t/>
            </a:r>
            <a:br>
              <a:rPr lang="en-US" sz="2000" smtClean="0"/>
            </a:br>
            <a:endParaRPr lang="en-US" sz="2000" smtClean="0"/>
          </a:p>
          <a:p>
            <a:pPr eaLnBrk="1" hangingPunct="1">
              <a:defRPr/>
            </a:pPr>
            <a:r>
              <a:rPr lang="en-US" sz="2000" smtClean="0"/>
              <a:t>n</a:t>
            </a:r>
            <a:r>
              <a:rPr lang="en-US" sz="2000" baseline="-25000" smtClean="0"/>
              <a:t>1</a:t>
            </a:r>
            <a:r>
              <a:rPr lang="en-US" sz="2000" smtClean="0"/>
              <a:t> and n</a:t>
            </a:r>
            <a:r>
              <a:rPr lang="en-US" sz="2000" baseline="-25000" smtClean="0"/>
              <a:t>2</a:t>
            </a:r>
            <a:r>
              <a:rPr lang="en-US" sz="2000" smtClean="0"/>
              <a:t> refer to the energy levels of the electrons and n</a:t>
            </a:r>
            <a:r>
              <a:rPr lang="en-US" sz="2000" baseline="-25000" smtClean="0"/>
              <a:t>1</a:t>
            </a:r>
            <a:r>
              <a:rPr lang="en-US" sz="2000" smtClean="0"/>
              <a:t>&lt;n</a:t>
            </a:r>
            <a:r>
              <a:rPr lang="en-US" sz="2000" baseline="-25000" smtClean="0"/>
              <a:t>2</a:t>
            </a:r>
            <a:r>
              <a:rPr lang="en-US" sz="2000" smtClean="0"/>
              <a:t>.</a:t>
            </a:r>
          </a:p>
          <a:p>
            <a:pPr eaLnBrk="1" hangingPunct="1">
              <a:defRPr/>
            </a:pPr>
            <a:r>
              <a:rPr lang="en-US" sz="2000" smtClean="0"/>
              <a:t>R is the Rydberg constant equal to 1.096776x10</a:t>
            </a:r>
            <a:r>
              <a:rPr lang="en-US" sz="2000" baseline="30000" smtClean="0"/>
              <a:t>7</a:t>
            </a:r>
            <a:r>
              <a:rPr lang="en-US" sz="2000" smtClean="0"/>
              <a:t> m</a:t>
            </a:r>
            <a:r>
              <a:rPr lang="en-US" sz="2000" baseline="30000" smtClean="0"/>
              <a:t>-1</a:t>
            </a:r>
            <a:r>
              <a:rPr lang="en-US" sz="2000" smtClean="0"/>
              <a:t>)</a:t>
            </a:r>
          </a:p>
          <a:p>
            <a:pPr eaLnBrk="1" hangingPunct="1">
              <a:defRPr/>
            </a:pPr>
            <a:r>
              <a:rPr lang="en-US" sz="2000" smtClean="0"/>
              <a:t>Line spectra result from the emission of light by atoms and therefore represent electrons in excited atoms dropping from high orbits to lower ones.  </a:t>
            </a:r>
          </a:p>
          <a:p>
            <a:pPr eaLnBrk="1" hangingPunct="1">
              <a:defRPr/>
            </a:pPr>
            <a:endParaRPr lang="en-US" sz="2000" smtClean="0"/>
          </a:p>
          <a:p>
            <a:pPr eaLnBrk="1" hangingPunct="1">
              <a:defRPr/>
            </a:pPr>
            <a:endParaRPr lang="en-US" sz="2000" smtClean="0"/>
          </a:p>
        </p:txBody>
      </p:sp>
      <p:graphicFrame>
        <p:nvGraphicFramePr>
          <p:cNvPr id="14340" name="Object 4"/>
          <p:cNvGraphicFramePr>
            <a:graphicFrameLocks noGrp="1" noChangeAspect="1"/>
          </p:cNvGraphicFramePr>
          <p:nvPr>
            <p:ph sz="half" idx="2"/>
            <p:extLst>
              <p:ext uri="{D42A27DB-BD31-4B8C-83A1-F6EECF244321}">
                <p14:modId xmlns:p14="http://schemas.microsoft.com/office/powerpoint/2010/main" val="2437840905"/>
              </p:ext>
            </p:extLst>
          </p:nvPr>
        </p:nvGraphicFramePr>
        <p:xfrm>
          <a:off x="2514600" y="2057400"/>
          <a:ext cx="3960813" cy="1835150"/>
        </p:xfrm>
        <a:graphic>
          <a:graphicData uri="http://schemas.openxmlformats.org/presentationml/2006/ole">
            <mc:AlternateContent xmlns:mc="http://schemas.openxmlformats.org/markup-compatibility/2006">
              <mc:Choice xmlns:v="urn:schemas-microsoft-com:vml" Requires="v">
                <p:oleObj spid="_x0000_s14365" name="Equation" r:id="rId3" imgW="1041120" imgH="482400" progId="Equation.3">
                  <p:embed/>
                </p:oleObj>
              </mc:Choice>
              <mc:Fallback>
                <p:oleObj name="Equation" r:id="rId3" imgW="1041120" imgH="482400" progId="Equation.3">
                  <p:embed/>
                  <p:pic>
                    <p:nvPicPr>
                      <p:cNvPr id="0" name="Object 4"/>
                      <p:cNvPicPr>
                        <a:picLocks noChangeAspect="1" noChangeArrowheads="1"/>
                      </p:cNvPicPr>
                      <p:nvPr/>
                    </p:nvPicPr>
                    <p:blipFill>
                      <a:blip r:embed="rId4"/>
                      <a:srcRect/>
                      <a:stretch>
                        <a:fillRect/>
                      </a:stretch>
                    </p:blipFill>
                    <p:spPr bwMode="auto">
                      <a:xfrm>
                        <a:off x="2514600" y="2057400"/>
                        <a:ext cx="3960813" cy="183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141E1AB-0732-43AB-B4BB-ACF8E64784BD}"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3"/>
          <p:cNvSpPr>
            <a:spLocks noGrp="1" noChangeArrowheads="1"/>
          </p:cNvSpPr>
          <p:nvPr>
            <p:ph idx="1"/>
          </p:nvPr>
        </p:nvSpPr>
        <p:spPr/>
        <p:txBody>
          <a:bodyPr/>
          <a:lstStyle/>
          <a:p>
            <a:pPr eaLnBrk="1" hangingPunct="1">
              <a:defRPr/>
            </a:pPr>
            <a:r>
              <a:rPr lang="en-US" smtClean="0"/>
              <a:t>Electron Configuration: ns</a:t>
            </a:r>
            <a:r>
              <a:rPr lang="en-US" baseline="30000" smtClean="0"/>
              <a:t>2</a:t>
            </a:r>
            <a:r>
              <a:rPr lang="en-US" smtClean="0"/>
              <a:t>np</a:t>
            </a:r>
            <a:r>
              <a:rPr lang="en-US" baseline="30000" smtClean="0"/>
              <a:t>5</a:t>
            </a:r>
          </a:p>
          <a:p>
            <a:pPr eaLnBrk="1" hangingPunct="1">
              <a:defRPr/>
            </a:pPr>
            <a:r>
              <a:rPr lang="en-US" smtClean="0"/>
              <a:t>Reactive nonmetals with the general molecular formula X</a:t>
            </a:r>
            <a:r>
              <a:rPr lang="en-US" baseline="-25000" smtClean="0"/>
              <a:t>2</a:t>
            </a:r>
            <a:r>
              <a:rPr lang="en-US" smtClean="0"/>
              <a:t>.</a:t>
            </a:r>
          </a:p>
          <a:p>
            <a:pPr eaLnBrk="1" hangingPunct="1">
              <a:defRPr/>
            </a:pPr>
            <a:r>
              <a:rPr lang="en-US" smtClean="0"/>
              <a:t>Each halogen forms several compounds with oxygen which are generally unstable, acidic oxides.</a:t>
            </a:r>
          </a:p>
        </p:txBody>
      </p:sp>
      <p:sp>
        <p:nvSpPr>
          <p:cNvPr id="361474" name="Rectangle 2"/>
          <p:cNvSpPr>
            <a:spLocks noGrp="1" noChangeArrowheads="1"/>
          </p:cNvSpPr>
          <p:nvPr>
            <p:ph type="title"/>
          </p:nvPr>
        </p:nvSpPr>
        <p:spPr/>
        <p:txBody>
          <a:bodyPr/>
          <a:lstStyle/>
          <a:p>
            <a:pPr eaLnBrk="1" hangingPunct="1">
              <a:defRPr/>
            </a:pPr>
            <a:r>
              <a:rPr lang="en-US" smtClean="0"/>
              <a:t>The Halogens (Group 7A)</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Rectangle 3"/>
          <p:cNvSpPr>
            <a:spLocks noGrp="1" noChangeArrowheads="1"/>
          </p:cNvSpPr>
          <p:nvPr>
            <p:ph idx="1"/>
          </p:nvPr>
        </p:nvSpPr>
        <p:spPr/>
        <p:txBody>
          <a:bodyPr/>
          <a:lstStyle/>
          <a:p>
            <a:pPr eaLnBrk="1" hangingPunct="1">
              <a:defRPr/>
            </a:pPr>
            <a:r>
              <a:rPr lang="en-US" smtClean="0"/>
              <a:t>Electron configuration: ns</a:t>
            </a:r>
            <a:r>
              <a:rPr lang="en-US" baseline="30000" smtClean="0"/>
              <a:t>2</a:t>
            </a:r>
            <a:r>
              <a:rPr lang="en-US" smtClean="0"/>
              <a:t>np</a:t>
            </a:r>
            <a:r>
              <a:rPr lang="en-US" baseline="30000" smtClean="0"/>
              <a:t>6</a:t>
            </a:r>
          </a:p>
          <a:p>
            <a:pPr eaLnBrk="1" hangingPunct="1">
              <a:defRPr/>
            </a:pPr>
            <a:r>
              <a:rPr lang="en-US" smtClean="0"/>
              <a:t>Exist as gases consisting of uncombined atoms.</a:t>
            </a:r>
          </a:p>
          <a:p>
            <a:pPr eaLnBrk="1" hangingPunct="1">
              <a:defRPr/>
            </a:pPr>
            <a:r>
              <a:rPr lang="en-US" smtClean="0"/>
              <a:t>Relatively unreactive</a:t>
            </a:r>
          </a:p>
        </p:txBody>
      </p:sp>
      <p:sp>
        <p:nvSpPr>
          <p:cNvPr id="362498" name="Rectangle 2"/>
          <p:cNvSpPr>
            <a:spLocks noGrp="1" noChangeArrowheads="1"/>
          </p:cNvSpPr>
          <p:nvPr>
            <p:ph type="title"/>
          </p:nvPr>
        </p:nvSpPr>
        <p:spPr/>
        <p:txBody>
          <a:bodyPr/>
          <a:lstStyle/>
          <a:p>
            <a:pPr eaLnBrk="1" hangingPunct="1">
              <a:defRPr/>
            </a:pPr>
            <a:r>
              <a:rPr lang="en-US" smtClean="0"/>
              <a:t>The Noble Gases (Group 8A)</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131</a:t>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Rectangle 3"/>
          <p:cNvSpPr>
            <a:spLocks noGrp="1" noChangeArrowheads="1"/>
          </p:cNvSpPr>
          <p:nvPr>
            <p:ph idx="1"/>
          </p:nvPr>
        </p:nvSpPr>
        <p:spPr>
          <a:xfrm>
            <a:off x="457200" y="990600"/>
            <a:ext cx="8562975" cy="5562600"/>
          </a:xfrm>
        </p:spPr>
        <p:txBody>
          <a:bodyPr/>
          <a:lstStyle/>
          <a:p>
            <a:pPr marL="533400" indent="-533400" eaLnBrk="1" hangingPunct="1">
              <a:defRPr/>
            </a:pPr>
            <a:r>
              <a:rPr lang="en-US" smtClean="0"/>
              <a:t>Match each set of characteristics below with an element that follows.</a:t>
            </a:r>
          </a:p>
          <a:p>
            <a:pPr marL="914400" lvl="1" indent="-457200" eaLnBrk="1" hangingPunct="1">
              <a:buFontTx/>
              <a:buAutoNum type="alphaLcPeriod"/>
              <a:defRPr/>
            </a:pPr>
            <a:r>
              <a:rPr lang="en-US" smtClean="0"/>
              <a:t>A reactive nonmetal; the atom has a large negative electron affinity</a:t>
            </a:r>
          </a:p>
          <a:p>
            <a:pPr marL="914400" lvl="1" indent="-457200" eaLnBrk="1" hangingPunct="1">
              <a:buFontTx/>
              <a:buAutoNum type="alphaLcPeriod"/>
              <a:defRPr/>
            </a:pPr>
            <a:r>
              <a:rPr lang="en-US" smtClean="0"/>
              <a:t>A soft metal; the atom has a low ionization energy</a:t>
            </a:r>
          </a:p>
          <a:p>
            <a:pPr marL="914400" lvl="1" indent="-457200" eaLnBrk="1" hangingPunct="1">
              <a:buFontTx/>
              <a:buAutoNum type="alphaLcPeriod"/>
              <a:defRPr/>
            </a:pPr>
            <a:r>
              <a:rPr lang="en-US" smtClean="0"/>
              <a:t>A metalloid that forms an oxide of formula R</a:t>
            </a:r>
            <a:r>
              <a:rPr lang="en-US" baseline="-25000" smtClean="0"/>
              <a:t>2</a:t>
            </a:r>
            <a:r>
              <a:rPr lang="en-US" smtClean="0"/>
              <a:t>O</a:t>
            </a:r>
            <a:r>
              <a:rPr lang="en-US" baseline="-25000" smtClean="0"/>
              <a:t>3</a:t>
            </a:r>
          </a:p>
          <a:p>
            <a:pPr marL="914400" lvl="1" indent="-457200" eaLnBrk="1" hangingPunct="1">
              <a:buFontTx/>
              <a:buAutoNum type="alphaLcPeriod"/>
              <a:defRPr/>
            </a:pPr>
            <a:r>
              <a:rPr lang="en-US" smtClean="0"/>
              <a:t>A chemically unreactive gas</a:t>
            </a:r>
            <a:br>
              <a:rPr lang="en-US" smtClean="0"/>
            </a:br>
            <a:endParaRPr lang="en-US" smtClean="0"/>
          </a:p>
          <a:p>
            <a:pPr marL="914400" lvl="1" indent="-457200" eaLnBrk="1" hangingPunct="1">
              <a:buFontTx/>
              <a:buAutoNum type="arabicPeriod"/>
              <a:defRPr/>
            </a:pPr>
            <a:r>
              <a:rPr lang="en-US" smtClean="0"/>
              <a:t>Sodium (Na)</a:t>
            </a:r>
          </a:p>
          <a:p>
            <a:pPr marL="914400" lvl="1" indent="-457200" eaLnBrk="1" hangingPunct="1">
              <a:buFontTx/>
              <a:buAutoNum type="arabicPeriod"/>
              <a:defRPr/>
            </a:pPr>
            <a:r>
              <a:rPr lang="en-US" smtClean="0"/>
              <a:t>Antimony (Sb)</a:t>
            </a:r>
          </a:p>
          <a:p>
            <a:pPr marL="914400" lvl="1" indent="-457200" eaLnBrk="1" hangingPunct="1">
              <a:buFontTx/>
              <a:buAutoNum type="arabicPeriod"/>
              <a:defRPr/>
            </a:pPr>
            <a:r>
              <a:rPr lang="en-US" smtClean="0"/>
              <a:t>Argon (Ar)</a:t>
            </a:r>
          </a:p>
          <a:p>
            <a:pPr marL="914400" lvl="1" indent="-457200" eaLnBrk="1" hangingPunct="1">
              <a:buFontTx/>
              <a:buAutoNum type="arabicPeriod"/>
              <a:defRPr/>
            </a:pPr>
            <a:r>
              <a:rPr lang="en-US" smtClean="0"/>
              <a:t>Chlorine (Cl</a:t>
            </a:r>
            <a:r>
              <a:rPr lang="en-US" baseline="-25000" smtClean="0"/>
              <a:t>2</a:t>
            </a:r>
            <a:r>
              <a:rPr lang="en-US" smtClean="0"/>
              <a:t>)</a:t>
            </a:r>
          </a:p>
          <a:p>
            <a:pPr marL="914400" lvl="1" indent="-457200" eaLnBrk="1" hangingPunct="1">
              <a:defRPr/>
            </a:pPr>
            <a:endParaRPr lang="en-US" smtClean="0"/>
          </a:p>
        </p:txBody>
      </p:sp>
      <p:sp>
        <p:nvSpPr>
          <p:cNvPr id="363522" name="Rectangle 2"/>
          <p:cNvSpPr>
            <a:spLocks noGrp="1" noChangeArrowheads="1"/>
          </p:cNvSpPr>
          <p:nvPr>
            <p:ph type="title"/>
          </p:nvPr>
        </p:nvSpPr>
        <p:spPr/>
        <p:txBody>
          <a:bodyPr/>
          <a:lstStyle/>
          <a:p>
            <a:pPr eaLnBrk="1" hangingPunct="1">
              <a:defRPr/>
            </a:pPr>
            <a:r>
              <a:rPr lang="en-US" smtClean="0"/>
              <a:t>Identifying Elements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132</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idx="1"/>
          </p:nvPr>
        </p:nvSpPr>
        <p:spPr>
          <a:xfrm>
            <a:off x="457200" y="685800"/>
            <a:ext cx="8153400" cy="5135563"/>
          </a:xfrm>
        </p:spPr>
        <p:txBody>
          <a:bodyPr>
            <a:normAutofit/>
          </a:bodyPr>
          <a:lstStyle/>
          <a:p>
            <a:pPr marL="533400" indent="-533400" eaLnBrk="1" hangingPunct="1">
              <a:buFontTx/>
              <a:buAutoNum type="arabicPeriod"/>
              <a:defRPr/>
            </a:pPr>
            <a:r>
              <a:rPr lang="en-US" sz="2000" dirty="0" smtClean="0"/>
              <a:t>Calculate the </a:t>
            </a:r>
            <a:r>
              <a:rPr lang="en-US" sz="2000" u="sng" dirty="0" smtClean="0"/>
              <a:t>wavelength</a:t>
            </a:r>
            <a:r>
              <a:rPr lang="en-US" sz="2000" dirty="0" smtClean="0"/>
              <a:t> of an electron in a hydrogen atom transitioning from the level n = 4 to n = 2.</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marL="533400" indent="-533400" eaLnBrk="1" hangingPunct="1">
              <a:buFontTx/>
              <a:buAutoNum type="arabicPeriod"/>
              <a:defRPr/>
            </a:pPr>
            <a:r>
              <a:rPr lang="en-US" sz="2000" dirty="0" smtClean="0"/>
              <a:t>Calculate the </a:t>
            </a:r>
            <a:r>
              <a:rPr lang="en-US" sz="2000" u="sng" dirty="0" smtClean="0"/>
              <a:t>frequency</a:t>
            </a:r>
            <a:r>
              <a:rPr lang="en-US" sz="2000" dirty="0" smtClean="0"/>
              <a:t> of electromagnetic radiation emitted by a hydrogen atom in the electron transition from n = 3 to n = 2. </a:t>
            </a:r>
          </a:p>
        </p:txBody>
      </p:sp>
      <p:sp>
        <p:nvSpPr>
          <p:cNvPr id="324610" name="Rectangle 2"/>
          <p:cNvSpPr>
            <a:spLocks noGrp="1" noChangeArrowheads="1"/>
          </p:cNvSpPr>
          <p:nvPr>
            <p:ph type="title"/>
          </p:nvPr>
        </p:nvSpPr>
        <p:spPr>
          <a:xfrm>
            <a:off x="457200" y="0"/>
            <a:ext cx="8229600" cy="808038"/>
          </a:xfrm>
        </p:spPr>
        <p:txBody>
          <a:bodyPr/>
          <a:lstStyle/>
          <a:p>
            <a:pPr eaLnBrk="1" hangingPunct="1">
              <a:defRPr/>
            </a:pPr>
            <a:r>
              <a:rPr lang="en-US" dirty="0" smtClean="0"/>
              <a:t>Using the Rydberg Equation</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9E7BC3-B00C-4D3C-9E3B-3B8ED5285A33}" type="slidenum">
              <a:rPr lang="en-US" smtClean="0"/>
              <a:pPr>
                <a:defRPr/>
              </a:pPr>
              <a:t>15</a:t>
            </a:fld>
            <a:endParaRPr lang="en-US"/>
          </a:p>
        </p:txBody>
      </p:sp>
      <p:sp>
        <p:nvSpPr>
          <p:cNvPr id="39938" name="Rectangle 2"/>
          <p:cNvSpPr>
            <a:spLocks noGrp="1" noChangeArrowheads="1"/>
          </p:cNvSpPr>
          <p:nvPr>
            <p:ph type="title"/>
          </p:nvPr>
        </p:nvSpPr>
        <p:spPr>
          <a:xfrm>
            <a:off x="457200" y="0"/>
            <a:ext cx="8229600" cy="808038"/>
          </a:xfrm>
        </p:spPr>
        <p:txBody>
          <a:bodyPr/>
          <a:lstStyle/>
          <a:p>
            <a:pPr eaLnBrk="1" hangingPunct="1">
              <a:defRPr/>
            </a:pPr>
            <a:r>
              <a:rPr lang="en-US" dirty="0" smtClean="0"/>
              <a:t>Understanding Bohr</a:t>
            </a:r>
          </a:p>
        </p:txBody>
      </p:sp>
      <p:sp>
        <p:nvSpPr>
          <p:cNvPr id="39939" name="Rectangle 3"/>
          <p:cNvSpPr>
            <a:spLocks noChangeArrowheads="1"/>
          </p:cNvSpPr>
          <p:nvPr/>
        </p:nvSpPr>
        <p:spPr bwMode="auto">
          <a:xfrm>
            <a:off x="457200" y="685800"/>
            <a:ext cx="8229600" cy="6096000"/>
          </a:xfrm>
          <a:prstGeom prst="rect">
            <a:avLst/>
          </a:prstGeom>
          <a:noFill/>
          <a:ln>
            <a:noFill/>
          </a:ln>
          <a:effectLst/>
          <a:extLst/>
        </p:spPr>
        <p:txBody>
          <a:bodyPr/>
          <a:lstStyle/>
          <a:p>
            <a:pPr marL="533400" indent="-533400">
              <a:spcBef>
                <a:spcPct val="20000"/>
              </a:spcBef>
              <a:buClr>
                <a:schemeClr val="tx1"/>
              </a:buClr>
              <a:buSzPct val="100000"/>
              <a:buFontTx/>
              <a:buChar char="•"/>
              <a:defRPr/>
            </a:pPr>
            <a:r>
              <a:rPr lang="en-US" sz="2400" dirty="0">
                <a:latin typeface="Arial" charset="0"/>
                <a:cs typeface="Arial" charset="0"/>
              </a:rPr>
              <a:t>Bohr’s contributions to the understanding of atomic structure:</a:t>
            </a:r>
          </a:p>
          <a:p>
            <a:pPr marL="1295400" lvl="2" indent="-381000">
              <a:spcBef>
                <a:spcPct val="20000"/>
              </a:spcBef>
              <a:buClr>
                <a:schemeClr val="tx1"/>
              </a:buClr>
              <a:buSzPct val="100000"/>
              <a:buFontTx/>
              <a:buAutoNum type="arabicPeriod"/>
              <a:defRPr/>
            </a:pPr>
            <a:r>
              <a:rPr lang="en-US" dirty="0">
                <a:latin typeface="Arial" charset="0"/>
                <a:cs typeface="Arial" charset="0"/>
              </a:rPr>
              <a:t>Electrons can occupy only certain regions of space, called </a:t>
            </a:r>
            <a:r>
              <a:rPr lang="en-US" b="1" i="1" dirty="0">
                <a:latin typeface="Arial" charset="0"/>
                <a:cs typeface="Arial" charset="0"/>
              </a:rPr>
              <a:t>orbits.</a:t>
            </a:r>
          </a:p>
          <a:p>
            <a:pPr marL="1295400" lvl="2" indent="-381000">
              <a:spcBef>
                <a:spcPct val="20000"/>
              </a:spcBef>
              <a:buClr>
                <a:schemeClr val="tx1"/>
              </a:buClr>
              <a:buSzPct val="100000"/>
              <a:buFontTx/>
              <a:buAutoNum type="arabicPeriod"/>
              <a:defRPr/>
            </a:pPr>
            <a:r>
              <a:rPr lang="en-US" dirty="0">
                <a:latin typeface="Arial" charset="0"/>
                <a:cs typeface="Arial" charset="0"/>
              </a:rPr>
              <a:t>Orbits closer to the nucleus are more stable — they are at lower energy levels.</a:t>
            </a:r>
          </a:p>
          <a:p>
            <a:pPr marL="1295400" lvl="2" indent="-381000">
              <a:spcBef>
                <a:spcPct val="20000"/>
              </a:spcBef>
              <a:buClr>
                <a:schemeClr val="tx1"/>
              </a:buClr>
              <a:buSzPct val="100000"/>
              <a:buFontTx/>
              <a:buAutoNum type="arabicPeriod"/>
              <a:defRPr/>
            </a:pPr>
            <a:r>
              <a:rPr lang="en-US" dirty="0">
                <a:latin typeface="Arial" charset="0"/>
                <a:cs typeface="Arial" charset="0"/>
              </a:rPr>
              <a:t>Electrons can move from one orbit to another by absorbing or emitting energy, giving rise to characteristic spectra</a:t>
            </a:r>
            <a:r>
              <a:rPr lang="en-US" dirty="0" smtClean="0">
                <a:latin typeface="Arial" charset="0"/>
                <a:cs typeface="Arial" charset="0"/>
              </a:rPr>
              <a:t>.</a:t>
            </a:r>
            <a:endParaRPr lang="en-US" sz="900" dirty="0">
              <a:effectLst>
                <a:outerShdw blurRad="38100" dist="38100" dir="2700000" algn="tl">
                  <a:srgbClr val="000000"/>
                </a:outerShdw>
              </a:effectLst>
              <a:latin typeface="Arial" charset="0"/>
              <a:cs typeface="Arial" charset="0"/>
            </a:endParaRPr>
          </a:p>
          <a:p>
            <a:pPr marL="533400" indent="-533400">
              <a:spcBef>
                <a:spcPct val="20000"/>
              </a:spcBef>
              <a:buClr>
                <a:schemeClr val="tx1"/>
              </a:buClr>
              <a:buSzPct val="100000"/>
              <a:buFontTx/>
              <a:buChar char="•"/>
              <a:defRPr/>
            </a:pPr>
            <a:r>
              <a:rPr lang="en-US" sz="2400" dirty="0">
                <a:latin typeface="Arial" charset="0"/>
                <a:cs typeface="Arial" charset="0"/>
              </a:rPr>
              <a:t>Bohr’s model could not explain the spectra of atoms heavier than hydrogen.</a:t>
            </a:r>
          </a:p>
          <a:p>
            <a:pPr marL="533400" indent="-533400">
              <a:spcBef>
                <a:spcPct val="20000"/>
              </a:spcBef>
              <a:buClr>
                <a:schemeClr val="tx1"/>
              </a:buClr>
              <a:buSzPct val="100000"/>
              <a:buFontTx/>
              <a:buChar char="•"/>
              <a:defRPr/>
            </a:pPr>
            <a:r>
              <a:rPr lang="en-US" sz="2400" dirty="0">
                <a:latin typeface="Arial" charset="0"/>
                <a:cs typeface="Arial" charset="0"/>
              </a:rPr>
              <a:t>Bohr was able to use his model hydrogen to:</a:t>
            </a:r>
          </a:p>
          <a:p>
            <a:pPr marL="914400" lvl="1" indent="-457200">
              <a:spcBef>
                <a:spcPct val="20000"/>
              </a:spcBef>
              <a:buClr>
                <a:schemeClr val="tx1"/>
              </a:buClr>
              <a:buSzPct val="100000"/>
              <a:buFontTx/>
              <a:buChar char="–"/>
              <a:defRPr/>
            </a:pPr>
            <a:r>
              <a:rPr lang="en-US" sz="2000" dirty="0">
                <a:latin typeface="Arial" charset="0"/>
                <a:cs typeface="Arial" charset="0"/>
              </a:rPr>
              <a:t>Account for the observed spectral lines.</a:t>
            </a:r>
          </a:p>
          <a:p>
            <a:pPr marL="914400" lvl="1" indent="-457200">
              <a:spcBef>
                <a:spcPct val="20000"/>
              </a:spcBef>
              <a:buClr>
                <a:schemeClr val="tx1"/>
              </a:buClr>
              <a:buSzPct val="100000"/>
              <a:buFontTx/>
              <a:buChar char="–"/>
              <a:defRPr/>
            </a:pPr>
            <a:r>
              <a:rPr lang="en-US" sz="2000" dirty="0">
                <a:latin typeface="Arial" charset="0"/>
                <a:cs typeface="Arial" charset="0"/>
              </a:rPr>
              <a:t>Calculate the radius for hydrogen atoms.</a:t>
            </a:r>
          </a:p>
          <a:p>
            <a:pPr marL="533400" indent="-533400">
              <a:spcBef>
                <a:spcPct val="20000"/>
              </a:spcBef>
              <a:buClr>
                <a:schemeClr val="tx1"/>
              </a:buClr>
              <a:buSzPct val="100000"/>
              <a:buFontTx/>
              <a:buChar char="•"/>
              <a:defRPr/>
            </a:pPr>
            <a:r>
              <a:rPr lang="en-US" sz="2400" dirty="0">
                <a:latin typeface="Arial" charset="0"/>
                <a:cs typeface="Arial" charset="0"/>
              </a:rPr>
              <a:t>His model did not account for:</a:t>
            </a:r>
          </a:p>
          <a:p>
            <a:pPr marL="914400" lvl="1" indent="-457200">
              <a:spcBef>
                <a:spcPct val="20000"/>
              </a:spcBef>
              <a:buClr>
                <a:schemeClr val="tx1"/>
              </a:buClr>
              <a:buSzPct val="100000"/>
              <a:buFontTx/>
              <a:buChar char="–"/>
              <a:defRPr/>
            </a:pPr>
            <a:r>
              <a:rPr lang="en-US" sz="2000" dirty="0">
                <a:latin typeface="Arial" charset="0"/>
                <a:cs typeface="Arial" charset="0"/>
              </a:rPr>
              <a:t>Atoms other than hydrogen.</a:t>
            </a:r>
          </a:p>
          <a:p>
            <a:pPr marL="914400" lvl="1" indent="-457200">
              <a:spcBef>
                <a:spcPct val="20000"/>
              </a:spcBef>
              <a:buClr>
                <a:schemeClr val="tx1"/>
              </a:buClr>
              <a:buSzPct val="100000"/>
              <a:buFontTx/>
              <a:buChar char="–"/>
              <a:defRPr/>
            </a:pPr>
            <a:r>
              <a:rPr lang="en-US" sz="2000" dirty="0">
                <a:latin typeface="Arial" charset="0"/>
                <a:cs typeface="Arial" charset="0"/>
              </a:rPr>
              <a:t>Why energy was quantized.</a:t>
            </a:r>
          </a:p>
          <a:p>
            <a:pPr marL="533400" indent="-533400">
              <a:spcBef>
                <a:spcPct val="20000"/>
              </a:spcBef>
              <a:buClr>
                <a:schemeClr val="tx1"/>
              </a:buClr>
              <a:buSzPct val="100000"/>
              <a:defRPr/>
            </a:pPr>
            <a:endParaRPr lang="en-US" sz="2400" dirty="0">
              <a:effectLst>
                <a:outerShdw blurRad="38100" dist="38100" dir="2700000" algn="tl">
                  <a:srgbClr val="000000"/>
                </a:outerShdw>
              </a:effectLst>
              <a:latin typeface="Arial" charset="0"/>
              <a:cs typeface="Arial" charset="0"/>
            </a:endParaRPr>
          </a:p>
          <a:p>
            <a:pPr marL="533400" indent="-533400">
              <a:spcBef>
                <a:spcPct val="20000"/>
              </a:spcBef>
              <a:buClr>
                <a:schemeClr val="tx1"/>
              </a:buClr>
              <a:buSzPct val="100000"/>
              <a:defRPr/>
            </a:pPr>
            <a:endParaRPr lang="en-US" sz="2400" dirty="0">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49"/>
            <a:ext cx="8229600" cy="1143000"/>
          </a:xfrm>
        </p:spPr>
        <p:txBody>
          <a:bodyPr/>
          <a:lstStyle/>
          <a:p>
            <a:r>
              <a:rPr lang="en-US" dirty="0" smtClean="0"/>
              <a:t>Photoelectric Effect</a:t>
            </a:r>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2895600" y="4038600"/>
            <a:ext cx="4040188" cy="2526180"/>
          </a:xfrm>
        </p:spPr>
      </p:pic>
      <p:sp>
        <p:nvSpPr>
          <p:cNvPr id="8" name="Content Placeholder 7"/>
          <p:cNvSpPr>
            <a:spLocks noGrp="1"/>
          </p:cNvSpPr>
          <p:nvPr>
            <p:ph sz="quarter" idx="4"/>
          </p:nvPr>
        </p:nvSpPr>
        <p:spPr>
          <a:xfrm>
            <a:off x="381000" y="838200"/>
            <a:ext cx="8382000" cy="3941763"/>
          </a:xfrm>
        </p:spPr>
        <p:txBody>
          <a:bodyPr>
            <a:normAutofit/>
          </a:bodyPr>
          <a:lstStyle/>
          <a:p>
            <a:r>
              <a:rPr lang="en-US" dirty="0" smtClean="0"/>
              <a:t>The </a:t>
            </a:r>
            <a:r>
              <a:rPr lang="en-US" i="1" u="sng" dirty="0" smtClean="0"/>
              <a:t>photoelectric effect </a:t>
            </a:r>
            <a:r>
              <a:rPr lang="en-US" dirty="0" smtClean="0"/>
              <a:t>refers to electrons being emitted from substances when they absorb energy from light.  </a:t>
            </a:r>
            <a:br>
              <a:rPr lang="en-US" dirty="0" smtClean="0"/>
            </a:br>
            <a:endParaRPr lang="en-US" dirty="0" smtClean="0"/>
          </a:p>
          <a:p>
            <a:r>
              <a:rPr lang="en-US" dirty="0" smtClean="0"/>
              <a:t>The electrons emitted are referred to as “photoelectrons”.</a:t>
            </a:r>
            <a:br>
              <a:rPr lang="en-US" dirty="0" smtClean="0"/>
            </a:br>
            <a:endParaRPr lang="en-US" dirty="0" smtClean="0"/>
          </a:p>
          <a:p>
            <a:r>
              <a:rPr lang="en-US" dirty="0" smtClean="0"/>
              <a:t>The energy of the photons is used to eject the electron from an atom (ionization).  Any remaining energy from the photon contributes to the speed of the electron. </a:t>
            </a:r>
            <a:endParaRPr lang="en-US" dirty="0"/>
          </a:p>
        </p:txBody>
      </p:sp>
      <p:sp>
        <p:nvSpPr>
          <p:cNvPr id="3" name="Slide Number Placeholder 2"/>
          <p:cNvSpPr>
            <a:spLocks noGrp="1"/>
          </p:cNvSpPr>
          <p:nvPr>
            <p:ph type="sldNum" sz="quarter" idx="12"/>
          </p:nvPr>
        </p:nvSpPr>
        <p:spPr/>
        <p:txBody>
          <a:bodyPr/>
          <a:lstStyle/>
          <a:p>
            <a:pPr>
              <a:defRPr/>
            </a:pPr>
            <a:fld id="{DFE3BF82-66FB-4A2C-8142-D7C9DC032BC7}" type="slidenum">
              <a:rPr lang="en-US" smtClean="0"/>
              <a:pPr>
                <a:defRPr/>
              </a:pPr>
              <a:t>16</a:t>
            </a:fld>
            <a:endParaRPr lang="en-US"/>
          </a:p>
        </p:txBody>
      </p:sp>
    </p:spTree>
    <p:extLst>
      <p:ext uri="{BB962C8B-B14F-4D97-AF65-F5344CB8AC3E}">
        <p14:creationId xmlns:p14="http://schemas.microsoft.com/office/powerpoint/2010/main" val="319345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381000" y="0"/>
            <a:ext cx="8639175" cy="731838"/>
          </a:xfrm>
        </p:spPr>
        <p:txBody>
          <a:bodyPr/>
          <a:lstStyle/>
          <a:p>
            <a:pPr eaLnBrk="1" hangingPunct="1">
              <a:defRPr/>
            </a:pPr>
            <a:r>
              <a:rPr lang="en-US" smtClean="0"/>
              <a:t>Waves and Particles</a:t>
            </a:r>
          </a:p>
        </p:txBody>
      </p:sp>
      <p:sp>
        <p:nvSpPr>
          <p:cNvPr id="314371" name="Rectangle 3"/>
          <p:cNvSpPr>
            <a:spLocks noGrp="1" noChangeArrowheads="1"/>
          </p:cNvSpPr>
          <p:nvPr>
            <p:ph type="body" sz="half" idx="1"/>
          </p:nvPr>
        </p:nvSpPr>
        <p:spPr>
          <a:xfrm>
            <a:off x="304800" y="609600"/>
            <a:ext cx="8458200" cy="5867400"/>
          </a:xfrm>
        </p:spPr>
        <p:txBody>
          <a:bodyPr/>
          <a:lstStyle/>
          <a:p>
            <a:pPr eaLnBrk="1" hangingPunct="1">
              <a:defRPr/>
            </a:pPr>
            <a:r>
              <a:rPr lang="en-US" sz="2400" dirty="0" smtClean="0"/>
              <a:t>Experiments proved that energy behaved in a particle like manner (quanta of energy).</a:t>
            </a:r>
          </a:p>
          <a:p>
            <a:pPr eaLnBrk="1" hangingPunct="1">
              <a:defRPr/>
            </a:pPr>
            <a:r>
              <a:rPr lang="en-US" sz="2400" u="sng" dirty="0" smtClean="0"/>
              <a:t>Louis de Broglie</a:t>
            </a:r>
            <a:r>
              <a:rPr lang="en-US" sz="2400" dirty="0" smtClean="0"/>
              <a:t> hypothesized that matter could behave as a wave as well as a particle.  He applied this hypothesis to the electron.</a:t>
            </a:r>
          </a:p>
          <a:p>
            <a:pPr eaLnBrk="1" hangingPunct="1">
              <a:defRPr/>
            </a:pPr>
            <a:r>
              <a:rPr lang="en-US" sz="2400" dirty="0" smtClean="0"/>
              <a:t>Energy of a wave is given by E = </a:t>
            </a:r>
            <a:r>
              <a:rPr lang="en-US" sz="2400" dirty="0" err="1" smtClean="0"/>
              <a:t>hv</a:t>
            </a:r>
            <a:r>
              <a:rPr lang="en-US" sz="2400" dirty="0" smtClean="0"/>
              <a:t>.</a:t>
            </a:r>
          </a:p>
          <a:p>
            <a:pPr eaLnBrk="1" hangingPunct="1">
              <a:defRPr/>
            </a:pPr>
            <a:r>
              <a:rPr lang="en-US" sz="2400" dirty="0" smtClean="0"/>
              <a:t>Energy of a particle is given by E = mc</a:t>
            </a:r>
            <a:r>
              <a:rPr lang="en-US" sz="2400" baseline="30000" dirty="0" smtClean="0"/>
              <a:t>2</a:t>
            </a:r>
            <a:r>
              <a:rPr lang="en-US" sz="2400" dirty="0" smtClean="0"/>
              <a:t>.</a:t>
            </a:r>
          </a:p>
          <a:p>
            <a:pPr eaLnBrk="1" hangingPunct="1">
              <a:defRPr/>
            </a:pPr>
            <a:r>
              <a:rPr lang="en-US" sz="2400" dirty="0" smtClean="0"/>
              <a:t>Since electron’s can have only one energy, both energy equations must be equal</a:t>
            </a:r>
          </a:p>
          <a:p>
            <a:pPr lvl="1" eaLnBrk="1" hangingPunct="1">
              <a:defRPr/>
            </a:pPr>
            <a:r>
              <a:rPr lang="en-US" sz="2000" dirty="0" smtClean="0"/>
              <a:t> </a:t>
            </a:r>
          </a:p>
          <a:p>
            <a:pPr lvl="1" eaLnBrk="1" hangingPunct="1">
              <a:defRPr/>
            </a:pPr>
            <a:endParaRPr lang="en-US" sz="2000" dirty="0" smtClean="0"/>
          </a:p>
          <a:p>
            <a:pPr eaLnBrk="1" hangingPunct="1">
              <a:defRPr/>
            </a:pPr>
            <a:r>
              <a:rPr lang="en-US" sz="2400" dirty="0" smtClean="0"/>
              <a:t>Dual character of matter and energy is known as the </a:t>
            </a:r>
            <a:r>
              <a:rPr lang="en-US" sz="2400" b="1" u="sng" dirty="0" smtClean="0"/>
              <a:t>wave-particle duality</a:t>
            </a:r>
            <a:r>
              <a:rPr lang="en-US" sz="2400" dirty="0" smtClean="0"/>
              <a:t>. </a:t>
            </a:r>
          </a:p>
        </p:txBody>
      </p:sp>
      <p:graphicFrame>
        <p:nvGraphicFramePr>
          <p:cNvPr id="17412" name="Object 4"/>
          <p:cNvGraphicFramePr>
            <a:graphicFrameLocks noGrp="1" noChangeAspect="1"/>
          </p:cNvGraphicFramePr>
          <p:nvPr>
            <p:ph sz="half" idx="2"/>
            <p:extLst>
              <p:ext uri="{D42A27DB-BD31-4B8C-83A1-F6EECF244321}">
                <p14:modId xmlns:p14="http://schemas.microsoft.com/office/powerpoint/2010/main" val="956393800"/>
              </p:ext>
            </p:extLst>
          </p:nvPr>
        </p:nvGraphicFramePr>
        <p:xfrm>
          <a:off x="1066800" y="3962400"/>
          <a:ext cx="2555875" cy="889000"/>
        </p:xfrm>
        <a:graphic>
          <a:graphicData uri="http://schemas.openxmlformats.org/presentationml/2006/ole">
            <mc:AlternateContent xmlns:mc="http://schemas.openxmlformats.org/markup-compatibility/2006">
              <mc:Choice xmlns:v="urn:schemas-microsoft-com:vml" Requires="v">
                <p:oleObj spid="_x0000_s17437" name="Equation" r:id="rId3" imgW="583920" imgH="203040" progId="Equation.3">
                  <p:embed/>
                </p:oleObj>
              </mc:Choice>
              <mc:Fallback>
                <p:oleObj name="Equation" r:id="rId3" imgW="583920" imgH="203040" progId="Equation.3">
                  <p:embed/>
                  <p:pic>
                    <p:nvPicPr>
                      <p:cNvPr id="0" name="Object 4"/>
                      <p:cNvPicPr>
                        <a:picLocks noChangeAspect="1" noChangeArrowheads="1"/>
                      </p:cNvPicPr>
                      <p:nvPr/>
                    </p:nvPicPr>
                    <p:blipFill>
                      <a:blip r:embed="rId4"/>
                      <a:srcRect/>
                      <a:stretch>
                        <a:fillRect/>
                      </a:stretch>
                    </p:blipFill>
                    <p:spPr bwMode="auto">
                      <a:xfrm>
                        <a:off x="1066800" y="3962400"/>
                        <a:ext cx="2555875"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141E1AB-0732-43AB-B4BB-ACF8E64784BD}"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228600" y="0"/>
            <a:ext cx="8639175" cy="731838"/>
          </a:xfrm>
        </p:spPr>
        <p:txBody>
          <a:bodyPr/>
          <a:lstStyle/>
          <a:p>
            <a:pPr eaLnBrk="1" hangingPunct="1">
              <a:defRPr/>
            </a:pPr>
            <a:r>
              <a:rPr lang="en-US" dirty="0" smtClean="0"/>
              <a:t>de Broglie Wavelength</a:t>
            </a:r>
          </a:p>
        </p:txBody>
      </p:sp>
      <p:sp>
        <p:nvSpPr>
          <p:cNvPr id="317443" name="Rectangle 3"/>
          <p:cNvSpPr>
            <a:spLocks noGrp="1" noChangeArrowheads="1"/>
          </p:cNvSpPr>
          <p:nvPr>
            <p:ph type="body" sz="half" idx="1"/>
          </p:nvPr>
        </p:nvSpPr>
        <p:spPr>
          <a:xfrm>
            <a:off x="457200" y="762000"/>
            <a:ext cx="8153400" cy="5486400"/>
          </a:xfrm>
        </p:spPr>
        <p:txBody>
          <a:bodyPr/>
          <a:lstStyle/>
          <a:p>
            <a:pPr eaLnBrk="1" hangingPunct="1">
              <a:defRPr/>
            </a:pPr>
            <a:r>
              <a:rPr lang="en-US" sz="2400" dirty="0" smtClean="0"/>
              <a:t>de Broglie derived an equation for the wavelength of any particle of mass m moving at speed u:</a:t>
            </a:r>
          </a:p>
          <a:p>
            <a:pPr lvl="1" eaLnBrk="1" hangingPunct="1">
              <a:defRPr/>
            </a:pPr>
            <a:r>
              <a:rPr lang="en-US" sz="2000" dirty="0" smtClean="0"/>
              <a:t> </a:t>
            </a:r>
            <a:br>
              <a:rPr lang="en-US" sz="2000" dirty="0" smtClean="0"/>
            </a:br>
            <a:endParaRPr lang="en-US" sz="2000" dirty="0" smtClean="0"/>
          </a:p>
          <a:p>
            <a:pPr eaLnBrk="1" hangingPunct="1">
              <a:defRPr/>
            </a:pPr>
            <a:endParaRPr lang="en-US" sz="2400" dirty="0" smtClean="0"/>
          </a:p>
          <a:p>
            <a:pPr eaLnBrk="1" hangingPunct="1">
              <a:defRPr/>
            </a:pPr>
            <a:r>
              <a:rPr lang="en-US" sz="2400" dirty="0" smtClean="0"/>
              <a:t>According to this equation, matter behaves as though it moves in a wave.  </a:t>
            </a:r>
          </a:p>
          <a:p>
            <a:pPr eaLnBrk="1" hangingPunct="1">
              <a:defRPr/>
            </a:pPr>
            <a:r>
              <a:rPr lang="en-US" sz="2400" dirty="0" smtClean="0"/>
              <a:t>An object’s wavelength is inversely proportional to its mass.</a:t>
            </a:r>
          </a:p>
          <a:p>
            <a:pPr lvl="1" eaLnBrk="1" hangingPunct="1">
              <a:defRPr/>
            </a:pPr>
            <a:r>
              <a:rPr lang="en-US" sz="2000" dirty="0" smtClean="0"/>
              <a:t>Heavy objects such as planets have wavelengths that are many orders of magnitude smaller than the object itself</a:t>
            </a:r>
          </a:p>
        </p:txBody>
      </p:sp>
      <p:graphicFrame>
        <p:nvGraphicFramePr>
          <p:cNvPr id="18436" name="Object 4"/>
          <p:cNvGraphicFramePr>
            <a:graphicFrameLocks noGrp="1" noChangeAspect="1"/>
          </p:cNvGraphicFramePr>
          <p:nvPr>
            <p:ph sz="half" idx="2"/>
            <p:extLst>
              <p:ext uri="{D42A27DB-BD31-4B8C-83A1-F6EECF244321}">
                <p14:modId xmlns:p14="http://schemas.microsoft.com/office/powerpoint/2010/main" val="3194108609"/>
              </p:ext>
            </p:extLst>
          </p:nvPr>
        </p:nvGraphicFramePr>
        <p:xfrm>
          <a:off x="1524000" y="1524000"/>
          <a:ext cx="1439863" cy="1165225"/>
        </p:xfrm>
        <a:graphic>
          <a:graphicData uri="http://schemas.openxmlformats.org/presentationml/2006/ole">
            <mc:AlternateContent xmlns:mc="http://schemas.openxmlformats.org/markup-compatibility/2006">
              <mc:Choice xmlns:v="urn:schemas-microsoft-com:vml" Requires="v">
                <p:oleObj spid="_x0000_s18461" name="Equation" r:id="rId3" imgW="533160" imgH="431640" progId="Equation.3">
                  <p:embed/>
                </p:oleObj>
              </mc:Choice>
              <mc:Fallback>
                <p:oleObj name="Equation" r:id="rId3" imgW="533160" imgH="431640" progId="Equation.3">
                  <p:embed/>
                  <p:pic>
                    <p:nvPicPr>
                      <p:cNvPr id="0" name="Object 4"/>
                      <p:cNvPicPr>
                        <a:picLocks noChangeAspect="1" noChangeArrowheads="1"/>
                      </p:cNvPicPr>
                      <p:nvPr/>
                    </p:nvPicPr>
                    <p:blipFill>
                      <a:blip r:embed="rId4"/>
                      <a:srcRect/>
                      <a:stretch>
                        <a:fillRect/>
                      </a:stretch>
                    </p:blipFill>
                    <p:spPr bwMode="auto">
                      <a:xfrm>
                        <a:off x="1524000" y="1524000"/>
                        <a:ext cx="1439863"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141E1AB-0732-43AB-B4BB-ACF8E64784BD}"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idx="1"/>
          </p:nvPr>
        </p:nvSpPr>
        <p:spPr/>
        <p:txBody>
          <a:bodyPr/>
          <a:lstStyle/>
          <a:p>
            <a:pPr eaLnBrk="1" hangingPunct="1">
              <a:defRPr/>
            </a:pPr>
            <a:r>
              <a:rPr lang="en-US" dirty="0" smtClean="0"/>
              <a:t>Werner Heisenberg postulated the uncertainty principle, which states that it is impossible to know simultaneously the exact position and momentum of a particle.  </a:t>
            </a:r>
            <a:br>
              <a:rPr lang="en-US" dirty="0" smtClean="0"/>
            </a:br>
            <a:endParaRPr lang="en-US" dirty="0" smtClean="0"/>
          </a:p>
          <a:p>
            <a:pPr eaLnBrk="1" hangingPunct="1">
              <a:defRPr/>
            </a:pPr>
            <a:r>
              <a:rPr lang="en-US" dirty="0" smtClean="0"/>
              <a:t>This principle means that fixed paths for electrons cannot be assigned.</a:t>
            </a:r>
          </a:p>
        </p:txBody>
      </p:sp>
      <p:sp>
        <p:nvSpPr>
          <p:cNvPr id="316418" name="Rectangle 2"/>
          <p:cNvSpPr>
            <a:spLocks noGrp="1" noChangeArrowheads="1"/>
          </p:cNvSpPr>
          <p:nvPr>
            <p:ph type="title"/>
          </p:nvPr>
        </p:nvSpPr>
        <p:spPr/>
        <p:txBody>
          <a:bodyPr>
            <a:normAutofit fontScale="90000"/>
          </a:bodyPr>
          <a:lstStyle/>
          <a:p>
            <a:pPr eaLnBrk="1" hangingPunct="1">
              <a:defRPr/>
            </a:pPr>
            <a:r>
              <a:rPr lang="en-US" smtClean="0"/>
              <a:t>Heisenberg Uncertainty Principle</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Rectangle 3"/>
          <p:cNvSpPr>
            <a:spLocks noGrp="1" noChangeArrowheads="1"/>
          </p:cNvSpPr>
          <p:nvPr>
            <p:ph idx="1"/>
          </p:nvPr>
        </p:nvSpPr>
        <p:spPr>
          <a:xfrm>
            <a:off x="304800" y="685800"/>
            <a:ext cx="8562975" cy="5562600"/>
          </a:xfrm>
        </p:spPr>
        <p:txBody>
          <a:bodyPr>
            <a:normAutofit/>
          </a:bodyPr>
          <a:lstStyle/>
          <a:p>
            <a:pPr eaLnBrk="1" hangingPunct="1">
              <a:defRPr/>
            </a:pPr>
            <a:r>
              <a:rPr lang="en-US" sz="2400" dirty="0" smtClean="0"/>
              <a:t>Electromagnetic radiation consists of </a:t>
            </a:r>
            <a:r>
              <a:rPr lang="en-US" sz="2400" u="sng" dirty="0" smtClean="0"/>
              <a:t>energy</a:t>
            </a:r>
            <a:r>
              <a:rPr lang="en-US" sz="2400" dirty="0" smtClean="0"/>
              <a:t> created by means of electric and magnetic fields that alternately increase and decrease in intensity as they move through space.  </a:t>
            </a:r>
          </a:p>
          <a:p>
            <a:pPr eaLnBrk="1" hangingPunct="1">
              <a:defRPr/>
            </a:pPr>
            <a:r>
              <a:rPr lang="en-US" sz="2400" dirty="0" smtClean="0"/>
              <a:t>Visible light, x-rays, microwaves, and radio waves are familiar types of electromagnetic radiation. </a:t>
            </a:r>
          </a:p>
          <a:p>
            <a:pPr eaLnBrk="1" hangingPunct="1">
              <a:defRPr/>
            </a:pPr>
            <a:r>
              <a:rPr lang="en-US" sz="2400" dirty="0" smtClean="0"/>
              <a:t>Visible light is the only electromagnetic radiation humans can see.</a:t>
            </a:r>
          </a:p>
          <a:p>
            <a:pPr eaLnBrk="1" hangingPunct="1">
              <a:defRPr/>
            </a:pPr>
            <a:r>
              <a:rPr lang="en-US" sz="2400" dirty="0" smtClean="0"/>
              <a:t>The different types of electromagnetic radiation can be characterized by wavelength and frequency and shown on a scale.</a:t>
            </a:r>
            <a:endParaRPr lang="el-GR" sz="2400" dirty="0" smtClean="0"/>
          </a:p>
        </p:txBody>
      </p:sp>
      <p:sp>
        <p:nvSpPr>
          <p:cNvPr id="296962" name="Rectangle 2"/>
          <p:cNvSpPr>
            <a:spLocks noGrp="1" noChangeArrowheads="1"/>
          </p:cNvSpPr>
          <p:nvPr>
            <p:ph type="title"/>
          </p:nvPr>
        </p:nvSpPr>
        <p:spPr>
          <a:xfrm>
            <a:off x="457200" y="0"/>
            <a:ext cx="8229600" cy="808038"/>
          </a:xfrm>
        </p:spPr>
        <p:txBody>
          <a:bodyPr/>
          <a:lstStyle/>
          <a:p>
            <a:pPr eaLnBrk="1" hangingPunct="1">
              <a:defRPr/>
            </a:pPr>
            <a:r>
              <a:rPr lang="en-US" dirty="0" smtClean="0"/>
              <a:t>Electromagnetic Radiation</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5" name="Rectangle 5"/>
          <p:cNvSpPr>
            <a:spLocks noGrp="1" noChangeArrowheads="1"/>
          </p:cNvSpPr>
          <p:nvPr>
            <p:ph idx="1"/>
          </p:nvPr>
        </p:nvSpPr>
        <p:spPr>
          <a:xfrm>
            <a:off x="533400" y="685800"/>
            <a:ext cx="8001000" cy="5410200"/>
          </a:xfrm>
        </p:spPr>
        <p:txBody>
          <a:bodyPr/>
          <a:lstStyle/>
          <a:p>
            <a:pPr eaLnBrk="1" hangingPunct="1">
              <a:defRPr/>
            </a:pPr>
            <a:r>
              <a:rPr lang="en-US" dirty="0" smtClean="0">
                <a:effectLst/>
              </a:rPr>
              <a:t>Modern atomic theory describes the electronic structure of the atom as the </a:t>
            </a:r>
            <a:r>
              <a:rPr lang="en-US" u="sng" dirty="0" smtClean="0">
                <a:effectLst/>
              </a:rPr>
              <a:t>probability</a:t>
            </a:r>
            <a:r>
              <a:rPr lang="en-US" dirty="0" smtClean="0">
                <a:effectLst/>
              </a:rPr>
              <a:t> of finding electrons within certain regions of space (orbitals).</a:t>
            </a:r>
          </a:p>
          <a:p>
            <a:pPr lvl="1" eaLnBrk="1" hangingPunct="1">
              <a:defRPr/>
            </a:pPr>
            <a:r>
              <a:rPr lang="en-US" dirty="0" smtClean="0">
                <a:effectLst/>
              </a:rPr>
              <a:t>Complex wave equations are used to describe the orbitals (Schrodinger).</a:t>
            </a:r>
          </a:p>
          <a:p>
            <a:pPr eaLnBrk="1" hangingPunct="1">
              <a:defRPr/>
            </a:pPr>
            <a:r>
              <a:rPr lang="en-US" dirty="0" smtClean="0"/>
              <a:t>The atom is mostly empty space.</a:t>
            </a:r>
          </a:p>
          <a:p>
            <a:pPr eaLnBrk="1" hangingPunct="1">
              <a:defRPr/>
            </a:pPr>
            <a:r>
              <a:rPr lang="en-US" dirty="0" smtClean="0"/>
              <a:t>Two regions</a:t>
            </a:r>
          </a:p>
          <a:p>
            <a:pPr lvl="1" eaLnBrk="1" hangingPunct="1">
              <a:defRPr/>
            </a:pPr>
            <a:r>
              <a:rPr lang="en-US" dirty="0" smtClean="0"/>
              <a:t>Nucleus </a:t>
            </a:r>
          </a:p>
          <a:p>
            <a:pPr lvl="2" eaLnBrk="1" hangingPunct="1">
              <a:defRPr/>
            </a:pPr>
            <a:r>
              <a:rPr lang="en-US" dirty="0" smtClean="0"/>
              <a:t>protons and neutrons</a:t>
            </a:r>
          </a:p>
          <a:p>
            <a:pPr lvl="1" eaLnBrk="1" hangingPunct="1">
              <a:defRPr/>
            </a:pPr>
            <a:r>
              <a:rPr lang="en-US" dirty="0" smtClean="0"/>
              <a:t>Electron cloud</a:t>
            </a:r>
          </a:p>
          <a:p>
            <a:pPr lvl="2" eaLnBrk="1" hangingPunct="1">
              <a:defRPr/>
            </a:pPr>
            <a:r>
              <a:rPr lang="en-US" dirty="0" smtClean="0"/>
              <a:t>region where you might find an electron</a:t>
            </a:r>
          </a:p>
        </p:txBody>
      </p:sp>
      <p:sp>
        <p:nvSpPr>
          <p:cNvPr id="25604" name="Rectangle 4"/>
          <p:cNvSpPr>
            <a:spLocks noGrp="1" noChangeArrowheads="1"/>
          </p:cNvSpPr>
          <p:nvPr>
            <p:ph type="title"/>
          </p:nvPr>
        </p:nvSpPr>
        <p:spPr>
          <a:xfrm>
            <a:off x="762000" y="0"/>
            <a:ext cx="7467600" cy="685800"/>
          </a:xfrm>
        </p:spPr>
        <p:txBody>
          <a:bodyPr>
            <a:normAutofit fontScale="90000"/>
          </a:bodyPr>
          <a:lstStyle/>
          <a:p>
            <a:pPr eaLnBrk="1" hangingPunct="1">
              <a:defRPr/>
            </a:pPr>
            <a:r>
              <a:rPr lang="en-US" dirty="0" smtClean="0"/>
              <a:t>Quantum Mechanical Model</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6944"/>
          <a:stretch>
            <a:fillRect/>
          </a:stretch>
        </p:blipFill>
        <p:spPr>
          <a:xfrm>
            <a:off x="1600200" y="762000"/>
            <a:ext cx="5867400" cy="5459413"/>
          </a:xfrm>
        </p:spPr>
      </p:pic>
      <p:sp>
        <p:nvSpPr>
          <p:cNvPr id="2" name="Title 1"/>
          <p:cNvSpPr>
            <a:spLocks noGrp="1"/>
          </p:cNvSpPr>
          <p:nvPr>
            <p:ph type="title"/>
          </p:nvPr>
        </p:nvSpPr>
        <p:spPr>
          <a:xfrm>
            <a:off x="457200" y="0"/>
            <a:ext cx="8229600" cy="808038"/>
          </a:xfrm>
        </p:spPr>
        <p:txBody>
          <a:bodyPr/>
          <a:lstStyle/>
          <a:p>
            <a:pPr eaLnBrk="1" hangingPunct="1">
              <a:defRPr/>
            </a:pPr>
            <a:r>
              <a:rPr lang="en-US" dirty="0" smtClean="0"/>
              <a:t>Schrodinger’s Cat</a:t>
            </a:r>
          </a:p>
        </p:txBody>
      </p:sp>
      <p:sp>
        <p:nvSpPr>
          <p:cNvPr id="3" name="Slide Number Placeholder 2"/>
          <p:cNvSpPr>
            <a:spLocks noGrp="1"/>
          </p:cNvSpPr>
          <p:nvPr>
            <p:ph type="sldNum" sz="quarter" idx="12"/>
          </p:nvPr>
        </p:nvSpPr>
        <p:spPr/>
        <p:txBody>
          <a:bodyPr/>
          <a:lstStyle/>
          <a:p>
            <a:pPr>
              <a:defRPr/>
            </a:pPr>
            <a:fld id="{DFE3BF82-66FB-4A2C-8142-D7C9DC032BC7}"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2"/>
          <p:cNvSpPr>
            <a:spLocks noChangeArrowheads="1"/>
          </p:cNvSpPr>
          <p:nvPr/>
        </p:nvSpPr>
        <p:spPr bwMode="auto">
          <a:xfrm>
            <a:off x="4481513" y="2452688"/>
            <a:ext cx="3614737" cy="2600325"/>
          </a:xfrm>
          <a:prstGeom prst="rect">
            <a:avLst/>
          </a:prstGeom>
          <a:solidFill>
            <a:srgbClr val="DDDDDD"/>
          </a:solidFill>
          <a:ln w="15875">
            <a:solidFill>
              <a:schemeClr val="tx1"/>
            </a:solidFill>
            <a:miter lim="800000"/>
            <a:headEnd/>
            <a:tailEnd/>
          </a:ln>
        </p:spPr>
        <p:txBody>
          <a:bodyPr wrap="none" anchor="ctr"/>
          <a:lstStyle/>
          <a:p>
            <a:pPr algn="ctr"/>
            <a:endParaRPr lang="en-US" sz="1000"/>
          </a:p>
        </p:txBody>
      </p:sp>
      <p:sp>
        <p:nvSpPr>
          <p:cNvPr id="22531" name="Rectangle 38"/>
          <p:cNvSpPr>
            <a:spLocks noChangeArrowheads="1"/>
          </p:cNvSpPr>
          <p:nvPr/>
        </p:nvSpPr>
        <p:spPr bwMode="auto">
          <a:xfrm>
            <a:off x="5029200" y="2771775"/>
            <a:ext cx="297180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000"/>
          </a:p>
        </p:txBody>
      </p:sp>
      <p:sp>
        <p:nvSpPr>
          <p:cNvPr id="258052" name="Rectangle 2"/>
          <p:cNvSpPr>
            <a:spLocks noGrp="1" noChangeArrowheads="1"/>
          </p:cNvSpPr>
          <p:nvPr>
            <p:ph type="title" idx="4294967295"/>
          </p:nvPr>
        </p:nvSpPr>
        <p:spPr>
          <a:xfrm>
            <a:off x="228600" y="0"/>
            <a:ext cx="8639175" cy="731838"/>
          </a:xfrm>
        </p:spPr>
        <p:txBody>
          <a:bodyPr anchor="ctr"/>
          <a:lstStyle/>
          <a:p>
            <a:pPr eaLnBrk="1" hangingPunct="1">
              <a:defRPr/>
            </a:pPr>
            <a:r>
              <a:rPr lang="en-US" smtClean="0"/>
              <a:t>Quantum Mechanics</a:t>
            </a:r>
          </a:p>
        </p:txBody>
      </p:sp>
      <p:sp>
        <p:nvSpPr>
          <p:cNvPr id="932873" name="Rectangle 9"/>
          <p:cNvSpPr>
            <a:spLocks noGrp="1" noChangeArrowheads="1"/>
          </p:cNvSpPr>
          <p:nvPr>
            <p:ph type="body" idx="4294967295"/>
          </p:nvPr>
        </p:nvSpPr>
        <p:spPr>
          <a:xfrm>
            <a:off x="274637" y="685800"/>
            <a:ext cx="8562975" cy="1524000"/>
          </a:xfrm>
        </p:spPr>
        <p:txBody>
          <a:bodyPr/>
          <a:lstStyle/>
          <a:p>
            <a:pPr eaLnBrk="1" hangingPunct="1">
              <a:defRPr/>
            </a:pPr>
            <a:r>
              <a:rPr lang="en-US" b="1" dirty="0" smtClean="0"/>
              <a:t>Orbital </a:t>
            </a:r>
            <a:r>
              <a:rPr lang="en-US" dirty="0" smtClean="0"/>
              <a:t>(“electron cloud”)</a:t>
            </a:r>
          </a:p>
          <a:p>
            <a:pPr lvl="1" eaLnBrk="1" hangingPunct="1">
              <a:spcBef>
                <a:spcPct val="40000"/>
              </a:spcBef>
              <a:defRPr/>
            </a:pPr>
            <a:r>
              <a:rPr lang="en-US" dirty="0" smtClean="0"/>
              <a:t>Region in space where there is 90% probability of finding an electron</a:t>
            </a:r>
          </a:p>
        </p:txBody>
      </p:sp>
      <p:sp>
        <p:nvSpPr>
          <p:cNvPr id="22534" name="Freeform 11"/>
          <p:cNvSpPr>
            <a:spLocks/>
          </p:cNvSpPr>
          <p:nvPr/>
        </p:nvSpPr>
        <p:spPr bwMode="auto">
          <a:xfrm>
            <a:off x="5038725" y="3225800"/>
            <a:ext cx="3038475" cy="1365250"/>
          </a:xfrm>
          <a:custGeom>
            <a:avLst/>
            <a:gdLst>
              <a:gd name="T0" fmla="*/ 0 w 1914"/>
              <a:gd name="T1" fmla="*/ 2147483647 h 860"/>
              <a:gd name="T2" fmla="*/ 2147483647 w 1914"/>
              <a:gd name="T3" fmla="*/ 2147483647 h 860"/>
              <a:gd name="T4" fmla="*/ 2147483647 w 1914"/>
              <a:gd name="T5" fmla="*/ 2147483647 h 860"/>
              <a:gd name="T6" fmla="*/ 2147483647 w 1914"/>
              <a:gd name="T7" fmla="*/ 2147483647 h 860"/>
              <a:gd name="T8" fmla="*/ 2147483647 w 1914"/>
              <a:gd name="T9" fmla="*/ 2147483647 h 860"/>
              <a:gd name="T10" fmla="*/ 2147483647 w 1914"/>
              <a:gd name="T11" fmla="*/ 2147483647 h 860"/>
              <a:gd name="T12" fmla="*/ 2147483647 w 1914"/>
              <a:gd name="T13" fmla="*/ 2147483647 h 860"/>
              <a:gd name="T14" fmla="*/ 2147483647 w 1914"/>
              <a:gd name="T15" fmla="*/ 2147483647 h 860"/>
              <a:gd name="T16" fmla="*/ 2147483647 w 1914"/>
              <a:gd name="T17" fmla="*/ 2147483647 h 8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4"/>
              <a:gd name="T28" fmla="*/ 0 h 860"/>
              <a:gd name="T29" fmla="*/ 1914 w 1914"/>
              <a:gd name="T30" fmla="*/ 860 h 8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4" h="860">
                <a:moveTo>
                  <a:pt x="0" y="860"/>
                </a:moveTo>
                <a:cubicBezTo>
                  <a:pt x="11" y="842"/>
                  <a:pt x="35" y="840"/>
                  <a:pt x="66" y="751"/>
                </a:cubicBezTo>
                <a:cubicBezTo>
                  <a:pt x="97" y="662"/>
                  <a:pt x="132" y="450"/>
                  <a:pt x="188" y="325"/>
                </a:cubicBezTo>
                <a:cubicBezTo>
                  <a:pt x="244" y="200"/>
                  <a:pt x="310" y="0"/>
                  <a:pt x="405" y="1"/>
                </a:cubicBezTo>
                <a:cubicBezTo>
                  <a:pt x="500" y="2"/>
                  <a:pt x="666" y="240"/>
                  <a:pt x="758" y="329"/>
                </a:cubicBezTo>
                <a:cubicBezTo>
                  <a:pt x="850" y="418"/>
                  <a:pt x="879" y="472"/>
                  <a:pt x="957" y="538"/>
                </a:cubicBezTo>
                <a:cubicBezTo>
                  <a:pt x="1035" y="604"/>
                  <a:pt x="1131" y="679"/>
                  <a:pt x="1227" y="725"/>
                </a:cubicBezTo>
                <a:cubicBezTo>
                  <a:pt x="1323" y="771"/>
                  <a:pt x="1418" y="794"/>
                  <a:pt x="1532" y="815"/>
                </a:cubicBezTo>
                <a:cubicBezTo>
                  <a:pt x="1646" y="836"/>
                  <a:pt x="1835" y="844"/>
                  <a:pt x="1914" y="851"/>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5" name="Line 13"/>
          <p:cNvSpPr>
            <a:spLocks noChangeShapeType="1"/>
          </p:cNvSpPr>
          <p:nvPr/>
        </p:nvSpPr>
        <p:spPr bwMode="auto">
          <a:xfrm>
            <a:off x="5029200" y="2757488"/>
            <a:ext cx="4763" cy="1843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14"/>
          <p:cNvSpPr>
            <a:spLocks noChangeShapeType="1"/>
          </p:cNvSpPr>
          <p:nvPr/>
        </p:nvSpPr>
        <p:spPr bwMode="auto">
          <a:xfrm>
            <a:off x="5634038" y="2767013"/>
            <a:ext cx="4762" cy="182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15"/>
          <p:cNvSpPr>
            <a:spLocks noChangeShapeType="1"/>
          </p:cNvSpPr>
          <p:nvPr/>
        </p:nvSpPr>
        <p:spPr bwMode="auto">
          <a:xfrm>
            <a:off x="6248400" y="2762250"/>
            <a:ext cx="0" cy="1838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16"/>
          <p:cNvSpPr>
            <a:spLocks noChangeShapeType="1"/>
          </p:cNvSpPr>
          <p:nvPr/>
        </p:nvSpPr>
        <p:spPr bwMode="auto">
          <a:xfrm>
            <a:off x="6853238" y="2762250"/>
            <a:ext cx="4762" cy="1838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7"/>
          <p:cNvSpPr>
            <a:spLocks noChangeShapeType="1"/>
          </p:cNvSpPr>
          <p:nvPr/>
        </p:nvSpPr>
        <p:spPr bwMode="auto">
          <a:xfrm>
            <a:off x="7462838" y="2762250"/>
            <a:ext cx="4762" cy="1838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Line 19"/>
          <p:cNvSpPr>
            <a:spLocks noChangeShapeType="1"/>
          </p:cNvSpPr>
          <p:nvPr/>
        </p:nvSpPr>
        <p:spPr bwMode="auto">
          <a:xfrm>
            <a:off x="5029200" y="4143375"/>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1" name="Line 20"/>
          <p:cNvSpPr>
            <a:spLocks noChangeShapeType="1"/>
          </p:cNvSpPr>
          <p:nvPr/>
        </p:nvSpPr>
        <p:spPr bwMode="auto">
          <a:xfrm>
            <a:off x="5029200" y="3686175"/>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2" name="Line 21"/>
          <p:cNvSpPr>
            <a:spLocks noChangeShapeType="1"/>
          </p:cNvSpPr>
          <p:nvPr/>
        </p:nvSpPr>
        <p:spPr bwMode="auto">
          <a:xfrm>
            <a:off x="5029200" y="3228975"/>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22"/>
          <p:cNvSpPr>
            <a:spLocks noChangeShapeType="1"/>
          </p:cNvSpPr>
          <p:nvPr/>
        </p:nvSpPr>
        <p:spPr bwMode="auto">
          <a:xfrm>
            <a:off x="5029200" y="2771775"/>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4" name="Text Box 23"/>
          <p:cNvSpPr txBox="1">
            <a:spLocks noChangeArrowheads="1"/>
          </p:cNvSpPr>
          <p:nvPr/>
        </p:nvSpPr>
        <p:spPr bwMode="auto">
          <a:xfrm>
            <a:off x="5165725" y="2478088"/>
            <a:ext cx="2151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Electron Probability vs. Distance</a:t>
            </a:r>
          </a:p>
        </p:txBody>
      </p:sp>
      <p:sp>
        <p:nvSpPr>
          <p:cNvPr id="22545" name="Text Box 24"/>
          <p:cNvSpPr txBox="1">
            <a:spLocks noChangeArrowheads="1"/>
          </p:cNvSpPr>
          <p:nvPr/>
        </p:nvSpPr>
        <p:spPr bwMode="auto">
          <a:xfrm rot="16200000">
            <a:off x="3925094" y="3572669"/>
            <a:ext cx="1506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Electron Probability (%)</a:t>
            </a:r>
          </a:p>
        </p:txBody>
      </p:sp>
      <p:sp>
        <p:nvSpPr>
          <p:cNvPr id="22546" name="Text Box 25"/>
          <p:cNvSpPr txBox="1">
            <a:spLocks noChangeArrowheads="1"/>
          </p:cNvSpPr>
          <p:nvPr/>
        </p:nvSpPr>
        <p:spPr bwMode="auto">
          <a:xfrm>
            <a:off x="5470525" y="4811713"/>
            <a:ext cx="1963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Distance from the Nucleus (pm)</a:t>
            </a:r>
          </a:p>
        </p:txBody>
      </p:sp>
      <p:sp>
        <p:nvSpPr>
          <p:cNvPr id="22547" name="Text Box 27"/>
          <p:cNvSpPr txBox="1">
            <a:spLocks noChangeArrowheads="1"/>
          </p:cNvSpPr>
          <p:nvPr/>
        </p:nvSpPr>
        <p:spPr bwMode="auto">
          <a:xfrm>
            <a:off x="6053138" y="46005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100</a:t>
            </a:r>
          </a:p>
        </p:txBody>
      </p:sp>
      <p:sp>
        <p:nvSpPr>
          <p:cNvPr id="22548" name="Text Box 28"/>
          <p:cNvSpPr txBox="1">
            <a:spLocks noChangeArrowheads="1"/>
          </p:cNvSpPr>
          <p:nvPr/>
        </p:nvSpPr>
        <p:spPr bwMode="auto">
          <a:xfrm>
            <a:off x="6662738" y="46005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150</a:t>
            </a:r>
          </a:p>
        </p:txBody>
      </p:sp>
      <p:sp>
        <p:nvSpPr>
          <p:cNvPr id="22549" name="Text Box 29"/>
          <p:cNvSpPr txBox="1">
            <a:spLocks noChangeArrowheads="1"/>
          </p:cNvSpPr>
          <p:nvPr/>
        </p:nvSpPr>
        <p:spPr bwMode="auto">
          <a:xfrm>
            <a:off x="7264400" y="46005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200</a:t>
            </a:r>
          </a:p>
        </p:txBody>
      </p:sp>
      <p:sp>
        <p:nvSpPr>
          <p:cNvPr id="22550" name="Text Box 30"/>
          <p:cNvSpPr txBox="1">
            <a:spLocks noChangeArrowheads="1"/>
          </p:cNvSpPr>
          <p:nvPr/>
        </p:nvSpPr>
        <p:spPr bwMode="auto">
          <a:xfrm>
            <a:off x="7772400" y="46005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250</a:t>
            </a:r>
          </a:p>
        </p:txBody>
      </p:sp>
      <p:sp>
        <p:nvSpPr>
          <p:cNvPr id="22551" name="Text Box 31"/>
          <p:cNvSpPr txBox="1">
            <a:spLocks noChangeArrowheads="1"/>
          </p:cNvSpPr>
          <p:nvPr/>
        </p:nvSpPr>
        <p:spPr bwMode="auto">
          <a:xfrm>
            <a:off x="5486400" y="4600575"/>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50</a:t>
            </a:r>
          </a:p>
        </p:txBody>
      </p:sp>
      <p:sp>
        <p:nvSpPr>
          <p:cNvPr id="22552" name="Text Box 32"/>
          <p:cNvSpPr txBox="1">
            <a:spLocks noChangeArrowheads="1"/>
          </p:cNvSpPr>
          <p:nvPr/>
        </p:nvSpPr>
        <p:spPr bwMode="auto">
          <a:xfrm>
            <a:off x="4910138" y="4600575"/>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0</a:t>
            </a:r>
          </a:p>
        </p:txBody>
      </p:sp>
      <p:sp>
        <p:nvSpPr>
          <p:cNvPr id="22553" name="Text Box 33"/>
          <p:cNvSpPr txBox="1">
            <a:spLocks noChangeArrowheads="1"/>
          </p:cNvSpPr>
          <p:nvPr/>
        </p:nvSpPr>
        <p:spPr bwMode="auto">
          <a:xfrm>
            <a:off x="4775200" y="4448175"/>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0</a:t>
            </a:r>
          </a:p>
        </p:txBody>
      </p:sp>
      <p:sp>
        <p:nvSpPr>
          <p:cNvPr id="22554" name="Text Box 34"/>
          <p:cNvSpPr txBox="1">
            <a:spLocks noChangeArrowheads="1"/>
          </p:cNvSpPr>
          <p:nvPr/>
        </p:nvSpPr>
        <p:spPr bwMode="auto">
          <a:xfrm>
            <a:off x="4724400" y="3990975"/>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10</a:t>
            </a:r>
          </a:p>
        </p:txBody>
      </p:sp>
      <p:sp>
        <p:nvSpPr>
          <p:cNvPr id="22555" name="Text Box 35"/>
          <p:cNvSpPr txBox="1">
            <a:spLocks noChangeArrowheads="1"/>
          </p:cNvSpPr>
          <p:nvPr/>
        </p:nvSpPr>
        <p:spPr bwMode="auto">
          <a:xfrm>
            <a:off x="4724400" y="3533775"/>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20</a:t>
            </a:r>
          </a:p>
        </p:txBody>
      </p:sp>
      <p:sp>
        <p:nvSpPr>
          <p:cNvPr id="22556" name="Text Box 36"/>
          <p:cNvSpPr txBox="1">
            <a:spLocks noChangeArrowheads="1"/>
          </p:cNvSpPr>
          <p:nvPr/>
        </p:nvSpPr>
        <p:spPr bwMode="auto">
          <a:xfrm>
            <a:off x="4724400" y="3076575"/>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30</a:t>
            </a:r>
          </a:p>
        </p:txBody>
      </p:sp>
      <p:sp>
        <p:nvSpPr>
          <p:cNvPr id="22557" name="Text Box 37"/>
          <p:cNvSpPr txBox="1">
            <a:spLocks noChangeArrowheads="1"/>
          </p:cNvSpPr>
          <p:nvPr/>
        </p:nvSpPr>
        <p:spPr bwMode="auto">
          <a:xfrm>
            <a:off x="4724400" y="2619375"/>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40</a:t>
            </a:r>
          </a:p>
        </p:txBody>
      </p:sp>
      <p:sp>
        <p:nvSpPr>
          <p:cNvPr id="22558" name="Line 39"/>
          <p:cNvSpPr>
            <a:spLocks noChangeShapeType="1"/>
          </p:cNvSpPr>
          <p:nvPr/>
        </p:nvSpPr>
        <p:spPr bwMode="auto">
          <a:xfrm>
            <a:off x="5029200" y="4600575"/>
            <a:ext cx="2952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59" name="Group 45"/>
          <p:cNvGrpSpPr>
            <a:grpSpLocks/>
          </p:cNvGrpSpPr>
          <p:nvPr/>
        </p:nvGrpSpPr>
        <p:grpSpPr bwMode="auto">
          <a:xfrm>
            <a:off x="784225" y="2497138"/>
            <a:ext cx="2546350" cy="3095625"/>
            <a:chOff x="506" y="2215"/>
            <a:chExt cx="1604" cy="1950"/>
          </a:xfrm>
        </p:grpSpPr>
        <p:sp>
          <p:nvSpPr>
            <p:cNvPr id="22563" name="Rectangle 40"/>
            <p:cNvSpPr>
              <a:spLocks noChangeArrowheads="1"/>
            </p:cNvSpPr>
            <p:nvPr/>
          </p:nvSpPr>
          <p:spPr bwMode="auto">
            <a:xfrm>
              <a:off x="506" y="2215"/>
              <a:ext cx="1604" cy="1638"/>
            </a:xfrm>
            <a:prstGeom prst="rect">
              <a:avLst/>
            </a:prstGeom>
            <a:solidFill>
              <a:srgbClr val="DDDDDD"/>
            </a:solidFill>
            <a:ln w="15875">
              <a:solidFill>
                <a:schemeClr val="tx1"/>
              </a:solidFill>
              <a:miter lim="800000"/>
              <a:headEnd/>
              <a:tailEnd/>
            </a:ln>
          </p:spPr>
          <p:txBody>
            <a:bodyPr wrap="none" anchor="ctr"/>
            <a:lstStyle/>
            <a:p>
              <a:pPr algn="ctr"/>
              <a:endParaRPr lang="en-US" sz="1000"/>
            </a:p>
          </p:txBody>
        </p:sp>
        <p:pic>
          <p:nvPicPr>
            <p:cNvPr id="22564" name="Picture 7"/>
            <p:cNvPicPr>
              <a:picLocks noChangeAspect="1" noChangeArrowheads="1"/>
            </p:cNvPicPr>
            <p:nvPr/>
          </p:nvPicPr>
          <p:blipFill>
            <a:blip r:embed="rId3">
              <a:extLst>
                <a:ext uri="{28A0092B-C50C-407E-A947-70E740481C1C}">
                  <a14:useLocalDpi xmlns:a14="http://schemas.microsoft.com/office/drawing/2010/main" val="0"/>
                </a:ext>
              </a:extLst>
            </a:blip>
            <a:srcRect l="27228" t="21179"/>
            <a:stretch>
              <a:fillRect/>
            </a:stretch>
          </p:blipFill>
          <p:spPr bwMode="auto">
            <a:xfrm>
              <a:off x="943" y="2555"/>
              <a:ext cx="1167" cy="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2565" name="Rectangle 8"/>
            <p:cNvSpPr>
              <a:spLocks noChangeArrowheads="1"/>
            </p:cNvSpPr>
            <p:nvPr/>
          </p:nvSpPr>
          <p:spPr bwMode="auto">
            <a:xfrm>
              <a:off x="836" y="3791"/>
              <a:ext cx="943"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130000"/>
                </a:lnSpc>
                <a:spcBef>
                  <a:spcPct val="20000"/>
                </a:spcBef>
              </a:pPr>
              <a:r>
                <a:rPr lang="en-US" sz="2000"/>
                <a:t>Orbital</a:t>
              </a:r>
            </a:p>
          </p:txBody>
        </p:sp>
      </p:grpSp>
      <p:sp>
        <p:nvSpPr>
          <p:cNvPr id="22560" name="Text Box 41"/>
          <p:cNvSpPr txBox="1">
            <a:spLocks noChangeArrowheads="1"/>
          </p:cNvSpPr>
          <p:nvPr/>
        </p:nvSpPr>
        <p:spPr bwMode="auto">
          <a:xfrm>
            <a:off x="774700" y="2438400"/>
            <a:ext cx="19002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90% probability of</a:t>
            </a:r>
          </a:p>
          <a:p>
            <a:pPr eaLnBrk="1" hangingPunct="1"/>
            <a:r>
              <a:rPr lang="en-US" sz="1600"/>
              <a:t>finding the electron</a:t>
            </a:r>
          </a:p>
        </p:txBody>
      </p:sp>
      <p:sp>
        <p:nvSpPr>
          <p:cNvPr id="22561" name="Freeform 43"/>
          <p:cNvSpPr>
            <a:spLocks/>
          </p:cNvSpPr>
          <p:nvPr/>
        </p:nvSpPr>
        <p:spPr bwMode="auto">
          <a:xfrm>
            <a:off x="1374775" y="3019425"/>
            <a:ext cx="585788" cy="592138"/>
          </a:xfrm>
          <a:custGeom>
            <a:avLst/>
            <a:gdLst>
              <a:gd name="T0" fmla="*/ 2147483647 w 369"/>
              <a:gd name="T1" fmla="*/ 2147483647 h 373"/>
              <a:gd name="T2" fmla="*/ 2147483647 w 369"/>
              <a:gd name="T3" fmla="*/ 2147483647 h 373"/>
              <a:gd name="T4" fmla="*/ 2147483647 w 369"/>
              <a:gd name="T5" fmla="*/ 2147483647 h 373"/>
              <a:gd name="T6" fmla="*/ 2147483647 w 369"/>
              <a:gd name="T7" fmla="*/ 2147483647 h 373"/>
              <a:gd name="T8" fmla="*/ 2147483647 w 369"/>
              <a:gd name="T9" fmla="*/ 2147483647 h 373"/>
              <a:gd name="T10" fmla="*/ 0 60000 65536"/>
              <a:gd name="T11" fmla="*/ 0 60000 65536"/>
              <a:gd name="T12" fmla="*/ 0 60000 65536"/>
              <a:gd name="T13" fmla="*/ 0 60000 65536"/>
              <a:gd name="T14" fmla="*/ 0 60000 65536"/>
              <a:gd name="T15" fmla="*/ 0 w 369"/>
              <a:gd name="T16" fmla="*/ 0 h 373"/>
              <a:gd name="T17" fmla="*/ 369 w 369"/>
              <a:gd name="T18" fmla="*/ 373 h 373"/>
            </a:gdLst>
            <a:ahLst/>
            <a:cxnLst>
              <a:cxn ang="T10">
                <a:pos x="T0" y="T1"/>
              </a:cxn>
              <a:cxn ang="T11">
                <a:pos x="T2" y="T3"/>
              </a:cxn>
              <a:cxn ang="T12">
                <a:pos x="T4" y="T5"/>
              </a:cxn>
              <a:cxn ang="T13">
                <a:pos x="T6" y="T7"/>
              </a:cxn>
              <a:cxn ang="T14">
                <a:pos x="T8" y="T9"/>
              </a:cxn>
            </a:cxnLst>
            <a:rect l="T15" t="T16" r="T17" b="T18"/>
            <a:pathLst>
              <a:path w="369" h="373">
                <a:moveTo>
                  <a:pt x="28" y="85"/>
                </a:moveTo>
                <a:cubicBezTo>
                  <a:pt x="50" y="139"/>
                  <a:pt x="184" y="325"/>
                  <a:pt x="237" y="349"/>
                </a:cubicBezTo>
                <a:cubicBezTo>
                  <a:pt x="290" y="373"/>
                  <a:pt x="369" y="286"/>
                  <a:pt x="347" y="232"/>
                </a:cubicBezTo>
                <a:cubicBezTo>
                  <a:pt x="325" y="178"/>
                  <a:pt x="160" y="48"/>
                  <a:pt x="107" y="24"/>
                </a:cubicBezTo>
                <a:cubicBezTo>
                  <a:pt x="54" y="0"/>
                  <a:pt x="0" y="31"/>
                  <a:pt x="28" y="85"/>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2" name="Line 42"/>
          <p:cNvSpPr>
            <a:spLocks noChangeShapeType="1"/>
          </p:cNvSpPr>
          <p:nvPr/>
        </p:nvSpPr>
        <p:spPr bwMode="auto">
          <a:xfrm>
            <a:off x="1438275" y="3027363"/>
            <a:ext cx="441325" cy="457200"/>
          </a:xfrm>
          <a:prstGeom prst="line">
            <a:avLst/>
          </a:prstGeom>
          <a:noFill/>
          <a:ln w="222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1858D7C-419E-4E26-ADF4-11744D306F29}" type="slidenum">
              <a:rPr lang="en-US" smtClean="0"/>
              <a:pPr>
                <a:defRPr/>
              </a:pPr>
              <a:t>23</a:t>
            </a:fld>
            <a:endParaRPr lang="en-US"/>
          </a:p>
        </p:txBody>
      </p:sp>
      <p:sp>
        <p:nvSpPr>
          <p:cNvPr id="31747" name="Rectangle 3"/>
          <p:cNvSpPr>
            <a:spLocks noGrp="1" noChangeArrowheads="1"/>
          </p:cNvSpPr>
          <p:nvPr>
            <p:ph type="title"/>
          </p:nvPr>
        </p:nvSpPr>
        <p:spPr>
          <a:xfrm>
            <a:off x="457200" y="0"/>
            <a:ext cx="8229600" cy="808038"/>
          </a:xfrm>
        </p:spPr>
        <p:txBody>
          <a:bodyPr/>
          <a:lstStyle/>
          <a:p>
            <a:pPr algn="ctr" eaLnBrk="1" hangingPunct="1">
              <a:defRPr/>
            </a:pPr>
            <a:r>
              <a:rPr lang="en-US" sz="3400" dirty="0" smtClean="0">
                <a:solidFill>
                  <a:schemeClr val="tx1"/>
                </a:solidFill>
                <a:effectLst/>
              </a:rPr>
              <a:t>Review Models of the Atom</a:t>
            </a:r>
          </a:p>
        </p:txBody>
      </p:sp>
      <p:grpSp>
        <p:nvGrpSpPr>
          <p:cNvPr id="3" name="Group 2"/>
          <p:cNvGrpSpPr/>
          <p:nvPr/>
        </p:nvGrpSpPr>
        <p:grpSpPr>
          <a:xfrm>
            <a:off x="2543175" y="762000"/>
            <a:ext cx="4086225" cy="5984875"/>
            <a:chOff x="3962400" y="111125"/>
            <a:chExt cx="4094163" cy="6213475"/>
          </a:xfrm>
        </p:grpSpPr>
        <p:grpSp>
          <p:nvGrpSpPr>
            <p:cNvPr id="23556" name="Group 12"/>
            <p:cNvGrpSpPr>
              <a:grpSpLocks/>
            </p:cNvGrpSpPr>
            <p:nvPr/>
          </p:nvGrpSpPr>
          <p:grpSpPr bwMode="auto">
            <a:xfrm>
              <a:off x="3962400" y="111125"/>
              <a:ext cx="4086225" cy="6213475"/>
              <a:chOff x="2448" y="177"/>
              <a:chExt cx="2574" cy="3914"/>
            </a:xfrm>
          </p:grpSpPr>
          <p:sp>
            <p:nvSpPr>
              <p:cNvPr id="23562" name="Rectangle 2"/>
              <p:cNvSpPr>
                <a:spLocks noChangeArrowheads="1"/>
              </p:cNvSpPr>
              <p:nvPr/>
            </p:nvSpPr>
            <p:spPr bwMode="auto">
              <a:xfrm>
                <a:off x="3360" y="177"/>
                <a:ext cx="1662" cy="39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563" name="Picture 5" descr="01-23Figure_ILL"/>
              <p:cNvPicPr>
                <a:picLocks noChangeAspect="1" noChangeArrowheads="1"/>
              </p:cNvPicPr>
              <p:nvPr/>
            </p:nvPicPr>
            <p:blipFill>
              <a:blip r:embed="rId3">
                <a:extLst>
                  <a:ext uri="{28A0092B-C50C-407E-A947-70E740481C1C}">
                    <a14:useLocalDpi xmlns:a14="http://schemas.microsoft.com/office/drawing/2010/main" val="0"/>
                  </a:ext>
                </a:extLst>
              </a:blip>
              <a:srcRect r="56784" b="2589"/>
              <a:stretch>
                <a:fillRect/>
              </a:stretch>
            </p:blipFill>
            <p:spPr bwMode="auto">
              <a:xfrm>
                <a:off x="2448" y="177"/>
                <a:ext cx="946" cy="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0" name="Text Box 6"/>
            <p:cNvSpPr txBox="1">
              <a:spLocks noChangeArrowheads="1"/>
            </p:cNvSpPr>
            <p:nvPr/>
          </p:nvSpPr>
          <p:spPr bwMode="auto">
            <a:xfrm>
              <a:off x="5319713" y="481013"/>
              <a:ext cx="16637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Dalton proposes the</a:t>
              </a:r>
            </a:p>
            <a:p>
              <a:pPr eaLnBrk="1" hangingPunct="1"/>
              <a:r>
                <a:rPr lang="en-US" sz="1200" b="1"/>
                <a:t>indivisible unit of an</a:t>
              </a:r>
            </a:p>
            <a:p>
              <a:pPr eaLnBrk="1" hangingPunct="1"/>
              <a:r>
                <a:rPr lang="en-US" sz="1200" b="1"/>
                <a:t>element is the atom.</a:t>
              </a:r>
            </a:p>
          </p:txBody>
        </p:sp>
        <p:sp>
          <p:nvSpPr>
            <p:cNvPr id="31752" name="Text Box 8"/>
            <p:cNvSpPr txBox="1">
              <a:spLocks noChangeArrowheads="1"/>
            </p:cNvSpPr>
            <p:nvPr/>
          </p:nvSpPr>
          <p:spPr bwMode="auto">
            <a:xfrm>
              <a:off x="5318125" y="1566863"/>
              <a:ext cx="2189163"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Thomson discovers</a:t>
              </a:r>
            </a:p>
            <a:p>
              <a:pPr eaLnBrk="1" hangingPunct="1"/>
              <a:r>
                <a:rPr lang="en-US" sz="1200" b="1"/>
                <a:t>electrons, believed to</a:t>
              </a:r>
            </a:p>
            <a:p>
              <a:pPr eaLnBrk="1" hangingPunct="1"/>
              <a:r>
                <a:rPr lang="en-US" sz="1200" b="1"/>
                <a:t>reside within a sphere of</a:t>
              </a:r>
            </a:p>
            <a:p>
              <a:pPr eaLnBrk="1" hangingPunct="1"/>
              <a:r>
                <a:rPr lang="en-US" sz="1200" b="1"/>
                <a:t>uniform positive charge</a:t>
              </a:r>
            </a:p>
            <a:p>
              <a:pPr eaLnBrk="1" hangingPunct="1"/>
              <a:r>
                <a:rPr lang="en-US" sz="1200" b="1"/>
                <a:t>(the “plum-pudding model).</a:t>
              </a:r>
            </a:p>
          </p:txBody>
        </p:sp>
        <p:sp>
          <p:nvSpPr>
            <p:cNvPr id="31753" name="Text Box 9"/>
            <p:cNvSpPr txBox="1">
              <a:spLocks noChangeArrowheads="1"/>
            </p:cNvSpPr>
            <p:nvPr/>
          </p:nvSpPr>
          <p:spPr bwMode="auto">
            <a:xfrm>
              <a:off x="5337175" y="2825750"/>
              <a:ext cx="220821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Rutherford demonstrates </a:t>
              </a:r>
            </a:p>
            <a:p>
              <a:pPr eaLnBrk="1" hangingPunct="1"/>
              <a:r>
                <a:rPr lang="en-US" sz="1200" b="1"/>
                <a:t>the existence of a positively</a:t>
              </a:r>
            </a:p>
            <a:p>
              <a:pPr eaLnBrk="1" hangingPunct="1"/>
              <a:r>
                <a:rPr lang="en-US" sz="1200" b="1"/>
                <a:t>charged nucleus that</a:t>
              </a:r>
            </a:p>
            <a:p>
              <a:pPr eaLnBrk="1" hangingPunct="1"/>
              <a:r>
                <a:rPr lang="en-US" sz="1200" b="1"/>
                <a:t>contains nearly all the</a:t>
              </a:r>
            </a:p>
            <a:p>
              <a:pPr eaLnBrk="1" hangingPunct="1"/>
              <a:r>
                <a:rPr lang="en-US" sz="1200" b="1"/>
                <a:t>mass of an atom.</a:t>
              </a:r>
            </a:p>
          </p:txBody>
        </p:sp>
        <p:sp>
          <p:nvSpPr>
            <p:cNvPr id="31754" name="Text Box 10"/>
            <p:cNvSpPr txBox="1">
              <a:spLocks noChangeArrowheads="1"/>
            </p:cNvSpPr>
            <p:nvPr/>
          </p:nvSpPr>
          <p:spPr bwMode="auto">
            <a:xfrm>
              <a:off x="5322888" y="4318000"/>
              <a:ext cx="20399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Bohr proposes fixed</a:t>
              </a:r>
            </a:p>
            <a:p>
              <a:pPr eaLnBrk="1" hangingPunct="1"/>
              <a:r>
                <a:rPr lang="en-US" sz="1200" b="1"/>
                <a:t>circular orbits around</a:t>
              </a:r>
            </a:p>
            <a:p>
              <a:pPr eaLnBrk="1" hangingPunct="1"/>
              <a:r>
                <a:rPr lang="en-US" sz="1200" b="1"/>
                <a:t>the nucleus for electrons.</a:t>
              </a:r>
            </a:p>
          </p:txBody>
        </p:sp>
        <p:sp>
          <p:nvSpPr>
            <p:cNvPr id="31755" name="Text Box 11"/>
            <p:cNvSpPr txBox="1">
              <a:spLocks noChangeArrowheads="1"/>
            </p:cNvSpPr>
            <p:nvPr/>
          </p:nvSpPr>
          <p:spPr bwMode="auto">
            <a:xfrm>
              <a:off x="5322888" y="5308600"/>
              <a:ext cx="2733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In the current model of the atom, </a:t>
              </a:r>
            </a:p>
            <a:p>
              <a:pPr eaLnBrk="1" hangingPunct="1"/>
              <a:r>
                <a:rPr lang="en-US" sz="1200" b="1"/>
                <a:t>electrons occupy regions of space </a:t>
              </a:r>
            </a:p>
            <a:p>
              <a:pPr eaLnBrk="1" hangingPunct="1"/>
              <a:r>
                <a:rPr lang="en-US" sz="1200" b="1"/>
                <a:t>(orbitals) around the nucleus </a:t>
              </a:r>
            </a:p>
            <a:p>
              <a:pPr eaLnBrk="1" hangingPunct="1"/>
              <a:r>
                <a:rPr lang="en-US" sz="1200" b="1"/>
                <a:t>determined by their energies.</a:t>
              </a:r>
            </a:p>
          </p:txBody>
        </p:sp>
      </p:gr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idx="4294967295"/>
          </p:nvPr>
        </p:nvSpPr>
        <p:spPr>
          <a:xfrm>
            <a:off x="228600" y="0"/>
            <a:ext cx="8639175" cy="731838"/>
          </a:xfrm>
        </p:spPr>
        <p:txBody>
          <a:bodyPr anchor="ctr"/>
          <a:lstStyle/>
          <a:p>
            <a:pPr eaLnBrk="1" hangingPunct="1">
              <a:defRPr/>
            </a:pPr>
            <a:r>
              <a:rPr lang="en-US" dirty="0" smtClean="0"/>
              <a:t>Quantum Numbers</a:t>
            </a:r>
          </a:p>
        </p:txBody>
      </p:sp>
      <p:sp>
        <p:nvSpPr>
          <p:cNvPr id="934918" name="Rectangle 6"/>
          <p:cNvSpPr>
            <a:spLocks noGrp="1" noChangeArrowheads="1"/>
          </p:cNvSpPr>
          <p:nvPr>
            <p:ph type="body" idx="4294967295"/>
          </p:nvPr>
        </p:nvSpPr>
        <p:spPr>
          <a:xfrm>
            <a:off x="457200" y="685800"/>
            <a:ext cx="8077200" cy="3733800"/>
          </a:xfrm>
        </p:spPr>
        <p:txBody>
          <a:bodyPr/>
          <a:lstStyle/>
          <a:p>
            <a:pPr eaLnBrk="1" hangingPunct="1">
              <a:defRPr/>
            </a:pPr>
            <a:r>
              <a:rPr lang="en-US" b="1" dirty="0" smtClean="0"/>
              <a:t>Four Quantum Numbers:</a:t>
            </a:r>
          </a:p>
          <a:p>
            <a:pPr lvl="1" eaLnBrk="1" hangingPunct="1">
              <a:spcBef>
                <a:spcPct val="40000"/>
              </a:spcBef>
              <a:defRPr/>
            </a:pPr>
            <a:r>
              <a:rPr lang="en-US" dirty="0" smtClean="0"/>
              <a:t>Specify the “address” of each electron in an atom</a:t>
            </a:r>
          </a:p>
          <a:p>
            <a:pPr lvl="1" eaLnBrk="1" hangingPunct="1">
              <a:spcBef>
                <a:spcPct val="40000"/>
              </a:spcBef>
              <a:defRPr/>
            </a:pPr>
            <a:r>
              <a:rPr lang="en-US" dirty="0" smtClean="0">
                <a:effectLst/>
              </a:rPr>
              <a:t>Principal Quantum Number</a:t>
            </a:r>
            <a:r>
              <a:rPr lang="en-US" b="1" dirty="0" smtClean="0">
                <a:effectLst/>
              </a:rPr>
              <a:t> </a:t>
            </a:r>
            <a:r>
              <a:rPr lang="en-US" b="1" i="1" dirty="0" smtClean="0">
                <a:effectLst/>
                <a:latin typeface="Times New Roman" pitchFamily="18" charset="0"/>
              </a:rPr>
              <a:t>( </a:t>
            </a:r>
            <a:r>
              <a:rPr lang="en-US" sz="2800" i="1" dirty="0" smtClean="0">
                <a:effectLst/>
                <a:latin typeface="Times New Roman" pitchFamily="18" charset="0"/>
              </a:rPr>
              <a:t>n</a:t>
            </a:r>
            <a:r>
              <a:rPr lang="en-US" sz="2800" b="1" i="1" dirty="0" smtClean="0">
                <a:effectLst/>
                <a:latin typeface="Times New Roman" pitchFamily="18" charset="0"/>
              </a:rPr>
              <a:t> </a:t>
            </a:r>
            <a:r>
              <a:rPr lang="en-US" b="1" i="1" dirty="0" smtClean="0">
                <a:effectLst/>
                <a:latin typeface="Times New Roman" pitchFamily="18" charset="0"/>
              </a:rPr>
              <a:t>)</a:t>
            </a:r>
          </a:p>
          <a:p>
            <a:pPr lvl="1" eaLnBrk="1" hangingPunct="1">
              <a:spcBef>
                <a:spcPct val="40000"/>
              </a:spcBef>
              <a:defRPr/>
            </a:pPr>
            <a:r>
              <a:rPr lang="en-US" dirty="0" smtClean="0">
                <a:effectLst/>
              </a:rPr>
              <a:t>Angular Momentum Quantum Number</a:t>
            </a:r>
            <a:r>
              <a:rPr lang="en-US" b="1" dirty="0" smtClean="0">
                <a:effectLst/>
              </a:rPr>
              <a:t> </a:t>
            </a:r>
            <a:r>
              <a:rPr lang="en-US" b="1" i="1" dirty="0" smtClean="0">
                <a:effectLst/>
                <a:latin typeface="Times New Roman" pitchFamily="18" charset="0"/>
              </a:rPr>
              <a:t>( </a:t>
            </a:r>
            <a:r>
              <a:rPr lang="en-US" sz="2800" i="1" dirty="0" smtClean="0">
                <a:effectLst/>
                <a:latin typeface="Times New Roman" pitchFamily="18" charset="0"/>
              </a:rPr>
              <a:t>l</a:t>
            </a:r>
            <a:r>
              <a:rPr lang="en-US" sz="2800" b="1" i="1" dirty="0" smtClean="0">
                <a:effectLst/>
                <a:latin typeface="Times New Roman" pitchFamily="18" charset="0"/>
              </a:rPr>
              <a:t> </a:t>
            </a:r>
            <a:r>
              <a:rPr lang="en-US" b="1" i="1" dirty="0" smtClean="0">
                <a:effectLst/>
                <a:latin typeface="Times New Roman" pitchFamily="18" charset="0"/>
              </a:rPr>
              <a:t>)</a:t>
            </a:r>
          </a:p>
          <a:p>
            <a:pPr lvl="1" eaLnBrk="1" hangingPunct="1">
              <a:spcBef>
                <a:spcPct val="40000"/>
              </a:spcBef>
              <a:defRPr/>
            </a:pPr>
            <a:r>
              <a:rPr lang="en-US" dirty="0" smtClean="0">
                <a:effectLst/>
              </a:rPr>
              <a:t>Magnetic Quantum Number</a:t>
            </a:r>
            <a:r>
              <a:rPr lang="en-US" b="1" dirty="0" smtClean="0">
                <a:effectLst/>
              </a:rPr>
              <a:t> </a:t>
            </a:r>
            <a:r>
              <a:rPr lang="en-US" b="1" i="1" dirty="0" smtClean="0">
                <a:effectLst/>
                <a:latin typeface="Times New Roman" pitchFamily="18" charset="0"/>
              </a:rPr>
              <a:t>( </a:t>
            </a:r>
            <a:r>
              <a:rPr lang="en-US" sz="2800" i="1" dirty="0" smtClean="0">
                <a:effectLst/>
                <a:latin typeface="Times New Roman" pitchFamily="18" charset="0"/>
              </a:rPr>
              <a:t>m</a:t>
            </a:r>
            <a:r>
              <a:rPr lang="en-US" sz="2800" i="1" baseline="-25000" dirty="0" smtClean="0">
                <a:effectLst/>
                <a:latin typeface="Times New Roman" pitchFamily="18" charset="0"/>
              </a:rPr>
              <a:t>l</a:t>
            </a:r>
            <a:r>
              <a:rPr lang="en-US" sz="2800" b="1" i="1" dirty="0" smtClean="0">
                <a:effectLst/>
                <a:latin typeface="Times New Roman" pitchFamily="18" charset="0"/>
              </a:rPr>
              <a:t> </a:t>
            </a:r>
            <a:r>
              <a:rPr lang="en-US" b="1" i="1" dirty="0" smtClean="0">
                <a:effectLst/>
                <a:latin typeface="Times New Roman" pitchFamily="18" charset="0"/>
              </a:rPr>
              <a:t>)</a:t>
            </a:r>
          </a:p>
          <a:p>
            <a:pPr lvl="1" eaLnBrk="1" hangingPunct="1">
              <a:spcBef>
                <a:spcPct val="40000"/>
              </a:spcBef>
              <a:defRPr/>
            </a:pPr>
            <a:r>
              <a:rPr lang="en-US" dirty="0" smtClean="0">
                <a:effectLst/>
              </a:rPr>
              <a:t>Spin Quantum Number</a:t>
            </a:r>
            <a:r>
              <a:rPr lang="en-US" b="1" dirty="0" smtClean="0">
                <a:effectLst/>
              </a:rPr>
              <a:t> </a:t>
            </a:r>
            <a:r>
              <a:rPr lang="en-US" b="1" i="1" dirty="0" smtClean="0">
                <a:effectLst/>
                <a:latin typeface="Times New Roman" pitchFamily="18" charset="0"/>
              </a:rPr>
              <a:t>( </a:t>
            </a:r>
            <a:r>
              <a:rPr lang="en-US" sz="2800" b="1" i="1" dirty="0" err="1" smtClean="0">
                <a:effectLst/>
                <a:latin typeface="Times New Roman" pitchFamily="18" charset="0"/>
              </a:rPr>
              <a:t>m</a:t>
            </a:r>
            <a:r>
              <a:rPr lang="en-US" sz="2800" b="1" i="1" baseline="-25000" dirty="0" err="1" smtClean="0">
                <a:effectLst/>
                <a:latin typeface="Times New Roman" pitchFamily="18" charset="0"/>
              </a:rPr>
              <a:t>s</a:t>
            </a:r>
            <a:r>
              <a:rPr lang="en-US" sz="2800" b="1" i="1" dirty="0" smtClean="0">
                <a:effectLst/>
                <a:latin typeface="Times New Roman" pitchFamily="18" charset="0"/>
              </a:rPr>
              <a:t> </a:t>
            </a:r>
            <a:r>
              <a:rPr lang="en-US" b="1" i="1" dirty="0" smtClean="0">
                <a:effectLst/>
                <a:latin typeface="Times New Roman" pitchFamily="18" charset="0"/>
              </a:rPr>
              <a:t>)</a:t>
            </a:r>
          </a:p>
          <a:p>
            <a:pPr lvl="1" eaLnBrk="1" hangingPunct="1">
              <a:spcBef>
                <a:spcPct val="40000"/>
              </a:spcBef>
              <a:defRPr/>
            </a:pPr>
            <a:endParaRPr lang="en-US" dirty="0" smtClean="0">
              <a:effectLst/>
            </a:endParaRPr>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2" name="Rectangle 4"/>
          <p:cNvSpPr>
            <a:spLocks noGrp="1" noChangeArrowheads="1"/>
          </p:cNvSpPr>
          <p:nvPr>
            <p:ph idx="1"/>
          </p:nvPr>
        </p:nvSpPr>
        <p:spPr>
          <a:xfrm>
            <a:off x="381000" y="838200"/>
            <a:ext cx="8305800" cy="5135563"/>
          </a:xfrm>
        </p:spPr>
        <p:txBody>
          <a:bodyPr/>
          <a:lstStyle/>
          <a:p>
            <a:pPr eaLnBrk="1" hangingPunct="1">
              <a:lnSpc>
                <a:spcPct val="90000"/>
              </a:lnSpc>
              <a:defRPr/>
            </a:pPr>
            <a:r>
              <a:rPr lang="en-US" sz="2400" dirty="0" smtClean="0">
                <a:effectLst/>
              </a:rPr>
              <a:t>The quantum number </a:t>
            </a:r>
            <a:r>
              <a:rPr lang="en-US" sz="2400" i="1" dirty="0" smtClean="0">
                <a:effectLst/>
              </a:rPr>
              <a:t>n</a:t>
            </a:r>
            <a:r>
              <a:rPr lang="en-US" sz="2400" dirty="0" smtClean="0">
                <a:effectLst/>
              </a:rPr>
              <a:t> is the principal quantum number.</a:t>
            </a:r>
          </a:p>
          <a:p>
            <a:pPr lvl="3" eaLnBrk="1" hangingPunct="1">
              <a:lnSpc>
                <a:spcPct val="90000"/>
              </a:lnSpc>
              <a:defRPr/>
            </a:pPr>
            <a:endParaRPr lang="en-US" sz="1800" dirty="0" smtClean="0">
              <a:effectLst/>
            </a:endParaRPr>
          </a:p>
          <a:p>
            <a:pPr lvl="1" eaLnBrk="1" hangingPunct="1">
              <a:lnSpc>
                <a:spcPct val="90000"/>
              </a:lnSpc>
              <a:defRPr/>
            </a:pPr>
            <a:r>
              <a:rPr lang="en-US" sz="2000" dirty="0" smtClean="0">
                <a:effectLst/>
              </a:rPr>
              <a:t>The principal quantum number tells the average relative distance of the electron from the nucleus</a:t>
            </a:r>
          </a:p>
          <a:p>
            <a:pPr lvl="3" eaLnBrk="1" hangingPunct="1">
              <a:lnSpc>
                <a:spcPct val="90000"/>
              </a:lnSpc>
              <a:defRPr/>
            </a:pPr>
            <a:endParaRPr lang="en-US" sz="1800" dirty="0" smtClean="0">
              <a:effectLst/>
            </a:endParaRPr>
          </a:p>
          <a:p>
            <a:pPr lvl="1" eaLnBrk="1" hangingPunct="1">
              <a:lnSpc>
                <a:spcPct val="90000"/>
              </a:lnSpc>
              <a:defRPr/>
            </a:pPr>
            <a:r>
              <a:rPr lang="en-US" sz="2000" i="1" dirty="0" smtClean="0">
                <a:effectLst/>
              </a:rPr>
              <a:t>n</a:t>
            </a:r>
            <a:r>
              <a:rPr lang="en-US" sz="2000" dirty="0" smtClean="0">
                <a:effectLst/>
              </a:rPr>
              <a:t> = 1, 2, 3, 4 . . .</a:t>
            </a:r>
          </a:p>
          <a:p>
            <a:pPr lvl="3" eaLnBrk="1" hangingPunct="1">
              <a:lnSpc>
                <a:spcPct val="90000"/>
              </a:lnSpc>
              <a:defRPr/>
            </a:pPr>
            <a:endParaRPr lang="en-US" sz="1800" dirty="0" smtClean="0">
              <a:effectLst/>
            </a:endParaRPr>
          </a:p>
          <a:p>
            <a:pPr lvl="1" eaLnBrk="1" hangingPunct="1">
              <a:lnSpc>
                <a:spcPct val="90000"/>
              </a:lnSpc>
              <a:defRPr/>
            </a:pPr>
            <a:r>
              <a:rPr lang="en-US" sz="2000" dirty="0" smtClean="0">
                <a:effectLst/>
              </a:rPr>
              <a:t>As</a:t>
            </a:r>
            <a:r>
              <a:rPr lang="en-US" sz="2000" i="1" dirty="0" smtClean="0">
                <a:effectLst/>
              </a:rPr>
              <a:t> n</a:t>
            </a:r>
            <a:r>
              <a:rPr lang="en-US" sz="2000" dirty="0" smtClean="0">
                <a:effectLst/>
              </a:rPr>
              <a:t> increases for a given atom, so does the average distance of the electrons from the nucleus.</a:t>
            </a:r>
          </a:p>
          <a:p>
            <a:pPr lvl="3" eaLnBrk="1" hangingPunct="1">
              <a:lnSpc>
                <a:spcPct val="90000"/>
              </a:lnSpc>
              <a:defRPr/>
            </a:pPr>
            <a:endParaRPr lang="en-US" sz="1800" dirty="0" smtClean="0">
              <a:effectLst/>
            </a:endParaRPr>
          </a:p>
          <a:p>
            <a:pPr lvl="1" eaLnBrk="1" hangingPunct="1">
              <a:lnSpc>
                <a:spcPct val="90000"/>
              </a:lnSpc>
              <a:defRPr/>
            </a:pPr>
            <a:r>
              <a:rPr lang="en-US" sz="2000" dirty="0" smtClean="0">
                <a:effectLst/>
              </a:rPr>
              <a:t>Electrons with higher values of </a:t>
            </a:r>
            <a:r>
              <a:rPr lang="en-US" sz="2000" i="1" dirty="0" smtClean="0">
                <a:effectLst/>
              </a:rPr>
              <a:t>n</a:t>
            </a:r>
            <a:r>
              <a:rPr lang="en-US" sz="2000" dirty="0" smtClean="0">
                <a:effectLst/>
              </a:rPr>
              <a:t> are easier to remove from an atom.</a:t>
            </a:r>
          </a:p>
          <a:p>
            <a:pPr lvl="3" eaLnBrk="1" hangingPunct="1">
              <a:lnSpc>
                <a:spcPct val="90000"/>
              </a:lnSpc>
              <a:defRPr/>
            </a:pPr>
            <a:endParaRPr lang="en-US" sz="1800" dirty="0" smtClean="0">
              <a:effectLst/>
            </a:endParaRPr>
          </a:p>
          <a:p>
            <a:pPr lvl="1" eaLnBrk="1" hangingPunct="1">
              <a:lnSpc>
                <a:spcPct val="90000"/>
              </a:lnSpc>
              <a:defRPr/>
            </a:pPr>
            <a:r>
              <a:rPr lang="en-US" sz="2000" dirty="0" smtClean="0">
                <a:effectLst/>
              </a:rPr>
              <a:t>All wave functions that have the same value of</a:t>
            </a:r>
            <a:r>
              <a:rPr lang="en-US" sz="2000" i="1" dirty="0" smtClean="0">
                <a:effectLst/>
              </a:rPr>
              <a:t> n </a:t>
            </a:r>
            <a:r>
              <a:rPr lang="en-US" sz="2000" dirty="0" smtClean="0">
                <a:effectLst/>
              </a:rPr>
              <a:t>are said to constitute a </a:t>
            </a:r>
            <a:r>
              <a:rPr lang="en-US" sz="2000" b="1" dirty="0" smtClean="0">
                <a:effectLst/>
              </a:rPr>
              <a:t>principal shell</a:t>
            </a:r>
            <a:r>
              <a:rPr lang="en-US" sz="2000" dirty="0" smtClean="0">
                <a:effectLst/>
              </a:rPr>
              <a:t> because those electrons have similar average distances from the nucleus.</a:t>
            </a:r>
          </a:p>
          <a:p>
            <a:pPr eaLnBrk="1" hangingPunct="1">
              <a:lnSpc>
                <a:spcPct val="90000"/>
              </a:lnSpc>
              <a:defRPr/>
            </a:pPr>
            <a:endParaRPr lang="en-US" sz="2400" dirty="0" smtClean="0">
              <a:effectLst/>
            </a:endParaRPr>
          </a:p>
          <a:p>
            <a:pPr eaLnBrk="1" hangingPunct="1">
              <a:lnSpc>
                <a:spcPct val="90000"/>
              </a:lnSpc>
              <a:spcBef>
                <a:spcPct val="0"/>
              </a:spcBef>
              <a:buClrTx/>
              <a:buSzTx/>
              <a:buFontTx/>
              <a:buNone/>
              <a:defRPr/>
            </a:pPr>
            <a:endParaRPr lang="en-US" sz="2400" dirty="0" smtClean="0"/>
          </a:p>
        </p:txBody>
      </p:sp>
      <p:sp>
        <p:nvSpPr>
          <p:cNvPr id="268290" name="Rectangle 2"/>
          <p:cNvSpPr>
            <a:spLocks noGrp="1" noChangeArrowheads="1"/>
          </p:cNvSpPr>
          <p:nvPr>
            <p:ph type="title"/>
          </p:nvPr>
        </p:nvSpPr>
        <p:spPr>
          <a:xfrm>
            <a:off x="457200" y="0"/>
            <a:ext cx="8229600" cy="808038"/>
          </a:xfrm>
        </p:spPr>
        <p:txBody>
          <a:bodyPr anchor="ctr"/>
          <a:lstStyle/>
          <a:p>
            <a:pPr eaLnBrk="1" hangingPunct="1">
              <a:defRPr/>
            </a:pPr>
            <a:r>
              <a:rPr lang="en-US" dirty="0" smtClean="0"/>
              <a:t>The Principal Quantum Number</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Energy Levels</a:t>
            </a:r>
          </a:p>
        </p:txBody>
      </p:sp>
      <p:pic>
        <p:nvPicPr>
          <p:cNvPr id="27651" name="Picture 4" descr="Energy Levels"/>
          <p:cNvPicPr>
            <a:picLocks noGrp="1" noChangeAspect="1" noChangeArrowheads="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05000" y="1066800"/>
            <a:ext cx="5378450" cy="54864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pPr>
              <a:defRPr/>
            </a:pPr>
            <a:fld id="{E141E1AB-0732-43AB-B4BB-ACF8E64784BD}"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9" name="Rectangle 5"/>
          <p:cNvSpPr>
            <a:spLocks noGrp="1" noChangeArrowheads="1"/>
          </p:cNvSpPr>
          <p:nvPr>
            <p:ph idx="1"/>
          </p:nvPr>
        </p:nvSpPr>
        <p:spPr>
          <a:xfrm>
            <a:off x="276225" y="685800"/>
            <a:ext cx="8562975" cy="3886200"/>
          </a:xfrm>
        </p:spPr>
        <p:txBody>
          <a:bodyPr/>
          <a:lstStyle/>
          <a:p>
            <a:pPr eaLnBrk="1" hangingPunct="1">
              <a:defRPr/>
            </a:pPr>
            <a:r>
              <a:rPr lang="en-US" dirty="0" smtClean="0"/>
              <a:t>The angular momentum quantum number, </a:t>
            </a:r>
            <a:r>
              <a:rPr lang="en-US" i="1" dirty="0" smtClean="0">
                <a:latin typeface="Monotype Corsiva" pitchFamily="66" charset="0"/>
              </a:rPr>
              <a:t>l</a:t>
            </a:r>
            <a:r>
              <a:rPr lang="en-US" dirty="0" smtClean="0"/>
              <a:t>, describes the </a:t>
            </a:r>
            <a:r>
              <a:rPr lang="en-US" b="1" u="sng" dirty="0" smtClean="0"/>
              <a:t>shape </a:t>
            </a:r>
            <a:r>
              <a:rPr lang="en-US" dirty="0" smtClean="0"/>
              <a:t>of the orbital. </a:t>
            </a:r>
          </a:p>
          <a:p>
            <a:pPr eaLnBrk="1" hangingPunct="1">
              <a:defRPr/>
            </a:pPr>
            <a:r>
              <a:rPr lang="en-US" dirty="0" smtClean="0"/>
              <a:t>Values of </a:t>
            </a:r>
            <a:r>
              <a:rPr lang="en-US" i="1" dirty="0" smtClean="0">
                <a:latin typeface="Monotype Corsiva" pitchFamily="66" charset="0"/>
              </a:rPr>
              <a:t>l</a:t>
            </a:r>
            <a:r>
              <a:rPr lang="en-US" dirty="0" smtClean="0"/>
              <a:t>  can range from 0 to n-1.</a:t>
            </a:r>
          </a:p>
          <a:p>
            <a:pPr eaLnBrk="1" hangingPunct="1">
              <a:defRPr/>
            </a:pPr>
            <a:r>
              <a:rPr lang="en-US" dirty="0" smtClean="0"/>
              <a:t>All wave functions that have the same value of both n and </a:t>
            </a:r>
            <a:r>
              <a:rPr lang="en-US" i="1" dirty="0" smtClean="0">
                <a:latin typeface="Monotype Corsiva" pitchFamily="66" charset="0"/>
              </a:rPr>
              <a:t>l </a:t>
            </a:r>
            <a:r>
              <a:rPr lang="en-US" dirty="0" smtClean="0"/>
              <a:t> form a subshell.</a:t>
            </a:r>
          </a:p>
          <a:p>
            <a:pPr eaLnBrk="1" hangingPunct="1">
              <a:defRPr/>
            </a:pPr>
            <a:r>
              <a:rPr lang="en-US" dirty="0" smtClean="0"/>
              <a:t>Regions of space occupied by electrons in the same subshell have the same shape but are oriented differently in space. </a:t>
            </a:r>
          </a:p>
        </p:txBody>
      </p:sp>
      <p:sp>
        <p:nvSpPr>
          <p:cNvPr id="272386" name="Rectangle 2"/>
          <p:cNvSpPr>
            <a:spLocks noGrp="1" noChangeArrowheads="1"/>
          </p:cNvSpPr>
          <p:nvPr>
            <p:ph type="title"/>
          </p:nvPr>
        </p:nvSpPr>
        <p:spPr>
          <a:xfrm>
            <a:off x="47625" y="0"/>
            <a:ext cx="9020175" cy="731838"/>
          </a:xfrm>
        </p:spPr>
        <p:txBody>
          <a:bodyPr anchor="ctr">
            <a:normAutofit fontScale="90000"/>
          </a:bodyPr>
          <a:lstStyle/>
          <a:p>
            <a:pPr eaLnBrk="1" hangingPunct="1">
              <a:defRPr/>
            </a:pPr>
            <a:r>
              <a:rPr lang="en-US" sz="3400" dirty="0" smtClean="0"/>
              <a:t>The Angular Momentum Quantum Number</a:t>
            </a:r>
          </a:p>
        </p:txBody>
      </p:sp>
      <p:grpSp>
        <p:nvGrpSpPr>
          <p:cNvPr id="2" name="Group 3"/>
          <p:cNvGrpSpPr>
            <a:grpSpLocks/>
          </p:cNvGrpSpPr>
          <p:nvPr/>
        </p:nvGrpSpPr>
        <p:grpSpPr bwMode="auto">
          <a:xfrm>
            <a:off x="914400" y="4419600"/>
            <a:ext cx="1039813" cy="1712913"/>
            <a:chOff x="166" y="3194"/>
            <a:chExt cx="655" cy="1079"/>
          </a:xfrm>
        </p:grpSpPr>
        <p:pic>
          <p:nvPicPr>
            <p:cNvPr id="297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 y="3194"/>
              <a:ext cx="655" cy="65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9711" name="Text Box 5"/>
            <p:cNvSpPr txBox="1">
              <a:spLocks noChangeArrowheads="1"/>
            </p:cNvSpPr>
            <p:nvPr/>
          </p:nvSpPr>
          <p:spPr bwMode="auto">
            <a:xfrm>
              <a:off x="325" y="3763"/>
              <a:ext cx="309"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130000"/>
                </a:lnSpc>
                <a:spcBef>
                  <a:spcPct val="50000"/>
                </a:spcBef>
                <a:buClr>
                  <a:schemeClr val="accent2"/>
                </a:buClr>
                <a:buFont typeface="Monotype Sorts" pitchFamily="2" charset="2"/>
                <a:buNone/>
              </a:pPr>
              <a:r>
                <a:rPr kumimoji="1" lang="en-US" sz="4000"/>
                <a:t>s</a:t>
              </a:r>
            </a:p>
          </p:txBody>
        </p:sp>
      </p:grpSp>
      <p:grpSp>
        <p:nvGrpSpPr>
          <p:cNvPr id="3" name="Group 6"/>
          <p:cNvGrpSpPr>
            <a:grpSpLocks/>
          </p:cNvGrpSpPr>
          <p:nvPr/>
        </p:nvGrpSpPr>
        <p:grpSpPr bwMode="auto">
          <a:xfrm>
            <a:off x="2484438" y="4608515"/>
            <a:ext cx="2468562" cy="1533525"/>
            <a:chOff x="1095" y="3307"/>
            <a:chExt cx="1555" cy="966"/>
          </a:xfrm>
        </p:grpSpPr>
        <p:pic>
          <p:nvPicPr>
            <p:cNvPr id="2970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 y="3307"/>
              <a:ext cx="1555" cy="54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9709" name="Text Box 8"/>
            <p:cNvSpPr txBox="1">
              <a:spLocks noChangeArrowheads="1"/>
            </p:cNvSpPr>
            <p:nvPr/>
          </p:nvSpPr>
          <p:spPr bwMode="auto">
            <a:xfrm>
              <a:off x="1688" y="3763"/>
              <a:ext cx="309"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130000"/>
                </a:lnSpc>
                <a:spcBef>
                  <a:spcPct val="50000"/>
                </a:spcBef>
                <a:buClr>
                  <a:schemeClr val="accent2"/>
                </a:buClr>
                <a:buFont typeface="Monotype Sorts" pitchFamily="2" charset="2"/>
                <a:buNone/>
              </a:pPr>
              <a:r>
                <a:rPr kumimoji="1" lang="en-US" sz="4000"/>
                <a:t>p</a:t>
              </a:r>
            </a:p>
          </p:txBody>
        </p:sp>
      </p:grpSp>
      <p:grpSp>
        <p:nvGrpSpPr>
          <p:cNvPr id="4" name="Group 9"/>
          <p:cNvGrpSpPr>
            <a:grpSpLocks/>
          </p:cNvGrpSpPr>
          <p:nvPr/>
        </p:nvGrpSpPr>
        <p:grpSpPr bwMode="auto">
          <a:xfrm>
            <a:off x="5334000" y="4194175"/>
            <a:ext cx="1219200" cy="2023482"/>
            <a:chOff x="2924" y="2681"/>
            <a:chExt cx="1047" cy="1803"/>
          </a:xfrm>
        </p:grpSpPr>
        <p:pic>
          <p:nvPicPr>
            <p:cNvPr id="297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4" y="2681"/>
              <a:ext cx="1047" cy="1168"/>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9707" name="Text Box 11"/>
            <p:cNvSpPr txBox="1">
              <a:spLocks noChangeArrowheads="1"/>
            </p:cNvSpPr>
            <p:nvPr/>
          </p:nvSpPr>
          <p:spPr bwMode="auto">
            <a:xfrm>
              <a:off x="3295" y="3763"/>
              <a:ext cx="309"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130000"/>
                </a:lnSpc>
                <a:spcBef>
                  <a:spcPct val="50000"/>
                </a:spcBef>
                <a:buClr>
                  <a:schemeClr val="accent2"/>
                </a:buClr>
                <a:buFont typeface="Monotype Sorts" pitchFamily="2" charset="2"/>
                <a:buNone/>
              </a:pPr>
              <a:r>
                <a:rPr kumimoji="1" lang="en-US" sz="4000"/>
                <a:t>d</a:t>
              </a:r>
            </a:p>
          </p:txBody>
        </p:sp>
      </p:grpSp>
      <p:grpSp>
        <p:nvGrpSpPr>
          <p:cNvPr id="5" name="Group 12"/>
          <p:cNvGrpSpPr>
            <a:grpSpLocks/>
          </p:cNvGrpSpPr>
          <p:nvPr/>
        </p:nvGrpSpPr>
        <p:grpSpPr bwMode="auto">
          <a:xfrm>
            <a:off x="7112000" y="3886200"/>
            <a:ext cx="1651000" cy="2331805"/>
            <a:chOff x="4091" y="2319"/>
            <a:chExt cx="1463" cy="2212"/>
          </a:xfrm>
        </p:grpSpPr>
        <p:sp>
          <p:nvSpPr>
            <p:cNvPr id="29704" name="Text Box 13"/>
            <p:cNvSpPr txBox="1">
              <a:spLocks noChangeArrowheads="1"/>
            </p:cNvSpPr>
            <p:nvPr/>
          </p:nvSpPr>
          <p:spPr bwMode="auto">
            <a:xfrm>
              <a:off x="4680" y="3763"/>
              <a:ext cx="3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130000"/>
                </a:lnSpc>
                <a:spcBef>
                  <a:spcPct val="50000"/>
                </a:spcBef>
                <a:buClr>
                  <a:schemeClr val="accent2"/>
                </a:buClr>
                <a:buFont typeface="Monotype Sorts" pitchFamily="2" charset="2"/>
                <a:buNone/>
              </a:pPr>
              <a:r>
                <a:rPr kumimoji="1" lang="en-US" sz="4000"/>
                <a:t>f</a:t>
              </a:r>
            </a:p>
          </p:txBody>
        </p:sp>
        <p:pic>
          <p:nvPicPr>
            <p:cNvPr id="29705" name="Picture 14" descr="f-orbit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1" y="2319"/>
              <a:ext cx="1463" cy="153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sp>
        <p:nvSpPr>
          <p:cNvPr id="6" name="Slide Number Placeholder 5"/>
          <p:cNvSpPr>
            <a:spLocks noGrp="1"/>
          </p:cNvSpPr>
          <p:nvPr>
            <p:ph type="sldNum" sz="quarter" idx="12"/>
          </p:nvPr>
        </p:nvSpPr>
        <p:spPr/>
        <p:txBody>
          <a:bodyPr/>
          <a:lstStyle/>
          <a:p>
            <a:pPr>
              <a:defRPr/>
            </a:pPr>
            <a:fld id="{DFE3BF82-66FB-4A2C-8142-D7C9DC032BC7}"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idx="1"/>
          </p:nvPr>
        </p:nvSpPr>
        <p:spPr>
          <a:xfrm>
            <a:off x="457200" y="762000"/>
            <a:ext cx="8229600" cy="2667000"/>
          </a:xfrm>
        </p:spPr>
        <p:txBody>
          <a:bodyPr/>
          <a:lstStyle/>
          <a:p>
            <a:pPr eaLnBrk="1" hangingPunct="1">
              <a:defRPr/>
            </a:pPr>
            <a:r>
              <a:rPr lang="en-US" dirty="0" smtClean="0"/>
              <a:t>An atom’s subshells have a letter designation:</a:t>
            </a:r>
          </a:p>
          <a:p>
            <a:pPr lvl="1" eaLnBrk="1" hangingPunct="1">
              <a:defRPr/>
            </a:pPr>
            <a:r>
              <a:rPr lang="en-US" i="1" dirty="0" smtClean="0">
                <a:latin typeface="Monotype Corsiva" pitchFamily="66" charset="0"/>
              </a:rPr>
              <a:t>l</a:t>
            </a:r>
            <a:r>
              <a:rPr lang="en-US" dirty="0" smtClean="0"/>
              <a:t> = 0 is an s subshell</a:t>
            </a:r>
          </a:p>
          <a:p>
            <a:pPr lvl="1" eaLnBrk="1" hangingPunct="1">
              <a:defRPr/>
            </a:pPr>
            <a:r>
              <a:rPr lang="en-US" i="1" dirty="0" smtClean="0">
                <a:latin typeface="Monotype Corsiva" pitchFamily="66" charset="0"/>
              </a:rPr>
              <a:t>l</a:t>
            </a:r>
            <a:r>
              <a:rPr lang="en-US" dirty="0" smtClean="0"/>
              <a:t> = 1 is a p subshell</a:t>
            </a:r>
          </a:p>
          <a:p>
            <a:pPr lvl="1" eaLnBrk="1" hangingPunct="1">
              <a:defRPr/>
            </a:pPr>
            <a:r>
              <a:rPr lang="en-US" i="1" dirty="0" smtClean="0">
                <a:latin typeface="Monotype Corsiva" pitchFamily="66" charset="0"/>
              </a:rPr>
              <a:t>l</a:t>
            </a:r>
            <a:r>
              <a:rPr lang="en-US" dirty="0" smtClean="0"/>
              <a:t> = 2 is a d subshell</a:t>
            </a:r>
          </a:p>
          <a:p>
            <a:pPr lvl="1" eaLnBrk="1" hangingPunct="1">
              <a:defRPr/>
            </a:pPr>
            <a:r>
              <a:rPr lang="en-US" i="1" dirty="0" smtClean="0">
                <a:latin typeface="Monotype Corsiva" pitchFamily="66" charset="0"/>
              </a:rPr>
              <a:t>l</a:t>
            </a:r>
            <a:r>
              <a:rPr lang="en-US" dirty="0" smtClean="0"/>
              <a:t> = 3 is an f subshell</a:t>
            </a:r>
          </a:p>
          <a:p>
            <a:pPr lvl="1" eaLnBrk="1" hangingPunct="1">
              <a:defRPr/>
            </a:pPr>
            <a:r>
              <a:rPr lang="en-US" i="1" dirty="0" smtClean="0">
                <a:latin typeface="Monotype Corsiva" pitchFamily="66" charset="0"/>
              </a:rPr>
              <a:t>l</a:t>
            </a:r>
            <a:r>
              <a:rPr lang="en-US" dirty="0" smtClean="0"/>
              <a:t> = 4 is a g subshell</a:t>
            </a:r>
          </a:p>
        </p:txBody>
      </p:sp>
      <p:sp>
        <p:nvSpPr>
          <p:cNvPr id="330754" name="Rectangle 2"/>
          <p:cNvSpPr>
            <a:spLocks noGrp="1" noChangeArrowheads="1"/>
          </p:cNvSpPr>
          <p:nvPr>
            <p:ph type="title"/>
          </p:nvPr>
        </p:nvSpPr>
        <p:spPr>
          <a:xfrm>
            <a:off x="457200" y="0"/>
            <a:ext cx="8229600" cy="808038"/>
          </a:xfrm>
        </p:spPr>
        <p:txBody>
          <a:bodyPr>
            <a:normAutofit fontScale="90000"/>
          </a:bodyPr>
          <a:lstStyle/>
          <a:p>
            <a:pPr eaLnBrk="1" hangingPunct="1">
              <a:defRPr/>
            </a:pPr>
            <a:r>
              <a:rPr lang="en-US" sz="3400" dirty="0" smtClean="0"/>
              <a:t>Angular Momentum Quantum Number</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1" name="Rectangle 5"/>
          <p:cNvSpPr>
            <a:spLocks noGrp="1" noChangeArrowheads="1"/>
          </p:cNvSpPr>
          <p:nvPr>
            <p:ph idx="1"/>
          </p:nvPr>
        </p:nvSpPr>
        <p:spPr>
          <a:xfrm>
            <a:off x="457200" y="914400"/>
            <a:ext cx="8229600" cy="4878136"/>
          </a:xfrm>
        </p:spPr>
        <p:txBody>
          <a:bodyPr/>
          <a:lstStyle/>
          <a:p>
            <a:pPr eaLnBrk="1" hangingPunct="1">
              <a:defRPr/>
            </a:pPr>
            <a:r>
              <a:rPr lang="en-US" dirty="0" smtClean="0"/>
              <a:t>The magnetic quantum number, </a:t>
            </a:r>
            <a:r>
              <a:rPr lang="en-US" sz="3200" i="1" dirty="0" smtClean="0">
                <a:effectLst/>
                <a:latin typeface="Times New Roman" pitchFamily="18" charset="0"/>
              </a:rPr>
              <a:t>m</a:t>
            </a:r>
            <a:r>
              <a:rPr lang="en-US" sz="3200" i="1" baseline="-25000" dirty="0" smtClean="0">
                <a:effectLst/>
                <a:latin typeface="Times New Roman" pitchFamily="18" charset="0"/>
              </a:rPr>
              <a:t>l</a:t>
            </a:r>
            <a:r>
              <a:rPr lang="en-US" dirty="0" smtClean="0"/>
              <a:t>, describes the </a:t>
            </a:r>
            <a:r>
              <a:rPr lang="en-US" b="1" u="sng" dirty="0" smtClean="0"/>
              <a:t>orientation</a:t>
            </a:r>
            <a:r>
              <a:rPr lang="en-US" dirty="0" smtClean="0"/>
              <a:t> of the orbital occupied by the electrons with respect to an applied magnetic field.</a:t>
            </a:r>
          </a:p>
          <a:p>
            <a:pPr eaLnBrk="1" hangingPunct="1">
              <a:defRPr/>
            </a:pPr>
            <a:r>
              <a:rPr lang="en-US" dirty="0" smtClean="0"/>
              <a:t>Values of </a:t>
            </a:r>
            <a:r>
              <a:rPr lang="en-US" sz="3200" i="1" dirty="0" smtClean="0">
                <a:effectLst/>
                <a:latin typeface="Times New Roman" pitchFamily="18" charset="0"/>
              </a:rPr>
              <a:t>m</a:t>
            </a:r>
            <a:r>
              <a:rPr lang="en-US" sz="3200" i="1" baseline="-25000" dirty="0" smtClean="0">
                <a:effectLst/>
                <a:latin typeface="Times New Roman" pitchFamily="18" charset="0"/>
              </a:rPr>
              <a:t>l</a:t>
            </a:r>
            <a:r>
              <a:rPr lang="en-US" dirty="0" smtClean="0"/>
              <a:t> can range from –</a:t>
            </a:r>
            <a:r>
              <a:rPr lang="en-US" i="1" dirty="0" smtClean="0">
                <a:latin typeface="Monotype Corsiva" pitchFamily="66" charset="0"/>
              </a:rPr>
              <a:t>l</a:t>
            </a:r>
            <a:r>
              <a:rPr lang="en-US" dirty="0" smtClean="0"/>
              <a:t>  to +</a:t>
            </a:r>
            <a:r>
              <a:rPr lang="en-US" i="1" dirty="0" smtClean="0">
                <a:latin typeface="Monotype Corsiva" pitchFamily="66" charset="0"/>
              </a:rPr>
              <a:t>l</a:t>
            </a:r>
          </a:p>
          <a:p>
            <a:pPr eaLnBrk="1" hangingPunct="1">
              <a:defRPr/>
            </a:pPr>
            <a:r>
              <a:rPr lang="en-US" dirty="0" smtClean="0"/>
              <a:t>Each wave function with an allowed combination of n, l, and </a:t>
            </a:r>
            <a:r>
              <a:rPr lang="en-US" sz="3200" i="1" dirty="0" smtClean="0">
                <a:effectLst/>
                <a:latin typeface="Times New Roman" pitchFamily="18" charset="0"/>
              </a:rPr>
              <a:t>m</a:t>
            </a:r>
            <a:r>
              <a:rPr lang="en-US" sz="3200" i="1" baseline="-25000" dirty="0" smtClean="0">
                <a:effectLst/>
                <a:latin typeface="Times New Roman" pitchFamily="18" charset="0"/>
              </a:rPr>
              <a:t>l</a:t>
            </a:r>
            <a:r>
              <a:rPr lang="en-US" dirty="0" smtClean="0"/>
              <a:t> values describes a particular spatial distribution for an electron.</a:t>
            </a:r>
          </a:p>
          <a:p>
            <a:pPr eaLnBrk="1" hangingPunct="1">
              <a:defRPr/>
            </a:pPr>
            <a:r>
              <a:rPr lang="en-US" dirty="0" smtClean="0"/>
              <a:t>Each principal shell contains a fixed number of subshells, and each subshell contains a fixed number of orbitals.</a:t>
            </a:r>
          </a:p>
        </p:txBody>
      </p:sp>
      <p:sp>
        <p:nvSpPr>
          <p:cNvPr id="280578" name="Rectangle 2"/>
          <p:cNvSpPr>
            <a:spLocks noGrp="1" noChangeArrowheads="1"/>
          </p:cNvSpPr>
          <p:nvPr>
            <p:ph type="title"/>
          </p:nvPr>
        </p:nvSpPr>
        <p:spPr/>
        <p:txBody>
          <a:bodyPr anchor="ctr"/>
          <a:lstStyle/>
          <a:p>
            <a:pPr eaLnBrk="1" hangingPunct="1">
              <a:defRPr/>
            </a:pPr>
            <a:r>
              <a:rPr lang="en-US" sz="3600" smtClean="0"/>
              <a:t>The Magnetic Quantum Number</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228600" y="0"/>
            <a:ext cx="8639175" cy="731838"/>
          </a:xfrm>
        </p:spPr>
        <p:txBody>
          <a:bodyPr/>
          <a:lstStyle/>
          <a:p>
            <a:pPr eaLnBrk="1" hangingPunct="1">
              <a:defRPr/>
            </a:pPr>
            <a:r>
              <a:rPr lang="en-US" dirty="0" smtClean="0"/>
              <a:t>Electromagnetic Spectrum</a:t>
            </a:r>
          </a:p>
        </p:txBody>
      </p:sp>
      <p:pic>
        <p:nvPicPr>
          <p:cNvPr id="5123" name="Picture 6" descr="electromagnetic-spectrum"/>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38200" y="762000"/>
            <a:ext cx="7467600" cy="51673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pPr>
              <a:defRPr/>
            </a:pPr>
            <a:fld id="{87C62986-E6A8-4D39-A045-B92F9AA37B37}"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idx="4294967295"/>
          </p:nvPr>
        </p:nvSpPr>
        <p:spPr>
          <a:xfrm>
            <a:off x="504825" y="152400"/>
            <a:ext cx="8639175" cy="731838"/>
          </a:xfrm>
        </p:spPr>
        <p:txBody>
          <a:bodyPr anchor="ctr"/>
          <a:lstStyle/>
          <a:p>
            <a:pPr eaLnBrk="1" hangingPunct="1">
              <a:defRPr/>
            </a:pPr>
            <a:r>
              <a:rPr lang="en-US" smtClean="0"/>
              <a:t>Magnetic Quantum Number</a:t>
            </a:r>
          </a:p>
        </p:txBody>
      </p:sp>
      <p:pic>
        <p:nvPicPr>
          <p:cNvPr id="32771" name="Picture 3" descr="d-orb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24000"/>
            <a:ext cx="1692275" cy="25384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4" descr="d-orbi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524000"/>
            <a:ext cx="1706563" cy="2540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5" descr="d-orbit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350" y="1524000"/>
            <a:ext cx="1712913" cy="25415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6" descr="d-orbit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7450" y="1524000"/>
            <a:ext cx="1731963" cy="25336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2775" name="Picture 7" descr="d-orbit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8063" y="1524000"/>
            <a:ext cx="1684337" cy="25415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381000" y="0"/>
            <a:ext cx="8639175" cy="731838"/>
          </a:xfrm>
        </p:spPr>
        <p:txBody>
          <a:bodyPr anchor="ctr"/>
          <a:lstStyle/>
          <a:p>
            <a:pPr eaLnBrk="1" hangingPunct="1">
              <a:defRPr/>
            </a:pPr>
            <a:r>
              <a:rPr lang="en-US" sz="3600" smtClean="0"/>
              <a:t>The Spin Quantum Number</a:t>
            </a:r>
          </a:p>
        </p:txBody>
      </p:sp>
      <p:sp>
        <p:nvSpPr>
          <p:cNvPr id="33795" name="Rectangle 5"/>
          <p:cNvSpPr>
            <a:spLocks noGrp="1" noChangeArrowheads="1"/>
          </p:cNvSpPr>
          <p:nvPr>
            <p:ph type="body" sz="half" idx="1"/>
          </p:nvPr>
        </p:nvSpPr>
        <p:spPr>
          <a:xfrm>
            <a:off x="457200" y="685800"/>
            <a:ext cx="8077200" cy="5135563"/>
          </a:xfrm>
        </p:spPr>
        <p:txBody>
          <a:bodyPr/>
          <a:lstStyle/>
          <a:p>
            <a:pPr eaLnBrk="1" hangingPunct="1"/>
            <a:r>
              <a:rPr lang="en-US" sz="2600" smtClean="0">
                <a:effectLst/>
              </a:rPr>
              <a:t>When an electrically charged object spins, it produces a magnetic moment parallel to the axis of rotation and behaves like a magnet. </a:t>
            </a:r>
          </a:p>
          <a:p>
            <a:pPr eaLnBrk="1" hangingPunct="1"/>
            <a:r>
              <a:rPr lang="en-US" sz="2600" smtClean="0">
                <a:effectLst/>
              </a:rPr>
              <a:t>A magnetic moment is called </a:t>
            </a:r>
            <a:r>
              <a:rPr lang="en-US" sz="2600" b="1" i="1" smtClean="0">
                <a:effectLst/>
              </a:rPr>
              <a:t>electron spin.</a:t>
            </a:r>
            <a:endParaRPr lang="en-US" sz="2600" b="1" smtClean="0">
              <a:effectLst/>
            </a:endParaRPr>
          </a:p>
          <a:p>
            <a:pPr eaLnBrk="1" hangingPunct="1"/>
            <a:r>
              <a:rPr lang="en-US" sz="2600" smtClean="0">
                <a:effectLst/>
              </a:rPr>
              <a:t>An electron has two possible orientations in an external magnetic field, which are described by a fourth quantum number</a:t>
            </a:r>
            <a:r>
              <a:rPr lang="en-US" sz="2600" b="1" i="1" smtClean="0">
                <a:effectLst/>
              </a:rPr>
              <a:t> m</a:t>
            </a:r>
            <a:r>
              <a:rPr lang="en-US" sz="2600" b="1" i="1" baseline="-25000" smtClean="0">
                <a:effectLst/>
              </a:rPr>
              <a:t>s</a:t>
            </a:r>
            <a:r>
              <a:rPr lang="en-US" sz="2600" b="1" i="1" smtClean="0">
                <a:effectLst/>
              </a:rPr>
              <a:t>.</a:t>
            </a:r>
          </a:p>
          <a:p>
            <a:pPr eaLnBrk="1" hangingPunct="1"/>
            <a:r>
              <a:rPr lang="en-US" sz="2600" smtClean="0">
                <a:effectLst/>
              </a:rPr>
              <a:t>The electron can have a spin of +½ or -½.  </a:t>
            </a:r>
          </a:p>
          <a:p>
            <a:pPr eaLnBrk="1" hangingPunct="1"/>
            <a:r>
              <a:rPr lang="en-US" sz="2600" smtClean="0">
                <a:effectLst/>
              </a:rPr>
              <a:t>An orbital can hold 2 electrons that spin in opposite directions.</a:t>
            </a:r>
          </a:p>
          <a:p>
            <a:pPr eaLnBrk="1" hangingPunct="1"/>
            <a:endParaRPr lang="en-US" sz="2600" smtClean="0">
              <a:effectLst/>
            </a:endParaRPr>
          </a:p>
          <a:p>
            <a:pPr eaLnBrk="1" hangingPunct="1">
              <a:buFontTx/>
              <a:buNone/>
            </a:pPr>
            <a:endParaRPr lang="en-US" sz="2600" smtClean="0">
              <a:effectLst/>
            </a:endParaRPr>
          </a:p>
        </p:txBody>
      </p:sp>
      <p:graphicFrame>
        <p:nvGraphicFramePr>
          <p:cNvPr id="33796" name="Object 4" descr="spin quantum numbers"/>
          <p:cNvGraphicFramePr>
            <a:graphicFrameLocks noGrp="1" noChangeAspect="1"/>
          </p:cNvGraphicFramePr>
          <p:nvPr>
            <p:ph sz="half" idx="2"/>
            <p:extLst>
              <p:ext uri="{D42A27DB-BD31-4B8C-83A1-F6EECF244321}">
                <p14:modId xmlns:p14="http://schemas.microsoft.com/office/powerpoint/2010/main" val="3877102990"/>
              </p:ext>
            </p:extLst>
          </p:nvPr>
        </p:nvGraphicFramePr>
        <p:xfrm>
          <a:off x="2895600" y="4572000"/>
          <a:ext cx="3200400" cy="1736725"/>
        </p:xfrm>
        <a:graphic>
          <a:graphicData uri="http://schemas.openxmlformats.org/presentationml/2006/ole">
            <mc:AlternateContent xmlns:mc="http://schemas.openxmlformats.org/markup-compatibility/2006">
              <mc:Choice xmlns:v="urn:schemas-microsoft-com:vml" Requires="v">
                <p:oleObj spid="_x0000_s33822" name="Photo Editor Photo" r:id="rId4" imgW="2457143" imgH="1333333" progId="">
                  <p:embed/>
                </p:oleObj>
              </mc:Choice>
              <mc:Fallback>
                <p:oleObj name="Photo Editor Photo" r:id="rId4" imgW="2457143" imgH="1333333" progId="">
                  <p:embed/>
                  <p:pic>
                    <p:nvPicPr>
                      <p:cNvPr id="0" name="Object 4" descr="spin quantum numb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572000"/>
                        <a:ext cx="3200400" cy="1736725"/>
                      </a:xfrm>
                      <a:prstGeom prst="rect">
                        <a:avLst/>
                      </a:prstGeom>
                      <a:noFill/>
                      <a:ln w="28575">
                        <a:noFill/>
                        <a:miter lim="800000"/>
                        <a:headEnd/>
                        <a:tailEnd/>
                      </a:ln>
                      <a:effec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141E1AB-0732-43AB-B4BB-ACF8E64784BD}"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06-32Figure_ILL"/>
          <p:cNvPicPr>
            <a:picLocks noChangeAspect="1" noChangeArrowheads="1"/>
          </p:cNvPicPr>
          <p:nvPr/>
        </p:nvPicPr>
        <p:blipFill>
          <a:blip r:embed="rId3">
            <a:extLst>
              <a:ext uri="{28A0092B-C50C-407E-A947-70E740481C1C}">
                <a14:useLocalDpi xmlns:a14="http://schemas.microsoft.com/office/drawing/2010/main" val="0"/>
              </a:ext>
            </a:extLst>
          </a:blip>
          <a:srcRect b="3151"/>
          <a:stretch>
            <a:fillRect/>
          </a:stretch>
        </p:blipFill>
        <p:spPr bwMode="auto">
          <a:xfrm>
            <a:off x="917575" y="793750"/>
            <a:ext cx="7310438"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32</a:t>
            </a:fld>
            <a:endParaRPr lang="en-US"/>
          </a:p>
        </p:txBody>
      </p:sp>
      <p:sp>
        <p:nvSpPr>
          <p:cNvPr id="3" name="Title 2"/>
          <p:cNvSpPr>
            <a:spLocks noGrp="1"/>
          </p:cNvSpPr>
          <p:nvPr>
            <p:ph type="title"/>
          </p:nvPr>
        </p:nvSpPr>
        <p:spPr>
          <a:xfrm>
            <a:off x="457200" y="0"/>
            <a:ext cx="8229600" cy="808038"/>
          </a:xfrm>
        </p:spPr>
        <p:txBody>
          <a:bodyPr/>
          <a:lstStyle/>
          <a:p>
            <a:r>
              <a:rPr lang="en-US" dirty="0" smtClean="0"/>
              <a:t>Electron Spin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0" name="Rectangle 2"/>
          <p:cNvSpPr>
            <a:spLocks noGrp="1" noChangeArrowheads="1"/>
          </p:cNvSpPr>
          <p:nvPr>
            <p:ph type="title" idx="4294967295"/>
          </p:nvPr>
        </p:nvSpPr>
        <p:spPr>
          <a:xfrm>
            <a:off x="228600" y="0"/>
            <a:ext cx="8639175" cy="731838"/>
          </a:xfrm>
        </p:spPr>
        <p:txBody>
          <a:bodyPr anchor="ctr"/>
          <a:lstStyle/>
          <a:p>
            <a:pPr eaLnBrk="1" hangingPunct="1">
              <a:defRPr/>
            </a:pPr>
            <a:r>
              <a:rPr lang="en-US" dirty="0" smtClean="0"/>
              <a:t>Pauli Exclusion Principle</a:t>
            </a:r>
          </a:p>
        </p:txBody>
      </p:sp>
      <p:sp>
        <p:nvSpPr>
          <p:cNvPr id="951301" name="Rectangle 5"/>
          <p:cNvSpPr>
            <a:spLocks noGrp="1" noChangeArrowheads="1"/>
          </p:cNvSpPr>
          <p:nvPr>
            <p:ph type="body" idx="4294967295"/>
          </p:nvPr>
        </p:nvSpPr>
        <p:spPr>
          <a:xfrm>
            <a:off x="304800" y="685800"/>
            <a:ext cx="8562975" cy="5135563"/>
          </a:xfrm>
        </p:spPr>
        <p:txBody>
          <a:bodyPr/>
          <a:lstStyle/>
          <a:p>
            <a:pPr eaLnBrk="1" hangingPunct="1">
              <a:defRPr/>
            </a:pPr>
            <a:r>
              <a:rPr lang="en-US" dirty="0" smtClean="0">
                <a:effectLst/>
              </a:rPr>
              <a:t>Pauli Exclusion Principle</a:t>
            </a:r>
          </a:p>
          <a:p>
            <a:pPr lvl="1" eaLnBrk="1" hangingPunct="1">
              <a:defRPr/>
            </a:pPr>
            <a:r>
              <a:rPr lang="en-US" dirty="0" smtClean="0">
                <a:effectLst/>
              </a:rPr>
              <a:t>Developed by physicist Wolfgang Pauli</a:t>
            </a:r>
          </a:p>
          <a:p>
            <a:pPr lvl="1" eaLnBrk="1" hangingPunct="1">
              <a:spcBef>
                <a:spcPct val="40000"/>
              </a:spcBef>
              <a:defRPr/>
            </a:pPr>
            <a:r>
              <a:rPr lang="en-US" dirty="0" smtClean="0"/>
              <a:t>No two electrons in an atom can have the same 4 quantum numbers.</a:t>
            </a:r>
          </a:p>
          <a:p>
            <a:pPr lvl="1" eaLnBrk="1" hangingPunct="1">
              <a:spcBef>
                <a:spcPct val="40000"/>
              </a:spcBef>
              <a:defRPr/>
            </a:pPr>
            <a:r>
              <a:rPr lang="en-US" dirty="0" smtClean="0"/>
              <a:t>Each electron has a unique “address”:</a:t>
            </a:r>
          </a:p>
          <a:p>
            <a:pPr lvl="2" eaLnBrk="1" hangingPunct="1">
              <a:spcBef>
                <a:spcPct val="40000"/>
              </a:spcBef>
              <a:defRPr/>
            </a:pPr>
            <a:r>
              <a:rPr lang="en-US" sz="2400" dirty="0" smtClean="0"/>
              <a:t>Principal # </a:t>
            </a:r>
            <a:r>
              <a:rPr lang="en-US" sz="2400" dirty="0" smtClean="0">
                <a:sym typeface="Wingdings" pitchFamily="2" charset="2"/>
              </a:rPr>
              <a:t> energy level</a:t>
            </a:r>
          </a:p>
          <a:p>
            <a:pPr lvl="2" eaLnBrk="1" hangingPunct="1">
              <a:spcBef>
                <a:spcPct val="40000"/>
              </a:spcBef>
              <a:defRPr/>
            </a:pPr>
            <a:r>
              <a:rPr lang="en-US" sz="2400" dirty="0" smtClean="0"/>
              <a:t>Angular momentum # </a:t>
            </a:r>
            <a:r>
              <a:rPr lang="en-US" sz="2400" dirty="0" smtClean="0">
                <a:sym typeface="Wingdings" pitchFamily="2" charset="2"/>
              </a:rPr>
              <a:t> sublevel (</a:t>
            </a:r>
            <a:r>
              <a:rPr lang="en-US" sz="2400" dirty="0" err="1" smtClean="0">
                <a:sym typeface="Wingdings" pitchFamily="2" charset="2"/>
              </a:rPr>
              <a:t>s,p,d,f</a:t>
            </a:r>
            <a:r>
              <a:rPr lang="en-US" sz="2400" dirty="0" smtClean="0">
                <a:sym typeface="Wingdings" pitchFamily="2" charset="2"/>
              </a:rPr>
              <a:t>)</a:t>
            </a:r>
          </a:p>
          <a:p>
            <a:pPr lvl="2" eaLnBrk="1" hangingPunct="1">
              <a:spcBef>
                <a:spcPct val="40000"/>
              </a:spcBef>
              <a:defRPr/>
            </a:pPr>
            <a:r>
              <a:rPr lang="en-US" sz="2400" dirty="0" smtClean="0"/>
              <a:t>Magnetic # </a:t>
            </a:r>
            <a:r>
              <a:rPr lang="en-US" sz="2400" dirty="0" smtClean="0">
                <a:sym typeface="Wingdings" pitchFamily="2" charset="2"/>
              </a:rPr>
              <a:t> orbital</a:t>
            </a:r>
          </a:p>
          <a:p>
            <a:pPr lvl="2" eaLnBrk="1" hangingPunct="1">
              <a:spcBef>
                <a:spcPct val="40000"/>
              </a:spcBef>
              <a:defRPr/>
            </a:pPr>
            <a:r>
              <a:rPr lang="en-US" sz="2400" dirty="0" smtClean="0"/>
              <a:t>Spin # </a:t>
            </a:r>
            <a:r>
              <a:rPr lang="en-US" sz="2400" dirty="0" smtClean="0">
                <a:sym typeface="Wingdings" pitchFamily="2" charset="2"/>
              </a:rPr>
              <a:t> electron</a:t>
            </a:r>
            <a:endParaRPr lang="en-US" sz="2400" dirty="0" smtClean="0"/>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28600" y="762000"/>
            <a:ext cx="8562975" cy="5364163"/>
          </a:xfrm>
        </p:spPr>
        <p:txBody>
          <a:bodyPr/>
          <a:lstStyle/>
          <a:p>
            <a:pPr eaLnBrk="1" hangingPunct="1">
              <a:lnSpc>
                <a:spcPct val="90000"/>
              </a:lnSpc>
              <a:defRPr/>
            </a:pPr>
            <a:r>
              <a:rPr lang="en-US" dirty="0" smtClean="0"/>
              <a:t>The location of an electron in an atom cannot be known precisely at any time.</a:t>
            </a:r>
          </a:p>
          <a:p>
            <a:pPr eaLnBrk="1" hangingPunct="1">
              <a:lnSpc>
                <a:spcPct val="90000"/>
              </a:lnSpc>
              <a:defRPr/>
            </a:pPr>
            <a:r>
              <a:rPr lang="en-US" dirty="0" smtClean="0"/>
              <a:t>Probable location can be predicted based on wave functions arranged into orbitals based on energy levels.</a:t>
            </a:r>
          </a:p>
          <a:p>
            <a:pPr eaLnBrk="1" hangingPunct="1">
              <a:lnSpc>
                <a:spcPct val="90000"/>
              </a:lnSpc>
              <a:defRPr/>
            </a:pPr>
            <a:r>
              <a:rPr lang="en-US" dirty="0" smtClean="0"/>
              <a:t>An atom’s energy levels, or shells, indicate how close electrons are to the nucleus of the atom.</a:t>
            </a:r>
          </a:p>
          <a:p>
            <a:pPr eaLnBrk="1" hangingPunct="1">
              <a:lnSpc>
                <a:spcPct val="90000"/>
              </a:lnSpc>
              <a:defRPr/>
            </a:pPr>
            <a:r>
              <a:rPr lang="en-US" dirty="0" smtClean="0"/>
              <a:t>Energy levels contain sublevels (subshells) which designate the orbital shape that the electrons belong to. </a:t>
            </a:r>
          </a:p>
          <a:p>
            <a:pPr lvl="1" eaLnBrk="1" hangingPunct="1">
              <a:lnSpc>
                <a:spcPct val="90000"/>
              </a:lnSpc>
              <a:defRPr/>
            </a:pPr>
            <a:r>
              <a:rPr lang="en-US" dirty="0" smtClean="0"/>
              <a:t>Four major sublevel designations:  s, p, d, and f</a:t>
            </a:r>
          </a:p>
          <a:p>
            <a:pPr lvl="1" eaLnBrk="1" hangingPunct="1">
              <a:lnSpc>
                <a:spcPct val="90000"/>
              </a:lnSpc>
              <a:defRPr/>
            </a:pPr>
            <a:r>
              <a:rPr lang="en-US" dirty="0" smtClean="0"/>
              <a:t>Two electrons may occupy a single orbital, but must have opposite spins.</a:t>
            </a:r>
          </a:p>
          <a:p>
            <a:pPr eaLnBrk="1" hangingPunct="1">
              <a:lnSpc>
                <a:spcPct val="90000"/>
              </a:lnSpc>
              <a:defRPr/>
            </a:pPr>
            <a:endParaRPr lang="en-US" dirty="0" smtClean="0"/>
          </a:p>
        </p:txBody>
      </p:sp>
      <p:sp>
        <p:nvSpPr>
          <p:cNvPr id="7170" name="Rectangle 2"/>
          <p:cNvSpPr>
            <a:spLocks noGrp="1" noChangeArrowheads="1"/>
          </p:cNvSpPr>
          <p:nvPr>
            <p:ph type="title"/>
          </p:nvPr>
        </p:nvSpPr>
        <p:spPr>
          <a:xfrm>
            <a:off x="228600" y="0"/>
            <a:ext cx="8639175" cy="731838"/>
          </a:xfrm>
        </p:spPr>
        <p:txBody>
          <a:bodyPr/>
          <a:lstStyle/>
          <a:p>
            <a:pPr eaLnBrk="1" hangingPunct="1">
              <a:defRPr/>
            </a:pPr>
            <a:r>
              <a:rPr lang="en-US" dirty="0" smtClean="0"/>
              <a:t>Atomic Orbitals Review</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27" name="Rectangle 15"/>
          <p:cNvSpPr>
            <a:spLocks noGrp="1" noChangeArrowheads="1"/>
          </p:cNvSpPr>
          <p:nvPr>
            <p:ph idx="1"/>
          </p:nvPr>
        </p:nvSpPr>
        <p:spPr/>
        <p:txBody>
          <a:bodyPr/>
          <a:lstStyle/>
          <a:p>
            <a:pPr eaLnBrk="1" hangingPunct="1">
              <a:defRPr/>
            </a:pPr>
            <a:r>
              <a:rPr lang="en-US" sz="3600" smtClean="0"/>
              <a:t>n </a:t>
            </a:r>
            <a:r>
              <a:rPr lang="en-US" sz="3600" smtClean="0">
                <a:sym typeface="Wingdings" pitchFamily="2" charset="2"/>
              </a:rPr>
              <a:t> shell				1,2,3,4,….</a:t>
            </a:r>
            <a:br>
              <a:rPr lang="en-US" sz="3600" smtClean="0">
                <a:sym typeface="Wingdings" pitchFamily="2" charset="2"/>
              </a:rPr>
            </a:br>
            <a:endParaRPr lang="en-US" sz="3600" smtClean="0">
              <a:sym typeface="Wingdings" pitchFamily="2" charset="2"/>
            </a:endParaRPr>
          </a:p>
          <a:p>
            <a:pPr eaLnBrk="1" hangingPunct="1">
              <a:defRPr/>
            </a:pPr>
            <a:r>
              <a:rPr lang="en-US" sz="3600" smtClean="0">
                <a:sym typeface="Wingdings" pitchFamily="2" charset="2"/>
              </a:rPr>
              <a:t>l  subshell			0,1,2,…n-1</a:t>
            </a:r>
            <a:br>
              <a:rPr lang="en-US" sz="3600" smtClean="0">
                <a:sym typeface="Wingdings" pitchFamily="2" charset="2"/>
              </a:rPr>
            </a:br>
            <a:endParaRPr lang="en-US" sz="3600" smtClean="0">
              <a:sym typeface="Wingdings" pitchFamily="2" charset="2"/>
            </a:endParaRPr>
          </a:p>
          <a:p>
            <a:pPr eaLnBrk="1" hangingPunct="1">
              <a:defRPr/>
            </a:pPr>
            <a:r>
              <a:rPr lang="en-US" sz="3600" smtClean="0">
                <a:sym typeface="Wingdings" pitchFamily="2" charset="2"/>
              </a:rPr>
              <a:t>m</a:t>
            </a:r>
            <a:r>
              <a:rPr lang="en-US" sz="3600" i="1" baseline="-25000" smtClean="0">
                <a:latin typeface="Monotype Corsiva" pitchFamily="66" charset="0"/>
                <a:sym typeface="Wingdings" pitchFamily="2" charset="2"/>
              </a:rPr>
              <a:t>l</a:t>
            </a:r>
            <a:r>
              <a:rPr lang="en-US" sz="3600" smtClean="0">
                <a:sym typeface="Wingdings" pitchFamily="2" charset="2"/>
              </a:rPr>
              <a:t>  orbital			-</a:t>
            </a:r>
            <a:r>
              <a:rPr lang="en-US" sz="3600" i="1" smtClean="0">
                <a:latin typeface="Monotype Corsiva" pitchFamily="66" charset="0"/>
                <a:sym typeface="Wingdings" pitchFamily="2" charset="2"/>
              </a:rPr>
              <a:t>l</a:t>
            </a:r>
            <a:r>
              <a:rPr lang="en-US" sz="3600" smtClean="0">
                <a:sym typeface="Wingdings" pitchFamily="2" charset="2"/>
              </a:rPr>
              <a:t> … 0 … +</a:t>
            </a:r>
            <a:r>
              <a:rPr lang="en-US" sz="3600" i="1" smtClean="0">
                <a:latin typeface="Monotype Corsiva" pitchFamily="66" charset="0"/>
                <a:sym typeface="Wingdings" pitchFamily="2" charset="2"/>
              </a:rPr>
              <a:t>l</a:t>
            </a:r>
            <a:br>
              <a:rPr lang="en-US" sz="3600" i="1" smtClean="0">
                <a:latin typeface="Monotype Corsiva" pitchFamily="66" charset="0"/>
                <a:sym typeface="Wingdings" pitchFamily="2" charset="2"/>
              </a:rPr>
            </a:br>
            <a:endParaRPr lang="en-US" sz="3600" i="1" smtClean="0">
              <a:latin typeface="Monotype Corsiva" pitchFamily="66" charset="0"/>
              <a:sym typeface="Wingdings" pitchFamily="2" charset="2"/>
            </a:endParaRPr>
          </a:p>
          <a:p>
            <a:pPr eaLnBrk="1" hangingPunct="1">
              <a:defRPr/>
            </a:pPr>
            <a:r>
              <a:rPr lang="en-US" sz="3600" smtClean="0">
                <a:sym typeface="Wingdings" pitchFamily="2" charset="2"/>
              </a:rPr>
              <a:t>m</a:t>
            </a:r>
            <a:r>
              <a:rPr lang="en-US" sz="3600" baseline="-25000" smtClean="0">
                <a:sym typeface="Wingdings" pitchFamily="2" charset="2"/>
              </a:rPr>
              <a:t>s</a:t>
            </a:r>
            <a:r>
              <a:rPr lang="en-US" sz="3600" smtClean="0">
                <a:sym typeface="Wingdings" pitchFamily="2" charset="2"/>
              </a:rPr>
              <a:t>  electron spin		+½ and -½</a:t>
            </a:r>
          </a:p>
        </p:txBody>
      </p:sp>
      <p:sp>
        <p:nvSpPr>
          <p:cNvPr id="294914" name="Rectangle 4"/>
          <p:cNvSpPr>
            <a:spLocks noGrp="1" noChangeArrowheads="1"/>
          </p:cNvSpPr>
          <p:nvPr>
            <p:ph type="title"/>
          </p:nvPr>
        </p:nvSpPr>
        <p:spPr/>
        <p:txBody>
          <a:bodyPr anchor="ctr"/>
          <a:lstStyle/>
          <a:p>
            <a:pPr eaLnBrk="1" hangingPunct="1">
              <a:defRPr/>
            </a:pPr>
            <a:r>
              <a:rPr lang="en-US" sz="3400" smtClean="0"/>
              <a:t>Quantum Numbers Review</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76225" y="0"/>
            <a:ext cx="8639175" cy="731838"/>
          </a:xfrm>
        </p:spPr>
        <p:txBody>
          <a:bodyPr/>
          <a:lstStyle/>
          <a:p>
            <a:pPr eaLnBrk="1" hangingPunct="1">
              <a:defRPr/>
            </a:pPr>
            <a:r>
              <a:rPr lang="en-US" dirty="0" smtClean="0"/>
              <a:t>“s” Orbital</a:t>
            </a:r>
          </a:p>
        </p:txBody>
      </p:sp>
      <p:sp>
        <p:nvSpPr>
          <p:cNvPr id="8195" name="Rectangle 3"/>
          <p:cNvSpPr>
            <a:spLocks noGrp="1" noChangeArrowheads="1"/>
          </p:cNvSpPr>
          <p:nvPr>
            <p:ph type="body" sz="half" idx="1"/>
          </p:nvPr>
        </p:nvSpPr>
        <p:spPr>
          <a:xfrm>
            <a:off x="457200" y="685800"/>
            <a:ext cx="7924800" cy="1905000"/>
          </a:xfrm>
        </p:spPr>
        <p:txBody>
          <a:bodyPr/>
          <a:lstStyle/>
          <a:p>
            <a:pPr eaLnBrk="1" hangingPunct="1">
              <a:defRPr/>
            </a:pPr>
            <a:r>
              <a:rPr lang="en-US" dirty="0" smtClean="0"/>
              <a:t>Spherical shaped orbital with the nucleus at its center.</a:t>
            </a:r>
          </a:p>
          <a:p>
            <a:pPr eaLnBrk="1" hangingPunct="1">
              <a:defRPr/>
            </a:pPr>
            <a:r>
              <a:rPr lang="en-US" dirty="0" smtClean="0"/>
              <a:t>Only one “s” orbital per energy level.  </a:t>
            </a:r>
          </a:p>
          <a:p>
            <a:pPr eaLnBrk="1" hangingPunct="1">
              <a:defRPr/>
            </a:pPr>
            <a:r>
              <a:rPr lang="en-US" dirty="0" smtClean="0"/>
              <a:t>Lowest “s” orbital is found in energy level #1.</a:t>
            </a:r>
          </a:p>
          <a:p>
            <a:pPr eaLnBrk="1" hangingPunct="1">
              <a:buFontTx/>
              <a:buNone/>
              <a:defRPr/>
            </a:pPr>
            <a:endParaRPr lang="en-US" dirty="0" smtClean="0"/>
          </a:p>
          <a:p>
            <a:pPr eaLnBrk="1" hangingPunct="1">
              <a:buFontTx/>
              <a:buNone/>
              <a:defRPr/>
            </a:pPr>
            <a:endParaRPr lang="en-US" dirty="0" smtClean="0"/>
          </a:p>
        </p:txBody>
      </p:sp>
      <p:grpSp>
        <p:nvGrpSpPr>
          <p:cNvPr id="38916" name="Group 12"/>
          <p:cNvGrpSpPr>
            <a:grpSpLocks/>
          </p:cNvGrpSpPr>
          <p:nvPr/>
        </p:nvGrpSpPr>
        <p:grpSpPr bwMode="auto">
          <a:xfrm>
            <a:off x="2286000" y="2819400"/>
            <a:ext cx="4078288" cy="3429000"/>
            <a:chOff x="1440" y="1920"/>
            <a:chExt cx="2569" cy="2160"/>
          </a:xfrm>
        </p:grpSpPr>
        <p:pic>
          <p:nvPicPr>
            <p:cNvPr id="38917" name="Picture 4" descr="sorbital"/>
            <p:cNvPicPr>
              <a:picLocks noChangeAspect="1" noChangeArrowheads="1"/>
            </p:cNvPicPr>
            <p:nvPr/>
          </p:nvPicPr>
          <p:blipFill>
            <a:blip r:embed="rId2">
              <a:extLst>
                <a:ext uri="{28A0092B-C50C-407E-A947-70E740481C1C}">
                  <a14:useLocalDpi xmlns:a14="http://schemas.microsoft.com/office/drawing/2010/main" val="0"/>
                </a:ext>
              </a:extLst>
            </a:blip>
            <a:srcRect r="38402" b="10400"/>
            <a:stretch>
              <a:fillRect/>
            </a:stretch>
          </p:blipFill>
          <p:spPr bwMode="auto">
            <a:xfrm>
              <a:off x="1440" y="1920"/>
              <a:ext cx="2568" cy="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8" name="Picture 10" descr="sorbital"/>
            <p:cNvPicPr>
              <a:picLocks noChangeAspect="1" noChangeArrowheads="1"/>
            </p:cNvPicPr>
            <p:nvPr/>
          </p:nvPicPr>
          <p:blipFill>
            <a:blip r:embed="rId2">
              <a:extLst>
                <a:ext uri="{28A0092B-C50C-407E-A947-70E740481C1C}">
                  <a14:useLocalDpi xmlns:a14="http://schemas.microsoft.com/office/drawing/2010/main" val="0"/>
                </a:ext>
              </a:extLst>
            </a:blip>
            <a:srcRect l="51082" t="69688" r="38402" b="10400"/>
            <a:stretch>
              <a:fillRect/>
            </a:stretch>
          </p:blipFill>
          <p:spPr bwMode="auto">
            <a:xfrm>
              <a:off x="3504" y="2736"/>
              <a:ext cx="505"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 name="Slide Number Placeholder 1"/>
          <p:cNvSpPr>
            <a:spLocks noGrp="1"/>
          </p:cNvSpPr>
          <p:nvPr>
            <p:ph type="sldNum" sz="quarter" idx="12"/>
          </p:nvPr>
        </p:nvSpPr>
        <p:spPr/>
        <p:txBody>
          <a:bodyPr/>
          <a:lstStyle/>
          <a:p>
            <a:pPr>
              <a:defRPr/>
            </a:pPr>
            <a:fld id="{87C62986-E6A8-4D39-A045-B92F9AA37B37}"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04800" y="685801"/>
            <a:ext cx="8562975" cy="3048000"/>
          </a:xfrm>
        </p:spPr>
        <p:txBody>
          <a:bodyPr>
            <a:normAutofit/>
          </a:bodyPr>
          <a:lstStyle/>
          <a:p>
            <a:pPr eaLnBrk="1" hangingPunct="1">
              <a:defRPr/>
            </a:pPr>
            <a:r>
              <a:rPr lang="en-US" sz="2400" dirty="0" smtClean="0"/>
              <a:t>Higher in energy than the “s” orbital in the same energy level.</a:t>
            </a:r>
          </a:p>
          <a:p>
            <a:pPr eaLnBrk="1" hangingPunct="1">
              <a:defRPr/>
            </a:pPr>
            <a:r>
              <a:rPr lang="en-US" sz="2400" dirty="0" smtClean="0"/>
              <a:t>Dumbbell shaped orbital with two regions (lobes), one on either side of the nucleus.  </a:t>
            </a:r>
          </a:p>
          <a:p>
            <a:pPr eaLnBrk="1" hangingPunct="1">
              <a:defRPr/>
            </a:pPr>
            <a:r>
              <a:rPr lang="en-US" sz="2400" dirty="0" smtClean="0"/>
              <a:t>Three “p” orbitals per energy level, each with specific orientation in space: </a:t>
            </a:r>
            <a:r>
              <a:rPr lang="en-US" sz="2400" dirty="0" err="1" smtClean="0"/>
              <a:t>p</a:t>
            </a:r>
            <a:r>
              <a:rPr lang="en-US" sz="2400" baseline="-25000" dirty="0" err="1" smtClean="0"/>
              <a:t>x</a:t>
            </a:r>
            <a:r>
              <a:rPr lang="en-US" sz="2400" dirty="0" smtClean="0"/>
              <a:t>, </a:t>
            </a:r>
            <a:r>
              <a:rPr lang="en-US" sz="2400" dirty="0" err="1" smtClean="0"/>
              <a:t>p</a:t>
            </a:r>
            <a:r>
              <a:rPr lang="en-US" sz="2400" baseline="-25000" dirty="0" err="1" smtClean="0"/>
              <a:t>y</a:t>
            </a:r>
            <a:r>
              <a:rPr lang="en-US" sz="2400" dirty="0" smtClean="0"/>
              <a:t>, </a:t>
            </a:r>
            <a:r>
              <a:rPr lang="en-US" sz="2400" dirty="0" err="1" smtClean="0"/>
              <a:t>p</a:t>
            </a:r>
            <a:r>
              <a:rPr lang="en-US" sz="2400" baseline="-25000" dirty="0" err="1" smtClean="0"/>
              <a:t>z</a:t>
            </a:r>
            <a:endParaRPr lang="en-US" sz="2400" dirty="0" smtClean="0"/>
          </a:p>
          <a:p>
            <a:pPr eaLnBrk="1" hangingPunct="1">
              <a:defRPr/>
            </a:pPr>
            <a:r>
              <a:rPr lang="en-US" sz="2400" dirty="0" smtClean="0"/>
              <a:t>Lowest “p” orbital found in energy level #2.</a:t>
            </a:r>
            <a:endParaRPr lang="en-US" sz="2400" baseline="-25000" dirty="0" smtClean="0"/>
          </a:p>
        </p:txBody>
      </p:sp>
      <p:sp>
        <p:nvSpPr>
          <p:cNvPr id="9218" name="Rectangle 2"/>
          <p:cNvSpPr>
            <a:spLocks noGrp="1" noChangeArrowheads="1"/>
          </p:cNvSpPr>
          <p:nvPr>
            <p:ph type="title"/>
          </p:nvPr>
        </p:nvSpPr>
        <p:spPr>
          <a:xfrm>
            <a:off x="381000" y="0"/>
            <a:ext cx="8639175" cy="731838"/>
          </a:xfrm>
        </p:spPr>
        <p:txBody>
          <a:bodyPr/>
          <a:lstStyle/>
          <a:p>
            <a:pPr eaLnBrk="1" hangingPunct="1">
              <a:defRPr/>
            </a:pPr>
            <a:r>
              <a:rPr lang="en-US" smtClean="0"/>
              <a:t>“p” Orbital</a:t>
            </a:r>
          </a:p>
        </p:txBody>
      </p:sp>
      <p:grpSp>
        <p:nvGrpSpPr>
          <p:cNvPr id="3" name="Group 2"/>
          <p:cNvGrpSpPr/>
          <p:nvPr/>
        </p:nvGrpSpPr>
        <p:grpSpPr>
          <a:xfrm>
            <a:off x="481013" y="3581400"/>
            <a:ext cx="8102600" cy="3236912"/>
            <a:chOff x="481013" y="3849688"/>
            <a:chExt cx="8102600" cy="3236912"/>
          </a:xfrm>
        </p:grpSpPr>
        <p:sp>
          <p:nvSpPr>
            <p:cNvPr id="9222" name="Rectangle 6"/>
            <p:cNvSpPr>
              <a:spLocks noChangeArrowheads="1"/>
            </p:cNvSpPr>
            <p:nvPr/>
          </p:nvSpPr>
          <p:spPr bwMode="auto">
            <a:xfrm>
              <a:off x="1481138" y="5884863"/>
              <a:ext cx="665162" cy="82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a:lnSpc>
                  <a:spcPct val="120000"/>
                </a:lnSpc>
                <a:spcBef>
                  <a:spcPct val="20000"/>
                </a:spcBef>
                <a:buClr>
                  <a:schemeClr val="tx1"/>
                </a:buClr>
                <a:buSzPct val="100000"/>
                <a:defRPr/>
              </a:pPr>
              <a:r>
                <a:rPr lang="en-US" sz="2800">
                  <a:effectLst>
                    <a:outerShdw blurRad="38100" dist="38100" dir="2700000" algn="tl">
                      <a:srgbClr val="000000"/>
                    </a:outerShdw>
                  </a:effectLst>
                  <a:latin typeface="Arial" charset="0"/>
                  <a:cs typeface="Arial" charset="0"/>
                </a:rPr>
                <a:t>p</a:t>
              </a:r>
              <a:r>
                <a:rPr lang="en-US" sz="2800" i="1" baseline="-25000">
                  <a:effectLst>
                    <a:outerShdw blurRad="38100" dist="38100" dir="2700000" algn="tl">
                      <a:srgbClr val="000000"/>
                    </a:outerShdw>
                  </a:effectLst>
                  <a:latin typeface="Arial" charset="0"/>
                  <a:cs typeface="Arial" charset="0"/>
                </a:rPr>
                <a:t>x</a:t>
              </a:r>
              <a:endParaRPr lang="en-US" sz="2800" i="1">
                <a:effectLst>
                  <a:outerShdw blurRad="38100" dist="38100" dir="2700000" algn="tl">
                    <a:srgbClr val="000000"/>
                  </a:outerShdw>
                </a:effectLst>
                <a:latin typeface="Arial" charset="0"/>
                <a:cs typeface="Arial" charset="0"/>
              </a:endParaRPr>
            </a:p>
          </p:txBody>
        </p:sp>
        <p:sp>
          <p:nvSpPr>
            <p:cNvPr id="9223" name="Rectangle 7"/>
            <p:cNvSpPr>
              <a:spLocks noChangeArrowheads="1"/>
            </p:cNvSpPr>
            <p:nvPr/>
          </p:nvSpPr>
          <p:spPr bwMode="auto">
            <a:xfrm>
              <a:off x="4384675" y="5980113"/>
              <a:ext cx="665163" cy="110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a:lnSpc>
                  <a:spcPct val="120000"/>
                </a:lnSpc>
                <a:spcBef>
                  <a:spcPct val="20000"/>
                </a:spcBef>
                <a:buClr>
                  <a:schemeClr val="tx1"/>
                </a:buClr>
                <a:buSzPct val="100000"/>
                <a:defRPr/>
              </a:pPr>
              <a:r>
                <a:rPr lang="en-US" sz="2800">
                  <a:effectLst>
                    <a:outerShdw blurRad="38100" dist="38100" dir="2700000" algn="tl">
                      <a:srgbClr val="000000"/>
                    </a:outerShdw>
                  </a:effectLst>
                  <a:latin typeface="Arial" charset="0"/>
                  <a:cs typeface="Arial" charset="0"/>
                </a:rPr>
                <a:t>p</a:t>
              </a:r>
              <a:r>
                <a:rPr lang="en-US" sz="2800" i="1" baseline="-25000">
                  <a:effectLst>
                    <a:outerShdw blurRad="38100" dist="38100" dir="2700000" algn="tl">
                      <a:srgbClr val="000000"/>
                    </a:outerShdw>
                  </a:effectLst>
                  <a:latin typeface="Arial" charset="0"/>
                  <a:cs typeface="Arial" charset="0"/>
                </a:rPr>
                <a:t>z</a:t>
              </a:r>
              <a:endParaRPr lang="en-US" sz="2800" i="1">
                <a:effectLst>
                  <a:outerShdw blurRad="38100" dist="38100" dir="2700000" algn="tl">
                    <a:srgbClr val="000000"/>
                  </a:outerShdw>
                </a:effectLst>
                <a:latin typeface="Arial" charset="0"/>
                <a:cs typeface="Arial" charset="0"/>
              </a:endParaRPr>
            </a:p>
          </p:txBody>
        </p:sp>
        <p:sp>
          <p:nvSpPr>
            <p:cNvPr id="9224" name="Rectangle 8"/>
            <p:cNvSpPr>
              <a:spLocks noChangeArrowheads="1"/>
            </p:cNvSpPr>
            <p:nvPr/>
          </p:nvSpPr>
          <p:spPr bwMode="auto">
            <a:xfrm>
              <a:off x="7154863" y="6019800"/>
              <a:ext cx="665162" cy="82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a:lnSpc>
                  <a:spcPct val="120000"/>
                </a:lnSpc>
                <a:spcBef>
                  <a:spcPct val="20000"/>
                </a:spcBef>
                <a:buClr>
                  <a:schemeClr val="tx1"/>
                </a:buClr>
                <a:buSzPct val="100000"/>
                <a:defRPr/>
              </a:pPr>
              <a:r>
                <a:rPr lang="en-US" sz="2800">
                  <a:effectLst>
                    <a:outerShdw blurRad="38100" dist="38100" dir="2700000" algn="tl">
                      <a:srgbClr val="000000"/>
                    </a:outerShdw>
                  </a:effectLst>
                  <a:latin typeface="Arial" charset="0"/>
                  <a:cs typeface="Arial" charset="0"/>
                </a:rPr>
                <a:t>p</a:t>
              </a:r>
              <a:r>
                <a:rPr lang="en-US" sz="2800" i="1" baseline="-25000">
                  <a:effectLst>
                    <a:outerShdw blurRad="38100" dist="38100" dir="2700000" algn="tl">
                      <a:srgbClr val="000000"/>
                    </a:outerShdw>
                  </a:effectLst>
                  <a:latin typeface="Arial" charset="0"/>
                  <a:cs typeface="Arial" charset="0"/>
                </a:rPr>
                <a:t>y</a:t>
              </a:r>
              <a:endParaRPr lang="en-US" sz="2800" i="1">
                <a:effectLst>
                  <a:outerShdw blurRad="38100" dist="38100" dir="2700000" algn="tl">
                    <a:srgbClr val="000000"/>
                  </a:outerShdw>
                </a:effectLst>
                <a:latin typeface="Arial" charset="0"/>
                <a:cs typeface="Arial" charset="0"/>
              </a:endParaRPr>
            </a:p>
          </p:txBody>
        </p:sp>
        <p:pic>
          <p:nvPicPr>
            <p:cNvPr id="9225" name="Picture 9" descr="p-orbitals"/>
            <p:cNvPicPr>
              <a:picLocks noChangeAspect="1" noChangeArrowheads="1"/>
            </p:cNvPicPr>
            <p:nvPr/>
          </p:nvPicPr>
          <p:blipFill>
            <a:blip r:embed="rId2">
              <a:extLst>
                <a:ext uri="{28A0092B-C50C-407E-A947-70E740481C1C}">
                  <a14:useLocalDpi xmlns:a14="http://schemas.microsoft.com/office/drawing/2010/main" val="0"/>
                </a:ext>
              </a:extLst>
            </a:blip>
            <a:srcRect l="21397" t="39412" r="61864" b="34117"/>
            <a:stretch>
              <a:fillRect/>
            </a:stretch>
          </p:blipFill>
          <p:spPr bwMode="auto">
            <a:xfrm>
              <a:off x="747713" y="4648200"/>
              <a:ext cx="21209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descr="p-orbitals"/>
            <p:cNvPicPr>
              <a:picLocks noChangeAspect="1" noChangeArrowheads="1"/>
            </p:cNvPicPr>
            <p:nvPr/>
          </p:nvPicPr>
          <p:blipFill>
            <a:blip r:embed="rId2">
              <a:extLst>
                <a:ext uri="{28A0092B-C50C-407E-A947-70E740481C1C}">
                  <a14:useLocalDpi xmlns:a14="http://schemas.microsoft.com/office/drawing/2010/main" val="0"/>
                </a:ext>
              </a:extLst>
            </a:blip>
            <a:srcRect l="60408" t="19412" r="33479" b="14117"/>
            <a:stretch>
              <a:fillRect/>
            </a:stretch>
          </p:blipFill>
          <p:spPr bwMode="auto">
            <a:xfrm>
              <a:off x="7092950" y="4032250"/>
              <a:ext cx="7683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p-orbitals"/>
            <p:cNvPicPr>
              <a:picLocks noChangeAspect="1" noChangeArrowheads="1"/>
            </p:cNvPicPr>
            <p:nvPr/>
          </p:nvPicPr>
          <p:blipFill>
            <a:blip r:embed="rId2">
              <a:extLst>
                <a:ext uri="{28A0092B-C50C-407E-A947-70E740481C1C}">
                  <a14:useLocalDpi xmlns:a14="http://schemas.microsoft.com/office/drawing/2010/main" val="0"/>
                </a:ext>
              </a:extLst>
            </a:blip>
            <a:srcRect l="89665" t="31764" b="23529"/>
            <a:stretch>
              <a:fillRect/>
            </a:stretch>
          </p:blipFill>
          <p:spPr bwMode="auto">
            <a:xfrm>
              <a:off x="4084638" y="4384675"/>
              <a:ext cx="12985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6" name="Group 12"/>
            <p:cNvGrpSpPr>
              <a:grpSpLocks/>
            </p:cNvGrpSpPr>
            <p:nvPr/>
          </p:nvGrpSpPr>
          <p:grpSpPr bwMode="auto">
            <a:xfrm>
              <a:off x="690563" y="4089400"/>
              <a:ext cx="2235200" cy="1939925"/>
              <a:chOff x="495" y="1530"/>
              <a:chExt cx="1408" cy="1222"/>
            </a:xfrm>
          </p:grpSpPr>
          <p:sp>
            <p:nvSpPr>
              <p:cNvPr id="39966" name="Line 13"/>
              <p:cNvSpPr>
                <a:spLocks noChangeShapeType="1"/>
              </p:cNvSpPr>
              <p:nvPr/>
            </p:nvSpPr>
            <p:spPr bwMode="auto">
              <a:xfrm>
                <a:off x="495" y="2141"/>
                <a:ext cx="1408"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7" name="Line 14"/>
              <p:cNvSpPr>
                <a:spLocks noChangeShapeType="1"/>
              </p:cNvSpPr>
              <p:nvPr/>
            </p:nvSpPr>
            <p:spPr bwMode="auto">
              <a:xfrm>
                <a:off x="1204" y="1530"/>
                <a:ext cx="0" cy="1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8" name="Line 15"/>
              <p:cNvSpPr>
                <a:spLocks noChangeShapeType="1"/>
              </p:cNvSpPr>
              <p:nvPr/>
            </p:nvSpPr>
            <p:spPr bwMode="auto">
              <a:xfrm flipV="1">
                <a:off x="756" y="1747"/>
                <a:ext cx="844" cy="8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47" name="Group 16"/>
            <p:cNvGrpSpPr>
              <a:grpSpLocks/>
            </p:cNvGrpSpPr>
            <p:nvPr/>
          </p:nvGrpSpPr>
          <p:grpSpPr bwMode="auto">
            <a:xfrm>
              <a:off x="3605213" y="4089400"/>
              <a:ext cx="2235200" cy="1939925"/>
              <a:chOff x="495" y="1530"/>
              <a:chExt cx="1408" cy="1222"/>
            </a:xfrm>
          </p:grpSpPr>
          <p:sp>
            <p:nvSpPr>
              <p:cNvPr id="39963" name="Line 17"/>
              <p:cNvSpPr>
                <a:spLocks noChangeShapeType="1"/>
              </p:cNvSpPr>
              <p:nvPr/>
            </p:nvSpPr>
            <p:spPr bwMode="auto">
              <a:xfrm>
                <a:off x="495" y="2141"/>
                <a:ext cx="1408"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4" name="Line 18"/>
              <p:cNvSpPr>
                <a:spLocks noChangeShapeType="1"/>
              </p:cNvSpPr>
              <p:nvPr/>
            </p:nvSpPr>
            <p:spPr bwMode="auto">
              <a:xfrm>
                <a:off x="1204" y="1530"/>
                <a:ext cx="0" cy="1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5" name="Line 19"/>
              <p:cNvSpPr>
                <a:spLocks noChangeShapeType="1"/>
              </p:cNvSpPr>
              <p:nvPr/>
            </p:nvSpPr>
            <p:spPr bwMode="auto">
              <a:xfrm flipV="1">
                <a:off x="756" y="1747"/>
                <a:ext cx="844" cy="8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48" name="Group 20"/>
            <p:cNvGrpSpPr>
              <a:grpSpLocks/>
            </p:cNvGrpSpPr>
            <p:nvPr/>
          </p:nvGrpSpPr>
          <p:grpSpPr bwMode="auto">
            <a:xfrm>
              <a:off x="6348413" y="4089400"/>
              <a:ext cx="2235200" cy="1939925"/>
              <a:chOff x="495" y="1530"/>
              <a:chExt cx="1408" cy="1222"/>
            </a:xfrm>
          </p:grpSpPr>
          <p:sp>
            <p:nvSpPr>
              <p:cNvPr id="39960" name="Line 21"/>
              <p:cNvSpPr>
                <a:spLocks noChangeShapeType="1"/>
              </p:cNvSpPr>
              <p:nvPr/>
            </p:nvSpPr>
            <p:spPr bwMode="auto">
              <a:xfrm>
                <a:off x="495" y="2141"/>
                <a:ext cx="1408"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1" name="Line 22"/>
              <p:cNvSpPr>
                <a:spLocks noChangeShapeType="1"/>
              </p:cNvSpPr>
              <p:nvPr/>
            </p:nvSpPr>
            <p:spPr bwMode="auto">
              <a:xfrm>
                <a:off x="1204" y="1530"/>
                <a:ext cx="0" cy="1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2" name="Line 23"/>
              <p:cNvSpPr>
                <a:spLocks noChangeShapeType="1"/>
              </p:cNvSpPr>
              <p:nvPr/>
            </p:nvSpPr>
            <p:spPr bwMode="auto">
              <a:xfrm flipV="1">
                <a:off x="756" y="1747"/>
                <a:ext cx="844" cy="8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949" name="Rectangle 24"/>
            <p:cNvSpPr>
              <a:spLocks noChangeArrowheads="1"/>
            </p:cNvSpPr>
            <p:nvPr/>
          </p:nvSpPr>
          <p:spPr bwMode="auto">
            <a:xfrm>
              <a:off x="7065963" y="4975225"/>
              <a:ext cx="111125" cy="212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0" name="Line 25"/>
            <p:cNvSpPr>
              <a:spLocks noChangeShapeType="1"/>
            </p:cNvSpPr>
            <p:nvPr/>
          </p:nvSpPr>
          <p:spPr bwMode="auto">
            <a:xfrm>
              <a:off x="7058025" y="5064125"/>
              <a:ext cx="12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1" name="Text Box 26"/>
            <p:cNvSpPr txBox="1">
              <a:spLocks noChangeArrowheads="1"/>
            </p:cNvSpPr>
            <p:nvPr/>
          </p:nvSpPr>
          <p:spPr bwMode="auto">
            <a:xfrm>
              <a:off x="481013" y="4906963"/>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x</a:t>
              </a:r>
            </a:p>
          </p:txBody>
        </p:sp>
        <p:sp>
          <p:nvSpPr>
            <p:cNvPr id="39952" name="Text Box 27"/>
            <p:cNvSpPr txBox="1">
              <a:spLocks noChangeArrowheads="1"/>
            </p:cNvSpPr>
            <p:nvPr/>
          </p:nvSpPr>
          <p:spPr bwMode="auto">
            <a:xfrm>
              <a:off x="1697038" y="3849688"/>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y</a:t>
              </a:r>
            </a:p>
          </p:txBody>
        </p:sp>
        <p:sp>
          <p:nvSpPr>
            <p:cNvPr id="39953" name="Text Box 28"/>
            <p:cNvSpPr txBox="1">
              <a:spLocks noChangeArrowheads="1"/>
            </p:cNvSpPr>
            <p:nvPr/>
          </p:nvSpPr>
          <p:spPr bwMode="auto">
            <a:xfrm>
              <a:off x="2389188" y="425450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z</a:t>
              </a:r>
            </a:p>
          </p:txBody>
        </p:sp>
        <p:sp>
          <p:nvSpPr>
            <p:cNvPr id="39954" name="Text Box 29"/>
            <p:cNvSpPr txBox="1">
              <a:spLocks noChangeArrowheads="1"/>
            </p:cNvSpPr>
            <p:nvPr/>
          </p:nvSpPr>
          <p:spPr bwMode="auto">
            <a:xfrm>
              <a:off x="6138863" y="4906963"/>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x</a:t>
              </a:r>
            </a:p>
          </p:txBody>
        </p:sp>
        <p:sp>
          <p:nvSpPr>
            <p:cNvPr id="39955" name="Text Box 30"/>
            <p:cNvSpPr txBox="1">
              <a:spLocks noChangeArrowheads="1"/>
            </p:cNvSpPr>
            <p:nvPr/>
          </p:nvSpPr>
          <p:spPr bwMode="auto">
            <a:xfrm>
              <a:off x="7354888" y="3849688"/>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y</a:t>
              </a:r>
            </a:p>
          </p:txBody>
        </p:sp>
        <p:sp>
          <p:nvSpPr>
            <p:cNvPr id="39956" name="Text Box 31"/>
            <p:cNvSpPr txBox="1">
              <a:spLocks noChangeArrowheads="1"/>
            </p:cNvSpPr>
            <p:nvPr/>
          </p:nvSpPr>
          <p:spPr bwMode="auto">
            <a:xfrm>
              <a:off x="8047038" y="425450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z</a:t>
              </a:r>
            </a:p>
          </p:txBody>
        </p:sp>
        <p:sp>
          <p:nvSpPr>
            <p:cNvPr id="39957" name="Text Box 32"/>
            <p:cNvSpPr txBox="1">
              <a:spLocks noChangeArrowheads="1"/>
            </p:cNvSpPr>
            <p:nvPr/>
          </p:nvSpPr>
          <p:spPr bwMode="auto">
            <a:xfrm>
              <a:off x="3405188" y="4906963"/>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x</a:t>
              </a:r>
            </a:p>
          </p:txBody>
        </p:sp>
        <p:sp>
          <p:nvSpPr>
            <p:cNvPr id="39958" name="Text Box 33"/>
            <p:cNvSpPr txBox="1">
              <a:spLocks noChangeArrowheads="1"/>
            </p:cNvSpPr>
            <p:nvPr/>
          </p:nvSpPr>
          <p:spPr bwMode="auto">
            <a:xfrm>
              <a:off x="4621213" y="3849688"/>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y</a:t>
              </a:r>
            </a:p>
          </p:txBody>
        </p:sp>
        <p:sp>
          <p:nvSpPr>
            <p:cNvPr id="39959" name="Text Box 34"/>
            <p:cNvSpPr txBox="1">
              <a:spLocks noChangeArrowheads="1"/>
            </p:cNvSpPr>
            <p:nvPr/>
          </p:nvSpPr>
          <p:spPr bwMode="auto">
            <a:xfrm>
              <a:off x="5313363" y="425450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z</a:t>
              </a:r>
            </a:p>
          </p:txBody>
        </p:sp>
      </p:gr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38</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fade">
                                      <p:cBhvr>
                                        <p:cTn id="7" dur="2000"/>
                                        <p:tgtEl>
                                          <p:spTgt spid="52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fade">
                                      <p:cBhvr>
                                        <p:cTn id="12" dur="2000"/>
                                        <p:tgtEl>
                                          <p:spTgt spid="522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2229"/>
                                        </p:tgtEl>
                                        <p:attrNameLst>
                                          <p:attrName>style.visibility</p:attrName>
                                        </p:attrNameLst>
                                      </p:cBhvr>
                                      <p:to>
                                        <p:strVal val="visible"/>
                                      </p:to>
                                    </p:set>
                                    <p:animEffect transition="in" filter="fade">
                                      <p:cBhvr>
                                        <p:cTn id="17" dur="20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8639175" cy="731838"/>
          </a:xfrm>
        </p:spPr>
        <p:txBody>
          <a:bodyPr/>
          <a:lstStyle/>
          <a:p>
            <a:pPr eaLnBrk="1" hangingPunct="1">
              <a:defRPr/>
            </a:pPr>
            <a:r>
              <a:rPr lang="en-US" dirty="0" smtClean="0"/>
              <a:t>“d” Orbital</a:t>
            </a:r>
          </a:p>
        </p:txBody>
      </p:sp>
      <p:sp>
        <p:nvSpPr>
          <p:cNvPr id="10243" name="Rectangle 3"/>
          <p:cNvSpPr>
            <a:spLocks noGrp="1" noChangeArrowheads="1"/>
          </p:cNvSpPr>
          <p:nvPr>
            <p:ph type="body" sz="half" idx="1"/>
          </p:nvPr>
        </p:nvSpPr>
        <p:spPr>
          <a:xfrm>
            <a:off x="381000" y="609600"/>
            <a:ext cx="8229600" cy="3276600"/>
          </a:xfrm>
        </p:spPr>
        <p:txBody>
          <a:bodyPr/>
          <a:lstStyle/>
          <a:p>
            <a:pPr eaLnBrk="1" hangingPunct="1">
              <a:defRPr/>
            </a:pPr>
            <a:r>
              <a:rPr lang="en-US" sz="2400" dirty="0" smtClean="0"/>
              <a:t>Higher in energy than the “p” orbitals in the same energy level.</a:t>
            </a:r>
          </a:p>
          <a:p>
            <a:pPr eaLnBrk="1" hangingPunct="1">
              <a:defRPr/>
            </a:pPr>
            <a:r>
              <a:rPr lang="en-US" sz="2400" dirty="0" smtClean="0"/>
              <a:t>Five “d” orbitals per energy levels.</a:t>
            </a:r>
          </a:p>
          <a:p>
            <a:pPr lvl="1" eaLnBrk="1" hangingPunct="1">
              <a:defRPr/>
            </a:pPr>
            <a:r>
              <a:rPr lang="en-US" dirty="0" smtClean="0"/>
              <a:t>Four of the orbitals are “cloverleaf” shaped, each with four lobes that are centered around the nucleus.</a:t>
            </a:r>
          </a:p>
          <a:p>
            <a:pPr lvl="1" eaLnBrk="1" hangingPunct="1">
              <a:defRPr/>
            </a:pPr>
            <a:r>
              <a:rPr lang="en-US" dirty="0" smtClean="0"/>
              <a:t>Fifth lobe is dumbbell shaped with a “donut-shaped” region around the center.</a:t>
            </a:r>
          </a:p>
          <a:p>
            <a:pPr eaLnBrk="1" hangingPunct="1">
              <a:defRPr/>
            </a:pPr>
            <a:r>
              <a:rPr lang="en-US" sz="2400" dirty="0" smtClean="0"/>
              <a:t>Lowest “d” orbital found in energy level #3.</a:t>
            </a:r>
          </a:p>
        </p:txBody>
      </p:sp>
      <p:pic>
        <p:nvPicPr>
          <p:cNvPr id="41988" name="Picture 4" descr="d-orbital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81000" y="3886200"/>
            <a:ext cx="8305800" cy="1984375"/>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pPr>
              <a:defRPr/>
            </a:pPr>
            <a:fld id="{E141E1AB-0732-43AB-B4BB-ACF8E64784BD}"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p:cNvSpPr>
            <a:spLocks noGrp="1" noChangeArrowheads="1"/>
          </p:cNvSpPr>
          <p:nvPr>
            <p:ph type="title"/>
          </p:nvPr>
        </p:nvSpPr>
        <p:spPr>
          <a:xfrm>
            <a:off x="381000" y="0"/>
            <a:ext cx="8639175" cy="731838"/>
          </a:xfrm>
        </p:spPr>
        <p:txBody>
          <a:bodyPr/>
          <a:lstStyle/>
          <a:p>
            <a:pPr eaLnBrk="1" hangingPunct="1">
              <a:defRPr/>
            </a:pPr>
            <a:r>
              <a:rPr lang="en-US" smtClean="0"/>
              <a:t>Wavelength and Frequency</a:t>
            </a:r>
          </a:p>
        </p:txBody>
      </p:sp>
      <p:sp>
        <p:nvSpPr>
          <p:cNvPr id="246787" name="Rectangle 3"/>
          <p:cNvSpPr>
            <a:spLocks noGrp="1" noChangeArrowheads="1"/>
          </p:cNvSpPr>
          <p:nvPr>
            <p:ph type="body" sz="half" idx="1"/>
          </p:nvPr>
        </p:nvSpPr>
        <p:spPr>
          <a:xfrm>
            <a:off x="457200" y="685800"/>
            <a:ext cx="8305800" cy="5791200"/>
          </a:xfrm>
        </p:spPr>
        <p:txBody>
          <a:bodyPr/>
          <a:lstStyle/>
          <a:p>
            <a:pPr eaLnBrk="1" hangingPunct="1">
              <a:lnSpc>
                <a:spcPct val="90000"/>
              </a:lnSpc>
              <a:defRPr/>
            </a:pPr>
            <a:r>
              <a:rPr lang="en-US" sz="2400" dirty="0" smtClean="0"/>
              <a:t>Electromagnetic radiation can be described by wavelength and frequency.</a:t>
            </a:r>
          </a:p>
          <a:p>
            <a:pPr lvl="1" eaLnBrk="1" hangingPunct="1">
              <a:lnSpc>
                <a:spcPct val="90000"/>
              </a:lnSpc>
              <a:defRPr/>
            </a:pPr>
            <a:r>
              <a:rPr lang="en-US" sz="2200" u="sng" dirty="0" smtClean="0"/>
              <a:t>Wavelength</a:t>
            </a:r>
            <a:r>
              <a:rPr lang="en-US" sz="2200" dirty="0" smtClean="0"/>
              <a:t> (</a:t>
            </a:r>
            <a:r>
              <a:rPr lang="el-GR" sz="2200" dirty="0" smtClean="0"/>
              <a:t>λ</a:t>
            </a:r>
            <a:r>
              <a:rPr lang="en-US" sz="2200" dirty="0" smtClean="0"/>
              <a:t>) is the distance between any point on a wave and the corresponding point on the next wave.</a:t>
            </a:r>
          </a:p>
          <a:p>
            <a:pPr lvl="2" eaLnBrk="1" hangingPunct="1">
              <a:lnSpc>
                <a:spcPct val="90000"/>
              </a:lnSpc>
              <a:defRPr/>
            </a:pPr>
            <a:r>
              <a:rPr lang="en-US" sz="2200" dirty="0" smtClean="0"/>
              <a:t>Expressed in meters (or nm, pm, or Ǻ)</a:t>
            </a:r>
          </a:p>
          <a:p>
            <a:pPr lvl="1" eaLnBrk="1" hangingPunct="1">
              <a:lnSpc>
                <a:spcPct val="90000"/>
              </a:lnSpc>
              <a:defRPr/>
            </a:pPr>
            <a:r>
              <a:rPr lang="en-US" sz="2200" u="sng" dirty="0" smtClean="0"/>
              <a:t>Frequency</a:t>
            </a:r>
            <a:r>
              <a:rPr lang="en-US" sz="2200" dirty="0" smtClean="0"/>
              <a:t> (</a:t>
            </a:r>
            <a:r>
              <a:rPr lang="el-GR" sz="2200" dirty="0" smtClean="0"/>
              <a:t>ν</a:t>
            </a:r>
            <a:r>
              <a:rPr lang="en-US" sz="2200" dirty="0" smtClean="0"/>
              <a:t>) is the number of cycles the wave undergoes per second.</a:t>
            </a:r>
          </a:p>
          <a:p>
            <a:pPr lvl="2" eaLnBrk="1" hangingPunct="1">
              <a:lnSpc>
                <a:spcPct val="90000"/>
              </a:lnSpc>
              <a:defRPr/>
            </a:pPr>
            <a:r>
              <a:rPr lang="en-US" sz="2200" dirty="0" smtClean="0"/>
              <a:t>Expressed in s</a:t>
            </a:r>
            <a:r>
              <a:rPr lang="en-US" sz="2200" baseline="30000" dirty="0" smtClean="0"/>
              <a:t>-1</a:t>
            </a:r>
            <a:r>
              <a:rPr lang="en-US" sz="2200" dirty="0" smtClean="0"/>
              <a:t>, also called hertz (Hz)</a:t>
            </a:r>
          </a:p>
          <a:p>
            <a:pPr eaLnBrk="1" hangingPunct="1">
              <a:lnSpc>
                <a:spcPct val="90000"/>
              </a:lnSpc>
              <a:defRPr/>
            </a:pPr>
            <a:r>
              <a:rPr lang="en-US" sz="2400" dirty="0" smtClean="0"/>
              <a:t>Wavelength and frequency are inversely related (as wavelength increases, frequency decreases and vice versa)</a:t>
            </a:r>
          </a:p>
          <a:p>
            <a:pPr eaLnBrk="1" hangingPunct="1">
              <a:lnSpc>
                <a:spcPct val="90000"/>
              </a:lnSpc>
              <a:defRPr/>
            </a:pPr>
            <a:r>
              <a:rPr lang="en-US" sz="2400" dirty="0" smtClean="0"/>
              <a:t>The product of wavelength and frequency for all types of electromagnetic radiation is a constant called the </a:t>
            </a:r>
            <a:r>
              <a:rPr lang="en-US" sz="2400" b="1" u="sng" dirty="0" smtClean="0"/>
              <a:t>speed of light </a:t>
            </a:r>
            <a:r>
              <a:rPr lang="en-US" sz="2400" dirty="0" smtClean="0"/>
              <a:t>(c).</a:t>
            </a:r>
          </a:p>
          <a:p>
            <a:pPr lvl="1" eaLnBrk="1" hangingPunct="1">
              <a:lnSpc>
                <a:spcPct val="90000"/>
              </a:lnSpc>
              <a:defRPr/>
            </a:pPr>
            <a:r>
              <a:rPr lang="en-US" sz="2200" dirty="0" smtClean="0"/>
              <a:t>c has a value of 3.00 x 10</a:t>
            </a:r>
            <a:r>
              <a:rPr lang="en-US" sz="2200" baseline="30000" dirty="0" smtClean="0"/>
              <a:t>8</a:t>
            </a:r>
            <a:r>
              <a:rPr lang="en-US" sz="2200" dirty="0" smtClean="0"/>
              <a:t> m/s</a:t>
            </a:r>
          </a:p>
        </p:txBody>
      </p:sp>
      <p:graphicFrame>
        <p:nvGraphicFramePr>
          <p:cNvPr id="6148" name="Object 5"/>
          <p:cNvGraphicFramePr>
            <a:graphicFrameLocks noGrp="1" noChangeAspect="1"/>
          </p:cNvGraphicFramePr>
          <p:nvPr>
            <p:ph sz="half" idx="2"/>
            <p:extLst>
              <p:ext uri="{D42A27DB-BD31-4B8C-83A1-F6EECF244321}">
                <p14:modId xmlns:p14="http://schemas.microsoft.com/office/powerpoint/2010/main" val="411435852"/>
              </p:ext>
            </p:extLst>
          </p:nvPr>
        </p:nvGraphicFramePr>
        <p:xfrm>
          <a:off x="3657599" y="5791200"/>
          <a:ext cx="2009495" cy="685800"/>
        </p:xfrm>
        <a:graphic>
          <a:graphicData uri="http://schemas.openxmlformats.org/presentationml/2006/ole">
            <mc:AlternateContent xmlns:mc="http://schemas.openxmlformats.org/markup-compatibility/2006">
              <mc:Choice xmlns:v="urn:schemas-microsoft-com:vml" Requires="v">
                <p:oleObj spid="_x0000_s6173" name="Equation" r:id="rId3" imgW="520560" imgH="177480" progId="Equation.3">
                  <p:embed/>
                </p:oleObj>
              </mc:Choice>
              <mc:Fallback>
                <p:oleObj name="Equation" r:id="rId3" imgW="520560" imgH="177480" progId="Equation.3">
                  <p:embed/>
                  <p:pic>
                    <p:nvPicPr>
                      <p:cNvPr id="0" name="Object 5"/>
                      <p:cNvPicPr>
                        <a:picLocks noChangeAspect="1" noChangeArrowheads="1"/>
                      </p:cNvPicPr>
                      <p:nvPr/>
                    </p:nvPicPr>
                    <p:blipFill>
                      <a:blip r:embed="rId4"/>
                      <a:srcRect/>
                      <a:stretch>
                        <a:fillRect/>
                      </a:stretch>
                    </p:blipFill>
                    <p:spPr bwMode="auto">
                      <a:xfrm>
                        <a:off x="3657599" y="5791200"/>
                        <a:ext cx="2009495" cy="685800"/>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141E1AB-0732-43AB-B4BB-ACF8E64784BD}"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“f” Orbital</a:t>
            </a:r>
          </a:p>
        </p:txBody>
      </p:sp>
      <p:sp>
        <p:nvSpPr>
          <p:cNvPr id="11267" name="Rectangle 3"/>
          <p:cNvSpPr>
            <a:spLocks noGrp="1" noChangeArrowheads="1"/>
          </p:cNvSpPr>
          <p:nvPr>
            <p:ph type="body" sz="half" idx="1"/>
          </p:nvPr>
        </p:nvSpPr>
        <p:spPr>
          <a:xfrm>
            <a:off x="457200" y="990600"/>
            <a:ext cx="8229600" cy="5135563"/>
          </a:xfrm>
        </p:spPr>
        <p:txBody>
          <a:bodyPr/>
          <a:lstStyle/>
          <a:p>
            <a:pPr eaLnBrk="1" hangingPunct="1">
              <a:defRPr/>
            </a:pPr>
            <a:r>
              <a:rPr lang="en-US" sz="2600" smtClean="0"/>
              <a:t>Higher in energy than the “d” orbitals in the same energy level.</a:t>
            </a:r>
          </a:p>
          <a:p>
            <a:pPr eaLnBrk="1" hangingPunct="1">
              <a:defRPr/>
            </a:pPr>
            <a:r>
              <a:rPr lang="en-US" sz="2600" smtClean="0"/>
              <a:t>Seven “f” orbitals per energy level.</a:t>
            </a:r>
          </a:p>
          <a:p>
            <a:pPr eaLnBrk="1" hangingPunct="1">
              <a:defRPr/>
            </a:pPr>
            <a:r>
              <a:rPr lang="en-US" sz="2600" smtClean="0"/>
              <a:t>Each “f” orbital has a complex, multi-lobed shape.</a:t>
            </a:r>
          </a:p>
          <a:p>
            <a:pPr eaLnBrk="1" hangingPunct="1">
              <a:defRPr/>
            </a:pPr>
            <a:r>
              <a:rPr lang="en-US" sz="2600" smtClean="0"/>
              <a:t>Lowest “f” orbital found in energy level #4.</a:t>
            </a:r>
          </a:p>
        </p:txBody>
      </p:sp>
      <p:sp>
        <p:nvSpPr>
          <p:cNvPr id="2" name="Slide Number Placeholder 1"/>
          <p:cNvSpPr>
            <a:spLocks noGrp="1"/>
          </p:cNvSpPr>
          <p:nvPr>
            <p:ph type="sldNum" sz="quarter" idx="12"/>
          </p:nvPr>
        </p:nvSpPr>
        <p:spPr/>
        <p:txBody>
          <a:bodyPr/>
          <a:lstStyle/>
          <a:p>
            <a:pPr>
              <a:defRPr/>
            </a:pPr>
            <a:fld id="{E141E1AB-0732-43AB-B4BB-ACF8E64784BD}"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7" descr="4f_orbit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838200"/>
            <a:ext cx="7562850" cy="513556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0402" name="Rectangle 2"/>
          <p:cNvSpPr>
            <a:spLocks noGrp="1" noChangeArrowheads="1"/>
          </p:cNvSpPr>
          <p:nvPr>
            <p:ph type="title"/>
          </p:nvPr>
        </p:nvSpPr>
        <p:spPr>
          <a:xfrm>
            <a:off x="457200" y="0"/>
            <a:ext cx="8229600" cy="808038"/>
          </a:xfrm>
        </p:spPr>
        <p:txBody>
          <a:bodyPr/>
          <a:lstStyle/>
          <a:p>
            <a:pPr eaLnBrk="1" hangingPunct="1">
              <a:defRPr/>
            </a:pPr>
            <a:r>
              <a:rPr lang="en-US" dirty="0" smtClean="0"/>
              <a:t>“f” Orbitals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76200"/>
            <a:ext cx="8229600" cy="655638"/>
          </a:xfrm>
        </p:spPr>
        <p:txBody>
          <a:bodyPr/>
          <a:lstStyle/>
          <a:p>
            <a:pPr eaLnBrk="1" hangingPunct="1">
              <a:defRPr/>
            </a:pPr>
            <a:r>
              <a:rPr lang="en-US" sz="3400" dirty="0" smtClean="0"/>
              <a:t>Atomic Orbital Review</a:t>
            </a:r>
          </a:p>
        </p:txBody>
      </p:sp>
      <p:grpSp>
        <p:nvGrpSpPr>
          <p:cNvPr id="45059" name="Group 14"/>
          <p:cNvGrpSpPr>
            <a:grpSpLocks/>
          </p:cNvGrpSpPr>
          <p:nvPr/>
        </p:nvGrpSpPr>
        <p:grpSpPr bwMode="auto">
          <a:xfrm>
            <a:off x="304800" y="685800"/>
            <a:ext cx="8610600" cy="5638800"/>
            <a:chOff x="192" y="624"/>
            <a:chExt cx="5424" cy="3552"/>
          </a:xfrm>
          <a:solidFill>
            <a:schemeClr val="bg1"/>
          </a:solidFill>
        </p:grpSpPr>
        <p:sp>
          <p:nvSpPr>
            <p:cNvPr id="45060" name="Rectangle 13"/>
            <p:cNvSpPr>
              <a:spLocks noChangeArrowheads="1"/>
            </p:cNvSpPr>
            <p:nvPr/>
          </p:nvSpPr>
          <p:spPr bwMode="auto">
            <a:xfrm>
              <a:off x="192" y="624"/>
              <a:ext cx="5424" cy="3552"/>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61" name="Group 12"/>
            <p:cNvGrpSpPr>
              <a:grpSpLocks/>
            </p:cNvGrpSpPr>
            <p:nvPr/>
          </p:nvGrpSpPr>
          <p:grpSpPr bwMode="auto">
            <a:xfrm>
              <a:off x="342" y="816"/>
              <a:ext cx="5226" cy="3072"/>
              <a:chOff x="342" y="816"/>
              <a:chExt cx="5226" cy="3072"/>
            </a:xfrm>
            <a:grpFill/>
          </p:grpSpPr>
          <p:sp>
            <p:nvSpPr>
              <p:cNvPr id="45062" name="Text Box 3"/>
              <p:cNvSpPr txBox="1">
                <a:spLocks noChangeArrowheads="1"/>
              </p:cNvSpPr>
              <p:nvPr/>
            </p:nvSpPr>
            <p:spPr bwMode="auto">
              <a:xfrm>
                <a:off x="410" y="864"/>
                <a:ext cx="550" cy="1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i="1" dirty="0"/>
                  <a:t>s </a:t>
                </a:r>
                <a:r>
                  <a:rPr lang="en-US" sz="1400" b="1" dirty="0"/>
                  <a:t>orbital</a:t>
                </a:r>
              </a:p>
            </p:txBody>
          </p:sp>
          <p:sp>
            <p:nvSpPr>
              <p:cNvPr id="45063" name="Text Box 4"/>
              <p:cNvSpPr txBox="1">
                <a:spLocks noChangeArrowheads="1"/>
              </p:cNvSpPr>
              <p:nvPr/>
            </p:nvSpPr>
            <p:spPr bwMode="auto">
              <a:xfrm>
                <a:off x="342" y="1522"/>
                <a:ext cx="618" cy="1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i="1" dirty="0"/>
                  <a:t>p </a:t>
                </a:r>
                <a:r>
                  <a:rPr lang="en-US" sz="1400" b="1" dirty="0"/>
                  <a:t>orbitals</a:t>
                </a:r>
              </a:p>
            </p:txBody>
          </p:sp>
          <p:sp>
            <p:nvSpPr>
              <p:cNvPr id="45064" name="Text Box 5"/>
              <p:cNvSpPr txBox="1">
                <a:spLocks noChangeArrowheads="1"/>
              </p:cNvSpPr>
              <p:nvPr/>
            </p:nvSpPr>
            <p:spPr bwMode="auto">
              <a:xfrm>
                <a:off x="342" y="2655"/>
                <a:ext cx="618" cy="1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i="1" dirty="0"/>
                  <a:t>d </a:t>
                </a:r>
                <a:r>
                  <a:rPr lang="en-US" sz="1400" b="1" dirty="0"/>
                  <a:t>orbitals</a:t>
                </a:r>
              </a:p>
            </p:txBody>
          </p:sp>
          <p:pic>
            <p:nvPicPr>
              <p:cNvPr id="45065" name="Picture 6" descr="s-. p-, and d-orbitals"/>
              <p:cNvPicPr>
                <a:picLocks noChangeAspect="1" noChangeArrowheads="1"/>
              </p:cNvPicPr>
              <p:nvPr/>
            </p:nvPicPr>
            <p:blipFill>
              <a:blip r:embed="rId2">
                <a:clrChange>
                  <a:clrFrom>
                    <a:srgbClr val="F3EDF1"/>
                  </a:clrFrom>
                  <a:clrTo>
                    <a:srgbClr val="F3EDF1">
                      <a:alpha val="0"/>
                    </a:srgbClr>
                  </a:clrTo>
                </a:clrChange>
                <a:lum bright="2000" contrast="12000"/>
                <a:extLst>
                  <a:ext uri="{28A0092B-C50C-407E-A947-70E740481C1C}">
                    <a14:useLocalDpi xmlns:a14="http://schemas.microsoft.com/office/drawing/2010/main" val="0"/>
                  </a:ext>
                </a:extLst>
              </a:blip>
              <a:srcRect l="55014" t="14662" r="39174" b="76978"/>
              <a:stretch>
                <a:fillRect/>
              </a:stretch>
            </p:blipFill>
            <p:spPr bwMode="auto">
              <a:xfrm>
                <a:off x="1584" y="816"/>
                <a:ext cx="432" cy="3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5066" name="Picture 7" descr="s-. p-, and d-orbitals"/>
              <p:cNvPicPr>
                <a:picLocks noChangeAspect="1" noChangeArrowheads="1"/>
              </p:cNvPicPr>
              <p:nvPr/>
            </p:nvPicPr>
            <p:blipFill>
              <a:blip r:embed="rId2" cstate="print">
                <a:clrChange>
                  <a:clrFrom>
                    <a:srgbClr val="ECEDE8"/>
                  </a:clrFrom>
                  <a:clrTo>
                    <a:srgbClr val="ECEDE8">
                      <a:alpha val="0"/>
                    </a:srgbClr>
                  </a:clrTo>
                </a:clrChange>
                <a:lum bright="2000" contrast="12000"/>
                <a:extLst>
                  <a:ext uri="{28A0092B-C50C-407E-A947-70E740481C1C}">
                    <a14:useLocalDpi xmlns:a14="http://schemas.microsoft.com/office/drawing/2010/main" val="0"/>
                  </a:ext>
                </a:extLst>
              </a:blip>
              <a:srcRect l="34016" t="34148" r="18542" b="40321"/>
              <a:stretch>
                <a:fillRect/>
              </a:stretch>
            </p:blipFill>
            <p:spPr bwMode="auto">
              <a:xfrm>
                <a:off x="1152" y="1344"/>
                <a:ext cx="3024" cy="10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5067" name="Picture 8" descr="s-. p-, and d-orbitals"/>
              <p:cNvPicPr>
                <a:picLocks noChangeAspect="1" noChangeArrowheads="1"/>
              </p:cNvPicPr>
              <p:nvPr/>
            </p:nvPicPr>
            <p:blipFill>
              <a:blip r:embed="rId2" cstate="print">
                <a:clrChange>
                  <a:clrFrom>
                    <a:srgbClr val="EDEEE9"/>
                  </a:clrFrom>
                  <a:clrTo>
                    <a:srgbClr val="EDEEE9">
                      <a:alpha val="0"/>
                    </a:srgbClr>
                  </a:clrTo>
                </a:clrChange>
                <a:lum bright="2000" contrast="12000"/>
                <a:extLst>
                  <a:ext uri="{28A0092B-C50C-407E-A947-70E740481C1C}">
                    <a14:useLocalDpi xmlns:a14="http://schemas.microsoft.com/office/drawing/2010/main" val="0"/>
                  </a:ext>
                </a:extLst>
              </a:blip>
              <a:srcRect l="17438" t="69453" r="5270" b="5595"/>
              <a:stretch>
                <a:fillRect/>
              </a:stretch>
            </p:blipFill>
            <p:spPr bwMode="auto">
              <a:xfrm>
                <a:off x="960" y="2592"/>
                <a:ext cx="4608" cy="9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068" name="Text Box 9"/>
              <p:cNvSpPr txBox="1">
                <a:spLocks noChangeArrowheads="1"/>
              </p:cNvSpPr>
              <p:nvPr/>
            </p:nvSpPr>
            <p:spPr bwMode="auto">
              <a:xfrm>
                <a:off x="3936" y="816"/>
                <a:ext cx="1488" cy="2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1 orbital </a:t>
                </a:r>
                <a:r>
                  <a:rPr lang="en-US">
                    <a:sym typeface="Wingdings" pitchFamily="2" charset="2"/>
                  </a:rPr>
                  <a:t></a:t>
                </a:r>
                <a:r>
                  <a:rPr lang="en-US"/>
                  <a:t> 2 total e</a:t>
                </a:r>
                <a:r>
                  <a:rPr lang="en-US" baseline="30000"/>
                  <a:t>-</a:t>
                </a:r>
              </a:p>
            </p:txBody>
          </p:sp>
          <p:sp>
            <p:nvSpPr>
              <p:cNvPr id="45069" name="Text Box 10"/>
              <p:cNvSpPr txBox="1">
                <a:spLocks noChangeArrowheads="1"/>
              </p:cNvSpPr>
              <p:nvPr/>
            </p:nvSpPr>
            <p:spPr bwMode="auto">
              <a:xfrm>
                <a:off x="4080" y="1536"/>
                <a:ext cx="1488" cy="2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3 orbitals </a:t>
                </a:r>
                <a:r>
                  <a:rPr lang="en-US">
                    <a:sym typeface="Wingdings" pitchFamily="2" charset="2"/>
                  </a:rPr>
                  <a:t></a:t>
                </a:r>
                <a:r>
                  <a:rPr lang="en-US"/>
                  <a:t> 6 total e</a:t>
                </a:r>
                <a:r>
                  <a:rPr lang="en-US" baseline="30000"/>
                  <a:t>-</a:t>
                </a:r>
              </a:p>
            </p:txBody>
          </p:sp>
          <p:sp>
            <p:nvSpPr>
              <p:cNvPr id="45070" name="Text Box 11"/>
              <p:cNvSpPr txBox="1">
                <a:spLocks noChangeArrowheads="1"/>
              </p:cNvSpPr>
              <p:nvPr/>
            </p:nvSpPr>
            <p:spPr bwMode="auto">
              <a:xfrm>
                <a:off x="3792" y="3657"/>
                <a:ext cx="1632" cy="2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t>5 orbitals </a:t>
                </a:r>
                <a:r>
                  <a:rPr lang="en-US" dirty="0">
                    <a:sym typeface="Wingdings" pitchFamily="2" charset="2"/>
                  </a:rPr>
                  <a:t></a:t>
                </a:r>
                <a:r>
                  <a:rPr lang="en-US" dirty="0"/>
                  <a:t> 10 total e</a:t>
                </a:r>
                <a:r>
                  <a:rPr lang="en-US" baseline="30000" dirty="0"/>
                  <a:t>-</a:t>
                </a:r>
              </a:p>
            </p:txBody>
          </p:sp>
        </p:grpSp>
      </p:gr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1066800" y="914400"/>
            <a:ext cx="6934200" cy="4495800"/>
          </a:xfrm>
          <a:prstGeom prst="rect">
            <a:avLst/>
          </a:prstGeom>
          <a:gradFill rotWithShape="0">
            <a:gsLst>
              <a:gs pos="0">
                <a:srgbClr val="CCECFF"/>
              </a:gs>
              <a:gs pos="100000">
                <a:schemeClr val="bg1"/>
              </a:gs>
            </a:gsLst>
            <a:lin ang="5400000" scaled="1"/>
          </a:gradFill>
          <a:ln w="9525">
            <a:solidFill>
              <a:schemeClr val="tx1"/>
            </a:solidFill>
            <a:miter lim="800000"/>
            <a:headEnd/>
            <a:tailEnd/>
          </a:ln>
          <a:effectLst>
            <a:outerShdw dist="107763" dir="8100000" algn="ctr" rotWithShape="0">
              <a:schemeClr val="bg2"/>
            </a:outerShdw>
          </a:effectLst>
        </p:spPr>
        <p:txBody>
          <a:bodyPr wrap="none" anchor="ctr"/>
          <a:lstStyle/>
          <a:p>
            <a:pPr algn="ctr"/>
            <a:endParaRPr lang="en-US" sz="1000"/>
          </a:p>
        </p:txBody>
      </p:sp>
      <p:sp>
        <p:nvSpPr>
          <p:cNvPr id="46084" name="Text Box 4"/>
          <p:cNvSpPr txBox="1">
            <a:spLocks noChangeArrowheads="1"/>
          </p:cNvSpPr>
          <p:nvPr/>
        </p:nvSpPr>
        <p:spPr bwMode="auto">
          <a:xfrm>
            <a:off x="1676400" y="990600"/>
            <a:ext cx="586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a:t>Maximum Number of Electrons </a:t>
            </a:r>
          </a:p>
          <a:p>
            <a:pPr algn="ctr" eaLnBrk="1" hangingPunct="1"/>
            <a:r>
              <a:rPr lang="en-US" sz="3200"/>
              <a:t>In Each Sublevel</a:t>
            </a:r>
          </a:p>
        </p:txBody>
      </p:sp>
      <p:sp>
        <p:nvSpPr>
          <p:cNvPr id="46085" name="Line 5"/>
          <p:cNvSpPr>
            <a:spLocks noChangeShapeType="1"/>
          </p:cNvSpPr>
          <p:nvPr/>
        </p:nvSpPr>
        <p:spPr bwMode="auto">
          <a:xfrm>
            <a:off x="1219200" y="2057400"/>
            <a:ext cx="6553200"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6" name="Text Box 6"/>
          <p:cNvSpPr txBox="1">
            <a:spLocks noChangeArrowheads="1"/>
          </p:cNvSpPr>
          <p:nvPr/>
        </p:nvSpPr>
        <p:spPr bwMode="auto">
          <a:xfrm>
            <a:off x="990600" y="2193925"/>
            <a:ext cx="6829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t>					Maximum Number</a:t>
            </a:r>
          </a:p>
          <a:p>
            <a:pPr eaLnBrk="1" hangingPunct="1"/>
            <a:r>
              <a:rPr lang="en-US" sz="2000"/>
              <a:t>   Sublevel	Number of Orbitals	     of Electrons</a:t>
            </a:r>
          </a:p>
        </p:txBody>
      </p:sp>
      <p:sp>
        <p:nvSpPr>
          <p:cNvPr id="46087" name="Line 7"/>
          <p:cNvSpPr>
            <a:spLocks noChangeShapeType="1"/>
          </p:cNvSpPr>
          <p:nvPr/>
        </p:nvSpPr>
        <p:spPr bwMode="auto">
          <a:xfrm>
            <a:off x="1219200" y="29718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8" name="Text Box 8"/>
          <p:cNvSpPr txBox="1">
            <a:spLocks noChangeArrowheads="1"/>
          </p:cNvSpPr>
          <p:nvPr/>
        </p:nvSpPr>
        <p:spPr bwMode="auto">
          <a:xfrm>
            <a:off x="1600200" y="3108325"/>
            <a:ext cx="54451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a:t>s</a:t>
            </a:r>
            <a:r>
              <a:rPr lang="en-US" sz="2000"/>
              <a:t>	   	    1			      2</a:t>
            </a:r>
            <a:r>
              <a:rPr lang="en-US" sz="800"/>
              <a:t>  </a:t>
            </a:r>
          </a:p>
          <a:p>
            <a:pPr eaLnBrk="1" hangingPunct="1"/>
            <a:endParaRPr lang="en-US" sz="2000"/>
          </a:p>
          <a:p>
            <a:pPr eaLnBrk="1" hangingPunct="1"/>
            <a:r>
              <a:rPr lang="en-US" sz="2000" i="1"/>
              <a:t>p</a:t>
            </a:r>
            <a:r>
              <a:rPr lang="en-US" sz="2000"/>
              <a:t>		    3			      6</a:t>
            </a:r>
            <a:r>
              <a:rPr lang="en-US" sz="800"/>
              <a:t>  </a:t>
            </a:r>
          </a:p>
          <a:p>
            <a:pPr eaLnBrk="1" hangingPunct="1"/>
            <a:endParaRPr lang="en-US" sz="2000"/>
          </a:p>
          <a:p>
            <a:pPr eaLnBrk="1" hangingPunct="1"/>
            <a:r>
              <a:rPr lang="en-US" sz="2000" i="1"/>
              <a:t>d		    </a:t>
            </a:r>
            <a:r>
              <a:rPr lang="en-US" sz="2000"/>
              <a:t>5			     10</a:t>
            </a:r>
            <a:r>
              <a:rPr lang="en-US" sz="800"/>
              <a:t>  </a:t>
            </a:r>
          </a:p>
          <a:p>
            <a:pPr eaLnBrk="1" hangingPunct="1"/>
            <a:endParaRPr lang="en-US" sz="2000"/>
          </a:p>
          <a:p>
            <a:pPr eaLnBrk="1" hangingPunct="1"/>
            <a:r>
              <a:rPr lang="en-US" sz="2000" i="1"/>
              <a:t>f</a:t>
            </a:r>
            <a:r>
              <a:rPr lang="en-US" sz="2000"/>
              <a:t>		    7			     14</a:t>
            </a:r>
            <a:endParaRPr lang="en-US" sz="2000" i="1"/>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43</a:t>
            </a:fld>
            <a:endParaRPr lang="en-US"/>
          </a:p>
        </p:txBody>
      </p:sp>
      <p:sp>
        <p:nvSpPr>
          <p:cNvPr id="3" name="Title 2"/>
          <p:cNvSpPr>
            <a:spLocks noGrp="1"/>
          </p:cNvSpPr>
          <p:nvPr>
            <p:ph type="title"/>
          </p:nvPr>
        </p:nvSpPr>
        <p:spPr/>
        <p:txBody>
          <a:bodyPr/>
          <a:lstStyle/>
          <a:p>
            <a:r>
              <a:rPr lang="en-US" dirty="0" smtClean="0"/>
              <a:t>Orbital Review</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4"/>
          <p:cNvSpPr>
            <a:spLocks noChangeArrowheads="1"/>
          </p:cNvSpPr>
          <p:nvPr/>
        </p:nvSpPr>
        <p:spPr bwMode="auto">
          <a:xfrm>
            <a:off x="228600" y="1219200"/>
            <a:ext cx="8610600" cy="441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CA9E7BC3-B00C-4D3C-9E3B-3B8ED5285A33}" type="slidenum">
              <a:rPr lang="en-US" smtClean="0"/>
              <a:pPr>
                <a:defRPr/>
              </a:pPr>
              <a:t>44</a:t>
            </a:fld>
            <a:endParaRPr lang="en-US"/>
          </a:p>
        </p:txBody>
      </p:sp>
      <p:sp>
        <p:nvSpPr>
          <p:cNvPr id="54274" name="Rectangle 2"/>
          <p:cNvSpPr>
            <a:spLocks noGrp="1" noChangeArrowheads="1"/>
          </p:cNvSpPr>
          <p:nvPr>
            <p:ph type="title"/>
          </p:nvPr>
        </p:nvSpPr>
        <p:spPr/>
        <p:txBody>
          <a:bodyPr>
            <a:normAutofit fontScale="90000"/>
          </a:bodyPr>
          <a:lstStyle/>
          <a:p>
            <a:pPr eaLnBrk="1" hangingPunct="1">
              <a:defRPr/>
            </a:pPr>
            <a:r>
              <a:rPr lang="en-US" sz="3200" smtClean="0"/>
              <a:t>Maximum Capacities of Subshells </a:t>
            </a:r>
            <a:br>
              <a:rPr lang="en-US" sz="3200" smtClean="0"/>
            </a:br>
            <a:r>
              <a:rPr lang="en-US" sz="3200" smtClean="0"/>
              <a:t>and Principal Shells</a:t>
            </a:r>
          </a:p>
        </p:txBody>
      </p:sp>
      <p:sp>
        <p:nvSpPr>
          <p:cNvPr id="47108" name="Line 3"/>
          <p:cNvSpPr>
            <a:spLocks noChangeShapeType="1"/>
          </p:cNvSpPr>
          <p:nvPr/>
        </p:nvSpPr>
        <p:spPr bwMode="auto">
          <a:xfrm>
            <a:off x="292100" y="1778000"/>
            <a:ext cx="8520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Line 4"/>
          <p:cNvSpPr>
            <a:spLocks noChangeShapeType="1"/>
          </p:cNvSpPr>
          <p:nvPr/>
        </p:nvSpPr>
        <p:spPr bwMode="auto">
          <a:xfrm>
            <a:off x="293688" y="2195513"/>
            <a:ext cx="8520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0" name="Line 5"/>
          <p:cNvSpPr>
            <a:spLocks noChangeShapeType="1"/>
          </p:cNvSpPr>
          <p:nvPr/>
        </p:nvSpPr>
        <p:spPr bwMode="auto">
          <a:xfrm>
            <a:off x="295275" y="3092450"/>
            <a:ext cx="8520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Line 6"/>
          <p:cNvSpPr>
            <a:spLocks noChangeShapeType="1"/>
          </p:cNvSpPr>
          <p:nvPr/>
        </p:nvSpPr>
        <p:spPr bwMode="auto">
          <a:xfrm>
            <a:off x="298450" y="3883025"/>
            <a:ext cx="8520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Line 7"/>
          <p:cNvSpPr>
            <a:spLocks noChangeShapeType="1"/>
          </p:cNvSpPr>
          <p:nvPr/>
        </p:nvSpPr>
        <p:spPr bwMode="auto">
          <a:xfrm>
            <a:off x="300038" y="4692650"/>
            <a:ext cx="8520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Rectangle 8"/>
          <p:cNvSpPr>
            <a:spLocks noChangeArrowheads="1"/>
          </p:cNvSpPr>
          <p:nvPr/>
        </p:nvSpPr>
        <p:spPr bwMode="auto">
          <a:xfrm>
            <a:off x="1804988" y="1295400"/>
            <a:ext cx="903287" cy="4318000"/>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4" name="Rectangle 9"/>
          <p:cNvSpPr>
            <a:spLocks noChangeArrowheads="1"/>
          </p:cNvSpPr>
          <p:nvPr/>
        </p:nvSpPr>
        <p:spPr bwMode="auto">
          <a:xfrm>
            <a:off x="2706688" y="1303338"/>
            <a:ext cx="1377950" cy="4318000"/>
          </a:xfrm>
          <a:prstGeom prst="rect">
            <a:avLst/>
          </a:prstGeom>
          <a:solidFill>
            <a:srgbClr val="99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5" name="Rectangle 10"/>
          <p:cNvSpPr>
            <a:spLocks noChangeArrowheads="1"/>
          </p:cNvSpPr>
          <p:nvPr/>
        </p:nvSpPr>
        <p:spPr bwMode="auto">
          <a:xfrm>
            <a:off x="4098925" y="1311275"/>
            <a:ext cx="1747838" cy="4318000"/>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6" name="Rectangle 11"/>
          <p:cNvSpPr>
            <a:spLocks noChangeArrowheads="1"/>
          </p:cNvSpPr>
          <p:nvPr/>
        </p:nvSpPr>
        <p:spPr bwMode="auto">
          <a:xfrm>
            <a:off x="5862638" y="1330325"/>
            <a:ext cx="1747837" cy="4318000"/>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t>  </a:t>
            </a:r>
          </a:p>
        </p:txBody>
      </p:sp>
      <p:sp>
        <p:nvSpPr>
          <p:cNvPr id="47117" name="Text Box 12"/>
          <p:cNvSpPr txBox="1">
            <a:spLocks noChangeArrowheads="1"/>
          </p:cNvSpPr>
          <p:nvPr/>
        </p:nvSpPr>
        <p:spPr bwMode="auto">
          <a:xfrm>
            <a:off x="842963" y="1357313"/>
            <a:ext cx="755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i="1"/>
              <a:t>n                   </a:t>
            </a:r>
            <a:r>
              <a:rPr lang="en-US"/>
              <a:t>1               2                       3                         4</a:t>
            </a:r>
            <a:r>
              <a:rPr lang="en-US" i="1"/>
              <a:t>                   ...n</a:t>
            </a:r>
          </a:p>
        </p:txBody>
      </p:sp>
      <p:sp>
        <p:nvSpPr>
          <p:cNvPr id="47118" name="Text Box 13"/>
          <p:cNvSpPr txBox="1">
            <a:spLocks noChangeArrowheads="1"/>
          </p:cNvSpPr>
          <p:nvPr/>
        </p:nvSpPr>
        <p:spPr bwMode="auto">
          <a:xfrm>
            <a:off x="828675" y="1798638"/>
            <a:ext cx="690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i="1"/>
              <a:t>l                    </a:t>
            </a:r>
            <a:r>
              <a:rPr lang="en-US"/>
              <a:t>0          0        1          0      1      2        0    1     2     3   </a:t>
            </a:r>
            <a:endParaRPr lang="en-US" i="1"/>
          </a:p>
        </p:txBody>
      </p:sp>
      <p:sp>
        <p:nvSpPr>
          <p:cNvPr id="47119" name="Text Box 14"/>
          <p:cNvSpPr txBox="1">
            <a:spLocks noChangeArrowheads="1"/>
          </p:cNvSpPr>
          <p:nvPr/>
        </p:nvSpPr>
        <p:spPr bwMode="auto">
          <a:xfrm>
            <a:off x="369888" y="2319338"/>
            <a:ext cx="707548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Subshell</a:t>
            </a:r>
          </a:p>
          <a:p>
            <a:pPr eaLnBrk="1" hangingPunct="1"/>
            <a:r>
              <a:rPr lang="en-US" sz="1600"/>
              <a:t>designation</a:t>
            </a:r>
            <a:r>
              <a:rPr lang="en-US" i="1"/>
              <a:t>           s           s        p          s      p      d        s    p     d     f</a:t>
            </a:r>
          </a:p>
        </p:txBody>
      </p:sp>
      <p:sp>
        <p:nvSpPr>
          <p:cNvPr id="54287" name="Text Box 15"/>
          <p:cNvSpPr txBox="1">
            <a:spLocks noChangeArrowheads="1"/>
          </p:cNvSpPr>
          <p:nvPr/>
        </p:nvSpPr>
        <p:spPr bwMode="auto">
          <a:xfrm>
            <a:off x="366713" y="3171825"/>
            <a:ext cx="718185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latin typeface="Arial" charset="0"/>
                <a:cs typeface="Arial" charset="0"/>
              </a:rPr>
              <a:t>Orbitals in</a:t>
            </a:r>
          </a:p>
          <a:p>
            <a:pPr>
              <a:defRPr/>
            </a:pPr>
            <a:r>
              <a:rPr lang="en-US" sz="1600">
                <a:latin typeface="Arial" charset="0"/>
                <a:cs typeface="Arial" charset="0"/>
              </a:rPr>
              <a:t>subshell</a:t>
            </a:r>
            <a:r>
              <a:rPr lang="en-US" sz="1600">
                <a:effectLst>
                  <a:outerShdw blurRad="38100" dist="38100" dir="2700000" algn="tl">
                    <a:srgbClr val="FFFFFF"/>
                  </a:outerShdw>
                </a:effectLst>
                <a:latin typeface="Arial" charset="0"/>
                <a:cs typeface="Arial" charset="0"/>
              </a:rPr>
              <a:t>     </a:t>
            </a:r>
            <a:r>
              <a:rPr lang="en-US" i="1">
                <a:latin typeface="Arial" charset="0"/>
                <a:cs typeface="Arial" charset="0"/>
              </a:rPr>
              <a:t>           </a:t>
            </a:r>
            <a:r>
              <a:rPr lang="en-US">
                <a:latin typeface="Arial" charset="0"/>
                <a:cs typeface="Arial" charset="0"/>
              </a:rPr>
              <a:t>1           1        3          1      3      5        1    3     5     7</a:t>
            </a:r>
          </a:p>
        </p:txBody>
      </p:sp>
      <p:sp>
        <p:nvSpPr>
          <p:cNvPr id="54288" name="Text Box 16"/>
          <p:cNvSpPr txBox="1">
            <a:spLocks noChangeArrowheads="1"/>
          </p:cNvSpPr>
          <p:nvPr/>
        </p:nvSpPr>
        <p:spPr bwMode="auto">
          <a:xfrm>
            <a:off x="363538" y="3968750"/>
            <a:ext cx="7246937"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latin typeface="Arial" charset="0"/>
                <a:cs typeface="Arial" charset="0"/>
              </a:rPr>
              <a:t>Subshell</a:t>
            </a:r>
          </a:p>
          <a:p>
            <a:pPr>
              <a:defRPr/>
            </a:pPr>
            <a:r>
              <a:rPr lang="en-US" sz="1600">
                <a:latin typeface="Arial" charset="0"/>
                <a:cs typeface="Arial" charset="0"/>
              </a:rPr>
              <a:t>capacity</a:t>
            </a:r>
            <a:r>
              <a:rPr lang="en-US" sz="1600">
                <a:effectLst>
                  <a:outerShdw blurRad="38100" dist="38100" dir="2700000" algn="tl">
                    <a:srgbClr val="FFFFFF"/>
                  </a:outerShdw>
                </a:effectLst>
                <a:latin typeface="Arial" charset="0"/>
                <a:cs typeface="Arial" charset="0"/>
              </a:rPr>
              <a:t>     </a:t>
            </a:r>
            <a:r>
              <a:rPr lang="en-US" i="1">
                <a:latin typeface="Arial" charset="0"/>
                <a:cs typeface="Arial" charset="0"/>
              </a:rPr>
              <a:t>           </a:t>
            </a:r>
            <a:r>
              <a:rPr lang="en-US">
                <a:latin typeface="Arial" charset="0"/>
                <a:cs typeface="Arial" charset="0"/>
              </a:rPr>
              <a:t>2           2        6          2      6     10       2    6    10   14</a:t>
            </a:r>
          </a:p>
        </p:txBody>
      </p:sp>
      <p:sp>
        <p:nvSpPr>
          <p:cNvPr id="54289" name="Text Box 17"/>
          <p:cNvSpPr txBox="1">
            <a:spLocks noChangeArrowheads="1"/>
          </p:cNvSpPr>
          <p:nvPr/>
        </p:nvSpPr>
        <p:spPr bwMode="auto">
          <a:xfrm>
            <a:off x="327025" y="4843463"/>
            <a:ext cx="8156575"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dirty="0">
                <a:latin typeface="Arial" charset="0"/>
                <a:cs typeface="Arial" charset="0"/>
              </a:rPr>
              <a:t>Principal shell</a:t>
            </a:r>
          </a:p>
          <a:p>
            <a:pPr>
              <a:defRPr/>
            </a:pPr>
            <a:r>
              <a:rPr lang="en-US" sz="1600" dirty="0">
                <a:latin typeface="Arial" charset="0"/>
                <a:cs typeface="Arial" charset="0"/>
              </a:rPr>
              <a:t>capacity</a:t>
            </a:r>
            <a:r>
              <a:rPr lang="en-US" sz="1600" dirty="0">
                <a:effectLst>
                  <a:outerShdw blurRad="38100" dist="38100" dir="2700000" algn="tl">
                    <a:srgbClr val="FFFFFF"/>
                  </a:outerShdw>
                </a:effectLst>
                <a:latin typeface="Arial" charset="0"/>
                <a:cs typeface="Arial" charset="0"/>
              </a:rPr>
              <a:t>     </a:t>
            </a:r>
            <a:r>
              <a:rPr lang="en-US" i="1" dirty="0">
                <a:latin typeface="Arial" charset="0"/>
                <a:cs typeface="Arial" charset="0"/>
              </a:rPr>
              <a:t>            </a:t>
            </a:r>
            <a:r>
              <a:rPr lang="en-US" dirty="0">
                <a:latin typeface="Arial" charset="0"/>
                <a:cs typeface="Arial" charset="0"/>
              </a:rPr>
              <a:t>2               8                      18                         32               ...2n</a:t>
            </a:r>
            <a:r>
              <a:rPr lang="en-US" baseline="30000" dirty="0">
                <a:latin typeface="Arial" charset="0"/>
                <a:cs typeface="Arial" charset="0"/>
              </a:rPr>
              <a:t>2</a:t>
            </a:r>
          </a:p>
        </p:txBody>
      </p:sp>
      <p:sp>
        <p:nvSpPr>
          <p:cNvPr id="47123" name="Line 19"/>
          <p:cNvSpPr>
            <a:spLocks noChangeShapeType="1"/>
          </p:cNvSpPr>
          <p:nvPr/>
        </p:nvSpPr>
        <p:spPr bwMode="auto">
          <a:xfrm>
            <a:off x="296863" y="5634038"/>
            <a:ext cx="8520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7124" name="Group 20"/>
          <p:cNvGrpSpPr>
            <a:grpSpLocks/>
          </p:cNvGrpSpPr>
          <p:nvPr/>
        </p:nvGrpSpPr>
        <p:grpSpPr bwMode="auto">
          <a:xfrm>
            <a:off x="2887663" y="4787900"/>
            <a:ext cx="4632325" cy="250825"/>
            <a:chOff x="1819" y="3352"/>
            <a:chExt cx="2918" cy="158"/>
          </a:xfrm>
        </p:grpSpPr>
        <p:sp>
          <p:nvSpPr>
            <p:cNvPr id="47125" name="AutoShape 21"/>
            <p:cNvSpPr>
              <a:spLocks/>
            </p:cNvSpPr>
            <p:nvPr/>
          </p:nvSpPr>
          <p:spPr bwMode="auto">
            <a:xfrm rot="-5400000">
              <a:off x="2048" y="3127"/>
              <a:ext cx="154" cy="612"/>
            </a:xfrm>
            <a:prstGeom prst="leftBrace">
              <a:avLst>
                <a:gd name="adj1" fmla="val 3311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6" name="AutoShape 22"/>
            <p:cNvSpPr>
              <a:spLocks/>
            </p:cNvSpPr>
            <p:nvPr/>
          </p:nvSpPr>
          <p:spPr bwMode="auto">
            <a:xfrm rot="-5400000">
              <a:off x="3079" y="3037"/>
              <a:ext cx="154" cy="787"/>
            </a:xfrm>
            <a:prstGeom prst="leftBrace">
              <a:avLst>
                <a:gd name="adj1" fmla="val 4258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7" name="AutoShape 23"/>
            <p:cNvSpPr>
              <a:spLocks/>
            </p:cNvSpPr>
            <p:nvPr/>
          </p:nvSpPr>
          <p:spPr bwMode="auto">
            <a:xfrm rot="-5400000">
              <a:off x="4179" y="2948"/>
              <a:ext cx="154" cy="962"/>
            </a:xfrm>
            <a:prstGeom prst="leftBrace">
              <a:avLst>
                <a:gd name="adj1" fmla="val 520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idx="4294967295"/>
          </p:nvPr>
        </p:nvSpPr>
        <p:spPr>
          <a:xfrm>
            <a:off x="228600" y="0"/>
            <a:ext cx="8639175" cy="731838"/>
          </a:xfrm>
        </p:spPr>
        <p:txBody>
          <a:bodyPr anchor="ctr"/>
          <a:lstStyle/>
          <a:p>
            <a:pPr eaLnBrk="1" hangingPunct="1">
              <a:defRPr/>
            </a:pPr>
            <a:r>
              <a:rPr lang="en-US" dirty="0" smtClean="0"/>
              <a:t>Quantum Numbers</a:t>
            </a:r>
          </a:p>
        </p:txBody>
      </p:sp>
      <p:sp>
        <p:nvSpPr>
          <p:cNvPr id="276483" name="Rectangle 3"/>
          <p:cNvSpPr>
            <a:spLocks noGrp="1" noChangeArrowheads="1"/>
          </p:cNvSpPr>
          <p:nvPr>
            <p:ph type="body" idx="4294967295"/>
          </p:nvPr>
        </p:nvSpPr>
        <p:spPr>
          <a:xfrm>
            <a:off x="386556" y="685801"/>
            <a:ext cx="8355012" cy="914400"/>
          </a:xfrm>
        </p:spPr>
        <p:txBody>
          <a:bodyPr/>
          <a:lstStyle/>
          <a:p>
            <a:pPr eaLnBrk="1" hangingPunct="1">
              <a:lnSpc>
                <a:spcPct val="120000"/>
              </a:lnSpc>
              <a:defRPr/>
            </a:pPr>
            <a:r>
              <a:rPr lang="en-US" dirty="0" smtClean="0"/>
              <a:t>Orbitals combine to form a spherical shape.</a:t>
            </a:r>
          </a:p>
        </p:txBody>
      </p:sp>
      <p:grpSp>
        <p:nvGrpSpPr>
          <p:cNvPr id="48132" name="Group 4" descr="combined orbitals (s and  3 - p orbitals)"/>
          <p:cNvGrpSpPr>
            <a:grpSpLocks/>
          </p:cNvGrpSpPr>
          <p:nvPr/>
        </p:nvGrpSpPr>
        <p:grpSpPr bwMode="auto">
          <a:xfrm>
            <a:off x="990600" y="1981200"/>
            <a:ext cx="6859587" cy="2447925"/>
            <a:chOff x="711" y="2068"/>
            <a:chExt cx="4321" cy="1542"/>
          </a:xfrm>
        </p:grpSpPr>
        <p:pic>
          <p:nvPicPr>
            <p:cNvPr id="48135" name="Picture 5" descr="ESHELL"/>
            <p:cNvPicPr>
              <a:picLocks noChangeAspect="1" noChangeArrowheads="1"/>
            </p:cNvPicPr>
            <p:nvPr/>
          </p:nvPicPr>
          <p:blipFill>
            <a:blip r:embed="rId3">
              <a:extLst>
                <a:ext uri="{28A0092B-C50C-407E-A947-70E740481C1C}">
                  <a14:useLocalDpi xmlns:a14="http://schemas.microsoft.com/office/drawing/2010/main" val="0"/>
                </a:ext>
              </a:extLst>
            </a:blip>
            <a:srcRect l="20117" r="13095" b="23038"/>
            <a:stretch>
              <a:fillRect/>
            </a:stretch>
          </p:blipFill>
          <p:spPr bwMode="auto">
            <a:xfrm>
              <a:off x="2220" y="2068"/>
              <a:ext cx="1474" cy="151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8136" name="AutoShape 6"/>
            <p:cNvSpPr>
              <a:spLocks noChangeArrowheads="1"/>
            </p:cNvSpPr>
            <p:nvPr/>
          </p:nvSpPr>
          <p:spPr bwMode="auto">
            <a:xfrm>
              <a:off x="3546" y="2392"/>
              <a:ext cx="1021" cy="194"/>
            </a:xfrm>
            <a:prstGeom prst="leftArrow">
              <a:avLst>
                <a:gd name="adj1" fmla="val 34019"/>
                <a:gd name="adj2" fmla="val 95365"/>
              </a:avLst>
            </a:prstGeom>
            <a:solidFill>
              <a:srgbClr val="79A6D3"/>
            </a:solidFill>
            <a:ln w="9525">
              <a:solidFill>
                <a:schemeClr val="bg1"/>
              </a:solidFill>
              <a:miter lim="800000"/>
              <a:headEnd/>
              <a:tailEnd/>
            </a:ln>
          </p:spPr>
          <p:txBody>
            <a:bodyPr wrap="none" anchor="ctr"/>
            <a:lstStyle/>
            <a:p>
              <a:pPr algn="ctr"/>
              <a:endParaRPr lang="en-US" sz="1000"/>
            </a:p>
          </p:txBody>
        </p:sp>
        <p:sp>
          <p:nvSpPr>
            <p:cNvPr id="48137" name="AutoShape 7"/>
            <p:cNvSpPr>
              <a:spLocks noChangeArrowheads="1"/>
            </p:cNvSpPr>
            <p:nvPr/>
          </p:nvSpPr>
          <p:spPr bwMode="auto">
            <a:xfrm flipH="1">
              <a:off x="1273" y="2706"/>
              <a:ext cx="1021" cy="194"/>
            </a:xfrm>
            <a:prstGeom prst="leftArrow">
              <a:avLst>
                <a:gd name="adj1" fmla="val 34019"/>
                <a:gd name="adj2" fmla="val 95365"/>
              </a:avLst>
            </a:prstGeom>
            <a:solidFill>
              <a:srgbClr val="336699"/>
            </a:solidFill>
            <a:ln w="9525">
              <a:solidFill>
                <a:schemeClr val="bg1"/>
              </a:solidFill>
              <a:miter lim="800000"/>
              <a:headEnd/>
              <a:tailEnd/>
            </a:ln>
          </p:spPr>
          <p:txBody>
            <a:bodyPr wrap="none" anchor="ctr"/>
            <a:lstStyle/>
            <a:p>
              <a:pPr algn="ctr"/>
              <a:endParaRPr lang="en-US" sz="1000"/>
            </a:p>
          </p:txBody>
        </p:sp>
        <p:sp>
          <p:nvSpPr>
            <p:cNvPr id="48138" name="AutoShape 8"/>
            <p:cNvSpPr>
              <a:spLocks noChangeArrowheads="1"/>
            </p:cNvSpPr>
            <p:nvPr/>
          </p:nvSpPr>
          <p:spPr bwMode="auto">
            <a:xfrm>
              <a:off x="3131" y="3270"/>
              <a:ext cx="1021" cy="194"/>
            </a:xfrm>
            <a:prstGeom prst="leftArrow">
              <a:avLst>
                <a:gd name="adj1" fmla="val 34019"/>
                <a:gd name="adj2" fmla="val 95365"/>
              </a:avLst>
            </a:prstGeom>
            <a:solidFill>
              <a:srgbClr val="9966FF"/>
            </a:solidFill>
            <a:ln w="9525">
              <a:solidFill>
                <a:schemeClr val="bg1"/>
              </a:solidFill>
              <a:miter lim="800000"/>
              <a:headEnd/>
              <a:tailEnd/>
            </a:ln>
          </p:spPr>
          <p:txBody>
            <a:bodyPr wrap="none" anchor="ctr"/>
            <a:lstStyle/>
            <a:p>
              <a:pPr algn="ctr"/>
              <a:endParaRPr lang="en-US" sz="1000"/>
            </a:p>
          </p:txBody>
        </p:sp>
        <p:sp>
          <p:nvSpPr>
            <p:cNvPr id="48139" name="AutoShape 9"/>
            <p:cNvSpPr>
              <a:spLocks noChangeArrowheads="1"/>
            </p:cNvSpPr>
            <p:nvPr/>
          </p:nvSpPr>
          <p:spPr bwMode="auto">
            <a:xfrm flipH="1">
              <a:off x="1463" y="3176"/>
              <a:ext cx="1021" cy="194"/>
            </a:xfrm>
            <a:prstGeom prst="leftArrow">
              <a:avLst>
                <a:gd name="adj1" fmla="val 34019"/>
                <a:gd name="adj2" fmla="val 95365"/>
              </a:avLst>
            </a:prstGeom>
            <a:solidFill>
              <a:srgbClr val="009999"/>
            </a:solidFill>
            <a:ln w="9525">
              <a:solidFill>
                <a:schemeClr val="bg1"/>
              </a:solidFill>
              <a:miter lim="800000"/>
              <a:headEnd/>
              <a:tailEnd/>
            </a:ln>
          </p:spPr>
          <p:txBody>
            <a:bodyPr wrap="none" anchor="ctr"/>
            <a:lstStyle/>
            <a:p>
              <a:pPr algn="ctr"/>
              <a:endParaRPr lang="en-US" sz="1000"/>
            </a:p>
          </p:txBody>
        </p:sp>
        <p:sp>
          <p:nvSpPr>
            <p:cNvPr id="48140" name="Text Box 10"/>
            <p:cNvSpPr txBox="1">
              <a:spLocks noChangeArrowheads="1"/>
            </p:cNvSpPr>
            <p:nvPr/>
          </p:nvSpPr>
          <p:spPr bwMode="auto">
            <a:xfrm>
              <a:off x="4578" y="2186"/>
              <a:ext cx="454"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30000"/>
                </a:lnSpc>
                <a:spcBef>
                  <a:spcPct val="20000"/>
                </a:spcBef>
                <a:buClr>
                  <a:schemeClr val="accent2"/>
                </a:buClr>
                <a:buFont typeface="Monotype Sorts" pitchFamily="2" charset="2"/>
                <a:buNone/>
              </a:pPr>
              <a:r>
                <a:rPr kumimoji="1" lang="en-US" sz="4000"/>
                <a:t>2s</a:t>
              </a:r>
            </a:p>
          </p:txBody>
        </p:sp>
        <p:sp>
          <p:nvSpPr>
            <p:cNvPr id="48141" name="Text Box 11"/>
            <p:cNvSpPr txBox="1">
              <a:spLocks noChangeArrowheads="1"/>
            </p:cNvSpPr>
            <p:nvPr/>
          </p:nvSpPr>
          <p:spPr bwMode="auto">
            <a:xfrm>
              <a:off x="4128" y="3053"/>
              <a:ext cx="580"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30000"/>
                </a:lnSpc>
                <a:spcBef>
                  <a:spcPct val="20000"/>
                </a:spcBef>
                <a:buClr>
                  <a:schemeClr val="accent2"/>
                </a:buClr>
                <a:buFont typeface="Monotype Sorts" pitchFamily="2" charset="2"/>
                <a:buNone/>
              </a:pPr>
              <a:r>
                <a:rPr kumimoji="1" lang="en-US" sz="4000"/>
                <a:t>2p</a:t>
              </a:r>
              <a:r>
                <a:rPr kumimoji="1" lang="en-US" sz="4000" baseline="-25000"/>
                <a:t>z</a:t>
              </a:r>
              <a:endParaRPr kumimoji="1" lang="en-US" sz="4000"/>
            </a:p>
          </p:txBody>
        </p:sp>
        <p:sp>
          <p:nvSpPr>
            <p:cNvPr id="48142" name="Text Box 12"/>
            <p:cNvSpPr txBox="1">
              <a:spLocks noChangeArrowheads="1"/>
            </p:cNvSpPr>
            <p:nvPr/>
          </p:nvSpPr>
          <p:spPr bwMode="auto">
            <a:xfrm>
              <a:off x="927" y="2962"/>
              <a:ext cx="580"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30000"/>
                </a:lnSpc>
                <a:spcBef>
                  <a:spcPct val="20000"/>
                </a:spcBef>
                <a:buClr>
                  <a:schemeClr val="accent2"/>
                </a:buClr>
                <a:buFont typeface="Monotype Sorts" pitchFamily="2" charset="2"/>
                <a:buNone/>
              </a:pPr>
              <a:r>
                <a:rPr kumimoji="1" lang="en-US" sz="4000"/>
                <a:t>2p</a:t>
              </a:r>
              <a:r>
                <a:rPr kumimoji="1" lang="en-US" sz="4000" baseline="-25000"/>
                <a:t>y</a:t>
              </a:r>
              <a:endParaRPr kumimoji="1" lang="en-US" sz="4000"/>
            </a:p>
          </p:txBody>
        </p:sp>
        <p:sp>
          <p:nvSpPr>
            <p:cNvPr id="48143" name="Text Box 13"/>
            <p:cNvSpPr txBox="1">
              <a:spLocks noChangeArrowheads="1"/>
            </p:cNvSpPr>
            <p:nvPr/>
          </p:nvSpPr>
          <p:spPr bwMode="auto">
            <a:xfrm>
              <a:off x="711" y="2472"/>
              <a:ext cx="580"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30000"/>
                </a:lnSpc>
                <a:spcBef>
                  <a:spcPct val="20000"/>
                </a:spcBef>
                <a:buClr>
                  <a:schemeClr val="accent2"/>
                </a:buClr>
                <a:buFont typeface="Monotype Sorts" pitchFamily="2" charset="2"/>
                <a:buNone/>
              </a:pPr>
              <a:r>
                <a:rPr kumimoji="1" lang="en-US" sz="4000"/>
                <a:t>2p</a:t>
              </a:r>
              <a:r>
                <a:rPr kumimoji="1" lang="en-US" sz="4000" baseline="-25000"/>
                <a:t>x</a:t>
              </a:r>
              <a:endParaRPr kumimoji="1" lang="en-US" sz="4000"/>
            </a:p>
          </p:txBody>
        </p:sp>
      </p:gr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eaLnBrk="1" hangingPunct="1">
              <a:defRPr/>
            </a:pPr>
            <a:r>
              <a:rPr lang="en-US" dirty="0" smtClean="0"/>
              <a:t>Electron configuration designates the distribution of an atom’s electrons.</a:t>
            </a:r>
          </a:p>
          <a:p>
            <a:pPr eaLnBrk="1" hangingPunct="1">
              <a:defRPr/>
            </a:pPr>
            <a:r>
              <a:rPr lang="en-US" dirty="0" err="1" smtClean="0"/>
              <a:t>Aufbau</a:t>
            </a:r>
            <a:r>
              <a:rPr lang="en-US" dirty="0" smtClean="0"/>
              <a:t> Principle: </a:t>
            </a:r>
          </a:p>
          <a:p>
            <a:pPr lvl="1" eaLnBrk="1" hangingPunct="1">
              <a:defRPr/>
            </a:pPr>
            <a:r>
              <a:rPr lang="en-US" dirty="0" smtClean="0"/>
              <a:t>Start at the beginning of the periodic table and add one electron per element to the lowest energy orbital available.</a:t>
            </a:r>
          </a:p>
          <a:p>
            <a:pPr eaLnBrk="1" hangingPunct="1">
              <a:defRPr/>
            </a:pPr>
            <a:r>
              <a:rPr lang="en-US" dirty="0" smtClean="0"/>
              <a:t>Order for filling energy sublevels with electrons can be determined from the periodic table. </a:t>
            </a:r>
          </a:p>
          <a:p>
            <a:pPr eaLnBrk="1" hangingPunct="1">
              <a:defRPr/>
            </a:pPr>
            <a:endParaRPr lang="en-US" dirty="0" smtClean="0"/>
          </a:p>
        </p:txBody>
      </p:sp>
      <p:sp>
        <p:nvSpPr>
          <p:cNvPr id="12290" name="Rectangle 2"/>
          <p:cNvSpPr>
            <a:spLocks noGrp="1" noChangeArrowheads="1"/>
          </p:cNvSpPr>
          <p:nvPr>
            <p:ph type="title"/>
          </p:nvPr>
        </p:nvSpPr>
        <p:spPr/>
        <p:txBody>
          <a:bodyPr/>
          <a:lstStyle/>
          <a:p>
            <a:pPr eaLnBrk="1" hangingPunct="1">
              <a:defRPr/>
            </a:pPr>
            <a:r>
              <a:rPr lang="en-US" smtClean="0"/>
              <a:t>Orbital Occupancy</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28600" y="922338"/>
            <a:ext cx="8604250" cy="5137150"/>
          </a:xfrm>
          <a:prstGeom prst="rect">
            <a:avLst/>
          </a:prstGeom>
          <a:noFill/>
          <a:ln w="9525">
            <a:solidFill>
              <a:schemeClr val="tx1"/>
            </a:solidFill>
            <a:miter lim="800000"/>
            <a:headEnd/>
            <a:tailEnd/>
          </a:ln>
          <a:effectLst/>
        </p:spPr>
        <p:txBody>
          <a:bodyPr wrap="none" anchor="ctr"/>
          <a:lstStyle/>
          <a:p>
            <a:endParaRPr lang="en-US"/>
          </a:p>
        </p:txBody>
      </p:sp>
      <p:sp>
        <p:nvSpPr>
          <p:cNvPr id="51203" name="Rectangle 3"/>
          <p:cNvSpPr>
            <a:spLocks noChangeArrowheads="1"/>
          </p:cNvSpPr>
          <p:nvPr/>
        </p:nvSpPr>
        <p:spPr bwMode="auto">
          <a:xfrm>
            <a:off x="687388" y="1492250"/>
            <a:ext cx="450850" cy="4349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4" name="Rectangle 4"/>
          <p:cNvSpPr>
            <a:spLocks noChangeArrowheads="1"/>
          </p:cNvSpPr>
          <p:nvPr/>
        </p:nvSpPr>
        <p:spPr bwMode="auto">
          <a:xfrm>
            <a:off x="685800" y="1927225"/>
            <a:ext cx="873125" cy="2673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 name="Rectangle 5"/>
          <p:cNvSpPr>
            <a:spLocks noChangeArrowheads="1"/>
          </p:cNvSpPr>
          <p:nvPr/>
        </p:nvSpPr>
        <p:spPr bwMode="auto">
          <a:xfrm>
            <a:off x="2420938" y="4873625"/>
            <a:ext cx="6211887" cy="895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 name="Rectangle 6"/>
          <p:cNvSpPr>
            <a:spLocks noChangeArrowheads="1"/>
          </p:cNvSpPr>
          <p:nvPr/>
        </p:nvSpPr>
        <p:spPr bwMode="auto">
          <a:xfrm>
            <a:off x="8215313" y="1498600"/>
            <a:ext cx="431800" cy="4206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 name="Rectangle 7"/>
          <p:cNvSpPr>
            <a:spLocks noChangeArrowheads="1"/>
          </p:cNvSpPr>
          <p:nvPr/>
        </p:nvSpPr>
        <p:spPr bwMode="auto">
          <a:xfrm>
            <a:off x="6008688" y="1922463"/>
            <a:ext cx="2635250" cy="2681287"/>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Rectangle 8"/>
          <p:cNvSpPr>
            <a:spLocks noChangeArrowheads="1"/>
          </p:cNvSpPr>
          <p:nvPr/>
        </p:nvSpPr>
        <p:spPr bwMode="auto">
          <a:xfrm>
            <a:off x="1560513" y="2816225"/>
            <a:ext cx="4448175" cy="1795463"/>
          </a:xfrm>
          <a:prstGeom prst="rect">
            <a:avLst/>
          </a:prstGeom>
          <a:solidFill>
            <a:srgbClr val="B3E4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 name="Text Box 9"/>
          <p:cNvSpPr txBox="1">
            <a:spLocks noChangeArrowheads="1"/>
          </p:cNvSpPr>
          <p:nvPr/>
        </p:nvSpPr>
        <p:spPr bwMode="auto">
          <a:xfrm>
            <a:off x="946150" y="914400"/>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Clr>
                <a:schemeClr val="accent2"/>
              </a:buClr>
              <a:buFont typeface="Monotype Sorts" pitchFamily="2" charset="2"/>
              <a:buNone/>
            </a:pPr>
            <a:r>
              <a:rPr kumimoji="1" lang="en-US" sz="3600" i="1"/>
              <a:t>s</a:t>
            </a:r>
          </a:p>
        </p:txBody>
      </p:sp>
      <p:sp>
        <p:nvSpPr>
          <p:cNvPr id="51210" name="Text Box 10"/>
          <p:cNvSpPr txBox="1">
            <a:spLocks noChangeArrowheads="1"/>
          </p:cNvSpPr>
          <p:nvPr/>
        </p:nvSpPr>
        <p:spPr bwMode="auto">
          <a:xfrm>
            <a:off x="7008813" y="1266825"/>
            <a:ext cx="43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Clr>
                <a:schemeClr val="accent2"/>
              </a:buClr>
              <a:buFont typeface="Monotype Sorts" pitchFamily="2" charset="2"/>
              <a:buNone/>
            </a:pPr>
            <a:r>
              <a:rPr kumimoji="1" lang="en-US" sz="3600" i="1" dirty="0"/>
              <a:t>p</a:t>
            </a:r>
          </a:p>
        </p:txBody>
      </p:sp>
      <p:sp>
        <p:nvSpPr>
          <p:cNvPr id="51211" name="Text Box 11"/>
          <p:cNvSpPr txBox="1">
            <a:spLocks noChangeArrowheads="1"/>
          </p:cNvSpPr>
          <p:nvPr/>
        </p:nvSpPr>
        <p:spPr bwMode="auto">
          <a:xfrm>
            <a:off x="3065463" y="2112963"/>
            <a:ext cx="1530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Clr>
                <a:schemeClr val="accent2"/>
              </a:buClr>
              <a:buFont typeface="Monotype Sorts" pitchFamily="2" charset="2"/>
              <a:buNone/>
            </a:pPr>
            <a:r>
              <a:rPr kumimoji="1" lang="en-US" sz="3600" i="1"/>
              <a:t>d (n-1)</a:t>
            </a:r>
          </a:p>
        </p:txBody>
      </p:sp>
      <p:sp>
        <p:nvSpPr>
          <p:cNvPr id="51212" name="Text Box 12"/>
          <p:cNvSpPr txBox="1">
            <a:spLocks noChangeArrowheads="1"/>
          </p:cNvSpPr>
          <p:nvPr/>
        </p:nvSpPr>
        <p:spPr bwMode="auto">
          <a:xfrm>
            <a:off x="739775" y="4967288"/>
            <a:ext cx="140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Clr>
                <a:schemeClr val="accent2"/>
              </a:buClr>
              <a:buFont typeface="Monotype Sorts" pitchFamily="2" charset="2"/>
              <a:buNone/>
            </a:pPr>
            <a:r>
              <a:rPr kumimoji="1" lang="en-US" sz="3600" i="1"/>
              <a:t>f (n-2)</a:t>
            </a:r>
          </a:p>
        </p:txBody>
      </p:sp>
      <p:sp>
        <p:nvSpPr>
          <p:cNvPr id="51213" name="Text Box 13"/>
          <p:cNvSpPr txBox="1">
            <a:spLocks noChangeArrowheads="1"/>
          </p:cNvSpPr>
          <p:nvPr/>
        </p:nvSpPr>
        <p:spPr bwMode="auto">
          <a:xfrm>
            <a:off x="2039938" y="4800600"/>
            <a:ext cx="364202"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05000"/>
              </a:lnSpc>
              <a:buClr>
                <a:schemeClr val="accent2"/>
              </a:buClr>
              <a:buFont typeface="Monotype Sorts" pitchFamily="2" charset="2"/>
              <a:buNone/>
            </a:pPr>
            <a:r>
              <a:rPr kumimoji="1" lang="en-US" sz="2800" b="1" i="1">
                <a:latin typeface="Times New Roman" pitchFamily="18" charset="0"/>
              </a:rPr>
              <a:t>6</a:t>
            </a:r>
          </a:p>
          <a:p>
            <a:pPr>
              <a:lnSpc>
                <a:spcPct val="105000"/>
              </a:lnSpc>
              <a:buClr>
                <a:schemeClr val="accent2"/>
              </a:buClr>
              <a:buFont typeface="Monotype Sorts" pitchFamily="2" charset="2"/>
              <a:buNone/>
            </a:pPr>
            <a:r>
              <a:rPr kumimoji="1" lang="en-US" sz="2800" b="1" i="1">
                <a:latin typeface="Times New Roman" pitchFamily="18" charset="0"/>
              </a:rPr>
              <a:t>7</a:t>
            </a:r>
          </a:p>
        </p:txBody>
      </p:sp>
      <p:sp>
        <p:nvSpPr>
          <p:cNvPr id="2" name="Slide Number Placeholder 1"/>
          <p:cNvSpPr>
            <a:spLocks noGrp="1"/>
          </p:cNvSpPr>
          <p:nvPr>
            <p:ph type="sldNum" sz="quarter" idx="12"/>
          </p:nvPr>
        </p:nvSpPr>
        <p:spPr/>
        <p:txBody>
          <a:bodyPr/>
          <a:lstStyle/>
          <a:p>
            <a:pPr>
              <a:defRPr/>
            </a:pPr>
            <a:fld id="{CA9E7BC3-B00C-4D3C-9E3B-3B8ED5285A33}" type="slidenum">
              <a:rPr lang="en-US" smtClean="0"/>
              <a:pPr>
                <a:defRPr/>
              </a:pPr>
              <a:t>47</a:t>
            </a:fld>
            <a:endParaRPr lang="en-US"/>
          </a:p>
        </p:txBody>
      </p:sp>
      <p:sp>
        <p:nvSpPr>
          <p:cNvPr id="364558" name="Rectangle 14"/>
          <p:cNvSpPr>
            <a:spLocks noGrp="1" noChangeArrowheads="1"/>
          </p:cNvSpPr>
          <p:nvPr>
            <p:ph type="title"/>
          </p:nvPr>
        </p:nvSpPr>
        <p:spPr/>
        <p:txBody>
          <a:bodyPr/>
          <a:lstStyle/>
          <a:p>
            <a:pPr eaLnBrk="1" hangingPunct="1">
              <a:defRPr/>
            </a:pPr>
            <a:r>
              <a:rPr lang="en-US" smtClean="0"/>
              <a:t>Periodic Patterns</a:t>
            </a:r>
          </a:p>
        </p:txBody>
      </p:sp>
      <p:sp>
        <p:nvSpPr>
          <p:cNvPr id="51215" name="Line 15"/>
          <p:cNvSpPr>
            <a:spLocks noChangeShapeType="1"/>
          </p:cNvSpPr>
          <p:nvPr/>
        </p:nvSpPr>
        <p:spPr bwMode="auto">
          <a:xfrm>
            <a:off x="2014538" y="2827338"/>
            <a:ext cx="0" cy="1781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6" name="Line 16"/>
          <p:cNvSpPr>
            <a:spLocks noChangeShapeType="1"/>
          </p:cNvSpPr>
          <p:nvPr/>
        </p:nvSpPr>
        <p:spPr bwMode="auto">
          <a:xfrm>
            <a:off x="2460625" y="2820988"/>
            <a:ext cx="0" cy="1790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7" name="Line 17"/>
          <p:cNvSpPr>
            <a:spLocks noChangeShapeType="1"/>
          </p:cNvSpPr>
          <p:nvPr/>
        </p:nvSpPr>
        <p:spPr bwMode="auto">
          <a:xfrm>
            <a:off x="2903538" y="2816225"/>
            <a:ext cx="0" cy="1779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8" name="Line 18"/>
          <p:cNvSpPr>
            <a:spLocks noChangeShapeType="1"/>
          </p:cNvSpPr>
          <p:nvPr/>
        </p:nvSpPr>
        <p:spPr bwMode="auto">
          <a:xfrm>
            <a:off x="3346450" y="2832100"/>
            <a:ext cx="0" cy="1771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9" name="Line 19"/>
          <p:cNvSpPr>
            <a:spLocks noChangeShapeType="1"/>
          </p:cNvSpPr>
          <p:nvPr/>
        </p:nvSpPr>
        <p:spPr bwMode="auto">
          <a:xfrm>
            <a:off x="3789363" y="2832100"/>
            <a:ext cx="0" cy="1755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0" name="Line 20"/>
          <p:cNvSpPr>
            <a:spLocks noChangeShapeType="1"/>
          </p:cNvSpPr>
          <p:nvPr/>
        </p:nvSpPr>
        <p:spPr bwMode="auto">
          <a:xfrm>
            <a:off x="4235450" y="2832100"/>
            <a:ext cx="0" cy="1755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1" name="Line 21"/>
          <p:cNvSpPr>
            <a:spLocks noChangeShapeType="1"/>
          </p:cNvSpPr>
          <p:nvPr/>
        </p:nvSpPr>
        <p:spPr bwMode="auto">
          <a:xfrm>
            <a:off x="4676775" y="2840038"/>
            <a:ext cx="0" cy="1755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2" name="Line 22"/>
          <p:cNvSpPr>
            <a:spLocks noChangeShapeType="1"/>
          </p:cNvSpPr>
          <p:nvPr/>
        </p:nvSpPr>
        <p:spPr bwMode="auto">
          <a:xfrm>
            <a:off x="5122863" y="2843213"/>
            <a:ext cx="0" cy="1755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3" name="Line 23"/>
          <p:cNvSpPr>
            <a:spLocks noChangeShapeType="1"/>
          </p:cNvSpPr>
          <p:nvPr/>
        </p:nvSpPr>
        <p:spPr bwMode="auto">
          <a:xfrm>
            <a:off x="5568950" y="2847975"/>
            <a:ext cx="0" cy="1755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4" name="Line 24"/>
          <p:cNvSpPr>
            <a:spLocks noChangeShapeType="1"/>
          </p:cNvSpPr>
          <p:nvPr/>
        </p:nvSpPr>
        <p:spPr bwMode="auto">
          <a:xfrm>
            <a:off x="6008688" y="1919288"/>
            <a:ext cx="0" cy="268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5" name="Line 25"/>
          <p:cNvSpPr>
            <a:spLocks noChangeShapeType="1"/>
          </p:cNvSpPr>
          <p:nvPr/>
        </p:nvSpPr>
        <p:spPr bwMode="auto">
          <a:xfrm>
            <a:off x="6454775" y="1919288"/>
            <a:ext cx="0" cy="267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6" name="Line 26"/>
          <p:cNvSpPr>
            <a:spLocks noChangeShapeType="1"/>
          </p:cNvSpPr>
          <p:nvPr/>
        </p:nvSpPr>
        <p:spPr bwMode="auto">
          <a:xfrm>
            <a:off x="6897688" y="1919288"/>
            <a:ext cx="0" cy="2687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7" name="Line 27"/>
          <p:cNvSpPr>
            <a:spLocks noChangeShapeType="1"/>
          </p:cNvSpPr>
          <p:nvPr/>
        </p:nvSpPr>
        <p:spPr bwMode="auto">
          <a:xfrm>
            <a:off x="7340600" y="1922463"/>
            <a:ext cx="0" cy="268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8" name="Line 28"/>
          <p:cNvSpPr>
            <a:spLocks noChangeShapeType="1"/>
          </p:cNvSpPr>
          <p:nvPr/>
        </p:nvSpPr>
        <p:spPr bwMode="auto">
          <a:xfrm>
            <a:off x="7783513" y="1919288"/>
            <a:ext cx="0" cy="269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9" name="Line 29"/>
          <p:cNvSpPr>
            <a:spLocks noChangeShapeType="1"/>
          </p:cNvSpPr>
          <p:nvPr/>
        </p:nvSpPr>
        <p:spPr bwMode="auto">
          <a:xfrm>
            <a:off x="1138238" y="1487488"/>
            <a:ext cx="0" cy="3097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0" name="Line 30"/>
          <p:cNvSpPr>
            <a:spLocks noChangeShapeType="1"/>
          </p:cNvSpPr>
          <p:nvPr/>
        </p:nvSpPr>
        <p:spPr bwMode="auto">
          <a:xfrm>
            <a:off x="1568450" y="1489075"/>
            <a:ext cx="0" cy="3097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1" name="Line 31"/>
          <p:cNvSpPr>
            <a:spLocks noChangeShapeType="1"/>
          </p:cNvSpPr>
          <p:nvPr/>
        </p:nvSpPr>
        <p:spPr bwMode="auto">
          <a:xfrm>
            <a:off x="684213" y="2359025"/>
            <a:ext cx="884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2" name="Line 32"/>
          <p:cNvSpPr>
            <a:spLocks noChangeShapeType="1"/>
          </p:cNvSpPr>
          <p:nvPr/>
        </p:nvSpPr>
        <p:spPr bwMode="auto">
          <a:xfrm>
            <a:off x="676275" y="1489075"/>
            <a:ext cx="884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3" name="Line 33"/>
          <p:cNvSpPr>
            <a:spLocks noChangeShapeType="1"/>
          </p:cNvSpPr>
          <p:nvPr/>
        </p:nvSpPr>
        <p:spPr bwMode="auto">
          <a:xfrm>
            <a:off x="676275" y="1919288"/>
            <a:ext cx="884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34" name="Group 34"/>
          <p:cNvGrpSpPr>
            <a:grpSpLocks/>
          </p:cNvGrpSpPr>
          <p:nvPr/>
        </p:nvGrpSpPr>
        <p:grpSpPr bwMode="auto">
          <a:xfrm>
            <a:off x="696913" y="1554163"/>
            <a:ext cx="649287" cy="2982912"/>
            <a:chOff x="467" y="1291"/>
            <a:chExt cx="409" cy="1879"/>
          </a:xfrm>
        </p:grpSpPr>
        <p:sp>
          <p:nvSpPr>
            <p:cNvPr id="364579" name="Text Box 35"/>
            <p:cNvSpPr txBox="1">
              <a:spLocks noChangeArrowheads="1"/>
            </p:cNvSpPr>
            <p:nvPr/>
          </p:nvSpPr>
          <p:spPr bwMode="auto">
            <a:xfrm>
              <a:off x="467" y="1291"/>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1</a:t>
              </a:r>
              <a:r>
                <a:rPr lang="en-US" sz="1600" i="1">
                  <a:effectLst>
                    <a:outerShdw blurRad="38100" dist="38100" dir="2700000" algn="tl">
                      <a:srgbClr val="FFFFFF"/>
                    </a:outerShdw>
                  </a:effectLst>
                  <a:latin typeface="Arial" charset="0"/>
                  <a:cs typeface="Arial" charset="0"/>
                </a:rPr>
                <a:t>s</a:t>
              </a:r>
            </a:p>
          </p:txBody>
        </p:sp>
        <p:sp>
          <p:nvSpPr>
            <p:cNvPr id="364580" name="Text Box 36"/>
            <p:cNvSpPr txBox="1">
              <a:spLocks noChangeArrowheads="1"/>
            </p:cNvSpPr>
            <p:nvPr/>
          </p:nvSpPr>
          <p:spPr bwMode="auto">
            <a:xfrm>
              <a:off x="625" y="1542"/>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2</a:t>
              </a:r>
              <a:r>
                <a:rPr lang="en-US" sz="1600" i="1">
                  <a:effectLst>
                    <a:outerShdw blurRad="38100" dist="38100" dir="2700000" algn="tl">
                      <a:srgbClr val="FFFFFF"/>
                    </a:outerShdw>
                  </a:effectLst>
                  <a:latin typeface="Arial" charset="0"/>
                  <a:cs typeface="Arial" charset="0"/>
                </a:rPr>
                <a:t>s</a:t>
              </a:r>
            </a:p>
          </p:txBody>
        </p:sp>
        <p:sp>
          <p:nvSpPr>
            <p:cNvPr id="364581" name="Text Box 37"/>
            <p:cNvSpPr txBox="1">
              <a:spLocks noChangeArrowheads="1"/>
            </p:cNvSpPr>
            <p:nvPr/>
          </p:nvSpPr>
          <p:spPr bwMode="auto">
            <a:xfrm>
              <a:off x="625" y="1835"/>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3</a:t>
              </a:r>
              <a:r>
                <a:rPr lang="en-US" sz="1600" i="1">
                  <a:effectLst>
                    <a:outerShdw blurRad="38100" dist="38100" dir="2700000" algn="tl">
                      <a:srgbClr val="FFFFFF"/>
                    </a:outerShdw>
                  </a:effectLst>
                  <a:latin typeface="Arial" charset="0"/>
                  <a:cs typeface="Arial" charset="0"/>
                </a:rPr>
                <a:t>s</a:t>
              </a:r>
            </a:p>
          </p:txBody>
        </p:sp>
        <p:sp>
          <p:nvSpPr>
            <p:cNvPr id="364582" name="Text Box 38"/>
            <p:cNvSpPr txBox="1">
              <a:spLocks noChangeArrowheads="1"/>
            </p:cNvSpPr>
            <p:nvPr/>
          </p:nvSpPr>
          <p:spPr bwMode="auto">
            <a:xfrm>
              <a:off x="625" y="2121"/>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4</a:t>
              </a:r>
              <a:r>
                <a:rPr lang="en-US" sz="1600" i="1">
                  <a:effectLst>
                    <a:outerShdw blurRad="38100" dist="38100" dir="2700000" algn="tl">
                      <a:srgbClr val="FFFFFF"/>
                    </a:outerShdw>
                  </a:effectLst>
                  <a:latin typeface="Arial" charset="0"/>
                  <a:cs typeface="Arial" charset="0"/>
                </a:rPr>
                <a:t>s</a:t>
              </a:r>
            </a:p>
          </p:txBody>
        </p:sp>
        <p:sp>
          <p:nvSpPr>
            <p:cNvPr id="364583" name="Text Box 39"/>
            <p:cNvSpPr txBox="1">
              <a:spLocks noChangeArrowheads="1"/>
            </p:cNvSpPr>
            <p:nvPr/>
          </p:nvSpPr>
          <p:spPr bwMode="auto">
            <a:xfrm>
              <a:off x="625" y="2401"/>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5</a:t>
              </a:r>
              <a:r>
                <a:rPr lang="en-US" sz="1600" i="1">
                  <a:effectLst>
                    <a:outerShdw blurRad="38100" dist="38100" dir="2700000" algn="tl">
                      <a:srgbClr val="FFFFFF"/>
                    </a:outerShdw>
                  </a:effectLst>
                  <a:latin typeface="Arial" charset="0"/>
                  <a:cs typeface="Arial" charset="0"/>
                </a:rPr>
                <a:t>s</a:t>
              </a:r>
            </a:p>
          </p:txBody>
        </p:sp>
        <p:sp>
          <p:nvSpPr>
            <p:cNvPr id="364584" name="Text Box 40"/>
            <p:cNvSpPr txBox="1">
              <a:spLocks noChangeArrowheads="1"/>
            </p:cNvSpPr>
            <p:nvPr/>
          </p:nvSpPr>
          <p:spPr bwMode="auto">
            <a:xfrm>
              <a:off x="625" y="2681"/>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6</a:t>
              </a:r>
              <a:r>
                <a:rPr lang="en-US" sz="1600" i="1">
                  <a:effectLst>
                    <a:outerShdw blurRad="38100" dist="38100" dir="2700000" algn="tl">
                      <a:srgbClr val="FFFFFF"/>
                    </a:outerShdw>
                  </a:effectLst>
                  <a:latin typeface="Arial" charset="0"/>
                  <a:cs typeface="Arial" charset="0"/>
                </a:rPr>
                <a:t>s</a:t>
              </a:r>
            </a:p>
          </p:txBody>
        </p:sp>
        <p:sp>
          <p:nvSpPr>
            <p:cNvPr id="364585" name="Text Box 41"/>
            <p:cNvSpPr txBox="1">
              <a:spLocks noChangeArrowheads="1"/>
            </p:cNvSpPr>
            <p:nvPr/>
          </p:nvSpPr>
          <p:spPr bwMode="auto">
            <a:xfrm>
              <a:off x="625" y="2958"/>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7</a:t>
              </a:r>
              <a:r>
                <a:rPr lang="en-US" sz="1600" i="1">
                  <a:effectLst>
                    <a:outerShdw blurRad="38100" dist="38100" dir="2700000" algn="tl">
                      <a:srgbClr val="FFFFFF"/>
                    </a:outerShdw>
                  </a:effectLst>
                  <a:latin typeface="Arial" charset="0"/>
                  <a:cs typeface="Arial" charset="0"/>
                </a:rPr>
                <a:t>s</a:t>
              </a:r>
            </a:p>
          </p:txBody>
        </p:sp>
      </p:grpSp>
      <p:grpSp>
        <p:nvGrpSpPr>
          <p:cNvPr id="51235" name="Group 42"/>
          <p:cNvGrpSpPr>
            <a:grpSpLocks/>
          </p:cNvGrpSpPr>
          <p:nvPr/>
        </p:nvGrpSpPr>
        <p:grpSpPr bwMode="auto">
          <a:xfrm>
            <a:off x="3582988" y="2863850"/>
            <a:ext cx="409575" cy="1679575"/>
            <a:chOff x="2291" y="2116"/>
            <a:chExt cx="258" cy="1058"/>
          </a:xfrm>
        </p:grpSpPr>
        <p:sp>
          <p:nvSpPr>
            <p:cNvPr id="364587" name="Text Box 43"/>
            <p:cNvSpPr txBox="1">
              <a:spLocks noChangeArrowheads="1"/>
            </p:cNvSpPr>
            <p:nvPr/>
          </p:nvSpPr>
          <p:spPr bwMode="auto">
            <a:xfrm>
              <a:off x="2291" y="2116"/>
              <a:ext cx="258" cy="212"/>
            </a:xfrm>
            <a:prstGeom prst="rect">
              <a:avLst/>
            </a:prstGeom>
            <a:solidFill>
              <a:srgbClr val="B3E4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3</a:t>
              </a:r>
              <a:r>
                <a:rPr lang="en-US" sz="1600" i="1">
                  <a:effectLst>
                    <a:outerShdw blurRad="38100" dist="38100" dir="2700000" algn="tl">
                      <a:srgbClr val="FFFFFF"/>
                    </a:outerShdw>
                  </a:effectLst>
                  <a:latin typeface="Arial" charset="0"/>
                  <a:cs typeface="Arial" charset="0"/>
                </a:rPr>
                <a:t>d</a:t>
              </a:r>
            </a:p>
          </p:txBody>
        </p:sp>
        <p:sp>
          <p:nvSpPr>
            <p:cNvPr id="364588" name="Text Box 44"/>
            <p:cNvSpPr txBox="1">
              <a:spLocks noChangeArrowheads="1"/>
            </p:cNvSpPr>
            <p:nvPr/>
          </p:nvSpPr>
          <p:spPr bwMode="auto">
            <a:xfrm>
              <a:off x="2291" y="2402"/>
              <a:ext cx="258" cy="212"/>
            </a:xfrm>
            <a:prstGeom prst="rect">
              <a:avLst/>
            </a:prstGeom>
            <a:solidFill>
              <a:srgbClr val="B3E4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4</a:t>
              </a:r>
              <a:r>
                <a:rPr lang="en-US" sz="1600" i="1">
                  <a:effectLst>
                    <a:outerShdw blurRad="38100" dist="38100" dir="2700000" algn="tl">
                      <a:srgbClr val="FFFFFF"/>
                    </a:outerShdw>
                  </a:effectLst>
                  <a:latin typeface="Arial" charset="0"/>
                  <a:cs typeface="Arial" charset="0"/>
                </a:rPr>
                <a:t>d</a:t>
              </a:r>
            </a:p>
          </p:txBody>
        </p:sp>
        <p:sp>
          <p:nvSpPr>
            <p:cNvPr id="364589" name="Text Box 45"/>
            <p:cNvSpPr txBox="1">
              <a:spLocks noChangeArrowheads="1"/>
            </p:cNvSpPr>
            <p:nvPr/>
          </p:nvSpPr>
          <p:spPr bwMode="auto">
            <a:xfrm>
              <a:off x="2291" y="2682"/>
              <a:ext cx="258" cy="212"/>
            </a:xfrm>
            <a:prstGeom prst="rect">
              <a:avLst/>
            </a:prstGeom>
            <a:solidFill>
              <a:srgbClr val="B3E4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5</a:t>
              </a:r>
              <a:r>
                <a:rPr lang="en-US" sz="1600" i="1">
                  <a:effectLst>
                    <a:outerShdw blurRad="38100" dist="38100" dir="2700000" algn="tl">
                      <a:srgbClr val="FFFFFF"/>
                    </a:outerShdw>
                  </a:effectLst>
                  <a:latin typeface="Arial" charset="0"/>
                  <a:cs typeface="Arial" charset="0"/>
                </a:rPr>
                <a:t>d</a:t>
              </a:r>
            </a:p>
          </p:txBody>
        </p:sp>
        <p:sp>
          <p:nvSpPr>
            <p:cNvPr id="364590" name="Text Box 46"/>
            <p:cNvSpPr txBox="1">
              <a:spLocks noChangeArrowheads="1"/>
            </p:cNvSpPr>
            <p:nvPr/>
          </p:nvSpPr>
          <p:spPr bwMode="auto">
            <a:xfrm>
              <a:off x="2291" y="2962"/>
              <a:ext cx="258" cy="212"/>
            </a:xfrm>
            <a:prstGeom prst="rect">
              <a:avLst/>
            </a:prstGeom>
            <a:solidFill>
              <a:srgbClr val="B3E4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6</a:t>
              </a:r>
              <a:r>
                <a:rPr lang="en-US" sz="1600" i="1">
                  <a:effectLst>
                    <a:outerShdw blurRad="38100" dist="38100" dir="2700000" algn="tl">
                      <a:srgbClr val="FFFFFF"/>
                    </a:outerShdw>
                  </a:effectLst>
                  <a:latin typeface="Arial" charset="0"/>
                  <a:cs typeface="Arial" charset="0"/>
                </a:rPr>
                <a:t>d</a:t>
              </a:r>
            </a:p>
          </p:txBody>
        </p:sp>
      </p:grpSp>
      <p:sp>
        <p:nvSpPr>
          <p:cNvPr id="51236" name="Line 47"/>
          <p:cNvSpPr>
            <a:spLocks noChangeShapeType="1"/>
          </p:cNvSpPr>
          <p:nvPr/>
        </p:nvSpPr>
        <p:spPr bwMode="auto">
          <a:xfrm>
            <a:off x="695325" y="2811463"/>
            <a:ext cx="7958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7" name="Line 48"/>
          <p:cNvSpPr>
            <a:spLocks noChangeShapeType="1"/>
          </p:cNvSpPr>
          <p:nvPr/>
        </p:nvSpPr>
        <p:spPr bwMode="auto">
          <a:xfrm>
            <a:off x="704850" y="3265488"/>
            <a:ext cx="7948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8" name="Line 49"/>
          <p:cNvSpPr>
            <a:spLocks noChangeShapeType="1"/>
          </p:cNvSpPr>
          <p:nvPr/>
        </p:nvSpPr>
        <p:spPr bwMode="auto">
          <a:xfrm>
            <a:off x="706438" y="3703638"/>
            <a:ext cx="7947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9" name="Line 50"/>
          <p:cNvSpPr>
            <a:spLocks noChangeShapeType="1"/>
          </p:cNvSpPr>
          <p:nvPr/>
        </p:nvSpPr>
        <p:spPr bwMode="auto">
          <a:xfrm>
            <a:off x="676275" y="4144963"/>
            <a:ext cx="7977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0" name="Line 51"/>
          <p:cNvSpPr>
            <a:spLocks noChangeShapeType="1"/>
          </p:cNvSpPr>
          <p:nvPr/>
        </p:nvSpPr>
        <p:spPr bwMode="auto">
          <a:xfrm>
            <a:off x="677863" y="4606925"/>
            <a:ext cx="797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1" name="Line 52"/>
          <p:cNvSpPr>
            <a:spLocks noChangeShapeType="1"/>
          </p:cNvSpPr>
          <p:nvPr/>
        </p:nvSpPr>
        <p:spPr bwMode="auto">
          <a:xfrm>
            <a:off x="8210550" y="1506538"/>
            <a:ext cx="0" cy="3097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2" name="Line 53"/>
          <p:cNvSpPr>
            <a:spLocks noChangeShapeType="1"/>
          </p:cNvSpPr>
          <p:nvPr/>
        </p:nvSpPr>
        <p:spPr bwMode="auto">
          <a:xfrm>
            <a:off x="8647113" y="1495425"/>
            <a:ext cx="0" cy="3097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3" name="Line 54"/>
          <p:cNvSpPr>
            <a:spLocks noChangeShapeType="1"/>
          </p:cNvSpPr>
          <p:nvPr/>
        </p:nvSpPr>
        <p:spPr bwMode="auto">
          <a:xfrm>
            <a:off x="6008688" y="2390775"/>
            <a:ext cx="263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4" name="Line 55"/>
          <p:cNvSpPr>
            <a:spLocks noChangeShapeType="1"/>
          </p:cNvSpPr>
          <p:nvPr/>
        </p:nvSpPr>
        <p:spPr bwMode="auto">
          <a:xfrm>
            <a:off x="6005513" y="1919288"/>
            <a:ext cx="263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5" name="Line 56"/>
          <p:cNvSpPr>
            <a:spLocks noChangeShapeType="1"/>
          </p:cNvSpPr>
          <p:nvPr/>
        </p:nvSpPr>
        <p:spPr bwMode="auto">
          <a:xfrm>
            <a:off x="8210550" y="1498600"/>
            <a:ext cx="433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4601" name="Text Box 57"/>
          <p:cNvSpPr txBox="1">
            <a:spLocks noChangeArrowheads="1"/>
          </p:cNvSpPr>
          <p:nvPr/>
        </p:nvSpPr>
        <p:spPr bwMode="auto">
          <a:xfrm>
            <a:off x="8218488" y="1535113"/>
            <a:ext cx="398462" cy="3365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dirty="0">
                <a:effectLst>
                  <a:outerShdw blurRad="38100" dist="38100" dir="2700000" algn="tl">
                    <a:srgbClr val="FFFFFF"/>
                  </a:outerShdw>
                </a:effectLst>
                <a:latin typeface="Arial" charset="0"/>
                <a:cs typeface="Arial" charset="0"/>
              </a:rPr>
              <a:t>1</a:t>
            </a:r>
            <a:r>
              <a:rPr lang="en-US" sz="1600" i="1" dirty="0">
                <a:effectLst>
                  <a:outerShdw blurRad="38100" dist="38100" dir="2700000" algn="tl">
                    <a:srgbClr val="FFFFFF"/>
                  </a:outerShdw>
                </a:effectLst>
                <a:latin typeface="Arial" charset="0"/>
                <a:cs typeface="Arial" charset="0"/>
              </a:rPr>
              <a:t>s</a:t>
            </a:r>
          </a:p>
        </p:txBody>
      </p:sp>
      <p:grpSp>
        <p:nvGrpSpPr>
          <p:cNvPr id="51247" name="Group 58"/>
          <p:cNvGrpSpPr>
            <a:grpSpLocks/>
          </p:cNvGrpSpPr>
          <p:nvPr/>
        </p:nvGrpSpPr>
        <p:grpSpPr bwMode="auto">
          <a:xfrm>
            <a:off x="7132638" y="1963738"/>
            <a:ext cx="409575" cy="2584450"/>
            <a:chOff x="37" y="1463"/>
            <a:chExt cx="258" cy="1628"/>
          </a:xfrm>
        </p:grpSpPr>
        <p:sp>
          <p:nvSpPr>
            <p:cNvPr id="364603" name="Text Box 59"/>
            <p:cNvSpPr txBox="1">
              <a:spLocks noChangeArrowheads="1"/>
            </p:cNvSpPr>
            <p:nvPr/>
          </p:nvSpPr>
          <p:spPr bwMode="auto">
            <a:xfrm>
              <a:off x="37" y="1463"/>
              <a:ext cx="258" cy="212"/>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2</a:t>
              </a:r>
              <a:r>
                <a:rPr lang="en-US" sz="1600" i="1">
                  <a:effectLst>
                    <a:outerShdw blurRad="38100" dist="38100" dir="2700000" algn="tl">
                      <a:srgbClr val="FFFFFF"/>
                    </a:outerShdw>
                  </a:effectLst>
                  <a:latin typeface="Arial" charset="0"/>
                  <a:cs typeface="Arial" charset="0"/>
                </a:rPr>
                <a:t>p</a:t>
              </a:r>
            </a:p>
          </p:txBody>
        </p:sp>
        <p:sp>
          <p:nvSpPr>
            <p:cNvPr id="364604" name="Text Box 60"/>
            <p:cNvSpPr txBox="1">
              <a:spLocks noChangeArrowheads="1"/>
            </p:cNvSpPr>
            <p:nvPr/>
          </p:nvSpPr>
          <p:spPr bwMode="auto">
            <a:xfrm>
              <a:off x="37" y="1756"/>
              <a:ext cx="258" cy="212"/>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3</a:t>
              </a:r>
              <a:r>
                <a:rPr lang="en-US" sz="1600" i="1">
                  <a:effectLst>
                    <a:outerShdw blurRad="38100" dist="38100" dir="2700000" algn="tl">
                      <a:srgbClr val="FFFFFF"/>
                    </a:outerShdw>
                  </a:effectLst>
                  <a:latin typeface="Arial" charset="0"/>
                  <a:cs typeface="Arial" charset="0"/>
                </a:rPr>
                <a:t>p</a:t>
              </a:r>
            </a:p>
          </p:txBody>
        </p:sp>
        <p:sp>
          <p:nvSpPr>
            <p:cNvPr id="364605" name="Text Box 61"/>
            <p:cNvSpPr txBox="1">
              <a:spLocks noChangeArrowheads="1"/>
            </p:cNvSpPr>
            <p:nvPr/>
          </p:nvSpPr>
          <p:spPr bwMode="auto">
            <a:xfrm>
              <a:off x="37" y="2042"/>
              <a:ext cx="258" cy="212"/>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4</a:t>
              </a:r>
              <a:r>
                <a:rPr lang="en-US" sz="1600" i="1">
                  <a:effectLst>
                    <a:outerShdw blurRad="38100" dist="38100" dir="2700000" algn="tl">
                      <a:srgbClr val="FFFFFF"/>
                    </a:outerShdw>
                  </a:effectLst>
                  <a:latin typeface="Arial" charset="0"/>
                  <a:cs typeface="Arial" charset="0"/>
                </a:rPr>
                <a:t>p</a:t>
              </a:r>
            </a:p>
          </p:txBody>
        </p:sp>
        <p:sp>
          <p:nvSpPr>
            <p:cNvPr id="364606" name="Text Box 62"/>
            <p:cNvSpPr txBox="1">
              <a:spLocks noChangeArrowheads="1"/>
            </p:cNvSpPr>
            <p:nvPr/>
          </p:nvSpPr>
          <p:spPr bwMode="auto">
            <a:xfrm>
              <a:off x="37" y="2322"/>
              <a:ext cx="258" cy="212"/>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5</a:t>
              </a:r>
              <a:r>
                <a:rPr lang="en-US" sz="1600" i="1">
                  <a:effectLst>
                    <a:outerShdw blurRad="38100" dist="38100" dir="2700000" algn="tl">
                      <a:srgbClr val="FFFFFF"/>
                    </a:outerShdw>
                  </a:effectLst>
                  <a:latin typeface="Arial" charset="0"/>
                  <a:cs typeface="Arial" charset="0"/>
                </a:rPr>
                <a:t>p</a:t>
              </a:r>
            </a:p>
          </p:txBody>
        </p:sp>
        <p:sp>
          <p:nvSpPr>
            <p:cNvPr id="364607" name="Text Box 63"/>
            <p:cNvSpPr txBox="1">
              <a:spLocks noChangeArrowheads="1"/>
            </p:cNvSpPr>
            <p:nvPr/>
          </p:nvSpPr>
          <p:spPr bwMode="auto">
            <a:xfrm>
              <a:off x="37" y="2602"/>
              <a:ext cx="258" cy="212"/>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6</a:t>
              </a:r>
              <a:r>
                <a:rPr lang="en-US" sz="1600" i="1">
                  <a:effectLst>
                    <a:outerShdw blurRad="38100" dist="38100" dir="2700000" algn="tl">
                      <a:srgbClr val="FFFFFF"/>
                    </a:outerShdw>
                  </a:effectLst>
                  <a:latin typeface="Arial" charset="0"/>
                  <a:cs typeface="Arial" charset="0"/>
                </a:rPr>
                <a:t>p</a:t>
              </a:r>
            </a:p>
          </p:txBody>
        </p:sp>
        <p:sp>
          <p:nvSpPr>
            <p:cNvPr id="364608" name="Text Box 64"/>
            <p:cNvSpPr txBox="1">
              <a:spLocks noChangeArrowheads="1"/>
            </p:cNvSpPr>
            <p:nvPr/>
          </p:nvSpPr>
          <p:spPr bwMode="auto">
            <a:xfrm>
              <a:off x="37" y="2879"/>
              <a:ext cx="258" cy="212"/>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7</a:t>
              </a:r>
              <a:r>
                <a:rPr lang="en-US" sz="1600" i="1">
                  <a:effectLst>
                    <a:outerShdw blurRad="38100" dist="38100" dir="2700000" algn="tl">
                      <a:srgbClr val="FFFFFF"/>
                    </a:outerShdw>
                  </a:effectLst>
                  <a:latin typeface="Arial" charset="0"/>
                  <a:cs typeface="Arial" charset="0"/>
                </a:rPr>
                <a:t>p</a:t>
              </a:r>
            </a:p>
          </p:txBody>
        </p:sp>
      </p:grpSp>
      <p:grpSp>
        <p:nvGrpSpPr>
          <p:cNvPr id="51248" name="Group 65"/>
          <p:cNvGrpSpPr>
            <a:grpSpLocks/>
          </p:cNvGrpSpPr>
          <p:nvPr/>
        </p:nvGrpSpPr>
        <p:grpSpPr bwMode="auto">
          <a:xfrm>
            <a:off x="2416175" y="4862513"/>
            <a:ext cx="6221413" cy="906462"/>
            <a:chOff x="299" y="2645"/>
            <a:chExt cx="3919" cy="571"/>
          </a:xfrm>
        </p:grpSpPr>
        <p:sp>
          <p:nvSpPr>
            <p:cNvPr id="51269" name="Line 66"/>
            <p:cNvSpPr>
              <a:spLocks noChangeShapeType="1"/>
            </p:cNvSpPr>
            <p:nvPr/>
          </p:nvSpPr>
          <p:spPr bwMode="auto">
            <a:xfrm flipH="1">
              <a:off x="299" y="2645"/>
              <a:ext cx="39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0" name="Line 67"/>
            <p:cNvSpPr>
              <a:spLocks noChangeShapeType="1"/>
            </p:cNvSpPr>
            <p:nvPr/>
          </p:nvSpPr>
          <p:spPr bwMode="auto">
            <a:xfrm flipH="1">
              <a:off x="300" y="2921"/>
              <a:ext cx="39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1" name="Line 68"/>
            <p:cNvSpPr>
              <a:spLocks noChangeShapeType="1"/>
            </p:cNvSpPr>
            <p:nvPr/>
          </p:nvSpPr>
          <p:spPr bwMode="auto">
            <a:xfrm flipH="1">
              <a:off x="300" y="3216"/>
              <a:ext cx="39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49" name="Line 69"/>
          <p:cNvSpPr>
            <a:spLocks noChangeShapeType="1"/>
          </p:cNvSpPr>
          <p:nvPr/>
        </p:nvSpPr>
        <p:spPr bwMode="auto">
          <a:xfrm>
            <a:off x="2879725" y="4854575"/>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0" name="Line 70"/>
          <p:cNvSpPr>
            <a:spLocks noChangeShapeType="1"/>
          </p:cNvSpPr>
          <p:nvPr/>
        </p:nvSpPr>
        <p:spPr bwMode="auto">
          <a:xfrm>
            <a:off x="3325813" y="4856163"/>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1" name="Line 71"/>
          <p:cNvSpPr>
            <a:spLocks noChangeShapeType="1"/>
          </p:cNvSpPr>
          <p:nvPr/>
        </p:nvSpPr>
        <p:spPr bwMode="auto">
          <a:xfrm>
            <a:off x="3775075" y="4856163"/>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2" name="Line 72"/>
          <p:cNvSpPr>
            <a:spLocks noChangeShapeType="1"/>
          </p:cNvSpPr>
          <p:nvPr/>
        </p:nvSpPr>
        <p:spPr bwMode="auto">
          <a:xfrm>
            <a:off x="4211638" y="4856163"/>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3" name="Line 73"/>
          <p:cNvSpPr>
            <a:spLocks noChangeShapeType="1"/>
          </p:cNvSpPr>
          <p:nvPr/>
        </p:nvSpPr>
        <p:spPr bwMode="auto">
          <a:xfrm>
            <a:off x="4654550" y="4856163"/>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4" name="Line 74"/>
          <p:cNvSpPr>
            <a:spLocks noChangeShapeType="1"/>
          </p:cNvSpPr>
          <p:nvPr/>
        </p:nvSpPr>
        <p:spPr bwMode="auto">
          <a:xfrm>
            <a:off x="5100638" y="4856163"/>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5" name="Line 75"/>
          <p:cNvSpPr>
            <a:spLocks noChangeShapeType="1"/>
          </p:cNvSpPr>
          <p:nvPr/>
        </p:nvSpPr>
        <p:spPr bwMode="auto">
          <a:xfrm>
            <a:off x="5541963" y="4856163"/>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6" name="Line 76"/>
          <p:cNvSpPr>
            <a:spLocks noChangeShapeType="1"/>
          </p:cNvSpPr>
          <p:nvPr/>
        </p:nvSpPr>
        <p:spPr bwMode="auto">
          <a:xfrm>
            <a:off x="5992813" y="4848225"/>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7" name="Line 77"/>
          <p:cNvSpPr>
            <a:spLocks noChangeShapeType="1"/>
          </p:cNvSpPr>
          <p:nvPr/>
        </p:nvSpPr>
        <p:spPr bwMode="auto">
          <a:xfrm>
            <a:off x="6434138" y="4856163"/>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8" name="Line 78"/>
          <p:cNvSpPr>
            <a:spLocks noChangeShapeType="1"/>
          </p:cNvSpPr>
          <p:nvPr/>
        </p:nvSpPr>
        <p:spPr bwMode="auto">
          <a:xfrm>
            <a:off x="6870700" y="4856163"/>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9" name="Line 79"/>
          <p:cNvSpPr>
            <a:spLocks noChangeShapeType="1"/>
          </p:cNvSpPr>
          <p:nvPr/>
        </p:nvSpPr>
        <p:spPr bwMode="auto">
          <a:xfrm>
            <a:off x="7319963" y="4864100"/>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0" name="Line 80"/>
          <p:cNvSpPr>
            <a:spLocks noChangeShapeType="1"/>
          </p:cNvSpPr>
          <p:nvPr/>
        </p:nvSpPr>
        <p:spPr bwMode="auto">
          <a:xfrm>
            <a:off x="7767638" y="4864100"/>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1" name="Line 81"/>
          <p:cNvSpPr>
            <a:spLocks noChangeShapeType="1"/>
          </p:cNvSpPr>
          <p:nvPr/>
        </p:nvSpPr>
        <p:spPr bwMode="auto">
          <a:xfrm>
            <a:off x="8202613" y="4864100"/>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2" name="Line 82"/>
          <p:cNvSpPr>
            <a:spLocks noChangeShapeType="1"/>
          </p:cNvSpPr>
          <p:nvPr/>
        </p:nvSpPr>
        <p:spPr bwMode="auto">
          <a:xfrm>
            <a:off x="8632825" y="4856163"/>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3" name="Line 83"/>
          <p:cNvSpPr>
            <a:spLocks noChangeShapeType="1"/>
          </p:cNvSpPr>
          <p:nvPr/>
        </p:nvSpPr>
        <p:spPr bwMode="auto">
          <a:xfrm>
            <a:off x="2420938" y="4856163"/>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64" name="Group 84"/>
          <p:cNvGrpSpPr>
            <a:grpSpLocks/>
          </p:cNvGrpSpPr>
          <p:nvPr/>
        </p:nvGrpSpPr>
        <p:grpSpPr bwMode="auto">
          <a:xfrm>
            <a:off x="5337175" y="4906963"/>
            <a:ext cx="354013" cy="781050"/>
            <a:chOff x="3396" y="3403"/>
            <a:chExt cx="223" cy="492"/>
          </a:xfrm>
        </p:grpSpPr>
        <p:sp>
          <p:nvSpPr>
            <p:cNvPr id="364629" name="Text Box 85"/>
            <p:cNvSpPr txBox="1">
              <a:spLocks noChangeArrowheads="1"/>
            </p:cNvSpPr>
            <p:nvPr/>
          </p:nvSpPr>
          <p:spPr bwMode="auto">
            <a:xfrm>
              <a:off x="3396" y="3403"/>
              <a:ext cx="223" cy="2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4</a:t>
              </a:r>
              <a:r>
                <a:rPr lang="en-US" sz="1600" i="1">
                  <a:effectLst>
                    <a:outerShdw blurRad="38100" dist="38100" dir="2700000" algn="tl">
                      <a:srgbClr val="FFFFFF"/>
                    </a:outerShdw>
                  </a:effectLst>
                  <a:latin typeface="Arial" charset="0"/>
                  <a:cs typeface="Arial" charset="0"/>
                </a:rPr>
                <a:t>f</a:t>
              </a:r>
            </a:p>
          </p:txBody>
        </p:sp>
        <p:sp>
          <p:nvSpPr>
            <p:cNvPr id="364630" name="Text Box 86"/>
            <p:cNvSpPr txBox="1">
              <a:spLocks noChangeArrowheads="1"/>
            </p:cNvSpPr>
            <p:nvPr/>
          </p:nvSpPr>
          <p:spPr bwMode="auto">
            <a:xfrm>
              <a:off x="3396" y="3683"/>
              <a:ext cx="223" cy="2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5</a:t>
              </a:r>
              <a:r>
                <a:rPr lang="en-US" sz="1600" i="1">
                  <a:effectLst>
                    <a:outerShdw blurRad="38100" dist="38100" dir="2700000" algn="tl">
                      <a:srgbClr val="FFFFFF"/>
                    </a:outerShdw>
                  </a:effectLst>
                  <a:latin typeface="Arial" charset="0"/>
                  <a:cs typeface="Arial" charset="0"/>
                </a:rPr>
                <a:t>f</a:t>
              </a:r>
            </a:p>
          </p:txBody>
        </p:sp>
      </p:grpSp>
      <p:sp>
        <p:nvSpPr>
          <p:cNvPr id="51265" name="Text Box 87"/>
          <p:cNvSpPr txBox="1">
            <a:spLocks noChangeArrowheads="1"/>
          </p:cNvSpPr>
          <p:nvPr/>
        </p:nvSpPr>
        <p:spPr bwMode="auto">
          <a:xfrm>
            <a:off x="228600" y="1420813"/>
            <a:ext cx="364202" cy="325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05000"/>
              </a:lnSpc>
              <a:buClr>
                <a:schemeClr val="accent2"/>
              </a:buClr>
              <a:buFont typeface="Monotype Sorts" pitchFamily="2" charset="2"/>
              <a:buNone/>
            </a:pPr>
            <a:r>
              <a:rPr kumimoji="1" lang="en-US" sz="2800" b="1" i="1">
                <a:latin typeface="Times New Roman" pitchFamily="18" charset="0"/>
              </a:rPr>
              <a:t>1</a:t>
            </a:r>
          </a:p>
          <a:p>
            <a:pPr>
              <a:lnSpc>
                <a:spcPct val="105000"/>
              </a:lnSpc>
              <a:buClr>
                <a:schemeClr val="accent2"/>
              </a:buClr>
              <a:buFont typeface="Monotype Sorts" pitchFamily="2" charset="2"/>
              <a:buNone/>
            </a:pPr>
            <a:r>
              <a:rPr kumimoji="1" lang="en-US" sz="2800" b="1" i="1">
                <a:latin typeface="Times New Roman" pitchFamily="18" charset="0"/>
              </a:rPr>
              <a:t>2</a:t>
            </a:r>
          </a:p>
          <a:p>
            <a:pPr>
              <a:lnSpc>
                <a:spcPct val="105000"/>
              </a:lnSpc>
              <a:buClr>
                <a:schemeClr val="accent2"/>
              </a:buClr>
              <a:buFont typeface="Monotype Sorts" pitchFamily="2" charset="2"/>
              <a:buNone/>
            </a:pPr>
            <a:r>
              <a:rPr kumimoji="1" lang="en-US" sz="2800" b="1" i="1">
                <a:latin typeface="Times New Roman" pitchFamily="18" charset="0"/>
              </a:rPr>
              <a:t>3</a:t>
            </a:r>
          </a:p>
          <a:p>
            <a:pPr>
              <a:lnSpc>
                <a:spcPct val="105000"/>
              </a:lnSpc>
              <a:buClr>
                <a:schemeClr val="accent2"/>
              </a:buClr>
              <a:buFont typeface="Monotype Sorts" pitchFamily="2" charset="2"/>
              <a:buNone/>
            </a:pPr>
            <a:r>
              <a:rPr kumimoji="1" lang="en-US" sz="2800" b="1" i="1">
                <a:latin typeface="Times New Roman" pitchFamily="18" charset="0"/>
              </a:rPr>
              <a:t>4</a:t>
            </a:r>
          </a:p>
          <a:p>
            <a:pPr>
              <a:lnSpc>
                <a:spcPct val="105000"/>
              </a:lnSpc>
              <a:buClr>
                <a:schemeClr val="accent2"/>
              </a:buClr>
              <a:buFont typeface="Monotype Sorts" pitchFamily="2" charset="2"/>
              <a:buNone/>
            </a:pPr>
            <a:r>
              <a:rPr kumimoji="1" lang="en-US" sz="2800" b="1" i="1">
                <a:latin typeface="Times New Roman" pitchFamily="18" charset="0"/>
              </a:rPr>
              <a:t>5</a:t>
            </a:r>
          </a:p>
          <a:p>
            <a:pPr>
              <a:lnSpc>
                <a:spcPct val="105000"/>
              </a:lnSpc>
              <a:buClr>
                <a:schemeClr val="accent2"/>
              </a:buClr>
              <a:buFont typeface="Monotype Sorts" pitchFamily="2" charset="2"/>
              <a:buNone/>
            </a:pPr>
            <a:r>
              <a:rPr kumimoji="1" lang="en-US" sz="2800" b="1" i="1">
                <a:latin typeface="Times New Roman" pitchFamily="18" charset="0"/>
              </a:rPr>
              <a:t>6</a:t>
            </a:r>
          </a:p>
          <a:p>
            <a:pPr>
              <a:lnSpc>
                <a:spcPct val="105000"/>
              </a:lnSpc>
              <a:buClr>
                <a:schemeClr val="accent2"/>
              </a:buClr>
              <a:buFont typeface="Monotype Sorts" pitchFamily="2" charset="2"/>
              <a:buNone/>
            </a:pPr>
            <a:r>
              <a:rPr kumimoji="1" lang="en-US" sz="2800" b="1" i="1">
                <a:latin typeface="Times New Roman" pitchFamily="18" charset="0"/>
              </a:rPr>
              <a:t>7</a:t>
            </a:r>
          </a:p>
        </p:txBody>
      </p:sp>
      <p:sp>
        <p:nvSpPr>
          <p:cNvPr id="51266" name="Line 88"/>
          <p:cNvSpPr>
            <a:spLocks noChangeShapeType="1"/>
          </p:cNvSpPr>
          <p:nvPr/>
        </p:nvSpPr>
        <p:spPr bwMode="auto">
          <a:xfrm>
            <a:off x="679450" y="1493838"/>
            <a:ext cx="0" cy="3097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78"/>
          <p:cNvSpPr>
            <a:spLocks noChangeArrowheads="1"/>
          </p:cNvSpPr>
          <p:nvPr/>
        </p:nvSpPr>
        <p:spPr bwMode="auto">
          <a:xfrm>
            <a:off x="1219200" y="228600"/>
            <a:ext cx="6400800" cy="6400800"/>
          </a:xfrm>
          <a:prstGeom prst="rect">
            <a:avLst/>
          </a:prstGeom>
          <a:noFill/>
          <a:ln w="9525">
            <a:noFill/>
            <a:miter lim="800000"/>
            <a:headEnd/>
            <a:tailEnd/>
          </a:ln>
          <a:effectLst/>
        </p:spPr>
        <p:txBody>
          <a:bodyPr wrap="none" anchor="ctr"/>
          <a:lstStyle/>
          <a:p>
            <a:endParaRPr lang="en-US"/>
          </a:p>
        </p:txBody>
      </p:sp>
      <p:sp>
        <p:nvSpPr>
          <p:cNvPr id="52227" name="Line 9"/>
          <p:cNvSpPr>
            <a:spLocks noChangeShapeType="1"/>
          </p:cNvSpPr>
          <p:nvPr/>
        </p:nvSpPr>
        <p:spPr bwMode="auto">
          <a:xfrm flipV="1">
            <a:off x="2514600" y="533400"/>
            <a:ext cx="0" cy="5791200"/>
          </a:xfrm>
          <a:prstGeom prst="line">
            <a:avLst/>
          </a:prstGeom>
          <a:noFill/>
          <a:ln w="254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4522" name="Group 10"/>
          <p:cNvGrpSpPr>
            <a:grpSpLocks/>
          </p:cNvGrpSpPr>
          <p:nvPr/>
        </p:nvGrpSpPr>
        <p:grpSpPr bwMode="auto">
          <a:xfrm>
            <a:off x="2590800" y="669925"/>
            <a:ext cx="3886200" cy="2546350"/>
            <a:chOff x="1680" y="326"/>
            <a:chExt cx="2448" cy="1604"/>
          </a:xfrm>
        </p:grpSpPr>
        <p:sp>
          <p:nvSpPr>
            <p:cNvPr id="52254" name="Line 11"/>
            <p:cNvSpPr>
              <a:spLocks noChangeShapeType="1"/>
            </p:cNvSpPr>
            <p:nvPr/>
          </p:nvSpPr>
          <p:spPr bwMode="auto">
            <a:xfrm>
              <a:off x="2112" y="1104"/>
              <a:ext cx="384" cy="0"/>
            </a:xfrm>
            <a:prstGeom prst="line">
              <a:avLst/>
            </a:prstGeom>
            <a:noFill/>
            <a:ln w="2222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5" name="Line 12"/>
            <p:cNvSpPr>
              <a:spLocks noChangeShapeType="1"/>
            </p:cNvSpPr>
            <p:nvPr/>
          </p:nvSpPr>
          <p:spPr bwMode="auto">
            <a:xfrm>
              <a:off x="2832" y="432"/>
              <a:ext cx="1008" cy="0"/>
            </a:xfrm>
            <a:prstGeom prst="line">
              <a:avLst/>
            </a:prstGeom>
            <a:noFill/>
            <a:ln w="2222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6" name="Line 13"/>
            <p:cNvSpPr>
              <a:spLocks noChangeShapeType="1"/>
            </p:cNvSpPr>
            <p:nvPr/>
          </p:nvSpPr>
          <p:spPr bwMode="auto">
            <a:xfrm>
              <a:off x="2832" y="912"/>
              <a:ext cx="1008" cy="0"/>
            </a:xfrm>
            <a:prstGeom prst="line">
              <a:avLst/>
            </a:prstGeom>
            <a:noFill/>
            <a:ln w="2222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7" name="Line 14"/>
            <p:cNvSpPr>
              <a:spLocks noChangeShapeType="1"/>
            </p:cNvSpPr>
            <p:nvPr/>
          </p:nvSpPr>
          <p:spPr bwMode="auto">
            <a:xfrm>
              <a:off x="2832" y="1392"/>
              <a:ext cx="1008" cy="0"/>
            </a:xfrm>
            <a:prstGeom prst="line">
              <a:avLst/>
            </a:prstGeom>
            <a:noFill/>
            <a:ln w="2222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8" name="Line 15"/>
            <p:cNvSpPr>
              <a:spLocks noChangeShapeType="1"/>
            </p:cNvSpPr>
            <p:nvPr/>
          </p:nvSpPr>
          <p:spPr bwMode="auto">
            <a:xfrm>
              <a:off x="2832" y="1824"/>
              <a:ext cx="1008" cy="0"/>
            </a:xfrm>
            <a:prstGeom prst="line">
              <a:avLst/>
            </a:prstGeom>
            <a:noFill/>
            <a:ln w="2222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9" name="Line 16"/>
            <p:cNvSpPr>
              <a:spLocks noChangeShapeType="1"/>
            </p:cNvSpPr>
            <p:nvPr/>
          </p:nvSpPr>
          <p:spPr bwMode="auto">
            <a:xfrm flipH="1" flipV="1">
              <a:off x="2496" y="1104"/>
              <a:ext cx="336" cy="720"/>
            </a:xfrm>
            <a:prstGeom prst="line">
              <a:avLst/>
            </a:prstGeom>
            <a:noFill/>
            <a:ln w="2222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0" name="Line 17"/>
            <p:cNvSpPr>
              <a:spLocks noChangeShapeType="1"/>
            </p:cNvSpPr>
            <p:nvPr/>
          </p:nvSpPr>
          <p:spPr bwMode="auto">
            <a:xfrm flipV="1">
              <a:off x="2496" y="432"/>
              <a:ext cx="336" cy="672"/>
            </a:xfrm>
            <a:prstGeom prst="line">
              <a:avLst/>
            </a:prstGeom>
            <a:noFill/>
            <a:ln w="2222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1" name="Line 18"/>
            <p:cNvSpPr>
              <a:spLocks noChangeShapeType="1"/>
            </p:cNvSpPr>
            <p:nvPr/>
          </p:nvSpPr>
          <p:spPr bwMode="auto">
            <a:xfrm flipV="1">
              <a:off x="2496" y="912"/>
              <a:ext cx="336" cy="192"/>
            </a:xfrm>
            <a:prstGeom prst="line">
              <a:avLst/>
            </a:prstGeom>
            <a:noFill/>
            <a:ln w="2222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2" name="Line 19"/>
            <p:cNvSpPr>
              <a:spLocks noChangeShapeType="1"/>
            </p:cNvSpPr>
            <p:nvPr/>
          </p:nvSpPr>
          <p:spPr bwMode="auto">
            <a:xfrm>
              <a:off x="2496" y="1104"/>
              <a:ext cx="336" cy="288"/>
            </a:xfrm>
            <a:prstGeom prst="line">
              <a:avLst/>
            </a:prstGeom>
            <a:noFill/>
            <a:ln w="2222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3" name="Text Box 20"/>
            <p:cNvSpPr txBox="1">
              <a:spLocks noChangeArrowheads="1"/>
            </p:cNvSpPr>
            <p:nvPr/>
          </p:nvSpPr>
          <p:spPr bwMode="auto">
            <a:xfrm>
              <a:off x="3831" y="326"/>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990099"/>
                  </a:solidFill>
                </a:rPr>
                <a:t>4</a:t>
              </a:r>
              <a:r>
                <a:rPr lang="en-US" sz="2000" i="1">
                  <a:solidFill>
                    <a:srgbClr val="990099"/>
                  </a:solidFill>
                </a:rPr>
                <a:t>f</a:t>
              </a:r>
              <a:endParaRPr lang="en-US" sz="2000">
                <a:solidFill>
                  <a:srgbClr val="990099"/>
                </a:solidFill>
              </a:endParaRPr>
            </a:p>
          </p:txBody>
        </p:sp>
        <p:sp>
          <p:nvSpPr>
            <p:cNvPr id="52264" name="Text Box 21"/>
            <p:cNvSpPr txBox="1">
              <a:spLocks noChangeArrowheads="1"/>
            </p:cNvSpPr>
            <p:nvPr/>
          </p:nvSpPr>
          <p:spPr bwMode="auto">
            <a:xfrm>
              <a:off x="3834" y="768"/>
              <a:ext cx="2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990099"/>
                  </a:solidFill>
                </a:rPr>
                <a:t>4</a:t>
              </a:r>
              <a:r>
                <a:rPr lang="en-US" sz="2000" i="1">
                  <a:solidFill>
                    <a:srgbClr val="990099"/>
                  </a:solidFill>
                </a:rPr>
                <a:t>d</a:t>
              </a:r>
              <a:endParaRPr lang="en-US" sz="2000">
                <a:solidFill>
                  <a:srgbClr val="990099"/>
                </a:solidFill>
              </a:endParaRPr>
            </a:p>
          </p:txBody>
        </p:sp>
        <p:sp>
          <p:nvSpPr>
            <p:cNvPr id="52265" name="Text Box 22"/>
            <p:cNvSpPr txBox="1">
              <a:spLocks noChangeArrowheads="1"/>
            </p:cNvSpPr>
            <p:nvPr/>
          </p:nvSpPr>
          <p:spPr bwMode="auto">
            <a:xfrm>
              <a:off x="3834" y="1248"/>
              <a:ext cx="2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990099"/>
                  </a:solidFill>
                </a:rPr>
                <a:t>4</a:t>
              </a:r>
              <a:r>
                <a:rPr lang="en-US" sz="2000" i="1">
                  <a:solidFill>
                    <a:srgbClr val="990099"/>
                  </a:solidFill>
                </a:rPr>
                <a:t>p</a:t>
              </a:r>
              <a:endParaRPr lang="en-US" sz="2000">
                <a:solidFill>
                  <a:srgbClr val="990099"/>
                </a:solidFill>
              </a:endParaRPr>
            </a:p>
          </p:txBody>
        </p:sp>
        <p:sp>
          <p:nvSpPr>
            <p:cNvPr id="52266" name="Text Box 23"/>
            <p:cNvSpPr txBox="1">
              <a:spLocks noChangeArrowheads="1"/>
            </p:cNvSpPr>
            <p:nvPr/>
          </p:nvSpPr>
          <p:spPr bwMode="auto">
            <a:xfrm>
              <a:off x="3843" y="1680"/>
              <a:ext cx="2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990099"/>
                  </a:solidFill>
                </a:rPr>
                <a:t>4</a:t>
              </a:r>
              <a:r>
                <a:rPr lang="en-US" sz="2000" i="1">
                  <a:solidFill>
                    <a:srgbClr val="990099"/>
                  </a:solidFill>
                </a:rPr>
                <a:t>s</a:t>
              </a:r>
              <a:endParaRPr lang="en-US" sz="2000">
                <a:solidFill>
                  <a:srgbClr val="990099"/>
                </a:solidFill>
              </a:endParaRPr>
            </a:p>
          </p:txBody>
        </p:sp>
        <p:sp>
          <p:nvSpPr>
            <p:cNvPr id="52267" name="Text Box 24"/>
            <p:cNvSpPr txBox="1">
              <a:spLocks noChangeArrowheads="1"/>
            </p:cNvSpPr>
            <p:nvPr/>
          </p:nvSpPr>
          <p:spPr bwMode="auto">
            <a:xfrm>
              <a:off x="1680" y="1008"/>
              <a:ext cx="4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a:solidFill>
                    <a:srgbClr val="990099"/>
                  </a:solidFill>
                </a:rPr>
                <a:t>n</a:t>
              </a:r>
              <a:r>
                <a:rPr lang="en-US" sz="2000">
                  <a:solidFill>
                    <a:srgbClr val="990099"/>
                  </a:solidFill>
                </a:rPr>
                <a:t> = 4</a:t>
              </a:r>
            </a:p>
          </p:txBody>
        </p:sp>
      </p:grpSp>
      <p:grpSp>
        <p:nvGrpSpPr>
          <p:cNvPr id="64537" name="Group 25"/>
          <p:cNvGrpSpPr>
            <a:grpSpLocks/>
          </p:cNvGrpSpPr>
          <p:nvPr/>
        </p:nvGrpSpPr>
        <p:grpSpPr bwMode="auto">
          <a:xfrm>
            <a:off x="2590800" y="2514600"/>
            <a:ext cx="3886200" cy="1768475"/>
            <a:chOff x="1680" y="1488"/>
            <a:chExt cx="2448" cy="1114"/>
          </a:xfrm>
        </p:grpSpPr>
        <p:sp>
          <p:nvSpPr>
            <p:cNvPr id="52245" name="Line 26"/>
            <p:cNvSpPr>
              <a:spLocks noChangeShapeType="1"/>
            </p:cNvSpPr>
            <p:nvPr/>
          </p:nvSpPr>
          <p:spPr bwMode="auto">
            <a:xfrm>
              <a:off x="2112" y="2064"/>
              <a:ext cx="1728"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6" name="Line 27"/>
            <p:cNvSpPr>
              <a:spLocks noChangeShapeType="1"/>
            </p:cNvSpPr>
            <p:nvPr/>
          </p:nvSpPr>
          <p:spPr bwMode="auto">
            <a:xfrm>
              <a:off x="2832" y="1632"/>
              <a:ext cx="1008"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7" name="Line 28"/>
            <p:cNvSpPr>
              <a:spLocks noChangeShapeType="1"/>
            </p:cNvSpPr>
            <p:nvPr/>
          </p:nvSpPr>
          <p:spPr bwMode="auto">
            <a:xfrm>
              <a:off x="2832" y="2496"/>
              <a:ext cx="1008"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8" name="Line 29"/>
            <p:cNvSpPr>
              <a:spLocks noChangeShapeType="1"/>
            </p:cNvSpPr>
            <p:nvPr/>
          </p:nvSpPr>
          <p:spPr bwMode="auto">
            <a:xfrm flipH="1" flipV="1">
              <a:off x="2496" y="2064"/>
              <a:ext cx="336" cy="432"/>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9" name="Line 30"/>
            <p:cNvSpPr>
              <a:spLocks noChangeShapeType="1"/>
            </p:cNvSpPr>
            <p:nvPr/>
          </p:nvSpPr>
          <p:spPr bwMode="auto">
            <a:xfrm flipV="1">
              <a:off x="2496" y="1632"/>
              <a:ext cx="336" cy="432"/>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0" name="Text Box 31"/>
            <p:cNvSpPr txBox="1">
              <a:spLocks noChangeArrowheads="1"/>
            </p:cNvSpPr>
            <p:nvPr/>
          </p:nvSpPr>
          <p:spPr bwMode="auto">
            <a:xfrm>
              <a:off x="3834" y="1488"/>
              <a:ext cx="2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rPr>
                <a:t>3</a:t>
              </a:r>
              <a:r>
                <a:rPr lang="en-US" sz="2000" i="1">
                  <a:solidFill>
                    <a:srgbClr val="FF0000"/>
                  </a:solidFill>
                </a:rPr>
                <a:t>d</a:t>
              </a:r>
              <a:endParaRPr lang="en-US" sz="2000">
                <a:solidFill>
                  <a:srgbClr val="FF0000"/>
                </a:solidFill>
              </a:endParaRPr>
            </a:p>
          </p:txBody>
        </p:sp>
        <p:sp>
          <p:nvSpPr>
            <p:cNvPr id="52251" name="Text Box 32"/>
            <p:cNvSpPr txBox="1">
              <a:spLocks noChangeArrowheads="1"/>
            </p:cNvSpPr>
            <p:nvPr/>
          </p:nvSpPr>
          <p:spPr bwMode="auto">
            <a:xfrm>
              <a:off x="3834" y="1920"/>
              <a:ext cx="2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rPr>
                <a:t>3</a:t>
              </a:r>
              <a:r>
                <a:rPr lang="en-US" sz="2000" i="1">
                  <a:solidFill>
                    <a:srgbClr val="FF0000"/>
                  </a:solidFill>
                </a:rPr>
                <a:t>p</a:t>
              </a:r>
              <a:endParaRPr lang="en-US" sz="2000">
                <a:solidFill>
                  <a:srgbClr val="FF0000"/>
                </a:solidFill>
              </a:endParaRPr>
            </a:p>
          </p:txBody>
        </p:sp>
        <p:sp>
          <p:nvSpPr>
            <p:cNvPr id="52252" name="Text Box 33"/>
            <p:cNvSpPr txBox="1">
              <a:spLocks noChangeArrowheads="1"/>
            </p:cNvSpPr>
            <p:nvPr/>
          </p:nvSpPr>
          <p:spPr bwMode="auto">
            <a:xfrm>
              <a:off x="3840" y="2352"/>
              <a:ext cx="2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rPr>
                <a:t>3</a:t>
              </a:r>
              <a:r>
                <a:rPr lang="en-US" sz="2000" i="1">
                  <a:solidFill>
                    <a:srgbClr val="FF0000"/>
                  </a:solidFill>
                </a:rPr>
                <a:t>s</a:t>
              </a:r>
              <a:endParaRPr lang="en-US" sz="2000">
                <a:solidFill>
                  <a:srgbClr val="FF0000"/>
                </a:solidFill>
              </a:endParaRPr>
            </a:p>
          </p:txBody>
        </p:sp>
        <p:sp>
          <p:nvSpPr>
            <p:cNvPr id="52253" name="Text Box 34"/>
            <p:cNvSpPr txBox="1">
              <a:spLocks noChangeArrowheads="1"/>
            </p:cNvSpPr>
            <p:nvPr/>
          </p:nvSpPr>
          <p:spPr bwMode="auto">
            <a:xfrm>
              <a:off x="1680" y="1920"/>
              <a:ext cx="4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a:solidFill>
                    <a:srgbClr val="FF0000"/>
                  </a:solidFill>
                </a:rPr>
                <a:t>n</a:t>
              </a:r>
              <a:r>
                <a:rPr lang="en-US" sz="2000">
                  <a:solidFill>
                    <a:srgbClr val="FF0000"/>
                  </a:solidFill>
                </a:rPr>
                <a:t> = 3</a:t>
              </a:r>
            </a:p>
          </p:txBody>
        </p:sp>
      </p:grpSp>
      <p:grpSp>
        <p:nvGrpSpPr>
          <p:cNvPr id="64547" name="Group 35"/>
          <p:cNvGrpSpPr>
            <a:grpSpLocks/>
          </p:cNvGrpSpPr>
          <p:nvPr/>
        </p:nvGrpSpPr>
        <p:grpSpPr bwMode="auto">
          <a:xfrm>
            <a:off x="2590800" y="4572000"/>
            <a:ext cx="3886200" cy="1158875"/>
            <a:chOff x="1680" y="2784"/>
            <a:chExt cx="2448" cy="730"/>
          </a:xfrm>
        </p:grpSpPr>
        <p:sp>
          <p:nvSpPr>
            <p:cNvPr id="52237" name="Line 36"/>
            <p:cNvSpPr>
              <a:spLocks noChangeShapeType="1"/>
            </p:cNvSpPr>
            <p:nvPr/>
          </p:nvSpPr>
          <p:spPr bwMode="auto">
            <a:xfrm>
              <a:off x="2832" y="2928"/>
              <a:ext cx="1008" cy="0"/>
            </a:xfrm>
            <a:prstGeom prst="line">
              <a:avLst/>
            </a:prstGeom>
            <a:noFill/>
            <a:ln w="22225">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8" name="Line 37"/>
            <p:cNvSpPr>
              <a:spLocks noChangeShapeType="1"/>
            </p:cNvSpPr>
            <p:nvPr/>
          </p:nvSpPr>
          <p:spPr bwMode="auto">
            <a:xfrm>
              <a:off x="2832" y="3408"/>
              <a:ext cx="1008" cy="0"/>
            </a:xfrm>
            <a:prstGeom prst="line">
              <a:avLst/>
            </a:prstGeom>
            <a:noFill/>
            <a:ln w="22225">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9" name="Line 38"/>
            <p:cNvSpPr>
              <a:spLocks noChangeShapeType="1"/>
            </p:cNvSpPr>
            <p:nvPr/>
          </p:nvSpPr>
          <p:spPr bwMode="auto">
            <a:xfrm flipH="1" flipV="1">
              <a:off x="2496" y="3168"/>
              <a:ext cx="336" cy="240"/>
            </a:xfrm>
            <a:prstGeom prst="line">
              <a:avLst/>
            </a:prstGeom>
            <a:noFill/>
            <a:ln w="22225">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0" name="Line 39"/>
            <p:cNvSpPr>
              <a:spLocks noChangeShapeType="1"/>
            </p:cNvSpPr>
            <p:nvPr/>
          </p:nvSpPr>
          <p:spPr bwMode="auto">
            <a:xfrm flipV="1">
              <a:off x="2496" y="2928"/>
              <a:ext cx="336" cy="240"/>
            </a:xfrm>
            <a:prstGeom prst="line">
              <a:avLst/>
            </a:prstGeom>
            <a:noFill/>
            <a:ln w="22225">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1" name="Line 40"/>
            <p:cNvSpPr>
              <a:spLocks noChangeShapeType="1"/>
            </p:cNvSpPr>
            <p:nvPr/>
          </p:nvSpPr>
          <p:spPr bwMode="auto">
            <a:xfrm flipH="1">
              <a:off x="2112" y="3168"/>
              <a:ext cx="384" cy="0"/>
            </a:xfrm>
            <a:prstGeom prst="line">
              <a:avLst/>
            </a:prstGeom>
            <a:noFill/>
            <a:ln w="22225">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2" name="Text Box 41"/>
            <p:cNvSpPr txBox="1">
              <a:spLocks noChangeArrowheads="1"/>
            </p:cNvSpPr>
            <p:nvPr/>
          </p:nvSpPr>
          <p:spPr bwMode="auto">
            <a:xfrm>
              <a:off x="3834" y="2784"/>
              <a:ext cx="2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339966"/>
                  </a:solidFill>
                </a:rPr>
                <a:t>2</a:t>
              </a:r>
              <a:r>
                <a:rPr lang="en-US" sz="2000" i="1">
                  <a:solidFill>
                    <a:srgbClr val="339966"/>
                  </a:solidFill>
                </a:rPr>
                <a:t>p</a:t>
              </a:r>
              <a:endParaRPr lang="en-US" sz="2000">
                <a:solidFill>
                  <a:srgbClr val="339966"/>
                </a:solidFill>
              </a:endParaRPr>
            </a:p>
          </p:txBody>
        </p:sp>
        <p:sp>
          <p:nvSpPr>
            <p:cNvPr id="52243" name="Text Box 42"/>
            <p:cNvSpPr txBox="1">
              <a:spLocks noChangeArrowheads="1"/>
            </p:cNvSpPr>
            <p:nvPr/>
          </p:nvSpPr>
          <p:spPr bwMode="auto">
            <a:xfrm>
              <a:off x="3840" y="3264"/>
              <a:ext cx="2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339966"/>
                  </a:solidFill>
                </a:rPr>
                <a:t>2</a:t>
              </a:r>
              <a:r>
                <a:rPr lang="en-US" sz="2000" i="1">
                  <a:solidFill>
                    <a:srgbClr val="339966"/>
                  </a:solidFill>
                </a:rPr>
                <a:t>s</a:t>
              </a:r>
              <a:endParaRPr lang="en-US" sz="2000">
                <a:solidFill>
                  <a:srgbClr val="339966"/>
                </a:solidFill>
              </a:endParaRPr>
            </a:p>
          </p:txBody>
        </p:sp>
        <p:sp>
          <p:nvSpPr>
            <p:cNvPr id="52244" name="Text Box 43"/>
            <p:cNvSpPr txBox="1">
              <a:spLocks noChangeArrowheads="1"/>
            </p:cNvSpPr>
            <p:nvPr/>
          </p:nvSpPr>
          <p:spPr bwMode="auto">
            <a:xfrm>
              <a:off x="1680" y="3024"/>
              <a:ext cx="4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a:solidFill>
                    <a:srgbClr val="339966"/>
                  </a:solidFill>
                </a:rPr>
                <a:t>n</a:t>
              </a:r>
              <a:r>
                <a:rPr lang="en-US" sz="2000">
                  <a:solidFill>
                    <a:srgbClr val="339966"/>
                  </a:solidFill>
                </a:rPr>
                <a:t> = 2</a:t>
              </a:r>
            </a:p>
          </p:txBody>
        </p:sp>
      </p:grpSp>
      <p:grpSp>
        <p:nvGrpSpPr>
          <p:cNvPr id="64556" name="Group 44"/>
          <p:cNvGrpSpPr>
            <a:grpSpLocks/>
          </p:cNvGrpSpPr>
          <p:nvPr/>
        </p:nvGrpSpPr>
        <p:grpSpPr bwMode="auto">
          <a:xfrm>
            <a:off x="2598738" y="6019800"/>
            <a:ext cx="3878262" cy="457200"/>
            <a:chOff x="1685" y="3696"/>
            <a:chExt cx="2443" cy="288"/>
          </a:xfrm>
        </p:grpSpPr>
        <p:sp>
          <p:nvSpPr>
            <p:cNvPr id="52234" name="Line 45"/>
            <p:cNvSpPr>
              <a:spLocks noChangeShapeType="1"/>
            </p:cNvSpPr>
            <p:nvPr/>
          </p:nvSpPr>
          <p:spPr bwMode="auto">
            <a:xfrm>
              <a:off x="2160" y="3840"/>
              <a:ext cx="1680" cy="0"/>
            </a:xfrm>
            <a:prstGeom prst="line">
              <a:avLst/>
            </a:prstGeom>
            <a:noFill/>
            <a:ln w="222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Text Box 46"/>
            <p:cNvSpPr txBox="1">
              <a:spLocks noChangeArrowheads="1"/>
            </p:cNvSpPr>
            <p:nvPr/>
          </p:nvSpPr>
          <p:spPr bwMode="auto">
            <a:xfrm>
              <a:off x="3843" y="3696"/>
              <a:ext cx="2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chemeClr val="accent2"/>
                  </a:solidFill>
                </a:rPr>
                <a:t>1</a:t>
              </a:r>
              <a:r>
                <a:rPr lang="en-US" sz="2000" i="1">
                  <a:solidFill>
                    <a:schemeClr val="accent2"/>
                  </a:solidFill>
                </a:rPr>
                <a:t>s</a:t>
              </a:r>
              <a:endParaRPr lang="en-US" sz="2000">
                <a:solidFill>
                  <a:schemeClr val="accent2"/>
                </a:solidFill>
              </a:endParaRPr>
            </a:p>
          </p:txBody>
        </p:sp>
        <p:sp>
          <p:nvSpPr>
            <p:cNvPr id="52236" name="Text Box 47"/>
            <p:cNvSpPr txBox="1">
              <a:spLocks noChangeArrowheads="1"/>
            </p:cNvSpPr>
            <p:nvPr/>
          </p:nvSpPr>
          <p:spPr bwMode="auto">
            <a:xfrm>
              <a:off x="1685" y="3734"/>
              <a:ext cx="4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a:solidFill>
                    <a:schemeClr val="accent2"/>
                  </a:solidFill>
                </a:rPr>
                <a:t>n</a:t>
              </a:r>
              <a:r>
                <a:rPr lang="en-US" sz="2000">
                  <a:solidFill>
                    <a:schemeClr val="accent2"/>
                  </a:solidFill>
                </a:rPr>
                <a:t> = 1</a:t>
              </a:r>
            </a:p>
          </p:txBody>
        </p:sp>
      </p:grpSp>
      <p:sp>
        <p:nvSpPr>
          <p:cNvPr id="52232" name="Text Box 48"/>
          <p:cNvSpPr txBox="1">
            <a:spLocks noChangeArrowheads="1"/>
          </p:cNvSpPr>
          <p:nvPr/>
        </p:nvSpPr>
        <p:spPr bwMode="auto">
          <a:xfrm rot="16200000">
            <a:off x="1685131" y="3344069"/>
            <a:ext cx="989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a:t>Energy</a:t>
            </a:r>
          </a:p>
        </p:txBody>
      </p:sp>
      <p:sp>
        <p:nvSpPr>
          <p:cNvPr id="2" name="Slide Number Placeholder 1"/>
          <p:cNvSpPr>
            <a:spLocks noGrp="1"/>
          </p:cNvSpPr>
          <p:nvPr>
            <p:ph type="sldNum" sz="quarter" idx="12"/>
          </p:nvPr>
        </p:nvSpPr>
        <p:spPr/>
        <p:txBody>
          <a:bodyPr/>
          <a:lstStyle/>
          <a:p>
            <a:pPr>
              <a:defRPr/>
            </a:pPr>
            <a:fld id="{CA9E7BC3-B00C-4D3C-9E3B-3B8ED5285A33}" type="slidenum">
              <a:rPr lang="en-US" smtClean="0"/>
              <a:pPr>
                <a:defRPr/>
              </a:pPr>
              <a:t>48</a:t>
            </a:fld>
            <a:endParaRPr lang="en-US"/>
          </a:p>
        </p:txBody>
      </p:sp>
      <p:sp>
        <p:nvSpPr>
          <p:cNvPr id="3" name="Title 2"/>
          <p:cNvSpPr>
            <a:spLocks noGrp="1"/>
          </p:cNvSpPr>
          <p:nvPr>
            <p:ph type="title"/>
          </p:nvPr>
        </p:nvSpPr>
        <p:spPr>
          <a:xfrm>
            <a:off x="457200" y="-76200"/>
            <a:ext cx="8229600" cy="808038"/>
          </a:xfrm>
        </p:spPr>
        <p:txBody>
          <a:bodyPr/>
          <a:lstStyle/>
          <a:p>
            <a:r>
              <a:rPr lang="en-US" dirty="0" smtClean="0"/>
              <a:t>Orbital Energies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56"/>
                                        </p:tgtEl>
                                        <p:attrNameLst>
                                          <p:attrName>style.visibility</p:attrName>
                                        </p:attrNameLst>
                                      </p:cBhvr>
                                      <p:to>
                                        <p:strVal val="visible"/>
                                      </p:to>
                                    </p:set>
                                    <p:animEffect transition="in" filter="fade">
                                      <p:cBhvr>
                                        <p:cTn id="7" dur="2000"/>
                                        <p:tgtEl>
                                          <p:spTgt spid="64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4547"/>
                                        </p:tgtEl>
                                        <p:attrNameLst>
                                          <p:attrName>style.visibility</p:attrName>
                                        </p:attrNameLst>
                                      </p:cBhvr>
                                      <p:to>
                                        <p:strVal val="visible"/>
                                      </p:to>
                                    </p:set>
                                    <p:animEffect transition="in" filter="wipe(left)">
                                      <p:cBhvr>
                                        <p:cTn id="12" dur="500"/>
                                        <p:tgtEl>
                                          <p:spTgt spid="645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64537"/>
                                        </p:tgtEl>
                                        <p:attrNameLst>
                                          <p:attrName>style.visibility</p:attrName>
                                        </p:attrNameLst>
                                      </p:cBhvr>
                                      <p:to>
                                        <p:strVal val="visible"/>
                                      </p:to>
                                    </p:set>
                                    <p:animEffect transition="in" filter="strips(upRight)">
                                      <p:cBhvr>
                                        <p:cTn id="17" dur="2000"/>
                                        <p:tgtEl>
                                          <p:spTgt spid="645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4522"/>
                                        </p:tgtEl>
                                        <p:attrNameLst>
                                          <p:attrName>style.visibility</p:attrName>
                                        </p:attrNameLst>
                                      </p:cBhvr>
                                      <p:to>
                                        <p:strVal val="visible"/>
                                      </p:to>
                                    </p:set>
                                    <p:animEffect transition="in" filter="wipe(left)">
                                      <p:cBhvr>
                                        <p:cTn id="22" dur="5000"/>
                                        <p:tgtEl>
                                          <p:spTgt spid="6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8"/>
          <p:cNvSpPr>
            <a:spLocks noGrp="1" noChangeArrowheads="1"/>
          </p:cNvSpPr>
          <p:nvPr>
            <p:ph idx="1"/>
          </p:nvPr>
        </p:nvSpPr>
        <p:spPr>
          <a:xfrm>
            <a:off x="304800" y="838200"/>
            <a:ext cx="8562975" cy="5135562"/>
          </a:xfrm>
        </p:spPr>
        <p:txBody>
          <a:bodyPr/>
          <a:lstStyle/>
          <a:p>
            <a:pPr eaLnBrk="1" hangingPunct="1">
              <a:lnSpc>
                <a:spcPct val="90000"/>
              </a:lnSpc>
            </a:pPr>
            <a:r>
              <a:rPr lang="en-US" b="1" u="sng" dirty="0" err="1" smtClean="0">
                <a:effectLst/>
              </a:rPr>
              <a:t>Aufbau</a:t>
            </a:r>
            <a:r>
              <a:rPr lang="en-US" b="1" u="sng" dirty="0" smtClean="0">
                <a:effectLst/>
              </a:rPr>
              <a:t> Principle</a:t>
            </a:r>
            <a:r>
              <a:rPr lang="en-US" dirty="0" smtClean="0">
                <a:effectLst/>
              </a:rPr>
              <a:t>:  Electrons are added one at a time to the lowest energy orbitals available until all the electrons of the atom have been accounted for.</a:t>
            </a:r>
          </a:p>
          <a:p>
            <a:pPr lvl="1" eaLnBrk="1" hangingPunct="1">
              <a:lnSpc>
                <a:spcPct val="90000"/>
              </a:lnSpc>
            </a:pPr>
            <a:r>
              <a:rPr lang="en-US" dirty="0" err="1" smtClean="0">
                <a:effectLst/>
              </a:rPr>
              <a:t>Aufbau</a:t>
            </a:r>
            <a:r>
              <a:rPr lang="en-US" dirty="0" smtClean="0">
                <a:effectLst/>
              </a:rPr>
              <a:t> is German for “building up”.</a:t>
            </a:r>
            <a:br>
              <a:rPr lang="en-US" dirty="0" smtClean="0">
                <a:effectLst/>
              </a:rPr>
            </a:br>
            <a:endParaRPr lang="en-US" dirty="0" smtClean="0">
              <a:effectLst/>
            </a:endParaRPr>
          </a:p>
          <a:p>
            <a:pPr eaLnBrk="1" hangingPunct="1">
              <a:lnSpc>
                <a:spcPct val="90000"/>
              </a:lnSpc>
            </a:pPr>
            <a:r>
              <a:rPr lang="en-US" b="1" u="sng" dirty="0" smtClean="0">
                <a:effectLst/>
              </a:rPr>
              <a:t>Pauli Exclusion Principle</a:t>
            </a:r>
            <a:r>
              <a:rPr lang="en-US" dirty="0" smtClean="0">
                <a:effectLst/>
              </a:rPr>
              <a:t>: An orbital can hold a maximum of two electrons.  To occupy the same orbital, two electrons must spin in opposite directions.</a:t>
            </a:r>
            <a:br>
              <a:rPr lang="en-US" dirty="0" smtClean="0">
                <a:effectLst/>
              </a:rPr>
            </a:br>
            <a:endParaRPr lang="en-US" dirty="0" smtClean="0">
              <a:effectLst/>
            </a:endParaRPr>
          </a:p>
          <a:p>
            <a:pPr eaLnBrk="1" hangingPunct="1">
              <a:lnSpc>
                <a:spcPct val="90000"/>
              </a:lnSpc>
            </a:pPr>
            <a:r>
              <a:rPr lang="en-US" b="1" u="sng" dirty="0" err="1" smtClean="0">
                <a:effectLst/>
              </a:rPr>
              <a:t>Hund’s</a:t>
            </a:r>
            <a:r>
              <a:rPr lang="en-US" b="1" u="sng" dirty="0" smtClean="0">
                <a:effectLst/>
              </a:rPr>
              <a:t> Rule</a:t>
            </a:r>
            <a:r>
              <a:rPr lang="en-US" dirty="0" smtClean="0">
                <a:effectLst/>
              </a:rPr>
              <a:t>:  Electrons occupy equal-energy orbitals so that a maximum number of unpaired electrons results.</a:t>
            </a:r>
          </a:p>
          <a:p>
            <a:pPr eaLnBrk="1" hangingPunct="1">
              <a:lnSpc>
                <a:spcPct val="90000"/>
              </a:lnSpc>
            </a:pPr>
            <a:endParaRPr lang="en-US" dirty="0" smtClean="0">
              <a:effectLst/>
            </a:endParaRPr>
          </a:p>
        </p:txBody>
      </p:sp>
      <p:sp>
        <p:nvSpPr>
          <p:cNvPr id="58370" name="Rectangle 2"/>
          <p:cNvSpPr>
            <a:spLocks noGrp="1" noChangeArrowheads="1"/>
          </p:cNvSpPr>
          <p:nvPr>
            <p:ph type="title"/>
          </p:nvPr>
        </p:nvSpPr>
        <p:spPr>
          <a:xfrm>
            <a:off x="228600" y="30162"/>
            <a:ext cx="8639175" cy="731838"/>
          </a:xfrm>
        </p:spPr>
        <p:txBody>
          <a:bodyPr/>
          <a:lstStyle/>
          <a:p>
            <a:pPr eaLnBrk="1" hangingPunct="1">
              <a:defRPr/>
            </a:pPr>
            <a:r>
              <a:rPr lang="en-US" dirty="0" smtClean="0"/>
              <a:t>Filling Rules for Electron Orbitals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7" name="Rectangle 5"/>
          <p:cNvSpPr>
            <a:spLocks noGrp="1" noChangeArrowheads="1"/>
          </p:cNvSpPr>
          <p:nvPr>
            <p:ph type="title"/>
          </p:nvPr>
        </p:nvSpPr>
        <p:spPr>
          <a:xfrm>
            <a:off x="228600" y="0"/>
            <a:ext cx="8639175" cy="731838"/>
          </a:xfrm>
        </p:spPr>
        <p:txBody>
          <a:bodyPr/>
          <a:lstStyle/>
          <a:p>
            <a:pPr eaLnBrk="1" hangingPunct="1">
              <a:defRPr/>
            </a:pPr>
            <a:r>
              <a:rPr lang="en-US" dirty="0" smtClean="0"/>
              <a:t>Frequency vs. Wavelength</a:t>
            </a:r>
          </a:p>
        </p:txBody>
      </p:sp>
      <p:pic>
        <p:nvPicPr>
          <p:cNvPr id="7171" name="Picture 4" descr="freq vs wave"/>
          <p:cNvPicPr>
            <a:picLocks noGrp="1" noChangeAspect="1" noChangeArrowheads="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762000" y="793750"/>
            <a:ext cx="7467600" cy="530225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pPr>
              <a:defRPr/>
            </a:pPr>
            <a:fld id="{E141E1AB-0732-43AB-B4BB-ACF8E64784BD}"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Line 2"/>
          <p:cNvSpPr>
            <a:spLocks noChangeAspect="1" noChangeShapeType="1"/>
          </p:cNvSpPr>
          <p:nvPr/>
        </p:nvSpPr>
        <p:spPr bwMode="auto">
          <a:xfrm flipV="1">
            <a:off x="5505450" y="3662362"/>
            <a:ext cx="0" cy="823913"/>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39" name="Line 3"/>
          <p:cNvSpPr>
            <a:spLocks noChangeAspect="1" noChangeShapeType="1"/>
          </p:cNvSpPr>
          <p:nvPr/>
        </p:nvSpPr>
        <p:spPr bwMode="auto">
          <a:xfrm>
            <a:off x="5894388" y="3686175"/>
            <a:ext cx="0" cy="823912"/>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0" name="Line 4"/>
          <p:cNvSpPr>
            <a:spLocks noChangeAspect="1" noChangeShapeType="1"/>
          </p:cNvSpPr>
          <p:nvPr/>
        </p:nvSpPr>
        <p:spPr bwMode="auto">
          <a:xfrm flipV="1">
            <a:off x="6702425" y="3662362"/>
            <a:ext cx="0" cy="823913"/>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1" name="Line 5"/>
          <p:cNvSpPr>
            <a:spLocks noChangeAspect="1" noChangeShapeType="1"/>
          </p:cNvSpPr>
          <p:nvPr/>
        </p:nvSpPr>
        <p:spPr bwMode="auto">
          <a:xfrm flipV="1">
            <a:off x="7889875" y="3662362"/>
            <a:ext cx="0" cy="823913"/>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2" name="Line 6"/>
          <p:cNvSpPr>
            <a:spLocks noChangeAspect="1" noChangeShapeType="1"/>
          </p:cNvSpPr>
          <p:nvPr/>
        </p:nvSpPr>
        <p:spPr bwMode="auto">
          <a:xfrm flipV="1">
            <a:off x="2082800" y="3663950"/>
            <a:ext cx="0" cy="823912"/>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3" name="Line 7"/>
          <p:cNvSpPr>
            <a:spLocks noChangeAspect="1" noChangeShapeType="1"/>
          </p:cNvSpPr>
          <p:nvPr/>
        </p:nvSpPr>
        <p:spPr bwMode="auto">
          <a:xfrm>
            <a:off x="2511425" y="3687762"/>
            <a:ext cx="0" cy="823913"/>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4" name="Line 8"/>
          <p:cNvSpPr>
            <a:spLocks noChangeAspect="1" noChangeShapeType="1"/>
          </p:cNvSpPr>
          <p:nvPr/>
        </p:nvSpPr>
        <p:spPr bwMode="auto">
          <a:xfrm flipV="1">
            <a:off x="906463" y="3663950"/>
            <a:ext cx="0" cy="823912"/>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5" name="Line 9"/>
          <p:cNvSpPr>
            <a:spLocks noChangeAspect="1" noChangeShapeType="1"/>
          </p:cNvSpPr>
          <p:nvPr/>
        </p:nvSpPr>
        <p:spPr bwMode="auto">
          <a:xfrm>
            <a:off x="1308100" y="3687762"/>
            <a:ext cx="0" cy="823913"/>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46" name="Text Box 10"/>
          <p:cNvSpPr txBox="1">
            <a:spLocks noChangeArrowheads="1"/>
          </p:cNvSpPr>
          <p:nvPr/>
        </p:nvSpPr>
        <p:spPr bwMode="auto">
          <a:xfrm>
            <a:off x="5627688" y="5029200"/>
            <a:ext cx="2530475" cy="80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130000"/>
              </a:lnSpc>
              <a:spcBef>
                <a:spcPct val="50000"/>
              </a:spcBef>
              <a:buClr>
                <a:schemeClr val="accent2"/>
              </a:buClr>
              <a:buFont typeface="Monotype Sorts" pitchFamily="2" charset="2"/>
              <a:buNone/>
            </a:pPr>
            <a:r>
              <a:rPr kumimoji="1" lang="en-US" sz="4000" dirty="0"/>
              <a:t>RIGHT</a:t>
            </a:r>
          </a:p>
        </p:txBody>
      </p:sp>
      <p:sp>
        <p:nvSpPr>
          <p:cNvPr id="91147" name="Text Box 11"/>
          <p:cNvSpPr txBox="1">
            <a:spLocks noChangeArrowheads="1"/>
          </p:cNvSpPr>
          <p:nvPr/>
        </p:nvSpPr>
        <p:spPr bwMode="auto">
          <a:xfrm>
            <a:off x="868363" y="5046662"/>
            <a:ext cx="2847975" cy="80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130000"/>
              </a:lnSpc>
              <a:spcBef>
                <a:spcPct val="50000"/>
              </a:spcBef>
              <a:buClr>
                <a:schemeClr val="accent2"/>
              </a:buClr>
              <a:buFont typeface="Monotype Sorts" pitchFamily="2" charset="2"/>
              <a:buNone/>
            </a:pPr>
            <a:r>
              <a:rPr kumimoji="1" lang="en-US" sz="4000"/>
              <a:t>WRONG</a:t>
            </a:r>
          </a:p>
        </p:txBody>
      </p:sp>
      <p:sp>
        <p:nvSpPr>
          <p:cNvPr id="91161" name="Rectangle 25"/>
          <p:cNvSpPr>
            <a:spLocks noGrp="1" noChangeArrowheads="1"/>
          </p:cNvSpPr>
          <p:nvPr>
            <p:ph idx="1"/>
          </p:nvPr>
        </p:nvSpPr>
        <p:spPr>
          <a:xfrm>
            <a:off x="457200" y="990600"/>
            <a:ext cx="7593013" cy="2209800"/>
          </a:xfrm>
        </p:spPr>
        <p:txBody>
          <a:bodyPr/>
          <a:lstStyle/>
          <a:p>
            <a:pPr eaLnBrk="1" hangingPunct="1">
              <a:defRPr/>
            </a:pPr>
            <a:r>
              <a:rPr lang="en-US" dirty="0" err="1" smtClean="0"/>
              <a:t>Hund’s</a:t>
            </a:r>
            <a:r>
              <a:rPr lang="en-US" dirty="0" smtClean="0"/>
              <a:t> Rule</a:t>
            </a:r>
          </a:p>
          <a:p>
            <a:pPr lvl="1" eaLnBrk="1" hangingPunct="1">
              <a:spcBef>
                <a:spcPct val="40000"/>
              </a:spcBef>
              <a:defRPr/>
            </a:pPr>
            <a:r>
              <a:rPr lang="en-US" dirty="0" smtClean="0"/>
              <a:t>Within a sublevel, place one electron per orbital before pairing them.</a:t>
            </a:r>
          </a:p>
          <a:p>
            <a:pPr lvl="1" eaLnBrk="1" hangingPunct="1">
              <a:spcBef>
                <a:spcPct val="40000"/>
              </a:spcBef>
              <a:defRPr/>
            </a:pPr>
            <a:r>
              <a:rPr lang="en-US" dirty="0" smtClean="0"/>
              <a:t>“Empty Bus Seat Rule”</a:t>
            </a:r>
          </a:p>
        </p:txBody>
      </p:sp>
      <p:sp>
        <p:nvSpPr>
          <p:cNvPr id="91148" name="Rectangle 12"/>
          <p:cNvSpPr>
            <a:spLocks noGrp="1" noChangeArrowheads="1"/>
          </p:cNvSpPr>
          <p:nvPr>
            <p:ph type="title"/>
          </p:nvPr>
        </p:nvSpPr>
        <p:spPr/>
        <p:txBody>
          <a:bodyPr/>
          <a:lstStyle/>
          <a:p>
            <a:pPr eaLnBrk="1" hangingPunct="1">
              <a:defRPr/>
            </a:pPr>
            <a:r>
              <a:rPr lang="en-US" dirty="0" err="1" smtClean="0"/>
              <a:t>Hund’s</a:t>
            </a:r>
            <a:r>
              <a:rPr lang="en-US" dirty="0" smtClean="0"/>
              <a:t> Rule</a:t>
            </a:r>
          </a:p>
        </p:txBody>
      </p:sp>
      <p:grpSp>
        <p:nvGrpSpPr>
          <p:cNvPr id="91149" name="Group 13"/>
          <p:cNvGrpSpPr>
            <a:grpSpLocks/>
          </p:cNvGrpSpPr>
          <p:nvPr/>
        </p:nvGrpSpPr>
        <p:grpSpPr bwMode="auto">
          <a:xfrm>
            <a:off x="496888" y="3525837"/>
            <a:ext cx="8189912" cy="1127125"/>
            <a:chOff x="313" y="3056"/>
            <a:chExt cx="5159" cy="710"/>
          </a:xfrm>
        </p:grpSpPr>
        <p:grpSp>
          <p:nvGrpSpPr>
            <p:cNvPr id="54290" name="Group 14"/>
            <p:cNvGrpSpPr>
              <a:grpSpLocks/>
            </p:cNvGrpSpPr>
            <p:nvPr/>
          </p:nvGrpSpPr>
          <p:grpSpPr bwMode="auto">
            <a:xfrm>
              <a:off x="313" y="3059"/>
              <a:ext cx="2261" cy="707"/>
              <a:chOff x="247" y="3043"/>
              <a:chExt cx="2261" cy="707"/>
            </a:xfrm>
          </p:grpSpPr>
          <p:sp>
            <p:nvSpPr>
              <p:cNvPr id="54295" name="Rectangle 15"/>
              <p:cNvSpPr>
                <a:spLocks noChangeArrowheads="1"/>
              </p:cNvSpPr>
              <p:nvPr/>
            </p:nvSpPr>
            <p:spPr bwMode="auto">
              <a:xfrm>
                <a:off x="247" y="3043"/>
                <a:ext cx="756" cy="707"/>
              </a:xfrm>
              <a:prstGeom prst="rect">
                <a:avLst/>
              </a:prstGeom>
              <a:noFill/>
              <a:ln w="762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296" name="Rectangle 16"/>
              <p:cNvSpPr>
                <a:spLocks noChangeArrowheads="1"/>
              </p:cNvSpPr>
              <p:nvPr/>
            </p:nvSpPr>
            <p:spPr bwMode="auto">
              <a:xfrm>
                <a:off x="1000" y="3043"/>
                <a:ext cx="756" cy="707"/>
              </a:xfrm>
              <a:prstGeom prst="rect">
                <a:avLst/>
              </a:prstGeom>
              <a:noFill/>
              <a:ln w="762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297" name="Rectangle 17"/>
              <p:cNvSpPr>
                <a:spLocks noChangeArrowheads="1"/>
              </p:cNvSpPr>
              <p:nvPr/>
            </p:nvSpPr>
            <p:spPr bwMode="auto">
              <a:xfrm>
                <a:off x="1752" y="3043"/>
                <a:ext cx="756" cy="707"/>
              </a:xfrm>
              <a:prstGeom prst="rect">
                <a:avLst/>
              </a:prstGeom>
              <a:noFill/>
              <a:ln w="762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4291" name="Group 18"/>
            <p:cNvGrpSpPr>
              <a:grpSpLocks/>
            </p:cNvGrpSpPr>
            <p:nvPr/>
          </p:nvGrpSpPr>
          <p:grpSpPr bwMode="auto">
            <a:xfrm>
              <a:off x="3211" y="3056"/>
              <a:ext cx="2261" cy="707"/>
              <a:chOff x="247" y="3043"/>
              <a:chExt cx="2261" cy="707"/>
            </a:xfrm>
          </p:grpSpPr>
          <p:sp>
            <p:nvSpPr>
              <p:cNvPr id="54292" name="Rectangle 19"/>
              <p:cNvSpPr>
                <a:spLocks noChangeArrowheads="1"/>
              </p:cNvSpPr>
              <p:nvPr/>
            </p:nvSpPr>
            <p:spPr bwMode="auto">
              <a:xfrm>
                <a:off x="247" y="3043"/>
                <a:ext cx="756" cy="707"/>
              </a:xfrm>
              <a:prstGeom prst="rect">
                <a:avLst/>
              </a:prstGeom>
              <a:noFill/>
              <a:ln w="762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293" name="Rectangle 20"/>
              <p:cNvSpPr>
                <a:spLocks noChangeArrowheads="1"/>
              </p:cNvSpPr>
              <p:nvPr/>
            </p:nvSpPr>
            <p:spPr bwMode="auto">
              <a:xfrm>
                <a:off x="1000" y="3043"/>
                <a:ext cx="756" cy="707"/>
              </a:xfrm>
              <a:prstGeom prst="rect">
                <a:avLst/>
              </a:prstGeom>
              <a:noFill/>
              <a:ln w="762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294" name="Rectangle 21"/>
              <p:cNvSpPr>
                <a:spLocks noChangeArrowheads="1"/>
              </p:cNvSpPr>
              <p:nvPr/>
            </p:nvSpPr>
            <p:spPr bwMode="auto">
              <a:xfrm>
                <a:off x="1752" y="3043"/>
                <a:ext cx="756" cy="707"/>
              </a:xfrm>
              <a:prstGeom prst="rect">
                <a:avLst/>
              </a:prstGeom>
              <a:noFill/>
              <a:ln w="762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91158" name="Group 22"/>
          <p:cNvGrpSpPr>
            <a:grpSpLocks noChangeAspect="1"/>
          </p:cNvGrpSpPr>
          <p:nvPr/>
        </p:nvGrpSpPr>
        <p:grpSpPr bwMode="auto">
          <a:xfrm>
            <a:off x="1219200" y="3048000"/>
            <a:ext cx="2055813" cy="2066925"/>
            <a:chOff x="1531" y="1900"/>
            <a:chExt cx="1347" cy="1355"/>
          </a:xfrm>
        </p:grpSpPr>
        <p:sp>
          <p:nvSpPr>
            <p:cNvPr id="54288" name="Oval 23"/>
            <p:cNvSpPr>
              <a:spLocks noChangeAspect="1" noChangeArrowheads="1"/>
            </p:cNvSpPr>
            <p:nvPr/>
          </p:nvSpPr>
          <p:spPr bwMode="auto">
            <a:xfrm>
              <a:off x="1531" y="1900"/>
              <a:ext cx="1347" cy="1355"/>
            </a:xfrm>
            <a:prstGeom prst="ellipse">
              <a:avLst/>
            </a:prstGeom>
            <a:noFill/>
            <a:ln w="177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289" name="Line 24"/>
            <p:cNvSpPr>
              <a:spLocks noChangeAspect="1" noChangeShapeType="1"/>
            </p:cNvSpPr>
            <p:nvPr/>
          </p:nvSpPr>
          <p:spPr bwMode="auto">
            <a:xfrm flipV="1">
              <a:off x="1677" y="2200"/>
              <a:ext cx="1084" cy="792"/>
            </a:xfrm>
            <a:prstGeom prst="line">
              <a:avLst/>
            </a:prstGeom>
            <a:noFill/>
            <a:ln w="177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1149"/>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91144"/>
                                        </p:tgtEl>
                                        <p:attrNameLst>
                                          <p:attrName>style.visibility</p:attrName>
                                        </p:attrNameLst>
                                      </p:cBhvr>
                                      <p:to>
                                        <p:strVal val="visible"/>
                                      </p:to>
                                    </p:set>
                                    <p:animEffect transition="in" filter="wipe(down)">
                                      <p:cBhvr>
                                        <p:cTn id="10" dur="500"/>
                                        <p:tgtEl>
                                          <p:spTgt spid="91144"/>
                                        </p:tgtEl>
                                      </p:cBhvr>
                                    </p:animEffect>
                                  </p:childTnLst>
                                </p:cTn>
                              </p:par>
                            </p:childTnLst>
                          </p:cTn>
                        </p:par>
                        <p:par>
                          <p:cTn id="11" fill="hold" nodeType="afterGroup">
                            <p:stCondLst>
                              <p:cond delay="1000"/>
                            </p:stCondLst>
                            <p:childTnLst>
                              <p:par>
                                <p:cTn id="12" presetID="22" presetClass="entr" presetSubtype="1" fill="hold" grpId="0" nodeType="afterEffect">
                                  <p:stCondLst>
                                    <p:cond delay="1000"/>
                                  </p:stCondLst>
                                  <p:childTnLst>
                                    <p:set>
                                      <p:cBhvr>
                                        <p:cTn id="13" dur="1" fill="hold">
                                          <p:stCondLst>
                                            <p:cond delay="0"/>
                                          </p:stCondLst>
                                        </p:cTn>
                                        <p:tgtEl>
                                          <p:spTgt spid="91145"/>
                                        </p:tgtEl>
                                        <p:attrNameLst>
                                          <p:attrName>style.visibility</p:attrName>
                                        </p:attrNameLst>
                                      </p:cBhvr>
                                      <p:to>
                                        <p:strVal val="visible"/>
                                      </p:to>
                                    </p:set>
                                    <p:animEffect transition="in" filter="wipe(up)">
                                      <p:cBhvr>
                                        <p:cTn id="14" dur="500"/>
                                        <p:tgtEl>
                                          <p:spTgt spid="91145"/>
                                        </p:tgtEl>
                                      </p:cBhvr>
                                    </p:animEffect>
                                  </p:childTnLst>
                                </p:cTn>
                              </p:par>
                            </p:childTnLst>
                          </p:cTn>
                        </p:par>
                        <p:par>
                          <p:cTn id="15" fill="hold" nodeType="afterGroup">
                            <p:stCondLst>
                              <p:cond delay="2500"/>
                            </p:stCondLst>
                            <p:childTnLst>
                              <p:par>
                                <p:cTn id="16" presetID="22" presetClass="entr" presetSubtype="4" fill="hold" grpId="0" nodeType="afterEffect">
                                  <p:stCondLst>
                                    <p:cond delay="1000"/>
                                  </p:stCondLst>
                                  <p:childTnLst>
                                    <p:set>
                                      <p:cBhvr>
                                        <p:cTn id="17" dur="1" fill="hold">
                                          <p:stCondLst>
                                            <p:cond delay="0"/>
                                          </p:stCondLst>
                                        </p:cTn>
                                        <p:tgtEl>
                                          <p:spTgt spid="91142"/>
                                        </p:tgtEl>
                                        <p:attrNameLst>
                                          <p:attrName>style.visibility</p:attrName>
                                        </p:attrNameLst>
                                      </p:cBhvr>
                                      <p:to>
                                        <p:strVal val="visible"/>
                                      </p:to>
                                    </p:set>
                                    <p:animEffect transition="in" filter="wipe(down)">
                                      <p:cBhvr>
                                        <p:cTn id="18" dur="500"/>
                                        <p:tgtEl>
                                          <p:spTgt spid="91142"/>
                                        </p:tgtEl>
                                      </p:cBhvr>
                                    </p:animEffect>
                                  </p:childTnLst>
                                </p:cTn>
                              </p:par>
                            </p:childTnLst>
                          </p:cTn>
                        </p:par>
                        <p:par>
                          <p:cTn id="19" fill="hold" nodeType="afterGroup">
                            <p:stCondLst>
                              <p:cond delay="4000"/>
                            </p:stCondLst>
                            <p:childTnLst>
                              <p:par>
                                <p:cTn id="20" presetID="22" presetClass="entr" presetSubtype="1" fill="hold" grpId="0" nodeType="afterEffect">
                                  <p:stCondLst>
                                    <p:cond delay="1000"/>
                                  </p:stCondLst>
                                  <p:childTnLst>
                                    <p:set>
                                      <p:cBhvr>
                                        <p:cTn id="21" dur="1" fill="hold">
                                          <p:stCondLst>
                                            <p:cond delay="0"/>
                                          </p:stCondLst>
                                        </p:cTn>
                                        <p:tgtEl>
                                          <p:spTgt spid="91143"/>
                                        </p:tgtEl>
                                        <p:attrNameLst>
                                          <p:attrName>style.visibility</p:attrName>
                                        </p:attrNameLst>
                                      </p:cBhvr>
                                      <p:to>
                                        <p:strVal val="visible"/>
                                      </p:to>
                                    </p:set>
                                    <p:animEffect transition="in" filter="wipe(up)">
                                      <p:cBhvr>
                                        <p:cTn id="22" dur="500"/>
                                        <p:tgtEl>
                                          <p:spTgt spid="91143"/>
                                        </p:tgtEl>
                                      </p:cBhvr>
                                    </p:animEffect>
                                  </p:childTnLst>
                                </p:cTn>
                              </p:par>
                            </p:childTnLst>
                          </p:cTn>
                        </p:par>
                        <p:par>
                          <p:cTn id="23" fill="hold" nodeType="afterGroup">
                            <p:stCondLst>
                              <p:cond delay="5500"/>
                            </p:stCondLst>
                            <p:childTnLst>
                              <p:par>
                                <p:cTn id="24" presetID="22" presetClass="entr" presetSubtype="4" fill="hold" grpId="0" nodeType="afterEffect">
                                  <p:stCondLst>
                                    <p:cond delay="1000"/>
                                  </p:stCondLst>
                                  <p:childTnLst>
                                    <p:set>
                                      <p:cBhvr>
                                        <p:cTn id="25" dur="1" fill="hold">
                                          <p:stCondLst>
                                            <p:cond delay="0"/>
                                          </p:stCondLst>
                                        </p:cTn>
                                        <p:tgtEl>
                                          <p:spTgt spid="91138"/>
                                        </p:tgtEl>
                                        <p:attrNameLst>
                                          <p:attrName>style.visibility</p:attrName>
                                        </p:attrNameLst>
                                      </p:cBhvr>
                                      <p:to>
                                        <p:strVal val="visible"/>
                                      </p:to>
                                    </p:set>
                                    <p:animEffect transition="in" filter="wipe(down)">
                                      <p:cBhvr>
                                        <p:cTn id="26" dur="500"/>
                                        <p:tgtEl>
                                          <p:spTgt spid="91138"/>
                                        </p:tgtEl>
                                      </p:cBhvr>
                                    </p:animEffect>
                                  </p:childTnLst>
                                </p:cTn>
                              </p:par>
                            </p:childTnLst>
                          </p:cTn>
                        </p:par>
                        <p:par>
                          <p:cTn id="27" fill="hold" nodeType="afterGroup">
                            <p:stCondLst>
                              <p:cond delay="7000"/>
                            </p:stCondLst>
                            <p:childTnLst>
                              <p:par>
                                <p:cTn id="28" presetID="22" presetClass="entr" presetSubtype="4" fill="hold" grpId="0" nodeType="afterEffect">
                                  <p:stCondLst>
                                    <p:cond delay="1000"/>
                                  </p:stCondLst>
                                  <p:childTnLst>
                                    <p:set>
                                      <p:cBhvr>
                                        <p:cTn id="29" dur="1" fill="hold">
                                          <p:stCondLst>
                                            <p:cond delay="0"/>
                                          </p:stCondLst>
                                        </p:cTn>
                                        <p:tgtEl>
                                          <p:spTgt spid="91140"/>
                                        </p:tgtEl>
                                        <p:attrNameLst>
                                          <p:attrName>style.visibility</p:attrName>
                                        </p:attrNameLst>
                                      </p:cBhvr>
                                      <p:to>
                                        <p:strVal val="visible"/>
                                      </p:to>
                                    </p:set>
                                    <p:animEffect transition="in" filter="wipe(down)">
                                      <p:cBhvr>
                                        <p:cTn id="30" dur="500"/>
                                        <p:tgtEl>
                                          <p:spTgt spid="91140"/>
                                        </p:tgtEl>
                                      </p:cBhvr>
                                    </p:animEffect>
                                  </p:childTnLst>
                                </p:cTn>
                              </p:par>
                            </p:childTnLst>
                          </p:cTn>
                        </p:par>
                        <p:par>
                          <p:cTn id="31" fill="hold" nodeType="afterGroup">
                            <p:stCondLst>
                              <p:cond delay="8500"/>
                            </p:stCondLst>
                            <p:childTnLst>
                              <p:par>
                                <p:cTn id="32" presetID="22" presetClass="entr" presetSubtype="4" fill="hold" grpId="0" nodeType="afterEffect">
                                  <p:stCondLst>
                                    <p:cond delay="1000"/>
                                  </p:stCondLst>
                                  <p:childTnLst>
                                    <p:set>
                                      <p:cBhvr>
                                        <p:cTn id="33" dur="1" fill="hold">
                                          <p:stCondLst>
                                            <p:cond delay="0"/>
                                          </p:stCondLst>
                                        </p:cTn>
                                        <p:tgtEl>
                                          <p:spTgt spid="91141"/>
                                        </p:tgtEl>
                                        <p:attrNameLst>
                                          <p:attrName>style.visibility</p:attrName>
                                        </p:attrNameLst>
                                      </p:cBhvr>
                                      <p:to>
                                        <p:strVal val="visible"/>
                                      </p:to>
                                    </p:set>
                                    <p:animEffect transition="in" filter="wipe(down)">
                                      <p:cBhvr>
                                        <p:cTn id="34" dur="500"/>
                                        <p:tgtEl>
                                          <p:spTgt spid="91141"/>
                                        </p:tgtEl>
                                      </p:cBhvr>
                                    </p:animEffect>
                                  </p:childTnLst>
                                </p:cTn>
                              </p:par>
                            </p:childTnLst>
                          </p:cTn>
                        </p:par>
                        <p:par>
                          <p:cTn id="35" fill="hold" nodeType="afterGroup">
                            <p:stCondLst>
                              <p:cond delay="10000"/>
                            </p:stCondLst>
                            <p:childTnLst>
                              <p:par>
                                <p:cTn id="36" presetID="22" presetClass="entr" presetSubtype="1" fill="hold" grpId="0" nodeType="afterEffect">
                                  <p:stCondLst>
                                    <p:cond delay="1000"/>
                                  </p:stCondLst>
                                  <p:childTnLst>
                                    <p:set>
                                      <p:cBhvr>
                                        <p:cTn id="37" dur="1" fill="hold">
                                          <p:stCondLst>
                                            <p:cond delay="0"/>
                                          </p:stCondLst>
                                        </p:cTn>
                                        <p:tgtEl>
                                          <p:spTgt spid="91139"/>
                                        </p:tgtEl>
                                        <p:attrNameLst>
                                          <p:attrName>style.visibility</p:attrName>
                                        </p:attrNameLst>
                                      </p:cBhvr>
                                      <p:to>
                                        <p:strVal val="visible"/>
                                      </p:to>
                                    </p:set>
                                    <p:animEffect transition="in" filter="wipe(up)">
                                      <p:cBhvr>
                                        <p:cTn id="38" dur="500"/>
                                        <p:tgtEl>
                                          <p:spTgt spid="9113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1146"/>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0"/>
                                  </p:stCondLst>
                                  <p:childTnLst>
                                    <p:set>
                                      <p:cBhvr>
                                        <p:cTn id="45" dur="1" fill="hold">
                                          <p:stCondLst>
                                            <p:cond delay="499"/>
                                          </p:stCondLst>
                                        </p:cTn>
                                        <p:tgtEl>
                                          <p:spTgt spid="91147"/>
                                        </p:tgtEl>
                                        <p:attrNameLst>
                                          <p:attrName>style.visibility</p:attrName>
                                        </p:attrNameLst>
                                      </p:cBhvr>
                                      <p:to>
                                        <p:strVal val="visible"/>
                                      </p:to>
                                    </p:set>
                                  </p:childTnLst>
                                </p:cTn>
                              </p:par>
                            </p:childTnLst>
                          </p:cTn>
                        </p:par>
                        <p:par>
                          <p:cTn id="46" fill="hold" nodeType="afterGroup">
                            <p:stCondLst>
                              <p:cond delay="1000"/>
                            </p:stCondLst>
                            <p:childTnLst>
                              <p:par>
                                <p:cTn id="47" presetID="17" presetClass="entr" presetSubtype="10" fill="hold" nodeType="afterEffect">
                                  <p:stCondLst>
                                    <p:cond delay="0"/>
                                  </p:stCondLst>
                                  <p:childTnLst>
                                    <p:set>
                                      <p:cBhvr>
                                        <p:cTn id="48" dur="1" fill="hold">
                                          <p:stCondLst>
                                            <p:cond delay="0"/>
                                          </p:stCondLst>
                                        </p:cTn>
                                        <p:tgtEl>
                                          <p:spTgt spid="91158"/>
                                        </p:tgtEl>
                                        <p:attrNameLst>
                                          <p:attrName>style.visibility</p:attrName>
                                        </p:attrNameLst>
                                      </p:cBhvr>
                                      <p:to>
                                        <p:strVal val="visible"/>
                                      </p:to>
                                    </p:set>
                                    <p:anim calcmode="lin" valueType="num">
                                      <p:cBhvr>
                                        <p:cTn id="49" dur="500" fill="hold"/>
                                        <p:tgtEl>
                                          <p:spTgt spid="91158"/>
                                        </p:tgtEl>
                                        <p:attrNameLst>
                                          <p:attrName>ppt_w</p:attrName>
                                        </p:attrNameLst>
                                      </p:cBhvr>
                                      <p:tavLst>
                                        <p:tav tm="0">
                                          <p:val>
                                            <p:fltVal val="0"/>
                                          </p:val>
                                        </p:tav>
                                        <p:tav tm="100000">
                                          <p:val>
                                            <p:strVal val="#ppt_w"/>
                                          </p:val>
                                        </p:tav>
                                      </p:tavLst>
                                    </p:anim>
                                    <p:anim calcmode="lin" valueType="num">
                                      <p:cBhvr>
                                        <p:cTn id="50" dur="500" fill="hold"/>
                                        <p:tgtEl>
                                          <p:spTgt spid="91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p:bldP spid="91139" grpId="0" animBg="1"/>
      <p:bldP spid="91140" grpId="0" animBg="1"/>
      <p:bldP spid="91141" grpId="0" animBg="1"/>
      <p:bldP spid="91142" grpId="0" animBg="1"/>
      <p:bldP spid="91143" grpId="0" animBg="1"/>
      <p:bldP spid="91144" grpId="0" animBg="1"/>
      <p:bldP spid="91145" grpId="0" animBg="1"/>
      <p:bldP spid="91146" grpId="0" autoUpdateAnimBg="0"/>
      <p:bldP spid="9114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990600" y="0"/>
            <a:ext cx="419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a:solidFill>
                  <a:schemeClr val="tx2"/>
                </a:solidFill>
              </a:rPr>
              <a:t>Energy Level Diagram</a:t>
            </a:r>
          </a:p>
        </p:txBody>
      </p:sp>
      <p:sp>
        <p:nvSpPr>
          <p:cNvPr id="55299" name="Rectangle 3"/>
          <p:cNvSpPr>
            <a:spLocks noChangeArrowheads="1"/>
          </p:cNvSpPr>
          <p:nvPr/>
        </p:nvSpPr>
        <p:spPr bwMode="auto">
          <a:xfrm>
            <a:off x="823913" y="5562600"/>
            <a:ext cx="4357687"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0" name="Rectangle 4"/>
          <p:cNvSpPr>
            <a:spLocks noChangeArrowheads="1"/>
          </p:cNvSpPr>
          <p:nvPr/>
        </p:nvSpPr>
        <p:spPr bwMode="auto">
          <a:xfrm>
            <a:off x="823913" y="4343400"/>
            <a:ext cx="4357687"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Rectangle 5"/>
          <p:cNvSpPr>
            <a:spLocks noChangeArrowheads="1"/>
          </p:cNvSpPr>
          <p:nvPr/>
        </p:nvSpPr>
        <p:spPr bwMode="auto">
          <a:xfrm>
            <a:off x="823913" y="3352800"/>
            <a:ext cx="4357687"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Rectangle 6"/>
          <p:cNvSpPr>
            <a:spLocks noChangeArrowheads="1"/>
          </p:cNvSpPr>
          <p:nvPr/>
        </p:nvSpPr>
        <p:spPr bwMode="auto">
          <a:xfrm>
            <a:off x="823913" y="2438400"/>
            <a:ext cx="4357687"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3" name="Rectangle 7"/>
          <p:cNvSpPr>
            <a:spLocks noChangeArrowheads="1"/>
          </p:cNvSpPr>
          <p:nvPr/>
        </p:nvSpPr>
        <p:spPr bwMode="auto">
          <a:xfrm>
            <a:off x="838200" y="1676400"/>
            <a:ext cx="43434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4" name="Rectangle 8"/>
          <p:cNvSpPr>
            <a:spLocks noChangeArrowheads="1"/>
          </p:cNvSpPr>
          <p:nvPr/>
        </p:nvSpPr>
        <p:spPr bwMode="auto">
          <a:xfrm>
            <a:off x="823913" y="838200"/>
            <a:ext cx="4738687"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5" name="Oval 9"/>
          <p:cNvSpPr>
            <a:spLocks noChangeArrowheads="1"/>
          </p:cNvSpPr>
          <p:nvPr/>
        </p:nvSpPr>
        <p:spPr bwMode="auto">
          <a:xfrm>
            <a:off x="48006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6" name="Oval 10"/>
          <p:cNvSpPr>
            <a:spLocks noChangeArrowheads="1"/>
          </p:cNvSpPr>
          <p:nvPr/>
        </p:nvSpPr>
        <p:spPr bwMode="auto">
          <a:xfrm>
            <a:off x="45720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7" name="Oval 11"/>
          <p:cNvSpPr>
            <a:spLocks noChangeArrowheads="1"/>
          </p:cNvSpPr>
          <p:nvPr/>
        </p:nvSpPr>
        <p:spPr bwMode="auto">
          <a:xfrm>
            <a:off x="43434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8" name="Oval 12"/>
          <p:cNvSpPr>
            <a:spLocks noChangeArrowheads="1"/>
          </p:cNvSpPr>
          <p:nvPr/>
        </p:nvSpPr>
        <p:spPr bwMode="auto">
          <a:xfrm>
            <a:off x="41148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9" name="Oval 13"/>
          <p:cNvSpPr>
            <a:spLocks noChangeArrowheads="1"/>
          </p:cNvSpPr>
          <p:nvPr/>
        </p:nvSpPr>
        <p:spPr bwMode="auto">
          <a:xfrm>
            <a:off x="38862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0" name="Oval 14"/>
          <p:cNvSpPr>
            <a:spLocks noChangeArrowheads="1"/>
          </p:cNvSpPr>
          <p:nvPr/>
        </p:nvSpPr>
        <p:spPr bwMode="auto">
          <a:xfrm>
            <a:off x="50292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1" name="Oval 15"/>
          <p:cNvSpPr>
            <a:spLocks noChangeArrowheads="1"/>
          </p:cNvSpPr>
          <p:nvPr/>
        </p:nvSpPr>
        <p:spPr bwMode="auto">
          <a:xfrm>
            <a:off x="52578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2" name="Line 16"/>
          <p:cNvSpPr>
            <a:spLocks noChangeShapeType="1"/>
          </p:cNvSpPr>
          <p:nvPr/>
        </p:nvSpPr>
        <p:spPr bwMode="auto">
          <a:xfrm flipV="1">
            <a:off x="517525" y="1219200"/>
            <a:ext cx="1588" cy="472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3" name="Text Box 17"/>
          <p:cNvSpPr txBox="1">
            <a:spLocks noChangeArrowheads="1"/>
          </p:cNvSpPr>
          <p:nvPr/>
        </p:nvSpPr>
        <p:spPr bwMode="auto">
          <a:xfrm rot="-5400000">
            <a:off x="-1283494" y="2950369"/>
            <a:ext cx="3148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t>   </a:t>
            </a:r>
            <a:r>
              <a:rPr lang="en-US" sz="1600"/>
              <a:t>Arbitrary Energy Scale</a:t>
            </a:r>
          </a:p>
        </p:txBody>
      </p:sp>
      <p:sp>
        <p:nvSpPr>
          <p:cNvPr id="55314" name="Text Box 18"/>
          <p:cNvSpPr txBox="1">
            <a:spLocks noChangeArrowheads="1"/>
          </p:cNvSpPr>
          <p:nvPr/>
        </p:nvSpPr>
        <p:spPr bwMode="auto">
          <a:xfrm>
            <a:off x="747713" y="53181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1s</a:t>
            </a:r>
          </a:p>
        </p:txBody>
      </p:sp>
      <p:sp>
        <p:nvSpPr>
          <p:cNvPr id="55315" name="Text Box 19"/>
          <p:cNvSpPr txBox="1">
            <a:spLocks noChangeArrowheads="1"/>
          </p:cNvSpPr>
          <p:nvPr/>
        </p:nvSpPr>
        <p:spPr bwMode="auto">
          <a:xfrm>
            <a:off x="731838" y="4021138"/>
            <a:ext cx="925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2s             2p</a:t>
            </a:r>
          </a:p>
        </p:txBody>
      </p:sp>
      <p:sp>
        <p:nvSpPr>
          <p:cNvPr id="55316" name="Text Box 20"/>
          <p:cNvSpPr txBox="1">
            <a:spLocks noChangeArrowheads="1"/>
          </p:cNvSpPr>
          <p:nvPr/>
        </p:nvSpPr>
        <p:spPr bwMode="auto">
          <a:xfrm>
            <a:off x="736600" y="2971800"/>
            <a:ext cx="925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3s             3p</a:t>
            </a:r>
          </a:p>
        </p:txBody>
      </p:sp>
      <p:sp>
        <p:nvSpPr>
          <p:cNvPr id="55317" name="Text Box 21"/>
          <p:cNvSpPr txBox="1">
            <a:spLocks noChangeArrowheads="1"/>
          </p:cNvSpPr>
          <p:nvPr/>
        </p:nvSpPr>
        <p:spPr bwMode="auto">
          <a:xfrm>
            <a:off x="704850" y="2117725"/>
            <a:ext cx="2190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4s             4p                                3d</a:t>
            </a:r>
          </a:p>
        </p:txBody>
      </p:sp>
      <p:sp>
        <p:nvSpPr>
          <p:cNvPr id="55318" name="Text Box 22"/>
          <p:cNvSpPr txBox="1">
            <a:spLocks noChangeArrowheads="1"/>
          </p:cNvSpPr>
          <p:nvPr/>
        </p:nvSpPr>
        <p:spPr bwMode="auto">
          <a:xfrm>
            <a:off x="595313" y="1295400"/>
            <a:ext cx="2330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  5s              5p                                 4d</a:t>
            </a:r>
          </a:p>
        </p:txBody>
      </p:sp>
      <p:sp>
        <p:nvSpPr>
          <p:cNvPr id="55319" name="Text Box 23"/>
          <p:cNvSpPr txBox="1">
            <a:spLocks noChangeArrowheads="1"/>
          </p:cNvSpPr>
          <p:nvPr/>
        </p:nvSpPr>
        <p:spPr bwMode="auto">
          <a:xfrm>
            <a:off x="630238" y="533400"/>
            <a:ext cx="3910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6s               6p                                 5d                                           4f</a:t>
            </a:r>
          </a:p>
        </p:txBody>
      </p:sp>
      <p:sp>
        <p:nvSpPr>
          <p:cNvPr id="55320" name="Text Box 24"/>
          <p:cNvSpPr txBox="1">
            <a:spLocks noChangeArrowheads="1"/>
          </p:cNvSpPr>
          <p:nvPr/>
        </p:nvSpPr>
        <p:spPr bwMode="auto">
          <a:xfrm>
            <a:off x="2408238" y="6019800"/>
            <a:ext cx="798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NUCLEUS</a:t>
            </a:r>
          </a:p>
        </p:txBody>
      </p:sp>
      <p:sp>
        <p:nvSpPr>
          <p:cNvPr id="55321" name="Text Box 25"/>
          <p:cNvSpPr txBox="1">
            <a:spLocks noChangeArrowheads="1"/>
          </p:cNvSpPr>
          <p:nvPr/>
        </p:nvSpPr>
        <p:spPr bwMode="auto">
          <a:xfrm>
            <a:off x="6553200" y="1050925"/>
            <a:ext cx="148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t>Bohr Model</a:t>
            </a:r>
          </a:p>
        </p:txBody>
      </p:sp>
      <p:sp>
        <p:nvSpPr>
          <p:cNvPr id="55322" name="Oval 26"/>
          <p:cNvSpPr>
            <a:spLocks noChangeAspect="1" noChangeArrowheads="1"/>
          </p:cNvSpPr>
          <p:nvPr/>
        </p:nvSpPr>
        <p:spPr bwMode="auto">
          <a:xfrm>
            <a:off x="5638800" y="1676400"/>
            <a:ext cx="3200400" cy="3200400"/>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3" name="Oval 27"/>
          <p:cNvSpPr>
            <a:spLocks noChangeAspect="1" noChangeArrowheads="1"/>
          </p:cNvSpPr>
          <p:nvPr/>
        </p:nvSpPr>
        <p:spPr bwMode="auto">
          <a:xfrm>
            <a:off x="5895975" y="1933575"/>
            <a:ext cx="2649538" cy="2649538"/>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4" name="Oval 28"/>
          <p:cNvSpPr>
            <a:spLocks noChangeAspect="1" noChangeArrowheads="1"/>
          </p:cNvSpPr>
          <p:nvPr/>
        </p:nvSpPr>
        <p:spPr bwMode="auto">
          <a:xfrm>
            <a:off x="6215063" y="2252663"/>
            <a:ext cx="2027237" cy="2027237"/>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5" name="Oval 29"/>
          <p:cNvSpPr>
            <a:spLocks noChangeAspect="1" noChangeArrowheads="1"/>
          </p:cNvSpPr>
          <p:nvPr/>
        </p:nvSpPr>
        <p:spPr bwMode="auto">
          <a:xfrm>
            <a:off x="6446838" y="2484438"/>
            <a:ext cx="1614487" cy="1614487"/>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6" name="Oval 30"/>
          <p:cNvSpPr>
            <a:spLocks noChangeAspect="1" noChangeArrowheads="1"/>
          </p:cNvSpPr>
          <p:nvPr/>
        </p:nvSpPr>
        <p:spPr bwMode="auto">
          <a:xfrm>
            <a:off x="6610350" y="2647950"/>
            <a:ext cx="1296988" cy="1296988"/>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7" name="Oval 31"/>
          <p:cNvSpPr>
            <a:spLocks noChangeAspect="1" noChangeArrowheads="1"/>
          </p:cNvSpPr>
          <p:nvPr/>
        </p:nvSpPr>
        <p:spPr bwMode="auto">
          <a:xfrm>
            <a:off x="6737350" y="2774950"/>
            <a:ext cx="1031875" cy="1031875"/>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8" name="Oval 32"/>
          <p:cNvSpPr>
            <a:spLocks noChangeAspect="1" noChangeArrowheads="1"/>
          </p:cNvSpPr>
          <p:nvPr/>
        </p:nvSpPr>
        <p:spPr bwMode="auto">
          <a:xfrm>
            <a:off x="6988175" y="3025775"/>
            <a:ext cx="517525" cy="517525"/>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9" name="Rectangle 33"/>
          <p:cNvSpPr>
            <a:spLocks noChangeArrowheads="1"/>
          </p:cNvSpPr>
          <p:nvPr/>
        </p:nvSpPr>
        <p:spPr bwMode="auto">
          <a:xfrm>
            <a:off x="6002338" y="5546725"/>
            <a:ext cx="269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t>Electron Configuration</a:t>
            </a:r>
          </a:p>
        </p:txBody>
      </p:sp>
      <p:sp>
        <p:nvSpPr>
          <p:cNvPr id="55330" name="Text Box 35"/>
          <p:cNvSpPr txBox="1">
            <a:spLocks noChangeArrowheads="1"/>
          </p:cNvSpPr>
          <p:nvPr/>
        </p:nvSpPr>
        <p:spPr bwMode="auto">
          <a:xfrm>
            <a:off x="7097713" y="3157538"/>
            <a:ext cx="293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t>N</a:t>
            </a:r>
          </a:p>
        </p:txBody>
      </p:sp>
      <p:sp>
        <p:nvSpPr>
          <p:cNvPr id="55331" name="Oval 36"/>
          <p:cNvSpPr>
            <a:spLocks noChangeAspect="1" noChangeArrowheads="1"/>
          </p:cNvSpPr>
          <p:nvPr/>
        </p:nvSpPr>
        <p:spPr bwMode="auto">
          <a:xfrm>
            <a:off x="762000" y="2620963"/>
            <a:ext cx="274638" cy="27463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2" name="Oval 37"/>
          <p:cNvSpPr>
            <a:spLocks noChangeAspect="1" noChangeArrowheads="1"/>
          </p:cNvSpPr>
          <p:nvPr/>
        </p:nvSpPr>
        <p:spPr bwMode="auto">
          <a:xfrm>
            <a:off x="762000" y="1828800"/>
            <a:ext cx="274638" cy="274638"/>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3" name="Oval 38"/>
          <p:cNvSpPr>
            <a:spLocks noChangeAspect="1" noChangeArrowheads="1"/>
          </p:cNvSpPr>
          <p:nvPr/>
        </p:nvSpPr>
        <p:spPr bwMode="auto">
          <a:xfrm>
            <a:off x="792163" y="1020763"/>
            <a:ext cx="274637" cy="27463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4" name="Oval 39"/>
          <p:cNvSpPr>
            <a:spLocks noChangeAspect="1" noChangeArrowheads="1"/>
          </p:cNvSpPr>
          <p:nvPr/>
        </p:nvSpPr>
        <p:spPr bwMode="auto">
          <a:xfrm>
            <a:off x="1143000" y="2316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5" name="Oval 40"/>
          <p:cNvSpPr>
            <a:spLocks noChangeAspect="1" noChangeArrowheads="1"/>
          </p:cNvSpPr>
          <p:nvPr/>
        </p:nvSpPr>
        <p:spPr bwMode="auto">
          <a:xfrm>
            <a:off x="1447800" y="2316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6" name="Oval 41"/>
          <p:cNvSpPr>
            <a:spLocks noChangeAspect="1" noChangeArrowheads="1"/>
          </p:cNvSpPr>
          <p:nvPr/>
        </p:nvSpPr>
        <p:spPr bwMode="auto">
          <a:xfrm>
            <a:off x="1720850" y="2316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7" name="Oval 42"/>
          <p:cNvSpPr>
            <a:spLocks noChangeAspect="1" noChangeArrowheads="1"/>
          </p:cNvSpPr>
          <p:nvPr/>
        </p:nvSpPr>
        <p:spPr bwMode="auto">
          <a:xfrm>
            <a:off x="1143000" y="1554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8" name="Oval 43"/>
          <p:cNvSpPr>
            <a:spLocks noChangeAspect="1" noChangeArrowheads="1"/>
          </p:cNvSpPr>
          <p:nvPr/>
        </p:nvSpPr>
        <p:spPr bwMode="auto">
          <a:xfrm>
            <a:off x="1447800" y="1554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9" name="Oval 44"/>
          <p:cNvSpPr>
            <a:spLocks noChangeAspect="1" noChangeArrowheads="1"/>
          </p:cNvSpPr>
          <p:nvPr/>
        </p:nvSpPr>
        <p:spPr bwMode="auto">
          <a:xfrm>
            <a:off x="1720850" y="1554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0" name="Oval 45"/>
          <p:cNvSpPr>
            <a:spLocks noChangeAspect="1" noChangeArrowheads="1"/>
          </p:cNvSpPr>
          <p:nvPr/>
        </p:nvSpPr>
        <p:spPr bwMode="auto">
          <a:xfrm>
            <a:off x="1143000" y="7159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1" name="Oval 46"/>
          <p:cNvSpPr>
            <a:spLocks noChangeAspect="1" noChangeArrowheads="1"/>
          </p:cNvSpPr>
          <p:nvPr/>
        </p:nvSpPr>
        <p:spPr bwMode="auto">
          <a:xfrm>
            <a:off x="1447800" y="7159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2" name="Oval 47"/>
          <p:cNvSpPr>
            <a:spLocks noChangeAspect="1" noChangeArrowheads="1"/>
          </p:cNvSpPr>
          <p:nvPr/>
        </p:nvSpPr>
        <p:spPr bwMode="auto">
          <a:xfrm>
            <a:off x="1720850" y="7159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3" name="Oval 48"/>
          <p:cNvSpPr>
            <a:spLocks noChangeAspect="1" noChangeArrowheads="1"/>
          </p:cNvSpPr>
          <p:nvPr/>
        </p:nvSpPr>
        <p:spPr bwMode="auto">
          <a:xfrm>
            <a:off x="2332038" y="9144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4" name="Oval 49"/>
          <p:cNvSpPr>
            <a:spLocks noChangeAspect="1" noChangeArrowheads="1"/>
          </p:cNvSpPr>
          <p:nvPr/>
        </p:nvSpPr>
        <p:spPr bwMode="auto">
          <a:xfrm>
            <a:off x="2636838" y="9144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5" name="Oval 50"/>
          <p:cNvSpPr>
            <a:spLocks noChangeAspect="1" noChangeArrowheads="1"/>
          </p:cNvSpPr>
          <p:nvPr/>
        </p:nvSpPr>
        <p:spPr bwMode="auto">
          <a:xfrm>
            <a:off x="2941638" y="9144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6" name="Oval 51"/>
          <p:cNvSpPr>
            <a:spLocks noChangeAspect="1" noChangeArrowheads="1"/>
          </p:cNvSpPr>
          <p:nvPr/>
        </p:nvSpPr>
        <p:spPr bwMode="auto">
          <a:xfrm>
            <a:off x="2057400" y="914400"/>
            <a:ext cx="274638"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7" name="Oval 52"/>
          <p:cNvSpPr>
            <a:spLocks noChangeAspect="1" noChangeArrowheads="1"/>
          </p:cNvSpPr>
          <p:nvPr/>
        </p:nvSpPr>
        <p:spPr bwMode="auto">
          <a:xfrm>
            <a:off x="3246438" y="9144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8" name="Oval 53"/>
          <p:cNvSpPr>
            <a:spLocks noChangeAspect="1" noChangeArrowheads="1"/>
          </p:cNvSpPr>
          <p:nvPr/>
        </p:nvSpPr>
        <p:spPr bwMode="auto">
          <a:xfrm>
            <a:off x="2332038" y="2468563"/>
            <a:ext cx="274637"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9" name="Oval 54"/>
          <p:cNvSpPr>
            <a:spLocks noChangeAspect="1" noChangeArrowheads="1"/>
          </p:cNvSpPr>
          <p:nvPr/>
        </p:nvSpPr>
        <p:spPr bwMode="auto">
          <a:xfrm>
            <a:off x="2636838" y="2468563"/>
            <a:ext cx="274637"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0" name="Oval 55"/>
          <p:cNvSpPr>
            <a:spLocks noChangeAspect="1" noChangeArrowheads="1"/>
          </p:cNvSpPr>
          <p:nvPr/>
        </p:nvSpPr>
        <p:spPr bwMode="auto">
          <a:xfrm>
            <a:off x="2941638" y="2468563"/>
            <a:ext cx="274637"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1" name="Oval 56"/>
          <p:cNvSpPr>
            <a:spLocks noChangeAspect="1" noChangeArrowheads="1"/>
          </p:cNvSpPr>
          <p:nvPr/>
        </p:nvSpPr>
        <p:spPr bwMode="auto">
          <a:xfrm>
            <a:off x="2057400" y="2468563"/>
            <a:ext cx="274638"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2" name="Oval 57"/>
          <p:cNvSpPr>
            <a:spLocks noChangeAspect="1" noChangeArrowheads="1"/>
          </p:cNvSpPr>
          <p:nvPr/>
        </p:nvSpPr>
        <p:spPr bwMode="auto">
          <a:xfrm>
            <a:off x="3246438" y="2468563"/>
            <a:ext cx="274637"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3" name="Oval 58"/>
          <p:cNvSpPr>
            <a:spLocks noChangeAspect="1" noChangeArrowheads="1"/>
          </p:cNvSpPr>
          <p:nvPr/>
        </p:nvSpPr>
        <p:spPr bwMode="auto">
          <a:xfrm>
            <a:off x="2332038" y="17526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4" name="Oval 59"/>
          <p:cNvSpPr>
            <a:spLocks noChangeAspect="1" noChangeArrowheads="1"/>
          </p:cNvSpPr>
          <p:nvPr/>
        </p:nvSpPr>
        <p:spPr bwMode="auto">
          <a:xfrm>
            <a:off x="2636838" y="17526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5" name="Oval 60"/>
          <p:cNvSpPr>
            <a:spLocks noChangeAspect="1" noChangeArrowheads="1"/>
          </p:cNvSpPr>
          <p:nvPr/>
        </p:nvSpPr>
        <p:spPr bwMode="auto">
          <a:xfrm>
            <a:off x="2941638" y="17526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6" name="Oval 61"/>
          <p:cNvSpPr>
            <a:spLocks noChangeAspect="1" noChangeArrowheads="1"/>
          </p:cNvSpPr>
          <p:nvPr/>
        </p:nvSpPr>
        <p:spPr bwMode="auto">
          <a:xfrm>
            <a:off x="2057400" y="1752600"/>
            <a:ext cx="274638"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7" name="Oval 62"/>
          <p:cNvSpPr>
            <a:spLocks noChangeAspect="1" noChangeArrowheads="1"/>
          </p:cNvSpPr>
          <p:nvPr/>
        </p:nvSpPr>
        <p:spPr bwMode="auto">
          <a:xfrm>
            <a:off x="3246438" y="17526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8" name="Oval 63"/>
          <p:cNvSpPr>
            <a:spLocks noChangeArrowheads="1"/>
          </p:cNvSpPr>
          <p:nvPr/>
        </p:nvSpPr>
        <p:spPr bwMode="auto">
          <a:xfrm>
            <a:off x="6934200" y="3276600"/>
            <a:ext cx="76200" cy="76200"/>
          </a:xfrm>
          <a:prstGeom prst="ellipse">
            <a:avLst/>
          </a:prstGeom>
          <a:solidFill>
            <a:srgbClr val="FFFF00"/>
          </a:solidFill>
          <a:ln w="6350">
            <a:solidFill>
              <a:srgbClr val="33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9" name="Text Box 64"/>
          <p:cNvSpPr txBox="1">
            <a:spLocks noChangeArrowheads="1"/>
          </p:cNvSpPr>
          <p:nvPr/>
        </p:nvSpPr>
        <p:spPr bwMode="auto">
          <a:xfrm>
            <a:off x="6586538" y="5983288"/>
            <a:ext cx="1185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solidFill>
                  <a:srgbClr val="FF0000"/>
                </a:solidFill>
              </a:rPr>
              <a:t>H = 1s</a:t>
            </a:r>
            <a:r>
              <a:rPr lang="en-US" sz="2400" baseline="30000">
                <a:solidFill>
                  <a:srgbClr val="FF0000"/>
                </a:solidFill>
              </a:rPr>
              <a:t>1</a:t>
            </a:r>
          </a:p>
        </p:txBody>
      </p:sp>
      <p:sp>
        <p:nvSpPr>
          <p:cNvPr id="55360" name="Oval 65"/>
          <p:cNvSpPr>
            <a:spLocks noChangeAspect="1" noChangeArrowheads="1"/>
          </p:cNvSpPr>
          <p:nvPr/>
        </p:nvSpPr>
        <p:spPr bwMode="auto">
          <a:xfrm>
            <a:off x="762000" y="5668963"/>
            <a:ext cx="274638" cy="27463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1" name="AutoShape 66"/>
          <p:cNvSpPr>
            <a:spLocks noChangeArrowheads="1"/>
          </p:cNvSpPr>
          <p:nvPr/>
        </p:nvSpPr>
        <p:spPr bwMode="auto">
          <a:xfrm>
            <a:off x="838200" y="5745163"/>
            <a:ext cx="76200" cy="152400"/>
          </a:xfrm>
          <a:prstGeom prst="upArrow">
            <a:avLst>
              <a:gd name="adj1" fmla="val 50000"/>
              <a:gd name="adj2" fmla="val 50000"/>
            </a:avLst>
          </a:prstGeom>
          <a:solidFill>
            <a:schemeClr val="accent2"/>
          </a:solidFill>
          <a:ln w="127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2" name="Oval 67"/>
          <p:cNvSpPr>
            <a:spLocks noChangeAspect="1" noChangeArrowheads="1"/>
          </p:cNvSpPr>
          <p:nvPr/>
        </p:nvSpPr>
        <p:spPr bwMode="auto">
          <a:xfrm>
            <a:off x="762000" y="4572000"/>
            <a:ext cx="274638" cy="274638"/>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3" name="Text Box 68"/>
          <p:cNvSpPr txBox="1">
            <a:spLocks noChangeArrowheads="1"/>
          </p:cNvSpPr>
          <p:nvPr/>
        </p:nvSpPr>
        <p:spPr bwMode="auto">
          <a:xfrm>
            <a:off x="6553200" y="344488"/>
            <a:ext cx="150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rgbClr val="FF0000"/>
                </a:solidFill>
              </a:rPr>
              <a:t>Hydrogen</a:t>
            </a:r>
          </a:p>
        </p:txBody>
      </p:sp>
      <p:sp>
        <p:nvSpPr>
          <p:cNvPr id="55364" name="Oval 69"/>
          <p:cNvSpPr>
            <a:spLocks noChangeAspect="1" noChangeArrowheads="1"/>
          </p:cNvSpPr>
          <p:nvPr/>
        </p:nvSpPr>
        <p:spPr bwMode="auto">
          <a:xfrm>
            <a:off x="1143000" y="4267200"/>
            <a:ext cx="274638" cy="274638"/>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5" name="Oval 70"/>
          <p:cNvSpPr>
            <a:spLocks noChangeAspect="1" noChangeArrowheads="1"/>
          </p:cNvSpPr>
          <p:nvPr/>
        </p:nvSpPr>
        <p:spPr bwMode="auto">
          <a:xfrm>
            <a:off x="1417638" y="4267200"/>
            <a:ext cx="274637" cy="274638"/>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6" name="Oval 71"/>
          <p:cNvSpPr>
            <a:spLocks noChangeAspect="1" noChangeArrowheads="1"/>
          </p:cNvSpPr>
          <p:nvPr/>
        </p:nvSpPr>
        <p:spPr bwMode="auto">
          <a:xfrm>
            <a:off x="1722438" y="4267200"/>
            <a:ext cx="274637" cy="274638"/>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7" name="Oval 72"/>
          <p:cNvSpPr>
            <a:spLocks noChangeAspect="1" noChangeArrowheads="1"/>
          </p:cNvSpPr>
          <p:nvPr/>
        </p:nvSpPr>
        <p:spPr bwMode="auto">
          <a:xfrm>
            <a:off x="1143000" y="32305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8" name="Oval 73"/>
          <p:cNvSpPr>
            <a:spLocks noChangeAspect="1" noChangeArrowheads="1"/>
          </p:cNvSpPr>
          <p:nvPr/>
        </p:nvSpPr>
        <p:spPr bwMode="auto">
          <a:xfrm>
            <a:off x="1417638" y="3230563"/>
            <a:ext cx="274637"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9" name="Oval 74"/>
          <p:cNvSpPr>
            <a:spLocks noChangeAspect="1" noChangeArrowheads="1"/>
          </p:cNvSpPr>
          <p:nvPr/>
        </p:nvSpPr>
        <p:spPr bwMode="auto">
          <a:xfrm>
            <a:off x="1722438" y="3230563"/>
            <a:ext cx="274637"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70" name="Oval 75"/>
          <p:cNvSpPr>
            <a:spLocks noChangeAspect="1" noChangeArrowheads="1"/>
          </p:cNvSpPr>
          <p:nvPr/>
        </p:nvSpPr>
        <p:spPr bwMode="auto">
          <a:xfrm>
            <a:off x="762000" y="3611563"/>
            <a:ext cx="274638" cy="27463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51</a:t>
            </a:fld>
            <a:endParaRPr lang="en-US"/>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990600" y="0"/>
            <a:ext cx="419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a:solidFill>
                  <a:schemeClr val="tx2"/>
                </a:solidFill>
              </a:rPr>
              <a:t>Energy Level Diagram</a:t>
            </a:r>
          </a:p>
        </p:txBody>
      </p:sp>
      <p:sp>
        <p:nvSpPr>
          <p:cNvPr id="56323" name="Rectangle 3"/>
          <p:cNvSpPr>
            <a:spLocks noChangeArrowheads="1"/>
          </p:cNvSpPr>
          <p:nvPr/>
        </p:nvSpPr>
        <p:spPr bwMode="auto">
          <a:xfrm>
            <a:off x="823913" y="5562600"/>
            <a:ext cx="4357687"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4" name="Rectangle 4"/>
          <p:cNvSpPr>
            <a:spLocks noChangeArrowheads="1"/>
          </p:cNvSpPr>
          <p:nvPr/>
        </p:nvSpPr>
        <p:spPr bwMode="auto">
          <a:xfrm>
            <a:off x="823913" y="4343400"/>
            <a:ext cx="4357687"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5" name="Rectangle 5"/>
          <p:cNvSpPr>
            <a:spLocks noChangeArrowheads="1"/>
          </p:cNvSpPr>
          <p:nvPr/>
        </p:nvSpPr>
        <p:spPr bwMode="auto">
          <a:xfrm>
            <a:off x="823913" y="3352800"/>
            <a:ext cx="4357687"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6" name="Rectangle 6"/>
          <p:cNvSpPr>
            <a:spLocks noChangeArrowheads="1"/>
          </p:cNvSpPr>
          <p:nvPr/>
        </p:nvSpPr>
        <p:spPr bwMode="auto">
          <a:xfrm>
            <a:off x="823913" y="2438400"/>
            <a:ext cx="4357687"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ChangeArrowheads="1"/>
          </p:cNvSpPr>
          <p:nvPr/>
        </p:nvSpPr>
        <p:spPr bwMode="auto">
          <a:xfrm>
            <a:off x="838200" y="1676400"/>
            <a:ext cx="43434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8" name="Rectangle 8"/>
          <p:cNvSpPr>
            <a:spLocks noChangeArrowheads="1"/>
          </p:cNvSpPr>
          <p:nvPr/>
        </p:nvSpPr>
        <p:spPr bwMode="auto">
          <a:xfrm>
            <a:off x="823913" y="838200"/>
            <a:ext cx="4738687"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9" name="Oval 9"/>
          <p:cNvSpPr>
            <a:spLocks noChangeArrowheads="1"/>
          </p:cNvSpPr>
          <p:nvPr/>
        </p:nvSpPr>
        <p:spPr bwMode="auto">
          <a:xfrm>
            <a:off x="48006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0" name="Oval 10"/>
          <p:cNvSpPr>
            <a:spLocks noChangeArrowheads="1"/>
          </p:cNvSpPr>
          <p:nvPr/>
        </p:nvSpPr>
        <p:spPr bwMode="auto">
          <a:xfrm>
            <a:off x="45720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1" name="Oval 11"/>
          <p:cNvSpPr>
            <a:spLocks noChangeArrowheads="1"/>
          </p:cNvSpPr>
          <p:nvPr/>
        </p:nvSpPr>
        <p:spPr bwMode="auto">
          <a:xfrm>
            <a:off x="43434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2" name="Oval 12"/>
          <p:cNvSpPr>
            <a:spLocks noChangeArrowheads="1"/>
          </p:cNvSpPr>
          <p:nvPr/>
        </p:nvSpPr>
        <p:spPr bwMode="auto">
          <a:xfrm>
            <a:off x="41148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3" name="Oval 13"/>
          <p:cNvSpPr>
            <a:spLocks noChangeArrowheads="1"/>
          </p:cNvSpPr>
          <p:nvPr/>
        </p:nvSpPr>
        <p:spPr bwMode="auto">
          <a:xfrm>
            <a:off x="38862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4" name="Oval 14"/>
          <p:cNvSpPr>
            <a:spLocks noChangeArrowheads="1"/>
          </p:cNvSpPr>
          <p:nvPr/>
        </p:nvSpPr>
        <p:spPr bwMode="auto">
          <a:xfrm>
            <a:off x="50292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5" name="Oval 15"/>
          <p:cNvSpPr>
            <a:spLocks noChangeArrowheads="1"/>
          </p:cNvSpPr>
          <p:nvPr/>
        </p:nvSpPr>
        <p:spPr bwMode="auto">
          <a:xfrm>
            <a:off x="52578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6" name="Line 16"/>
          <p:cNvSpPr>
            <a:spLocks noChangeShapeType="1"/>
          </p:cNvSpPr>
          <p:nvPr/>
        </p:nvSpPr>
        <p:spPr bwMode="auto">
          <a:xfrm flipV="1">
            <a:off x="517525" y="1219200"/>
            <a:ext cx="1588" cy="472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7" name="Text Box 17"/>
          <p:cNvSpPr txBox="1">
            <a:spLocks noChangeArrowheads="1"/>
          </p:cNvSpPr>
          <p:nvPr/>
        </p:nvSpPr>
        <p:spPr bwMode="auto">
          <a:xfrm rot="-5400000">
            <a:off x="-1283494" y="2950369"/>
            <a:ext cx="3148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t>   </a:t>
            </a:r>
            <a:r>
              <a:rPr lang="en-US" sz="1600"/>
              <a:t>Arbitrary Energy Scale</a:t>
            </a:r>
          </a:p>
        </p:txBody>
      </p:sp>
      <p:sp>
        <p:nvSpPr>
          <p:cNvPr id="56338" name="Text Box 18"/>
          <p:cNvSpPr txBox="1">
            <a:spLocks noChangeArrowheads="1"/>
          </p:cNvSpPr>
          <p:nvPr/>
        </p:nvSpPr>
        <p:spPr bwMode="auto">
          <a:xfrm>
            <a:off x="747713" y="53181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1s</a:t>
            </a:r>
          </a:p>
        </p:txBody>
      </p:sp>
      <p:sp>
        <p:nvSpPr>
          <p:cNvPr id="56339" name="Text Box 19"/>
          <p:cNvSpPr txBox="1">
            <a:spLocks noChangeArrowheads="1"/>
          </p:cNvSpPr>
          <p:nvPr/>
        </p:nvSpPr>
        <p:spPr bwMode="auto">
          <a:xfrm>
            <a:off x="731838" y="4021138"/>
            <a:ext cx="925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2s             2p</a:t>
            </a:r>
          </a:p>
        </p:txBody>
      </p:sp>
      <p:sp>
        <p:nvSpPr>
          <p:cNvPr id="56340" name="Text Box 20"/>
          <p:cNvSpPr txBox="1">
            <a:spLocks noChangeArrowheads="1"/>
          </p:cNvSpPr>
          <p:nvPr/>
        </p:nvSpPr>
        <p:spPr bwMode="auto">
          <a:xfrm>
            <a:off x="736600" y="2971800"/>
            <a:ext cx="925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3s             3p</a:t>
            </a:r>
          </a:p>
        </p:txBody>
      </p:sp>
      <p:sp>
        <p:nvSpPr>
          <p:cNvPr id="56341" name="Text Box 21"/>
          <p:cNvSpPr txBox="1">
            <a:spLocks noChangeArrowheads="1"/>
          </p:cNvSpPr>
          <p:nvPr/>
        </p:nvSpPr>
        <p:spPr bwMode="auto">
          <a:xfrm>
            <a:off x="704850" y="2117725"/>
            <a:ext cx="2190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4s             4p                                3d</a:t>
            </a:r>
          </a:p>
        </p:txBody>
      </p:sp>
      <p:sp>
        <p:nvSpPr>
          <p:cNvPr id="56342" name="Text Box 22"/>
          <p:cNvSpPr txBox="1">
            <a:spLocks noChangeArrowheads="1"/>
          </p:cNvSpPr>
          <p:nvPr/>
        </p:nvSpPr>
        <p:spPr bwMode="auto">
          <a:xfrm>
            <a:off x="595313" y="1295400"/>
            <a:ext cx="2330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  5s              5p                                 4d</a:t>
            </a:r>
          </a:p>
        </p:txBody>
      </p:sp>
      <p:sp>
        <p:nvSpPr>
          <p:cNvPr id="56343" name="Text Box 23"/>
          <p:cNvSpPr txBox="1">
            <a:spLocks noChangeArrowheads="1"/>
          </p:cNvSpPr>
          <p:nvPr/>
        </p:nvSpPr>
        <p:spPr bwMode="auto">
          <a:xfrm>
            <a:off x="630238" y="533400"/>
            <a:ext cx="3910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6s               6p                                 5d                                           4f</a:t>
            </a:r>
          </a:p>
        </p:txBody>
      </p:sp>
      <p:sp>
        <p:nvSpPr>
          <p:cNvPr id="56344" name="Text Box 24"/>
          <p:cNvSpPr txBox="1">
            <a:spLocks noChangeArrowheads="1"/>
          </p:cNvSpPr>
          <p:nvPr/>
        </p:nvSpPr>
        <p:spPr bwMode="auto">
          <a:xfrm>
            <a:off x="2408238" y="6019800"/>
            <a:ext cx="798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NUCLEUS</a:t>
            </a:r>
          </a:p>
        </p:txBody>
      </p:sp>
      <p:sp>
        <p:nvSpPr>
          <p:cNvPr id="56345" name="Text Box 25"/>
          <p:cNvSpPr txBox="1">
            <a:spLocks noChangeArrowheads="1"/>
          </p:cNvSpPr>
          <p:nvPr/>
        </p:nvSpPr>
        <p:spPr bwMode="auto">
          <a:xfrm>
            <a:off x="6553200" y="1050925"/>
            <a:ext cx="148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t>Bohr Model</a:t>
            </a:r>
          </a:p>
        </p:txBody>
      </p:sp>
      <p:sp>
        <p:nvSpPr>
          <p:cNvPr id="56346" name="Oval 26"/>
          <p:cNvSpPr>
            <a:spLocks noChangeAspect="1" noChangeArrowheads="1"/>
          </p:cNvSpPr>
          <p:nvPr/>
        </p:nvSpPr>
        <p:spPr bwMode="auto">
          <a:xfrm>
            <a:off x="5638800" y="1676400"/>
            <a:ext cx="3200400" cy="3200400"/>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7" name="Oval 27"/>
          <p:cNvSpPr>
            <a:spLocks noChangeAspect="1" noChangeArrowheads="1"/>
          </p:cNvSpPr>
          <p:nvPr/>
        </p:nvSpPr>
        <p:spPr bwMode="auto">
          <a:xfrm>
            <a:off x="5895975" y="1933575"/>
            <a:ext cx="2649538" cy="2649538"/>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8" name="Oval 28"/>
          <p:cNvSpPr>
            <a:spLocks noChangeAspect="1" noChangeArrowheads="1"/>
          </p:cNvSpPr>
          <p:nvPr/>
        </p:nvSpPr>
        <p:spPr bwMode="auto">
          <a:xfrm>
            <a:off x="6215063" y="2252663"/>
            <a:ext cx="2027237" cy="2027237"/>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9" name="Oval 29"/>
          <p:cNvSpPr>
            <a:spLocks noChangeAspect="1" noChangeArrowheads="1"/>
          </p:cNvSpPr>
          <p:nvPr/>
        </p:nvSpPr>
        <p:spPr bwMode="auto">
          <a:xfrm>
            <a:off x="6446838" y="2484438"/>
            <a:ext cx="1614487" cy="1614487"/>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0" name="Oval 30"/>
          <p:cNvSpPr>
            <a:spLocks noChangeAspect="1" noChangeArrowheads="1"/>
          </p:cNvSpPr>
          <p:nvPr/>
        </p:nvSpPr>
        <p:spPr bwMode="auto">
          <a:xfrm>
            <a:off x="6610350" y="2647950"/>
            <a:ext cx="1296988" cy="1296988"/>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1" name="Oval 31"/>
          <p:cNvSpPr>
            <a:spLocks noChangeAspect="1" noChangeArrowheads="1"/>
          </p:cNvSpPr>
          <p:nvPr/>
        </p:nvSpPr>
        <p:spPr bwMode="auto">
          <a:xfrm>
            <a:off x="6737350" y="2774950"/>
            <a:ext cx="1031875" cy="1031875"/>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2" name="Oval 32"/>
          <p:cNvSpPr>
            <a:spLocks noChangeAspect="1" noChangeArrowheads="1"/>
          </p:cNvSpPr>
          <p:nvPr/>
        </p:nvSpPr>
        <p:spPr bwMode="auto">
          <a:xfrm>
            <a:off x="6988175" y="3025775"/>
            <a:ext cx="517525" cy="517525"/>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3" name="Rectangle 33"/>
          <p:cNvSpPr>
            <a:spLocks noChangeArrowheads="1"/>
          </p:cNvSpPr>
          <p:nvPr/>
        </p:nvSpPr>
        <p:spPr bwMode="auto">
          <a:xfrm>
            <a:off x="6002338" y="5546725"/>
            <a:ext cx="269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t>Electron Configuration</a:t>
            </a:r>
          </a:p>
        </p:txBody>
      </p:sp>
      <p:sp>
        <p:nvSpPr>
          <p:cNvPr id="56354" name="Text Box 35"/>
          <p:cNvSpPr txBox="1">
            <a:spLocks noChangeArrowheads="1"/>
          </p:cNvSpPr>
          <p:nvPr/>
        </p:nvSpPr>
        <p:spPr bwMode="auto">
          <a:xfrm>
            <a:off x="7097713" y="3157538"/>
            <a:ext cx="293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t>N</a:t>
            </a:r>
          </a:p>
        </p:txBody>
      </p:sp>
      <p:sp>
        <p:nvSpPr>
          <p:cNvPr id="56355" name="Oval 36"/>
          <p:cNvSpPr>
            <a:spLocks noChangeAspect="1" noChangeArrowheads="1"/>
          </p:cNvSpPr>
          <p:nvPr/>
        </p:nvSpPr>
        <p:spPr bwMode="auto">
          <a:xfrm>
            <a:off x="762000" y="2620963"/>
            <a:ext cx="274638" cy="27463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6" name="Oval 37"/>
          <p:cNvSpPr>
            <a:spLocks noChangeAspect="1" noChangeArrowheads="1"/>
          </p:cNvSpPr>
          <p:nvPr/>
        </p:nvSpPr>
        <p:spPr bwMode="auto">
          <a:xfrm>
            <a:off x="762000" y="1828800"/>
            <a:ext cx="274638" cy="274638"/>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7" name="Oval 38"/>
          <p:cNvSpPr>
            <a:spLocks noChangeAspect="1" noChangeArrowheads="1"/>
          </p:cNvSpPr>
          <p:nvPr/>
        </p:nvSpPr>
        <p:spPr bwMode="auto">
          <a:xfrm>
            <a:off x="792163" y="1020763"/>
            <a:ext cx="274637" cy="27463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8" name="Oval 39"/>
          <p:cNvSpPr>
            <a:spLocks noChangeAspect="1" noChangeArrowheads="1"/>
          </p:cNvSpPr>
          <p:nvPr/>
        </p:nvSpPr>
        <p:spPr bwMode="auto">
          <a:xfrm>
            <a:off x="1143000" y="2316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9" name="Oval 40"/>
          <p:cNvSpPr>
            <a:spLocks noChangeAspect="1" noChangeArrowheads="1"/>
          </p:cNvSpPr>
          <p:nvPr/>
        </p:nvSpPr>
        <p:spPr bwMode="auto">
          <a:xfrm>
            <a:off x="1447800" y="2316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0" name="Oval 41"/>
          <p:cNvSpPr>
            <a:spLocks noChangeAspect="1" noChangeArrowheads="1"/>
          </p:cNvSpPr>
          <p:nvPr/>
        </p:nvSpPr>
        <p:spPr bwMode="auto">
          <a:xfrm>
            <a:off x="1720850" y="2316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1" name="Oval 42"/>
          <p:cNvSpPr>
            <a:spLocks noChangeAspect="1" noChangeArrowheads="1"/>
          </p:cNvSpPr>
          <p:nvPr/>
        </p:nvSpPr>
        <p:spPr bwMode="auto">
          <a:xfrm>
            <a:off x="1143000" y="1554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2" name="Oval 43"/>
          <p:cNvSpPr>
            <a:spLocks noChangeAspect="1" noChangeArrowheads="1"/>
          </p:cNvSpPr>
          <p:nvPr/>
        </p:nvSpPr>
        <p:spPr bwMode="auto">
          <a:xfrm>
            <a:off x="1447800" y="1554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3" name="Oval 44"/>
          <p:cNvSpPr>
            <a:spLocks noChangeAspect="1" noChangeArrowheads="1"/>
          </p:cNvSpPr>
          <p:nvPr/>
        </p:nvSpPr>
        <p:spPr bwMode="auto">
          <a:xfrm>
            <a:off x="1720850" y="1554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4" name="Oval 45"/>
          <p:cNvSpPr>
            <a:spLocks noChangeAspect="1" noChangeArrowheads="1"/>
          </p:cNvSpPr>
          <p:nvPr/>
        </p:nvSpPr>
        <p:spPr bwMode="auto">
          <a:xfrm>
            <a:off x="1143000" y="7159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5" name="Oval 46"/>
          <p:cNvSpPr>
            <a:spLocks noChangeAspect="1" noChangeArrowheads="1"/>
          </p:cNvSpPr>
          <p:nvPr/>
        </p:nvSpPr>
        <p:spPr bwMode="auto">
          <a:xfrm>
            <a:off x="1447800" y="7159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6" name="Oval 47"/>
          <p:cNvSpPr>
            <a:spLocks noChangeAspect="1" noChangeArrowheads="1"/>
          </p:cNvSpPr>
          <p:nvPr/>
        </p:nvSpPr>
        <p:spPr bwMode="auto">
          <a:xfrm>
            <a:off x="1720850" y="7159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7" name="Oval 48"/>
          <p:cNvSpPr>
            <a:spLocks noChangeAspect="1" noChangeArrowheads="1"/>
          </p:cNvSpPr>
          <p:nvPr/>
        </p:nvSpPr>
        <p:spPr bwMode="auto">
          <a:xfrm>
            <a:off x="2332038" y="9144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8" name="Oval 49"/>
          <p:cNvSpPr>
            <a:spLocks noChangeAspect="1" noChangeArrowheads="1"/>
          </p:cNvSpPr>
          <p:nvPr/>
        </p:nvSpPr>
        <p:spPr bwMode="auto">
          <a:xfrm>
            <a:off x="2636838" y="9144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9" name="Oval 50"/>
          <p:cNvSpPr>
            <a:spLocks noChangeAspect="1" noChangeArrowheads="1"/>
          </p:cNvSpPr>
          <p:nvPr/>
        </p:nvSpPr>
        <p:spPr bwMode="auto">
          <a:xfrm>
            <a:off x="2941638" y="9144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0" name="Oval 51"/>
          <p:cNvSpPr>
            <a:spLocks noChangeAspect="1" noChangeArrowheads="1"/>
          </p:cNvSpPr>
          <p:nvPr/>
        </p:nvSpPr>
        <p:spPr bwMode="auto">
          <a:xfrm>
            <a:off x="2057400" y="914400"/>
            <a:ext cx="274638"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1" name="Oval 52"/>
          <p:cNvSpPr>
            <a:spLocks noChangeAspect="1" noChangeArrowheads="1"/>
          </p:cNvSpPr>
          <p:nvPr/>
        </p:nvSpPr>
        <p:spPr bwMode="auto">
          <a:xfrm>
            <a:off x="3246438" y="9144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2" name="Oval 53"/>
          <p:cNvSpPr>
            <a:spLocks noChangeAspect="1" noChangeArrowheads="1"/>
          </p:cNvSpPr>
          <p:nvPr/>
        </p:nvSpPr>
        <p:spPr bwMode="auto">
          <a:xfrm>
            <a:off x="2332038" y="2468563"/>
            <a:ext cx="274637"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3" name="Oval 54"/>
          <p:cNvSpPr>
            <a:spLocks noChangeAspect="1" noChangeArrowheads="1"/>
          </p:cNvSpPr>
          <p:nvPr/>
        </p:nvSpPr>
        <p:spPr bwMode="auto">
          <a:xfrm>
            <a:off x="2636838" y="2468563"/>
            <a:ext cx="274637"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4" name="Oval 55"/>
          <p:cNvSpPr>
            <a:spLocks noChangeAspect="1" noChangeArrowheads="1"/>
          </p:cNvSpPr>
          <p:nvPr/>
        </p:nvSpPr>
        <p:spPr bwMode="auto">
          <a:xfrm>
            <a:off x="2941638" y="2468563"/>
            <a:ext cx="274637"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5" name="Oval 56"/>
          <p:cNvSpPr>
            <a:spLocks noChangeAspect="1" noChangeArrowheads="1"/>
          </p:cNvSpPr>
          <p:nvPr/>
        </p:nvSpPr>
        <p:spPr bwMode="auto">
          <a:xfrm>
            <a:off x="2057400" y="2468563"/>
            <a:ext cx="274638"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6" name="Oval 57"/>
          <p:cNvSpPr>
            <a:spLocks noChangeAspect="1" noChangeArrowheads="1"/>
          </p:cNvSpPr>
          <p:nvPr/>
        </p:nvSpPr>
        <p:spPr bwMode="auto">
          <a:xfrm>
            <a:off x="3246438" y="2468563"/>
            <a:ext cx="274637"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7" name="Oval 58"/>
          <p:cNvSpPr>
            <a:spLocks noChangeAspect="1" noChangeArrowheads="1"/>
          </p:cNvSpPr>
          <p:nvPr/>
        </p:nvSpPr>
        <p:spPr bwMode="auto">
          <a:xfrm>
            <a:off x="2332038" y="17526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8" name="Oval 59"/>
          <p:cNvSpPr>
            <a:spLocks noChangeAspect="1" noChangeArrowheads="1"/>
          </p:cNvSpPr>
          <p:nvPr/>
        </p:nvSpPr>
        <p:spPr bwMode="auto">
          <a:xfrm>
            <a:off x="2636838" y="17526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9" name="Oval 60"/>
          <p:cNvSpPr>
            <a:spLocks noChangeAspect="1" noChangeArrowheads="1"/>
          </p:cNvSpPr>
          <p:nvPr/>
        </p:nvSpPr>
        <p:spPr bwMode="auto">
          <a:xfrm>
            <a:off x="2941638" y="17526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80" name="Oval 61"/>
          <p:cNvSpPr>
            <a:spLocks noChangeAspect="1" noChangeArrowheads="1"/>
          </p:cNvSpPr>
          <p:nvPr/>
        </p:nvSpPr>
        <p:spPr bwMode="auto">
          <a:xfrm>
            <a:off x="2057400" y="1752600"/>
            <a:ext cx="274638"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81" name="Oval 62"/>
          <p:cNvSpPr>
            <a:spLocks noChangeAspect="1" noChangeArrowheads="1"/>
          </p:cNvSpPr>
          <p:nvPr/>
        </p:nvSpPr>
        <p:spPr bwMode="auto">
          <a:xfrm>
            <a:off x="3246438" y="17526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82" name="Oval 63"/>
          <p:cNvSpPr>
            <a:spLocks noChangeArrowheads="1"/>
          </p:cNvSpPr>
          <p:nvPr/>
        </p:nvSpPr>
        <p:spPr bwMode="auto">
          <a:xfrm>
            <a:off x="7162800" y="2971800"/>
            <a:ext cx="76200" cy="76200"/>
          </a:xfrm>
          <a:prstGeom prst="ellipse">
            <a:avLst/>
          </a:prstGeom>
          <a:solidFill>
            <a:srgbClr val="FFFF00"/>
          </a:solidFill>
          <a:ln w="6350">
            <a:solidFill>
              <a:srgbClr val="33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83" name="Oval 64"/>
          <p:cNvSpPr>
            <a:spLocks noChangeArrowheads="1"/>
          </p:cNvSpPr>
          <p:nvPr/>
        </p:nvSpPr>
        <p:spPr bwMode="auto">
          <a:xfrm>
            <a:off x="7391400" y="3429000"/>
            <a:ext cx="76200" cy="76200"/>
          </a:xfrm>
          <a:prstGeom prst="ellipse">
            <a:avLst/>
          </a:prstGeom>
          <a:solidFill>
            <a:srgbClr val="FFFF00"/>
          </a:solidFill>
          <a:ln w="6350">
            <a:solidFill>
              <a:srgbClr val="33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84" name="Text Box 65"/>
          <p:cNvSpPr txBox="1">
            <a:spLocks noChangeArrowheads="1"/>
          </p:cNvSpPr>
          <p:nvPr/>
        </p:nvSpPr>
        <p:spPr bwMode="auto">
          <a:xfrm>
            <a:off x="6484938" y="5983288"/>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solidFill>
                  <a:srgbClr val="FF0000"/>
                </a:solidFill>
              </a:rPr>
              <a:t>He = 1s</a:t>
            </a:r>
            <a:r>
              <a:rPr lang="en-US" sz="2400" baseline="30000">
                <a:solidFill>
                  <a:srgbClr val="FF0000"/>
                </a:solidFill>
              </a:rPr>
              <a:t>2</a:t>
            </a:r>
            <a:r>
              <a:rPr lang="en-US" sz="2400">
                <a:solidFill>
                  <a:srgbClr val="FF0000"/>
                </a:solidFill>
              </a:rPr>
              <a:t> </a:t>
            </a:r>
            <a:endParaRPr lang="en-US" sz="2400" baseline="30000">
              <a:solidFill>
                <a:srgbClr val="FF0000"/>
              </a:solidFill>
            </a:endParaRPr>
          </a:p>
        </p:txBody>
      </p:sp>
      <p:sp>
        <p:nvSpPr>
          <p:cNvPr id="56385" name="Oval 66"/>
          <p:cNvSpPr>
            <a:spLocks noChangeAspect="1" noChangeArrowheads="1"/>
          </p:cNvSpPr>
          <p:nvPr/>
        </p:nvSpPr>
        <p:spPr bwMode="auto">
          <a:xfrm>
            <a:off x="762000" y="5668963"/>
            <a:ext cx="274638" cy="27463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86" name="AutoShape 67"/>
          <p:cNvSpPr>
            <a:spLocks noChangeArrowheads="1"/>
          </p:cNvSpPr>
          <p:nvPr/>
        </p:nvSpPr>
        <p:spPr bwMode="auto">
          <a:xfrm>
            <a:off x="838200" y="5745163"/>
            <a:ext cx="76200" cy="152400"/>
          </a:xfrm>
          <a:prstGeom prst="upArrow">
            <a:avLst>
              <a:gd name="adj1" fmla="val 50000"/>
              <a:gd name="adj2" fmla="val 50000"/>
            </a:avLst>
          </a:prstGeom>
          <a:solidFill>
            <a:schemeClr val="accent2"/>
          </a:solidFill>
          <a:ln w="127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87" name="AutoShape 68"/>
          <p:cNvSpPr>
            <a:spLocks noChangeArrowheads="1"/>
          </p:cNvSpPr>
          <p:nvPr/>
        </p:nvSpPr>
        <p:spPr bwMode="auto">
          <a:xfrm rot="10800000">
            <a:off x="914400" y="5745163"/>
            <a:ext cx="76200" cy="152400"/>
          </a:xfrm>
          <a:prstGeom prst="upArrow">
            <a:avLst>
              <a:gd name="adj1" fmla="val 50000"/>
              <a:gd name="adj2" fmla="val 50000"/>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sz="2400">
              <a:solidFill>
                <a:srgbClr val="FF0000"/>
              </a:solidFill>
              <a:latin typeface="Times New Roman" pitchFamily="18" charset="0"/>
            </a:endParaRPr>
          </a:p>
        </p:txBody>
      </p:sp>
      <p:sp>
        <p:nvSpPr>
          <p:cNvPr id="56388" name="Oval 69"/>
          <p:cNvSpPr>
            <a:spLocks noChangeAspect="1" noChangeArrowheads="1"/>
          </p:cNvSpPr>
          <p:nvPr/>
        </p:nvSpPr>
        <p:spPr bwMode="auto">
          <a:xfrm>
            <a:off x="762000" y="4572000"/>
            <a:ext cx="274638" cy="274638"/>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89" name="Text Box 70"/>
          <p:cNvSpPr txBox="1">
            <a:spLocks noChangeArrowheads="1"/>
          </p:cNvSpPr>
          <p:nvPr/>
        </p:nvSpPr>
        <p:spPr bwMode="auto">
          <a:xfrm>
            <a:off x="6705600" y="344488"/>
            <a:ext cx="1135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rgbClr val="FF0000"/>
                </a:solidFill>
              </a:rPr>
              <a:t>Helium</a:t>
            </a:r>
          </a:p>
        </p:txBody>
      </p:sp>
      <p:sp>
        <p:nvSpPr>
          <p:cNvPr id="56390" name="Oval 71"/>
          <p:cNvSpPr>
            <a:spLocks noChangeAspect="1" noChangeArrowheads="1"/>
          </p:cNvSpPr>
          <p:nvPr/>
        </p:nvSpPr>
        <p:spPr bwMode="auto">
          <a:xfrm>
            <a:off x="1143000" y="4267200"/>
            <a:ext cx="274638" cy="274638"/>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91" name="Oval 72"/>
          <p:cNvSpPr>
            <a:spLocks noChangeAspect="1" noChangeArrowheads="1"/>
          </p:cNvSpPr>
          <p:nvPr/>
        </p:nvSpPr>
        <p:spPr bwMode="auto">
          <a:xfrm>
            <a:off x="1417638" y="4267200"/>
            <a:ext cx="274637" cy="274638"/>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92" name="Oval 73"/>
          <p:cNvSpPr>
            <a:spLocks noChangeAspect="1" noChangeArrowheads="1"/>
          </p:cNvSpPr>
          <p:nvPr/>
        </p:nvSpPr>
        <p:spPr bwMode="auto">
          <a:xfrm>
            <a:off x="1722438" y="4267200"/>
            <a:ext cx="274637" cy="274638"/>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93" name="Oval 74"/>
          <p:cNvSpPr>
            <a:spLocks noChangeAspect="1" noChangeArrowheads="1"/>
          </p:cNvSpPr>
          <p:nvPr/>
        </p:nvSpPr>
        <p:spPr bwMode="auto">
          <a:xfrm>
            <a:off x="1143000" y="32305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94" name="Oval 75"/>
          <p:cNvSpPr>
            <a:spLocks noChangeAspect="1" noChangeArrowheads="1"/>
          </p:cNvSpPr>
          <p:nvPr/>
        </p:nvSpPr>
        <p:spPr bwMode="auto">
          <a:xfrm>
            <a:off x="1417638" y="3230563"/>
            <a:ext cx="274637"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95" name="Oval 76"/>
          <p:cNvSpPr>
            <a:spLocks noChangeAspect="1" noChangeArrowheads="1"/>
          </p:cNvSpPr>
          <p:nvPr/>
        </p:nvSpPr>
        <p:spPr bwMode="auto">
          <a:xfrm>
            <a:off x="1722438" y="3230563"/>
            <a:ext cx="274637"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96" name="Oval 77"/>
          <p:cNvSpPr>
            <a:spLocks noChangeAspect="1" noChangeArrowheads="1"/>
          </p:cNvSpPr>
          <p:nvPr/>
        </p:nvSpPr>
        <p:spPr bwMode="auto">
          <a:xfrm>
            <a:off x="762000" y="3611563"/>
            <a:ext cx="274638" cy="27463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52</a:t>
            </a:fld>
            <a:endParaRPr lang="en-US"/>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990600" y="0"/>
            <a:ext cx="419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a:solidFill>
                  <a:schemeClr val="tx2"/>
                </a:solidFill>
              </a:rPr>
              <a:t>Energy Level Diagram</a:t>
            </a:r>
          </a:p>
        </p:txBody>
      </p:sp>
      <p:sp>
        <p:nvSpPr>
          <p:cNvPr id="57347" name="Rectangle 3"/>
          <p:cNvSpPr>
            <a:spLocks noChangeArrowheads="1"/>
          </p:cNvSpPr>
          <p:nvPr/>
        </p:nvSpPr>
        <p:spPr bwMode="auto">
          <a:xfrm>
            <a:off x="823913" y="5562600"/>
            <a:ext cx="4357687"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8" name="Rectangle 4"/>
          <p:cNvSpPr>
            <a:spLocks noChangeArrowheads="1"/>
          </p:cNvSpPr>
          <p:nvPr/>
        </p:nvSpPr>
        <p:spPr bwMode="auto">
          <a:xfrm>
            <a:off x="823913" y="4343400"/>
            <a:ext cx="4357687"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9" name="Rectangle 5"/>
          <p:cNvSpPr>
            <a:spLocks noChangeArrowheads="1"/>
          </p:cNvSpPr>
          <p:nvPr/>
        </p:nvSpPr>
        <p:spPr bwMode="auto">
          <a:xfrm>
            <a:off x="823913" y="3352800"/>
            <a:ext cx="4357687"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0" name="Rectangle 6"/>
          <p:cNvSpPr>
            <a:spLocks noChangeArrowheads="1"/>
          </p:cNvSpPr>
          <p:nvPr/>
        </p:nvSpPr>
        <p:spPr bwMode="auto">
          <a:xfrm>
            <a:off x="823913" y="2438400"/>
            <a:ext cx="4357687"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1" name="Rectangle 7"/>
          <p:cNvSpPr>
            <a:spLocks noChangeArrowheads="1"/>
          </p:cNvSpPr>
          <p:nvPr/>
        </p:nvSpPr>
        <p:spPr bwMode="auto">
          <a:xfrm>
            <a:off x="838200" y="1676400"/>
            <a:ext cx="43434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2" name="Rectangle 8"/>
          <p:cNvSpPr>
            <a:spLocks noChangeArrowheads="1"/>
          </p:cNvSpPr>
          <p:nvPr/>
        </p:nvSpPr>
        <p:spPr bwMode="auto">
          <a:xfrm>
            <a:off x="823913" y="838200"/>
            <a:ext cx="4738687"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3" name="Oval 9"/>
          <p:cNvSpPr>
            <a:spLocks noChangeArrowheads="1"/>
          </p:cNvSpPr>
          <p:nvPr/>
        </p:nvSpPr>
        <p:spPr bwMode="auto">
          <a:xfrm>
            <a:off x="48006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4" name="Oval 10"/>
          <p:cNvSpPr>
            <a:spLocks noChangeArrowheads="1"/>
          </p:cNvSpPr>
          <p:nvPr/>
        </p:nvSpPr>
        <p:spPr bwMode="auto">
          <a:xfrm>
            <a:off x="45720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5" name="Oval 11"/>
          <p:cNvSpPr>
            <a:spLocks noChangeArrowheads="1"/>
          </p:cNvSpPr>
          <p:nvPr/>
        </p:nvSpPr>
        <p:spPr bwMode="auto">
          <a:xfrm>
            <a:off x="43434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6" name="Oval 12"/>
          <p:cNvSpPr>
            <a:spLocks noChangeArrowheads="1"/>
          </p:cNvSpPr>
          <p:nvPr/>
        </p:nvSpPr>
        <p:spPr bwMode="auto">
          <a:xfrm>
            <a:off x="41148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7" name="Oval 13"/>
          <p:cNvSpPr>
            <a:spLocks noChangeArrowheads="1"/>
          </p:cNvSpPr>
          <p:nvPr/>
        </p:nvSpPr>
        <p:spPr bwMode="auto">
          <a:xfrm>
            <a:off x="38862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8" name="Oval 14"/>
          <p:cNvSpPr>
            <a:spLocks noChangeArrowheads="1"/>
          </p:cNvSpPr>
          <p:nvPr/>
        </p:nvSpPr>
        <p:spPr bwMode="auto">
          <a:xfrm>
            <a:off x="50292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9" name="Oval 15"/>
          <p:cNvSpPr>
            <a:spLocks noChangeArrowheads="1"/>
          </p:cNvSpPr>
          <p:nvPr/>
        </p:nvSpPr>
        <p:spPr bwMode="auto">
          <a:xfrm>
            <a:off x="5257800" y="1066800"/>
            <a:ext cx="228600" cy="228600"/>
          </a:xfrm>
          <a:prstGeom prst="ellipse">
            <a:avLst/>
          </a:prstGeom>
          <a:solidFill>
            <a:srgbClr val="ABC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0" name="Line 16"/>
          <p:cNvSpPr>
            <a:spLocks noChangeShapeType="1"/>
          </p:cNvSpPr>
          <p:nvPr/>
        </p:nvSpPr>
        <p:spPr bwMode="auto">
          <a:xfrm flipV="1">
            <a:off x="517525" y="1219200"/>
            <a:ext cx="1588" cy="472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1" name="Text Box 17"/>
          <p:cNvSpPr txBox="1">
            <a:spLocks noChangeArrowheads="1"/>
          </p:cNvSpPr>
          <p:nvPr/>
        </p:nvSpPr>
        <p:spPr bwMode="auto">
          <a:xfrm rot="-5400000">
            <a:off x="-1283494" y="2950369"/>
            <a:ext cx="3148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t>   </a:t>
            </a:r>
            <a:r>
              <a:rPr lang="en-US" sz="1600"/>
              <a:t>Arbitrary Energy Scale</a:t>
            </a:r>
          </a:p>
        </p:txBody>
      </p:sp>
      <p:sp>
        <p:nvSpPr>
          <p:cNvPr id="57362" name="Text Box 18"/>
          <p:cNvSpPr txBox="1">
            <a:spLocks noChangeArrowheads="1"/>
          </p:cNvSpPr>
          <p:nvPr/>
        </p:nvSpPr>
        <p:spPr bwMode="auto">
          <a:xfrm>
            <a:off x="747713" y="53181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1s</a:t>
            </a:r>
          </a:p>
        </p:txBody>
      </p:sp>
      <p:sp>
        <p:nvSpPr>
          <p:cNvPr id="57363" name="Text Box 19"/>
          <p:cNvSpPr txBox="1">
            <a:spLocks noChangeArrowheads="1"/>
          </p:cNvSpPr>
          <p:nvPr/>
        </p:nvSpPr>
        <p:spPr bwMode="auto">
          <a:xfrm>
            <a:off x="731838" y="4021138"/>
            <a:ext cx="925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2s             2p</a:t>
            </a:r>
          </a:p>
        </p:txBody>
      </p:sp>
      <p:sp>
        <p:nvSpPr>
          <p:cNvPr id="57364" name="Text Box 20"/>
          <p:cNvSpPr txBox="1">
            <a:spLocks noChangeArrowheads="1"/>
          </p:cNvSpPr>
          <p:nvPr/>
        </p:nvSpPr>
        <p:spPr bwMode="auto">
          <a:xfrm>
            <a:off x="736600" y="2971800"/>
            <a:ext cx="925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3s             3p</a:t>
            </a:r>
          </a:p>
        </p:txBody>
      </p:sp>
      <p:sp>
        <p:nvSpPr>
          <p:cNvPr id="57365" name="Text Box 21"/>
          <p:cNvSpPr txBox="1">
            <a:spLocks noChangeArrowheads="1"/>
          </p:cNvSpPr>
          <p:nvPr/>
        </p:nvSpPr>
        <p:spPr bwMode="auto">
          <a:xfrm>
            <a:off x="704850" y="2117725"/>
            <a:ext cx="2190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4s             4p                                3d</a:t>
            </a:r>
          </a:p>
        </p:txBody>
      </p:sp>
      <p:sp>
        <p:nvSpPr>
          <p:cNvPr id="57366" name="Text Box 22"/>
          <p:cNvSpPr txBox="1">
            <a:spLocks noChangeArrowheads="1"/>
          </p:cNvSpPr>
          <p:nvPr/>
        </p:nvSpPr>
        <p:spPr bwMode="auto">
          <a:xfrm>
            <a:off x="595313" y="1295400"/>
            <a:ext cx="2330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  5s              5p                                 4d</a:t>
            </a:r>
          </a:p>
        </p:txBody>
      </p:sp>
      <p:sp>
        <p:nvSpPr>
          <p:cNvPr id="57367" name="Text Box 23"/>
          <p:cNvSpPr txBox="1">
            <a:spLocks noChangeArrowheads="1"/>
          </p:cNvSpPr>
          <p:nvPr/>
        </p:nvSpPr>
        <p:spPr bwMode="auto">
          <a:xfrm>
            <a:off x="630238" y="533400"/>
            <a:ext cx="3910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6s               6p                                 5d                                           4f</a:t>
            </a:r>
          </a:p>
        </p:txBody>
      </p:sp>
      <p:sp>
        <p:nvSpPr>
          <p:cNvPr id="57368" name="Text Box 24"/>
          <p:cNvSpPr txBox="1">
            <a:spLocks noChangeArrowheads="1"/>
          </p:cNvSpPr>
          <p:nvPr/>
        </p:nvSpPr>
        <p:spPr bwMode="auto">
          <a:xfrm>
            <a:off x="2408238" y="6019800"/>
            <a:ext cx="798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t>NUCLEUS</a:t>
            </a:r>
          </a:p>
        </p:txBody>
      </p:sp>
      <p:sp>
        <p:nvSpPr>
          <p:cNvPr id="57369" name="Text Box 25"/>
          <p:cNvSpPr txBox="1">
            <a:spLocks noChangeArrowheads="1"/>
          </p:cNvSpPr>
          <p:nvPr/>
        </p:nvSpPr>
        <p:spPr bwMode="auto">
          <a:xfrm>
            <a:off x="6553200" y="1050925"/>
            <a:ext cx="148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t>Bohr Model</a:t>
            </a:r>
          </a:p>
        </p:txBody>
      </p:sp>
      <p:sp>
        <p:nvSpPr>
          <p:cNvPr id="57370" name="Oval 26"/>
          <p:cNvSpPr>
            <a:spLocks noChangeAspect="1" noChangeArrowheads="1"/>
          </p:cNvSpPr>
          <p:nvPr/>
        </p:nvSpPr>
        <p:spPr bwMode="auto">
          <a:xfrm>
            <a:off x="5638800" y="1676400"/>
            <a:ext cx="3200400" cy="3200400"/>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1" name="Oval 27"/>
          <p:cNvSpPr>
            <a:spLocks noChangeAspect="1" noChangeArrowheads="1"/>
          </p:cNvSpPr>
          <p:nvPr/>
        </p:nvSpPr>
        <p:spPr bwMode="auto">
          <a:xfrm>
            <a:off x="5895975" y="1933575"/>
            <a:ext cx="2649538" cy="2649538"/>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2" name="Oval 28"/>
          <p:cNvSpPr>
            <a:spLocks noChangeAspect="1" noChangeArrowheads="1"/>
          </p:cNvSpPr>
          <p:nvPr/>
        </p:nvSpPr>
        <p:spPr bwMode="auto">
          <a:xfrm>
            <a:off x="6215063" y="2252663"/>
            <a:ext cx="2027237" cy="2027237"/>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3" name="Oval 29"/>
          <p:cNvSpPr>
            <a:spLocks noChangeAspect="1" noChangeArrowheads="1"/>
          </p:cNvSpPr>
          <p:nvPr/>
        </p:nvSpPr>
        <p:spPr bwMode="auto">
          <a:xfrm>
            <a:off x="6446838" y="2484438"/>
            <a:ext cx="1614487" cy="1614487"/>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4" name="Oval 30"/>
          <p:cNvSpPr>
            <a:spLocks noChangeAspect="1" noChangeArrowheads="1"/>
          </p:cNvSpPr>
          <p:nvPr/>
        </p:nvSpPr>
        <p:spPr bwMode="auto">
          <a:xfrm>
            <a:off x="6610350" y="2647950"/>
            <a:ext cx="1296988" cy="1296988"/>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5" name="Oval 31"/>
          <p:cNvSpPr>
            <a:spLocks noChangeAspect="1" noChangeArrowheads="1"/>
          </p:cNvSpPr>
          <p:nvPr/>
        </p:nvSpPr>
        <p:spPr bwMode="auto">
          <a:xfrm>
            <a:off x="6737350" y="2774950"/>
            <a:ext cx="1031875" cy="1031875"/>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6" name="Oval 32"/>
          <p:cNvSpPr>
            <a:spLocks noChangeAspect="1" noChangeArrowheads="1"/>
          </p:cNvSpPr>
          <p:nvPr/>
        </p:nvSpPr>
        <p:spPr bwMode="auto">
          <a:xfrm>
            <a:off x="6988175" y="3025775"/>
            <a:ext cx="517525" cy="517525"/>
          </a:xfrm>
          <a:prstGeom prst="ellipse">
            <a:avLst/>
          </a:prstGeom>
          <a:noFill/>
          <a:ln w="2857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7" name="Rectangle 33"/>
          <p:cNvSpPr>
            <a:spLocks noChangeArrowheads="1"/>
          </p:cNvSpPr>
          <p:nvPr/>
        </p:nvSpPr>
        <p:spPr bwMode="auto">
          <a:xfrm>
            <a:off x="6002338" y="5546725"/>
            <a:ext cx="269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t>Electron Configuration</a:t>
            </a:r>
          </a:p>
        </p:txBody>
      </p:sp>
      <p:sp>
        <p:nvSpPr>
          <p:cNvPr id="57378" name="Text Box 35"/>
          <p:cNvSpPr txBox="1">
            <a:spLocks noChangeArrowheads="1"/>
          </p:cNvSpPr>
          <p:nvPr/>
        </p:nvSpPr>
        <p:spPr bwMode="auto">
          <a:xfrm>
            <a:off x="7097713" y="3157538"/>
            <a:ext cx="293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t>N</a:t>
            </a:r>
          </a:p>
        </p:txBody>
      </p:sp>
      <p:sp>
        <p:nvSpPr>
          <p:cNvPr id="57379" name="Oval 36"/>
          <p:cNvSpPr>
            <a:spLocks noChangeAspect="1" noChangeArrowheads="1"/>
          </p:cNvSpPr>
          <p:nvPr/>
        </p:nvSpPr>
        <p:spPr bwMode="auto">
          <a:xfrm>
            <a:off x="762000" y="2620963"/>
            <a:ext cx="274638" cy="27463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0" name="Oval 37"/>
          <p:cNvSpPr>
            <a:spLocks noChangeAspect="1" noChangeArrowheads="1"/>
          </p:cNvSpPr>
          <p:nvPr/>
        </p:nvSpPr>
        <p:spPr bwMode="auto">
          <a:xfrm>
            <a:off x="762000" y="1828800"/>
            <a:ext cx="274638" cy="274638"/>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1" name="Oval 38"/>
          <p:cNvSpPr>
            <a:spLocks noChangeAspect="1" noChangeArrowheads="1"/>
          </p:cNvSpPr>
          <p:nvPr/>
        </p:nvSpPr>
        <p:spPr bwMode="auto">
          <a:xfrm>
            <a:off x="792163" y="1020763"/>
            <a:ext cx="274637" cy="27463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2" name="Oval 39"/>
          <p:cNvSpPr>
            <a:spLocks noChangeAspect="1" noChangeArrowheads="1"/>
          </p:cNvSpPr>
          <p:nvPr/>
        </p:nvSpPr>
        <p:spPr bwMode="auto">
          <a:xfrm>
            <a:off x="1143000" y="2316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3" name="Oval 40"/>
          <p:cNvSpPr>
            <a:spLocks noChangeAspect="1" noChangeArrowheads="1"/>
          </p:cNvSpPr>
          <p:nvPr/>
        </p:nvSpPr>
        <p:spPr bwMode="auto">
          <a:xfrm>
            <a:off x="1447800" y="2316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4" name="Oval 41"/>
          <p:cNvSpPr>
            <a:spLocks noChangeAspect="1" noChangeArrowheads="1"/>
          </p:cNvSpPr>
          <p:nvPr/>
        </p:nvSpPr>
        <p:spPr bwMode="auto">
          <a:xfrm>
            <a:off x="1720850" y="2316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5" name="Oval 42"/>
          <p:cNvSpPr>
            <a:spLocks noChangeAspect="1" noChangeArrowheads="1"/>
          </p:cNvSpPr>
          <p:nvPr/>
        </p:nvSpPr>
        <p:spPr bwMode="auto">
          <a:xfrm>
            <a:off x="1143000" y="1554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6" name="Oval 43"/>
          <p:cNvSpPr>
            <a:spLocks noChangeAspect="1" noChangeArrowheads="1"/>
          </p:cNvSpPr>
          <p:nvPr/>
        </p:nvSpPr>
        <p:spPr bwMode="auto">
          <a:xfrm>
            <a:off x="1447800" y="1554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7" name="Oval 44"/>
          <p:cNvSpPr>
            <a:spLocks noChangeAspect="1" noChangeArrowheads="1"/>
          </p:cNvSpPr>
          <p:nvPr/>
        </p:nvSpPr>
        <p:spPr bwMode="auto">
          <a:xfrm>
            <a:off x="1720850" y="15541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8" name="Oval 45"/>
          <p:cNvSpPr>
            <a:spLocks noChangeAspect="1" noChangeArrowheads="1"/>
          </p:cNvSpPr>
          <p:nvPr/>
        </p:nvSpPr>
        <p:spPr bwMode="auto">
          <a:xfrm>
            <a:off x="1143000" y="7159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9" name="Oval 46"/>
          <p:cNvSpPr>
            <a:spLocks noChangeAspect="1" noChangeArrowheads="1"/>
          </p:cNvSpPr>
          <p:nvPr/>
        </p:nvSpPr>
        <p:spPr bwMode="auto">
          <a:xfrm>
            <a:off x="1447800" y="7159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0" name="Oval 47"/>
          <p:cNvSpPr>
            <a:spLocks noChangeAspect="1" noChangeArrowheads="1"/>
          </p:cNvSpPr>
          <p:nvPr/>
        </p:nvSpPr>
        <p:spPr bwMode="auto">
          <a:xfrm>
            <a:off x="1720850" y="7159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1" name="Oval 48"/>
          <p:cNvSpPr>
            <a:spLocks noChangeAspect="1" noChangeArrowheads="1"/>
          </p:cNvSpPr>
          <p:nvPr/>
        </p:nvSpPr>
        <p:spPr bwMode="auto">
          <a:xfrm>
            <a:off x="2332038" y="9144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2" name="Oval 49"/>
          <p:cNvSpPr>
            <a:spLocks noChangeAspect="1" noChangeArrowheads="1"/>
          </p:cNvSpPr>
          <p:nvPr/>
        </p:nvSpPr>
        <p:spPr bwMode="auto">
          <a:xfrm>
            <a:off x="2636838" y="9144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3" name="Oval 50"/>
          <p:cNvSpPr>
            <a:spLocks noChangeAspect="1" noChangeArrowheads="1"/>
          </p:cNvSpPr>
          <p:nvPr/>
        </p:nvSpPr>
        <p:spPr bwMode="auto">
          <a:xfrm>
            <a:off x="2941638" y="9144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4" name="Oval 51"/>
          <p:cNvSpPr>
            <a:spLocks noChangeAspect="1" noChangeArrowheads="1"/>
          </p:cNvSpPr>
          <p:nvPr/>
        </p:nvSpPr>
        <p:spPr bwMode="auto">
          <a:xfrm>
            <a:off x="2057400" y="914400"/>
            <a:ext cx="274638"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5" name="Oval 52"/>
          <p:cNvSpPr>
            <a:spLocks noChangeAspect="1" noChangeArrowheads="1"/>
          </p:cNvSpPr>
          <p:nvPr/>
        </p:nvSpPr>
        <p:spPr bwMode="auto">
          <a:xfrm>
            <a:off x="3246438" y="9144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6" name="Oval 53"/>
          <p:cNvSpPr>
            <a:spLocks noChangeAspect="1" noChangeArrowheads="1"/>
          </p:cNvSpPr>
          <p:nvPr/>
        </p:nvSpPr>
        <p:spPr bwMode="auto">
          <a:xfrm>
            <a:off x="2332038" y="2468563"/>
            <a:ext cx="274637"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7" name="Oval 54"/>
          <p:cNvSpPr>
            <a:spLocks noChangeAspect="1" noChangeArrowheads="1"/>
          </p:cNvSpPr>
          <p:nvPr/>
        </p:nvSpPr>
        <p:spPr bwMode="auto">
          <a:xfrm>
            <a:off x="2636838" y="2468563"/>
            <a:ext cx="274637"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8" name="Oval 55"/>
          <p:cNvSpPr>
            <a:spLocks noChangeAspect="1" noChangeArrowheads="1"/>
          </p:cNvSpPr>
          <p:nvPr/>
        </p:nvSpPr>
        <p:spPr bwMode="auto">
          <a:xfrm>
            <a:off x="2941638" y="2468563"/>
            <a:ext cx="274637"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9" name="Oval 56"/>
          <p:cNvSpPr>
            <a:spLocks noChangeAspect="1" noChangeArrowheads="1"/>
          </p:cNvSpPr>
          <p:nvPr/>
        </p:nvSpPr>
        <p:spPr bwMode="auto">
          <a:xfrm>
            <a:off x="2057400" y="2468563"/>
            <a:ext cx="274638"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0" name="Oval 57"/>
          <p:cNvSpPr>
            <a:spLocks noChangeAspect="1" noChangeArrowheads="1"/>
          </p:cNvSpPr>
          <p:nvPr/>
        </p:nvSpPr>
        <p:spPr bwMode="auto">
          <a:xfrm>
            <a:off x="3246438" y="2468563"/>
            <a:ext cx="274637" cy="2746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1" name="Oval 58"/>
          <p:cNvSpPr>
            <a:spLocks noChangeAspect="1" noChangeArrowheads="1"/>
          </p:cNvSpPr>
          <p:nvPr/>
        </p:nvSpPr>
        <p:spPr bwMode="auto">
          <a:xfrm>
            <a:off x="2332038" y="17526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2" name="Oval 59"/>
          <p:cNvSpPr>
            <a:spLocks noChangeAspect="1" noChangeArrowheads="1"/>
          </p:cNvSpPr>
          <p:nvPr/>
        </p:nvSpPr>
        <p:spPr bwMode="auto">
          <a:xfrm>
            <a:off x="2636838" y="17526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3" name="Oval 60"/>
          <p:cNvSpPr>
            <a:spLocks noChangeAspect="1" noChangeArrowheads="1"/>
          </p:cNvSpPr>
          <p:nvPr/>
        </p:nvSpPr>
        <p:spPr bwMode="auto">
          <a:xfrm>
            <a:off x="2941638" y="17526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4" name="Oval 61"/>
          <p:cNvSpPr>
            <a:spLocks noChangeAspect="1" noChangeArrowheads="1"/>
          </p:cNvSpPr>
          <p:nvPr/>
        </p:nvSpPr>
        <p:spPr bwMode="auto">
          <a:xfrm>
            <a:off x="2057400" y="1752600"/>
            <a:ext cx="274638"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5" name="Oval 62"/>
          <p:cNvSpPr>
            <a:spLocks noChangeAspect="1" noChangeArrowheads="1"/>
          </p:cNvSpPr>
          <p:nvPr/>
        </p:nvSpPr>
        <p:spPr bwMode="auto">
          <a:xfrm>
            <a:off x="3246438" y="1752600"/>
            <a:ext cx="274637" cy="2746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6" name="Oval 63"/>
          <p:cNvSpPr>
            <a:spLocks noChangeArrowheads="1"/>
          </p:cNvSpPr>
          <p:nvPr/>
        </p:nvSpPr>
        <p:spPr bwMode="auto">
          <a:xfrm>
            <a:off x="6705600" y="3276600"/>
            <a:ext cx="76200" cy="76200"/>
          </a:xfrm>
          <a:prstGeom prst="ellipse">
            <a:avLst/>
          </a:prstGeom>
          <a:solidFill>
            <a:srgbClr val="FFFF00"/>
          </a:solidFill>
          <a:ln w="6350">
            <a:solidFill>
              <a:srgbClr val="33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7" name="Oval 64"/>
          <p:cNvSpPr>
            <a:spLocks noChangeArrowheads="1"/>
          </p:cNvSpPr>
          <p:nvPr/>
        </p:nvSpPr>
        <p:spPr bwMode="auto">
          <a:xfrm>
            <a:off x="7391400" y="3048000"/>
            <a:ext cx="76200" cy="76200"/>
          </a:xfrm>
          <a:prstGeom prst="ellipse">
            <a:avLst/>
          </a:prstGeom>
          <a:solidFill>
            <a:srgbClr val="FFFF00"/>
          </a:solidFill>
          <a:ln w="6350">
            <a:solidFill>
              <a:srgbClr val="33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8" name="Oval 65"/>
          <p:cNvSpPr>
            <a:spLocks noChangeArrowheads="1"/>
          </p:cNvSpPr>
          <p:nvPr/>
        </p:nvSpPr>
        <p:spPr bwMode="auto">
          <a:xfrm>
            <a:off x="7162800" y="3505200"/>
            <a:ext cx="76200" cy="76200"/>
          </a:xfrm>
          <a:prstGeom prst="ellipse">
            <a:avLst/>
          </a:prstGeom>
          <a:solidFill>
            <a:srgbClr val="FFFF00"/>
          </a:solidFill>
          <a:ln w="6350">
            <a:solidFill>
              <a:srgbClr val="33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9" name="Text Box 66"/>
          <p:cNvSpPr txBox="1">
            <a:spLocks noChangeArrowheads="1"/>
          </p:cNvSpPr>
          <p:nvPr/>
        </p:nvSpPr>
        <p:spPr bwMode="auto">
          <a:xfrm>
            <a:off x="6515100" y="5983288"/>
            <a:ext cx="163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solidFill>
                  <a:srgbClr val="FF0000"/>
                </a:solidFill>
              </a:rPr>
              <a:t>Li = 1s</a:t>
            </a:r>
            <a:r>
              <a:rPr lang="en-US" sz="2400" baseline="30000">
                <a:solidFill>
                  <a:srgbClr val="FF0000"/>
                </a:solidFill>
              </a:rPr>
              <a:t>2</a:t>
            </a:r>
            <a:r>
              <a:rPr lang="en-US" sz="2400">
                <a:solidFill>
                  <a:srgbClr val="FF0000"/>
                </a:solidFill>
              </a:rPr>
              <a:t>2s</a:t>
            </a:r>
            <a:r>
              <a:rPr lang="en-US" sz="2400" baseline="30000">
                <a:solidFill>
                  <a:srgbClr val="FF0000"/>
                </a:solidFill>
              </a:rPr>
              <a:t>1</a:t>
            </a:r>
          </a:p>
        </p:txBody>
      </p:sp>
      <p:sp>
        <p:nvSpPr>
          <p:cNvPr id="57410" name="Oval 67"/>
          <p:cNvSpPr>
            <a:spLocks noChangeAspect="1" noChangeArrowheads="1"/>
          </p:cNvSpPr>
          <p:nvPr/>
        </p:nvSpPr>
        <p:spPr bwMode="auto">
          <a:xfrm>
            <a:off x="762000" y="5668963"/>
            <a:ext cx="274638" cy="27463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1" name="AutoShape 68"/>
          <p:cNvSpPr>
            <a:spLocks noChangeArrowheads="1"/>
          </p:cNvSpPr>
          <p:nvPr/>
        </p:nvSpPr>
        <p:spPr bwMode="auto">
          <a:xfrm>
            <a:off x="838200" y="5745163"/>
            <a:ext cx="76200" cy="152400"/>
          </a:xfrm>
          <a:prstGeom prst="upArrow">
            <a:avLst>
              <a:gd name="adj1" fmla="val 50000"/>
              <a:gd name="adj2" fmla="val 50000"/>
            </a:avLst>
          </a:prstGeom>
          <a:solidFill>
            <a:schemeClr val="accent2"/>
          </a:solidFill>
          <a:ln w="127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2" name="AutoShape 69"/>
          <p:cNvSpPr>
            <a:spLocks noChangeArrowheads="1"/>
          </p:cNvSpPr>
          <p:nvPr/>
        </p:nvSpPr>
        <p:spPr bwMode="auto">
          <a:xfrm rot="10800000">
            <a:off x="914400" y="5745163"/>
            <a:ext cx="76200" cy="152400"/>
          </a:xfrm>
          <a:prstGeom prst="upArrow">
            <a:avLst>
              <a:gd name="adj1" fmla="val 50000"/>
              <a:gd name="adj2" fmla="val 50000"/>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sz="2400">
              <a:solidFill>
                <a:srgbClr val="FF0000"/>
              </a:solidFill>
              <a:latin typeface="Times New Roman" pitchFamily="18" charset="0"/>
            </a:endParaRPr>
          </a:p>
        </p:txBody>
      </p:sp>
      <p:sp>
        <p:nvSpPr>
          <p:cNvPr id="57413" name="Oval 70"/>
          <p:cNvSpPr>
            <a:spLocks noChangeAspect="1" noChangeArrowheads="1"/>
          </p:cNvSpPr>
          <p:nvPr/>
        </p:nvSpPr>
        <p:spPr bwMode="auto">
          <a:xfrm>
            <a:off x="762000" y="4572000"/>
            <a:ext cx="274638" cy="274638"/>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4" name="AutoShape 71"/>
          <p:cNvSpPr>
            <a:spLocks noChangeArrowheads="1"/>
          </p:cNvSpPr>
          <p:nvPr/>
        </p:nvSpPr>
        <p:spPr bwMode="auto">
          <a:xfrm>
            <a:off x="838200" y="4648200"/>
            <a:ext cx="76200" cy="152400"/>
          </a:xfrm>
          <a:prstGeom prst="upArrow">
            <a:avLst>
              <a:gd name="adj1" fmla="val 50000"/>
              <a:gd name="adj2" fmla="val 50000"/>
            </a:avLst>
          </a:prstGeom>
          <a:solidFill>
            <a:schemeClr val="accent2"/>
          </a:solidFill>
          <a:ln w="127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5" name="Text Box 72"/>
          <p:cNvSpPr txBox="1">
            <a:spLocks noChangeArrowheads="1"/>
          </p:cNvSpPr>
          <p:nvPr/>
        </p:nvSpPr>
        <p:spPr bwMode="auto">
          <a:xfrm>
            <a:off x="6705600" y="344488"/>
            <a:ext cx="116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rgbClr val="FF0000"/>
                </a:solidFill>
              </a:rPr>
              <a:t>Lithium</a:t>
            </a:r>
          </a:p>
        </p:txBody>
      </p:sp>
      <p:sp>
        <p:nvSpPr>
          <p:cNvPr id="57416" name="Oval 73"/>
          <p:cNvSpPr>
            <a:spLocks noChangeAspect="1" noChangeArrowheads="1"/>
          </p:cNvSpPr>
          <p:nvPr/>
        </p:nvSpPr>
        <p:spPr bwMode="auto">
          <a:xfrm>
            <a:off x="1143000" y="4267200"/>
            <a:ext cx="274638" cy="274638"/>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7" name="Oval 74"/>
          <p:cNvSpPr>
            <a:spLocks noChangeAspect="1" noChangeArrowheads="1"/>
          </p:cNvSpPr>
          <p:nvPr/>
        </p:nvSpPr>
        <p:spPr bwMode="auto">
          <a:xfrm>
            <a:off x="1417638" y="4267200"/>
            <a:ext cx="274637" cy="274638"/>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8" name="Oval 75"/>
          <p:cNvSpPr>
            <a:spLocks noChangeAspect="1" noChangeArrowheads="1"/>
          </p:cNvSpPr>
          <p:nvPr/>
        </p:nvSpPr>
        <p:spPr bwMode="auto">
          <a:xfrm>
            <a:off x="1722438" y="4267200"/>
            <a:ext cx="274637" cy="274638"/>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9" name="Oval 76"/>
          <p:cNvSpPr>
            <a:spLocks noChangeAspect="1" noChangeArrowheads="1"/>
          </p:cNvSpPr>
          <p:nvPr/>
        </p:nvSpPr>
        <p:spPr bwMode="auto">
          <a:xfrm>
            <a:off x="1143000" y="3230563"/>
            <a:ext cx="274638"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0" name="Oval 77"/>
          <p:cNvSpPr>
            <a:spLocks noChangeAspect="1" noChangeArrowheads="1"/>
          </p:cNvSpPr>
          <p:nvPr/>
        </p:nvSpPr>
        <p:spPr bwMode="auto">
          <a:xfrm>
            <a:off x="1417638" y="3230563"/>
            <a:ext cx="274637"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1" name="Oval 78"/>
          <p:cNvSpPr>
            <a:spLocks noChangeAspect="1" noChangeArrowheads="1"/>
          </p:cNvSpPr>
          <p:nvPr/>
        </p:nvSpPr>
        <p:spPr bwMode="auto">
          <a:xfrm>
            <a:off x="1722438" y="3230563"/>
            <a:ext cx="274637" cy="274637"/>
          </a:xfrm>
          <a:prstGeom prst="ellipse">
            <a:avLst/>
          </a:prstGeom>
          <a:solidFill>
            <a:srgbClr val="DDB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2" name="Oval 79"/>
          <p:cNvSpPr>
            <a:spLocks noChangeAspect="1" noChangeArrowheads="1"/>
          </p:cNvSpPr>
          <p:nvPr/>
        </p:nvSpPr>
        <p:spPr bwMode="auto">
          <a:xfrm>
            <a:off x="762000" y="3611563"/>
            <a:ext cx="274638" cy="27463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53</a:t>
            </a:fld>
            <a:endParaRPr lang="en-US"/>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700088"/>
            <a:ext cx="8562975" cy="5638800"/>
          </a:xfrm>
        </p:spPr>
        <p:txBody>
          <a:bodyPr/>
          <a:lstStyle/>
          <a:p>
            <a:pPr eaLnBrk="1" hangingPunct="1">
              <a:defRPr/>
            </a:pPr>
            <a:r>
              <a:rPr lang="en-US" dirty="0" smtClean="0"/>
              <a:t>An orbital diagram consists of a box (circle or line work as well) for each orbital in a given energy level, grouped by sublevel, with an arrow indicating an electron’s presence and its direction of spin.</a:t>
            </a:r>
          </a:p>
          <a:p>
            <a:pPr lvl="1" eaLnBrk="1" hangingPunct="1">
              <a:defRPr/>
            </a:pPr>
            <a:r>
              <a:rPr lang="en-US" dirty="0" smtClean="0"/>
              <a:t>e.g.  Orbital diagrams:</a:t>
            </a:r>
            <a:br>
              <a:rPr lang="en-US" dirty="0" smtClean="0"/>
            </a:br>
            <a:endParaRPr lang="en-US" dirty="0" smtClean="0"/>
          </a:p>
          <a:p>
            <a:pPr lvl="2" eaLnBrk="1" hangingPunct="1">
              <a:defRPr/>
            </a:pPr>
            <a:r>
              <a:rPr lang="en-US" dirty="0" smtClean="0"/>
              <a:t>Hydrogen</a:t>
            </a:r>
            <a:br>
              <a:rPr lang="en-US" dirty="0" smtClean="0"/>
            </a:br>
            <a:endParaRPr lang="en-US" dirty="0" smtClean="0"/>
          </a:p>
          <a:p>
            <a:pPr lvl="2" eaLnBrk="1" hangingPunct="1">
              <a:defRPr/>
            </a:pPr>
            <a:r>
              <a:rPr lang="en-US" dirty="0" smtClean="0"/>
              <a:t>Helium</a:t>
            </a:r>
            <a:br>
              <a:rPr lang="en-US" dirty="0" smtClean="0"/>
            </a:br>
            <a:endParaRPr lang="en-US" dirty="0" smtClean="0"/>
          </a:p>
          <a:p>
            <a:pPr lvl="2" eaLnBrk="1" hangingPunct="1">
              <a:defRPr/>
            </a:pPr>
            <a:r>
              <a:rPr lang="en-US" dirty="0" smtClean="0"/>
              <a:t>Lithium</a:t>
            </a:r>
            <a:br>
              <a:rPr lang="en-US" dirty="0" smtClean="0"/>
            </a:br>
            <a:endParaRPr lang="en-US" dirty="0" smtClean="0"/>
          </a:p>
          <a:p>
            <a:pPr lvl="2" eaLnBrk="1" hangingPunct="1">
              <a:defRPr/>
            </a:pPr>
            <a:r>
              <a:rPr lang="en-US" dirty="0" smtClean="0"/>
              <a:t>Beryllium</a:t>
            </a:r>
          </a:p>
        </p:txBody>
      </p:sp>
      <p:sp>
        <p:nvSpPr>
          <p:cNvPr id="13314" name="Rectangle 2"/>
          <p:cNvSpPr>
            <a:spLocks noGrp="1" noChangeArrowheads="1"/>
          </p:cNvSpPr>
          <p:nvPr>
            <p:ph type="title"/>
          </p:nvPr>
        </p:nvSpPr>
        <p:spPr>
          <a:xfrm>
            <a:off x="457200" y="0"/>
            <a:ext cx="8229600" cy="808038"/>
          </a:xfrm>
        </p:spPr>
        <p:txBody>
          <a:bodyPr/>
          <a:lstStyle/>
          <a:p>
            <a:pPr eaLnBrk="1" hangingPunct="1">
              <a:defRPr/>
            </a:pPr>
            <a:r>
              <a:rPr lang="en-US" dirty="0" smtClean="0"/>
              <a:t>Orbital Diagrams</a:t>
            </a:r>
          </a:p>
        </p:txBody>
      </p:sp>
      <p:sp>
        <p:nvSpPr>
          <p:cNvPr id="58372" name="Line 4"/>
          <p:cNvSpPr>
            <a:spLocks noChangeShapeType="1"/>
          </p:cNvSpPr>
          <p:nvPr/>
        </p:nvSpPr>
        <p:spPr bwMode="auto">
          <a:xfrm>
            <a:off x="3200400" y="3429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3" name="Line 5"/>
          <p:cNvSpPr>
            <a:spLocks noChangeShapeType="1"/>
          </p:cNvSpPr>
          <p:nvPr/>
        </p:nvSpPr>
        <p:spPr bwMode="auto">
          <a:xfrm>
            <a:off x="3200400" y="41148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4" name="Line 6"/>
          <p:cNvSpPr>
            <a:spLocks noChangeShapeType="1"/>
          </p:cNvSpPr>
          <p:nvPr/>
        </p:nvSpPr>
        <p:spPr bwMode="auto">
          <a:xfrm>
            <a:off x="32004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5" name="Line 7"/>
          <p:cNvSpPr>
            <a:spLocks noChangeShapeType="1"/>
          </p:cNvSpPr>
          <p:nvPr/>
        </p:nvSpPr>
        <p:spPr bwMode="auto">
          <a:xfrm>
            <a:off x="3200400" y="5486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6" name="Line 8"/>
          <p:cNvSpPr>
            <a:spLocks noChangeShapeType="1"/>
          </p:cNvSpPr>
          <p:nvPr/>
        </p:nvSpPr>
        <p:spPr bwMode="auto">
          <a:xfrm>
            <a:off x="4114800" y="5486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7" name="Line 9"/>
          <p:cNvSpPr>
            <a:spLocks noChangeShapeType="1"/>
          </p:cNvSpPr>
          <p:nvPr/>
        </p:nvSpPr>
        <p:spPr bwMode="auto">
          <a:xfrm>
            <a:off x="41148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8" name="Line 10"/>
          <p:cNvSpPr>
            <a:spLocks noChangeShapeType="1"/>
          </p:cNvSpPr>
          <p:nvPr/>
        </p:nvSpPr>
        <p:spPr bwMode="auto">
          <a:xfrm flipV="1">
            <a:off x="3276600" y="3124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9" name="Line 11"/>
          <p:cNvSpPr>
            <a:spLocks noChangeShapeType="1"/>
          </p:cNvSpPr>
          <p:nvPr/>
        </p:nvSpPr>
        <p:spPr bwMode="auto">
          <a:xfrm flipV="1">
            <a:off x="3276600" y="3810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0" name="Line 12"/>
          <p:cNvSpPr>
            <a:spLocks noChangeShapeType="1"/>
          </p:cNvSpPr>
          <p:nvPr/>
        </p:nvSpPr>
        <p:spPr bwMode="auto">
          <a:xfrm flipV="1">
            <a:off x="3276600" y="44958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1" name="Line 13"/>
          <p:cNvSpPr>
            <a:spLocks noChangeShapeType="1"/>
          </p:cNvSpPr>
          <p:nvPr/>
        </p:nvSpPr>
        <p:spPr bwMode="auto">
          <a:xfrm flipV="1">
            <a:off x="3276600" y="5181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2" name="Line 14"/>
          <p:cNvSpPr>
            <a:spLocks noChangeShapeType="1"/>
          </p:cNvSpPr>
          <p:nvPr/>
        </p:nvSpPr>
        <p:spPr bwMode="auto">
          <a:xfrm flipV="1">
            <a:off x="4191000" y="5181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3" name="Line 15"/>
          <p:cNvSpPr>
            <a:spLocks noChangeShapeType="1"/>
          </p:cNvSpPr>
          <p:nvPr/>
        </p:nvSpPr>
        <p:spPr bwMode="auto">
          <a:xfrm flipV="1">
            <a:off x="4191000" y="44958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4" name="Line 16"/>
          <p:cNvSpPr>
            <a:spLocks noChangeShapeType="1"/>
          </p:cNvSpPr>
          <p:nvPr/>
        </p:nvSpPr>
        <p:spPr bwMode="auto">
          <a:xfrm rot="10800000" flipV="1">
            <a:off x="3505200" y="3810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5" name="Line 17"/>
          <p:cNvSpPr>
            <a:spLocks noChangeShapeType="1"/>
          </p:cNvSpPr>
          <p:nvPr/>
        </p:nvSpPr>
        <p:spPr bwMode="auto">
          <a:xfrm rot="10800000" flipV="1">
            <a:off x="3505200" y="44958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6" name="Line 18"/>
          <p:cNvSpPr>
            <a:spLocks noChangeShapeType="1"/>
          </p:cNvSpPr>
          <p:nvPr/>
        </p:nvSpPr>
        <p:spPr bwMode="auto">
          <a:xfrm rot="10800000" flipV="1">
            <a:off x="3505200" y="5181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7" name="Line 19"/>
          <p:cNvSpPr>
            <a:spLocks noChangeShapeType="1"/>
          </p:cNvSpPr>
          <p:nvPr/>
        </p:nvSpPr>
        <p:spPr bwMode="auto">
          <a:xfrm rot="10800000" flipV="1">
            <a:off x="4419600" y="5181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8" name="Text Box 20"/>
          <p:cNvSpPr txBox="1">
            <a:spLocks noChangeArrowheads="1"/>
          </p:cNvSpPr>
          <p:nvPr/>
        </p:nvSpPr>
        <p:spPr bwMode="auto">
          <a:xfrm>
            <a:off x="3200400" y="3429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1s</a:t>
            </a:r>
          </a:p>
        </p:txBody>
      </p:sp>
      <p:sp>
        <p:nvSpPr>
          <p:cNvPr id="58389" name="Text Box 21"/>
          <p:cNvSpPr txBox="1">
            <a:spLocks noChangeArrowheads="1"/>
          </p:cNvSpPr>
          <p:nvPr/>
        </p:nvSpPr>
        <p:spPr bwMode="auto">
          <a:xfrm>
            <a:off x="3124200" y="41290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1s</a:t>
            </a:r>
          </a:p>
        </p:txBody>
      </p:sp>
      <p:sp>
        <p:nvSpPr>
          <p:cNvPr id="58390" name="Text Box 22"/>
          <p:cNvSpPr txBox="1">
            <a:spLocks noChangeArrowheads="1"/>
          </p:cNvSpPr>
          <p:nvPr/>
        </p:nvSpPr>
        <p:spPr bwMode="auto">
          <a:xfrm>
            <a:off x="3200400" y="4800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1s</a:t>
            </a:r>
          </a:p>
        </p:txBody>
      </p:sp>
      <p:sp>
        <p:nvSpPr>
          <p:cNvPr id="58391" name="Text Box 23"/>
          <p:cNvSpPr txBox="1">
            <a:spLocks noChangeArrowheads="1"/>
          </p:cNvSpPr>
          <p:nvPr/>
        </p:nvSpPr>
        <p:spPr bwMode="auto">
          <a:xfrm>
            <a:off x="3276600" y="5472113"/>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1s</a:t>
            </a:r>
          </a:p>
        </p:txBody>
      </p:sp>
      <p:sp>
        <p:nvSpPr>
          <p:cNvPr id="58392" name="Text Box 24"/>
          <p:cNvSpPr txBox="1">
            <a:spLocks noChangeArrowheads="1"/>
          </p:cNvSpPr>
          <p:nvPr/>
        </p:nvSpPr>
        <p:spPr bwMode="auto">
          <a:xfrm>
            <a:off x="4038600" y="55006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2s</a:t>
            </a:r>
          </a:p>
        </p:txBody>
      </p:sp>
      <p:sp>
        <p:nvSpPr>
          <p:cNvPr id="58393" name="Text Box 25"/>
          <p:cNvSpPr txBox="1">
            <a:spLocks noChangeArrowheads="1"/>
          </p:cNvSpPr>
          <p:nvPr/>
        </p:nvSpPr>
        <p:spPr bwMode="auto">
          <a:xfrm>
            <a:off x="4038600" y="48148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2s</a:t>
            </a:r>
          </a:p>
        </p:txBody>
      </p:sp>
      <p:sp>
        <p:nvSpPr>
          <p:cNvPr id="58394" name="Text Box 26"/>
          <p:cNvSpPr txBox="1">
            <a:spLocks noChangeArrowheads="1"/>
          </p:cNvSpPr>
          <p:nvPr/>
        </p:nvSpPr>
        <p:spPr bwMode="auto">
          <a:xfrm>
            <a:off x="5791200" y="4876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2p</a:t>
            </a:r>
          </a:p>
        </p:txBody>
      </p:sp>
      <p:sp>
        <p:nvSpPr>
          <p:cNvPr id="58395" name="Line 27"/>
          <p:cNvSpPr>
            <a:spLocks noChangeShapeType="1"/>
          </p:cNvSpPr>
          <p:nvPr/>
        </p:nvSpPr>
        <p:spPr bwMode="auto">
          <a:xfrm>
            <a:off x="51054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6" name="Line 28"/>
          <p:cNvSpPr>
            <a:spLocks noChangeShapeType="1"/>
          </p:cNvSpPr>
          <p:nvPr/>
        </p:nvSpPr>
        <p:spPr bwMode="auto">
          <a:xfrm>
            <a:off x="57150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7" name="Line 29"/>
          <p:cNvSpPr>
            <a:spLocks noChangeShapeType="1"/>
          </p:cNvSpPr>
          <p:nvPr/>
        </p:nvSpPr>
        <p:spPr bwMode="auto">
          <a:xfrm>
            <a:off x="63246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8" name="Line 30"/>
          <p:cNvSpPr>
            <a:spLocks noChangeShapeType="1"/>
          </p:cNvSpPr>
          <p:nvPr/>
        </p:nvSpPr>
        <p:spPr bwMode="auto">
          <a:xfrm>
            <a:off x="5105400" y="5486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9" name="Line 31"/>
          <p:cNvSpPr>
            <a:spLocks noChangeShapeType="1"/>
          </p:cNvSpPr>
          <p:nvPr/>
        </p:nvSpPr>
        <p:spPr bwMode="auto">
          <a:xfrm>
            <a:off x="5715000" y="5486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0" name="Line 32"/>
          <p:cNvSpPr>
            <a:spLocks noChangeShapeType="1"/>
          </p:cNvSpPr>
          <p:nvPr/>
        </p:nvSpPr>
        <p:spPr bwMode="auto">
          <a:xfrm>
            <a:off x="6324600" y="5486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1" name="Text Box 33"/>
          <p:cNvSpPr txBox="1">
            <a:spLocks noChangeArrowheads="1"/>
          </p:cNvSpPr>
          <p:nvPr/>
        </p:nvSpPr>
        <p:spPr bwMode="auto">
          <a:xfrm>
            <a:off x="5791200" y="55006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2p</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685800"/>
            <a:ext cx="8229600" cy="4878136"/>
          </a:xfrm>
        </p:spPr>
        <p:txBody>
          <a:bodyPr>
            <a:normAutofit lnSpcReduction="10000"/>
          </a:bodyPr>
          <a:lstStyle/>
          <a:p>
            <a:pPr marL="0" indent="0" eaLnBrk="1" hangingPunct="1">
              <a:buNone/>
              <a:defRPr/>
            </a:pPr>
            <a:r>
              <a:rPr lang="en-US" dirty="0" smtClean="0"/>
              <a:t>Draw the orbital diagrams for the following elements:</a:t>
            </a:r>
          </a:p>
          <a:p>
            <a:pPr marL="914400" lvl="1" indent="-457200" eaLnBrk="1" hangingPunct="1">
              <a:lnSpc>
                <a:spcPct val="200000"/>
              </a:lnSpc>
              <a:buFontTx/>
              <a:buAutoNum type="arabicPeriod"/>
              <a:defRPr/>
            </a:pPr>
            <a:r>
              <a:rPr lang="en-US" dirty="0" smtClean="0"/>
              <a:t>Carbon</a:t>
            </a:r>
          </a:p>
          <a:p>
            <a:pPr marL="914400" lvl="1" indent="-457200" eaLnBrk="1" hangingPunct="1">
              <a:lnSpc>
                <a:spcPct val="200000"/>
              </a:lnSpc>
              <a:buFontTx/>
              <a:buAutoNum type="arabicPeriod"/>
              <a:defRPr/>
            </a:pPr>
            <a:r>
              <a:rPr lang="en-US" dirty="0" smtClean="0"/>
              <a:t>Nitrogen</a:t>
            </a:r>
          </a:p>
          <a:p>
            <a:pPr marL="914400" lvl="1" indent="-457200" eaLnBrk="1" hangingPunct="1">
              <a:lnSpc>
                <a:spcPct val="200000"/>
              </a:lnSpc>
              <a:buFontTx/>
              <a:buAutoNum type="arabicPeriod"/>
              <a:defRPr/>
            </a:pPr>
            <a:r>
              <a:rPr lang="en-US" dirty="0" smtClean="0"/>
              <a:t>Oxygen</a:t>
            </a:r>
          </a:p>
          <a:p>
            <a:pPr marL="914400" lvl="1" indent="-457200" eaLnBrk="1" hangingPunct="1">
              <a:lnSpc>
                <a:spcPct val="200000"/>
              </a:lnSpc>
              <a:buFontTx/>
              <a:buAutoNum type="arabicPeriod"/>
              <a:defRPr/>
            </a:pPr>
            <a:r>
              <a:rPr lang="en-US" dirty="0" smtClean="0"/>
              <a:t>Argon</a:t>
            </a:r>
          </a:p>
          <a:p>
            <a:pPr marL="914400" lvl="1" indent="-457200" eaLnBrk="1" hangingPunct="1">
              <a:lnSpc>
                <a:spcPct val="200000"/>
              </a:lnSpc>
              <a:buFontTx/>
              <a:buAutoNum type="arabicPeriod"/>
              <a:defRPr/>
            </a:pPr>
            <a:r>
              <a:rPr lang="en-US" dirty="0" smtClean="0"/>
              <a:t>Sodium</a:t>
            </a:r>
          </a:p>
          <a:p>
            <a:pPr marL="914400" lvl="1" indent="-457200" eaLnBrk="1" hangingPunct="1">
              <a:lnSpc>
                <a:spcPct val="200000"/>
              </a:lnSpc>
              <a:buFontTx/>
              <a:buAutoNum type="arabicPeriod"/>
              <a:defRPr/>
            </a:pPr>
            <a:r>
              <a:rPr lang="en-US" dirty="0" smtClean="0"/>
              <a:t>Phosphorous</a:t>
            </a:r>
          </a:p>
        </p:txBody>
      </p:sp>
      <p:sp>
        <p:nvSpPr>
          <p:cNvPr id="17410" name="Rectangle 2"/>
          <p:cNvSpPr>
            <a:spLocks noGrp="1" noChangeArrowheads="1"/>
          </p:cNvSpPr>
          <p:nvPr>
            <p:ph type="title"/>
          </p:nvPr>
        </p:nvSpPr>
        <p:spPr>
          <a:xfrm>
            <a:off x="457200" y="0"/>
            <a:ext cx="8229600" cy="808038"/>
          </a:xfrm>
        </p:spPr>
        <p:txBody>
          <a:bodyPr/>
          <a:lstStyle/>
          <a:p>
            <a:pPr eaLnBrk="1" hangingPunct="1">
              <a:defRPr/>
            </a:pPr>
            <a:r>
              <a:rPr lang="en-US" dirty="0" smtClean="0"/>
              <a:t>Orbital Diagrams Examples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838200"/>
            <a:ext cx="8229600" cy="4878136"/>
          </a:xfrm>
        </p:spPr>
        <p:txBody>
          <a:bodyPr/>
          <a:lstStyle/>
          <a:p>
            <a:pPr eaLnBrk="1" hangingPunct="1">
              <a:defRPr/>
            </a:pPr>
            <a:r>
              <a:rPr lang="en-US" dirty="0" smtClean="0"/>
              <a:t>Shorthand notation showing the same information that an orbital diagram shows.</a:t>
            </a:r>
          </a:p>
          <a:p>
            <a:pPr eaLnBrk="1" hangingPunct="1">
              <a:defRPr/>
            </a:pPr>
            <a:r>
              <a:rPr lang="en-US" dirty="0" smtClean="0"/>
              <a:t>Consists of the principal energy level, the letter designation of the sublevel, and the number of electrons in the sublevel, written as a superscript.</a:t>
            </a:r>
          </a:p>
          <a:p>
            <a:pPr lvl="1" eaLnBrk="1" hangingPunct="1">
              <a:defRPr/>
            </a:pPr>
            <a:r>
              <a:rPr lang="en-US" dirty="0" smtClean="0"/>
              <a:t>Does not indicate spin.</a:t>
            </a:r>
          </a:p>
          <a:p>
            <a:pPr eaLnBrk="1" hangingPunct="1">
              <a:defRPr/>
            </a:pPr>
            <a:r>
              <a:rPr lang="en-US" dirty="0" smtClean="0"/>
              <a:t>e.g. Electron configurations</a:t>
            </a:r>
          </a:p>
          <a:p>
            <a:pPr lvl="1" eaLnBrk="1" hangingPunct="1">
              <a:defRPr/>
            </a:pPr>
            <a:r>
              <a:rPr lang="en-US" dirty="0" smtClean="0"/>
              <a:t>Hydrogen </a:t>
            </a:r>
            <a:r>
              <a:rPr lang="en-US" dirty="0" smtClean="0">
                <a:sym typeface="Wingdings" pitchFamily="2" charset="2"/>
              </a:rPr>
              <a:t> 1s</a:t>
            </a:r>
            <a:r>
              <a:rPr lang="en-US" baseline="30000" dirty="0" smtClean="0">
                <a:sym typeface="Wingdings" pitchFamily="2" charset="2"/>
              </a:rPr>
              <a:t>1</a:t>
            </a:r>
            <a:endParaRPr lang="en-US" baseline="30000" dirty="0" smtClean="0"/>
          </a:p>
          <a:p>
            <a:pPr lvl="1" eaLnBrk="1" hangingPunct="1">
              <a:defRPr/>
            </a:pPr>
            <a:r>
              <a:rPr lang="en-US" dirty="0" smtClean="0"/>
              <a:t>Helium </a:t>
            </a:r>
            <a:r>
              <a:rPr lang="en-US" dirty="0" smtClean="0">
                <a:sym typeface="Wingdings" pitchFamily="2" charset="2"/>
              </a:rPr>
              <a:t> 1s</a:t>
            </a:r>
            <a:r>
              <a:rPr lang="en-US" baseline="30000" dirty="0" smtClean="0">
                <a:sym typeface="Wingdings" pitchFamily="2" charset="2"/>
              </a:rPr>
              <a:t>2</a:t>
            </a:r>
            <a:endParaRPr lang="en-US" baseline="30000" dirty="0" smtClean="0"/>
          </a:p>
          <a:p>
            <a:pPr lvl="1" eaLnBrk="1" hangingPunct="1">
              <a:defRPr/>
            </a:pPr>
            <a:r>
              <a:rPr lang="en-US" dirty="0" smtClean="0"/>
              <a:t>Lithium </a:t>
            </a:r>
            <a:r>
              <a:rPr lang="en-US" dirty="0" smtClean="0">
                <a:sym typeface="Wingdings" pitchFamily="2" charset="2"/>
              </a:rPr>
              <a:t> 1s</a:t>
            </a:r>
            <a:r>
              <a:rPr lang="en-US" baseline="30000" dirty="0" smtClean="0">
                <a:sym typeface="Wingdings" pitchFamily="2" charset="2"/>
              </a:rPr>
              <a:t>2</a:t>
            </a:r>
            <a:r>
              <a:rPr lang="en-US" dirty="0" smtClean="0">
                <a:sym typeface="Wingdings" pitchFamily="2" charset="2"/>
              </a:rPr>
              <a:t> 2s</a:t>
            </a:r>
            <a:r>
              <a:rPr lang="en-US" baseline="30000" dirty="0" smtClean="0">
                <a:sym typeface="Wingdings" pitchFamily="2" charset="2"/>
              </a:rPr>
              <a:t>1</a:t>
            </a:r>
            <a:endParaRPr lang="en-US" baseline="30000" dirty="0" smtClean="0"/>
          </a:p>
          <a:p>
            <a:pPr lvl="1" eaLnBrk="1" hangingPunct="1">
              <a:defRPr/>
            </a:pPr>
            <a:r>
              <a:rPr lang="en-US" dirty="0" smtClean="0"/>
              <a:t>Beryllium </a:t>
            </a:r>
            <a:r>
              <a:rPr lang="en-US" dirty="0" smtClean="0">
                <a:sym typeface="Wingdings" pitchFamily="2" charset="2"/>
              </a:rPr>
              <a:t> 1s</a:t>
            </a:r>
            <a:r>
              <a:rPr lang="en-US" baseline="30000" dirty="0" smtClean="0">
                <a:sym typeface="Wingdings" pitchFamily="2" charset="2"/>
              </a:rPr>
              <a:t>2</a:t>
            </a:r>
            <a:r>
              <a:rPr lang="en-US" dirty="0" smtClean="0">
                <a:sym typeface="Wingdings" pitchFamily="2" charset="2"/>
              </a:rPr>
              <a:t> 2s</a:t>
            </a:r>
            <a:r>
              <a:rPr lang="en-US" baseline="30000" dirty="0" smtClean="0">
                <a:sym typeface="Wingdings" pitchFamily="2" charset="2"/>
              </a:rPr>
              <a:t>2</a:t>
            </a:r>
            <a:endParaRPr lang="en-US" baseline="30000" dirty="0" smtClean="0"/>
          </a:p>
        </p:txBody>
      </p:sp>
      <p:sp>
        <p:nvSpPr>
          <p:cNvPr id="18434" name="Rectangle 2"/>
          <p:cNvSpPr>
            <a:spLocks noGrp="1" noChangeArrowheads="1"/>
          </p:cNvSpPr>
          <p:nvPr>
            <p:ph type="title"/>
          </p:nvPr>
        </p:nvSpPr>
        <p:spPr>
          <a:xfrm>
            <a:off x="457200" y="0"/>
            <a:ext cx="8229600" cy="808038"/>
          </a:xfrm>
        </p:spPr>
        <p:txBody>
          <a:bodyPr/>
          <a:lstStyle/>
          <a:p>
            <a:pPr eaLnBrk="1" hangingPunct="1">
              <a:defRPr/>
            </a:pPr>
            <a:r>
              <a:rPr lang="en-US" dirty="0" smtClean="0"/>
              <a:t>Electron Configuration</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Grp="1" noChangeArrowheads="1"/>
          </p:cNvSpPr>
          <p:nvPr>
            <p:ph idx="1"/>
          </p:nvPr>
        </p:nvSpPr>
        <p:spPr>
          <a:xfrm>
            <a:off x="304800" y="762000"/>
            <a:ext cx="8686800" cy="4878136"/>
          </a:xfrm>
        </p:spPr>
        <p:txBody>
          <a:bodyPr/>
          <a:lstStyle/>
          <a:p>
            <a:pPr marL="0" indent="0" eaLnBrk="1" hangingPunct="1">
              <a:buNone/>
              <a:defRPr/>
            </a:pPr>
            <a:r>
              <a:rPr lang="en-US" dirty="0" smtClean="0"/>
              <a:t>Give the electron configuration for the following elements:</a:t>
            </a:r>
          </a:p>
          <a:p>
            <a:pPr marL="914400" lvl="1" indent="-457200" eaLnBrk="1" hangingPunct="1">
              <a:lnSpc>
                <a:spcPct val="200000"/>
              </a:lnSpc>
              <a:buFontTx/>
              <a:buAutoNum type="arabicPeriod"/>
              <a:defRPr/>
            </a:pPr>
            <a:r>
              <a:rPr lang="en-US" dirty="0" smtClean="0"/>
              <a:t>Carbon</a:t>
            </a:r>
          </a:p>
          <a:p>
            <a:pPr marL="914400" lvl="1" indent="-457200" eaLnBrk="1" hangingPunct="1">
              <a:lnSpc>
                <a:spcPct val="200000"/>
              </a:lnSpc>
              <a:buFontTx/>
              <a:buAutoNum type="arabicPeriod"/>
              <a:defRPr/>
            </a:pPr>
            <a:r>
              <a:rPr lang="en-US" dirty="0" smtClean="0"/>
              <a:t>Oxygen</a:t>
            </a:r>
          </a:p>
          <a:p>
            <a:pPr marL="914400" lvl="1" indent="-457200" eaLnBrk="1" hangingPunct="1">
              <a:lnSpc>
                <a:spcPct val="200000"/>
              </a:lnSpc>
              <a:buFontTx/>
              <a:buAutoNum type="arabicPeriod"/>
              <a:defRPr/>
            </a:pPr>
            <a:r>
              <a:rPr lang="en-US" dirty="0" smtClean="0"/>
              <a:t>Argon</a:t>
            </a:r>
          </a:p>
          <a:p>
            <a:pPr marL="914400" lvl="1" indent="-457200" eaLnBrk="1" hangingPunct="1">
              <a:lnSpc>
                <a:spcPct val="200000"/>
              </a:lnSpc>
              <a:buFontTx/>
              <a:buAutoNum type="arabicPeriod"/>
              <a:defRPr/>
            </a:pPr>
            <a:r>
              <a:rPr lang="en-US" dirty="0" smtClean="0"/>
              <a:t>Sodium</a:t>
            </a:r>
          </a:p>
          <a:p>
            <a:pPr marL="914400" lvl="1" indent="-457200" eaLnBrk="1" hangingPunct="1">
              <a:lnSpc>
                <a:spcPct val="200000"/>
              </a:lnSpc>
              <a:buFontTx/>
              <a:buAutoNum type="arabicPeriod"/>
              <a:defRPr/>
            </a:pPr>
            <a:r>
              <a:rPr lang="en-US" dirty="0" smtClean="0"/>
              <a:t>Phosphorous</a:t>
            </a:r>
          </a:p>
          <a:p>
            <a:pPr marL="914400" lvl="1" indent="-457200" eaLnBrk="1" hangingPunct="1">
              <a:defRPr/>
            </a:pPr>
            <a:endParaRPr lang="en-US" dirty="0" smtClean="0"/>
          </a:p>
        </p:txBody>
      </p:sp>
      <p:sp>
        <p:nvSpPr>
          <p:cNvPr id="238594" name="Rectangle 2"/>
          <p:cNvSpPr>
            <a:spLocks noGrp="1" noChangeArrowheads="1"/>
          </p:cNvSpPr>
          <p:nvPr>
            <p:ph type="title"/>
          </p:nvPr>
        </p:nvSpPr>
        <p:spPr>
          <a:xfrm>
            <a:off x="457200" y="0"/>
            <a:ext cx="8229600" cy="808038"/>
          </a:xfrm>
        </p:spPr>
        <p:txBody>
          <a:bodyPr>
            <a:normAutofit fontScale="90000"/>
          </a:bodyPr>
          <a:lstStyle/>
          <a:p>
            <a:pPr eaLnBrk="1" hangingPunct="1">
              <a:defRPr/>
            </a:pPr>
            <a:r>
              <a:rPr lang="en-US" dirty="0" smtClean="0"/>
              <a:t>Electron Configuration Examples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741363" y="1452562"/>
            <a:ext cx="450850" cy="4349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8" name="Rectangle 4"/>
          <p:cNvSpPr>
            <a:spLocks noChangeArrowheads="1"/>
          </p:cNvSpPr>
          <p:nvPr/>
        </p:nvSpPr>
        <p:spPr bwMode="auto">
          <a:xfrm>
            <a:off x="739775" y="1887537"/>
            <a:ext cx="873125" cy="2673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9" name="Rectangle 5"/>
          <p:cNvSpPr>
            <a:spLocks noChangeArrowheads="1"/>
          </p:cNvSpPr>
          <p:nvPr/>
        </p:nvSpPr>
        <p:spPr bwMode="auto">
          <a:xfrm>
            <a:off x="2474913" y="4833937"/>
            <a:ext cx="6211887" cy="895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0" name="Rectangle 6"/>
          <p:cNvSpPr>
            <a:spLocks noChangeArrowheads="1"/>
          </p:cNvSpPr>
          <p:nvPr/>
        </p:nvSpPr>
        <p:spPr bwMode="auto">
          <a:xfrm>
            <a:off x="8269288" y="1458912"/>
            <a:ext cx="431800" cy="4206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1" name="Rectangle 7"/>
          <p:cNvSpPr>
            <a:spLocks noChangeArrowheads="1"/>
          </p:cNvSpPr>
          <p:nvPr/>
        </p:nvSpPr>
        <p:spPr bwMode="auto">
          <a:xfrm>
            <a:off x="6062663" y="1882775"/>
            <a:ext cx="2635250" cy="2681287"/>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2" name="Rectangle 8"/>
          <p:cNvSpPr>
            <a:spLocks noChangeArrowheads="1"/>
          </p:cNvSpPr>
          <p:nvPr/>
        </p:nvSpPr>
        <p:spPr bwMode="auto">
          <a:xfrm>
            <a:off x="1614488" y="2776537"/>
            <a:ext cx="4448175" cy="1795463"/>
          </a:xfrm>
          <a:prstGeom prst="rect">
            <a:avLst/>
          </a:prstGeom>
          <a:solidFill>
            <a:srgbClr val="B3E4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3" name="Text Box 9"/>
          <p:cNvSpPr txBox="1">
            <a:spLocks noChangeArrowheads="1"/>
          </p:cNvSpPr>
          <p:nvPr/>
        </p:nvSpPr>
        <p:spPr bwMode="auto">
          <a:xfrm>
            <a:off x="1000125" y="874712"/>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Clr>
                <a:schemeClr val="accent2"/>
              </a:buClr>
              <a:buFont typeface="Monotype Sorts" pitchFamily="2" charset="2"/>
              <a:buNone/>
            </a:pPr>
            <a:r>
              <a:rPr kumimoji="1" lang="en-US" sz="3600" i="1"/>
              <a:t>s</a:t>
            </a:r>
          </a:p>
        </p:txBody>
      </p:sp>
      <p:sp>
        <p:nvSpPr>
          <p:cNvPr id="62474" name="Text Box 10"/>
          <p:cNvSpPr txBox="1">
            <a:spLocks noChangeArrowheads="1"/>
          </p:cNvSpPr>
          <p:nvPr/>
        </p:nvSpPr>
        <p:spPr bwMode="auto">
          <a:xfrm>
            <a:off x="7062788" y="1227137"/>
            <a:ext cx="43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Clr>
                <a:schemeClr val="accent2"/>
              </a:buClr>
              <a:buFont typeface="Monotype Sorts" pitchFamily="2" charset="2"/>
              <a:buNone/>
            </a:pPr>
            <a:r>
              <a:rPr kumimoji="1" lang="en-US" sz="3600" i="1"/>
              <a:t>p</a:t>
            </a:r>
          </a:p>
        </p:txBody>
      </p:sp>
      <p:sp>
        <p:nvSpPr>
          <p:cNvPr id="62475" name="Text Box 11"/>
          <p:cNvSpPr txBox="1">
            <a:spLocks noChangeArrowheads="1"/>
          </p:cNvSpPr>
          <p:nvPr/>
        </p:nvSpPr>
        <p:spPr bwMode="auto">
          <a:xfrm>
            <a:off x="3119438" y="2073275"/>
            <a:ext cx="1530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Clr>
                <a:schemeClr val="accent2"/>
              </a:buClr>
              <a:buFont typeface="Monotype Sorts" pitchFamily="2" charset="2"/>
              <a:buNone/>
            </a:pPr>
            <a:r>
              <a:rPr kumimoji="1" lang="en-US" sz="3600" i="1"/>
              <a:t>d (n-1)</a:t>
            </a:r>
          </a:p>
        </p:txBody>
      </p:sp>
      <p:sp>
        <p:nvSpPr>
          <p:cNvPr id="62476" name="Text Box 12"/>
          <p:cNvSpPr txBox="1">
            <a:spLocks noChangeArrowheads="1"/>
          </p:cNvSpPr>
          <p:nvPr/>
        </p:nvSpPr>
        <p:spPr bwMode="auto">
          <a:xfrm>
            <a:off x="793750" y="4927600"/>
            <a:ext cx="140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Clr>
                <a:schemeClr val="accent2"/>
              </a:buClr>
              <a:buFont typeface="Monotype Sorts" pitchFamily="2" charset="2"/>
              <a:buNone/>
            </a:pPr>
            <a:r>
              <a:rPr kumimoji="1" lang="en-US" sz="3600" i="1"/>
              <a:t>f (n-2)</a:t>
            </a:r>
          </a:p>
        </p:txBody>
      </p:sp>
      <p:sp>
        <p:nvSpPr>
          <p:cNvPr id="62477" name="Text Box 13"/>
          <p:cNvSpPr txBox="1">
            <a:spLocks noChangeArrowheads="1"/>
          </p:cNvSpPr>
          <p:nvPr/>
        </p:nvSpPr>
        <p:spPr bwMode="auto">
          <a:xfrm>
            <a:off x="2093913" y="4760912"/>
            <a:ext cx="364202"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05000"/>
              </a:lnSpc>
              <a:buClr>
                <a:schemeClr val="accent2"/>
              </a:buClr>
              <a:buFont typeface="Monotype Sorts" pitchFamily="2" charset="2"/>
              <a:buNone/>
            </a:pPr>
            <a:r>
              <a:rPr kumimoji="1" lang="en-US" sz="2800" b="1" i="1">
                <a:latin typeface="Times New Roman" pitchFamily="18" charset="0"/>
              </a:rPr>
              <a:t>6</a:t>
            </a:r>
          </a:p>
          <a:p>
            <a:pPr>
              <a:lnSpc>
                <a:spcPct val="105000"/>
              </a:lnSpc>
              <a:buClr>
                <a:schemeClr val="accent2"/>
              </a:buClr>
              <a:buFont typeface="Monotype Sorts" pitchFamily="2" charset="2"/>
              <a:buNone/>
            </a:pPr>
            <a:r>
              <a:rPr kumimoji="1" lang="en-US" sz="2800" b="1" i="1">
                <a:latin typeface="Times New Roman" pitchFamily="18" charset="0"/>
              </a:rPr>
              <a:t>7</a:t>
            </a:r>
          </a:p>
        </p:txBody>
      </p:sp>
      <p:sp>
        <p:nvSpPr>
          <p:cNvPr id="2" name="Slide Number Placeholder 1"/>
          <p:cNvSpPr>
            <a:spLocks noGrp="1"/>
          </p:cNvSpPr>
          <p:nvPr>
            <p:ph type="sldNum" sz="quarter" idx="12"/>
          </p:nvPr>
        </p:nvSpPr>
        <p:spPr/>
        <p:txBody>
          <a:bodyPr/>
          <a:lstStyle/>
          <a:p>
            <a:pPr>
              <a:defRPr/>
            </a:pPr>
            <a:fld id="{CA9E7BC3-B00C-4D3C-9E3B-3B8ED5285A33}" type="slidenum">
              <a:rPr lang="en-US" smtClean="0"/>
              <a:pPr>
                <a:defRPr/>
              </a:pPr>
              <a:t>58</a:t>
            </a:fld>
            <a:endParaRPr lang="en-US"/>
          </a:p>
        </p:txBody>
      </p:sp>
      <p:sp>
        <p:nvSpPr>
          <p:cNvPr id="95246" name="Rectangle 14"/>
          <p:cNvSpPr>
            <a:spLocks noGrp="1" noChangeArrowheads="1"/>
          </p:cNvSpPr>
          <p:nvPr>
            <p:ph type="title"/>
          </p:nvPr>
        </p:nvSpPr>
        <p:spPr>
          <a:xfrm>
            <a:off x="457200" y="0"/>
            <a:ext cx="8229600" cy="808038"/>
          </a:xfrm>
        </p:spPr>
        <p:txBody>
          <a:bodyPr/>
          <a:lstStyle/>
          <a:p>
            <a:pPr eaLnBrk="1" hangingPunct="1">
              <a:defRPr/>
            </a:pPr>
            <a:r>
              <a:rPr lang="en-US" dirty="0" smtClean="0"/>
              <a:t>Periodic Patterns</a:t>
            </a:r>
          </a:p>
        </p:txBody>
      </p:sp>
      <p:sp>
        <p:nvSpPr>
          <p:cNvPr id="62479" name="Line 15"/>
          <p:cNvSpPr>
            <a:spLocks noChangeShapeType="1"/>
          </p:cNvSpPr>
          <p:nvPr/>
        </p:nvSpPr>
        <p:spPr bwMode="auto">
          <a:xfrm>
            <a:off x="2068513" y="2787650"/>
            <a:ext cx="0" cy="1781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0" name="Line 16"/>
          <p:cNvSpPr>
            <a:spLocks noChangeShapeType="1"/>
          </p:cNvSpPr>
          <p:nvPr/>
        </p:nvSpPr>
        <p:spPr bwMode="auto">
          <a:xfrm>
            <a:off x="2514600" y="2781300"/>
            <a:ext cx="0" cy="1790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1" name="Line 17"/>
          <p:cNvSpPr>
            <a:spLocks noChangeShapeType="1"/>
          </p:cNvSpPr>
          <p:nvPr/>
        </p:nvSpPr>
        <p:spPr bwMode="auto">
          <a:xfrm>
            <a:off x="2957513" y="2776537"/>
            <a:ext cx="0" cy="1779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2" name="Line 18"/>
          <p:cNvSpPr>
            <a:spLocks noChangeShapeType="1"/>
          </p:cNvSpPr>
          <p:nvPr/>
        </p:nvSpPr>
        <p:spPr bwMode="auto">
          <a:xfrm>
            <a:off x="3400425" y="2792412"/>
            <a:ext cx="0" cy="1771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3" name="Line 19"/>
          <p:cNvSpPr>
            <a:spLocks noChangeShapeType="1"/>
          </p:cNvSpPr>
          <p:nvPr/>
        </p:nvSpPr>
        <p:spPr bwMode="auto">
          <a:xfrm>
            <a:off x="3843338" y="2792412"/>
            <a:ext cx="0" cy="1755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4" name="Line 20"/>
          <p:cNvSpPr>
            <a:spLocks noChangeShapeType="1"/>
          </p:cNvSpPr>
          <p:nvPr/>
        </p:nvSpPr>
        <p:spPr bwMode="auto">
          <a:xfrm>
            <a:off x="4289425" y="2792412"/>
            <a:ext cx="0" cy="1755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5" name="Line 21"/>
          <p:cNvSpPr>
            <a:spLocks noChangeShapeType="1"/>
          </p:cNvSpPr>
          <p:nvPr/>
        </p:nvSpPr>
        <p:spPr bwMode="auto">
          <a:xfrm>
            <a:off x="4730750" y="2800350"/>
            <a:ext cx="0" cy="1755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6" name="Line 22"/>
          <p:cNvSpPr>
            <a:spLocks noChangeShapeType="1"/>
          </p:cNvSpPr>
          <p:nvPr/>
        </p:nvSpPr>
        <p:spPr bwMode="auto">
          <a:xfrm>
            <a:off x="5176838" y="2803525"/>
            <a:ext cx="0" cy="1755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7" name="Line 23"/>
          <p:cNvSpPr>
            <a:spLocks noChangeShapeType="1"/>
          </p:cNvSpPr>
          <p:nvPr/>
        </p:nvSpPr>
        <p:spPr bwMode="auto">
          <a:xfrm>
            <a:off x="5622925" y="2808287"/>
            <a:ext cx="0" cy="1755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8" name="Line 24"/>
          <p:cNvSpPr>
            <a:spLocks noChangeShapeType="1"/>
          </p:cNvSpPr>
          <p:nvPr/>
        </p:nvSpPr>
        <p:spPr bwMode="auto">
          <a:xfrm>
            <a:off x="6062663" y="1879600"/>
            <a:ext cx="0" cy="268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9" name="Line 25"/>
          <p:cNvSpPr>
            <a:spLocks noChangeShapeType="1"/>
          </p:cNvSpPr>
          <p:nvPr/>
        </p:nvSpPr>
        <p:spPr bwMode="auto">
          <a:xfrm>
            <a:off x="6508750" y="1879600"/>
            <a:ext cx="0" cy="267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0" name="Line 26"/>
          <p:cNvSpPr>
            <a:spLocks noChangeShapeType="1"/>
          </p:cNvSpPr>
          <p:nvPr/>
        </p:nvSpPr>
        <p:spPr bwMode="auto">
          <a:xfrm>
            <a:off x="6951663" y="1879600"/>
            <a:ext cx="0" cy="2687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1" name="Line 27"/>
          <p:cNvSpPr>
            <a:spLocks noChangeShapeType="1"/>
          </p:cNvSpPr>
          <p:nvPr/>
        </p:nvSpPr>
        <p:spPr bwMode="auto">
          <a:xfrm>
            <a:off x="7394575" y="1882775"/>
            <a:ext cx="0" cy="268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2" name="Line 28"/>
          <p:cNvSpPr>
            <a:spLocks noChangeShapeType="1"/>
          </p:cNvSpPr>
          <p:nvPr/>
        </p:nvSpPr>
        <p:spPr bwMode="auto">
          <a:xfrm>
            <a:off x="7837488" y="1879600"/>
            <a:ext cx="0" cy="269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3" name="Line 29"/>
          <p:cNvSpPr>
            <a:spLocks noChangeShapeType="1"/>
          </p:cNvSpPr>
          <p:nvPr/>
        </p:nvSpPr>
        <p:spPr bwMode="auto">
          <a:xfrm>
            <a:off x="1192213" y="1447800"/>
            <a:ext cx="0" cy="3097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4" name="Line 30"/>
          <p:cNvSpPr>
            <a:spLocks noChangeShapeType="1"/>
          </p:cNvSpPr>
          <p:nvPr/>
        </p:nvSpPr>
        <p:spPr bwMode="auto">
          <a:xfrm>
            <a:off x="1622425" y="1449387"/>
            <a:ext cx="0" cy="3097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5" name="Line 31"/>
          <p:cNvSpPr>
            <a:spLocks noChangeShapeType="1"/>
          </p:cNvSpPr>
          <p:nvPr/>
        </p:nvSpPr>
        <p:spPr bwMode="auto">
          <a:xfrm>
            <a:off x="738188" y="2319337"/>
            <a:ext cx="884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6" name="Line 32"/>
          <p:cNvSpPr>
            <a:spLocks noChangeShapeType="1"/>
          </p:cNvSpPr>
          <p:nvPr/>
        </p:nvSpPr>
        <p:spPr bwMode="auto">
          <a:xfrm>
            <a:off x="730250" y="1449387"/>
            <a:ext cx="884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7" name="Line 33"/>
          <p:cNvSpPr>
            <a:spLocks noChangeShapeType="1"/>
          </p:cNvSpPr>
          <p:nvPr/>
        </p:nvSpPr>
        <p:spPr bwMode="auto">
          <a:xfrm>
            <a:off x="730250" y="1879600"/>
            <a:ext cx="884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498" name="Group 34"/>
          <p:cNvGrpSpPr>
            <a:grpSpLocks/>
          </p:cNvGrpSpPr>
          <p:nvPr/>
        </p:nvGrpSpPr>
        <p:grpSpPr bwMode="auto">
          <a:xfrm>
            <a:off x="750888" y="1514475"/>
            <a:ext cx="649287" cy="2982912"/>
            <a:chOff x="467" y="1291"/>
            <a:chExt cx="409" cy="1879"/>
          </a:xfrm>
        </p:grpSpPr>
        <p:sp>
          <p:nvSpPr>
            <p:cNvPr id="95267" name="Text Box 35"/>
            <p:cNvSpPr txBox="1">
              <a:spLocks noChangeArrowheads="1"/>
            </p:cNvSpPr>
            <p:nvPr/>
          </p:nvSpPr>
          <p:spPr bwMode="auto">
            <a:xfrm>
              <a:off x="467" y="1291"/>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1</a:t>
              </a:r>
              <a:r>
                <a:rPr lang="en-US" sz="1600" i="1">
                  <a:effectLst>
                    <a:outerShdw blurRad="38100" dist="38100" dir="2700000" algn="tl">
                      <a:srgbClr val="FFFFFF"/>
                    </a:outerShdw>
                  </a:effectLst>
                  <a:latin typeface="Arial" charset="0"/>
                  <a:cs typeface="Arial" charset="0"/>
                </a:rPr>
                <a:t>s</a:t>
              </a:r>
            </a:p>
          </p:txBody>
        </p:sp>
        <p:sp>
          <p:nvSpPr>
            <p:cNvPr id="95268" name="Text Box 36"/>
            <p:cNvSpPr txBox="1">
              <a:spLocks noChangeArrowheads="1"/>
            </p:cNvSpPr>
            <p:nvPr/>
          </p:nvSpPr>
          <p:spPr bwMode="auto">
            <a:xfrm>
              <a:off x="625" y="1542"/>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2</a:t>
              </a:r>
              <a:r>
                <a:rPr lang="en-US" sz="1600" i="1">
                  <a:effectLst>
                    <a:outerShdw blurRad="38100" dist="38100" dir="2700000" algn="tl">
                      <a:srgbClr val="FFFFFF"/>
                    </a:outerShdw>
                  </a:effectLst>
                  <a:latin typeface="Arial" charset="0"/>
                  <a:cs typeface="Arial" charset="0"/>
                </a:rPr>
                <a:t>s</a:t>
              </a:r>
            </a:p>
          </p:txBody>
        </p:sp>
        <p:sp>
          <p:nvSpPr>
            <p:cNvPr id="95269" name="Text Box 37"/>
            <p:cNvSpPr txBox="1">
              <a:spLocks noChangeArrowheads="1"/>
            </p:cNvSpPr>
            <p:nvPr/>
          </p:nvSpPr>
          <p:spPr bwMode="auto">
            <a:xfrm>
              <a:off x="625" y="1835"/>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3</a:t>
              </a:r>
              <a:r>
                <a:rPr lang="en-US" sz="1600" i="1">
                  <a:effectLst>
                    <a:outerShdw blurRad="38100" dist="38100" dir="2700000" algn="tl">
                      <a:srgbClr val="FFFFFF"/>
                    </a:outerShdw>
                  </a:effectLst>
                  <a:latin typeface="Arial" charset="0"/>
                  <a:cs typeface="Arial" charset="0"/>
                </a:rPr>
                <a:t>s</a:t>
              </a:r>
            </a:p>
          </p:txBody>
        </p:sp>
        <p:sp>
          <p:nvSpPr>
            <p:cNvPr id="95270" name="Text Box 38"/>
            <p:cNvSpPr txBox="1">
              <a:spLocks noChangeArrowheads="1"/>
            </p:cNvSpPr>
            <p:nvPr/>
          </p:nvSpPr>
          <p:spPr bwMode="auto">
            <a:xfrm>
              <a:off x="625" y="2121"/>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4</a:t>
              </a:r>
              <a:r>
                <a:rPr lang="en-US" sz="1600" i="1">
                  <a:effectLst>
                    <a:outerShdw blurRad="38100" dist="38100" dir="2700000" algn="tl">
                      <a:srgbClr val="FFFFFF"/>
                    </a:outerShdw>
                  </a:effectLst>
                  <a:latin typeface="Arial" charset="0"/>
                  <a:cs typeface="Arial" charset="0"/>
                </a:rPr>
                <a:t>s</a:t>
              </a:r>
            </a:p>
          </p:txBody>
        </p:sp>
        <p:sp>
          <p:nvSpPr>
            <p:cNvPr id="95271" name="Text Box 39"/>
            <p:cNvSpPr txBox="1">
              <a:spLocks noChangeArrowheads="1"/>
            </p:cNvSpPr>
            <p:nvPr/>
          </p:nvSpPr>
          <p:spPr bwMode="auto">
            <a:xfrm>
              <a:off x="625" y="2401"/>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5</a:t>
              </a:r>
              <a:r>
                <a:rPr lang="en-US" sz="1600" i="1">
                  <a:effectLst>
                    <a:outerShdw blurRad="38100" dist="38100" dir="2700000" algn="tl">
                      <a:srgbClr val="FFFFFF"/>
                    </a:outerShdw>
                  </a:effectLst>
                  <a:latin typeface="Arial" charset="0"/>
                  <a:cs typeface="Arial" charset="0"/>
                </a:rPr>
                <a:t>s</a:t>
              </a:r>
            </a:p>
          </p:txBody>
        </p:sp>
        <p:sp>
          <p:nvSpPr>
            <p:cNvPr id="95272" name="Text Box 40"/>
            <p:cNvSpPr txBox="1">
              <a:spLocks noChangeArrowheads="1"/>
            </p:cNvSpPr>
            <p:nvPr/>
          </p:nvSpPr>
          <p:spPr bwMode="auto">
            <a:xfrm>
              <a:off x="625" y="2681"/>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6</a:t>
              </a:r>
              <a:r>
                <a:rPr lang="en-US" sz="1600" i="1">
                  <a:effectLst>
                    <a:outerShdw blurRad="38100" dist="38100" dir="2700000" algn="tl">
                      <a:srgbClr val="FFFFFF"/>
                    </a:outerShdw>
                  </a:effectLst>
                  <a:latin typeface="Arial" charset="0"/>
                  <a:cs typeface="Arial" charset="0"/>
                </a:rPr>
                <a:t>s</a:t>
              </a:r>
            </a:p>
          </p:txBody>
        </p:sp>
        <p:sp>
          <p:nvSpPr>
            <p:cNvPr id="95273" name="Text Box 41"/>
            <p:cNvSpPr txBox="1">
              <a:spLocks noChangeArrowheads="1"/>
            </p:cNvSpPr>
            <p:nvPr/>
          </p:nvSpPr>
          <p:spPr bwMode="auto">
            <a:xfrm>
              <a:off x="625" y="2958"/>
              <a:ext cx="251" cy="2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7</a:t>
              </a:r>
              <a:r>
                <a:rPr lang="en-US" sz="1600" i="1">
                  <a:effectLst>
                    <a:outerShdw blurRad="38100" dist="38100" dir="2700000" algn="tl">
                      <a:srgbClr val="FFFFFF"/>
                    </a:outerShdw>
                  </a:effectLst>
                  <a:latin typeface="Arial" charset="0"/>
                  <a:cs typeface="Arial" charset="0"/>
                </a:rPr>
                <a:t>s</a:t>
              </a:r>
            </a:p>
          </p:txBody>
        </p:sp>
      </p:grpSp>
      <p:grpSp>
        <p:nvGrpSpPr>
          <p:cNvPr id="62499" name="Group 42"/>
          <p:cNvGrpSpPr>
            <a:grpSpLocks/>
          </p:cNvGrpSpPr>
          <p:nvPr/>
        </p:nvGrpSpPr>
        <p:grpSpPr bwMode="auto">
          <a:xfrm>
            <a:off x="3636963" y="2824162"/>
            <a:ext cx="409575" cy="1679575"/>
            <a:chOff x="2291" y="2116"/>
            <a:chExt cx="258" cy="1058"/>
          </a:xfrm>
        </p:grpSpPr>
        <p:sp>
          <p:nvSpPr>
            <p:cNvPr id="95275" name="Text Box 43"/>
            <p:cNvSpPr txBox="1">
              <a:spLocks noChangeArrowheads="1"/>
            </p:cNvSpPr>
            <p:nvPr/>
          </p:nvSpPr>
          <p:spPr bwMode="auto">
            <a:xfrm>
              <a:off x="2291" y="2116"/>
              <a:ext cx="258" cy="212"/>
            </a:xfrm>
            <a:prstGeom prst="rect">
              <a:avLst/>
            </a:prstGeom>
            <a:solidFill>
              <a:srgbClr val="B3E4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3</a:t>
              </a:r>
              <a:r>
                <a:rPr lang="en-US" sz="1600" i="1">
                  <a:effectLst>
                    <a:outerShdw blurRad="38100" dist="38100" dir="2700000" algn="tl">
                      <a:srgbClr val="FFFFFF"/>
                    </a:outerShdw>
                  </a:effectLst>
                  <a:latin typeface="Arial" charset="0"/>
                  <a:cs typeface="Arial" charset="0"/>
                </a:rPr>
                <a:t>d</a:t>
              </a:r>
            </a:p>
          </p:txBody>
        </p:sp>
        <p:sp>
          <p:nvSpPr>
            <p:cNvPr id="95276" name="Text Box 44"/>
            <p:cNvSpPr txBox="1">
              <a:spLocks noChangeArrowheads="1"/>
            </p:cNvSpPr>
            <p:nvPr/>
          </p:nvSpPr>
          <p:spPr bwMode="auto">
            <a:xfrm>
              <a:off x="2291" y="2402"/>
              <a:ext cx="258" cy="212"/>
            </a:xfrm>
            <a:prstGeom prst="rect">
              <a:avLst/>
            </a:prstGeom>
            <a:solidFill>
              <a:srgbClr val="B3E4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4</a:t>
              </a:r>
              <a:r>
                <a:rPr lang="en-US" sz="1600" i="1">
                  <a:effectLst>
                    <a:outerShdw blurRad="38100" dist="38100" dir="2700000" algn="tl">
                      <a:srgbClr val="FFFFFF"/>
                    </a:outerShdw>
                  </a:effectLst>
                  <a:latin typeface="Arial" charset="0"/>
                  <a:cs typeface="Arial" charset="0"/>
                </a:rPr>
                <a:t>d</a:t>
              </a:r>
            </a:p>
          </p:txBody>
        </p:sp>
        <p:sp>
          <p:nvSpPr>
            <p:cNvPr id="95277" name="Text Box 45"/>
            <p:cNvSpPr txBox="1">
              <a:spLocks noChangeArrowheads="1"/>
            </p:cNvSpPr>
            <p:nvPr/>
          </p:nvSpPr>
          <p:spPr bwMode="auto">
            <a:xfrm>
              <a:off x="2291" y="2682"/>
              <a:ext cx="258" cy="212"/>
            </a:xfrm>
            <a:prstGeom prst="rect">
              <a:avLst/>
            </a:prstGeom>
            <a:solidFill>
              <a:srgbClr val="B3E4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5</a:t>
              </a:r>
              <a:r>
                <a:rPr lang="en-US" sz="1600" i="1">
                  <a:effectLst>
                    <a:outerShdw blurRad="38100" dist="38100" dir="2700000" algn="tl">
                      <a:srgbClr val="FFFFFF"/>
                    </a:outerShdw>
                  </a:effectLst>
                  <a:latin typeface="Arial" charset="0"/>
                  <a:cs typeface="Arial" charset="0"/>
                </a:rPr>
                <a:t>d</a:t>
              </a:r>
            </a:p>
          </p:txBody>
        </p:sp>
        <p:sp>
          <p:nvSpPr>
            <p:cNvPr id="95278" name="Text Box 46"/>
            <p:cNvSpPr txBox="1">
              <a:spLocks noChangeArrowheads="1"/>
            </p:cNvSpPr>
            <p:nvPr/>
          </p:nvSpPr>
          <p:spPr bwMode="auto">
            <a:xfrm>
              <a:off x="2291" y="2962"/>
              <a:ext cx="258" cy="212"/>
            </a:xfrm>
            <a:prstGeom prst="rect">
              <a:avLst/>
            </a:prstGeom>
            <a:solidFill>
              <a:srgbClr val="B3E4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6</a:t>
              </a:r>
              <a:r>
                <a:rPr lang="en-US" sz="1600" i="1">
                  <a:effectLst>
                    <a:outerShdw blurRad="38100" dist="38100" dir="2700000" algn="tl">
                      <a:srgbClr val="FFFFFF"/>
                    </a:outerShdw>
                  </a:effectLst>
                  <a:latin typeface="Arial" charset="0"/>
                  <a:cs typeface="Arial" charset="0"/>
                </a:rPr>
                <a:t>d</a:t>
              </a:r>
            </a:p>
          </p:txBody>
        </p:sp>
      </p:grpSp>
      <p:sp>
        <p:nvSpPr>
          <p:cNvPr id="62500" name="Line 47"/>
          <p:cNvSpPr>
            <a:spLocks noChangeShapeType="1"/>
          </p:cNvSpPr>
          <p:nvPr/>
        </p:nvSpPr>
        <p:spPr bwMode="auto">
          <a:xfrm>
            <a:off x="749300" y="2771775"/>
            <a:ext cx="7958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1" name="Line 48"/>
          <p:cNvSpPr>
            <a:spLocks noChangeShapeType="1"/>
          </p:cNvSpPr>
          <p:nvPr/>
        </p:nvSpPr>
        <p:spPr bwMode="auto">
          <a:xfrm>
            <a:off x="758825" y="3225800"/>
            <a:ext cx="7948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2" name="Line 49"/>
          <p:cNvSpPr>
            <a:spLocks noChangeShapeType="1"/>
          </p:cNvSpPr>
          <p:nvPr/>
        </p:nvSpPr>
        <p:spPr bwMode="auto">
          <a:xfrm>
            <a:off x="760413" y="3663950"/>
            <a:ext cx="7947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3" name="Line 50"/>
          <p:cNvSpPr>
            <a:spLocks noChangeShapeType="1"/>
          </p:cNvSpPr>
          <p:nvPr/>
        </p:nvSpPr>
        <p:spPr bwMode="auto">
          <a:xfrm>
            <a:off x="730250" y="4105275"/>
            <a:ext cx="7977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4" name="Line 51"/>
          <p:cNvSpPr>
            <a:spLocks noChangeShapeType="1"/>
          </p:cNvSpPr>
          <p:nvPr/>
        </p:nvSpPr>
        <p:spPr bwMode="auto">
          <a:xfrm>
            <a:off x="731838" y="4567237"/>
            <a:ext cx="797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5" name="Line 52"/>
          <p:cNvSpPr>
            <a:spLocks noChangeShapeType="1"/>
          </p:cNvSpPr>
          <p:nvPr/>
        </p:nvSpPr>
        <p:spPr bwMode="auto">
          <a:xfrm>
            <a:off x="8264525" y="1466850"/>
            <a:ext cx="0" cy="3097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6" name="Line 53"/>
          <p:cNvSpPr>
            <a:spLocks noChangeShapeType="1"/>
          </p:cNvSpPr>
          <p:nvPr/>
        </p:nvSpPr>
        <p:spPr bwMode="auto">
          <a:xfrm>
            <a:off x="8701088" y="1455737"/>
            <a:ext cx="0" cy="3097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7" name="Line 54"/>
          <p:cNvSpPr>
            <a:spLocks noChangeShapeType="1"/>
          </p:cNvSpPr>
          <p:nvPr/>
        </p:nvSpPr>
        <p:spPr bwMode="auto">
          <a:xfrm>
            <a:off x="6062663" y="2351087"/>
            <a:ext cx="263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8" name="Line 55"/>
          <p:cNvSpPr>
            <a:spLocks noChangeShapeType="1"/>
          </p:cNvSpPr>
          <p:nvPr/>
        </p:nvSpPr>
        <p:spPr bwMode="auto">
          <a:xfrm>
            <a:off x="6059488" y="1879600"/>
            <a:ext cx="263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9" name="Line 56"/>
          <p:cNvSpPr>
            <a:spLocks noChangeShapeType="1"/>
          </p:cNvSpPr>
          <p:nvPr/>
        </p:nvSpPr>
        <p:spPr bwMode="auto">
          <a:xfrm>
            <a:off x="8264525" y="1458912"/>
            <a:ext cx="433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89" name="Text Box 57"/>
          <p:cNvSpPr txBox="1">
            <a:spLocks noChangeArrowheads="1"/>
          </p:cNvSpPr>
          <p:nvPr/>
        </p:nvSpPr>
        <p:spPr bwMode="auto">
          <a:xfrm>
            <a:off x="8272463" y="1495425"/>
            <a:ext cx="398462" cy="3365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1</a:t>
            </a:r>
            <a:r>
              <a:rPr lang="en-US" sz="1600" i="1">
                <a:effectLst>
                  <a:outerShdw blurRad="38100" dist="38100" dir="2700000" algn="tl">
                    <a:srgbClr val="FFFFFF"/>
                  </a:outerShdw>
                </a:effectLst>
                <a:latin typeface="Arial" charset="0"/>
                <a:cs typeface="Arial" charset="0"/>
              </a:rPr>
              <a:t>s</a:t>
            </a:r>
          </a:p>
        </p:txBody>
      </p:sp>
      <p:grpSp>
        <p:nvGrpSpPr>
          <p:cNvPr id="62511" name="Group 58"/>
          <p:cNvGrpSpPr>
            <a:grpSpLocks/>
          </p:cNvGrpSpPr>
          <p:nvPr/>
        </p:nvGrpSpPr>
        <p:grpSpPr bwMode="auto">
          <a:xfrm>
            <a:off x="7186613" y="1924050"/>
            <a:ext cx="409575" cy="2584450"/>
            <a:chOff x="37" y="1463"/>
            <a:chExt cx="258" cy="1628"/>
          </a:xfrm>
        </p:grpSpPr>
        <p:sp>
          <p:nvSpPr>
            <p:cNvPr id="95291" name="Text Box 59"/>
            <p:cNvSpPr txBox="1">
              <a:spLocks noChangeArrowheads="1"/>
            </p:cNvSpPr>
            <p:nvPr/>
          </p:nvSpPr>
          <p:spPr bwMode="auto">
            <a:xfrm>
              <a:off x="37" y="1463"/>
              <a:ext cx="258" cy="212"/>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2</a:t>
              </a:r>
              <a:r>
                <a:rPr lang="en-US" sz="1600" i="1">
                  <a:effectLst>
                    <a:outerShdw blurRad="38100" dist="38100" dir="2700000" algn="tl">
                      <a:srgbClr val="FFFFFF"/>
                    </a:outerShdw>
                  </a:effectLst>
                  <a:latin typeface="Arial" charset="0"/>
                  <a:cs typeface="Arial" charset="0"/>
                </a:rPr>
                <a:t>p</a:t>
              </a:r>
            </a:p>
          </p:txBody>
        </p:sp>
        <p:sp>
          <p:nvSpPr>
            <p:cNvPr id="95292" name="Text Box 60"/>
            <p:cNvSpPr txBox="1">
              <a:spLocks noChangeArrowheads="1"/>
            </p:cNvSpPr>
            <p:nvPr/>
          </p:nvSpPr>
          <p:spPr bwMode="auto">
            <a:xfrm>
              <a:off x="37" y="1756"/>
              <a:ext cx="258" cy="212"/>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3</a:t>
              </a:r>
              <a:r>
                <a:rPr lang="en-US" sz="1600" i="1">
                  <a:effectLst>
                    <a:outerShdw blurRad="38100" dist="38100" dir="2700000" algn="tl">
                      <a:srgbClr val="FFFFFF"/>
                    </a:outerShdw>
                  </a:effectLst>
                  <a:latin typeface="Arial" charset="0"/>
                  <a:cs typeface="Arial" charset="0"/>
                </a:rPr>
                <a:t>p</a:t>
              </a:r>
            </a:p>
          </p:txBody>
        </p:sp>
        <p:sp>
          <p:nvSpPr>
            <p:cNvPr id="95293" name="Text Box 61"/>
            <p:cNvSpPr txBox="1">
              <a:spLocks noChangeArrowheads="1"/>
            </p:cNvSpPr>
            <p:nvPr/>
          </p:nvSpPr>
          <p:spPr bwMode="auto">
            <a:xfrm>
              <a:off x="37" y="2042"/>
              <a:ext cx="258" cy="212"/>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4</a:t>
              </a:r>
              <a:r>
                <a:rPr lang="en-US" sz="1600" i="1">
                  <a:effectLst>
                    <a:outerShdw blurRad="38100" dist="38100" dir="2700000" algn="tl">
                      <a:srgbClr val="FFFFFF"/>
                    </a:outerShdw>
                  </a:effectLst>
                  <a:latin typeface="Arial" charset="0"/>
                  <a:cs typeface="Arial" charset="0"/>
                </a:rPr>
                <a:t>p</a:t>
              </a:r>
            </a:p>
          </p:txBody>
        </p:sp>
        <p:sp>
          <p:nvSpPr>
            <p:cNvPr id="95294" name="Text Box 62"/>
            <p:cNvSpPr txBox="1">
              <a:spLocks noChangeArrowheads="1"/>
            </p:cNvSpPr>
            <p:nvPr/>
          </p:nvSpPr>
          <p:spPr bwMode="auto">
            <a:xfrm>
              <a:off x="37" y="2322"/>
              <a:ext cx="258" cy="212"/>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5</a:t>
              </a:r>
              <a:r>
                <a:rPr lang="en-US" sz="1600" i="1">
                  <a:effectLst>
                    <a:outerShdw blurRad="38100" dist="38100" dir="2700000" algn="tl">
                      <a:srgbClr val="FFFFFF"/>
                    </a:outerShdw>
                  </a:effectLst>
                  <a:latin typeface="Arial" charset="0"/>
                  <a:cs typeface="Arial" charset="0"/>
                </a:rPr>
                <a:t>p</a:t>
              </a:r>
            </a:p>
          </p:txBody>
        </p:sp>
        <p:sp>
          <p:nvSpPr>
            <p:cNvPr id="95295" name="Text Box 63"/>
            <p:cNvSpPr txBox="1">
              <a:spLocks noChangeArrowheads="1"/>
            </p:cNvSpPr>
            <p:nvPr/>
          </p:nvSpPr>
          <p:spPr bwMode="auto">
            <a:xfrm>
              <a:off x="37" y="2602"/>
              <a:ext cx="258" cy="212"/>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6</a:t>
              </a:r>
              <a:r>
                <a:rPr lang="en-US" sz="1600" i="1">
                  <a:effectLst>
                    <a:outerShdw blurRad="38100" dist="38100" dir="2700000" algn="tl">
                      <a:srgbClr val="FFFFFF"/>
                    </a:outerShdw>
                  </a:effectLst>
                  <a:latin typeface="Arial" charset="0"/>
                  <a:cs typeface="Arial" charset="0"/>
                </a:rPr>
                <a:t>p</a:t>
              </a:r>
            </a:p>
          </p:txBody>
        </p:sp>
        <p:sp>
          <p:nvSpPr>
            <p:cNvPr id="95296" name="Text Box 64"/>
            <p:cNvSpPr txBox="1">
              <a:spLocks noChangeArrowheads="1"/>
            </p:cNvSpPr>
            <p:nvPr/>
          </p:nvSpPr>
          <p:spPr bwMode="auto">
            <a:xfrm>
              <a:off x="37" y="2879"/>
              <a:ext cx="258" cy="212"/>
            </a:xfrm>
            <a:prstGeom prst="rect">
              <a:avLst/>
            </a:prstGeom>
            <a:solidFill>
              <a:srgbClr val="F8BE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7</a:t>
              </a:r>
              <a:r>
                <a:rPr lang="en-US" sz="1600" i="1">
                  <a:effectLst>
                    <a:outerShdw blurRad="38100" dist="38100" dir="2700000" algn="tl">
                      <a:srgbClr val="FFFFFF"/>
                    </a:outerShdw>
                  </a:effectLst>
                  <a:latin typeface="Arial" charset="0"/>
                  <a:cs typeface="Arial" charset="0"/>
                </a:rPr>
                <a:t>p</a:t>
              </a:r>
            </a:p>
          </p:txBody>
        </p:sp>
      </p:grpSp>
      <p:grpSp>
        <p:nvGrpSpPr>
          <p:cNvPr id="62512" name="Group 65"/>
          <p:cNvGrpSpPr>
            <a:grpSpLocks/>
          </p:cNvGrpSpPr>
          <p:nvPr/>
        </p:nvGrpSpPr>
        <p:grpSpPr bwMode="auto">
          <a:xfrm>
            <a:off x="2470150" y="4822825"/>
            <a:ext cx="6221413" cy="906462"/>
            <a:chOff x="299" y="2645"/>
            <a:chExt cx="3919" cy="571"/>
          </a:xfrm>
        </p:grpSpPr>
        <p:sp>
          <p:nvSpPr>
            <p:cNvPr id="62533" name="Line 66"/>
            <p:cNvSpPr>
              <a:spLocks noChangeShapeType="1"/>
            </p:cNvSpPr>
            <p:nvPr/>
          </p:nvSpPr>
          <p:spPr bwMode="auto">
            <a:xfrm flipH="1">
              <a:off x="299" y="2645"/>
              <a:ext cx="39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34" name="Line 67"/>
            <p:cNvSpPr>
              <a:spLocks noChangeShapeType="1"/>
            </p:cNvSpPr>
            <p:nvPr/>
          </p:nvSpPr>
          <p:spPr bwMode="auto">
            <a:xfrm flipH="1">
              <a:off x="300" y="2921"/>
              <a:ext cx="39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35" name="Line 68"/>
            <p:cNvSpPr>
              <a:spLocks noChangeShapeType="1"/>
            </p:cNvSpPr>
            <p:nvPr/>
          </p:nvSpPr>
          <p:spPr bwMode="auto">
            <a:xfrm flipH="1">
              <a:off x="300" y="3216"/>
              <a:ext cx="39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513" name="Line 69"/>
          <p:cNvSpPr>
            <a:spLocks noChangeShapeType="1"/>
          </p:cNvSpPr>
          <p:nvPr/>
        </p:nvSpPr>
        <p:spPr bwMode="auto">
          <a:xfrm>
            <a:off x="2933700" y="4814887"/>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4" name="Line 70"/>
          <p:cNvSpPr>
            <a:spLocks noChangeShapeType="1"/>
          </p:cNvSpPr>
          <p:nvPr/>
        </p:nvSpPr>
        <p:spPr bwMode="auto">
          <a:xfrm>
            <a:off x="3379788" y="4816475"/>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5" name="Line 71"/>
          <p:cNvSpPr>
            <a:spLocks noChangeShapeType="1"/>
          </p:cNvSpPr>
          <p:nvPr/>
        </p:nvSpPr>
        <p:spPr bwMode="auto">
          <a:xfrm>
            <a:off x="3829050" y="4816475"/>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6" name="Line 72"/>
          <p:cNvSpPr>
            <a:spLocks noChangeShapeType="1"/>
          </p:cNvSpPr>
          <p:nvPr/>
        </p:nvSpPr>
        <p:spPr bwMode="auto">
          <a:xfrm>
            <a:off x="4265613" y="4816475"/>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7" name="Line 73"/>
          <p:cNvSpPr>
            <a:spLocks noChangeShapeType="1"/>
          </p:cNvSpPr>
          <p:nvPr/>
        </p:nvSpPr>
        <p:spPr bwMode="auto">
          <a:xfrm>
            <a:off x="4708525" y="4816475"/>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8" name="Line 74"/>
          <p:cNvSpPr>
            <a:spLocks noChangeShapeType="1"/>
          </p:cNvSpPr>
          <p:nvPr/>
        </p:nvSpPr>
        <p:spPr bwMode="auto">
          <a:xfrm>
            <a:off x="5154613" y="4816475"/>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9" name="Line 75"/>
          <p:cNvSpPr>
            <a:spLocks noChangeShapeType="1"/>
          </p:cNvSpPr>
          <p:nvPr/>
        </p:nvSpPr>
        <p:spPr bwMode="auto">
          <a:xfrm>
            <a:off x="5595938" y="4816475"/>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0" name="Line 76"/>
          <p:cNvSpPr>
            <a:spLocks noChangeShapeType="1"/>
          </p:cNvSpPr>
          <p:nvPr/>
        </p:nvSpPr>
        <p:spPr bwMode="auto">
          <a:xfrm>
            <a:off x="6046788" y="4808537"/>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1" name="Line 77"/>
          <p:cNvSpPr>
            <a:spLocks noChangeShapeType="1"/>
          </p:cNvSpPr>
          <p:nvPr/>
        </p:nvSpPr>
        <p:spPr bwMode="auto">
          <a:xfrm>
            <a:off x="6488113" y="4816475"/>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2" name="Line 78"/>
          <p:cNvSpPr>
            <a:spLocks noChangeShapeType="1"/>
          </p:cNvSpPr>
          <p:nvPr/>
        </p:nvSpPr>
        <p:spPr bwMode="auto">
          <a:xfrm>
            <a:off x="6924675" y="4816475"/>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3" name="Line 79"/>
          <p:cNvSpPr>
            <a:spLocks noChangeShapeType="1"/>
          </p:cNvSpPr>
          <p:nvPr/>
        </p:nvSpPr>
        <p:spPr bwMode="auto">
          <a:xfrm>
            <a:off x="7373938" y="4824412"/>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4" name="Line 80"/>
          <p:cNvSpPr>
            <a:spLocks noChangeShapeType="1"/>
          </p:cNvSpPr>
          <p:nvPr/>
        </p:nvSpPr>
        <p:spPr bwMode="auto">
          <a:xfrm>
            <a:off x="7821613" y="4824412"/>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5" name="Line 81"/>
          <p:cNvSpPr>
            <a:spLocks noChangeShapeType="1"/>
          </p:cNvSpPr>
          <p:nvPr/>
        </p:nvSpPr>
        <p:spPr bwMode="auto">
          <a:xfrm>
            <a:off x="8256588" y="4824412"/>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6" name="Line 82"/>
          <p:cNvSpPr>
            <a:spLocks noChangeShapeType="1"/>
          </p:cNvSpPr>
          <p:nvPr/>
        </p:nvSpPr>
        <p:spPr bwMode="auto">
          <a:xfrm>
            <a:off x="8686800" y="4816475"/>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27" name="Line 83"/>
          <p:cNvSpPr>
            <a:spLocks noChangeShapeType="1"/>
          </p:cNvSpPr>
          <p:nvPr/>
        </p:nvSpPr>
        <p:spPr bwMode="auto">
          <a:xfrm>
            <a:off x="2474913" y="4816475"/>
            <a:ext cx="0"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528" name="Group 84"/>
          <p:cNvGrpSpPr>
            <a:grpSpLocks/>
          </p:cNvGrpSpPr>
          <p:nvPr/>
        </p:nvGrpSpPr>
        <p:grpSpPr bwMode="auto">
          <a:xfrm>
            <a:off x="5391150" y="4867275"/>
            <a:ext cx="354013" cy="781050"/>
            <a:chOff x="3396" y="3403"/>
            <a:chExt cx="223" cy="492"/>
          </a:xfrm>
        </p:grpSpPr>
        <p:sp>
          <p:nvSpPr>
            <p:cNvPr id="95317" name="Text Box 85"/>
            <p:cNvSpPr txBox="1">
              <a:spLocks noChangeArrowheads="1"/>
            </p:cNvSpPr>
            <p:nvPr/>
          </p:nvSpPr>
          <p:spPr bwMode="auto">
            <a:xfrm>
              <a:off x="3396" y="3403"/>
              <a:ext cx="223" cy="2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4</a:t>
              </a:r>
              <a:r>
                <a:rPr lang="en-US" sz="1600" i="1">
                  <a:effectLst>
                    <a:outerShdw blurRad="38100" dist="38100" dir="2700000" algn="tl">
                      <a:srgbClr val="FFFFFF"/>
                    </a:outerShdw>
                  </a:effectLst>
                  <a:latin typeface="Arial" charset="0"/>
                  <a:cs typeface="Arial" charset="0"/>
                </a:rPr>
                <a:t>f</a:t>
              </a:r>
            </a:p>
          </p:txBody>
        </p:sp>
        <p:sp>
          <p:nvSpPr>
            <p:cNvPr id="95318" name="Text Box 86"/>
            <p:cNvSpPr txBox="1">
              <a:spLocks noChangeArrowheads="1"/>
            </p:cNvSpPr>
            <p:nvPr/>
          </p:nvSpPr>
          <p:spPr bwMode="auto">
            <a:xfrm>
              <a:off x="3396" y="3683"/>
              <a:ext cx="223" cy="2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effectLst>
                    <a:outerShdw blurRad="38100" dist="38100" dir="2700000" algn="tl">
                      <a:srgbClr val="FFFFFF"/>
                    </a:outerShdw>
                  </a:effectLst>
                  <a:latin typeface="Arial" charset="0"/>
                  <a:cs typeface="Arial" charset="0"/>
                </a:rPr>
                <a:t>5</a:t>
              </a:r>
              <a:r>
                <a:rPr lang="en-US" sz="1600" i="1">
                  <a:effectLst>
                    <a:outerShdw blurRad="38100" dist="38100" dir="2700000" algn="tl">
                      <a:srgbClr val="FFFFFF"/>
                    </a:outerShdw>
                  </a:effectLst>
                  <a:latin typeface="Arial" charset="0"/>
                  <a:cs typeface="Arial" charset="0"/>
                </a:rPr>
                <a:t>f</a:t>
              </a:r>
            </a:p>
          </p:txBody>
        </p:sp>
      </p:grpSp>
      <p:sp>
        <p:nvSpPr>
          <p:cNvPr id="62529" name="Text Box 87"/>
          <p:cNvSpPr txBox="1">
            <a:spLocks noChangeArrowheads="1"/>
          </p:cNvSpPr>
          <p:nvPr/>
        </p:nvSpPr>
        <p:spPr bwMode="auto">
          <a:xfrm>
            <a:off x="282575" y="1381125"/>
            <a:ext cx="364202" cy="325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05000"/>
              </a:lnSpc>
              <a:buClr>
                <a:schemeClr val="accent2"/>
              </a:buClr>
              <a:buFont typeface="Monotype Sorts" pitchFamily="2" charset="2"/>
              <a:buNone/>
            </a:pPr>
            <a:r>
              <a:rPr kumimoji="1" lang="en-US" sz="2800" b="1" i="1">
                <a:latin typeface="Times New Roman" pitchFamily="18" charset="0"/>
              </a:rPr>
              <a:t>1</a:t>
            </a:r>
          </a:p>
          <a:p>
            <a:pPr>
              <a:lnSpc>
                <a:spcPct val="105000"/>
              </a:lnSpc>
              <a:buClr>
                <a:schemeClr val="accent2"/>
              </a:buClr>
              <a:buFont typeface="Monotype Sorts" pitchFamily="2" charset="2"/>
              <a:buNone/>
            </a:pPr>
            <a:r>
              <a:rPr kumimoji="1" lang="en-US" sz="2800" b="1" i="1">
                <a:latin typeface="Times New Roman" pitchFamily="18" charset="0"/>
              </a:rPr>
              <a:t>2</a:t>
            </a:r>
          </a:p>
          <a:p>
            <a:pPr>
              <a:lnSpc>
                <a:spcPct val="105000"/>
              </a:lnSpc>
              <a:buClr>
                <a:schemeClr val="accent2"/>
              </a:buClr>
              <a:buFont typeface="Monotype Sorts" pitchFamily="2" charset="2"/>
              <a:buNone/>
            </a:pPr>
            <a:r>
              <a:rPr kumimoji="1" lang="en-US" sz="2800" b="1" i="1">
                <a:latin typeface="Times New Roman" pitchFamily="18" charset="0"/>
              </a:rPr>
              <a:t>3</a:t>
            </a:r>
          </a:p>
          <a:p>
            <a:pPr>
              <a:lnSpc>
                <a:spcPct val="105000"/>
              </a:lnSpc>
              <a:buClr>
                <a:schemeClr val="accent2"/>
              </a:buClr>
              <a:buFont typeface="Monotype Sorts" pitchFamily="2" charset="2"/>
              <a:buNone/>
            </a:pPr>
            <a:r>
              <a:rPr kumimoji="1" lang="en-US" sz="2800" b="1" i="1">
                <a:latin typeface="Times New Roman" pitchFamily="18" charset="0"/>
              </a:rPr>
              <a:t>4</a:t>
            </a:r>
          </a:p>
          <a:p>
            <a:pPr>
              <a:lnSpc>
                <a:spcPct val="105000"/>
              </a:lnSpc>
              <a:buClr>
                <a:schemeClr val="accent2"/>
              </a:buClr>
              <a:buFont typeface="Monotype Sorts" pitchFamily="2" charset="2"/>
              <a:buNone/>
            </a:pPr>
            <a:r>
              <a:rPr kumimoji="1" lang="en-US" sz="2800" b="1" i="1">
                <a:latin typeface="Times New Roman" pitchFamily="18" charset="0"/>
              </a:rPr>
              <a:t>5</a:t>
            </a:r>
          </a:p>
          <a:p>
            <a:pPr>
              <a:lnSpc>
                <a:spcPct val="105000"/>
              </a:lnSpc>
              <a:buClr>
                <a:schemeClr val="accent2"/>
              </a:buClr>
              <a:buFont typeface="Monotype Sorts" pitchFamily="2" charset="2"/>
              <a:buNone/>
            </a:pPr>
            <a:r>
              <a:rPr kumimoji="1" lang="en-US" sz="2800" b="1" i="1">
                <a:latin typeface="Times New Roman" pitchFamily="18" charset="0"/>
              </a:rPr>
              <a:t>6</a:t>
            </a:r>
          </a:p>
          <a:p>
            <a:pPr>
              <a:lnSpc>
                <a:spcPct val="105000"/>
              </a:lnSpc>
              <a:buClr>
                <a:schemeClr val="accent2"/>
              </a:buClr>
              <a:buFont typeface="Monotype Sorts" pitchFamily="2" charset="2"/>
              <a:buNone/>
            </a:pPr>
            <a:r>
              <a:rPr kumimoji="1" lang="en-US" sz="2800" b="1" i="1">
                <a:latin typeface="Times New Roman" pitchFamily="18" charset="0"/>
              </a:rPr>
              <a:t>7</a:t>
            </a:r>
          </a:p>
        </p:txBody>
      </p:sp>
      <p:sp>
        <p:nvSpPr>
          <p:cNvPr id="62530" name="Line 88"/>
          <p:cNvSpPr>
            <a:spLocks noChangeShapeType="1"/>
          </p:cNvSpPr>
          <p:nvPr/>
        </p:nvSpPr>
        <p:spPr bwMode="auto">
          <a:xfrm>
            <a:off x="733425" y="1454150"/>
            <a:ext cx="0" cy="3097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01" name="Rectangle 17"/>
          <p:cNvSpPr>
            <a:spLocks noGrp="1" noChangeArrowheads="1"/>
          </p:cNvSpPr>
          <p:nvPr>
            <p:ph idx="1"/>
          </p:nvPr>
        </p:nvSpPr>
        <p:spPr>
          <a:xfrm>
            <a:off x="381000" y="762000"/>
            <a:ext cx="8305800" cy="5486400"/>
          </a:xfrm>
        </p:spPr>
        <p:txBody>
          <a:bodyPr/>
          <a:lstStyle/>
          <a:p>
            <a:pPr eaLnBrk="1" hangingPunct="1">
              <a:lnSpc>
                <a:spcPct val="90000"/>
              </a:lnSpc>
              <a:defRPr/>
            </a:pPr>
            <a:r>
              <a:rPr lang="en-US" dirty="0" smtClean="0"/>
              <a:t>Full electron configuration includes all electrons that an atom has.</a:t>
            </a:r>
          </a:p>
          <a:p>
            <a:pPr eaLnBrk="1" hangingPunct="1">
              <a:lnSpc>
                <a:spcPct val="90000"/>
              </a:lnSpc>
              <a:defRPr/>
            </a:pPr>
            <a:r>
              <a:rPr lang="en-US" dirty="0" smtClean="0"/>
              <a:t>Condensed electron configuration uses the previous noble gas (filled energy level) to represent the core electrons (called a “noble gas core”).  The remainder of the electrons are shown.</a:t>
            </a:r>
            <a:br>
              <a:rPr lang="en-US" dirty="0" smtClean="0"/>
            </a:br>
            <a:endParaRPr lang="en-US" dirty="0" smtClean="0"/>
          </a:p>
          <a:p>
            <a:pPr lvl="1" eaLnBrk="1" hangingPunct="1">
              <a:lnSpc>
                <a:spcPct val="90000"/>
              </a:lnSpc>
              <a:defRPr/>
            </a:pPr>
            <a:r>
              <a:rPr lang="en-US" sz="2800" dirty="0" smtClean="0"/>
              <a:t>e.g.   Sulfur		</a:t>
            </a:r>
          </a:p>
          <a:p>
            <a:pPr lvl="2" eaLnBrk="1" hangingPunct="1">
              <a:lnSpc>
                <a:spcPct val="90000"/>
              </a:lnSpc>
              <a:buFontTx/>
              <a:buNone/>
              <a:defRPr/>
            </a:pPr>
            <a:r>
              <a:rPr lang="en-US" sz="2800" dirty="0" smtClean="0"/>
              <a:t>		Full electron configuration: 1s</a:t>
            </a:r>
            <a:r>
              <a:rPr lang="en-US" sz="2800" baseline="30000" dirty="0" smtClean="0"/>
              <a:t>2</a:t>
            </a:r>
            <a:r>
              <a:rPr lang="en-US" sz="2800" dirty="0" smtClean="0"/>
              <a:t>2s</a:t>
            </a:r>
            <a:r>
              <a:rPr lang="en-US" sz="2800" baseline="30000" dirty="0" smtClean="0"/>
              <a:t>2</a:t>
            </a:r>
            <a:r>
              <a:rPr lang="en-US" sz="2800" dirty="0" smtClean="0"/>
              <a:t>2p</a:t>
            </a:r>
            <a:r>
              <a:rPr lang="en-US" sz="2800" baseline="30000" dirty="0" smtClean="0"/>
              <a:t>6</a:t>
            </a:r>
            <a:r>
              <a:rPr lang="en-US" sz="2800" dirty="0" smtClean="0"/>
              <a:t>3s</a:t>
            </a:r>
            <a:r>
              <a:rPr lang="en-US" sz="2800" baseline="30000" dirty="0" smtClean="0"/>
              <a:t>2</a:t>
            </a:r>
            <a:r>
              <a:rPr lang="en-US" sz="2800" dirty="0" smtClean="0"/>
              <a:t>3p</a:t>
            </a:r>
            <a:r>
              <a:rPr lang="en-US" sz="2800" baseline="30000" dirty="0" smtClean="0"/>
              <a:t>4</a:t>
            </a:r>
            <a:br>
              <a:rPr lang="en-US" sz="2800" baseline="30000" dirty="0" smtClean="0"/>
            </a:br>
            <a:endParaRPr lang="en-US" sz="2800" baseline="30000" dirty="0" smtClean="0"/>
          </a:p>
          <a:p>
            <a:pPr lvl="2" eaLnBrk="1" hangingPunct="1">
              <a:lnSpc>
                <a:spcPct val="90000"/>
              </a:lnSpc>
              <a:buFontTx/>
              <a:buNone/>
              <a:defRPr/>
            </a:pPr>
            <a:r>
              <a:rPr lang="en-US" sz="2800" dirty="0" smtClean="0"/>
              <a:t>		Condensed electron configuration:	[Ne]3s</a:t>
            </a:r>
            <a:r>
              <a:rPr lang="en-US" sz="2800" baseline="30000" dirty="0" smtClean="0"/>
              <a:t>2</a:t>
            </a:r>
            <a:r>
              <a:rPr lang="en-US" sz="2800" dirty="0" smtClean="0"/>
              <a:t>3p</a:t>
            </a:r>
            <a:r>
              <a:rPr lang="en-US" sz="2800" baseline="30000" dirty="0" smtClean="0"/>
              <a:t>4</a:t>
            </a:r>
          </a:p>
          <a:p>
            <a:pPr lvl="2" eaLnBrk="1" hangingPunct="1">
              <a:lnSpc>
                <a:spcPct val="90000"/>
              </a:lnSpc>
              <a:buFontTx/>
              <a:buNone/>
              <a:defRPr/>
            </a:pPr>
            <a:r>
              <a:rPr lang="en-US" sz="2800" dirty="0" smtClean="0"/>
              <a:t>						</a:t>
            </a:r>
          </a:p>
          <a:p>
            <a:pPr eaLnBrk="1" hangingPunct="1">
              <a:lnSpc>
                <a:spcPct val="90000"/>
              </a:lnSpc>
              <a:defRPr/>
            </a:pPr>
            <a:endParaRPr lang="en-US" dirty="0" smtClean="0"/>
          </a:p>
        </p:txBody>
      </p:sp>
      <p:sp>
        <p:nvSpPr>
          <p:cNvPr id="93200" name="Rectangle 16"/>
          <p:cNvSpPr>
            <a:spLocks noGrp="1" noChangeArrowheads="1"/>
          </p:cNvSpPr>
          <p:nvPr>
            <p:ph type="title"/>
          </p:nvPr>
        </p:nvSpPr>
        <p:spPr>
          <a:xfrm>
            <a:off x="457200" y="0"/>
            <a:ext cx="8229600" cy="808038"/>
          </a:xfrm>
        </p:spPr>
        <p:txBody>
          <a:bodyPr>
            <a:normAutofit fontScale="90000"/>
          </a:bodyPr>
          <a:lstStyle/>
          <a:p>
            <a:pPr eaLnBrk="1" hangingPunct="1">
              <a:defRPr/>
            </a:pPr>
            <a:r>
              <a:rPr lang="en-US" dirty="0" smtClean="0"/>
              <a:t>Condensed Electron Configuration</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idx="1"/>
          </p:nvPr>
        </p:nvSpPr>
        <p:spPr>
          <a:xfrm>
            <a:off x="457200" y="685800"/>
            <a:ext cx="8229600" cy="4878136"/>
          </a:xfrm>
        </p:spPr>
        <p:txBody>
          <a:bodyPr>
            <a:normAutofit/>
          </a:bodyPr>
          <a:lstStyle/>
          <a:p>
            <a:pPr marL="533400" indent="-533400" eaLnBrk="1" hangingPunct="1">
              <a:buFontTx/>
              <a:buAutoNum type="arabicPeriod"/>
              <a:defRPr/>
            </a:pPr>
            <a:r>
              <a:rPr lang="en-US" sz="2400" dirty="0" smtClean="0"/>
              <a:t>Find the frequency of blue light that has a wavelength of 400 nm.</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533400" indent="-533400" eaLnBrk="1" hangingPunct="1">
              <a:buFontTx/>
              <a:buAutoNum type="arabicPeriod"/>
              <a:defRPr/>
            </a:pPr>
            <a:r>
              <a:rPr lang="en-US" sz="2400" dirty="0" smtClean="0"/>
              <a:t>Find the wavelength of light that has a frequency of 1.50 x 10</a:t>
            </a:r>
            <a:r>
              <a:rPr lang="en-US" sz="2400" baseline="30000" dirty="0" smtClean="0"/>
              <a:t>15</a:t>
            </a:r>
            <a:r>
              <a:rPr lang="en-US" sz="2400" dirty="0" smtClean="0"/>
              <a:t> s</a:t>
            </a:r>
            <a:r>
              <a:rPr lang="en-US" sz="2400" baseline="30000" dirty="0" smtClean="0"/>
              <a:t>-1</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533400" indent="-533400" eaLnBrk="1" hangingPunct="1">
              <a:buFontTx/>
              <a:buAutoNum type="arabicPeriod"/>
              <a:defRPr/>
            </a:pPr>
            <a:r>
              <a:rPr lang="en-US" sz="2400" dirty="0" smtClean="0"/>
              <a:t>Find the frequency of television waves that have a wavelength of 37 mm.  </a:t>
            </a:r>
          </a:p>
        </p:txBody>
      </p:sp>
      <p:sp>
        <p:nvSpPr>
          <p:cNvPr id="297986" name="Rectangle 2"/>
          <p:cNvSpPr>
            <a:spLocks noGrp="1" noChangeArrowheads="1"/>
          </p:cNvSpPr>
          <p:nvPr>
            <p:ph type="title"/>
          </p:nvPr>
        </p:nvSpPr>
        <p:spPr>
          <a:xfrm>
            <a:off x="457200" y="0"/>
            <a:ext cx="8229600" cy="808038"/>
          </a:xfrm>
        </p:spPr>
        <p:txBody>
          <a:bodyPr>
            <a:normAutofit fontScale="90000"/>
          </a:bodyPr>
          <a:lstStyle/>
          <a:p>
            <a:pPr eaLnBrk="1" hangingPunct="1">
              <a:defRPr/>
            </a:pPr>
            <a:r>
              <a:rPr lang="en-US" dirty="0" smtClean="0"/>
              <a:t>Wavelength/Frequency Examples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idx="1"/>
          </p:nvPr>
        </p:nvSpPr>
        <p:spPr>
          <a:xfrm>
            <a:off x="304800" y="685800"/>
            <a:ext cx="8562975" cy="4495800"/>
          </a:xfrm>
        </p:spPr>
        <p:txBody>
          <a:bodyPr/>
          <a:lstStyle/>
          <a:p>
            <a:pPr marL="0" indent="0" eaLnBrk="1" hangingPunct="1">
              <a:buNone/>
              <a:defRPr/>
            </a:pPr>
            <a:r>
              <a:rPr lang="en-US" dirty="0" smtClean="0"/>
              <a:t>Give the condensed electron configuration for the following atoms:</a:t>
            </a:r>
          </a:p>
          <a:p>
            <a:pPr marL="914400" lvl="1" indent="-457200" eaLnBrk="1" hangingPunct="1">
              <a:lnSpc>
                <a:spcPct val="200000"/>
              </a:lnSpc>
              <a:buFontTx/>
              <a:buAutoNum type="arabicPeriod"/>
              <a:defRPr/>
            </a:pPr>
            <a:r>
              <a:rPr lang="en-US" dirty="0" smtClean="0"/>
              <a:t>Aluminum</a:t>
            </a:r>
          </a:p>
          <a:p>
            <a:pPr marL="914400" lvl="1" indent="-457200" eaLnBrk="1" hangingPunct="1">
              <a:lnSpc>
                <a:spcPct val="200000"/>
              </a:lnSpc>
              <a:buFontTx/>
              <a:buAutoNum type="arabicPeriod"/>
              <a:defRPr/>
            </a:pPr>
            <a:r>
              <a:rPr lang="en-US" dirty="0" smtClean="0"/>
              <a:t>Bromine</a:t>
            </a:r>
          </a:p>
          <a:p>
            <a:pPr marL="914400" lvl="1" indent="-457200" eaLnBrk="1" hangingPunct="1">
              <a:lnSpc>
                <a:spcPct val="200000"/>
              </a:lnSpc>
              <a:buFontTx/>
              <a:buAutoNum type="arabicPeriod"/>
              <a:defRPr/>
            </a:pPr>
            <a:r>
              <a:rPr lang="en-US" dirty="0" smtClean="0"/>
              <a:t>Strontium</a:t>
            </a:r>
          </a:p>
          <a:p>
            <a:pPr marL="914400" lvl="1" indent="-457200" eaLnBrk="1" hangingPunct="1">
              <a:lnSpc>
                <a:spcPct val="200000"/>
              </a:lnSpc>
              <a:buFontTx/>
              <a:buAutoNum type="arabicPeriod"/>
              <a:defRPr/>
            </a:pPr>
            <a:r>
              <a:rPr lang="en-US" dirty="0" smtClean="0"/>
              <a:t>Lead</a:t>
            </a:r>
          </a:p>
        </p:txBody>
      </p:sp>
      <p:sp>
        <p:nvSpPr>
          <p:cNvPr id="239618" name="Rectangle 2"/>
          <p:cNvSpPr>
            <a:spLocks noGrp="1" noChangeArrowheads="1"/>
          </p:cNvSpPr>
          <p:nvPr>
            <p:ph type="title"/>
          </p:nvPr>
        </p:nvSpPr>
        <p:spPr>
          <a:xfrm>
            <a:off x="457200" y="0"/>
            <a:ext cx="8229600" cy="808038"/>
          </a:xfrm>
        </p:spPr>
        <p:txBody>
          <a:bodyPr>
            <a:normAutofit/>
          </a:bodyPr>
          <a:lstStyle/>
          <a:p>
            <a:pPr eaLnBrk="1" hangingPunct="1">
              <a:defRPr/>
            </a:pPr>
            <a:r>
              <a:rPr lang="en-US" sz="3600" dirty="0" smtClean="0"/>
              <a:t>Condensed Configuration Examples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idx="1"/>
          </p:nvPr>
        </p:nvSpPr>
        <p:spPr>
          <a:xfrm>
            <a:off x="457200" y="762000"/>
            <a:ext cx="8229600" cy="4878136"/>
          </a:xfrm>
        </p:spPr>
        <p:txBody>
          <a:bodyPr/>
          <a:lstStyle/>
          <a:p>
            <a:pPr eaLnBrk="1" hangingPunct="1">
              <a:lnSpc>
                <a:spcPct val="90000"/>
              </a:lnSpc>
              <a:defRPr/>
            </a:pPr>
            <a:r>
              <a:rPr lang="en-US" u="sng" dirty="0" smtClean="0"/>
              <a:t>Inner</a:t>
            </a:r>
            <a:r>
              <a:rPr lang="en-US" dirty="0" smtClean="0"/>
              <a:t> (core) electrons are those in the previous noble gas and any completed transition series.  They fill all the lower energy levels of an atom.</a:t>
            </a:r>
          </a:p>
          <a:p>
            <a:pPr eaLnBrk="1" hangingPunct="1">
              <a:lnSpc>
                <a:spcPct val="90000"/>
              </a:lnSpc>
              <a:defRPr/>
            </a:pPr>
            <a:r>
              <a:rPr lang="en-US" u="sng" dirty="0" smtClean="0"/>
              <a:t>Outer</a:t>
            </a:r>
            <a:r>
              <a:rPr lang="en-US" dirty="0" smtClean="0"/>
              <a:t> electrons are those in the highest energy level (highest n value).  They spend most of their time farthest from the nucleus.</a:t>
            </a:r>
          </a:p>
          <a:p>
            <a:pPr eaLnBrk="1" hangingPunct="1">
              <a:lnSpc>
                <a:spcPct val="90000"/>
              </a:lnSpc>
              <a:defRPr/>
            </a:pPr>
            <a:r>
              <a:rPr lang="en-US" u="sng" dirty="0" smtClean="0"/>
              <a:t>Valence</a:t>
            </a:r>
            <a:r>
              <a:rPr lang="en-US" dirty="0" smtClean="0"/>
              <a:t> electrons are those involved in forming compounds.  Among main group elements, the valence electrons are the outer electrons.  </a:t>
            </a:r>
          </a:p>
          <a:p>
            <a:pPr lvl="1" eaLnBrk="1" hangingPunct="1">
              <a:lnSpc>
                <a:spcPct val="90000"/>
              </a:lnSpc>
              <a:defRPr/>
            </a:pPr>
            <a:r>
              <a:rPr lang="en-US" dirty="0" smtClean="0"/>
              <a:t>Among transition elements, some inner d electrons are also often involved in bonding and are counted among the valence electrons.  </a:t>
            </a:r>
          </a:p>
        </p:txBody>
      </p:sp>
      <p:sp>
        <p:nvSpPr>
          <p:cNvPr id="240642" name="Rectangle 2"/>
          <p:cNvSpPr>
            <a:spLocks noGrp="1" noChangeArrowheads="1"/>
          </p:cNvSpPr>
          <p:nvPr>
            <p:ph type="title"/>
          </p:nvPr>
        </p:nvSpPr>
        <p:spPr>
          <a:xfrm>
            <a:off x="457200" y="0"/>
            <a:ext cx="8229600" cy="808038"/>
          </a:xfrm>
        </p:spPr>
        <p:txBody>
          <a:bodyPr/>
          <a:lstStyle/>
          <a:p>
            <a:pPr eaLnBrk="1" hangingPunct="1">
              <a:defRPr/>
            </a:pPr>
            <a:r>
              <a:rPr lang="en-US" dirty="0" smtClean="0"/>
              <a:t>Categories of Electrons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04800" y="685800"/>
            <a:ext cx="8562975" cy="5135562"/>
          </a:xfrm>
        </p:spPr>
        <p:txBody>
          <a:bodyPr/>
          <a:lstStyle/>
          <a:p>
            <a:pPr eaLnBrk="1" hangingPunct="1">
              <a:defRPr/>
            </a:pPr>
            <a:r>
              <a:rPr lang="en-US" dirty="0" smtClean="0"/>
              <a:t>Period number is the n value of the highest energy level (subtract for d and f)</a:t>
            </a:r>
          </a:p>
          <a:p>
            <a:pPr eaLnBrk="1" hangingPunct="1">
              <a:defRPr/>
            </a:pPr>
            <a:r>
              <a:rPr lang="en-US" dirty="0" smtClean="0"/>
              <a:t>For the A group elements, the group number equals the number of outer electrons.</a:t>
            </a:r>
          </a:p>
          <a:p>
            <a:pPr eaLnBrk="1" hangingPunct="1">
              <a:defRPr/>
            </a:pPr>
            <a:r>
              <a:rPr lang="en-US" dirty="0" smtClean="0"/>
              <a:t>The n value squared (n</a:t>
            </a:r>
            <a:r>
              <a:rPr lang="en-US" baseline="30000" dirty="0" smtClean="0"/>
              <a:t>2</a:t>
            </a:r>
            <a:r>
              <a:rPr lang="en-US" dirty="0" smtClean="0"/>
              <a:t>) gives the total number of orbitals in that energy level.  Because an orbital can only hold two electrons, 2n</a:t>
            </a:r>
            <a:r>
              <a:rPr lang="en-US" baseline="30000" dirty="0" smtClean="0"/>
              <a:t>2</a:t>
            </a:r>
            <a:r>
              <a:rPr lang="en-US" dirty="0" smtClean="0"/>
              <a:t> gives the maximum number of electrons in the energy level.</a:t>
            </a:r>
          </a:p>
          <a:p>
            <a:pPr eaLnBrk="1" hangingPunct="1">
              <a:defRPr/>
            </a:pPr>
            <a:r>
              <a:rPr lang="en-US" dirty="0" smtClean="0"/>
              <a:t>Column within sublevel block gives the number of electrons in the sublevel. </a:t>
            </a:r>
          </a:p>
        </p:txBody>
      </p:sp>
      <p:sp>
        <p:nvSpPr>
          <p:cNvPr id="97282" name="Rectangle 2"/>
          <p:cNvSpPr>
            <a:spLocks noGrp="1" noChangeArrowheads="1"/>
          </p:cNvSpPr>
          <p:nvPr>
            <p:ph type="title"/>
          </p:nvPr>
        </p:nvSpPr>
        <p:spPr>
          <a:xfrm>
            <a:off x="276225" y="0"/>
            <a:ext cx="8639175" cy="731837"/>
          </a:xfrm>
        </p:spPr>
        <p:txBody>
          <a:bodyPr>
            <a:normAutofit fontScale="90000"/>
          </a:bodyPr>
          <a:lstStyle/>
          <a:p>
            <a:pPr eaLnBrk="1" hangingPunct="1">
              <a:defRPr/>
            </a:pPr>
            <a:r>
              <a:rPr lang="en-US" sz="3400" dirty="0" smtClean="0"/>
              <a:t>Periodic Patterns for Electron Configuration</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idx="1"/>
          </p:nvPr>
        </p:nvSpPr>
        <p:spPr>
          <a:xfrm>
            <a:off x="304800" y="762000"/>
            <a:ext cx="8562975" cy="5486400"/>
          </a:xfrm>
        </p:spPr>
        <p:txBody>
          <a:bodyPr/>
          <a:lstStyle/>
          <a:p>
            <a:pPr eaLnBrk="1" hangingPunct="1">
              <a:lnSpc>
                <a:spcPct val="90000"/>
              </a:lnSpc>
              <a:defRPr/>
            </a:pPr>
            <a:r>
              <a:rPr lang="en-US" dirty="0" smtClean="0"/>
              <a:t>There are a few exceptions when dealing with orbital filling.  </a:t>
            </a:r>
          </a:p>
          <a:p>
            <a:pPr lvl="1" eaLnBrk="1" hangingPunct="1">
              <a:lnSpc>
                <a:spcPct val="90000"/>
              </a:lnSpc>
              <a:defRPr/>
            </a:pPr>
            <a:r>
              <a:rPr lang="en-US" u="sng" dirty="0" smtClean="0"/>
              <a:t>Chromium</a:t>
            </a:r>
            <a:r>
              <a:rPr lang="en-US" dirty="0" smtClean="0"/>
              <a:t> </a:t>
            </a:r>
            <a:r>
              <a:rPr lang="en-US" dirty="0" smtClean="0">
                <a:sym typeface="Wingdings" pitchFamily="2" charset="2"/>
              </a:rPr>
              <a:t> Instead of the last electron in chromium entering the fourth empty d orbital to give [</a:t>
            </a:r>
            <a:r>
              <a:rPr lang="en-US" dirty="0" err="1" smtClean="0">
                <a:sym typeface="Wingdings" pitchFamily="2" charset="2"/>
              </a:rPr>
              <a:t>Ar</a:t>
            </a:r>
            <a:r>
              <a:rPr lang="en-US" dirty="0" smtClean="0">
                <a:sym typeface="Wingdings" pitchFamily="2" charset="2"/>
              </a:rPr>
              <a:t>]4s</a:t>
            </a:r>
            <a:r>
              <a:rPr lang="en-US" baseline="30000" dirty="0" smtClean="0">
                <a:sym typeface="Wingdings" pitchFamily="2" charset="2"/>
              </a:rPr>
              <a:t>2</a:t>
            </a:r>
            <a:r>
              <a:rPr lang="en-US" dirty="0" smtClean="0">
                <a:sym typeface="Wingdings" pitchFamily="2" charset="2"/>
              </a:rPr>
              <a:t>3d</a:t>
            </a:r>
            <a:r>
              <a:rPr lang="en-US" baseline="30000" dirty="0" smtClean="0">
                <a:sym typeface="Wingdings" pitchFamily="2" charset="2"/>
              </a:rPr>
              <a:t>4</a:t>
            </a:r>
            <a:r>
              <a:rPr lang="en-US" dirty="0" smtClean="0">
                <a:sym typeface="Wingdings" pitchFamily="2" charset="2"/>
              </a:rPr>
              <a:t>, chromium has one electron in the 4s sublevel and five in the 3d sublevel, thus, making 4s and 3d half-filled. [</a:t>
            </a:r>
            <a:r>
              <a:rPr lang="en-US" dirty="0" err="1" smtClean="0">
                <a:sym typeface="Wingdings" pitchFamily="2" charset="2"/>
              </a:rPr>
              <a:t>Ar</a:t>
            </a:r>
            <a:r>
              <a:rPr lang="en-US" dirty="0" smtClean="0">
                <a:sym typeface="Wingdings" pitchFamily="2" charset="2"/>
              </a:rPr>
              <a:t>]4s</a:t>
            </a:r>
            <a:r>
              <a:rPr lang="en-US" baseline="30000" dirty="0" smtClean="0">
                <a:sym typeface="Wingdings" pitchFamily="2" charset="2"/>
              </a:rPr>
              <a:t>1</a:t>
            </a:r>
            <a:r>
              <a:rPr lang="en-US" dirty="0" smtClean="0">
                <a:sym typeface="Wingdings" pitchFamily="2" charset="2"/>
              </a:rPr>
              <a:t>3d</a:t>
            </a:r>
            <a:r>
              <a:rPr lang="en-US" baseline="30000" dirty="0" smtClean="0">
                <a:sym typeface="Wingdings" pitchFamily="2" charset="2"/>
              </a:rPr>
              <a:t>5</a:t>
            </a:r>
          </a:p>
          <a:p>
            <a:pPr lvl="2" eaLnBrk="1" hangingPunct="1">
              <a:lnSpc>
                <a:spcPct val="90000"/>
              </a:lnSpc>
              <a:defRPr/>
            </a:pPr>
            <a:r>
              <a:rPr lang="en-US" dirty="0" smtClean="0">
                <a:sym typeface="Wingdings" pitchFamily="2" charset="2"/>
              </a:rPr>
              <a:t>Molybdenum follows the pattern of chromium but tungsten does not. </a:t>
            </a:r>
          </a:p>
          <a:p>
            <a:pPr lvl="1" eaLnBrk="1" hangingPunct="1">
              <a:lnSpc>
                <a:spcPct val="90000"/>
              </a:lnSpc>
              <a:defRPr/>
            </a:pPr>
            <a:r>
              <a:rPr lang="en-US" u="sng" dirty="0" smtClean="0">
                <a:sym typeface="Wingdings" pitchFamily="2" charset="2"/>
              </a:rPr>
              <a:t>Copper</a:t>
            </a:r>
            <a:r>
              <a:rPr lang="en-US" dirty="0" smtClean="0">
                <a:sym typeface="Wingdings" pitchFamily="2" charset="2"/>
              </a:rPr>
              <a:t>   Instead of having the configuration [</a:t>
            </a:r>
            <a:r>
              <a:rPr lang="en-US" dirty="0" err="1" smtClean="0">
                <a:sym typeface="Wingdings" pitchFamily="2" charset="2"/>
              </a:rPr>
              <a:t>Ar</a:t>
            </a:r>
            <a:r>
              <a:rPr lang="en-US" dirty="0" smtClean="0">
                <a:sym typeface="Wingdings" pitchFamily="2" charset="2"/>
              </a:rPr>
              <a:t>]4s</a:t>
            </a:r>
            <a:r>
              <a:rPr lang="en-US" baseline="30000" dirty="0" smtClean="0">
                <a:sym typeface="Wingdings" pitchFamily="2" charset="2"/>
              </a:rPr>
              <a:t>2</a:t>
            </a:r>
            <a:r>
              <a:rPr lang="en-US" dirty="0" smtClean="0">
                <a:sym typeface="Wingdings" pitchFamily="2" charset="2"/>
              </a:rPr>
              <a:t>3d</a:t>
            </a:r>
            <a:r>
              <a:rPr lang="en-US" baseline="30000" dirty="0" smtClean="0">
                <a:sym typeface="Wingdings" pitchFamily="2" charset="2"/>
              </a:rPr>
              <a:t>9</a:t>
            </a:r>
            <a:r>
              <a:rPr lang="en-US" dirty="0" smtClean="0">
                <a:sym typeface="Wingdings" pitchFamily="2" charset="2"/>
              </a:rPr>
              <a:t>, copper has one electron in the 4s sublevel and a filled (10 electrons) in the 3d sublevel. </a:t>
            </a:r>
          </a:p>
          <a:p>
            <a:pPr lvl="2" eaLnBrk="1" hangingPunct="1">
              <a:lnSpc>
                <a:spcPct val="90000"/>
              </a:lnSpc>
              <a:defRPr/>
            </a:pPr>
            <a:r>
              <a:rPr lang="en-US" dirty="0" smtClean="0">
                <a:sym typeface="Wingdings" pitchFamily="2" charset="2"/>
              </a:rPr>
              <a:t>Silver and gold follow the pattern of copper.   </a:t>
            </a:r>
          </a:p>
          <a:p>
            <a:pPr lvl="1" eaLnBrk="1" hangingPunct="1">
              <a:lnSpc>
                <a:spcPct val="90000"/>
              </a:lnSpc>
              <a:defRPr/>
            </a:pPr>
            <a:r>
              <a:rPr lang="en-US" dirty="0" smtClean="0"/>
              <a:t>Observation leads to the conclusion that half-filled and filled sublevels are unexpectedly stable.</a:t>
            </a:r>
          </a:p>
        </p:txBody>
      </p:sp>
      <p:sp>
        <p:nvSpPr>
          <p:cNvPr id="241666" name="Rectangle 2"/>
          <p:cNvSpPr>
            <a:spLocks noGrp="1" noChangeArrowheads="1"/>
          </p:cNvSpPr>
          <p:nvPr>
            <p:ph type="title"/>
          </p:nvPr>
        </p:nvSpPr>
        <p:spPr>
          <a:xfrm>
            <a:off x="457200" y="2275"/>
            <a:ext cx="8229600" cy="808038"/>
          </a:xfrm>
        </p:spPr>
        <p:txBody>
          <a:bodyPr/>
          <a:lstStyle/>
          <a:p>
            <a:pPr eaLnBrk="1" hangingPunct="1">
              <a:defRPr/>
            </a:pPr>
            <a:r>
              <a:rPr lang="en-US" dirty="0" smtClean="0"/>
              <a:t>Exceptions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hlinkClick r:id="rId2"/>
              </a:rPr>
              <a:t>http://</a:t>
            </a:r>
            <a:r>
              <a:rPr lang="en-US" b="1" dirty="0" smtClean="0">
                <a:hlinkClick r:id="rId2"/>
              </a:rPr>
              <a:t>introchem.chem.okstate.edu/DCICLA/Aufbau.swf</a:t>
            </a:r>
            <a:r>
              <a:rPr lang="en-US" b="1" dirty="0" smtClean="0"/>
              <a:t> </a:t>
            </a:r>
            <a:endParaRPr lang="en-US" b="1" dirty="0"/>
          </a:p>
        </p:txBody>
      </p:sp>
      <p:sp>
        <p:nvSpPr>
          <p:cNvPr id="3" name="Slide Number Placeholder 2"/>
          <p:cNvSpPr>
            <a:spLocks noGrp="1"/>
          </p:cNvSpPr>
          <p:nvPr>
            <p:ph type="sldNum" sz="quarter" idx="12"/>
          </p:nvPr>
        </p:nvSpPr>
        <p:spPr/>
        <p:txBody>
          <a:bodyPr/>
          <a:lstStyle/>
          <a:p>
            <a:pPr>
              <a:defRPr/>
            </a:pPr>
            <a:fld id="{DFE3BF82-66FB-4A2C-8142-D7C9DC032BC7}" type="slidenum">
              <a:rPr lang="en-US" smtClean="0"/>
              <a:pPr>
                <a:defRPr/>
              </a:pPr>
              <a:t>64</a:t>
            </a:fld>
            <a:endParaRPr lang="en-US"/>
          </a:p>
        </p:txBody>
      </p:sp>
      <p:sp>
        <p:nvSpPr>
          <p:cNvPr id="4" name="Title 3"/>
          <p:cNvSpPr>
            <a:spLocks noGrp="1"/>
          </p:cNvSpPr>
          <p:nvPr>
            <p:ph type="title"/>
          </p:nvPr>
        </p:nvSpPr>
        <p:spPr/>
        <p:txBody>
          <a:bodyPr>
            <a:normAutofit fontScale="90000"/>
          </a:bodyPr>
          <a:lstStyle/>
          <a:p>
            <a:r>
              <a:rPr lang="en-US" dirty="0" smtClean="0"/>
              <a:t>Electron Configuration Simulation</a:t>
            </a:r>
            <a:endParaRPr lang="en-US" dirty="0"/>
          </a:p>
        </p:txBody>
      </p:sp>
    </p:spTree>
    <p:extLst>
      <p:ext uri="{BB962C8B-B14F-4D97-AF65-F5344CB8AC3E}">
        <p14:creationId xmlns:p14="http://schemas.microsoft.com/office/powerpoint/2010/main" val="3639503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idx="1"/>
          </p:nvPr>
        </p:nvSpPr>
        <p:spPr>
          <a:xfrm>
            <a:off x="457200" y="762000"/>
            <a:ext cx="8562975" cy="609600"/>
          </a:xfrm>
        </p:spPr>
        <p:txBody>
          <a:bodyPr/>
          <a:lstStyle/>
          <a:p>
            <a:pPr eaLnBrk="1" hangingPunct="1">
              <a:defRPr/>
            </a:pPr>
            <a:r>
              <a:rPr lang="en-US" dirty="0" smtClean="0"/>
              <a:t>Electron Configuration Exceptions</a:t>
            </a:r>
          </a:p>
        </p:txBody>
      </p:sp>
      <p:sp>
        <p:nvSpPr>
          <p:cNvPr id="109575" name="Rectangle 7"/>
          <p:cNvSpPr>
            <a:spLocks noGrp="1" noChangeArrowheads="1"/>
          </p:cNvSpPr>
          <p:nvPr>
            <p:ph type="title"/>
          </p:nvPr>
        </p:nvSpPr>
        <p:spPr>
          <a:xfrm>
            <a:off x="457200" y="0"/>
            <a:ext cx="8229600" cy="808038"/>
          </a:xfrm>
        </p:spPr>
        <p:txBody>
          <a:bodyPr/>
          <a:lstStyle/>
          <a:p>
            <a:pPr eaLnBrk="1" hangingPunct="1">
              <a:defRPr/>
            </a:pPr>
            <a:r>
              <a:rPr lang="en-US" dirty="0" smtClean="0"/>
              <a:t>Stability</a:t>
            </a:r>
          </a:p>
        </p:txBody>
      </p:sp>
      <p:sp>
        <p:nvSpPr>
          <p:cNvPr id="109571" name="Rectangle 3"/>
          <p:cNvSpPr>
            <a:spLocks noChangeArrowheads="1"/>
          </p:cNvSpPr>
          <p:nvPr/>
        </p:nvSpPr>
        <p:spPr bwMode="auto">
          <a:xfrm>
            <a:off x="457200" y="1524000"/>
            <a:ext cx="8178800" cy="94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950" lvl="1" indent="-285750">
              <a:lnSpc>
                <a:spcPct val="130000"/>
              </a:lnSpc>
              <a:spcBef>
                <a:spcPct val="20000"/>
              </a:spcBef>
              <a:buClr>
                <a:schemeClr val="tx1"/>
              </a:buClr>
              <a:buSzPct val="100000"/>
              <a:buFontTx/>
              <a:buChar char="–"/>
              <a:defRPr/>
            </a:pPr>
            <a:r>
              <a:rPr lang="en-US" sz="2400" dirty="0">
                <a:latin typeface="Arial" charset="0"/>
                <a:cs typeface="Arial" charset="0"/>
              </a:rPr>
              <a:t>Chromium</a:t>
            </a:r>
          </a:p>
        </p:txBody>
      </p:sp>
      <p:sp>
        <p:nvSpPr>
          <p:cNvPr id="109572" name="Rectangle 4"/>
          <p:cNvSpPr>
            <a:spLocks noChangeArrowheads="1"/>
          </p:cNvSpPr>
          <p:nvPr/>
        </p:nvSpPr>
        <p:spPr bwMode="auto">
          <a:xfrm>
            <a:off x="965200" y="2133600"/>
            <a:ext cx="8178800" cy="94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950" lvl="1" indent="-285750">
              <a:lnSpc>
                <a:spcPct val="130000"/>
              </a:lnSpc>
              <a:spcBef>
                <a:spcPct val="20000"/>
              </a:spcBef>
              <a:buClr>
                <a:schemeClr val="tx1"/>
              </a:buClr>
              <a:buSzPct val="100000"/>
              <a:defRPr/>
            </a:pPr>
            <a:r>
              <a:rPr lang="en-US" sz="2000" dirty="0">
                <a:latin typeface="Arial" charset="0"/>
                <a:cs typeface="Arial" charset="0"/>
              </a:rPr>
              <a:t>EXPECT</a:t>
            </a:r>
            <a:r>
              <a:rPr lang="en-US" sz="2400" dirty="0">
                <a:latin typeface="Arial" charset="0"/>
                <a:cs typeface="Arial" charset="0"/>
              </a:rPr>
              <a:t>:		[</a:t>
            </a:r>
            <a:r>
              <a:rPr lang="en-US" sz="2400" dirty="0" err="1">
                <a:latin typeface="Arial" charset="0"/>
                <a:cs typeface="Arial" charset="0"/>
              </a:rPr>
              <a:t>Ar</a:t>
            </a:r>
            <a:r>
              <a:rPr lang="en-US" sz="2400" dirty="0">
                <a:latin typeface="Arial" charset="0"/>
                <a:cs typeface="Arial" charset="0"/>
              </a:rPr>
              <a:t>] 4s</a:t>
            </a:r>
            <a:r>
              <a:rPr lang="en-US" sz="2400" baseline="30000" dirty="0">
                <a:latin typeface="Arial" charset="0"/>
                <a:cs typeface="Arial" charset="0"/>
              </a:rPr>
              <a:t>2</a:t>
            </a:r>
            <a:r>
              <a:rPr lang="en-US" sz="2400" dirty="0">
                <a:latin typeface="Arial" charset="0"/>
                <a:cs typeface="Arial" charset="0"/>
              </a:rPr>
              <a:t> 3d</a:t>
            </a:r>
            <a:r>
              <a:rPr lang="en-US" sz="2400" baseline="30000" dirty="0">
                <a:latin typeface="Arial" charset="0"/>
                <a:cs typeface="Arial" charset="0"/>
              </a:rPr>
              <a:t>4</a:t>
            </a:r>
            <a:endParaRPr lang="en-US" sz="2400" dirty="0">
              <a:latin typeface="Arial" charset="0"/>
              <a:cs typeface="Arial" charset="0"/>
            </a:endParaRPr>
          </a:p>
        </p:txBody>
      </p:sp>
      <p:sp>
        <p:nvSpPr>
          <p:cNvPr id="109573" name="Rectangle 5"/>
          <p:cNvSpPr>
            <a:spLocks noChangeArrowheads="1"/>
          </p:cNvSpPr>
          <p:nvPr/>
        </p:nvSpPr>
        <p:spPr bwMode="auto">
          <a:xfrm>
            <a:off x="965200" y="2743200"/>
            <a:ext cx="8178800" cy="94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950" lvl="1" indent="-285750">
              <a:lnSpc>
                <a:spcPct val="130000"/>
              </a:lnSpc>
              <a:spcBef>
                <a:spcPct val="20000"/>
              </a:spcBef>
              <a:buClr>
                <a:schemeClr val="tx1"/>
              </a:buClr>
              <a:buSzPct val="100000"/>
              <a:defRPr/>
            </a:pPr>
            <a:r>
              <a:rPr lang="en-US" sz="2000" dirty="0">
                <a:latin typeface="Arial" charset="0"/>
                <a:cs typeface="Arial" charset="0"/>
              </a:rPr>
              <a:t>ACTUALLY</a:t>
            </a:r>
            <a:r>
              <a:rPr lang="en-US" sz="2400" dirty="0">
                <a:latin typeface="Arial" charset="0"/>
                <a:cs typeface="Arial" charset="0"/>
              </a:rPr>
              <a:t>:	[</a:t>
            </a:r>
            <a:r>
              <a:rPr lang="en-US" sz="2400" dirty="0" err="1">
                <a:latin typeface="Arial" charset="0"/>
                <a:cs typeface="Arial" charset="0"/>
              </a:rPr>
              <a:t>Ar</a:t>
            </a:r>
            <a:r>
              <a:rPr lang="en-US" sz="2400" dirty="0">
                <a:latin typeface="Arial" charset="0"/>
                <a:cs typeface="Arial" charset="0"/>
              </a:rPr>
              <a:t>] 4s</a:t>
            </a:r>
            <a:r>
              <a:rPr lang="en-US" sz="2400" baseline="30000" dirty="0">
                <a:latin typeface="Arial" charset="0"/>
                <a:cs typeface="Arial" charset="0"/>
              </a:rPr>
              <a:t>1</a:t>
            </a:r>
            <a:r>
              <a:rPr lang="en-US" sz="2400" dirty="0">
                <a:latin typeface="Arial" charset="0"/>
                <a:cs typeface="Arial" charset="0"/>
              </a:rPr>
              <a:t> 3d</a:t>
            </a:r>
            <a:r>
              <a:rPr lang="en-US" sz="2400" baseline="30000" dirty="0">
                <a:latin typeface="Arial" charset="0"/>
                <a:cs typeface="Arial" charset="0"/>
              </a:rPr>
              <a:t>5</a:t>
            </a:r>
            <a:endParaRPr lang="en-US" sz="2400" dirty="0">
              <a:latin typeface="Arial" charset="0"/>
              <a:cs typeface="Arial" charset="0"/>
            </a:endParaRPr>
          </a:p>
        </p:txBody>
      </p:sp>
      <p:sp>
        <p:nvSpPr>
          <p:cNvPr id="109574" name="Rectangle 6"/>
          <p:cNvSpPr>
            <a:spLocks noChangeArrowheads="1"/>
          </p:cNvSpPr>
          <p:nvPr/>
        </p:nvSpPr>
        <p:spPr bwMode="auto">
          <a:xfrm>
            <a:off x="457200" y="3810000"/>
            <a:ext cx="7924800" cy="94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950" lvl="1" indent="-285750">
              <a:lnSpc>
                <a:spcPct val="110000"/>
              </a:lnSpc>
              <a:spcBef>
                <a:spcPct val="20000"/>
              </a:spcBef>
              <a:buClr>
                <a:schemeClr val="tx1"/>
              </a:buClr>
              <a:buSzPct val="100000"/>
              <a:buFontTx/>
              <a:buChar char="–"/>
              <a:defRPr/>
            </a:pPr>
            <a:r>
              <a:rPr lang="en-US" sz="2400" dirty="0">
                <a:latin typeface="Arial" charset="0"/>
                <a:cs typeface="Arial" charset="0"/>
              </a:rPr>
              <a:t>Chromium gains stability with a half-full d-sublevel.</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wipe(up)">
                                      <p:cBhvr>
                                        <p:cTn id="7" dur="500"/>
                                        <p:tgtEl>
                                          <p:spTgt spid="109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9573"/>
                                        </p:tgtEl>
                                        <p:attrNameLst>
                                          <p:attrName>style.visibility</p:attrName>
                                        </p:attrNameLst>
                                      </p:cBhvr>
                                      <p:to>
                                        <p:strVal val="visible"/>
                                      </p:to>
                                    </p:set>
                                    <p:animEffect transition="in" filter="wipe(up)">
                                      <p:cBhvr>
                                        <p:cTn id="12" dur="500"/>
                                        <p:tgtEl>
                                          <p:spTgt spid="1095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9574"/>
                                        </p:tgtEl>
                                        <p:attrNameLst>
                                          <p:attrName>style.visibility</p:attrName>
                                        </p:attrNameLst>
                                      </p:cBhvr>
                                      <p:to>
                                        <p:strVal val="visible"/>
                                      </p:to>
                                    </p:set>
                                    <p:animEffect transition="in" filter="wipe(up)">
                                      <p:cBhvr>
                                        <p:cTn id="17" dur="5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utoUpdateAnimBg="0"/>
      <p:bldP spid="109573" grpId="0" autoUpdateAnimBg="0"/>
      <p:bldP spid="109574"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idx="1"/>
          </p:nvPr>
        </p:nvSpPr>
        <p:spPr>
          <a:xfrm>
            <a:off x="457200" y="990600"/>
            <a:ext cx="8562975" cy="762000"/>
          </a:xfrm>
        </p:spPr>
        <p:txBody>
          <a:bodyPr/>
          <a:lstStyle/>
          <a:p>
            <a:pPr eaLnBrk="1" hangingPunct="1">
              <a:defRPr/>
            </a:pPr>
            <a:r>
              <a:rPr lang="en-US" dirty="0" smtClean="0"/>
              <a:t>Electron Configuration Exceptions</a:t>
            </a:r>
          </a:p>
        </p:txBody>
      </p:sp>
      <p:sp>
        <p:nvSpPr>
          <p:cNvPr id="107527" name="Rectangle 7"/>
          <p:cNvSpPr>
            <a:spLocks noGrp="1" noChangeArrowheads="1"/>
          </p:cNvSpPr>
          <p:nvPr>
            <p:ph type="title"/>
          </p:nvPr>
        </p:nvSpPr>
        <p:spPr/>
        <p:txBody>
          <a:bodyPr/>
          <a:lstStyle/>
          <a:p>
            <a:pPr eaLnBrk="1" hangingPunct="1">
              <a:defRPr/>
            </a:pPr>
            <a:r>
              <a:rPr lang="en-US" smtClean="0"/>
              <a:t>Stability</a:t>
            </a:r>
          </a:p>
        </p:txBody>
      </p:sp>
      <p:sp>
        <p:nvSpPr>
          <p:cNvPr id="107523" name="Rectangle 3"/>
          <p:cNvSpPr>
            <a:spLocks noChangeArrowheads="1"/>
          </p:cNvSpPr>
          <p:nvPr/>
        </p:nvSpPr>
        <p:spPr bwMode="auto">
          <a:xfrm>
            <a:off x="457200" y="1447800"/>
            <a:ext cx="8178800" cy="94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950" lvl="1" indent="-285750">
              <a:lnSpc>
                <a:spcPct val="130000"/>
              </a:lnSpc>
              <a:spcBef>
                <a:spcPct val="20000"/>
              </a:spcBef>
              <a:buClr>
                <a:schemeClr val="tx1"/>
              </a:buClr>
              <a:buSzPct val="100000"/>
              <a:buFontTx/>
              <a:buChar char="–"/>
              <a:defRPr/>
            </a:pPr>
            <a:r>
              <a:rPr lang="en-US" sz="2400" dirty="0">
                <a:latin typeface="Arial" charset="0"/>
                <a:cs typeface="Arial" charset="0"/>
              </a:rPr>
              <a:t>Copper</a:t>
            </a:r>
          </a:p>
        </p:txBody>
      </p:sp>
      <p:sp>
        <p:nvSpPr>
          <p:cNvPr id="107524" name="Rectangle 4"/>
          <p:cNvSpPr>
            <a:spLocks noChangeArrowheads="1"/>
          </p:cNvSpPr>
          <p:nvPr/>
        </p:nvSpPr>
        <p:spPr bwMode="auto">
          <a:xfrm>
            <a:off x="965200" y="2151063"/>
            <a:ext cx="8178800" cy="94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950" lvl="1" indent="-285750">
              <a:lnSpc>
                <a:spcPct val="130000"/>
              </a:lnSpc>
              <a:spcBef>
                <a:spcPct val="20000"/>
              </a:spcBef>
              <a:buClr>
                <a:schemeClr val="tx1"/>
              </a:buClr>
              <a:buSzPct val="100000"/>
              <a:defRPr/>
            </a:pPr>
            <a:r>
              <a:rPr lang="en-US" sz="2000">
                <a:latin typeface="Arial" charset="0"/>
                <a:cs typeface="Arial" charset="0"/>
              </a:rPr>
              <a:t>EXPECT</a:t>
            </a:r>
            <a:r>
              <a:rPr lang="en-US" sz="2400">
                <a:latin typeface="Arial" charset="0"/>
                <a:cs typeface="Arial" charset="0"/>
              </a:rPr>
              <a:t>:		[Ar] 4s</a:t>
            </a:r>
            <a:r>
              <a:rPr lang="en-US" sz="2400" baseline="30000">
                <a:latin typeface="Arial" charset="0"/>
                <a:cs typeface="Arial" charset="0"/>
              </a:rPr>
              <a:t>2</a:t>
            </a:r>
            <a:r>
              <a:rPr lang="en-US" sz="2400">
                <a:latin typeface="Arial" charset="0"/>
                <a:cs typeface="Arial" charset="0"/>
              </a:rPr>
              <a:t> 3d</a:t>
            </a:r>
            <a:r>
              <a:rPr lang="en-US" sz="2400" baseline="30000">
                <a:latin typeface="Arial" charset="0"/>
                <a:cs typeface="Arial" charset="0"/>
              </a:rPr>
              <a:t>9</a:t>
            </a:r>
            <a:endParaRPr lang="en-US" sz="2400">
              <a:latin typeface="Arial" charset="0"/>
              <a:cs typeface="Arial" charset="0"/>
            </a:endParaRPr>
          </a:p>
        </p:txBody>
      </p:sp>
      <p:sp>
        <p:nvSpPr>
          <p:cNvPr id="107525" name="Rectangle 5"/>
          <p:cNvSpPr>
            <a:spLocks noChangeArrowheads="1"/>
          </p:cNvSpPr>
          <p:nvPr/>
        </p:nvSpPr>
        <p:spPr bwMode="auto">
          <a:xfrm>
            <a:off x="965200" y="2913063"/>
            <a:ext cx="8178800" cy="94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950" lvl="1" indent="-285750">
              <a:lnSpc>
                <a:spcPct val="130000"/>
              </a:lnSpc>
              <a:spcBef>
                <a:spcPct val="20000"/>
              </a:spcBef>
              <a:buClr>
                <a:schemeClr val="tx1"/>
              </a:buClr>
              <a:buSzPct val="100000"/>
              <a:defRPr/>
            </a:pPr>
            <a:r>
              <a:rPr lang="en-US" sz="2000">
                <a:latin typeface="Arial" charset="0"/>
                <a:cs typeface="Arial" charset="0"/>
              </a:rPr>
              <a:t>ACTUALLY</a:t>
            </a:r>
            <a:r>
              <a:rPr lang="en-US" sz="2400">
                <a:latin typeface="Arial" charset="0"/>
                <a:cs typeface="Arial" charset="0"/>
              </a:rPr>
              <a:t>:	[Ar] 4s</a:t>
            </a:r>
            <a:r>
              <a:rPr lang="en-US" sz="2400" baseline="30000">
                <a:latin typeface="Arial" charset="0"/>
                <a:cs typeface="Arial" charset="0"/>
              </a:rPr>
              <a:t>1</a:t>
            </a:r>
            <a:r>
              <a:rPr lang="en-US" sz="2400">
                <a:latin typeface="Arial" charset="0"/>
                <a:cs typeface="Arial" charset="0"/>
              </a:rPr>
              <a:t> 3d</a:t>
            </a:r>
            <a:r>
              <a:rPr lang="en-US" sz="2400" baseline="30000">
                <a:latin typeface="Arial" charset="0"/>
                <a:cs typeface="Arial" charset="0"/>
              </a:rPr>
              <a:t>10</a:t>
            </a:r>
            <a:endParaRPr lang="en-US" sz="2400">
              <a:latin typeface="Arial" charset="0"/>
              <a:cs typeface="Arial" charset="0"/>
            </a:endParaRPr>
          </a:p>
        </p:txBody>
      </p:sp>
      <p:sp>
        <p:nvSpPr>
          <p:cNvPr id="107526" name="Rectangle 6"/>
          <p:cNvSpPr>
            <a:spLocks noChangeArrowheads="1"/>
          </p:cNvSpPr>
          <p:nvPr/>
        </p:nvSpPr>
        <p:spPr bwMode="auto">
          <a:xfrm>
            <a:off x="457200" y="4035425"/>
            <a:ext cx="8178800" cy="94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950" lvl="1" indent="-285750">
              <a:lnSpc>
                <a:spcPct val="110000"/>
              </a:lnSpc>
              <a:spcBef>
                <a:spcPct val="20000"/>
              </a:spcBef>
              <a:buClr>
                <a:schemeClr val="tx1"/>
              </a:buClr>
              <a:buSzPct val="100000"/>
              <a:buFontTx/>
              <a:buChar char="–"/>
              <a:defRPr/>
            </a:pPr>
            <a:r>
              <a:rPr lang="en-US" sz="2400">
                <a:latin typeface="Arial" charset="0"/>
                <a:cs typeface="Arial" charset="0"/>
              </a:rPr>
              <a:t>Copper gains stability with a full d-sublevel.</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wipe(up)">
                                      <p:cBhvr>
                                        <p:cTn id="7" dur="500"/>
                                        <p:tgtEl>
                                          <p:spTgt spid="1075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7525"/>
                                        </p:tgtEl>
                                        <p:attrNameLst>
                                          <p:attrName>style.visibility</p:attrName>
                                        </p:attrNameLst>
                                      </p:cBhvr>
                                      <p:to>
                                        <p:strVal val="visible"/>
                                      </p:to>
                                    </p:set>
                                    <p:animEffect transition="in" filter="wipe(up)">
                                      <p:cBhvr>
                                        <p:cTn id="12" dur="500"/>
                                        <p:tgtEl>
                                          <p:spTgt spid="1075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7526"/>
                                        </p:tgtEl>
                                        <p:attrNameLst>
                                          <p:attrName>style.visibility</p:attrName>
                                        </p:attrNameLst>
                                      </p:cBhvr>
                                      <p:to>
                                        <p:strVal val="visible"/>
                                      </p:to>
                                    </p:set>
                                    <p:animEffect transition="in" filter="wipe(up)">
                                      <p:cBhvr>
                                        <p:cTn id="17"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utoUpdateAnimBg="0"/>
      <p:bldP spid="107525" grpId="0" autoUpdateAnimBg="0"/>
      <p:bldP spid="10752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idx="1"/>
          </p:nvPr>
        </p:nvSpPr>
        <p:spPr>
          <a:xfrm>
            <a:off x="762000" y="685800"/>
            <a:ext cx="6553200" cy="1676400"/>
          </a:xfrm>
        </p:spPr>
        <p:txBody>
          <a:bodyPr/>
          <a:lstStyle/>
          <a:p>
            <a:pPr eaLnBrk="1" hangingPunct="1">
              <a:defRPr/>
            </a:pPr>
            <a:r>
              <a:rPr lang="en-US" dirty="0" smtClean="0"/>
              <a:t>Full energy level</a:t>
            </a:r>
          </a:p>
          <a:p>
            <a:pPr eaLnBrk="1" hangingPunct="1">
              <a:lnSpc>
                <a:spcPct val="90000"/>
              </a:lnSpc>
              <a:defRPr/>
            </a:pPr>
            <a:r>
              <a:rPr lang="en-US" dirty="0" smtClean="0"/>
              <a:t>Full sublevel (s, p, d, f)</a:t>
            </a:r>
          </a:p>
          <a:p>
            <a:pPr eaLnBrk="1" hangingPunct="1">
              <a:lnSpc>
                <a:spcPct val="90000"/>
              </a:lnSpc>
              <a:defRPr/>
            </a:pPr>
            <a:r>
              <a:rPr lang="en-US" dirty="0" smtClean="0"/>
              <a:t>Half-full sublevel</a:t>
            </a:r>
          </a:p>
          <a:p>
            <a:pPr eaLnBrk="1" hangingPunct="1">
              <a:lnSpc>
                <a:spcPct val="90000"/>
              </a:lnSpc>
              <a:defRPr/>
            </a:pPr>
            <a:endParaRPr lang="en-US" dirty="0" smtClean="0"/>
          </a:p>
          <a:p>
            <a:pPr eaLnBrk="1" hangingPunct="1">
              <a:defRPr/>
            </a:pPr>
            <a:endParaRPr lang="en-US" dirty="0" smtClean="0"/>
          </a:p>
        </p:txBody>
      </p:sp>
      <p:sp>
        <p:nvSpPr>
          <p:cNvPr id="103439" name="Rectangle 15"/>
          <p:cNvSpPr>
            <a:spLocks noGrp="1" noChangeArrowheads="1"/>
          </p:cNvSpPr>
          <p:nvPr>
            <p:ph type="title"/>
          </p:nvPr>
        </p:nvSpPr>
        <p:spPr>
          <a:xfrm>
            <a:off x="457200" y="0"/>
            <a:ext cx="8229600" cy="808038"/>
          </a:xfrm>
        </p:spPr>
        <p:txBody>
          <a:bodyPr/>
          <a:lstStyle/>
          <a:p>
            <a:pPr eaLnBrk="1" hangingPunct="1">
              <a:defRPr/>
            </a:pPr>
            <a:r>
              <a:rPr lang="en-US" dirty="0" smtClean="0"/>
              <a:t>Stability</a:t>
            </a:r>
          </a:p>
        </p:txBody>
      </p:sp>
      <p:graphicFrame>
        <p:nvGraphicFramePr>
          <p:cNvPr id="70659" name="Object 3"/>
          <p:cNvGraphicFramePr>
            <a:graphicFrameLocks noChangeAspect="1"/>
          </p:cNvGraphicFramePr>
          <p:nvPr>
            <p:extLst>
              <p:ext uri="{D42A27DB-BD31-4B8C-83A1-F6EECF244321}">
                <p14:modId xmlns:p14="http://schemas.microsoft.com/office/powerpoint/2010/main" val="2546592192"/>
              </p:ext>
            </p:extLst>
          </p:nvPr>
        </p:nvGraphicFramePr>
        <p:xfrm>
          <a:off x="1227138" y="2292350"/>
          <a:ext cx="6643687" cy="3700463"/>
        </p:xfrm>
        <a:graphic>
          <a:graphicData uri="http://schemas.openxmlformats.org/presentationml/2006/ole">
            <mc:AlternateContent xmlns:mc="http://schemas.openxmlformats.org/markup-compatibility/2006">
              <mc:Choice xmlns:v="urn:schemas-microsoft-com:vml" Requires="v">
                <p:oleObj spid="_x0000_s70694" name="Document" r:id="rId4" imgW="4250589" imgH="2370033" progId="Word.Document.8">
                  <p:embed/>
                </p:oleObj>
              </mc:Choice>
              <mc:Fallback>
                <p:oleObj name="Document" r:id="rId4" imgW="4250589" imgH="2370033"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138" y="2292350"/>
                        <a:ext cx="6643687"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0" name="Rectangle 4"/>
          <p:cNvSpPr>
            <a:spLocks noChangeArrowheads="1"/>
          </p:cNvSpPr>
          <p:nvPr/>
        </p:nvSpPr>
        <p:spPr bwMode="auto">
          <a:xfrm>
            <a:off x="7521575" y="2286000"/>
            <a:ext cx="342900" cy="206375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0661" name="Group 5"/>
          <p:cNvGrpSpPr>
            <a:grpSpLocks/>
          </p:cNvGrpSpPr>
          <p:nvPr/>
        </p:nvGrpSpPr>
        <p:grpSpPr bwMode="auto">
          <a:xfrm>
            <a:off x="1995488" y="2636838"/>
            <a:ext cx="5032375" cy="3065462"/>
            <a:chOff x="1257" y="2211"/>
            <a:chExt cx="3170" cy="1931"/>
          </a:xfrm>
        </p:grpSpPr>
        <p:sp>
          <p:nvSpPr>
            <p:cNvPr id="70667" name="Rectangle 6"/>
            <p:cNvSpPr>
              <a:spLocks noChangeArrowheads="1"/>
            </p:cNvSpPr>
            <p:nvPr/>
          </p:nvSpPr>
          <p:spPr bwMode="auto">
            <a:xfrm>
              <a:off x="3434" y="2649"/>
              <a:ext cx="216" cy="646"/>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668" name="Rectangle 7"/>
            <p:cNvSpPr>
              <a:spLocks noChangeArrowheads="1"/>
            </p:cNvSpPr>
            <p:nvPr/>
          </p:nvSpPr>
          <p:spPr bwMode="auto">
            <a:xfrm>
              <a:off x="1257" y="2211"/>
              <a:ext cx="216" cy="13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669" name="Rectangle 8"/>
            <p:cNvSpPr>
              <a:spLocks noChangeArrowheads="1"/>
            </p:cNvSpPr>
            <p:nvPr/>
          </p:nvSpPr>
          <p:spPr bwMode="auto">
            <a:xfrm>
              <a:off x="4211" y="3719"/>
              <a:ext cx="216" cy="423"/>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0662" name="Group 9"/>
          <p:cNvGrpSpPr>
            <a:grpSpLocks/>
          </p:cNvGrpSpPr>
          <p:nvPr/>
        </p:nvGrpSpPr>
        <p:grpSpPr bwMode="auto">
          <a:xfrm>
            <a:off x="3722688" y="2640013"/>
            <a:ext cx="3103562" cy="3063875"/>
            <a:chOff x="2345" y="2207"/>
            <a:chExt cx="1955" cy="1930"/>
          </a:xfrm>
        </p:grpSpPr>
        <p:sp>
          <p:nvSpPr>
            <p:cNvPr id="70664" name="Rectangle 10"/>
            <p:cNvSpPr>
              <a:spLocks noChangeArrowheads="1"/>
            </p:cNvSpPr>
            <p:nvPr/>
          </p:nvSpPr>
          <p:spPr bwMode="auto">
            <a:xfrm>
              <a:off x="2345" y="2638"/>
              <a:ext cx="216" cy="646"/>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665" name="Rectangle 11"/>
            <p:cNvSpPr>
              <a:spLocks noChangeArrowheads="1"/>
            </p:cNvSpPr>
            <p:nvPr/>
          </p:nvSpPr>
          <p:spPr bwMode="auto">
            <a:xfrm>
              <a:off x="4084" y="2207"/>
              <a:ext cx="216" cy="1077"/>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666" name="Rectangle 12"/>
            <p:cNvSpPr>
              <a:spLocks noChangeArrowheads="1"/>
            </p:cNvSpPr>
            <p:nvPr/>
          </p:nvSpPr>
          <p:spPr bwMode="auto">
            <a:xfrm>
              <a:off x="2630" y="3722"/>
              <a:ext cx="216" cy="415"/>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1" name="Rectangle 9"/>
          <p:cNvSpPr>
            <a:spLocks noGrp="1" noChangeArrowheads="1"/>
          </p:cNvSpPr>
          <p:nvPr>
            <p:ph idx="1"/>
          </p:nvPr>
        </p:nvSpPr>
        <p:spPr>
          <a:xfrm>
            <a:off x="457200" y="838200"/>
            <a:ext cx="8562975" cy="2743200"/>
          </a:xfrm>
        </p:spPr>
        <p:txBody>
          <a:bodyPr/>
          <a:lstStyle/>
          <a:p>
            <a:pPr eaLnBrk="1" hangingPunct="1">
              <a:defRPr/>
            </a:pPr>
            <a:r>
              <a:rPr lang="en-US" dirty="0" smtClean="0"/>
              <a:t>Atoms tend to gain, lose, or share electrons until they have eight outer (valence) electrons.</a:t>
            </a:r>
          </a:p>
          <a:p>
            <a:pPr eaLnBrk="1" hangingPunct="1">
              <a:defRPr/>
            </a:pPr>
            <a:r>
              <a:rPr lang="en-US" dirty="0" smtClean="0"/>
              <a:t>This gives the same electron configuration of the (inert) noble gases.</a:t>
            </a:r>
          </a:p>
          <a:p>
            <a:pPr lvl="1" eaLnBrk="1" hangingPunct="1">
              <a:defRPr/>
            </a:pPr>
            <a:r>
              <a:rPr lang="en-US" dirty="0" smtClean="0"/>
              <a:t>Only s and p orbitals are valence electrons.</a:t>
            </a:r>
          </a:p>
        </p:txBody>
      </p:sp>
      <p:sp>
        <p:nvSpPr>
          <p:cNvPr id="105475" name="Rectangle 3"/>
          <p:cNvSpPr>
            <a:spLocks noGrp="1" noChangeArrowheads="1"/>
          </p:cNvSpPr>
          <p:nvPr>
            <p:ph type="title"/>
          </p:nvPr>
        </p:nvSpPr>
        <p:spPr>
          <a:xfrm>
            <a:off x="381000" y="0"/>
            <a:ext cx="8229600" cy="808038"/>
          </a:xfrm>
        </p:spPr>
        <p:txBody>
          <a:bodyPr/>
          <a:lstStyle/>
          <a:p>
            <a:pPr eaLnBrk="1" hangingPunct="1">
              <a:defRPr/>
            </a:pPr>
            <a:r>
              <a:rPr lang="en-US" dirty="0" smtClean="0"/>
              <a:t>The Octet Rule</a:t>
            </a:r>
          </a:p>
        </p:txBody>
      </p:sp>
      <p:grpSp>
        <p:nvGrpSpPr>
          <p:cNvPr id="71684" name="Group 5"/>
          <p:cNvGrpSpPr>
            <a:grpSpLocks/>
          </p:cNvGrpSpPr>
          <p:nvPr/>
        </p:nvGrpSpPr>
        <p:grpSpPr bwMode="auto">
          <a:xfrm>
            <a:off x="5791200" y="3581400"/>
            <a:ext cx="2597150" cy="2597150"/>
            <a:chOff x="4124" y="1994"/>
            <a:chExt cx="1636" cy="1636"/>
          </a:xfrm>
        </p:grpSpPr>
        <p:sp>
          <p:nvSpPr>
            <p:cNvPr id="71685" name="Oval 6"/>
            <p:cNvSpPr>
              <a:spLocks noChangeArrowheads="1"/>
            </p:cNvSpPr>
            <p:nvPr/>
          </p:nvSpPr>
          <p:spPr bwMode="auto">
            <a:xfrm>
              <a:off x="4124" y="1994"/>
              <a:ext cx="1636" cy="1636"/>
            </a:xfrm>
            <a:prstGeom prst="ellipse">
              <a:avLst/>
            </a:prstGeom>
            <a:gradFill rotWithShape="1">
              <a:gsLst>
                <a:gs pos="0">
                  <a:srgbClr val="4D4D4D"/>
                </a:gs>
                <a:gs pos="100000">
                  <a:schemeClr val="tx2"/>
                </a:gs>
              </a:gsLst>
              <a:path path="shape">
                <a:fillToRect l="50000" t="50000" r="50000" b="50000"/>
              </a:path>
            </a:gra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6" name="Oval 7"/>
            <p:cNvSpPr>
              <a:spLocks noChangeArrowheads="1"/>
            </p:cNvSpPr>
            <p:nvPr/>
          </p:nvSpPr>
          <p:spPr bwMode="auto">
            <a:xfrm>
              <a:off x="4754" y="2624"/>
              <a:ext cx="457" cy="457"/>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t>8</a:t>
              </a:r>
            </a:p>
          </p:txBody>
        </p:sp>
      </p:gr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84" name="Rectangle 20"/>
          <p:cNvSpPr>
            <a:spLocks noGrp="1" noChangeArrowheads="1"/>
          </p:cNvSpPr>
          <p:nvPr>
            <p:ph idx="1"/>
          </p:nvPr>
        </p:nvSpPr>
        <p:spPr>
          <a:xfrm>
            <a:off x="304800" y="762000"/>
            <a:ext cx="8562975" cy="4648200"/>
          </a:xfrm>
        </p:spPr>
        <p:txBody>
          <a:bodyPr/>
          <a:lstStyle/>
          <a:p>
            <a:pPr eaLnBrk="1" hangingPunct="1">
              <a:defRPr/>
            </a:pPr>
            <a:r>
              <a:rPr lang="en-US" sz="3200" b="1" dirty="0" smtClean="0"/>
              <a:t>Ion Formation</a:t>
            </a:r>
          </a:p>
          <a:p>
            <a:pPr lvl="1" eaLnBrk="1" hangingPunct="1">
              <a:defRPr/>
            </a:pPr>
            <a:r>
              <a:rPr lang="en-US" sz="2800" dirty="0" smtClean="0"/>
              <a:t>Atoms gain or lose electrons to become more stable.</a:t>
            </a:r>
          </a:p>
          <a:p>
            <a:pPr lvl="1" eaLnBrk="1" hangingPunct="1">
              <a:defRPr/>
            </a:pPr>
            <a:r>
              <a:rPr lang="en-US" sz="2800" dirty="0" smtClean="0"/>
              <a:t>Isoelectronic with the Noble Gases. </a:t>
            </a:r>
          </a:p>
          <a:p>
            <a:pPr lvl="2" eaLnBrk="1" hangingPunct="1">
              <a:defRPr/>
            </a:pPr>
            <a:r>
              <a:rPr lang="en-US" sz="2800" dirty="0" smtClean="0"/>
              <a:t>e.g. Oxygen ion </a:t>
            </a:r>
            <a:r>
              <a:rPr lang="en-US" sz="2800" dirty="0" smtClean="0">
                <a:sym typeface="Symbol" pitchFamily="18" charset="2"/>
              </a:rPr>
              <a:t> O</a:t>
            </a:r>
            <a:r>
              <a:rPr lang="en-US" sz="2800" baseline="30000" dirty="0" smtClean="0">
                <a:sym typeface="Symbol" pitchFamily="18" charset="2"/>
              </a:rPr>
              <a:t>2-</a:t>
            </a:r>
            <a:r>
              <a:rPr lang="en-US" sz="2800" dirty="0" smtClean="0">
                <a:sym typeface="Symbol" pitchFamily="18" charset="2"/>
              </a:rPr>
              <a:t>  Ne</a:t>
            </a:r>
            <a:endParaRPr lang="en-US" sz="2800" dirty="0" smtClean="0"/>
          </a:p>
          <a:p>
            <a:pPr lvl="1" eaLnBrk="1" hangingPunct="1">
              <a:defRPr/>
            </a:pPr>
            <a:endParaRPr lang="en-US" sz="2800" dirty="0" smtClean="0"/>
          </a:p>
        </p:txBody>
      </p:sp>
      <p:sp>
        <p:nvSpPr>
          <p:cNvPr id="113683" name="Rectangle 19"/>
          <p:cNvSpPr>
            <a:spLocks noGrp="1" noChangeArrowheads="1"/>
          </p:cNvSpPr>
          <p:nvPr>
            <p:ph type="title"/>
          </p:nvPr>
        </p:nvSpPr>
        <p:spPr>
          <a:xfrm>
            <a:off x="457200" y="0"/>
            <a:ext cx="8229600" cy="808038"/>
          </a:xfrm>
        </p:spPr>
        <p:txBody>
          <a:bodyPr/>
          <a:lstStyle/>
          <a:p>
            <a:pPr eaLnBrk="1" hangingPunct="1">
              <a:defRPr/>
            </a:pPr>
            <a:r>
              <a:rPr lang="en-US" dirty="0" smtClean="0"/>
              <a:t>Stability</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276225" y="0"/>
            <a:ext cx="8639175" cy="731838"/>
          </a:xfrm>
        </p:spPr>
        <p:txBody>
          <a:bodyPr/>
          <a:lstStyle/>
          <a:p>
            <a:pPr eaLnBrk="1" hangingPunct="1">
              <a:defRPr/>
            </a:pPr>
            <a:r>
              <a:rPr lang="en-US" dirty="0" smtClean="0"/>
              <a:t>The Particle Nature of Light</a:t>
            </a:r>
          </a:p>
        </p:txBody>
      </p:sp>
      <p:sp>
        <p:nvSpPr>
          <p:cNvPr id="301059" name="Rectangle 3"/>
          <p:cNvSpPr>
            <a:spLocks noGrp="1" noChangeArrowheads="1"/>
          </p:cNvSpPr>
          <p:nvPr>
            <p:ph type="body" sz="half" idx="1"/>
          </p:nvPr>
        </p:nvSpPr>
        <p:spPr>
          <a:xfrm>
            <a:off x="457200" y="685800"/>
            <a:ext cx="8077200" cy="5135563"/>
          </a:xfrm>
        </p:spPr>
        <p:txBody>
          <a:bodyPr/>
          <a:lstStyle/>
          <a:p>
            <a:pPr eaLnBrk="1" hangingPunct="1">
              <a:defRPr/>
            </a:pPr>
            <a:r>
              <a:rPr lang="en-US" sz="2400" dirty="0" smtClean="0"/>
              <a:t>Max Planck discovered that when an object emits or absorbs energy, it does so only in certain quantities of energy.  </a:t>
            </a:r>
          </a:p>
          <a:p>
            <a:pPr lvl="1" eaLnBrk="1" hangingPunct="1">
              <a:defRPr/>
            </a:pPr>
            <a:r>
              <a:rPr lang="en-US" sz="2000" dirty="0" smtClean="0"/>
              <a:t>Each energy packet is called a quantum and has an energy equal to h</a:t>
            </a:r>
            <a:r>
              <a:rPr lang="el-GR" sz="2000" dirty="0" smtClean="0"/>
              <a:t>ν</a:t>
            </a:r>
            <a:r>
              <a:rPr lang="en-US" sz="2000" dirty="0" smtClean="0"/>
              <a:t>.</a:t>
            </a:r>
          </a:p>
          <a:p>
            <a:pPr lvl="1" eaLnBrk="1" hangingPunct="1">
              <a:buFontTx/>
              <a:buNone/>
              <a:defRPr/>
            </a:pPr>
            <a:endParaRPr lang="en-US" sz="2000" dirty="0" smtClean="0"/>
          </a:p>
          <a:p>
            <a:pPr lvl="2" eaLnBrk="1" hangingPunct="1">
              <a:defRPr/>
            </a:pPr>
            <a:r>
              <a:rPr lang="en-US" sz="1800" dirty="0" smtClean="0">
                <a:sym typeface="Symbol" pitchFamily="18" charset="2"/>
              </a:rPr>
              <a:t> </a:t>
            </a:r>
          </a:p>
          <a:p>
            <a:pPr lvl="2" eaLnBrk="1" hangingPunct="1">
              <a:defRPr/>
            </a:pPr>
            <a:endParaRPr lang="en-US" sz="1800" dirty="0" smtClean="0">
              <a:sym typeface="Symbol" pitchFamily="18" charset="2"/>
            </a:endParaRPr>
          </a:p>
          <a:p>
            <a:pPr lvl="2" eaLnBrk="1" hangingPunct="1">
              <a:defRPr/>
            </a:pPr>
            <a:r>
              <a:rPr lang="en-US" sz="1800" b="1" dirty="0" smtClean="0">
                <a:sym typeface="Symbol" pitchFamily="18" charset="2"/>
              </a:rPr>
              <a:t>h (Planck’s constant) = 6.626x10</a:t>
            </a:r>
            <a:r>
              <a:rPr lang="en-US" sz="1800" b="1" baseline="30000" dirty="0" smtClean="0">
                <a:sym typeface="Symbol" pitchFamily="18" charset="2"/>
              </a:rPr>
              <a:t>-34</a:t>
            </a:r>
            <a:r>
              <a:rPr lang="en-US" sz="1800" b="1" dirty="0" smtClean="0">
                <a:sym typeface="Symbol" pitchFamily="18" charset="2"/>
              </a:rPr>
              <a:t> J·s</a:t>
            </a:r>
            <a:br>
              <a:rPr lang="en-US" sz="1800" b="1" dirty="0" smtClean="0">
                <a:sym typeface="Symbol" pitchFamily="18" charset="2"/>
              </a:rPr>
            </a:br>
            <a:endParaRPr lang="en-US" sz="1800" b="1" dirty="0" smtClean="0">
              <a:sym typeface="Symbol" pitchFamily="18" charset="2"/>
            </a:endParaRPr>
          </a:p>
          <a:p>
            <a:pPr lvl="1" eaLnBrk="1" hangingPunct="1">
              <a:defRPr/>
            </a:pPr>
            <a:r>
              <a:rPr lang="en-US" sz="2000" dirty="0" smtClean="0">
                <a:sym typeface="Symbol" pitchFamily="18" charset="2"/>
              </a:rPr>
              <a:t>When the quanta of energy are visible light, they are called photons.</a:t>
            </a:r>
          </a:p>
        </p:txBody>
      </p:sp>
      <p:graphicFrame>
        <p:nvGraphicFramePr>
          <p:cNvPr id="9220" name="Object 4"/>
          <p:cNvGraphicFramePr>
            <a:graphicFrameLocks noGrp="1" noChangeAspect="1"/>
          </p:cNvGraphicFramePr>
          <p:nvPr>
            <p:ph sz="half" idx="2"/>
            <p:extLst>
              <p:ext uri="{D42A27DB-BD31-4B8C-83A1-F6EECF244321}">
                <p14:modId xmlns:p14="http://schemas.microsoft.com/office/powerpoint/2010/main" val="3246453762"/>
              </p:ext>
            </p:extLst>
          </p:nvPr>
        </p:nvGraphicFramePr>
        <p:xfrm>
          <a:off x="1447800" y="2532063"/>
          <a:ext cx="2228850" cy="973137"/>
        </p:xfrm>
        <a:graphic>
          <a:graphicData uri="http://schemas.openxmlformats.org/presentationml/2006/ole">
            <mc:AlternateContent xmlns:mc="http://schemas.openxmlformats.org/markup-compatibility/2006">
              <mc:Choice xmlns:v="urn:schemas-microsoft-com:vml" Requires="v">
                <p:oleObj spid="_x0000_s9245" name="Equation" r:id="rId3" imgW="901440" imgH="393480" progId="Equation.3">
                  <p:embed/>
                </p:oleObj>
              </mc:Choice>
              <mc:Fallback>
                <p:oleObj name="Equation" r:id="rId3" imgW="901440" imgH="393480" progId="Equation.3">
                  <p:embed/>
                  <p:pic>
                    <p:nvPicPr>
                      <p:cNvPr id="0" name="Object 4"/>
                      <p:cNvPicPr>
                        <a:picLocks noChangeAspect="1" noChangeArrowheads="1"/>
                      </p:cNvPicPr>
                      <p:nvPr/>
                    </p:nvPicPr>
                    <p:blipFill>
                      <a:blip r:embed="rId4"/>
                      <a:srcRect/>
                      <a:stretch>
                        <a:fillRect/>
                      </a:stretch>
                    </p:blipFill>
                    <p:spPr bwMode="auto">
                      <a:xfrm>
                        <a:off x="1447800" y="2532063"/>
                        <a:ext cx="2228850" cy="973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141E1AB-0732-43AB-B4BB-ACF8E64784BD}"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4"/>
          <p:cNvSpPr>
            <a:spLocks noGrp="1" noChangeArrowheads="1"/>
          </p:cNvSpPr>
          <p:nvPr>
            <p:ph type="title" idx="4294967295"/>
          </p:nvPr>
        </p:nvSpPr>
        <p:spPr>
          <a:xfrm>
            <a:off x="228600" y="0"/>
            <a:ext cx="8639175" cy="731838"/>
          </a:xfrm>
        </p:spPr>
        <p:txBody>
          <a:bodyPr anchor="ctr"/>
          <a:lstStyle/>
          <a:p>
            <a:pPr eaLnBrk="1" hangingPunct="1">
              <a:defRPr/>
            </a:pPr>
            <a:r>
              <a:rPr lang="en-US" dirty="0" smtClean="0"/>
              <a:t>Isoelectronic Species</a:t>
            </a:r>
          </a:p>
        </p:txBody>
      </p:sp>
      <p:grpSp>
        <p:nvGrpSpPr>
          <p:cNvPr id="73731" name="Group 5"/>
          <p:cNvGrpSpPr>
            <a:grpSpLocks/>
          </p:cNvGrpSpPr>
          <p:nvPr/>
        </p:nvGrpSpPr>
        <p:grpSpPr bwMode="auto">
          <a:xfrm>
            <a:off x="5530850" y="2514600"/>
            <a:ext cx="974725" cy="898525"/>
            <a:chOff x="3516" y="2900"/>
            <a:chExt cx="614" cy="566"/>
          </a:xfrm>
        </p:grpSpPr>
        <p:sp>
          <p:nvSpPr>
            <p:cNvPr id="73797" name="Oval 6"/>
            <p:cNvSpPr>
              <a:spLocks noChangeArrowheads="1"/>
            </p:cNvSpPr>
            <p:nvPr/>
          </p:nvSpPr>
          <p:spPr bwMode="auto">
            <a:xfrm>
              <a:off x="3642" y="3014"/>
              <a:ext cx="345" cy="3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400" b="1"/>
                <a:t>11+</a:t>
              </a:r>
            </a:p>
          </p:txBody>
        </p:sp>
        <p:sp>
          <p:nvSpPr>
            <p:cNvPr id="73798" name="Oval 7"/>
            <p:cNvSpPr>
              <a:spLocks noChangeAspect="1" noChangeArrowheads="1"/>
            </p:cNvSpPr>
            <p:nvPr/>
          </p:nvSpPr>
          <p:spPr bwMode="auto">
            <a:xfrm>
              <a:off x="3556" y="2928"/>
              <a:ext cx="517" cy="51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99" name="Oval 8"/>
            <p:cNvSpPr>
              <a:spLocks noChangeArrowheads="1"/>
            </p:cNvSpPr>
            <p:nvPr/>
          </p:nvSpPr>
          <p:spPr bwMode="auto">
            <a:xfrm>
              <a:off x="3756" y="299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800" name="Oval 9"/>
            <p:cNvSpPr>
              <a:spLocks noChangeArrowheads="1"/>
            </p:cNvSpPr>
            <p:nvPr/>
          </p:nvSpPr>
          <p:spPr bwMode="auto">
            <a:xfrm>
              <a:off x="3708" y="3284"/>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801" name="Oval 10"/>
            <p:cNvSpPr>
              <a:spLocks noChangeArrowheads="1"/>
            </p:cNvSpPr>
            <p:nvPr/>
          </p:nvSpPr>
          <p:spPr bwMode="auto">
            <a:xfrm>
              <a:off x="4044" y="3188"/>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802" name="Oval 11"/>
            <p:cNvSpPr>
              <a:spLocks noChangeArrowheads="1"/>
            </p:cNvSpPr>
            <p:nvPr/>
          </p:nvSpPr>
          <p:spPr bwMode="auto">
            <a:xfrm>
              <a:off x="3612" y="2958"/>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803" name="Oval 12"/>
            <p:cNvSpPr>
              <a:spLocks noChangeArrowheads="1"/>
            </p:cNvSpPr>
            <p:nvPr/>
          </p:nvSpPr>
          <p:spPr bwMode="auto">
            <a:xfrm>
              <a:off x="3900" y="3342"/>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804" name="Oval 13"/>
            <p:cNvSpPr>
              <a:spLocks noChangeArrowheads="1"/>
            </p:cNvSpPr>
            <p:nvPr/>
          </p:nvSpPr>
          <p:spPr bwMode="auto">
            <a:xfrm>
              <a:off x="3516" y="3092"/>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805" name="Oval 14"/>
            <p:cNvSpPr>
              <a:spLocks noChangeArrowheads="1"/>
            </p:cNvSpPr>
            <p:nvPr/>
          </p:nvSpPr>
          <p:spPr bwMode="auto">
            <a:xfrm>
              <a:off x="3516" y="323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806" name="Oval 15"/>
            <p:cNvSpPr>
              <a:spLocks noChangeArrowheads="1"/>
            </p:cNvSpPr>
            <p:nvPr/>
          </p:nvSpPr>
          <p:spPr bwMode="auto">
            <a:xfrm>
              <a:off x="3852" y="2900"/>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807" name="Oval 16"/>
            <p:cNvSpPr>
              <a:spLocks noChangeArrowheads="1"/>
            </p:cNvSpPr>
            <p:nvPr/>
          </p:nvSpPr>
          <p:spPr bwMode="auto">
            <a:xfrm>
              <a:off x="3996" y="299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808" name="Oval 17"/>
            <p:cNvSpPr>
              <a:spLocks noChangeArrowheads="1"/>
            </p:cNvSpPr>
            <p:nvPr/>
          </p:nvSpPr>
          <p:spPr bwMode="auto">
            <a:xfrm>
              <a:off x="3660" y="3380"/>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grpSp>
      <p:grpSp>
        <p:nvGrpSpPr>
          <p:cNvPr id="73732" name="Group 18"/>
          <p:cNvGrpSpPr>
            <a:grpSpLocks/>
          </p:cNvGrpSpPr>
          <p:nvPr/>
        </p:nvGrpSpPr>
        <p:grpSpPr bwMode="auto">
          <a:xfrm>
            <a:off x="7207250" y="2514600"/>
            <a:ext cx="974725" cy="898525"/>
            <a:chOff x="4572" y="2900"/>
            <a:chExt cx="614" cy="566"/>
          </a:xfrm>
        </p:grpSpPr>
        <p:sp>
          <p:nvSpPr>
            <p:cNvPr id="73785" name="Oval 19"/>
            <p:cNvSpPr>
              <a:spLocks noChangeArrowheads="1"/>
            </p:cNvSpPr>
            <p:nvPr/>
          </p:nvSpPr>
          <p:spPr bwMode="auto">
            <a:xfrm>
              <a:off x="4698" y="3014"/>
              <a:ext cx="345" cy="3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400" b="1"/>
                <a:t>12+</a:t>
              </a:r>
            </a:p>
          </p:txBody>
        </p:sp>
        <p:sp>
          <p:nvSpPr>
            <p:cNvPr id="73786" name="Oval 20"/>
            <p:cNvSpPr>
              <a:spLocks noChangeAspect="1" noChangeArrowheads="1"/>
            </p:cNvSpPr>
            <p:nvPr/>
          </p:nvSpPr>
          <p:spPr bwMode="auto">
            <a:xfrm>
              <a:off x="4612" y="2928"/>
              <a:ext cx="517" cy="51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87" name="Oval 21"/>
            <p:cNvSpPr>
              <a:spLocks noChangeArrowheads="1"/>
            </p:cNvSpPr>
            <p:nvPr/>
          </p:nvSpPr>
          <p:spPr bwMode="auto">
            <a:xfrm>
              <a:off x="4812" y="299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88" name="Oval 22"/>
            <p:cNvSpPr>
              <a:spLocks noChangeArrowheads="1"/>
            </p:cNvSpPr>
            <p:nvPr/>
          </p:nvSpPr>
          <p:spPr bwMode="auto">
            <a:xfrm>
              <a:off x="4764" y="3284"/>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89" name="Oval 23"/>
            <p:cNvSpPr>
              <a:spLocks noChangeArrowheads="1"/>
            </p:cNvSpPr>
            <p:nvPr/>
          </p:nvSpPr>
          <p:spPr bwMode="auto">
            <a:xfrm>
              <a:off x="5100" y="3188"/>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90" name="Oval 24"/>
            <p:cNvSpPr>
              <a:spLocks noChangeArrowheads="1"/>
            </p:cNvSpPr>
            <p:nvPr/>
          </p:nvSpPr>
          <p:spPr bwMode="auto">
            <a:xfrm>
              <a:off x="4668" y="2958"/>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91" name="Oval 25"/>
            <p:cNvSpPr>
              <a:spLocks noChangeArrowheads="1"/>
            </p:cNvSpPr>
            <p:nvPr/>
          </p:nvSpPr>
          <p:spPr bwMode="auto">
            <a:xfrm>
              <a:off x="4956" y="3342"/>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92" name="Oval 26"/>
            <p:cNvSpPr>
              <a:spLocks noChangeArrowheads="1"/>
            </p:cNvSpPr>
            <p:nvPr/>
          </p:nvSpPr>
          <p:spPr bwMode="auto">
            <a:xfrm>
              <a:off x="4572" y="3092"/>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93" name="Oval 27"/>
            <p:cNvSpPr>
              <a:spLocks noChangeArrowheads="1"/>
            </p:cNvSpPr>
            <p:nvPr/>
          </p:nvSpPr>
          <p:spPr bwMode="auto">
            <a:xfrm>
              <a:off x="4572" y="323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94" name="Oval 28"/>
            <p:cNvSpPr>
              <a:spLocks noChangeArrowheads="1"/>
            </p:cNvSpPr>
            <p:nvPr/>
          </p:nvSpPr>
          <p:spPr bwMode="auto">
            <a:xfrm>
              <a:off x="4908" y="2900"/>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95" name="Oval 29"/>
            <p:cNvSpPr>
              <a:spLocks noChangeArrowheads="1"/>
            </p:cNvSpPr>
            <p:nvPr/>
          </p:nvSpPr>
          <p:spPr bwMode="auto">
            <a:xfrm>
              <a:off x="5052" y="299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96" name="Oval 30"/>
            <p:cNvSpPr>
              <a:spLocks noChangeArrowheads="1"/>
            </p:cNvSpPr>
            <p:nvPr/>
          </p:nvSpPr>
          <p:spPr bwMode="auto">
            <a:xfrm>
              <a:off x="4716" y="3380"/>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grpSp>
      <p:sp>
        <p:nvSpPr>
          <p:cNvPr id="73733" name="Text Box 31"/>
          <p:cNvSpPr txBox="1">
            <a:spLocks noChangeArrowheads="1"/>
          </p:cNvSpPr>
          <p:nvPr/>
        </p:nvSpPr>
        <p:spPr bwMode="auto">
          <a:xfrm>
            <a:off x="633538" y="3581400"/>
            <a:ext cx="1090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a:t>Oxygen ion</a:t>
            </a:r>
          </a:p>
          <a:p>
            <a:pPr algn="ctr" eaLnBrk="1" hangingPunct="1"/>
            <a:r>
              <a:rPr lang="en-US" sz="1400" b="1"/>
              <a:t>O</a:t>
            </a:r>
            <a:r>
              <a:rPr lang="en-US" sz="1400" b="1" baseline="30000"/>
              <a:t>2-</a:t>
            </a:r>
          </a:p>
          <a:p>
            <a:pPr algn="ctr" eaLnBrk="1" hangingPunct="1"/>
            <a:r>
              <a:rPr lang="en-US" sz="1400"/>
              <a:t>1</a:t>
            </a:r>
            <a:r>
              <a:rPr lang="en-US" sz="1400" i="1"/>
              <a:t>s</a:t>
            </a:r>
            <a:r>
              <a:rPr lang="en-US" sz="1400" baseline="30000"/>
              <a:t>2</a:t>
            </a:r>
            <a:r>
              <a:rPr lang="en-US" sz="1400"/>
              <a:t>2s</a:t>
            </a:r>
            <a:r>
              <a:rPr lang="en-US" sz="1400" baseline="30000"/>
              <a:t>2</a:t>
            </a:r>
            <a:r>
              <a:rPr lang="en-US" sz="1400"/>
              <a:t>2</a:t>
            </a:r>
            <a:r>
              <a:rPr lang="en-US" sz="1400" i="1"/>
              <a:t>p</a:t>
            </a:r>
            <a:r>
              <a:rPr lang="en-US" sz="1400" baseline="30000"/>
              <a:t>6</a:t>
            </a:r>
          </a:p>
        </p:txBody>
      </p:sp>
      <p:sp>
        <p:nvSpPr>
          <p:cNvPr id="73734" name="Text Box 32"/>
          <p:cNvSpPr txBox="1">
            <a:spLocks noChangeArrowheads="1"/>
          </p:cNvSpPr>
          <p:nvPr/>
        </p:nvSpPr>
        <p:spPr bwMode="auto">
          <a:xfrm>
            <a:off x="2297098" y="3581400"/>
            <a:ext cx="11192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a:t>Fluorine ion</a:t>
            </a:r>
          </a:p>
          <a:p>
            <a:pPr algn="ctr" eaLnBrk="1" hangingPunct="1"/>
            <a:r>
              <a:rPr lang="en-US" sz="1400" b="1"/>
              <a:t>F</a:t>
            </a:r>
            <a:r>
              <a:rPr lang="en-US" sz="1400" b="1" baseline="30000"/>
              <a:t>1-</a:t>
            </a:r>
          </a:p>
          <a:p>
            <a:pPr algn="ctr" eaLnBrk="1" hangingPunct="1"/>
            <a:r>
              <a:rPr lang="en-US" sz="1400"/>
              <a:t>1</a:t>
            </a:r>
            <a:r>
              <a:rPr lang="en-US" sz="1400" i="1"/>
              <a:t>s</a:t>
            </a:r>
            <a:r>
              <a:rPr lang="en-US" sz="1400" baseline="30000"/>
              <a:t>2</a:t>
            </a:r>
            <a:r>
              <a:rPr lang="en-US" sz="1400"/>
              <a:t>2s</a:t>
            </a:r>
            <a:r>
              <a:rPr lang="en-US" sz="1400" baseline="30000"/>
              <a:t>2</a:t>
            </a:r>
            <a:r>
              <a:rPr lang="en-US" sz="1400"/>
              <a:t>2</a:t>
            </a:r>
            <a:r>
              <a:rPr lang="en-US" sz="1400" i="1"/>
              <a:t>p</a:t>
            </a:r>
            <a:r>
              <a:rPr lang="en-US" sz="1400" baseline="30000"/>
              <a:t>6</a:t>
            </a:r>
          </a:p>
        </p:txBody>
      </p:sp>
      <p:sp>
        <p:nvSpPr>
          <p:cNvPr id="73735" name="Text Box 33"/>
          <p:cNvSpPr txBox="1">
            <a:spLocks noChangeArrowheads="1"/>
          </p:cNvSpPr>
          <p:nvPr/>
        </p:nvSpPr>
        <p:spPr bwMode="auto">
          <a:xfrm>
            <a:off x="5457997" y="3581400"/>
            <a:ext cx="10807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a:t>Sodium ion</a:t>
            </a:r>
          </a:p>
          <a:p>
            <a:pPr algn="ctr" eaLnBrk="1" hangingPunct="1"/>
            <a:r>
              <a:rPr lang="en-US" sz="1400" b="1"/>
              <a:t>Na</a:t>
            </a:r>
            <a:r>
              <a:rPr lang="en-US" sz="1400" b="1" baseline="30000"/>
              <a:t>1+</a:t>
            </a:r>
          </a:p>
          <a:p>
            <a:pPr algn="ctr" eaLnBrk="1" hangingPunct="1"/>
            <a:r>
              <a:rPr lang="en-US" sz="1400"/>
              <a:t>1</a:t>
            </a:r>
            <a:r>
              <a:rPr lang="en-US" sz="1400" i="1"/>
              <a:t>s</a:t>
            </a:r>
            <a:r>
              <a:rPr lang="en-US" sz="1400" baseline="30000"/>
              <a:t>2</a:t>
            </a:r>
            <a:r>
              <a:rPr lang="en-US" sz="1400"/>
              <a:t>2s</a:t>
            </a:r>
            <a:r>
              <a:rPr lang="en-US" sz="1400" baseline="30000"/>
              <a:t>2</a:t>
            </a:r>
            <a:r>
              <a:rPr lang="en-US" sz="1400"/>
              <a:t>2</a:t>
            </a:r>
            <a:r>
              <a:rPr lang="en-US" sz="1400" i="1"/>
              <a:t>p</a:t>
            </a:r>
            <a:r>
              <a:rPr lang="en-US" sz="1400" baseline="30000"/>
              <a:t>6</a:t>
            </a:r>
            <a:r>
              <a:rPr lang="en-US" sz="1400"/>
              <a:t> </a:t>
            </a:r>
            <a:endParaRPr lang="en-US" sz="1400" baseline="30000"/>
          </a:p>
        </p:txBody>
      </p:sp>
      <p:sp>
        <p:nvSpPr>
          <p:cNvPr id="73736" name="Text Box 34"/>
          <p:cNvSpPr txBox="1">
            <a:spLocks noChangeArrowheads="1"/>
          </p:cNvSpPr>
          <p:nvPr/>
        </p:nvSpPr>
        <p:spPr bwMode="auto">
          <a:xfrm>
            <a:off x="6975699" y="3581400"/>
            <a:ext cx="13981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a:t>Magnesium ion</a:t>
            </a:r>
          </a:p>
          <a:p>
            <a:pPr algn="ctr" eaLnBrk="1" hangingPunct="1"/>
            <a:r>
              <a:rPr lang="en-US" sz="1400" b="1"/>
              <a:t>Mg</a:t>
            </a:r>
            <a:r>
              <a:rPr lang="en-US" sz="1400" b="1" baseline="30000"/>
              <a:t>2+</a:t>
            </a:r>
          </a:p>
          <a:p>
            <a:pPr algn="ctr" eaLnBrk="1" hangingPunct="1"/>
            <a:r>
              <a:rPr lang="en-US" sz="1400"/>
              <a:t>1</a:t>
            </a:r>
            <a:r>
              <a:rPr lang="en-US" sz="1400" i="1"/>
              <a:t>s</a:t>
            </a:r>
            <a:r>
              <a:rPr lang="en-US" sz="1400" baseline="30000"/>
              <a:t>2</a:t>
            </a:r>
            <a:r>
              <a:rPr lang="en-US" sz="1400"/>
              <a:t>2s</a:t>
            </a:r>
            <a:r>
              <a:rPr lang="en-US" sz="1400" baseline="30000"/>
              <a:t>2</a:t>
            </a:r>
            <a:r>
              <a:rPr lang="en-US" sz="1400"/>
              <a:t>2</a:t>
            </a:r>
            <a:r>
              <a:rPr lang="en-US" sz="1400" i="1"/>
              <a:t>p</a:t>
            </a:r>
            <a:r>
              <a:rPr lang="en-US" sz="1400" baseline="30000"/>
              <a:t>6</a:t>
            </a:r>
          </a:p>
        </p:txBody>
      </p:sp>
      <p:grpSp>
        <p:nvGrpSpPr>
          <p:cNvPr id="73737" name="Group 35"/>
          <p:cNvGrpSpPr>
            <a:grpSpLocks/>
          </p:cNvGrpSpPr>
          <p:nvPr/>
        </p:nvGrpSpPr>
        <p:grpSpPr bwMode="auto">
          <a:xfrm>
            <a:off x="711200" y="2514600"/>
            <a:ext cx="993775" cy="942975"/>
            <a:chOff x="480" y="2900"/>
            <a:chExt cx="626" cy="594"/>
          </a:xfrm>
        </p:grpSpPr>
        <p:sp>
          <p:nvSpPr>
            <p:cNvPr id="73773" name="Oval 36"/>
            <p:cNvSpPr>
              <a:spLocks noChangeArrowheads="1"/>
            </p:cNvSpPr>
            <p:nvPr/>
          </p:nvSpPr>
          <p:spPr bwMode="auto">
            <a:xfrm>
              <a:off x="618" y="3014"/>
              <a:ext cx="345" cy="3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400" b="1"/>
                <a:t>8+</a:t>
              </a:r>
            </a:p>
          </p:txBody>
        </p:sp>
        <p:sp>
          <p:nvSpPr>
            <p:cNvPr id="73774" name="Oval 37"/>
            <p:cNvSpPr>
              <a:spLocks noChangeAspect="1" noChangeArrowheads="1"/>
            </p:cNvSpPr>
            <p:nvPr/>
          </p:nvSpPr>
          <p:spPr bwMode="auto">
            <a:xfrm>
              <a:off x="532" y="2928"/>
              <a:ext cx="517" cy="51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75" name="Oval 38"/>
            <p:cNvSpPr>
              <a:spLocks noChangeArrowheads="1"/>
            </p:cNvSpPr>
            <p:nvPr/>
          </p:nvSpPr>
          <p:spPr bwMode="auto">
            <a:xfrm>
              <a:off x="732" y="299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76" name="Oval 39"/>
            <p:cNvSpPr>
              <a:spLocks noChangeArrowheads="1"/>
            </p:cNvSpPr>
            <p:nvPr/>
          </p:nvSpPr>
          <p:spPr bwMode="auto">
            <a:xfrm>
              <a:off x="684" y="3284"/>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77" name="Oval 40"/>
            <p:cNvSpPr>
              <a:spLocks noChangeArrowheads="1"/>
            </p:cNvSpPr>
            <p:nvPr/>
          </p:nvSpPr>
          <p:spPr bwMode="auto">
            <a:xfrm>
              <a:off x="1020" y="3188"/>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78" name="Oval 41"/>
            <p:cNvSpPr>
              <a:spLocks noChangeArrowheads="1"/>
            </p:cNvSpPr>
            <p:nvPr/>
          </p:nvSpPr>
          <p:spPr bwMode="auto">
            <a:xfrm>
              <a:off x="876" y="3342"/>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79" name="Oval 42"/>
            <p:cNvSpPr>
              <a:spLocks noChangeArrowheads="1"/>
            </p:cNvSpPr>
            <p:nvPr/>
          </p:nvSpPr>
          <p:spPr bwMode="auto">
            <a:xfrm>
              <a:off x="576" y="2928"/>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80" name="Oval 43"/>
            <p:cNvSpPr>
              <a:spLocks noChangeArrowheads="1"/>
            </p:cNvSpPr>
            <p:nvPr/>
          </p:nvSpPr>
          <p:spPr bwMode="auto">
            <a:xfrm>
              <a:off x="828" y="2900"/>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81" name="Oval 44"/>
            <p:cNvSpPr>
              <a:spLocks noChangeArrowheads="1"/>
            </p:cNvSpPr>
            <p:nvPr/>
          </p:nvSpPr>
          <p:spPr bwMode="auto">
            <a:xfrm>
              <a:off x="972" y="299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82" name="Oval 45"/>
            <p:cNvSpPr>
              <a:spLocks noChangeArrowheads="1"/>
            </p:cNvSpPr>
            <p:nvPr/>
          </p:nvSpPr>
          <p:spPr bwMode="auto">
            <a:xfrm>
              <a:off x="502" y="323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83" name="Oval 46"/>
            <p:cNvSpPr>
              <a:spLocks noChangeArrowheads="1"/>
            </p:cNvSpPr>
            <p:nvPr/>
          </p:nvSpPr>
          <p:spPr bwMode="auto">
            <a:xfrm>
              <a:off x="672" y="3408"/>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84" name="Oval 47"/>
            <p:cNvSpPr>
              <a:spLocks noChangeArrowheads="1"/>
            </p:cNvSpPr>
            <p:nvPr/>
          </p:nvSpPr>
          <p:spPr bwMode="auto">
            <a:xfrm>
              <a:off x="480" y="3072"/>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grpSp>
      <p:grpSp>
        <p:nvGrpSpPr>
          <p:cNvPr id="73738" name="Group 48"/>
          <p:cNvGrpSpPr>
            <a:grpSpLocks/>
          </p:cNvGrpSpPr>
          <p:nvPr/>
        </p:nvGrpSpPr>
        <p:grpSpPr bwMode="auto">
          <a:xfrm>
            <a:off x="2387600" y="2514600"/>
            <a:ext cx="993775" cy="898525"/>
            <a:chOff x="1536" y="2900"/>
            <a:chExt cx="626" cy="566"/>
          </a:xfrm>
        </p:grpSpPr>
        <p:sp>
          <p:nvSpPr>
            <p:cNvPr id="73761" name="Oval 49"/>
            <p:cNvSpPr>
              <a:spLocks noChangeArrowheads="1"/>
            </p:cNvSpPr>
            <p:nvPr/>
          </p:nvSpPr>
          <p:spPr bwMode="auto">
            <a:xfrm>
              <a:off x="1674" y="3014"/>
              <a:ext cx="345" cy="3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400" b="1"/>
                <a:t>9+</a:t>
              </a:r>
            </a:p>
          </p:txBody>
        </p:sp>
        <p:sp>
          <p:nvSpPr>
            <p:cNvPr id="73762" name="Oval 50"/>
            <p:cNvSpPr>
              <a:spLocks noChangeAspect="1" noChangeArrowheads="1"/>
            </p:cNvSpPr>
            <p:nvPr/>
          </p:nvSpPr>
          <p:spPr bwMode="auto">
            <a:xfrm>
              <a:off x="1588" y="2928"/>
              <a:ext cx="517" cy="51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63" name="Oval 51"/>
            <p:cNvSpPr>
              <a:spLocks noChangeArrowheads="1"/>
            </p:cNvSpPr>
            <p:nvPr/>
          </p:nvSpPr>
          <p:spPr bwMode="auto">
            <a:xfrm>
              <a:off x="1788" y="299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64" name="Oval 52"/>
            <p:cNvSpPr>
              <a:spLocks noChangeArrowheads="1"/>
            </p:cNvSpPr>
            <p:nvPr/>
          </p:nvSpPr>
          <p:spPr bwMode="auto">
            <a:xfrm>
              <a:off x="1740" y="3284"/>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65" name="Oval 53"/>
            <p:cNvSpPr>
              <a:spLocks noChangeArrowheads="1"/>
            </p:cNvSpPr>
            <p:nvPr/>
          </p:nvSpPr>
          <p:spPr bwMode="auto">
            <a:xfrm>
              <a:off x="2076" y="3188"/>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66" name="Oval 54"/>
            <p:cNvSpPr>
              <a:spLocks noChangeArrowheads="1"/>
            </p:cNvSpPr>
            <p:nvPr/>
          </p:nvSpPr>
          <p:spPr bwMode="auto">
            <a:xfrm>
              <a:off x="1644" y="2958"/>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67" name="Oval 55"/>
            <p:cNvSpPr>
              <a:spLocks noChangeArrowheads="1"/>
            </p:cNvSpPr>
            <p:nvPr/>
          </p:nvSpPr>
          <p:spPr bwMode="auto">
            <a:xfrm>
              <a:off x="1932" y="3342"/>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68" name="Oval 56"/>
            <p:cNvSpPr>
              <a:spLocks noChangeArrowheads="1"/>
            </p:cNvSpPr>
            <p:nvPr/>
          </p:nvSpPr>
          <p:spPr bwMode="auto">
            <a:xfrm>
              <a:off x="1548" y="323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69" name="Oval 57"/>
            <p:cNvSpPr>
              <a:spLocks noChangeArrowheads="1"/>
            </p:cNvSpPr>
            <p:nvPr/>
          </p:nvSpPr>
          <p:spPr bwMode="auto">
            <a:xfrm>
              <a:off x="1884" y="2900"/>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70" name="Oval 58"/>
            <p:cNvSpPr>
              <a:spLocks noChangeArrowheads="1"/>
            </p:cNvSpPr>
            <p:nvPr/>
          </p:nvSpPr>
          <p:spPr bwMode="auto">
            <a:xfrm>
              <a:off x="2028" y="299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71" name="Oval 59"/>
            <p:cNvSpPr>
              <a:spLocks noChangeArrowheads="1"/>
            </p:cNvSpPr>
            <p:nvPr/>
          </p:nvSpPr>
          <p:spPr bwMode="auto">
            <a:xfrm>
              <a:off x="1692" y="3380"/>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72" name="Oval 60"/>
            <p:cNvSpPr>
              <a:spLocks noChangeArrowheads="1"/>
            </p:cNvSpPr>
            <p:nvPr/>
          </p:nvSpPr>
          <p:spPr bwMode="auto">
            <a:xfrm>
              <a:off x="1536" y="3072"/>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grpSp>
      <p:grpSp>
        <p:nvGrpSpPr>
          <p:cNvPr id="73739" name="Group 61"/>
          <p:cNvGrpSpPr>
            <a:grpSpLocks/>
          </p:cNvGrpSpPr>
          <p:nvPr/>
        </p:nvGrpSpPr>
        <p:grpSpPr bwMode="auto">
          <a:xfrm>
            <a:off x="4060825" y="2454275"/>
            <a:ext cx="974725" cy="898525"/>
            <a:chOff x="2494" y="1134"/>
            <a:chExt cx="614" cy="566"/>
          </a:xfrm>
        </p:grpSpPr>
        <p:sp>
          <p:nvSpPr>
            <p:cNvPr id="73749" name="Oval 62"/>
            <p:cNvSpPr>
              <a:spLocks noChangeArrowheads="1"/>
            </p:cNvSpPr>
            <p:nvPr/>
          </p:nvSpPr>
          <p:spPr bwMode="auto">
            <a:xfrm>
              <a:off x="2620" y="1248"/>
              <a:ext cx="345" cy="3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400" b="1"/>
                <a:t>10+</a:t>
              </a:r>
            </a:p>
          </p:txBody>
        </p:sp>
        <p:sp>
          <p:nvSpPr>
            <p:cNvPr id="73750" name="Oval 63"/>
            <p:cNvSpPr>
              <a:spLocks noChangeAspect="1" noChangeArrowheads="1"/>
            </p:cNvSpPr>
            <p:nvPr/>
          </p:nvSpPr>
          <p:spPr bwMode="auto">
            <a:xfrm>
              <a:off x="2534" y="1162"/>
              <a:ext cx="517" cy="51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51" name="Oval 64"/>
            <p:cNvSpPr>
              <a:spLocks noChangeArrowheads="1"/>
            </p:cNvSpPr>
            <p:nvPr/>
          </p:nvSpPr>
          <p:spPr bwMode="auto">
            <a:xfrm>
              <a:off x="2734" y="1230"/>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52" name="Oval 65"/>
            <p:cNvSpPr>
              <a:spLocks noChangeArrowheads="1"/>
            </p:cNvSpPr>
            <p:nvPr/>
          </p:nvSpPr>
          <p:spPr bwMode="auto">
            <a:xfrm>
              <a:off x="2686" y="1518"/>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53" name="Oval 66"/>
            <p:cNvSpPr>
              <a:spLocks noChangeArrowheads="1"/>
            </p:cNvSpPr>
            <p:nvPr/>
          </p:nvSpPr>
          <p:spPr bwMode="auto">
            <a:xfrm>
              <a:off x="3022" y="1422"/>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54" name="Oval 67"/>
            <p:cNvSpPr>
              <a:spLocks noChangeArrowheads="1"/>
            </p:cNvSpPr>
            <p:nvPr/>
          </p:nvSpPr>
          <p:spPr bwMode="auto">
            <a:xfrm>
              <a:off x="2590" y="1192"/>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55" name="Oval 68"/>
            <p:cNvSpPr>
              <a:spLocks noChangeArrowheads="1"/>
            </p:cNvSpPr>
            <p:nvPr/>
          </p:nvSpPr>
          <p:spPr bwMode="auto">
            <a:xfrm>
              <a:off x="2878" y="157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56" name="Oval 69"/>
            <p:cNvSpPr>
              <a:spLocks noChangeArrowheads="1"/>
            </p:cNvSpPr>
            <p:nvPr/>
          </p:nvSpPr>
          <p:spPr bwMode="auto">
            <a:xfrm>
              <a:off x="2494" y="1326"/>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57" name="Oval 70"/>
            <p:cNvSpPr>
              <a:spLocks noChangeArrowheads="1"/>
            </p:cNvSpPr>
            <p:nvPr/>
          </p:nvSpPr>
          <p:spPr bwMode="auto">
            <a:xfrm>
              <a:off x="2494" y="1470"/>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58" name="Oval 71"/>
            <p:cNvSpPr>
              <a:spLocks noChangeArrowheads="1"/>
            </p:cNvSpPr>
            <p:nvPr/>
          </p:nvSpPr>
          <p:spPr bwMode="auto">
            <a:xfrm>
              <a:off x="2830" y="1134"/>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59" name="Oval 72"/>
            <p:cNvSpPr>
              <a:spLocks noChangeArrowheads="1"/>
            </p:cNvSpPr>
            <p:nvPr/>
          </p:nvSpPr>
          <p:spPr bwMode="auto">
            <a:xfrm>
              <a:off x="2974" y="1230"/>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sp>
          <p:nvSpPr>
            <p:cNvPr id="73760" name="Oval 73"/>
            <p:cNvSpPr>
              <a:spLocks noChangeArrowheads="1"/>
            </p:cNvSpPr>
            <p:nvPr/>
          </p:nvSpPr>
          <p:spPr bwMode="auto">
            <a:xfrm>
              <a:off x="2638" y="1614"/>
              <a:ext cx="86" cy="86"/>
            </a:xfrm>
            <a:prstGeom prst="ellipse">
              <a:avLst/>
            </a:prstGeom>
            <a:gradFill rotWithShape="1">
              <a:gsLst>
                <a:gs pos="0">
                  <a:schemeClr val="accent2"/>
                </a:gs>
                <a:gs pos="100000">
                  <a:srgbClr val="81B4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400" b="1"/>
                <a:t>-</a:t>
              </a:r>
            </a:p>
          </p:txBody>
        </p:sp>
      </p:grpSp>
      <p:sp>
        <p:nvSpPr>
          <p:cNvPr id="73740" name="Text Box 74"/>
          <p:cNvSpPr txBox="1">
            <a:spLocks noChangeArrowheads="1"/>
          </p:cNvSpPr>
          <p:nvPr/>
        </p:nvSpPr>
        <p:spPr bwMode="auto">
          <a:xfrm>
            <a:off x="4011885" y="3581400"/>
            <a:ext cx="10599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a:t>Neon atom</a:t>
            </a:r>
          </a:p>
          <a:p>
            <a:pPr algn="ctr" eaLnBrk="1" hangingPunct="1"/>
            <a:r>
              <a:rPr lang="en-US" sz="1400" b="1"/>
              <a:t>Ne</a:t>
            </a:r>
            <a:endParaRPr lang="en-US" sz="1400" b="1" baseline="30000"/>
          </a:p>
          <a:p>
            <a:pPr algn="ctr" eaLnBrk="1" hangingPunct="1"/>
            <a:r>
              <a:rPr lang="en-US" sz="1400"/>
              <a:t>1</a:t>
            </a:r>
            <a:r>
              <a:rPr lang="en-US" sz="1400" i="1"/>
              <a:t>s</a:t>
            </a:r>
            <a:r>
              <a:rPr lang="en-US" sz="1400" baseline="30000"/>
              <a:t>2</a:t>
            </a:r>
            <a:r>
              <a:rPr lang="en-US" sz="1400"/>
              <a:t>2s</a:t>
            </a:r>
            <a:r>
              <a:rPr lang="en-US" sz="1400" baseline="30000"/>
              <a:t>2</a:t>
            </a:r>
            <a:r>
              <a:rPr lang="en-US" sz="1400"/>
              <a:t>2</a:t>
            </a:r>
            <a:r>
              <a:rPr lang="en-US" sz="1400" i="1"/>
              <a:t>p</a:t>
            </a:r>
            <a:r>
              <a:rPr lang="en-US" sz="1400" baseline="30000"/>
              <a:t>6</a:t>
            </a:r>
          </a:p>
        </p:txBody>
      </p:sp>
      <p:sp>
        <p:nvSpPr>
          <p:cNvPr id="404555" name="Text Box 75"/>
          <p:cNvSpPr txBox="1">
            <a:spLocks noChangeArrowheads="1"/>
          </p:cNvSpPr>
          <p:nvPr/>
        </p:nvSpPr>
        <p:spPr bwMode="auto">
          <a:xfrm>
            <a:off x="1164431" y="884332"/>
            <a:ext cx="6572250" cy="366713"/>
          </a:xfrm>
          <a:prstGeom prst="rect">
            <a:avLst/>
          </a:prstGeom>
          <a:noFill/>
          <a:ln w="9525">
            <a:noFill/>
            <a:miter lim="800000"/>
            <a:headEnd/>
            <a:tailEnd/>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b="1" dirty="0" smtClean="0">
                <a:cs typeface="Arial" charset="0"/>
              </a:rPr>
              <a:t>Isoelectronic </a:t>
            </a:r>
            <a:r>
              <a:rPr lang="en-US" dirty="0" smtClean="0">
                <a:cs typeface="Arial" charset="0"/>
              </a:rPr>
              <a:t>- all species have the same number of electrons.</a:t>
            </a:r>
            <a:endParaRPr lang="en-US" b="1" dirty="0" smtClean="0">
              <a:cs typeface="Arial" charset="0"/>
            </a:endParaRPr>
          </a:p>
        </p:txBody>
      </p:sp>
      <p:sp>
        <p:nvSpPr>
          <p:cNvPr id="73742" name="Text Box 76"/>
          <p:cNvSpPr txBox="1">
            <a:spLocks noChangeArrowheads="1"/>
          </p:cNvSpPr>
          <p:nvPr/>
        </p:nvSpPr>
        <p:spPr bwMode="auto">
          <a:xfrm>
            <a:off x="742950" y="4706938"/>
            <a:ext cx="763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i="1"/>
              <a:t>Can you come up with another isoelectronic series of five elements?</a:t>
            </a:r>
          </a:p>
        </p:txBody>
      </p:sp>
      <p:sp>
        <p:nvSpPr>
          <p:cNvPr id="73743" name="Text Box 77"/>
          <p:cNvSpPr txBox="1">
            <a:spLocks noChangeArrowheads="1"/>
          </p:cNvSpPr>
          <p:nvPr/>
        </p:nvSpPr>
        <p:spPr bwMode="auto">
          <a:xfrm>
            <a:off x="863600" y="1600200"/>
            <a:ext cx="6864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p = 8</a:t>
            </a:r>
          </a:p>
          <a:p>
            <a:pPr eaLnBrk="1" hangingPunct="1"/>
            <a:r>
              <a:rPr lang="en-US" sz="1400"/>
              <a:t>n = 8</a:t>
            </a:r>
          </a:p>
          <a:p>
            <a:pPr eaLnBrk="1" hangingPunct="1"/>
            <a:r>
              <a:rPr lang="en-US" sz="1400"/>
              <a:t>e = 10</a:t>
            </a:r>
          </a:p>
        </p:txBody>
      </p:sp>
      <p:sp>
        <p:nvSpPr>
          <p:cNvPr id="73744" name="Text Box 78"/>
          <p:cNvSpPr txBox="1">
            <a:spLocks noChangeArrowheads="1"/>
          </p:cNvSpPr>
          <p:nvPr/>
        </p:nvSpPr>
        <p:spPr bwMode="auto">
          <a:xfrm>
            <a:off x="2544763" y="1600200"/>
            <a:ext cx="6864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p = 9</a:t>
            </a:r>
          </a:p>
          <a:p>
            <a:pPr eaLnBrk="1" hangingPunct="1"/>
            <a:r>
              <a:rPr lang="en-US" sz="1400"/>
              <a:t>n = 9</a:t>
            </a:r>
          </a:p>
          <a:p>
            <a:pPr eaLnBrk="1" hangingPunct="1"/>
            <a:r>
              <a:rPr lang="en-US" sz="1400"/>
              <a:t>e = 10</a:t>
            </a:r>
          </a:p>
        </p:txBody>
      </p:sp>
      <p:sp>
        <p:nvSpPr>
          <p:cNvPr id="73745" name="Text Box 79"/>
          <p:cNvSpPr txBox="1">
            <a:spLocks noChangeArrowheads="1"/>
          </p:cNvSpPr>
          <p:nvPr/>
        </p:nvSpPr>
        <p:spPr bwMode="auto">
          <a:xfrm>
            <a:off x="4216400" y="1600200"/>
            <a:ext cx="6864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p = 10</a:t>
            </a:r>
          </a:p>
          <a:p>
            <a:pPr eaLnBrk="1" hangingPunct="1"/>
            <a:r>
              <a:rPr lang="en-US" sz="1400"/>
              <a:t>n = 10</a:t>
            </a:r>
          </a:p>
          <a:p>
            <a:pPr eaLnBrk="1" hangingPunct="1"/>
            <a:r>
              <a:rPr lang="en-US" sz="1400"/>
              <a:t>e = 10</a:t>
            </a:r>
          </a:p>
        </p:txBody>
      </p:sp>
      <p:sp>
        <p:nvSpPr>
          <p:cNvPr id="73746" name="Text Box 80"/>
          <p:cNvSpPr txBox="1">
            <a:spLocks noChangeArrowheads="1"/>
          </p:cNvSpPr>
          <p:nvPr/>
        </p:nvSpPr>
        <p:spPr bwMode="auto">
          <a:xfrm>
            <a:off x="5668963" y="1600200"/>
            <a:ext cx="6864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p = 11</a:t>
            </a:r>
          </a:p>
          <a:p>
            <a:pPr eaLnBrk="1" hangingPunct="1"/>
            <a:r>
              <a:rPr lang="en-US" sz="1400"/>
              <a:t>n = 11</a:t>
            </a:r>
          </a:p>
          <a:p>
            <a:pPr eaLnBrk="1" hangingPunct="1"/>
            <a:r>
              <a:rPr lang="en-US" sz="1400"/>
              <a:t>e = 10</a:t>
            </a:r>
          </a:p>
        </p:txBody>
      </p:sp>
      <p:sp>
        <p:nvSpPr>
          <p:cNvPr id="73747" name="Text Box 81"/>
          <p:cNvSpPr txBox="1">
            <a:spLocks noChangeArrowheads="1"/>
          </p:cNvSpPr>
          <p:nvPr/>
        </p:nvSpPr>
        <p:spPr bwMode="auto">
          <a:xfrm>
            <a:off x="7345363" y="1600200"/>
            <a:ext cx="6864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p = 12</a:t>
            </a:r>
          </a:p>
          <a:p>
            <a:pPr eaLnBrk="1" hangingPunct="1"/>
            <a:r>
              <a:rPr lang="en-US" sz="1400"/>
              <a:t>n = 12</a:t>
            </a:r>
          </a:p>
          <a:p>
            <a:pPr eaLnBrk="1" hangingPunct="1"/>
            <a:r>
              <a:rPr lang="en-US" sz="1400"/>
              <a:t>e = 10</a:t>
            </a:r>
          </a:p>
        </p:txBody>
      </p:sp>
      <p:sp>
        <p:nvSpPr>
          <p:cNvPr id="73748" name="Rectangle 82"/>
          <p:cNvSpPr>
            <a:spLocks noChangeArrowheads="1"/>
          </p:cNvSpPr>
          <p:nvPr/>
        </p:nvSpPr>
        <p:spPr bwMode="auto">
          <a:xfrm>
            <a:off x="863600" y="2101850"/>
            <a:ext cx="7162800" cy="1524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Grp="1" noChangeArrowheads="1"/>
          </p:cNvSpPr>
          <p:nvPr>
            <p:ph idx="1"/>
          </p:nvPr>
        </p:nvSpPr>
        <p:spPr/>
        <p:txBody>
          <a:bodyPr/>
          <a:lstStyle/>
          <a:p>
            <a:pPr eaLnBrk="1" hangingPunct="1">
              <a:defRPr/>
            </a:pPr>
            <a:r>
              <a:rPr lang="en-US" smtClean="0"/>
              <a:t>An atom with all of its electrons paired is called </a:t>
            </a:r>
            <a:r>
              <a:rPr lang="en-US" b="1" u="sng" smtClean="0"/>
              <a:t>diamagnetic</a:t>
            </a:r>
            <a:r>
              <a:rPr lang="en-US" smtClean="0"/>
              <a:t> and is not attracted by a magnetic field (or only very slightly repelled). </a:t>
            </a:r>
            <a:br>
              <a:rPr lang="en-US" smtClean="0"/>
            </a:br>
            <a:endParaRPr lang="en-US" smtClean="0"/>
          </a:p>
          <a:p>
            <a:pPr eaLnBrk="1" hangingPunct="1">
              <a:defRPr/>
            </a:pPr>
            <a:r>
              <a:rPr lang="en-US" smtClean="0"/>
              <a:t>An atom with unpaired electrons is called </a:t>
            </a:r>
            <a:r>
              <a:rPr lang="en-US" b="1" u="sng" smtClean="0"/>
              <a:t>paramagnetic</a:t>
            </a:r>
            <a:r>
              <a:rPr lang="en-US" b="1" smtClean="0"/>
              <a:t> </a:t>
            </a:r>
            <a:r>
              <a:rPr lang="en-US" smtClean="0"/>
              <a:t>and is weakly attracted by a magnetic field.</a:t>
            </a:r>
            <a:br>
              <a:rPr lang="en-US" smtClean="0"/>
            </a:br>
            <a:endParaRPr lang="en-US" smtClean="0"/>
          </a:p>
          <a:p>
            <a:pPr eaLnBrk="1" hangingPunct="1">
              <a:defRPr/>
            </a:pPr>
            <a:r>
              <a:rPr lang="en-US" smtClean="0"/>
              <a:t>Which of the following metals should be attracted by a magnetic field?</a:t>
            </a:r>
          </a:p>
          <a:p>
            <a:pPr lvl="1" eaLnBrk="1" hangingPunct="1">
              <a:defRPr/>
            </a:pPr>
            <a:r>
              <a:rPr lang="en-US" smtClean="0"/>
              <a:t>Magnesium or iron?</a:t>
            </a:r>
          </a:p>
        </p:txBody>
      </p:sp>
      <p:sp>
        <p:nvSpPr>
          <p:cNvPr id="332802" name="Rectangle 2"/>
          <p:cNvSpPr>
            <a:spLocks noGrp="1" noChangeArrowheads="1"/>
          </p:cNvSpPr>
          <p:nvPr>
            <p:ph type="title"/>
          </p:nvPr>
        </p:nvSpPr>
        <p:spPr/>
        <p:txBody>
          <a:bodyPr/>
          <a:lstStyle/>
          <a:p>
            <a:pPr eaLnBrk="1" hangingPunct="1">
              <a:defRPr/>
            </a:pPr>
            <a:r>
              <a:rPr lang="en-US" smtClean="0"/>
              <a:t>Magnetism</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56" name="Rectangle 96"/>
          <p:cNvSpPr>
            <a:spLocks noGrp="1" noChangeArrowheads="1"/>
          </p:cNvSpPr>
          <p:nvPr>
            <p:ph idx="1"/>
          </p:nvPr>
        </p:nvSpPr>
        <p:spPr>
          <a:xfrm>
            <a:off x="381000" y="685800"/>
            <a:ext cx="8562975" cy="5486400"/>
          </a:xfrm>
        </p:spPr>
        <p:txBody>
          <a:bodyPr/>
          <a:lstStyle/>
          <a:p>
            <a:pPr marL="624078" indent="-514350" eaLnBrk="1" hangingPunct="1">
              <a:lnSpc>
                <a:spcPct val="90000"/>
              </a:lnSpc>
              <a:buFont typeface="+mj-lt"/>
              <a:buAutoNum type="arabicPeriod"/>
              <a:defRPr/>
            </a:pPr>
            <a:r>
              <a:rPr lang="en-US" dirty="0" smtClean="0">
                <a:effectLst/>
              </a:rPr>
              <a:t>Write out the complete electron configuration for the following:</a:t>
            </a:r>
          </a:p>
          <a:p>
            <a:pPr marL="850392" lvl="1" indent="-457200" eaLnBrk="1" hangingPunct="1">
              <a:lnSpc>
                <a:spcPct val="90000"/>
              </a:lnSpc>
              <a:buFont typeface="+mj-lt"/>
              <a:buAutoNum type="alphaLcPeriod"/>
              <a:defRPr/>
            </a:pPr>
            <a:r>
              <a:rPr lang="en-US" dirty="0" smtClean="0">
                <a:effectLst/>
              </a:rPr>
              <a:t>An atom of nitrogen</a:t>
            </a:r>
            <a:br>
              <a:rPr lang="en-US" dirty="0" smtClean="0">
                <a:effectLst/>
              </a:rPr>
            </a:br>
            <a:endParaRPr lang="en-US" dirty="0" smtClean="0">
              <a:effectLst/>
            </a:endParaRPr>
          </a:p>
          <a:p>
            <a:pPr marL="850392" lvl="1" indent="-457200" eaLnBrk="1" hangingPunct="1">
              <a:lnSpc>
                <a:spcPct val="90000"/>
              </a:lnSpc>
              <a:buFont typeface="+mj-lt"/>
              <a:buAutoNum type="alphaLcPeriod"/>
              <a:defRPr/>
            </a:pPr>
            <a:r>
              <a:rPr lang="en-US" dirty="0" smtClean="0">
                <a:effectLst/>
              </a:rPr>
              <a:t>An atom of silver</a:t>
            </a:r>
            <a:br>
              <a:rPr lang="en-US" dirty="0" smtClean="0">
                <a:effectLst/>
              </a:rPr>
            </a:br>
            <a:endParaRPr lang="en-US" dirty="0" smtClean="0">
              <a:effectLst/>
            </a:endParaRPr>
          </a:p>
          <a:p>
            <a:pPr marL="850392" lvl="1" indent="-457200" eaLnBrk="1" hangingPunct="1">
              <a:lnSpc>
                <a:spcPct val="90000"/>
              </a:lnSpc>
              <a:buFont typeface="+mj-lt"/>
              <a:buAutoNum type="alphaLcPeriod"/>
              <a:defRPr/>
            </a:pPr>
            <a:r>
              <a:rPr lang="en-US" dirty="0" smtClean="0">
                <a:effectLst/>
              </a:rPr>
              <a:t>An atom of uranium (shorthand)</a:t>
            </a:r>
            <a:br>
              <a:rPr lang="en-US" dirty="0" smtClean="0">
                <a:effectLst/>
              </a:rPr>
            </a:br>
            <a:r>
              <a:rPr lang="en-US" dirty="0" smtClean="0">
                <a:effectLst/>
              </a:rPr>
              <a:t/>
            </a:r>
            <a:br>
              <a:rPr lang="en-US" dirty="0" smtClean="0">
                <a:effectLst/>
              </a:rPr>
            </a:br>
            <a:endParaRPr lang="en-US" dirty="0" smtClean="0">
              <a:effectLst/>
            </a:endParaRPr>
          </a:p>
          <a:p>
            <a:pPr marL="624078" indent="-514350" eaLnBrk="1" hangingPunct="1">
              <a:lnSpc>
                <a:spcPct val="90000"/>
              </a:lnSpc>
              <a:buFont typeface="+mj-lt"/>
              <a:buAutoNum type="arabicPeriod"/>
              <a:defRPr/>
            </a:pPr>
            <a:r>
              <a:rPr lang="en-US" dirty="0" smtClean="0">
                <a:effectLst/>
              </a:rPr>
              <a:t>Give an orbital diagram for an atom of nickel (Ni)</a:t>
            </a:r>
          </a:p>
        </p:txBody>
      </p:sp>
      <p:sp>
        <p:nvSpPr>
          <p:cNvPr id="117763" name="Rectangle 3"/>
          <p:cNvSpPr>
            <a:spLocks noGrp="1" noChangeArrowheads="1"/>
          </p:cNvSpPr>
          <p:nvPr>
            <p:ph type="title"/>
          </p:nvPr>
        </p:nvSpPr>
        <p:spPr>
          <a:xfrm>
            <a:off x="457200" y="0"/>
            <a:ext cx="8229600" cy="808038"/>
          </a:xfrm>
        </p:spPr>
        <p:txBody>
          <a:bodyPr/>
          <a:lstStyle/>
          <a:p>
            <a:pPr eaLnBrk="1" hangingPunct="1">
              <a:defRPr/>
            </a:pPr>
            <a:r>
              <a:rPr lang="en-US" dirty="0" smtClean="0"/>
              <a:t>Review</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72</a:t>
            </a:fld>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56" name="Rectangle 96"/>
          <p:cNvSpPr>
            <a:spLocks noGrp="1" noChangeArrowheads="1"/>
          </p:cNvSpPr>
          <p:nvPr>
            <p:ph idx="1"/>
          </p:nvPr>
        </p:nvSpPr>
        <p:spPr>
          <a:xfrm>
            <a:off x="304800" y="762000"/>
            <a:ext cx="8562975" cy="5486400"/>
          </a:xfrm>
        </p:spPr>
        <p:txBody>
          <a:bodyPr>
            <a:normAutofit/>
          </a:bodyPr>
          <a:lstStyle/>
          <a:p>
            <a:pPr marL="624078" indent="-514350" eaLnBrk="1" hangingPunct="1">
              <a:lnSpc>
                <a:spcPct val="90000"/>
              </a:lnSpc>
              <a:buSzPct val="100000"/>
              <a:buFont typeface="+mj-lt"/>
              <a:buAutoNum type="arabicPeriod" startAt="3"/>
              <a:defRPr/>
            </a:pPr>
            <a:r>
              <a:rPr lang="en-US" sz="2400" dirty="0" smtClean="0">
                <a:effectLst/>
              </a:rPr>
              <a:t>Which rule states no two electrons can spin the same direction in a single orbital?</a:t>
            </a:r>
            <a:br>
              <a:rPr lang="en-US" sz="2400" dirty="0" smtClean="0">
                <a:effectLst/>
              </a:rPr>
            </a:br>
            <a:r>
              <a:rPr lang="en-US" sz="2400" dirty="0" smtClean="0">
                <a:effectLst/>
              </a:rPr>
              <a:t/>
            </a:r>
            <a:br>
              <a:rPr lang="en-US" sz="2400" dirty="0" smtClean="0">
                <a:effectLst/>
              </a:rPr>
            </a:br>
            <a:r>
              <a:rPr lang="en-US" sz="2400" dirty="0" smtClean="0">
                <a:effectLst/>
              </a:rPr>
              <a:t/>
            </a:r>
            <a:br>
              <a:rPr lang="en-US" sz="2400" dirty="0" smtClean="0">
                <a:effectLst/>
              </a:rPr>
            </a:br>
            <a:endParaRPr lang="en-US" sz="2400" dirty="0" smtClean="0">
              <a:effectLst/>
            </a:endParaRPr>
          </a:p>
          <a:p>
            <a:pPr marL="624078" indent="-514350" eaLnBrk="1" hangingPunct="1">
              <a:lnSpc>
                <a:spcPct val="90000"/>
              </a:lnSpc>
              <a:buSzPct val="100000"/>
              <a:buFont typeface="+mj-lt"/>
              <a:buAutoNum type="arabicPeriod" startAt="3"/>
              <a:defRPr/>
            </a:pPr>
            <a:r>
              <a:rPr lang="en-US" sz="2400" dirty="0" smtClean="0">
                <a:effectLst/>
              </a:rPr>
              <a:t>Which rule states that electrons will fill all empty orbitals before pairing with another electron?</a:t>
            </a:r>
            <a:br>
              <a:rPr lang="en-US" sz="2400" dirty="0" smtClean="0">
                <a:effectLst/>
              </a:rPr>
            </a:br>
            <a:r>
              <a:rPr lang="en-US" sz="2400" dirty="0" smtClean="0">
                <a:effectLst/>
              </a:rPr>
              <a:t/>
            </a:r>
            <a:br>
              <a:rPr lang="en-US" sz="2400" dirty="0" smtClean="0">
                <a:effectLst/>
              </a:rPr>
            </a:br>
            <a:r>
              <a:rPr lang="en-US" sz="2400" dirty="0" smtClean="0">
                <a:effectLst/>
              </a:rPr>
              <a:t/>
            </a:r>
            <a:br>
              <a:rPr lang="en-US" sz="2400" dirty="0" smtClean="0">
                <a:effectLst/>
              </a:rPr>
            </a:br>
            <a:endParaRPr lang="en-US" sz="2400" dirty="0" smtClean="0">
              <a:effectLst/>
            </a:endParaRPr>
          </a:p>
          <a:p>
            <a:pPr marL="624078" indent="-514350" eaLnBrk="1" hangingPunct="1">
              <a:lnSpc>
                <a:spcPct val="90000"/>
              </a:lnSpc>
              <a:buSzPct val="100000"/>
              <a:buFont typeface="+mj-lt"/>
              <a:buAutoNum type="arabicPeriod" startAt="3"/>
              <a:defRPr/>
            </a:pPr>
            <a:r>
              <a:rPr lang="en-US" sz="2400" dirty="0" smtClean="0">
                <a:effectLst/>
              </a:rPr>
              <a:t>How many electrons are possible for an element with a principle quantum number equal to 3?</a:t>
            </a:r>
          </a:p>
          <a:p>
            <a:pPr eaLnBrk="1" hangingPunct="1">
              <a:lnSpc>
                <a:spcPct val="90000"/>
              </a:lnSpc>
              <a:defRPr/>
            </a:pPr>
            <a:endParaRPr lang="en-US" sz="2400" dirty="0" smtClean="0"/>
          </a:p>
        </p:txBody>
      </p:sp>
      <p:sp>
        <p:nvSpPr>
          <p:cNvPr id="117763" name="Rectangle 3"/>
          <p:cNvSpPr>
            <a:spLocks noGrp="1" noChangeArrowheads="1"/>
          </p:cNvSpPr>
          <p:nvPr>
            <p:ph type="title"/>
          </p:nvPr>
        </p:nvSpPr>
        <p:spPr>
          <a:xfrm>
            <a:off x="457200" y="0"/>
            <a:ext cx="8229600" cy="808038"/>
          </a:xfrm>
        </p:spPr>
        <p:txBody>
          <a:bodyPr/>
          <a:lstStyle/>
          <a:p>
            <a:pPr eaLnBrk="1" hangingPunct="1">
              <a:defRPr/>
            </a:pPr>
            <a:r>
              <a:rPr lang="en-US" dirty="0" smtClean="0"/>
              <a:t>Review</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73</a:t>
            </a:fld>
            <a:endParaRPr lang="en-US"/>
          </a:p>
        </p:txBody>
      </p:sp>
    </p:spTree>
    <p:extLst>
      <p:ext uri="{BB962C8B-B14F-4D97-AF65-F5344CB8AC3E}">
        <p14:creationId xmlns:p14="http://schemas.microsoft.com/office/powerpoint/2010/main" val="140471769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030" name="Rectangle 174"/>
          <p:cNvSpPr>
            <a:spLocks noGrp="1" noChangeArrowheads="1"/>
          </p:cNvSpPr>
          <p:nvPr>
            <p:ph idx="1"/>
          </p:nvPr>
        </p:nvSpPr>
        <p:spPr>
          <a:xfrm>
            <a:off x="381000" y="685800"/>
            <a:ext cx="8562975" cy="1066800"/>
          </a:xfrm>
        </p:spPr>
        <p:txBody>
          <a:bodyPr/>
          <a:lstStyle/>
          <a:p>
            <a:pPr eaLnBrk="1" hangingPunct="1">
              <a:defRPr/>
            </a:pPr>
            <a:r>
              <a:rPr lang="en-US" dirty="0" smtClean="0"/>
              <a:t>Electron dot diagrams show the valence electrons around the atomic symbol</a:t>
            </a:r>
          </a:p>
        </p:txBody>
      </p:sp>
      <p:sp>
        <p:nvSpPr>
          <p:cNvPr id="121858" name="Rectangle 2"/>
          <p:cNvSpPr>
            <a:spLocks noGrp="1" noChangeArrowheads="1"/>
          </p:cNvSpPr>
          <p:nvPr>
            <p:ph type="title"/>
          </p:nvPr>
        </p:nvSpPr>
        <p:spPr>
          <a:xfrm>
            <a:off x="381000" y="76200"/>
            <a:ext cx="8639175" cy="731838"/>
          </a:xfrm>
        </p:spPr>
        <p:txBody>
          <a:bodyPr/>
          <a:lstStyle/>
          <a:p>
            <a:pPr eaLnBrk="1" hangingPunct="1">
              <a:defRPr/>
            </a:pPr>
            <a:r>
              <a:rPr lang="en-US" sz="3400" smtClean="0"/>
              <a:t>Electron Dot Diagrams</a:t>
            </a:r>
          </a:p>
        </p:txBody>
      </p:sp>
      <p:grpSp>
        <p:nvGrpSpPr>
          <p:cNvPr id="76804" name="Group 176"/>
          <p:cNvGrpSpPr>
            <a:grpSpLocks/>
          </p:cNvGrpSpPr>
          <p:nvPr/>
        </p:nvGrpSpPr>
        <p:grpSpPr bwMode="auto">
          <a:xfrm>
            <a:off x="381000" y="1600200"/>
            <a:ext cx="8639175" cy="4876800"/>
            <a:chOff x="240" y="1200"/>
            <a:chExt cx="5442" cy="3072"/>
          </a:xfrm>
        </p:grpSpPr>
        <p:sp>
          <p:nvSpPr>
            <p:cNvPr id="76806" name="Text Box 3"/>
            <p:cNvSpPr txBox="1">
              <a:spLocks noChangeArrowheads="1"/>
            </p:cNvSpPr>
            <p:nvPr/>
          </p:nvSpPr>
          <p:spPr bwMode="auto">
            <a:xfrm>
              <a:off x="547" y="1728"/>
              <a:ext cx="255"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H</a:t>
              </a:r>
            </a:p>
            <a:p>
              <a:pPr algn="ctr" eaLnBrk="1" hangingPunct="1"/>
              <a:r>
                <a:rPr lang="en-US"/>
                <a:t> </a:t>
              </a:r>
            </a:p>
          </p:txBody>
        </p:sp>
        <p:sp>
          <p:nvSpPr>
            <p:cNvPr id="76807" name="Text Box 4"/>
            <p:cNvSpPr txBox="1">
              <a:spLocks noChangeArrowheads="1"/>
            </p:cNvSpPr>
            <p:nvPr/>
          </p:nvSpPr>
          <p:spPr bwMode="auto">
            <a:xfrm>
              <a:off x="519" y="2250"/>
              <a:ext cx="286"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Li</a:t>
              </a:r>
            </a:p>
            <a:p>
              <a:pPr algn="ctr" eaLnBrk="1" hangingPunct="1"/>
              <a:r>
                <a:rPr lang="en-US"/>
                <a:t> </a:t>
              </a:r>
            </a:p>
          </p:txBody>
        </p:sp>
        <p:sp>
          <p:nvSpPr>
            <p:cNvPr id="76808" name="Text Box 5"/>
            <p:cNvSpPr txBox="1">
              <a:spLocks noChangeArrowheads="1"/>
            </p:cNvSpPr>
            <p:nvPr/>
          </p:nvSpPr>
          <p:spPr bwMode="auto">
            <a:xfrm>
              <a:off x="481" y="2826"/>
              <a:ext cx="362"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Na</a:t>
              </a:r>
            </a:p>
            <a:p>
              <a:pPr algn="ctr" eaLnBrk="1" hangingPunct="1"/>
              <a:r>
                <a:rPr lang="en-US"/>
                <a:t> </a:t>
              </a:r>
            </a:p>
          </p:txBody>
        </p:sp>
        <p:sp>
          <p:nvSpPr>
            <p:cNvPr id="76809" name="Text Box 6"/>
            <p:cNvSpPr txBox="1">
              <a:spLocks noChangeArrowheads="1"/>
            </p:cNvSpPr>
            <p:nvPr/>
          </p:nvSpPr>
          <p:spPr bwMode="auto">
            <a:xfrm>
              <a:off x="534" y="3354"/>
              <a:ext cx="255"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K</a:t>
              </a:r>
            </a:p>
            <a:p>
              <a:pPr algn="ctr" eaLnBrk="1" hangingPunct="1"/>
              <a:r>
                <a:rPr lang="en-US"/>
                <a:t> </a:t>
              </a:r>
            </a:p>
          </p:txBody>
        </p:sp>
        <p:sp>
          <p:nvSpPr>
            <p:cNvPr id="76810" name="Text Box 7"/>
            <p:cNvSpPr txBox="1">
              <a:spLocks noChangeArrowheads="1"/>
            </p:cNvSpPr>
            <p:nvPr/>
          </p:nvSpPr>
          <p:spPr bwMode="auto">
            <a:xfrm>
              <a:off x="1125" y="2250"/>
              <a:ext cx="362"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Be</a:t>
              </a:r>
            </a:p>
            <a:p>
              <a:pPr algn="ctr" eaLnBrk="1" hangingPunct="1"/>
              <a:r>
                <a:rPr lang="en-US"/>
                <a:t> </a:t>
              </a:r>
            </a:p>
          </p:txBody>
        </p:sp>
        <p:sp>
          <p:nvSpPr>
            <p:cNvPr id="76811" name="Text Box 8"/>
            <p:cNvSpPr txBox="1">
              <a:spLocks noChangeArrowheads="1"/>
            </p:cNvSpPr>
            <p:nvPr/>
          </p:nvSpPr>
          <p:spPr bwMode="auto">
            <a:xfrm>
              <a:off x="1109" y="2826"/>
              <a:ext cx="393"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Mg</a:t>
              </a:r>
            </a:p>
            <a:p>
              <a:pPr algn="ctr" eaLnBrk="1" hangingPunct="1"/>
              <a:r>
                <a:rPr lang="en-US"/>
                <a:t> </a:t>
              </a:r>
            </a:p>
          </p:txBody>
        </p:sp>
        <p:sp>
          <p:nvSpPr>
            <p:cNvPr id="76812" name="Text Box 9"/>
            <p:cNvSpPr txBox="1">
              <a:spLocks noChangeArrowheads="1"/>
            </p:cNvSpPr>
            <p:nvPr/>
          </p:nvSpPr>
          <p:spPr bwMode="auto">
            <a:xfrm>
              <a:off x="1125" y="3354"/>
              <a:ext cx="362"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Ca</a:t>
              </a:r>
            </a:p>
            <a:p>
              <a:pPr algn="ctr" eaLnBrk="1" hangingPunct="1"/>
              <a:r>
                <a:rPr lang="en-US"/>
                <a:t> </a:t>
              </a:r>
            </a:p>
          </p:txBody>
        </p:sp>
        <p:sp>
          <p:nvSpPr>
            <p:cNvPr id="76813" name="Text Box 10"/>
            <p:cNvSpPr txBox="1">
              <a:spLocks noChangeArrowheads="1"/>
            </p:cNvSpPr>
            <p:nvPr/>
          </p:nvSpPr>
          <p:spPr bwMode="auto">
            <a:xfrm>
              <a:off x="1830" y="2250"/>
              <a:ext cx="255"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B</a:t>
              </a:r>
            </a:p>
            <a:p>
              <a:pPr algn="ctr" eaLnBrk="1" hangingPunct="1"/>
              <a:r>
                <a:rPr lang="en-US"/>
                <a:t> </a:t>
              </a:r>
            </a:p>
          </p:txBody>
        </p:sp>
        <p:sp>
          <p:nvSpPr>
            <p:cNvPr id="76814" name="Text Box 11"/>
            <p:cNvSpPr txBox="1">
              <a:spLocks noChangeArrowheads="1"/>
            </p:cNvSpPr>
            <p:nvPr/>
          </p:nvSpPr>
          <p:spPr bwMode="auto">
            <a:xfrm>
              <a:off x="1804" y="2826"/>
              <a:ext cx="308"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Al</a:t>
              </a:r>
            </a:p>
            <a:p>
              <a:pPr algn="ctr" eaLnBrk="1" hangingPunct="1"/>
              <a:r>
                <a:rPr lang="en-US"/>
                <a:t> </a:t>
              </a:r>
            </a:p>
          </p:txBody>
        </p:sp>
        <p:sp>
          <p:nvSpPr>
            <p:cNvPr id="76815" name="Text Box 12"/>
            <p:cNvSpPr txBox="1">
              <a:spLocks noChangeArrowheads="1"/>
            </p:cNvSpPr>
            <p:nvPr/>
          </p:nvSpPr>
          <p:spPr bwMode="auto">
            <a:xfrm>
              <a:off x="1772" y="3354"/>
              <a:ext cx="372"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Ga</a:t>
              </a:r>
            </a:p>
            <a:p>
              <a:pPr algn="ctr" eaLnBrk="1" hangingPunct="1"/>
              <a:r>
                <a:rPr lang="en-US"/>
                <a:t> </a:t>
              </a:r>
            </a:p>
          </p:txBody>
        </p:sp>
        <p:sp>
          <p:nvSpPr>
            <p:cNvPr id="76816" name="Text Box 13"/>
            <p:cNvSpPr txBox="1">
              <a:spLocks noChangeArrowheads="1"/>
            </p:cNvSpPr>
            <p:nvPr/>
          </p:nvSpPr>
          <p:spPr bwMode="auto">
            <a:xfrm>
              <a:off x="2474" y="2250"/>
              <a:ext cx="255"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C</a:t>
              </a:r>
            </a:p>
            <a:p>
              <a:pPr algn="ctr" eaLnBrk="1" hangingPunct="1"/>
              <a:r>
                <a:rPr lang="en-US"/>
                <a:t> </a:t>
              </a:r>
            </a:p>
          </p:txBody>
        </p:sp>
        <p:sp>
          <p:nvSpPr>
            <p:cNvPr id="76817" name="Text Box 14"/>
            <p:cNvSpPr txBox="1">
              <a:spLocks noChangeArrowheads="1"/>
            </p:cNvSpPr>
            <p:nvPr/>
          </p:nvSpPr>
          <p:spPr bwMode="auto">
            <a:xfrm>
              <a:off x="2453" y="2826"/>
              <a:ext cx="297"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Si</a:t>
              </a:r>
            </a:p>
            <a:p>
              <a:pPr algn="ctr" eaLnBrk="1" hangingPunct="1"/>
              <a:r>
                <a:rPr lang="en-US"/>
                <a:t> </a:t>
              </a:r>
            </a:p>
          </p:txBody>
        </p:sp>
        <p:sp>
          <p:nvSpPr>
            <p:cNvPr id="76818" name="Text Box 15"/>
            <p:cNvSpPr txBox="1">
              <a:spLocks noChangeArrowheads="1"/>
            </p:cNvSpPr>
            <p:nvPr/>
          </p:nvSpPr>
          <p:spPr bwMode="auto">
            <a:xfrm>
              <a:off x="2416" y="3354"/>
              <a:ext cx="372"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Ge</a:t>
              </a:r>
            </a:p>
            <a:p>
              <a:pPr algn="ctr" eaLnBrk="1" hangingPunct="1"/>
              <a:r>
                <a:rPr lang="en-US"/>
                <a:t> </a:t>
              </a:r>
            </a:p>
          </p:txBody>
        </p:sp>
        <p:sp>
          <p:nvSpPr>
            <p:cNvPr id="76819" name="Text Box 16"/>
            <p:cNvSpPr txBox="1">
              <a:spLocks noChangeArrowheads="1"/>
            </p:cNvSpPr>
            <p:nvPr/>
          </p:nvSpPr>
          <p:spPr bwMode="auto">
            <a:xfrm>
              <a:off x="3078" y="2250"/>
              <a:ext cx="255"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N</a:t>
              </a:r>
            </a:p>
            <a:p>
              <a:pPr algn="ctr" eaLnBrk="1" hangingPunct="1"/>
              <a:r>
                <a:rPr lang="en-US"/>
                <a:t> </a:t>
              </a:r>
            </a:p>
          </p:txBody>
        </p:sp>
        <p:sp>
          <p:nvSpPr>
            <p:cNvPr id="76820" name="Text Box 17"/>
            <p:cNvSpPr txBox="1">
              <a:spLocks noChangeArrowheads="1"/>
            </p:cNvSpPr>
            <p:nvPr/>
          </p:nvSpPr>
          <p:spPr bwMode="auto">
            <a:xfrm>
              <a:off x="3084" y="2826"/>
              <a:ext cx="244"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P</a:t>
              </a:r>
            </a:p>
            <a:p>
              <a:pPr algn="ctr" eaLnBrk="1" hangingPunct="1"/>
              <a:r>
                <a:rPr lang="en-US"/>
                <a:t> </a:t>
              </a:r>
            </a:p>
          </p:txBody>
        </p:sp>
        <p:sp>
          <p:nvSpPr>
            <p:cNvPr id="76821" name="Text Box 18"/>
            <p:cNvSpPr txBox="1">
              <a:spLocks noChangeArrowheads="1"/>
            </p:cNvSpPr>
            <p:nvPr/>
          </p:nvSpPr>
          <p:spPr bwMode="auto">
            <a:xfrm>
              <a:off x="3025" y="3354"/>
              <a:ext cx="362"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As</a:t>
              </a:r>
            </a:p>
            <a:p>
              <a:pPr algn="ctr" eaLnBrk="1" hangingPunct="1"/>
              <a:r>
                <a:rPr lang="en-US"/>
                <a:t> </a:t>
              </a:r>
            </a:p>
          </p:txBody>
        </p:sp>
        <p:sp>
          <p:nvSpPr>
            <p:cNvPr id="76822" name="Text Box 19"/>
            <p:cNvSpPr txBox="1">
              <a:spLocks noChangeArrowheads="1"/>
            </p:cNvSpPr>
            <p:nvPr/>
          </p:nvSpPr>
          <p:spPr bwMode="auto">
            <a:xfrm>
              <a:off x="3717" y="2250"/>
              <a:ext cx="265"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O</a:t>
              </a:r>
            </a:p>
            <a:p>
              <a:pPr algn="ctr" eaLnBrk="1" hangingPunct="1"/>
              <a:r>
                <a:rPr lang="en-US"/>
                <a:t> </a:t>
              </a:r>
            </a:p>
          </p:txBody>
        </p:sp>
        <p:sp>
          <p:nvSpPr>
            <p:cNvPr id="76823" name="Text Box 20"/>
            <p:cNvSpPr txBox="1">
              <a:spLocks noChangeArrowheads="1"/>
            </p:cNvSpPr>
            <p:nvPr/>
          </p:nvSpPr>
          <p:spPr bwMode="auto">
            <a:xfrm>
              <a:off x="3728" y="2826"/>
              <a:ext cx="244"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S</a:t>
              </a:r>
            </a:p>
            <a:p>
              <a:pPr algn="ctr" eaLnBrk="1" hangingPunct="1"/>
              <a:r>
                <a:rPr lang="en-US"/>
                <a:t> </a:t>
              </a:r>
            </a:p>
          </p:txBody>
        </p:sp>
        <p:sp>
          <p:nvSpPr>
            <p:cNvPr id="76824" name="Text Box 21"/>
            <p:cNvSpPr txBox="1">
              <a:spLocks noChangeArrowheads="1"/>
            </p:cNvSpPr>
            <p:nvPr/>
          </p:nvSpPr>
          <p:spPr bwMode="auto">
            <a:xfrm>
              <a:off x="3674" y="3354"/>
              <a:ext cx="351"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Se</a:t>
              </a:r>
            </a:p>
            <a:p>
              <a:pPr algn="ctr" eaLnBrk="1" hangingPunct="1"/>
              <a:r>
                <a:rPr lang="en-US"/>
                <a:t> </a:t>
              </a:r>
            </a:p>
          </p:txBody>
        </p:sp>
        <p:grpSp>
          <p:nvGrpSpPr>
            <p:cNvPr id="76825" name="Group 22"/>
            <p:cNvGrpSpPr>
              <a:grpSpLocks/>
            </p:cNvGrpSpPr>
            <p:nvPr/>
          </p:nvGrpSpPr>
          <p:grpSpPr bwMode="auto">
            <a:xfrm>
              <a:off x="4320" y="2250"/>
              <a:ext cx="330" cy="1565"/>
              <a:chOff x="4337" y="1914"/>
              <a:chExt cx="330" cy="1565"/>
            </a:xfrm>
          </p:grpSpPr>
          <p:sp>
            <p:nvSpPr>
              <p:cNvPr id="76972" name="Text Box 23"/>
              <p:cNvSpPr txBox="1">
                <a:spLocks noChangeArrowheads="1"/>
              </p:cNvSpPr>
              <p:nvPr/>
            </p:nvSpPr>
            <p:spPr bwMode="auto">
              <a:xfrm>
                <a:off x="4385" y="1914"/>
                <a:ext cx="233"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F</a:t>
                </a:r>
              </a:p>
              <a:p>
                <a:pPr algn="ctr" eaLnBrk="1" hangingPunct="1"/>
                <a:r>
                  <a:rPr lang="en-US"/>
                  <a:t> </a:t>
                </a:r>
              </a:p>
            </p:txBody>
          </p:sp>
          <p:sp>
            <p:nvSpPr>
              <p:cNvPr id="76973" name="Text Box 24"/>
              <p:cNvSpPr txBox="1">
                <a:spLocks noChangeArrowheads="1"/>
              </p:cNvSpPr>
              <p:nvPr/>
            </p:nvSpPr>
            <p:spPr bwMode="auto">
              <a:xfrm>
                <a:off x="4348" y="2490"/>
                <a:ext cx="308"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Cl</a:t>
                </a:r>
              </a:p>
              <a:p>
                <a:pPr algn="ctr" eaLnBrk="1" hangingPunct="1"/>
                <a:r>
                  <a:rPr lang="en-US"/>
                  <a:t> </a:t>
                </a:r>
              </a:p>
            </p:txBody>
          </p:sp>
          <p:sp>
            <p:nvSpPr>
              <p:cNvPr id="76974" name="Text Box 25"/>
              <p:cNvSpPr txBox="1">
                <a:spLocks noChangeArrowheads="1"/>
              </p:cNvSpPr>
              <p:nvPr/>
            </p:nvSpPr>
            <p:spPr bwMode="auto">
              <a:xfrm>
                <a:off x="4337" y="3018"/>
                <a:ext cx="330"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Br</a:t>
                </a:r>
              </a:p>
              <a:p>
                <a:pPr algn="ctr" eaLnBrk="1" hangingPunct="1"/>
                <a:r>
                  <a:rPr lang="en-US"/>
                  <a:t>  </a:t>
                </a:r>
              </a:p>
            </p:txBody>
          </p:sp>
        </p:grpSp>
        <p:grpSp>
          <p:nvGrpSpPr>
            <p:cNvPr id="76826" name="Group 26"/>
            <p:cNvGrpSpPr>
              <a:grpSpLocks/>
            </p:cNvGrpSpPr>
            <p:nvPr/>
          </p:nvGrpSpPr>
          <p:grpSpPr bwMode="auto">
            <a:xfrm>
              <a:off x="4966" y="1770"/>
              <a:ext cx="362" cy="2045"/>
              <a:chOff x="4965" y="1434"/>
              <a:chExt cx="362" cy="2045"/>
            </a:xfrm>
          </p:grpSpPr>
          <p:sp>
            <p:nvSpPr>
              <p:cNvPr id="76968" name="Text Box 27"/>
              <p:cNvSpPr txBox="1">
                <a:spLocks noChangeArrowheads="1"/>
              </p:cNvSpPr>
              <p:nvPr/>
            </p:nvSpPr>
            <p:spPr bwMode="auto">
              <a:xfrm>
                <a:off x="4965" y="1914"/>
                <a:ext cx="362"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Ne</a:t>
                </a:r>
              </a:p>
              <a:p>
                <a:pPr algn="ctr" eaLnBrk="1" hangingPunct="1"/>
                <a:r>
                  <a:rPr lang="en-US"/>
                  <a:t> </a:t>
                </a:r>
              </a:p>
            </p:txBody>
          </p:sp>
          <p:sp>
            <p:nvSpPr>
              <p:cNvPr id="76969" name="Text Box 28"/>
              <p:cNvSpPr txBox="1">
                <a:spLocks noChangeArrowheads="1"/>
              </p:cNvSpPr>
              <p:nvPr/>
            </p:nvSpPr>
            <p:spPr bwMode="auto">
              <a:xfrm>
                <a:off x="4981" y="2490"/>
                <a:ext cx="330"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Ar</a:t>
                </a:r>
              </a:p>
              <a:p>
                <a:pPr algn="ctr" eaLnBrk="1" hangingPunct="1"/>
                <a:r>
                  <a:rPr lang="en-US"/>
                  <a:t> </a:t>
                </a:r>
              </a:p>
            </p:txBody>
          </p:sp>
          <p:sp>
            <p:nvSpPr>
              <p:cNvPr id="76970" name="Text Box 29"/>
              <p:cNvSpPr txBox="1">
                <a:spLocks noChangeArrowheads="1"/>
              </p:cNvSpPr>
              <p:nvPr/>
            </p:nvSpPr>
            <p:spPr bwMode="auto">
              <a:xfrm>
                <a:off x="4981" y="3018"/>
                <a:ext cx="330"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Kr</a:t>
                </a:r>
              </a:p>
              <a:p>
                <a:pPr algn="ctr" eaLnBrk="1" hangingPunct="1"/>
                <a:r>
                  <a:rPr lang="en-US"/>
                  <a:t> </a:t>
                </a:r>
              </a:p>
            </p:txBody>
          </p:sp>
          <p:sp>
            <p:nvSpPr>
              <p:cNvPr id="76971" name="Text Box 30"/>
              <p:cNvSpPr txBox="1">
                <a:spLocks noChangeArrowheads="1"/>
              </p:cNvSpPr>
              <p:nvPr/>
            </p:nvSpPr>
            <p:spPr bwMode="auto">
              <a:xfrm>
                <a:off x="4965" y="1434"/>
                <a:ext cx="362" cy="46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He</a:t>
                </a:r>
              </a:p>
              <a:p>
                <a:pPr algn="ctr" eaLnBrk="1" hangingPunct="1"/>
                <a:r>
                  <a:rPr lang="en-US"/>
                  <a:t> </a:t>
                </a:r>
              </a:p>
            </p:txBody>
          </p:sp>
        </p:grpSp>
        <p:sp>
          <p:nvSpPr>
            <p:cNvPr id="76827" name="Rectangle 31"/>
            <p:cNvSpPr>
              <a:spLocks noChangeArrowheads="1"/>
            </p:cNvSpPr>
            <p:nvPr/>
          </p:nvSpPr>
          <p:spPr bwMode="auto">
            <a:xfrm>
              <a:off x="240" y="1200"/>
              <a:ext cx="5328" cy="26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8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28" name="Rectangle 32"/>
            <p:cNvSpPr>
              <a:spLocks noChangeArrowheads="1"/>
            </p:cNvSpPr>
            <p:nvPr/>
          </p:nvSpPr>
          <p:spPr bwMode="auto">
            <a:xfrm>
              <a:off x="240" y="1200"/>
              <a:ext cx="5328" cy="576"/>
            </a:xfrm>
            <a:prstGeom prst="rect">
              <a:avLst/>
            </a:prstGeom>
            <a:solidFill>
              <a:srgbClr val="CCFFCC">
                <a:alpha val="4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b="1"/>
                <a:t>Group</a:t>
              </a:r>
            </a:p>
            <a:p>
              <a:pPr algn="ctr"/>
              <a:endParaRPr lang="en-US"/>
            </a:p>
          </p:txBody>
        </p:sp>
        <p:sp>
          <p:nvSpPr>
            <p:cNvPr id="76829" name="Text Box 33"/>
            <p:cNvSpPr txBox="1">
              <a:spLocks noChangeArrowheads="1"/>
            </p:cNvSpPr>
            <p:nvPr/>
          </p:nvSpPr>
          <p:spPr bwMode="auto">
            <a:xfrm>
              <a:off x="518" y="1545"/>
              <a:ext cx="5164" cy="231"/>
            </a:xfrm>
            <a:prstGeom prst="rect">
              <a:avLst/>
            </a:prstGeom>
            <a:noFill/>
            <a:ln>
              <a:noFill/>
            </a:ln>
            <a:effectLst/>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1A            2A            3A           4A           5A            6A            7A           8A          </a:t>
              </a:r>
            </a:p>
          </p:txBody>
        </p:sp>
        <p:sp>
          <p:nvSpPr>
            <p:cNvPr id="76830" name="Line 34"/>
            <p:cNvSpPr>
              <a:spLocks noChangeShapeType="1"/>
            </p:cNvSpPr>
            <p:nvPr/>
          </p:nvSpPr>
          <p:spPr bwMode="auto">
            <a:xfrm>
              <a:off x="960" y="1680"/>
              <a:ext cx="0" cy="2208"/>
            </a:xfrm>
            <a:prstGeom prst="line">
              <a:avLst/>
            </a:prstGeom>
            <a:noFill/>
            <a:ln w="31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1" name="Line 35"/>
            <p:cNvSpPr>
              <a:spLocks noChangeShapeType="1"/>
            </p:cNvSpPr>
            <p:nvPr/>
          </p:nvSpPr>
          <p:spPr bwMode="auto">
            <a:xfrm>
              <a:off x="1632" y="1680"/>
              <a:ext cx="0" cy="2208"/>
            </a:xfrm>
            <a:prstGeom prst="line">
              <a:avLst/>
            </a:prstGeom>
            <a:noFill/>
            <a:ln w="31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2" name="Line 36"/>
            <p:cNvSpPr>
              <a:spLocks noChangeShapeType="1"/>
            </p:cNvSpPr>
            <p:nvPr/>
          </p:nvSpPr>
          <p:spPr bwMode="auto">
            <a:xfrm>
              <a:off x="2304" y="1680"/>
              <a:ext cx="0" cy="2208"/>
            </a:xfrm>
            <a:prstGeom prst="line">
              <a:avLst/>
            </a:prstGeom>
            <a:noFill/>
            <a:ln w="31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3" name="Line 37"/>
            <p:cNvSpPr>
              <a:spLocks noChangeShapeType="1"/>
            </p:cNvSpPr>
            <p:nvPr/>
          </p:nvSpPr>
          <p:spPr bwMode="auto">
            <a:xfrm>
              <a:off x="2928" y="1680"/>
              <a:ext cx="0" cy="2208"/>
            </a:xfrm>
            <a:prstGeom prst="line">
              <a:avLst/>
            </a:prstGeom>
            <a:noFill/>
            <a:ln w="31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4" name="Line 38"/>
            <p:cNvSpPr>
              <a:spLocks noChangeShapeType="1"/>
            </p:cNvSpPr>
            <p:nvPr/>
          </p:nvSpPr>
          <p:spPr bwMode="auto">
            <a:xfrm>
              <a:off x="3552" y="1680"/>
              <a:ext cx="0" cy="2208"/>
            </a:xfrm>
            <a:prstGeom prst="line">
              <a:avLst/>
            </a:prstGeom>
            <a:noFill/>
            <a:ln w="31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5" name="Line 39"/>
            <p:cNvSpPr>
              <a:spLocks noChangeShapeType="1"/>
            </p:cNvSpPr>
            <p:nvPr/>
          </p:nvSpPr>
          <p:spPr bwMode="auto">
            <a:xfrm>
              <a:off x="4176" y="1680"/>
              <a:ext cx="0" cy="2208"/>
            </a:xfrm>
            <a:prstGeom prst="line">
              <a:avLst/>
            </a:prstGeom>
            <a:noFill/>
            <a:ln w="31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6" name="Line 40"/>
            <p:cNvSpPr>
              <a:spLocks noChangeShapeType="1"/>
            </p:cNvSpPr>
            <p:nvPr/>
          </p:nvSpPr>
          <p:spPr bwMode="auto">
            <a:xfrm>
              <a:off x="4800" y="1680"/>
              <a:ext cx="0" cy="2208"/>
            </a:xfrm>
            <a:prstGeom prst="line">
              <a:avLst/>
            </a:prstGeom>
            <a:noFill/>
            <a:ln w="31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837" name="Group 41"/>
            <p:cNvGrpSpPr>
              <a:grpSpLocks/>
            </p:cNvGrpSpPr>
            <p:nvPr/>
          </p:nvGrpSpPr>
          <p:grpSpPr bwMode="auto">
            <a:xfrm>
              <a:off x="768" y="1872"/>
              <a:ext cx="96" cy="1632"/>
              <a:chOff x="768" y="1536"/>
              <a:chExt cx="96" cy="1632"/>
            </a:xfrm>
          </p:grpSpPr>
          <p:sp>
            <p:nvSpPr>
              <p:cNvPr id="76964" name="Oval 42"/>
              <p:cNvSpPr>
                <a:spLocks noChangeArrowheads="1"/>
              </p:cNvSpPr>
              <p:nvPr/>
            </p:nvSpPr>
            <p:spPr bwMode="auto">
              <a:xfrm>
                <a:off x="768" y="153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5" name="Oval 43"/>
              <p:cNvSpPr>
                <a:spLocks noChangeArrowheads="1"/>
              </p:cNvSpPr>
              <p:nvPr/>
            </p:nvSpPr>
            <p:spPr bwMode="auto">
              <a:xfrm>
                <a:off x="768" y="206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6" name="Oval 44"/>
              <p:cNvSpPr>
                <a:spLocks noChangeArrowheads="1"/>
              </p:cNvSpPr>
              <p:nvPr/>
            </p:nvSpPr>
            <p:spPr bwMode="auto">
              <a:xfrm>
                <a:off x="816" y="264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7" name="Oval 45"/>
              <p:cNvSpPr>
                <a:spLocks noChangeArrowheads="1"/>
              </p:cNvSpPr>
              <p:nvPr/>
            </p:nvSpPr>
            <p:spPr bwMode="auto">
              <a:xfrm>
                <a:off x="768" y="312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838" name="Group 46"/>
            <p:cNvGrpSpPr>
              <a:grpSpLocks/>
            </p:cNvGrpSpPr>
            <p:nvPr/>
          </p:nvGrpSpPr>
          <p:grpSpPr bwMode="auto">
            <a:xfrm>
              <a:off x="1104" y="2352"/>
              <a:ext cx="432" cy="1200"/>
              <a:chOff x="1104" y="2016"/>
              <a:chExt cx="432" cy="1200"/>
            </a:xfrm>
          </p:grpSpPr>
          <p:sp>
            <p:nvSpPr>
              <p:cNvPr id="76958" name="Oval 47"/>
              <p:cNvSpPr>
                <a:spLocks noChangeArrowheads="1"/>
              </p:cNvSpPr>
              <p:nvPr/>
            </p:nvSpPr>
            <p:spPr bwMode="auto">
              <a:xfrm>
                <a:off x="1104" y="201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9" name="Oval 48"/>
              <p:cNvSpPr>
                <a:spLocks noChangeArrowheads="1"/>
              </p:cNvSpPr>
              <p:nvPr/>
            </p:nvSpPr>
            <p:spPr bwMode="auto">
              <a:xfrm>
                <a:off x="1440" y="206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0" name="Oval 49"/>
              <p:cNvSpPr>
                <a:spLocks noChangeArrowheads="1"/>
              </p:cNvSpPr>
              <p:nvPr/>
            </p:nvSpPr>
            <p:spPr bwMode="auto">
              <a:xfrm>
                <a:off x="1104" y="259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1" name="Oval 50"/>
              <p:cNvSpPr>
                <a:spLocks noChangeArrowheads="1"/>
              </p:cNvSpPr>
              <p:nvPr/>
            </p:nvSpPr>
            <p:spPr bwMode="auto">
              <a:xfrm>
                <a:off x="1488" y="264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2" name="Oval 51"/>
              <p:cNvSpPr>
                <a:spLocks noChangeArrowheads="1"/>
              </p:cNvSpPr>
              <p:nvPr/>
            </p:nvSpPr>
            <p:spPr bwMode="auto">
              <a:xfrm>
                <a:off x="1104" y="312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3" name="Oval 52"/>
              <p:cNvSpPr>
                <a:spLocks noChangeArrowheads="1"/>
              </p:cNvSpPr>
              <p:nvPr/>
            </p:nvSpPr>
            <p:spPr bwMode="auto">
              <a:xfrm>
                <a:off x="1440" y="316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839" name="Group 53"/>
            <p:cNvGrpSpPr>
              <a:grpSpLocks/>
            </p:cNvGrpSpPr>
            <p:nvPr/>
          </p:nvGrpSpPr>
          <p:grpSpPr bwMode="auto">
            <a:xfrm>
              <a:off x="1776" y="2208"/>
              <a:ext cx="384" cy="1392"/>
              <a:chOff x="1776" y="1872"/>
              <a:chExt cx="384" cy="1392"/>
            </a:xfrm>
          </p:grpSpPr>
          <p:sp>
            <p:nvSpPr>
              <p:cNvPr id="76949" name="Oval 54"/>
              <p:cNvSpPr>
                <a:spLocks noChangeArrowheads="1"/>
              </p:cNvSpPr>
              <p:nvPr/>
            </p:nvSpPr>
            <p:spPr bwMode="auto">
              <a:xfrm>
                <a:off x="1824" y="211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0" name="Oval 55"/>
              <p:cNvSpPr>
                <a:spLocks noChangeArrowheads="1"/>
              </p:cNvSpPr>
              <p:nvPr/>
            </p:nvSpPr>
            <p:spPr bwMode="auto">
              <a:xfrm>
                <a:off x="2064" y="211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1" name="Oval 56"/>
              <p:cNvSpPr>
                <a:spLocks noChangeArrowheads="1"/>
              </p:cNvSpPr>
              <p:nvPr/>
            </p:nvSpPr>
            <p:spPr bwMode="auto">
              <a:xfrm>
                <a:off x="1920" y="187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2" name="Oval 57"/>
              <p:cNvSpPr>
                <a:spLocks noChangeArrowheads="1"/>
              </p:cNvSpPr>
              <p:nvPr/>
            </p:nvSpPr>
            <p:spPr bwMode="auto">
              <a:xfrm>
                <a:off x="1776" y="268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3" name="Oval 58"/>
              <p:cNvSpPr>
                <a:spLocks noChangeArrowheads="1"/>
              </p:cNvSpPr>
              <p:nvPr/>
            </p:nvSpPr>
            <p:spPr bwMode="auto">
              <a:xfrm>
                <a:off x="2064" y="268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4" name="Oval 59"/>
              <p:cNvSpPr>
                <a:spLocks noChangeArrowheads="1"/>
              </p:cNvSpPr>
              <p:nvPr/>
            </p:nvSpPr>
            <p:spPr bwMode="auto">
              <a:xfrm>
                <a:off x="1920" y="244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5" name="Oval 60"/>
              <p:cNvSpPr>
                <a:spLocks noChangeArrowheads="1"/>
              </p:cNvSpPr>
              <p:nvPr/>
            </p:nvSpPr>
            <p:spPr bwMode="auto">
              <a:xfrm>
                <a:off x="1776" y="321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6" name="Oval 61"/>
              <p:cNvSpPr>
                <a:spLocks noChangeArrowheads="1"/>
              </p:cNvSpPr>
              <p:nvPr/>
            </p:nvSpPr>
            <p:spPr bwMode="auto">
              <a:xfrm>
                <a:off x="2112" y="321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7" name="Oval 62"/>
              <p:cNvSpPr>
                <a:spLocks noChangeArrowheads="1"/>
              </p:cNvSpPr>
              <p:nvPr/>
            </p:nvSpPr>
            <p:spPr bwMode="auto">
              <a:xfrm>
                <a:off x="1920" y="297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840" name="Group 63"/>
            <p:cNvGrpSpPr>
              <a:grpSpLocks/>
            </p:cNvGrpSpPr>
            <p:nvPr/>
          </p:nvGrpSpPr>
          <p:grpSpPr bwMode="auto">
            <a:xfrm>
              <a:off x="2976" y="2208"/>
              <a:ext cx="432" cy="1488"/>
              <a:chOff x="2976" y="1872"/>
              <a:chExt cx="432" cy="1488"/>
            </a:xfrm>
          </p:grpSpPr>
          <p:sp>
            <p:nvSpPr>
              <p:cNvPr id="76934" name="Oval 64"/>
              <p:cNvSpPr>
                <a:spLocks noChangeArrowheads="1"/>
              </p:cNvSpPr>
              <p:nvPr/>
            </p:nvSpPr>
            <p:spPr bwMode="auto">
              <a:xfrm>
                <a:off x="3024" y="206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5" name="Oval 65"/>
              <p:cNvSpPr>
                <a:spLocks noChangeArrowheads="1"/>
              </p:cNvSpPr>
              <p:nvPr/>
            </p:nvSpPr>
            <p:spPr bwMode="auto">
              <a:xfrm>
                <a:off x="3312" y="206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6" name="Oval 66"/>
              <p:cNvSpPr>
                <a:spLocks noChangeArrowheads="1"/>
              </p:cNvSpPr>
              <p:nvPr/>
            </p:nvSpPr>
            <p:spPr bwMode="auto">
              <a:xfrm>
                <a:off x="3120" y="187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7" name="Oval 67"/>
              <p:cNvSpPr>
                <a:spLocks noChangeArrowheads="1"/>
              </p:cNvSpPr>
              <p:nvPr/>
            </p:nvSpPr>
            <p:spPr bwMode="auto">
              <a:xfrm>
                <a:off x="3168" y="220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8" name="Oval 68"/>
              <p:cNvSpPr>
                <a:spLocks noChangeArrowheads="1"/>
              </p:cNvSpPr>
              <p:nvPr/>
            </p:nvSpPr>
            <p:spPr bwMode="auto">
              <a:xfrm>
                <a:off x="3216" y="187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9" name="Oval 69"/>
              <p:cNvSpPr>
                <a:spLocks noChangeArrowheads="1"/>
              </p:cNvSpPr>
              <p:nvPr/>
            </p:nvSpPr>
            <p:spPr bwMode="auto">
              <a:xfrm>
                <a:off x="3024" y="264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0" name="Oval 70"/>
              <p:cNvSpPr>
                <a:spLocks noChangeArrowheads="1"/>
              </p:cNvSpPr>
              <p:nvPr/>
            </p:nvSpPr>
            <p:spPr bwMode="auto">
              <a:xfrm>
                <a:off x="3312" y="264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1" name="Oval 71"/>
              <p:cNvSpPr>
                <a:spLocks noChangeArrowheads="1"/>
              </p:cNvSpPr>
              <p:nvPr/>
            </p:nvSpPr>
            <p:spPr bwMode="auto">
              <a:xfrm>
                <a:off x="3120" y="244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2" name="Oval 72"/>
              <p:cNvSpPr>
                <a:spLocks noChangeArrowheads="1"/>
              </p:cNvSpPr>
              <p:nvPr/>
            </p:nvSpPr>
            <p:spPr bwMode="auto">
              <a:xfrm>
                <a:off x="3168" y="278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3" name="Oval 73"/>
              <p:cNvSpPr>
                <a:spLocks noChangeArrowheads="1"/>
              </p:cNvSpPr>
              <p:nvPr/>
            </p:nvSpPr>
            <p:spPr bwMode="auto">
              <a:xfrm>
                <a:off x="3216" y="244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4" name="Oval 74"/>
              <p:cNvSpPr>
                <a:spLocks noChangeArrowheads="1"/>
              </p:cNvSpPr>
              <p:nvPr/>
            </p:nvSpPr>
            <p:spPr bwMode="auto">
              <a:xfrm>
                <a:off x="2976" y="316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5" name="Oval 75"/>
              <p:cNvSpPr>
                <a:spLocks noChangeArrowheads="1"/>
              </p:cNvSpPr>
              <p:nvPr/>
            </p:nvSpPr>
            <p:spPr bwMode="auto">
              <a:xfrm>
                <a:off x="3360" y="316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6" name="Oval 76"/>
              <p:cNvSpPr>
                <a:spLocks noChangeArrowheads="1"/>
              </p:cNvSpPr>
              <p:nvPr/>
            </p:nvSpPr>
            <p:spPr bwMode="auto">
              <a:xfrm>
                <a:off x="3120" y="297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7" name="Oval 77"/>
              <p:cNvSpPr>
                <a:spLocks noChangeArrowheads="1"/>
              </p:cNvSpPr>
              <p:nvPr/>
            </p:nvSpPr>
            <p:spPr bwMode="auto">
              <a:xfrm>
                <a:off x="3168" y="331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8" name="Oval 78"/>
              <p:cNvSpPr>
                <a:spLocks noChangeArrowheads="1"/>
              </p:cNvSpPr>
              <p:nvPr/>
            </p:nvSpPr>
            <p:spPr bwMode="auto">
              <a:xfrm>
                <a:off x="3216" y="297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841" name="Group 79"/>
            <p:cNvGrpSpPr>
              <a:grpSpLocks/>
            </p:cNvGrpSpPr>
            <p:nvPr/>
          </p:nvGrpSpPr>
          <p:grpSpPr bwMode="auto">
            <a:xfrm>
              <a:off x="2400" y="2208"/>
              <a:ext cx="432" cy="1488"/>
              <a:chOff x="2400" y="1872"/>
              <a:chExt cx="432" cy="1488"/>
            </a:xfrm>
          </p:grpSpPr>
          <p:sp>
            <p:nvSpPr>
              <p:cNvPr id="76922" name="Oval 80"/>
              <p:cNvSpPr>
                <a:spLocks noChangeArrowheads="1"/>
              </p:cNvSpPr>
              <p:nvPr/>
            </p:nvSpPr>
            <p:spPr bwMode="auto">
              <a:xfrm>
                <a:off x="2448" y="206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3" name="Oval 81"/>
              <p:cNvSpPr>
                <a:spLocks noChangeArrowheads="1"/>
              </p:cNvSpPr>
              <p:nvPr/>
            </p:nvSpPr>
            <p:spPr bwMode="auto">
              <a:xfrm>
                <a:off x="2736" y="206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4" name="Oval 82"/>
              <p:cNvSpPr>
                <a:spLocks noChangeArrowheads="1"/>
              </p:cNvSpPr>
              <p:nvPr/>
            </p:nvSpPr>
            <p:spPr bwMode="auto">
              <a:xfrm>
                <a:off x="2592" y="187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5" name="Oval 83"/>
              <p:cNvSpPr>
                <a:spLocks noChangeArrowheads="1"/>
              </p:cNvSpPr>
              <p:nvPr/>
            </p:nvSpPr>
            <p:spPr bwMode="auto">
              <a:xfrm>
                <a:off x="2592" y="220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6" name="Oval 84"/>
              <p:cNvSpPr>
                <a:spLocks noChangeArrowheads="1"/>
              </p:cNvSpPr>
              <p:nvPr/>
            </p:nvSpPr>
            <p:spPr bwMode="auto">
              <a:xfrm>
                <a:off x="2448" y="264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7" name="Oval 85"/>
              <p:cNvSpPr>
                <a:spLocks noChangeArrowheads="1"/>
              </p:cNvSpPr>
              <p:nvPr/>
            </p:nvSpPr>
            <p:spPr bwMode="auto">
              <a:xfrm>
                <a:off x="2736" y="264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8" name="Oval 86"/>
              <p:cNvSpPr>
                <a:spLocks noChangeArrowheads="1"/>
              </p:cNvSpPr>
              <p:nvPr/>
            </p:nvSpPr>
            <p:spPr bwMode="auto">
              <a:xfrm>
                <a:off x="2592" y="244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9" name="Oval 87"/>
              <p:cNvSpPr>
                <a:spLocks noChangeArrowheads="1"/>
              </p:cNvSpPr>
              <p:nvPr/>
            </p:nvSpPr>
            <p:spPr bwMode="auto">
              <a:xfrm>
                <a:off x="2592" y="278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0" name="Oval 88"/>
              <p:cNvSpPr>
                <a:spLocks noChangeArrowheads="1"/>
              </p:cNvSpPr>
              <p:nvPr/>
            </p:nvSpPr>
            <p:spPr bwMode="auto">
              <a:xfrm>
                <a:off x="2400" y="316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1" name="Oval 89"/>
              <p:cNvSpPr>
                <a:spLocks noChangeArrowheads="1"/>
              </p:cNvSpPr>
              <p:nvPr/>
            </p:nvSpPr>
            <p:spPr bwMode="auto">
              <a:xfrm>
                <a:off x="2784" y="316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2" name="Oval 90"/>
              <p:cNvSpPr>
                <a:spLocks noChangeArrowheads="1"/>
              </p:cNvSpPr>
              <p:nvPr/>
            </p:nvSpPr>
            <p:spPr bwMode="auto">
              <a:xfrm>
                <a:off x="2592" y="297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3" name="Oval 91"/>
              <p:cNvSpPr>
                <a:spLocks noChangeArrowheads="1"/>
              </p:cNvSpPr>
              <p:nvPr/>
            </p:nvSpPr>
            <p:spPr bwMode="auto">
              <a:xfrm>
                <a:off x="2592" y="331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842" name="Group 92"/>
            <p:cNvGrpSpPr>
              <a:grpSpLocks/>
            </p:cNvGrpSpPr>
            <p:nvPr/>
          </p:nvGrpSpPr>
          <p:grpSpPr bwMode="auto">
            <a:xfrm>
              <a:off x="3648" y="2208"/>
              <a:ext cx="432" cy="1488"/>
              <a:chOff x="3648" y="1872"/>
              <a:chExt cx="432" cy="1488"/>
            </a:xfrm>
          </p:grpSpPr>
          <p:sp>
            <p:nvSpPr>
              <p:cNvPr id="76904" name="Oval 93"/>
              <p:cNvSpPr>
                <a:spLocks noChangeArrowheads="1"/>
              </p:cNvSpPr>
              <p:nvPr/>
            </p:nvSpPr>
            <p:spPr bwMode="auto">
              <a:xfrm>
                <a:off x="3696" y="196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5" name="Oval 94"/>
              <p:cNvSpPr>
                <a:spLocks noChangeArrowheads="1"/>
              </p:cNvSpPr>
              <p:nvPr/>
            </p:nvSpPr>
            <p:spPr bwMode="auto">
              <a:xfrm>
                <a:off x="3984" y="206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6" name="Oval 95"/>
              <p:cNvSpPr>
                <a:spLocks noChangeArrowheads="1"/>
              </p:cNvSpPr>
              <p:nvPr/>
            </p:nvSpPr>
            <p:spPr bwMode="auto">
              <a:xfrm>
                <a:off x="3792" y="187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7" name="Oval 96"/>
              <p:cNvSpPr>
                <a:spLocks noChangeArrowheads="1"/>
              </p:cNvSpPr>
              <p:nvPr/>
            </p:nvSpPr>
            <p:spPr bwMode="auto">
              <a:xfrm>
                <a:off x="3840" y="216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8" name="Oval 97"/>
              <p:cNvSpPr>
                <a:spLocks noChangeArrowheads="1"/>
              </p:cNvSpPr>
              <p:nvPr/>
            </p:nvSpPr>
            <p:spPr bwMode="auto">
              <a:xfrm>
                <a:off x="3888" y="187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9" name="Oval 98"/>
              <p:cNvSpPr>
                <a:spLocks noChangeArrowheads="1"/>
              </p:cNvSpPr>
              <p:nvPr/>
            </p:nvSpPr>
            <p:spPr bwMode="auto">
              <a:xfrm>
                <a:off x="3696" y="206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0" name="Oval 99"/>
              <p:cNvSpPr>
                <a:spLocks noChangeArrowheads="1"/>
              </p:cNvSpPr>
              <p:nvPr/>
            </p:nvSpPr>
            <p:spPr bwMode="auto">
              <a:xfrm>
                <a:off x="3696" y="254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1" name="Oval 100"/>
              <p:cNvSpPr>
                <a:spLocks noChangeArrowheads="1"/>
              </p:cNvSpPr>
              <p:nvPr/>
            </p:nvSpPr>
            <p:spPr bwMode="auto">
              <a:xfrm>
                <a:off x="3984" y="264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2" name="Oval 101"/>
              <p:cNvSpPr>
                <a:spLocks noChangeArrowheads="1"/>
              </p:cNvSpPr>
              <p:nvPr/>
            </p:nvSpPr>
            <p:spPr bwMode="auto">
              <a:xfrm>
                <a:off x="3792" y="244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3" name="Oval 102"/>
              <p:cNvSpPr>
                <a:spLocks noChangeArrowheads="1"/>
              </p:cNvSpPr>
              <p:nvPr/>
            </p:nvSpPr>
            <p:spPr bwMode="auto">
              <a:xfrm>
                <a:off x="3840" y="273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4" name="Oval 103"/>
              <p:cNvSpPr>
                <a:spLocks noChangeArrowheads="1"/>
              </p:cNvSpPr>
              <p:nvPr/>
            </p:nvSpPr>
            <p:spPr bwMode="auto">
              <a:xfrm>
                <a:off x="3888" y="244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5" name="Oval 104"/>
              <p:cNvSpPr>
                <a:spLocks noChangeArrowheads="1"/>
              </p:cNvSpPr>
              <p:nvPr/>
            </p:nvSpPr>
            <p:spPr bwMode="auto">
              <a:xfrm>
                <a:off x="3696" y="264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6" name="Oval 105"/>
              <p:cNvSpPr>
                <a:spLocks noChangeArrowheads="1"/>
              </p:cNvSpPr>
              <p:nvPr/>
            </p:nvSpPr>
            <p:spPr bwMode="auto">
              <a:xfrm>
                <a:off x="3648" y="307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7" name="Oval 106"/>
              <p:cNvSpPr>
                <a:spLocks noChangeArrowheads="1"/>
              </p:cNvSpPr>
              <p:nvPr/>
            </p:nvSpPr>
            <p:spPr bwMode="auto">
              <a:xfrm>
                <a:off x="4032" y="316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8" name="Oval 107"/>
              <p:cNvSpPr>
                <a:spLocks noChangeArrowheads="1"/>
              </p:cNvSpPr>
              <p:nvPr/>
            </p:nvSpPr>
            <p:spPr bwMode="auto">
              <a:xfrm>
                <a:off x="3744" y="297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9" name="Oval 108"/>
              <p:cNvSpPr>
                <a:spLocks noChangeArrowheads="1"/>
              </p:cNvSpPr>
              <p:nvPr/>
            </p:nvSpPr>
            <p:spPr bwMode="auto">
              <a:xfrm>
                <a:off x="3792" y="331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0" name="Oval 109"/>
              <p:cNvSpPr>
                <a:spLocks noChangeArrowheads="1"/>
              </p:cNvSpPr>
              <p:nvPr/>
            </p:nvSpPr>
            <p:spPr bwMode="auto">
              <a:xfrm>
                <a:off x="3840" y="297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1" name="Oval 110"/>
              <p:cNvSpPr>
                <a:spLocks noChangeArrowheads="1"/>
              </p:cNvSpPr>
              <p:nvPr/>
            </p:nvSpPr>
            <p:spPr bwMode="auto">
              <a:xfrm>
                <a:off x="3648" y="316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843" name="Group 111"/>
            <p:cNvGrpSpPr>
              <a:grpSpLocks/>
            </p:cNvGrpSpPr>
            <p:nvPr/>
          </p:nvGrpSpPr>
          <p:grpSpPr bwMode="auto">
            <a:xfrm>
              <a:off x="4320" y="2160"/>
              <a:ext cx="336" cy="1536"/>
              <a:chOff x="4320" y="1824"/>
              <a:chExt cx="336" cy="1536"/>
            </a:xfrm>
          </p:grpSpPr>
          <p:sp>
            <p:nvSpPr>
              <p:cNvPr id="76883" name="Oval 112"/>
              <p:cNvSpPr>
                <a:spLocks noChangeArrowheads="1"/>
              </p:cNvSpPr>
              <p:nvPr/>
            </p:nvSpPr>
            <p:spPr bwMode="auto">
              <a:xfrm>
                <a:off x="4320" y="196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4" name="Oval 113"/>
              <p:cNvSpPr>
                <a:spLocks noChangeArrowheads="1"/>
              </p:cNvSpPr>
              <p:nvPr/>
            </p:nvSpPr>
            <p:spPr bwMode="auto">
              <a:xfrm>
                <a:off x="4608" y="201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5" name="Oval 114"/>
              <p:cNvSpPr>
                <a:spLocks noChangeArrowheads="1"/>
              </p:cNvSpPr>
              <p:nvPr/>
            </p:nvSpPr>
            <p:spPr bwMode="auto">
              <a:xfrm>
                <a:off x="4416" y="182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6" name="Oval 115"/>
              <p:cNvSpPr>
                <a:spLocks noChangeArrowheads="1"/>
              </p:cNvSpPr>
              <p:nvPr/>
            </p:nvSpPr>
            <p:spPr bwMode="auto">
              <a:xfrm>
                <a:off x="4416" y="216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7" name="Oval 116"/>
              <p:cNvSpPr>
                <a:spLocks noChangeArrowheads="1"/>
              </p:cNvSpPr>
              <p:nvPr/>
            </p:nvSpPr>
            <p:spPr bwMode="auto">
              <a:xfrm>
                <a:off x="4512" y="182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8" name="Oval 117"/>
              <p:cNvSpPr>
                <a:spLocks noChangeArrowheads="1"/>
              </p:cNvSpPr>
              <p:nvPr/>
            </p:nvSpPr>
            <p:spPr bwMode="auto">
              <a:xfrm>
                <a:off x="4320" y="206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9" name="Oval 118"/>
              <p:cNvSpPr>
                <a:spLocks noChangeArrowheads="1"/>
              </p:cNvSpPr>
              <p:nvPr/>
            </p:nvSpPr>
            <p:spPr bwMode="auto">
              <a:xfrm>
                <a:off x="4512" y="216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90" name="Oval 119"/>
              <p:cNvSpPr>
                <a:spLocks noChangeArrowheads="1"/>
              </p:cNvSpPr>
              <p:nvPr/>
            </p:nvSpPr>
            <p:spPr bwMode="auto">
              <a:xfrm>
                <a:off x="4320" y="259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91" name="Oval 120"/>
              <p:cNvSpPr>
                <a:spLocks noChangeArrowheads="1"/>
              </p:cNvSpPr>
              <p:nvPr/>
            </p:nvSpPr>
            <p:spPr bwMode="auto">
              <a:xfrm>
                <a:off x="4608" y="264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92" name="Oval 121"/>
              <p:cNvSpPr>
                <a:spLocks noChangeArrowheads="1"/>
              </p:cNvSpPr>
              <p:nvPr/>
            </p:nvSpPr>
            <p:spPr bwMode="auto">
              <a:xfrm>
                <a:off x="4416" y="244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93" name="Oval 122"/>
              <p:cNvSpPr>
                <a:spLocks noChangeArrowheads="1"/>
              </p:cNvSpPr>
              <p:nvPr/>
            </p:nvSpPr>
            <p:spPr bwMode="auto">
              <a:xfrm>
                <a:off x="4416" y="278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94" name="Oval 123"/>
              <p:cNvSpPr>
                <a:spLocks noChangeArrowheads="1"/>
              </p:cNvSpPr>
              <p:nvPr/>
            </p:nvSpPr>
            <p:spPr bwMode="auto">
              <a:xfrm>
                <a:off x="4512" y="244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95" name="Oval 124"/>
              <p:cNvSpPr>
                <a:spLocks noChangeArrowheads="1"/>
              </p:cNvSpPr>
              <p:nvPr/>
            </p:nvSpPr>
            <p:spPr bwMode="auto">
              <a:xfrm>
                <a:off x="4320" y="268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96" name="Oval 125"/>
              <p:cNvSpPr>
                <a:spLocks noChangeArrowheads="1"/>
              </p:cNvSpPr>
              <p:nvPr/>
            </p:nvSpPr>
            <p:spPr bwMode="auto">
              <a:xfrm>
                <a:off x="4512" y="278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97" name="Oval 126"/>
              <p:cNvSpPr>
                <a:spLocks noChangeArrowheads="1"/>
              </p:cNvSpPr>
              <p:nvPr/>
            </p:nvSpPr>
            <p:spPr bwMode="auto">
              <a:xfrm>
                <a:off x="4320" y="312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98" name="Oval 127"/>
              <p:cNvSpPr>
                <a:spLocks noChangeArrowheads="1"/>
              </p:cNvSpPr>
              <p:nvPr/>
            </p:nvSpPr>
            <p:spPr bwMode="auto">
              <a:xfrm>
                <a:off x="4608" y="316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99" name="Oval 128"/>
              <p:cNvSpPr>
                <a:spLocks noChangeArrowheads="1"/>
              </p:cNvSpPr>
              <p:nvPr/>
            </p:nvSpPr>
            <p:spPr bwMode="auto">
              <a:xfrm>
                <a:off x="4416" y="297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0" name="Oval 129"/>
              <p:cNvSpPr>
                <a:spLocks noChangeArrowheads="1"/>
              </p:cNvSpPr>
              <p:nvPr/>
            </p:nvSpPr>
            <p:spPr bwMode="auto">
              <a:xfrm>
                <a:off x="4416" y="331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1" name="Oval 130"/>
              <p:cNvSpPr>
                <a:spLocks noChangeArrowheads="1"/>
              </p:cNvSpPr>
              <p:nvPr/>
            </p:nvSpPr>
            <p:spPr bwMode="auto">
              <a:xfrm>
                <a:off x="4512" y="297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2" name="Oval 131"/>
              <p:cNvSpPr>
                <a:spLocks noChangeArrowheads="1"/>
              </p:cNvSpPr>
              <p:nvPr/>
            </p:nvSpPr>
            <p:spPr bwMode="auto">
              <a:xfrm>
                <a:off x="4320" y="321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3" name="Oval 132"/>
              <p:cNvSpPr>
                <a:spLocks noChangeArrowheads="1"/>
              </p:cNvSpPr>
              <p:nvPr/>
            </p:nvSpPr>
            <p:spPr bwMode="auto">
              <a:xfrm>
                <a:off x="4512" y="331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844" name="Group 133"/>
            <p:cNvGrpSpPr>
              <a:grpSpLocks/>
            </p:cNvGrpSpPr>
            <p:nvPr/>
          </p:nvGrpSpPr>
          <p:grpSpPr bwMode="auto">
            <a:xfrm>
              <a:off x="4944" y="1824"/>
              <a:ext cx="384" cy="1872"/>
              <a:chOff x="4944" y="1488"/>
              <a:chExt cx="384" cy="1872"/>
            </a:xfrm>
          </p:grpSpPr>
          <p:sp>
            <p:nvSpPr>
              <p:cNvPr id="76857" name="Oval 134"/>
              <p:cNvSpPr>
                <a:spLocks noChangeArrowheads="1"/>
              </p:cNvSpPr>
              <p:nvPr/>
            </p:nvSpPr>
            <p:spPr bwMode="auto">
              <a:xfrm>
                <a:off x="4944" y="312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8" name="Oval 135"/>
              <p:cNvSpPr>
                <a:spLocks noChangeArrowheads="1"/>
              </p:cNvSpPr>
              <p:nvPr/>
            </p:nvSpPr>
            <p:spPr bwMode="auto">
              <a:xfrm>
                <a:off x="5280" y="3120"/>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9" name="Oval 136"/>
              <p:cNvSpPr>
                <a:spLocks noChangeArrowheads="1"/>
              </p:cNvSpPr>
              <p:nvPr/>
            </p:nvSpPr>
            <p:spPr bwMode="auto">
              <a:xfrm>
                <a:off x="5040" y="297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0" name="Oval 137"/>
              <p:cNvSpPr>
                <a:spLocks noChangeArrowheads="1"/>
              </p:cNvSpPr>
              <p:nvPr/>
            </p:nvSpPr>
            <p:spPr bwMode="auto">
              <a:xfrm>
                <a:off x="5040" y="331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1" name="Oval 138"/>
              <p:cNvSpPr>
                <a:spLocks noChangeArrowheads="1"/>
              </p:cNvSpPr>
              <p:nvPr/>
            </p:nvSpPr>
            <p:spPr bwMode="auto">
              <a:xfrm>
                <a:off x="5136" y="297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2" name="Oval 139"/>
              <p:cNvSpPr>
                <a:spLocks noChangeArrowheads="1"/>
              </p:cNvSpPr>
              <p:nvPr/>
            </p:nvSpPr>
            <p:spPr bwMode="auto">
              <a:xfrm>
                <a:off x="4944" y="321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3" name="Oval 140"/>
              <p:cNvSpPr>
                <a:spLocks noChangeArrowheads="1"/>
              </p:cNvSpPr>
              <p:nvPr/>
            </p:nvSpPr>
            <p:spPr bwMode="auto">
              <a:xfrm>
                <a:off x="5136" y="331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4" name="Oval 141"/>
              <p:cNvSpPr>
                <a:spLocks noChangeArrowheads="1"/>
              </p:cNvSpPr>
              <p:nvPr/>
            </p:nvSpPr>
            <p:spPr bwMode="auto">
              <a:xfrm>
                <a:off x="5280" y="321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5" name="Oval 142"/>
              <p:cNvSpPr>
                <a:spLocks noChangeArrowheads="1"/>
              </p:cNvSpPr>
              <p:nvPr/>
            </p:nvSpPr>
            <p:spPr bwMode="auto">
              <a:xfrm>
                <a:off x="4944" y="259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6" name="Oval 143"/>
              <p:cNvSpPr>
                <a:spLocks noChangeArrowheads="1"/>
              </p:cNvSpPr>
              <p:nvPr/>
            </p:nvSpPr>
            <p:spPr bwMode="auto">
              <a:xfrm>
                <a:off x="5280" y="259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7" name="Oval 144"/>
              <p:cNvSpPr>
                <a:spLocks noChangeArrowheads="1"/>
              </p:cNvSpPr>
              <p:nvPr/>
            </p:nvSpPr>
            <p:spPr bwMode="auto">
              <a:xfrm>
                <a:off x="5040" y="244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8" name="Oval 145"/>
              <p:cNvSpPr>
                <a:spLocks noChangeArrowheads="1"/>
              </p:cNvSpPr>
              <p:nvPr/>
            </p:nvSpPr>
            <p:spPr bwMode="auto">
              <a:xfrm>
                <a:off x="5040" y="278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9" name="Oval 146"/>
              <p:cNvSpPr>
                <a:spLocks noChangeArrowheads="1"/>
              </p:cNvSpPr>
              <p:nvPr/>
            </p:nvSpPr>
            <p:spPr bwMode="auto">
              <a:xfrm>
                <a:off x="5136" y="244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0" name="Oval 147"/>
              <p:cNvSpPr>
                <a:spLocks noChangeArrowheads="1"/>
              </p:cNvSpPr>
              <p:nvPr/>
            </p:nvSpPr>
            <p:spPr bwMode="auto">
              <a:xfrm>
                <a:off x="4944" y="268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1" name="Oval 148"/>
              <p:cNvSpPr>
                <a:spLocks noChangeArrowheads="1"/>
              </p:cNvSpPr>
              <p:nvPr/>
            </p:nvSpPr>
            <p:spPr bwMode="auto">
              <a:xfrm>
                <a:off x="5136" y="278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2" name="Oval 149"/>
              <p:cNvSpPr>
                <a:spLocks noChangeArrowheads="1"/>
              </p:cNvSpPr>
              <p:nvPr/>
            </p:nvSpPr>
            <p:spPr bwMode="auto">
              <a:xfrm>
                <a:off x="5280" y="268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3" name="Oval 150"/>
              <p:cNvSpPr>
                <a:spLocks noChangeArrowheads="1"/>
              </p:cNvSpPr>
              <p:nvPr/>
            </p:nvSpPr>
            <p:spPr bwMode="auto">
              <a:xfrm>
                <a:off x="4944" y="201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4" name="Oval 151"/>
              <p:cNvSpPr>
                <a:spLocks noChangeArrowheads="1"/>
              </p:cNvSpPr>
              <p:nvPr/>
            </p:nvSpPr>
            <p:spPr bwMode="auto">
              <a:xfrm>
                <a:off x="5280" y="2016"/>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5" name="Oval 152"/>
              <p:cNvSpPr>
                <a:spLocks noChangeArrowheads="1"/>
              </p:cNvSpPr>
              <p:nvPr/>
            </p:nvSpPr>
            <p:spPr bwMode="auto">
              <a:xfrm>
                <a:off x="5040" y="187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6" name="Oval 153"/>
              <p:cNvSpPr>
                <a:spLocks noChangeArrowheads="1"/>
              </p:cNvSpPr>
              <p:nvPr/>
            </p:nvSpPr>
            <p:spPr bwMode="auto">
              <a:xfrm>
                <a:off x="5040" y="220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7" name="Oval 154"/>
              <p:cNvSpPr>
                <a:spLocks noChangeArrowheads="1"/>
              </p:cNvSpPr>
              <p:nvPr/>
            </p:nvSpPr>
            <p:spPr bwMode="auto">
              <a:xfrm>
                <a:off x="5136" y="187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8" name="Oval 155"/>
              <p:cNvSpPr>
                <a:spLocks noChangeArrowheads="1"/>
              </p:cNvSpPr>
              <p:nvPr/>
            </p:nvSpPr>
            <p:spPr bwMode="auto">
              <a:xfrm>
                <a:off x="4944" y="211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9" name="Oval 156"/>
              <p:cNvSpPr>
                <a:spLocks noChangeArrowheads="1"/>
              </p:cNvSpPr>
              <p:nvPr/>
            </p:nvSpPr>
            <p:spPr bwMode="auto">
              <a:xfrm>
                <a:off x="5136" y="220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0" name="Oval 157"/>
              <p:cNvSpPr>
                <a:spLocks noChangeArrowheads="1"/>
              </p:cNvSpPr>
              <p:nvPr/>
            </p:nvSpPr>
            <p:spPr bwMode="auto">
              <a:xfrm>
                <a:off x="5280" y="2112"/>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1" name="Oval 158"/>
              <p:cNvSpPr>
                <a:spLocks noChangeArrowheads="1"/>
              </p:cNvSpPr>
              <p:nvPr/>
            </p:nvSpPr>
            <p:spPr bwMode="auto">
              <a:xfrm>
                <a:off x="5280" y="1488"/>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2" name="Oval 159"/>
              <p:cNvSpPr>
                <a:spLocks noChangeArrowheads="1"/>
              </p:cNvSpPr>
              <p:nvPr/>
            </p:nvSpPr>
            <p:spPr bwMode="auto">
              <a:xfrm>
                <a:off x="5280" y="158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845" name="Group 160"/>
            <p:cNvGrpSpPr>
              <a:grpSpLocks/>
            </p:cNvGrpSpPr>
            <p:nvPr/>
          </p:nvGrpSpPr>
          <p:grpSpPr bwMode="auto">
            <a:xfrm>
              <a:off x="480" y="4080"/>
              <a:ext cx="1073" cy="192"/>
              <a:chOff x="576" y="3696"/>
              <a:chExt cx="1073" cy="192"/>
            </a:xfrm>
          </p:grpSpPr>
          <p:sp>
            <p:nvSpPr>
              <p:cNvPr id="76855" name="Oval 161"/>
              <p:cNvSpPr>
                <a:spLocks noChangeArrowheads="1"/>
              </p:cNvSpPr>
              <p:nvPr/>
            </p:nvSpPr>
            <p:spPr bwMode="auto">
              <a:xfrm>
                <a:off x="576" y="3744"/>
                <a:ext cx="48" cy="48"/>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6" name="Text Box 162"/>
              <p:cNvSpPr txBox="1">
                <a:spLocks noChangeArrowheads="1"/>
              </p:cNvSpPr>
              <p:nvPr/>
            </p:nvSpPr>
            <p:spPr bwMode="auto">
              <a:xfrm>
                <a:off x="624" y="3696"/>
                <a:ext cx="1025" cy="192"/>
              </a:xfrm>
              <a:prstGeom prst="rect">
                <a:avLst/>
              </a:prstGeom>
              <a:noFill/>
              <a:ln>
                <a:noFill/>
              </a:ln>
              <a:effectLst/>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 valence electron</a:t>
                </a:r>
              </a:p>
            </p:txBody>
          </p:sp>
        </p:grpSp>
        <p:sp>
          <p:nvSpPr>
            <p:cNvPr id="76846" name="Text Box 163"/>
            <p:cNvSpPr txBox="1">
              <a:spLocks noChangeArrowheads="1"/>
            </p:cNvSpPr>
            <p:nvPr/>
          </p:nvSpPr>
          <p:spPr bwMode="auto">
            <a:xfrm>
              <a:off x="552" y="3893"/>
              <a:ext cx="218" cy="192"/>
            </a:xfrm>
            <a:prstGeom prst="rect">
              <a:avLst/>
            </a:prstGeom>
            <a:noFill/>
            <a:ln>
              <a:noFill/>
            </a:ln>
            <a:effectLst/>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i="1"/>
                <a:t>s</a:t>
              </a:r>
              <a:r>
                <a:rPr lang="en-US" sz="1400" b="1" baseline="30000"/>
                <a:t>1</a:t>
              </a:r>
            </a:p>
          </p:txBody>
        </p:sp>
        <p:sp>
          <p:nvSpPr>
            <p:cNvPr id="76847" name="Text Box 164"/>
            <p:cNvSpPr txBox="1">
              <a:spLocks noChangeArrowheads="1"/>
            </p:cNvSpPr>
            <p:nvPr/>
          </p:nvSpPr>
          <p:spPr bwMode="auto">
            <a:xfrm>
              <a:off x="1200" y="3893"/>
              <a:ext cx="218" cy="192"/>
            </a:xfrm>
            <a:prstGeom prst="rect">
              <a:avLst/>
            </a:prstGeom>
            <a:noFill/>
            <a:ln>
              <a:noFill/>
            </a:ln>
            <a:effectLst/>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i="1"/>
                <a:t>s</a:t>
              </a:r>
              <a:r>
                <a:rPr lang="en-US" sz="1400" b="1" baseline="30000"/>
                <a:t>2</a:t>
              </a:r>
            </a:p>
          </p:txBody>
        </p:sp>
        <p:sp>
          <p:nvSpPr>
            <p:cNvPr id="76848" name="Text Box 165"/>
            <p:cNvSpPr txBox="1">
              <a:spLocks noChangeArrowheads="1"/>
            </p:cNvSpPr>
            <p:nvPr/>
          </p:nvSpPr>
          <p:spPr bwMode="auto">
            <a:xfrm>
              <a:off x="2448" y="3874"/>
              <a:ext cx="326" cy="278"/>
            </a:xfrm>
            <a:prstGeom prst="rect">
              <a:avLst/>
            </a:prstGeom>
            <a:noFill/>
            <a:ln>
              <a:noFill/>
            </a:ln>
            <a:effectLst/>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i="1"/>
                <a:t>s</a:t>
              </a:r>
              <a:r>
                <a:rPr lang="en-US" sz="1400" b="1" baseline="30000"/>
                <a:t>2</a:t>
              </a:r>
              <a:r>
                <a:rPr lang="en-US" sz="1400" b="1" i="1"/>
                <a:t>p</a:t>
              </a:r>
              <a:r>
                <a:rPr lang="en-US" sz="1400" b="1" i="1" baseline="30000"/>
                <a:t>2</a:t>
              </a:r>
            </a:p>
            <a:p>
              <a:pPr eaLnBrk="1" hangingPunct="1"/>
              <a:endParaRPr lang="en-US" sz="1400" b="1" baseline="30000"/>
            </a:p>
          </p:txBody>
        </p:sp>
        <p:sp>
          <p:nvSpPr>
            <p:cNvPr id="76849" name="Text Box 166"/>
            <p:cNvSpPr txBox="1">
              <a:spLocks noChangeArrowheads="1"/>
            </p:cNvSpPr>
            <p:nvPr/>
          </p:nvSpPr>
          <p:spPr bwMode="auto">
            <a:xfrm>
              <a:off x="3071" y="3874"/>
              <a:ext cx="326" cy="278"/>
            </a:xfrm>
            <a:prstGeom prst="rect">
              <a:avLst/>
            </a:prstGeom>
            <a:noFill/>
            <a:ln>
              <a:noFill/>
            </a:ln>
            <a:effectLst/>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i="1"/>
                <a:t>s</a:t>
              </a:r>
              <a:r>
                <a:rPr lang="en-US" sz="1400" b="1" baseline="30000"/>
                <a:t>2</a:t>
              </a:r>
              <a:r>
                <a:rPr lang="en-US" sz="1400" b="1" i="1"/>
                <a:t>p</a:t>
              </a:r>
              <a:r>
                <a:rPr lang="en-US" sz="1400" b="1" i="1" baseline="30000"/>
                <a:t>3</a:t>
              </a:r>
            </a:p>
            <a:p>
              <a:pPr eaLnBrk="1" hangingPunct="1"/>
              <a:endParaRPr lang="en-US" sz="1400" b="1" baseline="30000"/>
            </a:p>
          </p:txBody>
        </p:sp>
        <p:sp>
          <p:nvSpPr>
            <p:cNvPr id="76850" name="Text Box 167"/>
            <p:cNvSpPr txBox="1">
              <a:spLocks noChangeArrowheads="1"/>
            </p:cNvSpPr>
            <p:nvPr/>
          </p:nvSpPr>
          <p:spPr bwMode="auto">
            <a:xfrm>
              <a:off x="3695" y="3874"/>
              <a:ext cx="326" cy="278"/>
            </a:xfrm>
            <a:prstGeom prst="rect">
              <a:avLst/>
            </a:prstGeom>
            <a:noFill/>
            <a:ln>
              <a:noFill/>
            </a:ln>
            <a:effectLst/>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i="1"/>
                <a:t>s</a:t>
              </a:r>
              <a:r>
                <a:rPr lang="en-US" sz="1400" b="1" baseline="30000"/>
                <a:t>2</a:t>
              </a:r>
              <a:r>
                <a:rPr lang="en-US" sz="1400" b="1" i="1"/>
                <a:t>p</a:t>
              </a:r>
              <a:r>
                <a:rPr lang="en-US" sz="1400" b="1" i="1" baseline="30000"/>
                <a:t>4</a:t>
              </a:r>
            </a:p>
            <a:p>
              <a:pPr eaLnBrk="1" hangingPunct="1"/>
              <a:endParaRPr lang="en-US" sz="1400" b="1" baseline="30000"/>
            </a:p>
          </p:txBody>
        </p:sp>
        <p:sp>
          <p:nvSpPr>
            <p:cNvPr id="76851" name="Text Box 168"/>
            <p:cNvSpPr txBox="1">
              <a:spLocks noChangeArrowheads="1"/>
            </p:cNvSpPr>
            <p:nvPr/>
          </p:nvSpPr>
          <p:spPr bwMode="auto">
            <a:xfrm>
              <a:off x="4367" y="3874"/>
              <a:ext cx="326" cy="278"/>
            </a:xfrm>
            <a:prstGeom prst="rect">
              <a:avLst/>
            </a:prstGeom>
            <a:noFill/>
            <a:ln>
              <a:noFill/>
            </a:ln>
            <a:effectLst/>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i="1"/>
                <a:t>s</a:t>
              </a:r>
              <a:r>
                <a:rPr lang="en-US" sz="1400" b="1" baseline="30000"/>
                <a:t>2</a:t>
              </a:r>
              <a:r>
                <a:rPr lang="en-US" sz="1400" b="1" i="1"/>
                <a:t>p</a:t>
              </a:r>
              <a:r>
                <a:rPr lang="en-US" sz="1400" b="1" i="1" baseline="30000"/>
                <a:t>5</a:t>
              </a:r>
            </a:p>
            <a:p>
              <a:pPr eaLnBrk="1" hangingPunct="1"/>
              <a:endParaRPr lang="en-US" sz="1400" b="1" baseline="30000"/>
            </a:p>
          </p:txBody>
        </p:sp>
        <p:sp>
          <p:nvSpPr>
            <p:cNvPr id="76852" name="Text Box 169"/>
            <p:cNvSpPr txBox="1">
              <a:spLocks noChangeArrowheads="1"/>
            </p:cNvSpPr>
            <p:nvPr/>
          </p:nvSpPr>
          <p:spPr bwMode="auto">
            <a:xfrm>
              <a:off x="5039" y="3874"/>
              <a:ext cx="326" cy="278"/>
            </a:xfrm>
            <a:prstGeom prst="rect">
              <a:avLst/>
            </a:prstGeom>
            <a:noFill/>
            <a:ln>
              <a:noFill/>
            </a:ln>
            <a:effectLst/>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i="1"/>
                <a:t>s</a:t>
              </a:r>
              <a:r>
                <a:rPr lang="en-US" sz="1400" b="1" baseline="30000"/>
                <a:t>2</a:t>
              </a:r>
              <a:r>
                <a:rPr lang="en-US" sz="1400" b="1" i="1"/>
                <a:t>p</a:t>
              </a:r>
              <a:r>
                <a:rPr lang="en-US" sz="1400" b="1" i="1" baseline="30000"/>
                <a:t>6</a:t>
              </a:r>
            </a:p>
            <a:p>
              <a:pPr eaLnBrk="1" hangingPunct="1"/>
              <a:endParaRPr lang="en-US" sz="1400" b="1" baseline="30000"/>
            </a:p>
          </p:txBody>
        </p:sp>
        <p:sp>
          <p:nvSpPr>
            <p:cNvPr id="76853" name="Text Box 170"/>
            <p:cNvSpPr txBox="1">
              <a:spLocks noChangeArrowheads="1"/>
            </p:cNvSpPr>
            <p:nvPr/>
          </p:nvSpPr>
          <p:spPr bwMode="auto">
            <a:xfrm>
              <a:off x="1824" y="3874"/>
              <a:ext cx="326" cy="278"/>
            </a:xfrm>
            <a:prstGeom prst="rect">
              <a:avLst/>
            </a:prstGeom>
            <a:noFill/>
            <a:ln>
              <a:noFill/>
            </a:ln>
            <a:effectLst/>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i="1"/>
                <a:t>s</a:t>
              </a:r>
              <a:r>
                <a:rPr lang="en-US" sz="1400" b="1" baseline="30000"/>
                <a:t>2</a:t>
              </a:r>
              <a:r>
                <a:rPr lang="en-US" sz="1400" b="1" i="1"/>
                <a:t>p</a:t>
              </a:r>
              <a:r>
                <a:rPr lang="en-US" sz="1400" b="1" i="1" baseline="30000"/>
                <a:t>1</a:t>
              </a:r>
            </a:p>
            <a:p>
              <a:pPr eaLnBrk="1" hangingPunct="1"/>
              <a:endParaRPr lang="en-US" sz="1400" b="1" baseline="30000"/>
            </a:p>
          </p:txBody>
        </p:sp>
        <p:sp>
          <p:nvSpPr>
            <p:cNvPr id="76854" name="Text Box 172"/>
            <p:cNvSpPr txBox="1">
              <a:spLocks noChangeArrowheads="1"/>
            </p:cNvSpPr>
            <p:nvPr/>
          </p:nvSpPr>
          <p:spPr bwMode="auto">
            <a:xfrm>
              <a:off x="524" y="1387"/>
              <a:ext cx="47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1               2             13            14           15            16            17             18</a:t>
              </a:r>
            </a:p>
          </p:txBody>
        </p:sp>
      </p:gr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74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idx="1"/>
          </p:nvPr>
        </p:nvSpPr>
        <p:spPr>
          <a:xfrm>
            <a:off x="457200" y="762000"/>
            <a:ext cx="8229600" cy="4878136"/>
          </a:xfrm>
        </p:spPr>
        <p:txBody>
          <a:bodyPr/>
          <a:lstStyle/>
          <a:p>
            <a:pPr eaLnBrk="1" hangingPunct="1">
              <a:defRPr/>
            </a:pPr>
            <a:r>
              <a:rPr lang="en-US" dirty="0" smtClean="0"/>
              <a:t>The nucleus of an atom has a positive charge which attracts its electrons.  </a:t>
            </a:r>
          </a:p>
          <a:p>
            <a:pPr eaLnBrk="1" hangingPunct="1">
              <a:defRPr/>
            </a:pPr>
            <a:r>
              <a:rPr lang="en-US" dirty="0" smtClean="0"/>
              <a:t>The farther apart opposite charges are, the weaker the attraction is.  When the nucleus and electron are far apart, their attraction is weaker.</a:t>
            </a:r>
          </a:p>
          <a:p>
            <a:pPr eaLnBrk="1" hangingPunct="1">
              <a:defRPr/>
            </a:pPr>
            <a:r>
              <a:rPr lang="en-US" dirty="0" smtClean="0"/>
              <a:t>The higher the opposite charges are, the stronger the attraction is.  When a nucleus of higher charge attracts an electron, the system is more stable than when a nucleus of lower charge attracts an electron.  </a:t>
            </a:r>
          </a:p>
        </p:txBody>
      </p:sp>
      <p:sp>
        <p:nvSpPr>
          <p:cNvPr id="245762" name="Rectangle 2"/>
          <p:cNvSpPr>
            <a:spLocks noGrp="1" noChangeArrowheads="1"/>
          </p:cNvSpPr>
          <p:nvPr>
            <p:ph type="title"/>
          </p:nvPr>
        </p:nvSpPr>
        <p:spPr>
          <a:xfrm>
            <a:off x="457200" y="0"/>
            <a:ext cx="8229600" cy="808038"/>
          </a:xfrm>
        </p:spPr>
        <p:txBody>
          <a:bodyPr/>
          <a:lstStyle/>
          <a:p>
            <a:pPr eaLnBrk="1" hangingPunct="1">
              <a:defRPr/>
            </a:pPr>
            <a:r>
              <a:rPr lang="en-US" dirty="0" smtClean="0"/>
              <a:t>Nuclear Charge (Z)</a:t>
            </a:r>
            <a:endParaRPr lang="en-US" baseline="-25000" dirty="0" smtClean="0"/>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Rectangle 3"/>
          <p:cNvSpPr>
            <a:spLocks noGrp="1" noChangeArrowheads="1"/>
          </p:cNvSpPr>
          <p:nvPr>
            <p:ph idx="1"/>
          </p:nvPr>
        </p:nvSpPr>
        <p:spPr>
          <a:xfrm>
            <a:off x="457200" y="1371600"/>
            <a:ext cx="8001000" cy="4297362"/>
          </a:xfrm>
        </p:spPr>
        <p:txBody>
          <a:bodyPr/>
          <a:lstStyle/>
          <a:p>
            <a:pPr eaLnBrk="1" hangingPunct="1">
              <a:defRPr/>
            </a:pPr>
            <a:r>
              <a:rPr lang="en-US" u="sng" dirty="0" smtClean="0"/>
              <a:t>Shielding</a:t>
            </a:r>
            <a:r>
              <a:rPr lang="en-US" dirty="0" smtClean="0"/>
              <a:t> is caused by one electron repulsing  another, consequently reducing the attraction of the positive nuclear charge.</a:t>
            </a:r>
            <a:br>
              <a:rPr lang="en-US" dirty="0" smtClean="0"/>
            </a:br>
            <a:endParaRPr lang="en-US" dirty="0" smtClean="0"/>
          </a:p>
          <a:p>
            <a:pPr eaLnBrk="1" hangingPunct="1">
              <a:defRPr/>
            </a:pPr>
            <a:r>
              <a:rPr lang="en-US" u="sng" dirty="0" smtClean="0"/>
              <a:t>Effective nuclear charge</a:t>
            </a:r>
            <a:r>
              <a:rPr lang="en-US" dirty="0" smtClean="0"/>
              <a:t> (</a:t>
            </a:r>
            <a:r>
              <a:rPr lang="en-US" dirty="0" err="1" smtClean="0"/>
              <a:t>Z</a:t>
            </a:r>
            <a:r>
              <a:rPr lang="en-US" baseline="-25000" dirty="0" err="1" smtClean="0"/>
              <a:t>eff</a:t>
            </a:r>
            <a:r>
              <a:rPr lang="en-US" dirty="0" smtClean="0"/>
              <a:t>) is the positive charge that an electron actually experiences.  </a:t>
            </a:r>
          </a:p>
          <a:p>
            <a:pPr lvl="1" eaLnBrk="1" hangingPunct="1">
              <a:defRPr/>
            </a:pPr>
            <a:r>
              <a:rPr lang="en-US" dirty="0" smtClean="0"/>
              <a:t>Equal to the nuclear charge but reduced by any shielding or screening from any intervening electron distribution.</a:t>
            </a:r>
          </a:p>
        </p:txBody>
      </p:sp>
      <p:sp>
        <p:nvSpPr>
          <p:cNvPr id="333826" name="Rectangle 2"/>
          <p:cNvSpPr>
            <a:spLocks noGrp="1" noChangeArrowheads="1"/>
          </p:cNvSpPr>
          <p:nvPr>
            <p:ph type="title"/>
          </p:nvPr>
        </p:nvSpPr>
        <p:spPr>
          <a:xfrm>
            <a:off x="152400" y="0"/>
            <a:ext cx="8763000" cy="1371600"/>
          </a:xfrm>
        </p:spPr>
        <p:txBody>
          <a:bodyPr>
            <a:normAutofit/>
          </a:bodyPr>
          <a:lstStyle/>
          <a:p>
            <a:pPr eaLnBrk="1" hangingPunct="1">
              <a:defRPr/>
            </a:pPr>
            <a:r>
              <a:rPr lang="en-US" sz="3200" dirty="0" smtClean="0"/>
              <a:t>Shielding and </a:t>
            </a:r>
            <a:br>
              <a:rPr lang="en-US" sz="3200" dirty="0" smtClean="0"/>
            </a:br>
            <a:r>
              <a:rPr lang="en-US" sz="3200" dirty="0" smtClean="0"/>
              <a:t>Effective Nuclear Charge (</a:t>
            </a:r>
            <a:r>
              <a:rPr lang="en-US" sz="3200" dirty="0" err="1" smtClean="0"/>
              <a:t>Z</a:t>
            </a:r>
            <a:r>
              <a:rPr lang="en-US" sz="3200" baseline="-25000" dirty="0" err="1" smtClean="0"/>
              <a:t>eff</a:t>
            </a:r>
            <a:r>
              <a:rPr lang="en-US" sz="3200" dirty="0" smtClean="0"/>
              <a:t>)</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2133600" y="0"/>
            <a:ext cx="4495800" cy="1143000"/>
          </a:xfrm>
        </p:spPr>
        <p:txBody>
          <a:bodyPr anchor="ctr"/>
          <a:lstStyle/>
          <a:p>
            <a:pPr eaLnBrk="1" hangingPunct="1">
              <a:defRPr/>
            </a:pPr>
            <a:r>
              <a:rPr lang="en-US" dirty="0" smtClean="0"/>
              <a:t>Shielding Effect</a:t>
            </a:r>
          </a:p>
        </p:txBody>
      </p:sp>
      <p:sp>
        <p:nvSpPr>
          <p:cNvPr id="22531" name="Rectangle 3"/>
          <p:cNvSpPr>
            <a:spLocks noGrp="1" noChangeArrowheads="1"/>
          </p:cNvSpPr>
          <p:nvPr>
            <p:ph type="body" idx="4294967295"/>
          </p:nvPr>
        </p:nvSpPr>
        <p:spPr>
          <a:xfrm>
            <a:off x="228600" y="4267200"/>
            <a:ext cx="4018128" cy="1524000"/>
          </a:xfrm>
        </p:spPr>
        <p:txBody>
          <a:bodyPr/>
          <a:lstStyle/>
          <a:p>
            <a:pPr eaLnBrk="1" hangingPunct="1">
              <a:lnSpc>
                <a:spcPct val="90000"/>
              </a:lnSpc>
              <a:buFontTx/>
              <a:buNone/>
              <a:defRPr/>
            </a:pPr>
            <a:r>
              <a:rPr lang="en-US" sz="2000" dirty="0" smtClean="0"/>
              <a:t>	</a:t>
            </a:r>
            <a:r>
              <a:rPr lang="en-US" sz="2400" dirty="0" smtClean="0"/>
              <a:t>Electron shield blocks the attractive force of the nucleus from the valence electrons.</a:t>
            </a:r>
          </a:p>
        </p:txBody>
      </p:sp>
      <p:sp>
        <p:nvSpPr>
          <p:cNvPr id="79876" name="AutoShape 4"/>
          <p:cNvSpPr>
            <a:spLocks noChangeArrowheads="1"/>
          </p:cNvSpPr>
          <p:nvPr/>
        </p:nvSpPr>
        <p:spPr bwMode="auto">
          <a:xfrm>
            <a:off x="3657600" y="1524000"/>
            <a:ext cx="3429000" cy="2971800"/>
          </a:xfrm>
          <a:custGeom>
            <a:avLst/>
            <a:gdLst>
              <a:gd name="T0" fmla="*/ 476309531 w 21600"/>
              <a:gd name="T1" fmla="*/ 204435075 h 21600"/>
              <a:gd name="T2" fmla="*/ 272176875 w 21600"/>
              <a:gd name="T3" fmla="*/ 408870150 h 21600"/>
              <a:gd name="T4" fmla="*/ 68044219 w 21600"/>
              <a:gd name="T5" fmla="*/ 204435075 h 21600"/>
              <a:gd name="T6" fmla="*/ 27217687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rgbClr val="FF0000"/>
            </a:solidFill>
            <a:miter lim="800000"/>
            <a:headEnd/>
            <a:tailEnd/>
          </a:ln>
        </p:spPr>
        <p:txBody>
          <a:bodyPr wrap="none" anchor="ctr"/>
          <a:lstStyle/>
          <a:p>
            <a:endParaRPr lang="en-US"/>
          </a:p>
        </p:txBody>
      </p:sp>
      <p:sp>
        <p:nvSpPr>
          <p:cNvPr id="79877" name="Text Box 6"/>
          <p:cNvSpPr txBox="1">
            <a:spLocks noChangeArrowheads="1"/>
          </p:cNvSpPr>
          <p:nvPr/>
        </p:nvSpPr>
        <p:spPr bwMode="auto">
          <a:xfrm>
            <a:off x="2998788" y="2362200"/>
            <a:ext cx="7175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7200"/>
              <a:t>+</a:t>
            </a:r>
          </a:p>
        </p:txBody>
      </p:sp>
      <p:sp>
        <p:nvSpPr>
          <p:cNvPr id="79878" name="Text Box 7"/>
          <p:cNvSpPr txBox="1">
            <a:spLocks noChangeArrowheads="1"/>
          </p:cNvSpPr>
          <p:nvPr/>
        </p:nvSpPr>
        <p:spPr bwMode="auto">
          <a:xfrm>
            <a:off x="2801938" y="3352800"/>
            <a:ext cx="1236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nucleus</a:t>
            </a:r>
          </a:p>
        </p:txBody>
      </p:sp>
      <p:sp>
        <p:nvSpPr>
          <p:cNvPr id="22539" name="AutoShape 11"/>
          <p:cNvSpPr>
            <a:spLocks noChangeArrowheads="1"/>
          </p:cNvSpPr>
          <p:nvPr/>
        </p:nvSpPr>
        <p:spPr bwMode="auto">
          <a:xfrm>
            <a:off x="6629400" y="762000"/>
            <a:ext cx="1752600" cy="4114800"/>
          </a:xfrm>
          <a:prstGeom prst="curvedLeftArrow">
            <a:avLst>
              <a:gd name="adj1" fmla="val 46957"/>
              <a:gd name="adj2" fmla="val 93913"/>
              <a:gd name="adj3" fmla="val 33333"/>
            </a:avLst>
          </a:prstGeom>
          <a:solidFill>
            <a:schemeClr val="bg1"/>
          </a:solidFill>
          <a:ln w="9525">
            <a:solidFill>
              <a:schemeClr val="tx1"/>
            </a:solidFill>
            <a:miter lim="800000"/>
            <a:headEnd/>
            <a:tailEnd/>
          </a:ln>
        </p:spPr>
        <p:txBody>
          <a:bodyPr wrap="none" anchor="ctr"/>
          <a:lstStyle/>
          <a:p>
            <a:pPr algn="ctr"/>
            <a:endParaRPr lang="en-US" sz="2400"/>
          </a:p>
        </p:txBody>
      </p:sp>
      <p:sp>
        <p:nvSpPr>
          <p:cNvPr id="79880" name="Rectangle 17"/>
          <p:cNvSpPr>
            <a:spLocks noChangeArrowheads="1"/>
          </p:cNvSpPr>
          <p:nvPr/>
        </p:nvSpPr>
        <p:spPr bwMode="auto">
          <a:xfrm>
            <a:off x="6858000" y="1219200"/>
            <a:ext cx="1103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Valence</a:t>
            </a:r>
          </a:p>
        </p:txBody>
      </p:sp>
      <p:sp>
        <p:nvSpPr>
          <p:cNvPr id="79881" name="Text Box 18"/>
          <p:cNvSpPr txBox="1">
            <a:spLocks noChangeArrowheads="1"/>
          </p:cNvSpPr>
          <p:nvPr/>
        </p:nvSpPr>
        <p:spPr bwMode="auto">
          <a:xfrm>
            <a:off x="6834188" y="3581400"/>
            <a:ext cx="1243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t>Electrons</a:t>
            </a:r>
          </a:p>
        </p:txBody>
      </p:sp>
      <p:sp>
        <p:nvSpPr>
          <p:cNvPr id="79882" name="Rectangle 23"/>
          <p:cNvSpPr>
            <a:spLocks noChangeArrowheads="1"/>
          </p:cNvSpPr>
          <p:nvPr/>
        </p:nvSpPr>
        <p:spPr bwMode="auto">
          <a:xfrm>
            <a:off x="7848600" y="3124200"/>
            <a:ext cx="319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t>-</a:t>
            </a:r>
          </a:p>
        </p:txBody>
      </p:sp>
      <p:sp>
        <p:nvSpPr>
          <p:cNvPr id="22552" name="AutoShape 24"/>
          <p:cNvSpPr>
            <a:spLocks noChangeArrowheads="1"/>
          </p:cNvSpPr>
          <p:nvPr/>
        </p:nvSpPr>
        <p:spPr bwMode="auto">
          <a:xfrm>
            <a:off x="5181600" y="1524000"/>
            <a:ext cx="990600" cy="3276600"/>
          </a:xfrm>
          <a:prstGeom prst="curvedLeftArrow">
            <a:avLst>
              <a:gd name="adj1" fmla="val 66154"/>
              <a:gd name="adj2" fmla="val 132308"/>
              <a:gd name="adj3" fmla="val 33333"/>
            </a:avLst>
          </a:prstGeom>
          <a:solidFill>
            <a:schemeClr val="bg1"/>
          </a:solidFill>
          <a:ln w="9525">
            <a:solidFill>
              <a:schemeClr val="tx1"/>
            </a:solidFill>
            <a:miter lim="800000"/>
            <a:headEnd/>
            <a:tailEnd/>
          </a:ln>
        </p:spPr>
        <p:txBody>
          <a:bodyPr wrap="none" anchor="ctr"/>
          <a:lstStyle/>
          <a:p>
            <a:endParaRPr lang="en-US"/>
          </a:p>
        </p:txBody>
      </p:sp>
      <p:sp>
        <p:nvSpPr>
          <p:cNvPr id="79884" name="AutoShape 25"/>
          <p:cNvSpPr>
            <a:spLocks noChangeArrowheads="1"/>
          </p:cNvSpPr>
          <p:nvPr/>
        </p:nvSpPr>
        <p:spPr bwMode="auto">
          <a:xfrm>
            <a:off x="4495800" y="1676400"/>
            <a:ext cx="685800" cy="2590800"/>
          </a:xfrm>
          <a:prstGeom prst="curvedLeftArrow">
            <a:avLst>
              <a:gd name="adj1" fmla="val 75556"/>
              <a:gd name="adj2" fmla="val 151111"/>
              <a:gd name="adj3" fmla="val 33333"/>
            </a:avLst>
          </a:prstGeom>
          <a:solidFill>
            <a:schemeClr val="bg1"/>
          </a:solidFill>
          <a:ln w="9525">
            <a:solidFill>
              <a:schemeClr val="tx1"/>
            </a:solidFill>
            <a:miter lim="800000"/>
            <a:headEnd/>
            <a:tailEnd/>
          </a:ln>
        </p:spPr>
        <p:txBody>
          <a:bodyPr wrap="none" anchor="ctr"/>
          <a:lstStyle/>
          <a:p>
            <a:pPr algn="ctr"/>
            <a:endParaRPr lang="en-US" sz="3200">
              <a:solidFill>
                <a:srgbClr val="FF0000"/>
              </a:solidFill>
            </a:endParaRPr>
          </a:p>
        </p:txBody>
      </p:sp>
      <p:sp>
        <p:nvSpPr>
          <p:cNvPr id="79885" name="Rectangle 26"/>
          <p:cNvSpPr>
            <a:spLocks noChangeArrowheads="1"/>
          </p:cNvSpPr>
          <p:nvPr/>
        </p:nvSpPr>
        <p:spPr bwMode="auto">
          <a:xfrm>
            <a:off x="4572000" y="3306763"/>
            <a:ext cx="3190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t>-</a:t>
            </a:r>
          </a:p>
        </p:txBody>
      </p:sp>
      <p:sp>
        <p:nvSpPr>
          <p:cNvPr id="79886" name="Rectangle 27"/>
          <p:cNvSpPr>
            <a:spLocks noChangeArrowheads="1"/>
          </p:cNvSpPr>
          <p:nvPr/>
        </p:nvSpPr>
        <p:spPr bwMode="auto">
          <a:xfrm>
            <a:off x="5410200" y="3687763"/>
            <a:ext cx="3190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t>-</a:t>
            </a:r>
          </a:p>
        </p:txBody>
      </p:sp>
      <p:sp>
        <p:nvSpPr>
          <p:cNvPr id="79887" name="Rectangle 28"/>
          <p:cNvSpPr>
            <a:spLocks noChangeArrowheads="1"/>
          </p:cNvSpPr>
          <p:nvPr/>
        </p:nvSpPr>
        <p:spPr bwMode="auto">
          <a:xfrm>
            <a:off x="5715000" y="3459163"/>
            <a:ext cx="3190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t>-</a:t>
            </a:r>
          </a:p>
        </p:txBody>
      </p:sp>
      <p:sp>
        <p:nvSpPr>
          <p:cNvPr id="79888" name="Rectangle 29"/>
          <p:cNvSpPr>
            <a:spLocks noChangeArrowheads="1"/>
          </p:cNvSpPr>
          <p:nvPr/>
        </p:nvSpPr>
        <p:spPr bwMode="auto">
          <a:xfrm>
            <a:off x="4800600" y="4724400"/>
            <a:ext cx="1600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b="1">
                <a:solidFill>
                  <a:srgbClr val="FF0000"/>
                </a:solidFill>
              </a:rPr>
              <a:t>Electron </a:t>
            </a:r>
          </a:p>
          <a:p>
            <a:pPr>
              <a:spcBef>
                <a:spcPct val="50000"/>
              </a:spcBef>
            </a:pPr>
            <a:r>
              <a:rPr lang="en-US" sz="2400" b="1">
                <a:solidFill>
                  <a:srgbClr val="FF0000"/>
                </a:solidFill>
              </a:rPr>
              <a:t>Shield</a:t>
            </a:r>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77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52"/>
                                        </p:tgtEl>
                                        <p:attrNameLst>
                                          <p:attrName>style.visibility</p:attrName>
                                        </p:attrNameLst>
                                      </p:cBhvr>
                                      <p:to>
                                        <p:strVal val="visible"/>
                                      </p:to>
                                    </p:set>
                                    <p:animEffect transition="in" filter="dissolve">
                                      <p:cBhvr>
                                        <p:cTn id="7" dur="500"/>
                                        <p:tgtEl>
                                          <p:spTgt spid="225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dissolve">
                                      <p:cBhvr>
                                        <p:cTn id="12"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autoUpdateAnimBg="0"/>
      <p:bldP spid="2255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Oval 5"/>
          <p:cNvSpPr>
            <a:spLocks noChangeArrowheads="1"/>
          </p:cNvSpPr>
          <p:nvPr/>
        </p:nvSpPr>
        <p:spPr bwMode="auto">
          <a:xfrm>
            <a:off x="2333625" y="1295400"/>
            <a:ext cx="4038600" cy="4038600"/>
          </a:xfrm>
          <a:prstGeom prst="ellipse">
            <a:avLst/>
          </a:prstGeom>
          <a:gradFill rotWithShape="1">
            <a:gsLst>
              <a:gs pos="0">
                <a:schemeClr val="bg1"/>
              </a:gs>
              <a:gs pos="100000">
                <a:schemeClr val="bg2">
                  <a:alpha val="37000"/>
                </a:schemeClr>
              </a:gs>
            </a:gsLst>
            <a:path path="shape">
              <a:fillToRect l="50000" t="50000" r="50000" b="50000"/>
            </a:path>
          </a:gradFill>
          <a:ln w="3175">
            <a:solidFill>
              <a:srgbClr val="333333"/>
            </a:solidFill>
            <a:round/>
            <a:headEnd/>
            <a:tailEnd/>
          </a:ln>
        </p:spPr>
        <p:txBody>
          <a:bodyPr wrap="none" anchor="ctr"/>
          <a:lstStyle/>
          <a:p>
            <a:endParaRPr lang="en-US"/>
          </a:p>
        </p:txBody>
      </p:sp>
      <p:sp>
        <p:nvSpPr>
          <p:cNvPr id="80899" name="Oval 23"/>
          <p:cNvSpPr>
            <a:spLocks noChangeArrowheads="1"/>
          </p:cNvSpPr>
          <p:nvPr/>
        </p:nvSpPr>
        <p:spPr bwMode="auto">
          <a:xfrm>
            <a:off x="2943225" y="1922462"/>
            <a:ext cx="2805113" cy="2805113"/>
          </a:xfrm>
          <a:prstGeom prst="ellipse">
            <a:avLst/>
          </a:prstGeom>
          <a:gradFill rotWithShape="1">
            <a:gsLst>
              <a:gs pos="0">
                <a:schemeClr val="bg1"/>
              </a:gs>
              <a:gs pos="100000">
                <a:srgbClr val="EAEAEA">
                  <a:alpha val="87999"/>
                </a:srgbClr>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US"/>
          </a:p>
        </p:txBody>
      </p:sp>
      <p:sp>
        <p:nvSpPr>
          <p:cNvPr id="140292" name="Rectangle 4"/>
          <p:cNvSpPr>
            <a:spLocks noGrp="1" noChangeArrowheads="1"/>
          </p:cNvSpPr>
          <p:nvPr>
            <p:ph type="title" idx="4294967295"/>
          </p:nvPr>
        </p:nvSpPr>
        <p:spPr>
          <a:xfrm>
            <a:off x="152400" y="0"/>
            <a:ext cx="8763000" cy="1066800"/>
          </a:xfrm>
        </p:spPr>
        <p:txBody>
          <a:bodyPr anchor="ctr">
            <a:normAutofit fontScale="90000"/>
          </a:bodyPr>
          <a:lstStyle/>
          <a:p>
            <a:pPr eaLnBrk="1" hangingPunct="1">
              <a:defRPr/>
            </a:pPr>
            <a:r>
              <a:rPr lang="en-US" sz="3600" dirty="0" smtClean="0"/>
              <a:t>Shielding Effect and </a:t>
            </a:r>
            <a:br>
              <a:rPr lang="en-US" sz="3600" dirty="0" smtClean="0"/>
            </a:br>
            <a:r>
              <a:rPr lang="en-US" sz="3600" dirty="0" smtClean="0"/>
              <a:t>Effective Nuclear Charge</a:t>
            </a:r>
          </a:p>
        </p:txBody>
      </p:sp>
      <p:sp>
        <p:nvSpPr>
          <p:cNvPr id="80901" name="Oval 6"/>
          <p:cNvSpPr>
            <a:spLocks noChangeArrowheads="1"/>
          </p:cNvSpPr>
          <p:nvPr/>
        </p:nvSpPr>
        <p:spPr bwMode="auto">
          <a:xfrm>
            <a:off x="3208338" y="2173287"/>
            <a:ext cx="2286000" cy="2286000"/>
          </a:xfrm>
          <a:prstGeom prst="ellipse">
            <a:avLst/>
          </a:prstGeom>
          <a:gradFill rotWithShape="1">
            <a:gsLst>
              <a:gs pos="0">
                <a:schemeClr val="bg1"/>
              </a:gs>
              <a:gs pos="100000">
                <a:schemeClr val="bg2">
                  <a:alpha val="26999"/>
                </a:schemeClr>
              </a:gs>
            </a:gsLst>
            <a:path path="shape">
              <a:fillToRect l="50000" t="50000" r="50000" b="50000"/>
            </a:path>
          </a:gradFill>
          <a:ln w="3175">
            <a:solidFill>
              <a:srgbClr val="333333"/>
            </a:solidFill>
            <a:round/>
            <a:headEnd/>
            <a:tailEnd/>
          </a:ln>
        </p:spPr>
        <p:txBody>
          <a:bodyPr wrap="none" anchor="ctr"/>
          <a:lstStyle/>
          <a:p>
            <a:endParaRPr lang="en-US"/>
          </a:p>
        </p:txBody>
      </p:sp>
      <p:sp>
        <p:nvSpPr>
          <p:cNvPr id="80902" name="Oval 8"/>
          <p:cNvSpPr>
            <a:spLocks noChangeArrowheads="1"/>
          </p:cNvSpPr>
          <p:nvPr/>
        </p:nvSpPr>
        <p:spPr bwMode="auto">
          <a:xfrm>
            <a:off x="4214813" y="3186112"/>
            <a:ext cx="277812" cy="277813"/>
          </a:xfrm>
          <a:prstGeom prst="ellipse">
            <a:avLst/>
          </a:prstGeom>
          <a:solidFill>
            <a:schemeClr val="bg1"/>
          </a:solidFill>
          <a:ln w="19050">
            <a:solidFill>
              <a:srgbClr val="FF0000"/>
            </a:solidFill>
            <a:round/>
            <a:headEnd/>
            <a:tailEnd/>
          </a:ln>
        </p:spPr>
        <p:txBody>
          <a:bodyPr wrap="none" anchor="ctr"/>
          <a:lstStyle/>
          <a:p>
            <a:pPr algn="ctr"/>
            <a:r>
              <a:rPr lang="en-US" b="1"/>
              <a:t>+</a:t>
            </a:r>
          </a:p>
        </p:txBody>
      </p:sp>
      <p:grpSp>
        <p:nvGrpSpPr>
          <p:cNvPr id="80903" name="Group 13"/>
          <p:cNvGrpSpPr>
            <a:grpSpLocks/>
          </p:cNvGrpSpPr>
          <p:nvPr/>
        </p:nvGrpSpPr>
        <p:grpSpPr bwMode="auto">
          <a:xfrm>
            <a:off x="5645150" y="4238625"/>
            <a:ext cx="311150" cy="419100"/>
            <a:chOff x="2746" y="2552"/>
            <a:chExt cx="196" cy="264"/>
          </a:xfrm>
        </p:grpSpPr>
        <p:sp>
          <p:nvSpPr>
            <p:cNvPr id="80926" name="Oval 14"/>
            <p:cNvSpPr>
              <a:spLocks noChangeArrowheads="1"/>
            </p:cNvSpPr>
            <p:nvPr/>
          </p:nvSpPr>
          <p:spPr bwMode="auto">
            <a:xfrm>
              <a:off x="2771" y="2663"/>
              <a:ext cx="153" cy="153"/>
            </a:xfrm>
            <a:prstGeom prst="ellipse">
              <a:avLst/>
            </a:prstGeom>
            <a:solidFill>
              <a:schemeClr val="bg1"/>
            </a:solidFill>
            <a:ln w="19050">
              <a:solidFill>
                <a:schemeClr val="accent2"/>
              </a:solidFill>
              <a:round/>
              <a:headEnd/>
              <a:tailEnd/>
            </a:ln>
          </p:spPr>
          <p:txBody>
            <a:bodyPr wrap="none" anchor="ctr"/>
            <a:lstStyle/>
            <a:p>
              <a:pPr algn="ctr"/>
              <a:endParaRPr lang="en-US"/>
            </a:p>
            <a:p>
              <a:pPr algn="ctr"/>
              <a:endParaRPr lang="en-US"/>
            </a:p>
          </p:txBody>
        </p:sp>
        <p:sp>
          <p:nvSpPr>
            <p:cNvPr id="80927" name="Text Box 15"/>
            <p:cNvSpPr txBox="1">
              <a:spLocks noChangeArrowheads="1"/>
            </p:cNvSpPr>
            <p:nvPr/>
          </p:nvSpPr>
          <p:spPr bwMode="auto">
            <a:xfrm>
              <a:off x="2746" y="255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_</a:t>
              </a:r>
            </a:p>
          </p:txBody>
        </p:sp>
      </p:grpSp>
      <p:grpSp>
        <p:nvGrpSpPr>
          <p:cNvPr id="80904" name="Group 20"/>
          <p:cNvGrpSpPr>
            <a:grpSpLocks/>
          </p:cNvGrpSpPr>
          <p:nvPr/>
        </p:nvGrpSpPr>
        <p:grpSpPr bwMode="auto">
          <a:xfrm>
            <a:off x="2744788" y="4230687"/>
            <a:ext cx="311150" cy="419100"/>
            <a:chOff x="1783" y="2839"/>
            <a:chExt cx="196" cy="264"/>
          </a:xfrm>
        </p:grpSpPr>
        <p:sp>
          <p:nvSpPr>
            <p:cNvPr id="80924" name="Oval 17"/>
            <p:cNvSpPr>
              <a:spLocks noChangeArrowheads="1"/>
            </p:cNvSpPr>
            <p:nvPr/>
          </p:nvSpPr>
          <p:spPr bwMode="auto">
            <a:xfrm>
              <a:off x="1808" y="2950"/>
              <a:ext cx="153" cy="153"/>
            </a:xfrm>
            <a:prstGeom prst="ellipse">
              <a:avLst/>
            </a:prstGeom>
            <a:solidFill>
              <a:schemeClr val="bg1"/>
            </a:solidFill>
            <a:ln w="19050">
              <a:solidFill>
                <a:schemeClr val="accent2"/>
              </a:solidFill>
              <a:round/>
              <a:headEnd/>
              <a:tailEnd/>
            </a:ln>
          </p:spPr>
          <p:txBody>
            <a:bodyPr wrap="none" anchor="ctr"/>
            <a:lstStyle/>
            <a:p>
              <a:pPr algn="ctr"/>
              <a:endParaRPr lang="en-US"/>
            </a:p>
            <a:p>
              <a:pPr algn="ctr"/>
              <a:endParaRPr lang="en-US"/>
            </a:p>
          </p:txBody>
        </p:sp>
        <p:sp>
          <p:nvSpPr>
            <p:cNvPr id="80925" name="Text Box 18"/>
            <p:cNvSpPr txBox="1">
              <a:spLocks noChangeArrowheads="1"/>
            </p:cNvSpPr>
            <p:nvPr/>
          </p:nvSpPr>
          <p:spPr bwMode="auto">
            <a:xfrm>
              <a:off x="1783" y="283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_</a:t>
              </a:r>
            </a:p>
          </p:txBody>
        </p:sp>
      </p:grpSp>
      <p:sp>
        <p:nvSpPr>
          <p:cNvPr id="486424" name="Line 24"/>
          <p:cNvSpPr>
            <a:spLocks noChangeShapeType="1"/>
          </p:cNvSpPr>
          <p:nvPr/>
        </p:nvSpPr>
        <p:spPr bwMode="auto">
          <a:xfrm flipV="1">
            <a:off x="2987675" y="3414712"/>
            <a:ext cx="1241425" cy="1027113"/>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6425" name="Line 25"/>
          <p:cNvSpPr>
            <a:spLocks noChangeShapeType="1"/>
          </p:cNvSpPr>
          <p:nvPr/>
        </p:nvSpPr>
        <p:spPr bwMode="auto">
          <a:xfrm flipH="1" flipV="1">
            <a:off x="4473575" y="3416300"/>
            <a:ext cx="1241425" cy="102711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6410" name="Oval 10"/>
          <p:cNvSpPr>
            <a:spLocks noChangeArrowheads="1"/>
          </p:cNvSpPr>
          <p:nvPr/>
        </p:nvSpPr>
        <p:spPr bwMode="auto">
          <a:xfrm>
            <a:off x="4233863" y="3657600"/>
            <a:ext cx="242887" cy="242887"/>
          </a:xfrm>
          <a:prstGeom prst="ellipse">
            <a:avLst/>
          </a:prstGeom>
          <a:solidFill>
            <a:schemeClr val="bg1"/>
          </a:solidFill>
          <a:ln w="15875">
            <a:solidFill>
              <a:schemeClr val="accent2"/>
            </a:solidFill>
            <a:round/>
            <a:headEnd/>
            <a:tailEnd/>
          </a:ln>
        </p:spPr>
        <p:txBody>
          <a:bodyPr wrap="none" anchor="ctr"/>
          <a:lstStyle/>
          <a:p>
            <a:pPr algn="ctr"/>
            <a:endParaRPr lang="en-US"/>
          </a:p>
          <a:p>
            <a:pPr algn="ctr"/>
            <a:endParaRPr lang="en-US"/>
          </a:p>
        </p:txBody>
      </p:sp>
      <p:sp>
        <p:nvSpPr>
          <p:cNvPr id="486411" name="Text Box 11"/>
          <p:cNvSpPr txBox="1">
            <a:spLocks noChangeArrowheads="1"/>
          </p:cNvSpPr>
          <p:nvPr/>
        </p:nvSpPr>
        <p:spPr bwMode="auto">
          <a:xfrm>
            <a:off x="4194175" y="348138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_</a:t>
            </a:r>
          </a:p>
        </p:txBody>
      </p:sp>
      <p:sp>
        <p:nvSpPr>
          <p:cNvPr id="486426" name="Line 26"/>
          <p:cNvSpPr>
            <a:spLocks noChangeShapeType="1"/>
          </p:cNvSpPr>
          <p:nvPr/>
        </p:nvSpPr>
        <p:spPr bwMode="auto">
          <a:xfrm flipV="1">
            <a:off x="4351338" y="3484562"/>
            <a:ext cx="0" cy="17303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6427" name="Line 27"/>
          <p:cNvSpPr>
            <a:spLocks noChangeShapeType="1"/>
          </p:cNvSpPr>
          <p:nvPr/>
        </p:nvSpPr>
        <p:spPr bwMode="auto">
          <a:xfrm>
            <a:off x="3030538" y="4554537"/>
            <a:ext cx="2640012" cy="0"/>
          </a:xfrm>
          <a:prstGeom prst="line">
            <a:avLst/>
          </a:prstGeom>
          <a:noFill/>
          <a:ln w="19050">
            <a:solidFill>
              <a:schemeClr val="accent2"/>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6428" name="Line 28"/>
          <p:cNvSpPr>
            <a:spLocks noChangeShapeType="1"/>
          </p:cNvSpPr>
          <p:nvPr/>
        </p:nvSpPr>
        <p:spPr bwMode="auto">
          <a:xfrm flipV="1">
            <a:off x="3013075" y="3846512"/>
            <a:ext cx="1233488" cy="638175"/>
          </a:xfrm>
          <a:prstGeom prst="line">
            <a:avLst/>
          </a:prstGeom>
          <a:noFill/>
          <a:ln w="19050">
            <a:solidFill>
              <a:schemeClr val="accent2"/>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6429" name="Line 29"/>
          <p:cNvSpPr>
            <a:spLocks noChangeShapeType="1"/>
          </p:cNvSpPr>
          <p:nvPr/>
        </p:nvSpPr>
        <p:spPr bwMode="auto">
          <a:xfrm flipH="1" flipV="1">
            <a:off x="4451350" y="3848100"/>
            <a:ext cx="1233488" cy="638175"/>
          </a:xfrm>
          <a:prstGeom prst="line">
            <a:avLst/>
          </a:prstGeom>
          <a:noFill/>
          <a:ln w="19050">
            <a:solidFill>
              <a:schemeClr val="accent2"/>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3" name="Text Box 30"/>
          <p:cNvSpPr txBox="1">
            <a:spLocks noChangeArrowheads="1"/>
          </p:cNvSpPr>
          <p:nvPr/>
        </p:nvSpPr>
        <p:spPr bwMode="auto">
          <a:xfrm>
            <a:off x="3355975" y="5448300"/>
            <a:ext cx="1947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Mg = [Ne]3</a:t>
            </a:r>
            <a:r>
              <a:rPr lang="en-US" sz="2400" i="1"/>
              <a:t>s</a:t>
            </a:r>
            <a:r>
              <a:rPr lang="en-US" sz="2400" baseline="30000"/>
              <a:t>2</a:t>
            </a:r>
          </a:p>
        </p:txBody>
      </p:sp>
      <p:grpSp>
        <p:nvGrpSpPr>
          <p:cNvPr id="80914" name="Group 36"/>
          <p:cNvGrpSpPr>
            <a:grpSpLocks/>
          </p:cNvGrpSpPr>
          <p:nvPr/>
        </p:nvGrpSpPr>
        <p:grpSpPr bwMode="auto">
          <a:xfrm>
            <a:off x="6883400" y="2019300"/>
            <a:ext cx="2092325" cy="781050"/>
            <a:chOff x="453" y="1401"/>
            <a:chExt cx="1318" cy="492"/>
          </a:xfrm>
        </p:grpSpPr>
        <p:sp>
          <p:nvSpPr>
            <p:cNvPr id="80919" name="Rectangle 31"/>
            <p:cNvSpPr>
              <a:spLocks noChangeArrowheads="1"/>
            </p:cNvSpPr>
            <p:nvPr/>
          </p:nvSpPr>
          <p:spPr bwMode="auto">
            <a:xfrm>
              <a:off x="453" y="1401"/>
              <a:ext cx="1318" cy="4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920" name="Line 32"/>
            <p:cNvSpPr>
              <a:spLocks noChangeShapeType="1"/>
            </p:cNvSpPr>
            <p:nvPr/>
          </p:nvSpPr>
          <p:spPr bwMode="auto">
            <a:xfrm>
              <a:off x="518" y="1560"/>
              <a:ext cx="36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21" name="Line 33"/>
            <p:cNvSpPr>
              <a:spLocks noChangeShapeType="1"/>
            </p:cNvSpPr>
            <p:nvPr/>
          </p:nvSpPr>
          <p:spPr bwMode="auto">
            <a:xfrm>
              <a:off x="524" y="1728"/>
              <a:ext cx="362" cy="0"/>
            </a:xfrm>
            <a:prstGeom prst="line">
              <a:avLst/>
            </a:prstGeom>
            <a:noFill/>
            <a:ln w="19050">
              <a:solidFill>
                <a:schemeClr val="accent2"/>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22" name="Text Box 34"/>
            <p:cNvSpPr txBox="1">
              <a:spLocks noChangeArrowheads="1"/>
            </p:cNvSpPr>
            <p:nvPr/>
          </p:nvSpPr>
          <p:spPr bwMode="auto">
            <a:xfrm>
              <a:off x="945" y="1417"/>
              <a:ext cx="7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attractions</a:t>
              </a:r>
            </a:p>
          </p:txBody>
        </p:sp>
        <p:sp>
          <p:nvSpPr>
            <p:cNvPr id="80923" name="Text Box 35"/>
            <p:cNvSpPr txBox="1">
              <a:spLocks noChangeArrowheads="1"/>
            </p:cNvSpPr>
            <p:nvPr/>
          </p:nvSpPr>
          <p:spPr bwMode="auto">
            <a:xfrm>
              <a:off x="945" y="1603"/>
              <a:ext cx="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repulsions</a:t>
              </a:r>
            </a:p>
          </p:txBody>
        </p:sp>
      </p:grpSp>
      <p:sp>
        <p:nvSpPr>
          <p:cNvPr id="486438" name="Line 38"/>
          <p:cNvSpPr>
            <a:spLocks noChangeShapeType="1"/>
          </p:cNvSpPr>
          <p:nvPr/>
        </p:nvSpPr>
        <p:spPr bwMode="auto">
          <a:xfrm>
            <a:off x="5972175" y="4659312"/>
            <a:ext cx="493713" cy="29845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6439" name="Line 39"/>
          <p:cNvSpPr>
            <a:spLocks noChangeShapeType="1"/>
          </p:cNvSpPr>
          <p:nvPr/>
        </p:nvSpPr>
        <p:spPr bwMode="auto">
          <a:xfrm>
            <a:off x="6105525" y="4546600"/>
            <a:ext cx="28733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6440" name="Line 40"/>
          <p:cNvSpPr>
            <a:spLocks noChangeShapeType="1"/>
          </p:cNvSpPr>
          <p:nvPr/>
        </p:nvSpPr>
        <p:spPr bwMode="auto">
          <a:xfrm flipH="1">
            <a:off x="2209800" y="4659312"/>
            <a:ext cx="493713" cy="29845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6441" name="Line 41"/>
          <p:cNvSpPr>
            <a:spLocks noChangeShapeType="1"/>
          </p:cNvSpPr>
          <p:nvPr/>
        </p:nvSpPr>
        <p:spPr bwMode="auto">
          <a:xfrm flipH="1">
            <a:off x="2343150" y="4546600"/>
            <a:ext cx="28733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6424"/>
                                        </p:tgtEl>
                                        <p:attrNameLst>
                                          <p:attrName>style.visibility</p:attrName>
                                        </p:attrNameLst>
                                      </p:cBhvr>
                                      <p:to>
                                        <p:strVal val="visible"/>
                                      </p:to>
                                    </p:set>
                                    <p:animEffect transition="in" filter="wipe(down)">
                                      <p:cBhvr>
                                        <p:cTn id="7" dur="500"/>
                                        <p:tgtEl>
                                          <p:spTgt spid="4864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6425"/>
                                        </p:tgtEl>
                                        <p:attrNameLst>
                                          <p:attrName>style.visibility</p:attrName>
                                        </p:attrNameLst>
                                      </p:cBhvr>
                                      <p:to>
                                        <p:strVal val="visible"/>
                                      </p:to>
                                    </p:set>
                                    <p:animEffect transition="in" filter="wipe(down)">
                                      <p:cBhvr>
                                        <p:cTn id="10" dur="500"/>
                                        <p:tgtEl>
                                          <p:spTgt spid="4864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86410"/>
                                        </p:tgtEl>
                                        <p:attrNameLst>
                                          <p:attrName>style.visibility</p:attrName>
                                        </p:attrNameLst>
                                      </p:cBhvr>
                                      <p:to>
                                        <p:strVal val="visible"/>
                                      </p:to>
                                    </p:set>
                                    <p:animEffect transition="in" filter="dissolve">
                                      <p:cBhvr>
                                        <p:cTn id="15" dur="500"/>
                                        <p:tgtEl>
                                          <p:spTgt spid="4864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86411"/>
                                        </p:tgtEl>
                                        <p:attrNameLst>
                                          <p:attrName>style.visibility</p:attrName>
                                        </p:attrNameLst>
                                      </p:cBhvr>
                                      <p:to>
                                        <p:strVal val="visible"/>
                                      </p:to>
                                    </p:set>
                                    <p:animEffect transition="in" filter="dissolve">
                                      <p:cBhvr>
                                        <p:cTn id="18" dur="500"/>
                                        <p:tgtEl>
                                          <p:spTgt spid="4864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86426"/>
                                        </p:tgtEl>
                                        <p:attrNameLst>
                                          <p:attrName>style.visibility</p:attrName>
                                        </p:attrNameLst>
                                      </p:cBhvr>
                                      <p:to>
                                        <p:strVal val="visible"/>
                                      </p:to>
                                    </p:set>
                                    <p:animEffect transition="in" filter="wipe(down)">
                                      <p:cBhvr>
                                        <p:cTn id="23" dur="500"/>
                                        <p:tgtEl>
                                          <p:spTgt spid="4864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6428"/>
                                        </p:tgtEl>
                                        <p:attrNameLst>
                                          <p:attrName>style.visibility</p:attrName>
                                        </p:attrNameLst>
                                      </p:cBhvr>
                                      <p:to>
                                        <p:strVal val="visible"/>
                                      </p:to>
                                    </p:set>
                                    <p:animEffect transition="in" filter="fade">
                                      <p:cBhvr>
                                        <p:cTn id="28" dur="2000"/>
                                        <p:tgtEl>
                                          <p:spTgt spid="4864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6429"/>
                                        </p:tgtEl>
                                        <p:attrNameLst>
                                          <p:attrName>style.visibility</p:attrName>
                                        </p:attrNameLst>
                                      </p:cBhvr>
                                      <p:to>
                                        <p:strVal val="visible"/>
                                      </p:to>
                                    </p:set>
                                    <p:animEffect transition="in" filter="fade">
                                      <p:cBhvr>
                                        <p:cTn id="31" dur="2000"/>
                                        <p:tgtEl>
                                          <p:spTgt spid="4864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86440"/>
                                        </p:tgtEl>
                                        <p:attrNameLst>
                                          <p:attrName>style.visibility</p:attrName>
                                        </p:attrNameLst>
                                      </p:cBhvr>
                                      <p:to>
                                        <p:strVal val="visible"/>
                                      </p:to>
                                    </p:set>
                                    <p:animEffect transition="in" filter="wipe(up)">
                                      <p:cBhvr>
                                        <p:cTn id="36" dur="500"/>
                                        <p:tgtEl>
                                          <p:spTgt spid="48644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86438"/>
                                        </p:tgtEl>
                                        <p:attrNameLst>
                                          <p:attrName>style.visibility</p:attrName>
                                        </p:attrNameLst>
                                      </p:cBhvr>
                                      <p:to>
                                        <p:strVal val="visible"/>
                                      </p:to>
                                    </p:set>
                                    <p:animEffect transition="in" filter="wipe(up)">
                                      <p:cBhvr>
                                        <p:cTn id="39" dur="500"/>
                                        <p:tgtEl>
                                          <p:spTgt spid="48643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6427"/>
                                        </p:tgtEl>
                                        <p:attrNameLst>
                                          <p:attrName>style.visibility</p:attrName>
                                        </p:attrNameLst>
                                      </p:cBhvr>
                                      <p:to>
                                        <p:strVal val="visible"/>
                                      </p:to>
                                    </p:set>
                                    <p:animEffect transition="in" filter="fade">
                                      <p:cBhvr>
                                        <p:cTn id="44" dur="2000"/>
                                        <p:tgtEl>
                                          <p:spTgt spid="48642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486441"/>
                                        </p:tgtEl>
                                        <p:attrNameLst>
                                          <p:attrName>style.visibility</p:attrName>
                                        </p:attrNameLst>
                                      </p:cBhvr>
                                      <p:to>
                                        <p:strVal val="visible"/>
                                      </p:to>
                                    </p:set>
                                    <p:animEffect transition="in" filter="wipe(right)">
                                      <p:cBhvr>
                                        <p:cTn id="49" dur="500"/>
                                        <p:tgtEl>
                                          <p:spTgt spid="48644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86439"/>
                                        </p:tgtEl>
                                        <p:attrNameLst>
                                          <p:attrName>style.visibility</p:attrName>
                                        </p:attrNameLst>
                                      </p:cBhvr>
                                      <p:to>
                                        <p:strVal val="visible"/>
                                      </p:to>
                                    </p:set>
                                    <p:animEffect transition="in" filter="wipe(left)">
                                      <p:cBhvr>
                                        <p:cTn id="52" dur="500"/>
                                        <p:tgtEl>
                                          <p:spTgt spid="486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24" grpId="0" animBg="1"/>
      <p:bldP spid="486425" grpId="0" animBg="1"/>
      <p:bldP spid="486410" grpId="0" animBg="1"/>
      <p:bldP spid="486411" grpId="0"/>
      <p:bldP spid="486426" grpId="0" animBg="1"/>
      <p:bldP spid="486427" grpId="0" animBg="1"/>
      <p:bldP spid="486428" grpId="0" animBg="1"/>
      <p:bldP spid="486429" grpId="0" animBg="1"/>
      <p:bldP spid="486438" grpId="0" animBg="1"/>
      <p:bldP spid="486439" grpId="0" animBg="1"/>
      <p:bldP spid="486440" grpId="0" animBg="1"/>
      <p:bldP spid="48644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idx="1"/>
          </p:nvPr>
        </p:nvSpPr>
        <p:spPr>
          <a:xfrm>
            <a:off x="457200" y="838200"/>
            <a:ext cx="8229600" cy="4878136"/>
          </a:xfrm>
        </p:spPr>
        <p:txBody>
          <a:bodyPr/>
          <a:lstStyle/>
          <a:p>
            <a:pPr eaLnBrk="1" hangingPunct="1">
              <a:defRPr/>
            </a:pPr>
            <a:r>
              <a:rPr lang="en-US" dirty="0" smtClean="0"/>
              <a:t>All physical and chemical behavior of the elements is based ultimately on the electron configurations of their atoms.  </a:t>
            </a:r>
          </a:p>
          <a:p>
            <a:pPr eaLnBrk="1" hangingPunct="1">
              <a:defRPr/>
            </a:pPr>
            <a:r>
              <a:rPr lang="en-US" dirty="0" smtClean="0"/>
              <a:t>Since similar electron configurations occur in groups and periods on the periodic table, certain trends in properties of the elements can be observed.  (Periodic trends)</a:t>
            </a:r>
          </a:p>
          <a:p>
            <a:pPr eaLnBrk="1" hangingPunct="1">
              <a:defRPr/>
            </a:pPr>
            <a:r>
              <a:rPr lang="en-US" dirty="0" smtClean="0"/>
              <a:t>The dominating factors in these trends are effective nuclear charge (</a:t>
            </a:r>
            <a:r>
              <a:rPr lang="en-US" dirty="0" err="1" smtClean="0"/>
              <a:t>Z</a:t>
            </a:r>
            <a:r>
              <a:rPr lang="en-US" baseline="-25000" dirty="0" err="1" smtClean="0"/>
              <a:t>eff</a:t>
            </a:r>
            <a:r>
              <a:rPr lang="en-US" dirty="0" smtClean="0"/>
              <a:t>) and the principle quantum number (energy level).  </a:t>
            </a:r>
          </a:p>
        </p:txBody>
      </p:sp>
      <p:sp>
        <p:nvSpPr>
          <p:cNvPr id="243714" name="Rectangle 2"/>
          <p:cNvSpPr>
            <a:spLocks noGrp="1" noChangeArrowheads="1"/>
          </p:cNvSpPr>
          <p:nvPr>
            <p:ph type="title"/>
          </p:nvPr>
        </p:nvSpPr>
        <p:spPr>
          <a:xfrm>
            <a:off x="381000" y="0"/>
            <a:ext cx="8229600" cy="808038"/>
          </a:xfrm>
        </p:spPr>
        <p:txBody>
          <a:bodyPr/>
          <a:lstStyle/>
          <a:p>
            <a:pPr eaLnBrk="1" hangingPunct="1">
              <a:defRPr/>
            </a:pPr>
            <a:r>
              <a:rPr lang="en-US" dirty="0" smtClean="0"/>
              <a:t>Periodic Trends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idx="1"/>
          </p:nvPr>
        </p:nvSpPr>
        <p:spPr>
          <a:xfrm>
            <a:off x="457200" y="685800"/>
            <a:ext cx="8229600" cy="4878136"/>
          </a:xfrm>
        </p:spPr>
        <p:txBody>
          <a:bodyPr>
            <a:normAutofit/>
          </a:bodyPr>
          <a:lstStyle/>
          <a:p>
            <a:pPr marL="533400" indent="-533400" eaLnBrk="1" hangingPunct="1">
              <a:buFontTx/>
              <a:buAutoNum type="arabicPeriod"/>
              <a:defRPr/>
            </a:pPr>
            <a:r>
              <a:rPr lang="en-US" sz="2400" dirty="0" smtClean="0"/>
              <a:t>Determine the energy of red light that has a frequency of 0.85 x10</a:t>
            </a:r>
            <a:r>
              <a:rPr lang="en-US" sz="2400" baseline="30000" dirty="0" smtClean="0"/>
              <a:t>15</a:t>
            </a:r>
            <a:r>
              <a:rPr lang="en-US" sz="2400" dirty="0" smtClean="0"/>
              <a:t> Hz.</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533400" indent="-533400" eaLnBrk="1" hangingPunct="1">
              <a:buFontTx/>
              <a:buAutoNum type="arabicPeriod"/>
              <a:defRPr/>
            </a:pPr>
            <a:r>
              <a:rPr lang="en-US" sz="2400" dirty="0" smtClean="0"/>
              <a:t>Determine the energy of x rays that have a wavelength of 10. nm.</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533400" indent="-533400" eaLnBrk="1" hangingPunct="1">
              <a:buFontTx/>
              <a:buAutoNum type="arabicPeriod"/>
              <a:defRPr/>
            </a:pPr>
            <a:r>
              <a:rPr lang="en-US" sz="2400" dirty="0" smtClean="0"/>
              <a:t>Determine the wavelength of light that has a energy of 6.2 x10</a:t>
            </a:r>
            <a:r>
              <a:rPr lang="en-US" sz="2400" baseline="30000" dirty="0" smtClean="0"/>
              <a:t>-19</a:t>
            </a:r>
            <a:r>
              <a:rPr lang="en-US" sz="2400" dirty="0" smtClean="0"/>
              <a:t> J</a:t>
            </a:r>
          </a:p>
        </p:txBody>
      </p:sp>
      <p:sp>
        <p:nvSpPr>
          <p:cNvPr id="302082" name="Rectangle 2"/>
          <p:cNvSpPr>
            <a:spLocks noGrp="1" noChangeArrowheads="1"/>
          </p:cNvSpPr>
          <p:nvPr>
            <p:ph type="title"/>
          </p:nvPr>
        </p:nvSpPr>
        <p:spPr>
          <a:xfrm>
            <a:off x="457200" y="0"/>
            <a:ext cx="8229600" cy="808038"/>
          </a:xfrm>
        </p:spPr>
        <p:txBody>
          <a:bodyPr>
            <a:normAutofit/>
          </a:bodyPr>
          <a:lstStyle/>
          <a:p>
            <a:pPr eaLnBrk="1" hangingPunct="1">
              <a:defRPr/>
            </a:pPr>
            <a:r>
              <a:rPr lang="en-US" sz="3600" dirty="0" smtClean="0"/>
              <a:t>Calculating Energy Quantities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6" name="Rectangle 20"/>
          <p:cNvSpPr>
            <a:spLocks noGrp="1" noChangeArrowheads="1"/>
          </p:cNvSpPr>
          <p:nvPr>
            <p:ph idx="1"/>
          </p:nvPr>
        </p:nvSpPr>
        <p:spPr>
          <a:xfrm>
            <a:off x="304800" y="685800"/>
            <a:ext cx="8562975" cy="5135563"/>
          </a:xfrm>
        </p:spPr>
        <p:txBody>
          <a:bodyPr/>
          <a:lstStyle/>
          <a:p>
            <a:pPr eaLnBrk="1" hangingPunct="1">
              <a:defRPr/>
            </a:pPr>
            <a:r>
              <a:rPr lang="en-US" smtClean="0"/>
              <a:t>Coulombic attraction (force of attraction between two substances) is related to </a:t>
            </a:r>
          </a:p>
          <a:p>
            <a:pPr lvl="1" eaLnBrk="1" hangingPunct="1">
              <a:defRPr/>
            </a:pPr>
            <a:r>
              <a:rPr lang="en-US" smtClean="0"/>
              <a:t>Charge</a:t>
            </a:r>
          </a:p>
          <a:p>
            <a:pPr lvl="2" eaLnBrk="1" hangingPunct="1">
              <a:defRPr/>
            </a:pPr>
            <a:r>
              <a:rPr lang="en-US" smtClean="0"/>
              <a:t>Opposites attract</a:t>
            </a:r>
          </a:p>
          <a:p>
            <a:pPr lvl="2" eaLnBrk="1" hangingPunct="1">
              <a:defRPr/>
            </a:pPr>
            <a:r>
              <a:rPr lang="en-US" smtClean="0"/>
              <a:t>Likes repel</a:t>
            </a:r>
          </a:p>
          <a:p>
            <a:pPr lvl="1" eaLnBrk="1" hangingPunct="1">
              <a:defRPr/>
            </a:pPr>
            <a:r>
              <a:rPr lang="en-US" smtClean="0"/>
              <a:t>Distance</a:t>
            </a:r>
          </a:p>
          <a:p>
            <a:pPr lvl="2" eaLnBrk="1" hangingPunct="1">
              <a:defRPr/>
            </a:pPr>
            <a:r>
              <a:rPr lang="en-US" smtClean="0"/>
              <a:t>The closer two things are, the stronger the force between them.</a:t>
            </a:r>
          </a:p>
          <a:p>
            <a:pPr eaLnBrk="1" hangingPunct="1">
              <a:defRPr/>
            </a:pPr>
            <a:r>
              <a:rPr lang="en-US" smtClean="0"/>
              <a:t>Rank the following charges in order of decreasing attraction.</a:t>
            </a:r>
          </a:p>
        </p:txBody>
      </p:sp>
      <p:sp>
        <p:nvSpPr>
          <p:cNvPr id="137218" name="Rectangle 2"/>
          <p:cNvSpPr>
            <a:spLocks noGrp="1" noChangeArrowheads="1"/>
          </p:cNvSpPr>
          <p:nvPr>
            <p:ph type="title"/>
          </p:nvPr>
        </p:nvSpPr>
        <p:spPr>
          <a:xfrm>
            <a:off x="381000" y="0"/>
            <a:ext cx="8639175" cy="731838"/>
          </a:xfrm>
        </p:spPr>
        <p:txBody>
          <a:bodyPr anchor="ctr"/>
          <a:lstStyle/>
          <a:p>
            <a:pPr eaLnBrk="1" hangingPunct="1">
              <a:defRPr/>
            </a:pPr>
            <a:r>
              <a:rPr lang="en-US" smtClean="0"/>
              <a:t>Coulombic Attraction</a:t>
            </a:r>
          </a:p>
        </p:txBody>
      </p:sp>
      <p:grpSp>
        <p:nvGrpSpPr>
          <p:cNvPr id="82948" name="Group 22"/>
          <p:cNvGrpSpPr>
            <a:grpSpLocks/>
          </p:cNvGrpSpPr>
          <p:nvPr/>
        </p:nvGrpSpPr>
        <p:grpSpPr bwMode="auto">
          <a:xfrm>
            <a:off x="990600" y="4419600"/>
            <a:ext cx="3354388" cy="1828800"/>
            <a:chOff x="284" y="1584"/>
            <a:chExt cx="2113" cy="1152"/>
          </a:xfrm>
        </p:grpSpPr>
        <p:sp>
          <p:nvSpPr>
            <p:cNvPr id="82958" name="Oval 3"/>
            <p:cNvSpPr>
              <a:spLocks noChangeArrowheads="1"/>
            </p:cNvSpPr>
            <p:nvPr/>
          </p:nvSpPr>
          <p:spPr bwMode="auto">
            <a:xfrm>
              <a:off x="672" y="1604"/>
              <a:ext cx="384" cy="384"/>
            </a:xfrm>
            <a:prstGeom prst="ellipse">
              <a:avLst/>
            </a:prstGeom>
            <a:solidFill>
              <a:srgbClr val="FF99CC">
                <a:alpha val="50195"/>
              </a:srgbClr>
            </a:solidFill>
            <a:ln w="9525">
              <a:solidFill>
                <a:schemeClr val="tx1"/>
              </a:solidFill>
              <a:round/>
              <a:headEnd/>
              <a:tailEnd/>
            </a:ln>
          </p:spPr>
          <p:txBody>
            <a:bodyPr wrap="none" anchor="ctr"/>
            <a:lstStyle/>
            <a:p>
              <a:pPr algn="ctr"/>
              <a:r>
                <a:rPr lang="en-US" sz="2400"/>
                <a:t>1+</a:t>
              </a:r>
            </a:p>
          </p:txBody>
        </p:sp>
        <p:sp>
          <p:nvSpPr>
            <p:cNvPr id="82959" name="Oval 4"/>
            <p:cNvSpPr>
              <a:spLocks noChangeArrowheads="1"/>
            </p:cNvSpPr>
            <p:nvPr/>
          </p:nvSpPr>
          <p:spPr bwMode="auto">
            <a:xfrm>
              <a:off x="2013" y="1584"/>
              <a:ext cx="384" cy="384"/>
            </a:xfrm>
            <a:prstGeom prst="ellipse">
              <a:avLst/>
            </a:prstGeom>
            <a:solidFill>
              <a:srgbClr val="AFCFFF">
                <a:alpha val="50195"/>
              </a:srgbClr>
            </a:solidFill>
            <a:ln w="9525">
              <a:solidFill>
                <a:schemeClr val="tx1"/>
              </a:solidFill>
              <a:round/>
              <a:headEnd/>
              <a:tailEnd/>
            </a:ln>
          </p:spPr>
          <p:txBody>
            <a:bodyPr wrap="none" anchor="ctr"/>
            <a:lstStyle/>
            <a:p>
              <a:pPr algn="ctr"/>
              <a:r>
                <a:rPr lang="en-US" sz="2400" dirty="0"/>
                <a:t>1-</a:t>
              </a:r>
            </a:p>
          </p:txBody>
        </p:sp>
        <p:sp>
          <p:nvSpPr>
            <p:cNvPr id="82960" name="Oval 5"/>
            <p:cNvSpPr>
              <a:spLocks noChangeArrowheads="1"/>
            </p:cNvSpPr>
            <p:nvPr/>
          </p:nvSpPr>
          <p:spPr bwMode="auto">
            <a:xfrm>
              <a:off x="864" y="2208"/>
              <a:ext cx="528" cy="528"/>
            </a:xfrm>
            <a:prstGeom prst="ellipse">
              <a:avLst/>
            </a:prstGeom>
            <a:solidFill>
              <a:srgbClr val="FF99CC">
                <a:alpha val="50195"/>
              </a:srgbClr>
            </a:solidFill>
            <a:ln w="9525">
              <a:solidFill>
                <a:schemeClr val="tx1"/>
              </a:solidFill>
              <a:round/>
              <a:headEnd/>
              <a:tailEnd/>
            </a:ln>
          </p:spPr>
          <p:txBody>
            <a:bodyPr wrap="none" anchor="ctr"/>
            <a:lstStyle/>
            <a:p>
              <a:pPr algn="ctr"/>
              <a:r>
                <a:rPr lang="en-US" sz="2400"/>
                <a:t>2+</a:t>
              </a:r>
            </a:p>
          </p:txBody>
        </p:sp>
        <p:sp>
          <p:nvSpPr>
            <p:cNvPr id="82961" name="Oval 6"/>
            <p:cNvSpPr>
              <a:spLocks noChangeArrowheads="1"/>
            </p:cNvSpPr>
            <p:nvPr/>
          </p:nvSpPr>
          <p:spPr bwMode="auto">
            <a:xfrm>
              <a:off x="1776" y="2208"/>
              <a:ext cx="528" cy="528"/>
            </a:xfrm>
            <a:prstGeom prst="ellipse">
              <a:avLst/>
            </a:prstGeom>
            <a:solidFill>
              <a:srgbClr val="AFCFFF">
                <a:alpha val="50195"/>
              </a:srgbClr>
            </a:solidFill>
            <a:ln w="9525">
              <a:solidFill>
                <a:schemeClr val="tx1"/>
              </a:solidFill>
              <a:round/>
              <a:headEnd/>
              <a:tailEnd/>
            </a:ln>
          </p:spPr>
          <p:txBody>
            <a:bodyPr wrap="none" anchor="ctr"/>
            <a:lstStyle/>
            <a:p>
              <a:pPr algn="ctr"/>
              <a:r>
                <a:rPr lang="en-US" sz="2400"/>
                <a:t>2-</a:t>
              </a:r>
            </a:p>
          </p:txBody>
        </p:sp>
        <p:sp>
          <p:nvSpPr>
            <p:cNvPr id="82962" name="Line 15"/>
            <p:cNvSpPr>
              <a:spLocks noChangeShapeType="1"/>
            </p:cNvSpPr>
            <p:nvPr/>
          </p:nvSpPr>
          <p:spPr bwMode="auto">
            <a:xfrm flipV="1">
              <a:off x="1056" y="1776"/>
              <a:ext cx="957" cy="20"/>
            </a:xfrm>
            <a:prstGeom prst="line">
              <a:avLst/>
            </a:prstGeom>
            <a:noFill/>
            <a:ln w="63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2963" name="Line 16"/>
            <p:cNvSpPr>
              <a:spLocks noChangeShapeType="1"/>
            </p:cNvSpPr>
            <p:nvPr/>
          </p:nvSpPr>
          <p:spPr bwMode="auto">
            <a:xfrm>
              <a:off x="1392" y="2496"/>
              <a:ext cx="384" cy="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2964" name="Text Box 19"/>
            <p:cNvSpPr txBox="1">
              <a:spLocks noChangeArrowheads="1"/>
            </p:cNvSpPr>
            <p:nvPr/>
          </p:nvSpPr>
          <p:spPr bwMode="auto">
            <a:xfrm>
              <a:off x="284" y="163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A</a:t>
              </a:r>
            </a:p>
          </p:txBody>
        </p:sp>
        <p:sp>
          <p:nvSpPr>
            <p:cNvPr id="82965" name="Rectangle 20"/>
            <p:cNvSpPr>
              <a:spLocks noChangeArrowheads="1"/>
            </p:cNvSpPr>
            <p:nvPr/>
          </p:nvSpPr>
          <p:spPr bwMode="auto">
            <a:xfrm>
              <a:off x="288" y="2304"/>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B</a:t>
              </a:r>
            </a:p>
          </p:txBody>
        </p:sp>
      </p:grpSp>
      <p:grpSp>
        <p:nvGrpSpPr>
          <p:cNvPr id="82949" name="Group 21"/>
          <p:cNvGrpSpPr>
            <a:grpSpLocks/>
          </p:cNvGrpSpPr>
          <p:nvPr/>
        </p:nvGrpSpPr>
        <p:grpSpPr bwMode="auto">
          <a:xfrm>
            <a:off x="5005388" y="4267200"/>
            <a:ext cx="3681412" cy="1981200"/>
            <a:chOff x="273" y="2832"/>
            <a:chExt cx="2319" cy="1248"/>
          </a:xfrm>
        </p:grpSpPr>
        <p:sp>
          <p:nvSpPr>
            <p:cNvPr id="82951" name="Oval 7"/>
            <p:cNvSpPr>
              <a:spLocks noChangeArrowheads="1"/>
            </p:cNvSpPr>
            <p:nvPr/>
          </p:nvSpPr>
          <p:spPr bwMode="auto">
            <a:xfrm>
              <a:off x="864" y="3552"/>
              <a:ext cx="528" cy="528"/>
            </a:xfrm>
            <a:prstGeom prst="ellipse">
              <a:avLst/>
            </a:prstGeom>
            <a:solidFill>
              <a:srgbClr val="AFCFFF">
                <a:alpha val="50195"/>
              </a:srgbClr>
            </a:solidFill>
            <a:ln w="9525">
              <a:solidFill>
                <a:schemeClr val="tx1"/>
              </a:solidFill>
              <a:round/>
              <a:headEnd/>
              <a:tailEnd/>
            </a:ln>
          </p:spPr>
          <p:txBody>
            <a:bodyPr wrap="none" anchor="ctr"/>
            <a:lstStyle/>
            <a:p>
              <a:pPr algn="ctr"/>
              <a:r>
                <a:rPr lang="en-US" sz="2400"/>
                <a:t>4-</a:t>
              </a:r>
            </a:p>
          </p:txBody>
        </p:sp>
        <p:sp>
          <p:nvSpPr>
            <p:cNvPr id="82952" name="Oval 8"/>
            <p:cNvSpPr>
              <a:spLocks noChangeArrowheads="1"/>
            </p:cNvSpPr>
            <p:nvPr/>
          </p:nvSpPr>
          <p:spPr bwMode="auto">
            <a:xfrm>
              <a:off x="1632" y="3552"/>
              <a:ext cx="528" cy="528"/>
            </a:xfrm>
            <a:prstGeom prst="ellipse">
              <a:avLst/>
            </a:prstGeom>
            <a:solidFill>
              <a:srgbClr val="AFCFFF">
                <a:alpha val="50195"/>
              </a:srgbClr>
            </a:solidFill>
            <a:ln w="9525">
              <a:solidFill>
                <a:schemeClr val="tx1"/>
              </a:solidFill>
              <a:round/>
              <a:headEnd/>
              <a:tailEnd/>
            </a:ln>
          </p:spPr>
          <p:txBody>
            <a:bodyPr wrap="none" anchor="ctr"/>
            <a:lstStyle/>
            <a:p>
              <a:pPr algn="ctr"/>
              <a:r>
                <a:rPr lang="en-US" sz="2400"/>
                <a:t>3-</a:t>
              </a:r>
            </a:p>
          </p:txBody>
        </p:sp>
        <p:sp>
          <p:nvSpPr>
            <p:cNvPr id="82953" name="Oval 12"/>
            <p:cNvSpPr>
              <a:spLocks noChangeArrowheads="1"/>
            </p:cNvSpPr>
            <p:nvPr/>
          </p:nvSpPr>
          <p:spPr bwMode="auto">
            <a:xfrm>
              <a:off x="720" y="2832"/>
              <a:ext cx="528" cy="528"/>
            </a:xfrm>
            <a:prstGeom prst="ellipse">
              <a:avLst/>
            </a:prstGeom>
            <a:solidFill>
              <a:srgbClr val="FF99CC">
                <a:alpha val="50195"/>
              </a:srgbClr>
            </a:solidFill>
            <a:ln w="9525">
              <a:solidFill>
                <a:schemeClr val="tx1"/>
              </a:solidFill>
              <a:round/>
              <a:headEnd/>
              <a:tailEnd/>
            </a:ln>
          </p:spPr>
          <p:txBody>
            <a:bodyPr wrap="none" anchor="ctr"/>
            <a:lstStyle/>
            <a:p>
              <a:pPr algn="ctr"/>
              <a:r>
                <a:rPr lang="en-US" sz="2400"/>
                <a:t>2+</a:t>
              </a:r>
            </a:p>
          </p:txBody>
        </p:sp>
        <p:sp>
          <p:nvSpPr>
            <p:cNvPr id="82954" name="Oval 13"/>
            <p:cNvSpPr>
              <a:spLocks noChangeArrowheads="1"/>
            </p:cNvSpPr>
            <p:nvPr/>
          </p:nvSpPr>
          <p:spPr bwMode="auto">
            <a:xfrm>
              <a:off x="2064" y="2832"/>
              <a:ext cx="528" cy="528"/>
            </a:xfrm>
            <a:prstGeom prst="ellipse">
              <a:avLst/>
            </a:prstGeom>
            <a:solidFill>
              <a:srgbClr val="AFCFFF">
                <a:alpha val="50195"/>
              </a:srgbClr>
            </a:solidFill>
            <a:ln w="9525">
              <a:solidFill>
                <a:schemeClr val="tx1"/>
              </a:solidFill>
              <a:round/>
              <a:headEnd/>
              <a:tailEnd/>
            </a:ln>
          </p:spPr>
          <p:txBody>
            <a:bodyPr wrap="none" anchor="ctr"/>
            <a:lstStyle/>
            <a:p>
              <a:pPr algn="ctr"/>
              <a:r>
                <a:rPr lang="en-US" sz="2400"/>
                <a:t>2-</a:t>
              </a:r>
            </a:p>
          </p:txBody>
        </p:sp>
        <p:sp>
          <p:nvSpPr>
            <p:cNvPr id="82955" name="Line 17"/>
            <p:cNvSpPr>
              <a:spLocks noChangeShapeType="1"/>
            </p:cNvSpPr>
            <p:nvPr/>
          </p:nvSpPr>
          <p:spPr bwMode="auto">
            <a:xfrm>
              <a:off x="1248" y="3120"/>
              <a:ext cx="816" cy="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2956" name="Rectangle 21"/>
            <p:cNvSpPr>
              <a:spLocks noChangeArrowheads="1"/>
            </p:cNvSpPr>
            <p:nvPr/>
          </p:nvSpPr>
          <p:spPr bwMode="auto">
            <a:xfrm>
              <a:off x="273" y="292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C</a:t>
              </a:r>
            </a:p>
          </p:txBody>
        </p:sp>
        <p:sp>
          <p:nvSpPr>
            <p:cNvPr id="82957" name="Rectangle 22"/>
            <p:cNvSpPr>
              <a:spLocks noChangeArrowheads="1"/>
            </p:cNvSpPr>
            <p:nvPr/>
          </p:nvSpPr>
          <p:spPr bwMode="auto">
            <a:xfrm>
              <a:off x="288" y="369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D</a:t>
              </a:r>
            </a:p>
          </p:txBody>
        </p:sp>
      </p:gr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p:cNvSpPr>
            <a:spLocks noGrp="1" noChangeArrowheads="1"/>
          </p:cNvSpPr>
          <p:nvPr>
            <p:ph idx="1"/>
          </p:nvPr>
        </p:nvSpPr>
        <p:spPr>
          <a:xfrm>
            <a:off x="457200" y="762000"/>
            <a:ext cx="8229600" cy="4878136"/>
          </a:xfrm>
        </p:spPr>
        <p:txBody>
          <a:bodyPr/>
          <a:lstStyle/>
          <a:p>
            <a:pPr eaLnBrk="1" hangingPunct="1">
              <a:defRPr/>
            </a:pPr>
            <a:r>
              <a:rPr lang="en-US" dirty="0" smtClean="0"/>
              <a:t>Atomic radius can not be measured in a definite way because the positions of electrons is not precisely known.  </a:t>
            </a:r>
          </a:p>
          <a:p>
            <a:pPr eaLnBrk="1" hangingPunct="1">
              <a:defRPr/>
            </a:pPr>
            <a:r>
              <a:rPr lang="en-US" dirty="0" smtClean="0"/>
              <a:t>Atomic size is defined in terms of how closely one atom lies next to another.</a:t>
            </a:r>
          </a:p>
          <a:p>
            <a:pPr eaLnBrk="1" hangingPunct="1">
              <a:defRPr/>
            </a:pPr>
            <a:r>
              <a:rPr lang="en-US" dirty="0" smtClean="0"/>
              <a:t>Atomic radius will vary slightly from substance to substance.</a:t>
            </a:r>
          </a:p>
          <a:p>
            <a:pPr eaLnBrk="1" hangingPunct="1">
              <a:defRPr/>
            </a:pPr>
            <a:r>
              <a:rPr lang="en-US" dirty="0" smtClean="0"/>
              <a:t>Atomic radius </a:t>
            </a:r>
            <a:r>
              <a:rPr lang="en-US" b="1" u="sng" dirty="0" smtClean="0"/>
              <a:t>increases down a group</a:t>
            </a:r>
            <a:r>
              <a:rPr lang="en-US" dirty="0" smtClean="0"/>
              <a:t> from top to bottom.</a:t>
            </a:r>
          </a:p>
          <a:p>
            <a:pPr eaLnBrk="1" hangingPunct="1">
              <a:defRPr/>
            </a:pPr>
            <a:r>
              <a:rPr lang="en-US" dirty="0" smtClean="0"/>
              <a:t>Atomic radius </a:t>
            </a:r>
            <a:r>
              <a:rPr lang="en-US" b="1" u="sng" dirty="0" smtClean="0"/>
              <a:t>decreases across a period</a:t>
            </a:r>
            <a:r>
              <a:rPr lang="en-US" dirty="0" smtClean="0"/>
              <a:t> from left to right.</a:t>
            </a:r>
          </a:p>
          <a:p>
            <a:pPr lvl="1" eaLnBrk="1" hangingPunct="1">
              <a:buFontTx/>
              <a:buNone/>
              <a:defRPr/>
            </a:pPr>
            <a:endParaRPr lang="en-US" dirty="0" smtClean="0"/>
          </a:p>
        </p:txBody>
      </p:sp>
      <p:sp>
        <p:nvSpPr>
          <p:cNvPr id="244738" name="Rectangle 2"/>
          <p:cNvSpPr>
            <a:spLocks noGrp="1" noChangeArrowheads="1"/>
          </p:cNvSpPr>
          <p:nvPr>
            <p:ph type="title"/>
          </p:nvPr>
        </p:nvSpPr>
        <p:spPr>
          <a:xfrm>
            <a:off x="381000" y="0"/>
            <a:ext cx="8229600" cy="808038"/>
          </a:xfrm>
        </p:spPr>
        <p:txBody>
          <a:bodyPr/>
          <a:lstStyle/>
          <a:p>
            <a:pPr eaLnBrk="1" hangingPunct="1">
              <a:defRPr/>
            </a:pPr>
            <a:r>
              <a:rPr lang="en-US" dirty="0" smtClean="0"/>
              <a:t>Atomic Radius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2595" name="Rectangle 3"/>
          <p:cNvSpPr>
            <a:spLocks noGrp="1" noChangeArrowheads="1"/>
          </p:cNvSpPr>
          <p:nvPr>
            <p:ph idx="1"/>
          </p:nvPr>
        </p:nvSpPr>
        <p:spPr>
          <a:xfrm>
            <a:off x="457200" y="762000"/>
            <a:ext cx="8562975" cy="5410200"/>
          </a:xfrm>
        </p:spPr>
        <p:txBody>
          <a:bodyPr/>
          <a:lstStyle/>
          <a:p>
            <a:pPr marL="230188" indent="-230188" eaLnBrk="1" hangingPunct="1">
              <a:lnSpc>
                <a:spcPct val="90000"/>
              </a:lnSpc>
              <a:spcBef>
                <a:spcPct val="0"/>
              </a:spcBef>
            </a:pPr>
            <a:r>
              <a:rPr lang="en-US" sz="1800" b="1" dirty="0" smtClean="0">
                <a:effectLst/>
              </a:rPr>
              <a:t>As the attraction between the positive (+) nucleus and the negative (–) valence electrons </a:t>
            </a:r>
            <a:r>
              <a:rPr lang="en-US" sz="1800" b="1" dirty="0" smtClean="0">
                <a:effectLst/>
                <a:sym typeface="Symbol" pitchFamily="18" charset="2"/>
              </a:rPr>
              <a:t>increases</a:t>
            </a:r>
            <a:r>
              <a:rPr lang="en-US" sz="1800" b="1" dirty="0" smtClean="0">
                <a:effectLst/>
              </a:rPr>
              <a:t>, the atomic size </a:t>
            </a:r>
            <a:r>
              <a:rPr lang="en-US" sz="1800" b="1" dirty="0" smtClean="0">
                <a:effectLst/>
                <a:sym typeface="Symbol" pitchFamily="18" charset="2"/>
              </a:rPr>
              <a:t>decreases</a:t>
            </a:r>
            <a:r>
              <a:rPr lang="en-US" sz="1800" b="1" dirty="0" smtClean="0">
                <a:effectLst/>
              </a:rPr>
              <a:t> due to greater </a:t>
            </a:r>
            <a:r>
              <a:rPr lang="en-US" sz="1800" b="1" dirty="0" err="1" smtClean="0">
                <a:effectLst/>
              </a:rPr>
              <a:t>coulombic</a:t>
            </a:r>
            <a:r>
              <a:rPr lang="en-US" sz="1800" b="1" dirty="0" smtClean="0">
                <a:effectLst/>
              </a:rPr>
              <a:t> attraction.</a:t>
            </a:r>
          </a:p>
          <a:p>
            <a:pPr marL="230188" indent="-230188" eaLnBrk="1" hangingPunct="1">
              <a:lnSpc>
                <a:spcPct val="90000"/>
              </a:lnSpc>
              <a:spcBef>
                <a:spcPct val="0"/>
              </a:spcBef>
            </a:pPr>
            <a:r>
              <a:rPr lang="en-US" sz="1800" b="1" dirty="0" smtClean="0">
                <a:effectLst/>
              </a:rPr>
              <a:t>From left to right, size decreases because there is an increase in nuclear charge and </a:t>
            </a:r>
            <a:r>
              <a:rPr lang="en-US" sz="1800" b="1" u="sng" dirty="0" smtClean="0">
                <a:effectLst/>
              </a:rPr>
              <a:t>Effective Nuclear Charge</a:t>
            </a:r>
            <a:r>
              <a:rPr lang="en-US" sz="1800" b="1" dirty="0" smtClean="0">
                <a:effectLst/>
              </a:rPr>
              <a:t> (# protons – # core electrons).</a:t>
            </a:r>
          </a:p>
          <a:p>
            <a:pPr marL="230188" indent="-230188" eaLnBrk="1" hangingPunct="1">
              <a:lnSpc>
                <a:spcPct val="95000"/>
              </a:lnSpc>
              <a:spcBef>
                <a:spcPct val="0"/>
              </a:spcBef>
            </a:pPr>
            <a:r>
              <a:rPr lang="en-US" sz="1800" b="1" dirty="0" smtClean="0">
                <a:effectLst/>
              </a:rPr>
              <a:t>Each valence electron is pulled by the full </a:t>
            </a:r>
            <a:r>
              <a:rPr lang="en-US" sz="1800" b="1" dirty="0" err="1" smtClean="0">
                <a:effectLst/>
              </a:rPr>
              <a:t>Z</a:t>
            </a:r>
            <a:r>
              <a:rPr lang="en-US" sz="1800" b="1" baseline="-25000" dirty="0" err="1" smtClean="0">
                <a:effectLst/>
              </a:rPr>
              <a:t>eff</a:t>
            </a:r>
            <a:r>
              <a:rPr lang="en-US" sz="1800" b="1" dirty="0" smtClean="0">
                <a:effectLst/>
              </a:rPr>
              <a:t>.</a:t>
            </a:r>
          </a:p>
        </p:txBody>
      </p:sp>
      <p:sp>
        <p:nvSpPr>
          <p:cNvPr id="142348" name="Rectangle 2"/>
          <p:cNvSpPr>
            <a:spLocks noGrp="1" noChangeArrowheads="1"/>
          </p:cNvSpPr>
          <p:nvPr>
            <p:ph type="title"/>
          </p:nvPr>
        </p:nvSpPr>
        <p:spPr>
          <a:xfrm>
            <a:off x="457200" y="0"/>
            <a:ext cx="8229600" cy="808038"/>
          </a:xfrm>
        </p:spPr>
        <p:txBody>
          <a:bodyPr anchor="ctr">
            <a:normAutofit fontScale="90000"/>
          </a:bodyPr>
          <a:lstStyle/>
          <a:p>
            <a:pPr eaLnBrk="1" hangingPunct="1">
              <a:defRPr/>
            </a:pPr>
            <a:r>
              <a:rPr lang="en-US" sz="3600" dirty="0" smtClean="0"/>
              <a:t>Decreasing Atomic Size Across a Period</a:t>
            </a:r>
          </a:p>
        </p:txBody>
      </p:sp>
      <p:sp>
        <p:nvSpPr>
          <p:cNvPr id="622625" name="Oval 33"/>
          <p:cNvSpPr>
            <a:spLocks noChangeArrowheads="1"/>
          </p:cNvSpPr>
          <p:nvPr/>
        </p:nvSpPr>
        <p:spPr bwMode="auto">
          <a:xfrm>
            <a:off x="7086600" y="4344988"/>
            <a:ext cx="838200" cy="83820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2631" name="Text Box 39"/>
          <p:cNvSpPr txBox="1">
            <a:spLocks noChangeArrowheads="1"/>
          </p:cNvSpPr>
          <p:nvPr/>
        </p:nvSpPr>
        <p:spPr bwMode="auto">
          <a:xfrm>
            <a:off x="7143750" y="4627563"/>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32" name="Text Box 40"/>
          <p:cNvSpPr txBox="1">
            <a:spLocks noChangeArrowheads="1"/>
          </p:cNvSpPr>
          <p:nvPr/>
        </p:nvSpPr>
        <p:spPr bwMode="auto">
          <a:xfrm>
            <a:off x="7400925" y="4694238"/>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35" name="Text Box 43"/>
          <p:cNvSpPr txBox="1">
            <a:spLocks noChangeArrowheads="1"/>
          </p:cNvSpPr>
          <p:nvPr/>
        </p:nvSpPr>
        <p:spPr bwMode="auto">
          <a:xfrm>
            <a:off x="7534275" y="4421188"/>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36" name="Text Box 44"/>
          <p:cNvSpPr txBox="1">
            <a:spLocks noChangeArrowheads="1"/>
          </p:cNvSpPr>
          <p:nvPr/>
        </p:nvSpPr>
        <p:spPr bwMode="auto">
          <a:xfrm>
            <a:off x="7086600" y="4354513"/>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09" name="Oval 17"/>
          <p:cNvSpPr>
            <a:spLocks noChangeArrowheads="1"/>
          </p:cNvSpPr>
          <p:nvPr/>
        </p:nvSpPr>
        <p:spPr bwMode="auto">
          <a:xfrm>
            <a:off x="4191000" y="4344988"/>
            <a:ext cx="838200" cy="83820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2615" name="Text Box 23"/>
          <p:cNvSpPr txBox="1">
            <a:spLocks noChangeArrowheads="1"/>
          </p:cNvSpPr>
          <p:nvPr/>
        </p:nvSpPr>
        <p:spPr bwMode="auto">
          <a:xfrm>
            <a:off x="4191000" y="4421188"/>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16" name="Text Box 24"/>
          <p:cNvSpPr txBox="1">
            <a:spLocks noChangeArrowheads="1"/>
          </p:cNvSpPr>
          <p:nvPr/>
        </p:nvSpPr>
        <p:spPr bwMode="auto">
          <a:xfrm>
            <a:off x="4419600" y="4618038"/>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17" name="Text Box 25"/>
          <p:cNvSpPr txBox="1">
            <a:spLocks noChangeArrowheads="1"/>
          </p:cNvSpPr>
          <p:nvPr/>
        </p:nvSpPr>
        <p:spPr bwMode="auto">
          <a:xfrm>
            <a:off x="4419600" y="4268788"/>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19" name="Text Box 27"/>
          <p:cNvSpPr txBox="1">
            <a:spLocks noChangeArrowheads="1"/>
          </p:cNvSpPr>
          <p:nvPr/>
        </p:nvSpPr>
        <p:spPr bwMode="auto">
          <a:xfrm>
            <a:off x="4648200" y="4421188"/>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596" name="Oval 4"/>
          <p:cNvSpPr>
            <a:spLocks noChangeArrowheads="1"/>
          </p:cNvSpPr>
          <p:nvPr/>
        </p:nvSpPr>
        <p:spPr bwMode="auto">
          <a:xfrm>
            <a:off x="1219200" y="4344988"/>
            <a:ext cx="838200" cy="83820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2597" name="Text Box 5"/>
          <p:cNvSpPr txBox="1">
            <a:spLocks noChangeArrowheads="1"/>
          </p:cNvSpPr>
          <p:nvPr/>
        </p:nvSpPr>
        <p:spPr bwMode="auto">
          <a:xfrm>
            <a:off x="123825" y="3011488"/>
            <a:ext cx="312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600"/>
              <a:t>(Z</a:t>
            </a:r>
            <a:r>
              <a:rPr lang="en-US" sz="1600" baseline="-25000"/>
              <a:t>eff</a:t>
            </a:r>
            <a:r>
              <a:rPr lang="en-US" sz="1600"/>
              <a:t> = </a:t>
            </a:r>
            <a:r>
              <a:rPr lang="en-US" sz="1600" b="1">
                <a:solidFill>
                  <a:srgbClr val="FF0000"/>
                </a:solidFill>
              </a:rPr>
              <a:t>1</a:t>
            </a:r>
            <a:r>
              <a:rPr lang="en-US" sz="1600"/>
              <a:t>)</a:t>
            </a:r>
            <a:endParaRPr lang="en-CA" sz="1600"/>
          </a:p>
        </p:txBody>
      </p:sp>
      <p:grpSp>
        <p:nvGrpSpPr>
          <p:cNvPr id="622598" name="Group 6"/>
          <p:cNvGrpSpPr>
            <a:grpSpLocks/>
          </p:cNvGrpSpPr>
          <p:nvPr/>
        </p:nvGrpSpPr>
        <p:grpSpPr bwMode="auto">
          <a:xfrm>
            <a:off x="990600" y="4040188"/>
            <a:ext cx="1295400" cy="1447800"/>
            <a:chOff x="624" y="2832"/>
            <a:chExt cx="816" cy="912"/>
          </a:xfrm>
        </p:grpSpPr>
        <p:sp>
          <p:nvSpPr>
            <p:cNvPr id="85050" name="Oval 7"/>
            <p:cNvSpPr>
              <a:spLocks noChangeArrowheads="1"/>
            </p:cNvSpPr>
            <p:nvPr/>
          </p:nvSpPr>
          <p:spPr bwMode="auto">
            <a:xfrm>
              <a:off x="624" y="2880"/>
              <a:ext cx="816" cy="816"/>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51" name="Oval 8"/>
            <p:cNvSpPr>
              <a:spLocks noChangeArrowheads="1"/>
            </p:cNvSpPr>
            <p:nvPr/>
          </p:nvSpPr>
          <p:spPr bwMode="auto">
            <a:xfrm>
              <a:off x="960" y="2832"/>
              <a:ext cx="96" cy="96"/>
            </a:xfrm>
            <a:prstGeom prst="ellipse">
              <a:avLst/>
            </a:prstGeom>
            <a:solidFill>
              <a:srgbClr val="95A3E7"/>
            </a:solidFill>
            <a:ln w="28575">
              <a:solidFill>
                <a:schemeClr val="accent2"/>
              </a:solidFill>
              <a:round/>
              <a:headEnd/>
              <a:tailEnd/>
            </a:ln>
          </p:spPr>
          <p:txBody>
            <a:bodyPr wrap="none" anchor="ctr"/>
            <a:lstStyle/>
            <a:p>
              <a:endParaRPr lang="en-US"/>
            </a:p>
          </p:txBody>
        </p:sp>
        <p:sp>
          <p:nvSpPr>
            <p:cNvPr id="85052" name="Oval 9"/>
            <p:cNvSpPr>
              <a:spLocks noChangeArrowheads="1"/>
            </p:cNvSpPr>
            <p:nvPr/>
          </p:nvSpPr>
          <p:spPr bwMode="auto">
            <a:xfrm>
              <a:off x="1008" y="3648"/>
              <a:ext cx="96" cy="96"/>
            </a:xfrm>
            <a:prstGeom prst="ellipse">
              <a:avLst/>
            </a:prstGeom>
            <a:solidFill>
              <a:srgbClr val="95A3E7"/>
            </a:solidFill>
            <a:ln w="28575">
              <a:solidFill>
                <a:schemeClr val="accent2"/>
              </a:solidFill>
              <a:round/>
              <a:headEnd/>
              <a:tailEnd/>
            </a:ln>
          </p:spPr>
          <p:txBody>
            <a:bodyPr wrap="none" anchor="ctr"/>
            <a:lstStyle/>
            <a:p>
              <a:endParaRPr lang="en-US"/>
            </a:p>
          </p:txBody>
        </p:sp>
      </p:grpSp>
      <p:sp>
        <p:nvSpPr>
          <p:cNvPr id="622602" name="Text Box 10"/>
          <p:cNvSpPr txBox="1">
            <a:spLocks noChangeArrowheads="1"/>
          </p:cNvSpPr>
          <p:nvPr/>
        </p:nvSpPr>
        <p:spPr bwMode="auto">
          <a:xfrm>
            <a:off x="1219200" y="4421188"/>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03" name="Text Box 11"/>
          <p:cNvSpPr txBox="1">
            <a:spLocks noChangeArrowheads="1"/>
          </p:cNvSpPr>
          <p:nvPr/>
        </p:nvSpPr>
        <p:spPr bwMode="auto">
          <a:xfrm>
            <a:off x="1524000" y="4618038"/>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04" name="Text Box 12"/>
          <p:cNvSpPr txBox="1">
            <a:spLocks noChangeArrowheads="1"/>
          </p:cNvSpPr>
          <p:nvPr/>
        </p:nvSpPr>
        <p:spPr bwMode="auto">
          <a:xfrm>
            <a:off x="1524000" y="4268788"/>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grpSp>
        <p:nvGrpSpPr>
          <p:cNvPr id="622605" name="Group 13"/>
          <p:cNvGrpSpPr>
            <a:grpSpLocks/>
          </p:cNvGrpSpPr>
          <p:nvPr/>
        </p:nvGrpSpPr>
        <p:grpSpPr bwMode="auto">
          <a:xfrm>
            <a:off x="228600" y="3354388"/>
            <a:ext cx="2819400" cy="2819400"/>
            <a:chOff x="144" y="2400"/>
            <a:chExt cx="1776" cy="1776"/>
          </a:xfrm>
        </p:grpSpPr>
        <p:sp>
          <p:nvSpPr>
            <p:cNvPr id="85048" name="Oval 14"/>
            <p:cNvSpPr>
              <a:spLocks noChangeArrowheads="1"/>
            </p:cNvSpPr>
            <p:nvPr/>
          </p:nvSpPr>
          <p:spPr bwMode="auto">
            <a:xfrm>
              <a:off x="144" y="2400"/>
              <a:ext cx="1776" cy="1776"/>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49" name="Oval 15"/>
            <p:cNvSpPr>
              <a:spLocks noChangeArrowheads="1"/>
            </p:cNvSpPr>
            <p:nvPr/>
          </p:nvSpPr>
          <p:spPr bwMode="auto">
            <a:xfrm>
              <a:off x="1728" y="2736"/>
              <a:ext cx="96" cy="96"/>
            </a:xfrm>
            <a:prstGeom prst="ellipse">
              <a:avLst/>
            </a:prstGeom>
            <a:solidFill>
              <a:schemeClr val="accent2"/>
            </a:solidFill>
            <a:ln w="28575">
              <a:solidFill>
                <a:schemeClr val="tx1"/>
              </a:solidFill>
              <a:round/>
              <a:headEnd/>
              <a:tailEnd/>
            </a:ln>
          </p:spPr>
          <p:txBody>
            <a:bodyPr wrap="none" anchor="ctr"/>
            <a:lstStyle/>
            <a:p>
              <a:endParaRPr lang="en-US"/>
            </a:p>
          </p:txBody>
        </p:sp>
      </p:grpSp>
      <p:sp>
        <p:nvSpPr>
          <p:cNvPr id="622608" name="Line 16"/>
          <p:cNvSpPr>
            <a:spLocks noChangeShapeType="1"/>
          </p:cNvSpPr>
          <p:nvPr/>
        </p:nvSpPr>
        <p:spPr bwMode="auto">
          <a:xfrm flipH="1">
            <a:off x="1905000" y="4040188"/>
            <a:ext cx="762000" cy="533400"/>
          </a:xfrm>
          <a:prstGeom prst="line">
            <a:avLst/>
          </a:prstGeom>
          <a:noFill/>
          <a:ln w="19050">
            <a:solidFill>
              <a:schemeClr val="accent2"/>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2610" name="Text Box 18"/>
          <p:cNvSpPr txBox="1">
            <a:spLocks noChangeArrowheads="1"/>
          </p:cNvSpPr>
          <p:nvPr/>
        </p:nvSpPr>
        <p:spPr bwMode="auto">
          <a:xfrm>
            <a:off x="2908300" y="3008313"/>
            <a:ext cx="330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600"/>
              <a:t>(Z</a:t>
            </a:r>
            <a:r>
              <a:rPr lang="en-US" sz="1600" baseline="-25000"/>
              <a:t>eff</a:t>
            </a:r>
            <a:r>
              <a:rPr lang="en-US" sz="1600"/>
              <a:t> = </a:t>
            </a:r>
            <a:r>
              <a:rPr lang="en-US" sz="1600" b="1">
                <a:solidFill>
                  <a:srgbClr val="FF0000"/>
                </a:solidFill>
              </a:rPr>
              <a:t>2</a:t>
            </a:r>
            <a:r>
              <a:rPr lang="en-US" sz="1600"/>
              <a:t>)</a:t>
            </a:r>
            <a:endParaRPr lang="en-CA" sz="1600"/>
          </a:p>
        </p:txBody>
      </p:sp>
      <p:grpSp>
        <p:nvGrpSpPr>
          <p:cNvPr id="622611" name="Group 19"/>
          <p:cNvGrpSpPr>
            <a:grpSpLocks/>
          </p:cNvGrpSpPr>
          <p:nvPr/>
        </p:nvGrpSpPr>
        <p:grpSpPr bwMode="auto">
          <a:xfrm>
            <a:off x="3962400" y="4040188"/>
            <a:ext cx="1295400" cy="1447800"/>
            <a:chOff x="624" y="2832"/>
            <a:chExt cx="816" cy="912"/>
          </a:xfrm>
        </p:grpSpPr>
        <p:sp>
          <p:nvSpPr>
            <p:cNvPr id="85045" name="Oval 20"/>
            <p:cNvSpPr>
              <a:spLocks noChangeArrowheads="1"/>
            </p:cNvSpPr>
            <p:nvPr/>
          </p:nvSpPr>
          <p:spPr bwMode="auto">
            <a:xfrm>
              <a:off x="624" y="2880"/>
              <a:ext cx="816" cy="816"/>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46" name="Oval 21"/>
            <p:cNvSpPr>
              <a:spLocks noChangeArrowheads="1"/>
            </p:cNvSpPr>
            <p:nvPr/>
          </p:nvSpPr>
          <p:spPr bwMode="auto">
            <a:xfrm>
              <a:off x="960" y="2832"/>
              <a:ext cx="96" cy="96"/>
            </a:xfrm>
            <a:prstGeom prst="ellipse">
              <a:avLst/>
            </a:prstGeom>
            <a:solidFill>
              <a:srgbClr val="95A3E7"/>
            </a:solidFill>
            <a:ln w="28575">
              <a:solidFill>
                <a:schemeClr val="accent2"/>
              </a:solidFill>
              <a:round/>
              <a:headEnd/>
              <a:tailEnd/>
            </a:ln>
          </p:spPr>
          <p:txBody>
            <a:bodyPr wrap="none" anchor="ctr"/>
            <a:lstStyle/>
            <a:p>
              <a:endParaRPr lang="en-US"/>
            </a:p>
          </p:txBody>
        </p:sp>
        <p:sp>
          <p:nvSpPr>
            <p:cNvPr id="85047" name="Oval 22"/>
            <p:cNvSpPr>
              <a:spLocks noChangeArrowheads="1"/>
            </p:cNvSpPr>
            <p:nvPr/>
          </p:nvSpPr>
          <p:spPr bwMode="auto">
            <a:xfrm>
              <a:off x="1008" y="3648"/>
              <a:ext cx="96" cy="96"/>
            </a:xfrm>
            <a:prstGeom prst="ellipse">
              <a:avLst/>
            </a:prstGeom>
            <a:solidFill>
              <a:srgbClr val="95A3E7"/>
            </a:solidFill>
            <a:ln w="28575">
              <a:solidFill>
                <a:schemeClr val="accent2"/>
              </a:solidFill>
              <a:round/>
              <a:headEnd/>
              <a:tailEnd/>
            </a:ln>
          </p:spPr>
          <p:txBody>
            <a:bodyPr wrap="none" anchor="ctr"/>
            <a:lstStyle/>
            <a:p>
              <a:endParaRPr lang="en-US"/>
            </a:p>
          </p:txBody>
        </p:sp>
      </p:grpSp>
      <p:sp>
        <p:nvSpPr>
          <p:cNvPr id="622618" name="Line 26"/>
          <p:cNvSpPr>
            <a:spLocks noChangeShapeType="1"/>
          </p:cNvSpPr>
          <p:nvPr/>
        </p:nvSpPr>
        <p:spPr bwMode="auto">
          <a:xfrm flipH="1">
            <a:off x="4800600" y="4116388"/>
            <a:ext cx="762000" cy="457200"/>
          </a:xfrm>
          <a:prstGeom prst="line">
            <a:avLst/>
          </a:prstGeom>
          <a:noFill/>
          <a:ln w="34925">
            <a:solidFill>
              <a:schemeClr val="accent2"/>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22620" name="Group 28"/>
          <p:cNvGrpSpPr>
            <a:grpSpLocks/>
          </p:cNvGrpSpPr>
          <p:nvPr/>
        </p:nvGrpSpPr>
        <p:grpSpPr bwMode="auto">
          <a:xfrm>
            <a:off x="3352800" y="3506788"/>
            <a:ext cx="2514600" cy="2514600"/>
            <a:chOff x="2160" y="2496"/>
            <a:chExt cx="1584" cy="1584"/>
          </a:xfrm>
        </p:grpSpPr>
        <p:sp>
          <p:nvSpPr>
            <p:cNvPr id="85042" name="Oval 29"/>
            <p:cNvSpPr>
              <a:spLocks noChangeArrowheads="1"/>
            </p:cNvSpPr>
            <p:nvPr/>
          </p:nvSpPr>
          <p:spPr bwMode="auto">
            <a:xfrm>
              <a:off x="2160" y="2496"/>
              <a:ext cx="1584" cy="1584"/>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43" name="Oval 30"/>
            <p:cNvSpPr>
              <a:spLocks noChangeArrowheads="1"/>
            </p:cNvSpPr>
            <p:nvPr/>
          </p:nvSpPr>
          <p:spPr bwMode="auto">
            <a:xfrm>
              <a:off x="3573" y="2796"/>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85044" name="Oval 31"/>
            <p:cNvSpPr>
              <a:spLocks noChangeArrowheads="1"/>
            </p:cNvSpPr>
            <p:nvPr/>
          </p:nvSpPr>
          <p:spPr bwMode="auto">
            <a:xfrm>
              <a:off x="2256" y="3696"/>
              <a:ext cx="85" cy="85"/>
            </a:xfrm>
            <a:prstGeom prst="ellipse">
              <a:avLst/>
            </a:prstGeom>
            <a:solidFill>
              <a:schemeClr val="accent2"/>
            </a:solidFill>
            <a:ln w="28575">
              <a:solidFill>
                <a:schemeClr val="tx1"/>
              </a:solidFill>
              <a:round/>
              <a:headEnd/>
              <a:tailEnd/>
            </a:ln>
          </p:spPr>
          <p:txBody>
            <a:bodyPr wrap="none" anchor="ctr"/>
            <a:lstStyle/>
            <a:p>
              <a:endParaRPr lang="en-US"/>
            </a:p>
          </p:txBody>
        </p:sp>
      </p:grpSp>
      <p:sp>
        <p:nvSpPr>
          <p:cNvPr id="622624" name="Line 32"/>
          <p:cNvSpPr>
            <a:spLocks noChangeShapeType="1"/>
          </p:cNvSpPr>
          <p:nvPr/>
        </p:nvSpPr>
        <p:spPr bwMode="auto">
          <a:xfrm flipH="1">
            <a:off x="3657600" y="4954588"/>
            <a:ext cx="685800" cy="457200"/>
          </a:xfrm>
          <a:prstGeom prst="line">
            <a:avLst/>
          </a:prstGeom>
          <a:noFill/>
          <a:ln w="34925">
            <a:solidFill>
              <a:schemeClr val="accent2"/>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22627" name="Group 35"/>
          <p:cNvGrpSpPr>
            <a:grpSpLocks/>
          </p:cNvGrpSpPr>
          <p:nvPr/>
        </p:nvGrpSpPr>
        <p:grpSpPr bwMode="auto">
          <a:xfrm>
            <a:off x="6858000" y="4040188"/>
            <a:ext cx="1295400" cy="1447800"/>
            <a:chOff x="624" y="2832"/>
            <a:chExt cx="816" cy="912"/>
          </a:xfrm>
        </p:grpSpPr>
        <p:sp>
          <p:nvSpPr>
            <p:cNvPr id="85039" name="Oval 36"/>
            <p:cNvSpPr>
              <a:spLocks noChangeArrowheads="1"/>
            </p:cNvSpPr>
            <p:nvPr/>
          </p:nvSpPr>
          <p:spPr bwMode="auto">
            <a:xfrm>
              <a:off x="624" y="2880"/>
              <a:ext cx="816" cy="816"/>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40" name="Oval 37"/>
            <p:cNvSpPr>
              <a:spLocks noChangeArrowheads="1"/>
            </p:cNvSpPr>
            <p:nvPr/>
          </p:nvSpPr>
          <p:spPr bwMode="auto">
            <a:xfrm>
              <a:off x="960" y="2832"/>
              <a:ext cx="96" cy="96"/>
            </a:xfrm>
            <a:prstGeom prst="ellipse">
              <a:avLst/>
            </a:prstGeom>
            <a:solidFill>
              <a:srgbClr val="95A3E7"/>
            </a:solidFill>
            <a:ln w="28575">
              <a:solidFill>
                <a:schemeClr val="accent2"/>
              </a:solidFill>
              <a:round/>
              <a:headEnd/>
              <a:tailEnd/>
            </a:ln>
          </p:spPr>
          <p:txBody>
            <a:bodyPr wrap="none" anchor="ctr"/>
            <a:lstStyle/>
            <a:p>
              <a:endParaRPr lang="en-US"/>
            </a:p>
          </p:txBody>
        </p:sp>
        <p:sp>
          <p:nvSpPr>
            <p:cNvPr id="85041" name="Oval 38"/>
            <p:cNvSpPr>
              <a:spLocks noChangeArrowheads="1"/>
            </p:cNvSpPr>
            <p:nvPr/>
          </p:nvSpPr>
          <p:spPr bwMode="auto">
            <a:xfrm>
              <a:off x="1008" y="3648"/>
              <a:ext cx="96" cy="96"/>
            </a:xfrm>
            <a:prstGeom prst="ellipse">
              <a:avLst/>
            </a:prstGeom>
            <a:solidFill>
              <a:srgbClr val="95A3E7"/>
            </a:solidFill>
            <a:ln w="28575">
              <a:solidFill>
                <a:schemeClr val="accent2"/>
              </a:solidFill>
              <a:round/>
              <a:headEnd/>
              <a:tailEnd/>
            </a:ln>
          </p:spPr>
          <p:txBody>
            <a:bodyPr wrap="none" anchor="ctr"/>
            <a:lstStyle/>
            <a:p>
              <a:endParaRPr lang="en-US"/>
            </a:p>
          </p:txBody>
        </p:sp>
      </p:grpSp>
      <p:sp>
        <p:nvSpPr>
          <p:cNvPr id="622633" name="Text Box 41"/>
          <p:cNvSpPr txBox="1">
            <a:spLocks noChangeArrowheads="1"/>
          </p:cNvSpPr>
          <p:nvPr/>
        </p:nvSpPr>
        <p:spPr bwMode="auto">
          <a:xfrm>
            <a:off x="7343775" y="4192588"/>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34" name="Line 42"/>
          <p:cNvSpPr>
            <a:spLocks noChangeShapeType="1"/>
          </p:cNvSpPr>
          <p:nvPr/>
        </p:nvSpPr>
        <p:spPr bwMode="auto">
          <a:xfrm flipH="1">
            <a:off x="7696200" y="4268788"/>
            <a:ext cx="609600" cy="304800"/>
          </a:xfrm>
          <a:prstGeom prst="line">
            <a:avLst/>
          </a:prstGeom>
          <a:noFill/>
          <a:ln w="47625">
            <a:solidFill>
              <a:schemeClr val="accent2"/>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22637" name="Group 45"/>
          <p:cNvGrpSpPr>
            <a:grpSpLocks/>
          </p:cNvGrpSpPr>
          <p:nvPr/>
        </p:nvGrpSpPr>
        <p:grpSpPr bwMode="auto">
          <a:xfrm>
            <a:off x="6477000" y="3735388"/>
            <a:ext cx="2057400" cy="2057400"/>
            <a:chOff x="4080" y="2640"/>
            <a:chExt cx="1296" cy="1296"/>
          </a:xfrm>
        </p:grpSpPr>
        <p:sp>
          <p:nvSpPr>
            <p:cNvPr id="85035" name="Oval 46"/>
            <p:cNvSpPr>
              <a:spLocks noChangeArrowheads="1"/>
            </p:cNvSpPr>
            <p:nvPr/>
          </p:nvSpPr>
          <p:spPr bwMode="auto">
            <a:xfrm>
              <a:off x="4080" y="2640"/>
              <a:ext cx="1296" cy="1296"/>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36" name="Oval 47"/>
            <p:cNvSpPr>
              <a:spLocks noChangeArrowheads="1"/>
            </p:cNvSpPr>
            <p:nvPr/>
          </p:nvSpPr>
          <p:spPr bwMode="auto">
            <a:xfrm>
              <a:off x="5243" y="2891"/>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85037" name="Oval 48"/>
            <p:cNvSpPr>
              <a:spLocks noChangeArrowheads="1"/>
            </p:cNvSpPr>
            <p:nvPr/>
          </p:nvSpPr>
          <p:spPr bwMode="auto">
            <a:xfrm>
              <a:off x="4368" y="3840"/>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85038" name="Oval 49"/>
            <p:cNvSpPr>
              <a:spLocks noChangeArrowheads="1"/>
            </p:cNvSpPr>
            <p:nvPr/>
          </p:nvSpPr>
          <p:spPr bwMode="auto">
            <a:xfrm>
              <a:off x="4080" y="2976"/>
              <a:ext cx="85" cy="85"/>
            </a:xfrm>
            <a:prstGeom prst="ellipse">
              <a:avLst/>
            </a:prstGeom>
            <a:solidFill>
              <a:schemeClr val="accent2"/>
            </a:solidFill>
            <a:ln w="28575">
              <a:solidFill>
                <a:schemeClr val="tx1"/>
              </a:solidFill>
              <a:round/>
              <a:headEnd/>
              <a:tailEnd/>
            </a:ln>
          </p:spPr>
          <p:txBody>
            <a:bodyPr wrap="none" anchor="ctr"/>
            <a:lstStyle/>
            <a:p>
              <a:endParaRPr lang="en-US"/>
            </a:p>
          </p:txBody>
        </p:sp>
      </p:grpSp>
      <p:sp>
        <p:nvSpPr>
          <p:cNvPr id="622642" name="Line 50"/>
          <p:cNvSpPr>
            <a:spLocks noChangeShapeType="1"/>
          </p:cNvSpPr>
          <p:nvPr/>
        </p:nvSpPr>
        <p:spPr bwMode="auto">
          <a:xfrm flipH="1" flipV="1">
            <a:off x="6657975" y="4373563"/>
            <a:ext cx="609600" cy="304800"/>
          </a:xfrm>
          <a:prstGeom prst="line">
            <a:avLst/>
          </a:prstGeom>
          <a:noFill/>
          <a:ln w="47625">
            <a:solidFill>
              <a:schemeClr val="accent2"/>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2643" name="Line 51"/>
          <p:cNvSpPr>
            <a:spLocks noChangeShapeType="1"/>
          </p:cNvSpPr>
          <p:nvPr/>
        </p:nvSpPr>
        <p:spPr bwMode="auto">
          <a:xfrm flipH="1">
            <a:off x="7058025" y="5002213"/>
            <a:ext cx="304800" cy="609600"/>
          </a:xfrm>
          <a:prstGeom prst="line">
            <a:avLst/>
          </a:prstGeom>
          <a:noFill/>
          <a:ln w="47625">
            <a:solidFill>
              <a:schemeClr val="accent2"/>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25" name="Rectangle 53"/>
          <p:cNvSpPr>
            <a:spLocks noChangeArrowheads="1"/>
          </p:cNvSpPr>
          <p:nvPr/>
        </p:nvSpPr>
        <p:spPr bwMode="auto">
          <a:xfrm>
            <a:off x="1406525" y="2295525"/>
            <a:ext cx="53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t>Li</a:t>
            </a:r>
          </a:p>
        </p:txBody>
      </p:sp>
      <p:sp>
        <p:nvSpPr>
          <p:cNvPr id="85026" name="Rectangle 55"/>
          <p:cNvSpPr>
            <a:spLocks noChangeArrowheads="1"/>
          </p:cNvSpPr>
          <p:nvPr/>
        </p:nvSpPr>
        <p:spPr bwMode="auto">
          <a:xfrm>
            <a:off x="4200525" y="2286000"/>
            <a:ext cx="74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t>Be</a:t>
            </a:r>
          </a:p>
        </p:txBody>
      </p:sp>
      <p:sp>
        <p:nvSpPr>
          <p:cNvPr id="622648" name="Text Box 56"/>
          <p:cNvSpPr txBox="1">
            <a:spLocks noChangeArrowheads="1"/>
          </p:cNvSpPr>
          <p:nvPr/>
        </p:nvSpPr>
        <p:spPr bwMode="auto">
          <a:xfrm>
            <a:off x="5791200" y="3048000"/>
            <a:ext cx="330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600"/>
              <a:t>(Z</a:t>
            </a:r>
            <a:r>
              <a:rPr lang="en-US" sz="1600" baseline="-25000"/>
              <a:t>eff</a:t>
            </a:r>
            <a:r>
              <a:rPr lang="en-US" sz="1600"/>
              <a:t> = </a:t>
            </a:r>
            <a:r>
              <a:rPr lang="en-US" sz="1600" b="1">
                <a:solidFill>
                  <a:srgbClr val="FF0000"/>
                </a:solidFill>
              </a:rPr>
              <a:t>3</a:t>
            </a:r>
            <a:r>
              <a:rPr lang="en-US" sz="1600"/>
              <a:t>)</a:t>
            </a:r>
            <a:endParaRPr lang="en-CA" sz="1600"/>
          </a:p>
        </p:txBody>
      </p:sp>
      <p:sp>
        <p:nvSpPr>
          <p:cNvPr id="85028" name="Rectangle 57"/>
          <p:cNvSpPr>
            <a:spLocks noChangeArrowheads="1"/>
          </p:cNvSpPr>
          <p:nvPr/>
        </p:nvSpPr>
        <p:spPr bwMode="auto">
          <a:xfrm>
            <a:off x="7229475" y="2286000"/>
            <a:ext cx="48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t>B</a:t>
            </a:r>
          </a:p>
        </p:txBody>
      </p:sp>
      <p:sp>
        <p:nvSpPr>
          <p:cNvPr id="622656" name="Text Box 64"/>
          <p:cNvSpPr txBox="1">
            <a:spLocks noChangeArrowheads="1"/>
          </p:cNvSpPr>
          <p:nvPr/>
        </p:nvSpPr>
        <p:spPr bwMode="auto">
          <a:xfrm>
            <a:off x="1270000" y="2767013"/>
            <a:ext cx="835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1</a:t>
            </a:r>
            <a:r>
              <a:rPr lang="en-US" i="1"/>
              <a:t>s</a:t>
            </a:r>
            <a:r>
              <a:rPr lang="en-US" baseline="30000"/>
              <a:t>2</a:t>
            </a:r>
            <a:r>
              <a:rPr lang="en-US"/>
              <a:t>2</a:t>
            </a:r>
            <a:r>
              <a:rPr lang="en-US" i="1"/>
              <a:t>s</a:t>
            </a:r>
            <a:r>
              <a:rPr lang="en-US" baseline="30000"/>
              <a:t>1</a:t>
            </a:r>
          </a:p>
        </p:txBody>
      </p:sp>
      <p:sp>
        <p:nvSpPr>
          <p:cNvPr id="622657" name="Text Box 65"/>
          <p:cNvSpPr txBox="1">
            <a:spLocks noChangeArrowheads="1"/>
          </p:cNvSpPr>
          <p:nvPr/>
        </p:nvSpPr>
        <p:spPr bwMode="auto">
          <a:xfrm>
            <a:off x="4146550" y="2767013"/>
            <a:ext cx="835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1</a:t>
            </a:r>
            <a:r>
              <a:rPr lang="en-US" i="1"/>
              <a:t>s</a:t>
            </a:r>
            <a:r>
              <a:rPr lang="en-US" baseline="30000"/>
              <a:t>2</a:t>
            </a:r>
            <a:r>
              <a:rPr lang="en-US"/>
              <a:t>2</a:t>
            </a:r>
            <a:r>
              <a:rPr lang="en-US" i="1"/>
              <a:t>s</a:t>
            </a:r>
            <a:r>
              <a:rPr lang="en-US" baseline="30000"/>
              <a:t>2</a:t>
            </a:r>
          </a:p>
        </p:txBody>
      </p:sp>
      <p:sp>
        <p:nvSpPr>
          <p:cNvPr id="622658" name="Text Box 66"/>
          <p:cNvSpPr txBox="1">
            <a:spLocks noChangeArrowheads="1"/>
          </p:cNvSpPr>
          <p:nvPr/>
        </p:nvSpPr>
        <p:spPr bwMode="auto">
          <a:xfrm>
            <a:off x="6889750" y="2767013"/>
            <a:ext cx="1173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1</a:t>
            </a:r>
            <a:r>
              <a:rPr lang="en-US" i="1"/>
              <a:t>s</a:t>
            </a:r>
            <a:r>
              <a:rPr lang="en-US" baseline="30000"/>
              <a:t>2</a:t>
            </a:r>
            <a:r>
              <a:rPr lang="en-US"/>
              <a:t>2</a:t>
            </a:r>
            <a:r>
              <a:rPr lang="en-US" i="1"/>
              <a:t>s</a:t>
            </a:r>
            <a:r>
              <a:rPr lang="en-US" baseline="30000"/>
              <a:t>2</a:t>
            </a:r>
            <a:r>
              <a:rPr lang="en-US"/>
              <a:t>2</a:t>
            </a:r>
            <a:r>
              <a:rPr lang="en-US" i="1"/>
              <a:t>p</a:t>
            </a:r>
            <a:r>
              <a:rPr lang="en-US" baseline="30000"/>
              <a:t>1</a:t>
            </a:r>
          </a:p>
        </p:txBody>
      </p:sp>
      <p:sp>
        <p:nvSpPr>
          <p:cNvPr id="622659" name="Oval 67"/>
          <p:cNvSpPr>
            <a:spLocks noChangeAspect="1" noChangeArrowheads="1"/>
          </p:cNvSpPr>
          <p:nvPr/>
        </p:nvSpPr>
        <p:spPr bwMode="auto">
          <a:xfrm>
            <a:off x="733425" y="3429000"/>
            <a:ext cx="1819275" cy="1819275"/>
          </a:xfrm>
          <a:prstGeom prst="ellipse">
            <a:avLst/>
          </a:prstGeom>
          <a:gradFill rotWithShape="1">
            <a:gsLst>
              <a:gs pos="0">
                <a:srgbClr val="3366FF"/>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800">
                <a:solidFill>
                  <a:schemeClr val="bg1"/>
                </a:solidFill>
              </a:rPr>
              <a:t>Li</a:t>
            </a:r>
          </a:p>
        </p:txBody>
      </p:sp>
      <p:sp>
        <p:nvSpPr>
          <p:cNvPr id="622660" name="Oval 68"/>
          <p:cNvSpPr>
            <a:spLocks noChangeAspect="1" noChangeArrowheads="1"/>
          </p:cNvSpPr>
          <p:nvPr/>
        </p:nvSpPr>
        <p:spPr bwMode="auto">
          <a:xfrm>
            <a:off x="3954463" y="3657600"/>
            <a:ext cx="1317625" cy="1317625"/>
          </a:xfrm>
          <a:prstGeom prst="ellipse">
            <a:avLst/>
          </a:prstGeom>
          <a:gradFill rotWithShape="1">
            <a:gsLst>
              <a:gs pos="0">
                <a:srgbClr val="3366FF"/>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800">
                <a:solidFill>
                  <a:schemeClr val="bg1"/>
                </a:solidFill>
              </a:rPr>
              <a:t>Be</a:t>
            </a:r>
          </a:p>
        </p:txBody>
      </p:sp>
      <p:sp>
        <p:nvSpPr>
          <p:cNvPr id="622661" name="Oval 69"/>
          <p:cNvSpPr>
            <a:spLocks noChangeAspect="1" noChangeArrowheads="1"/>
          </p:cNvSpPr>
          <p:nvPr/>
        </p:nvSpPr>
        <p:spPr bwMode="auto">
          <a:xfrm>
            <a:off x="7005638" y="3721100"/>
            <a:ext cx="1033462" cy="1033463"/>
          </a:xfrm>
          <a:prstGeom prst="ellipse">
            <a:avLst/>
          </a:prstGeom>
          <a:gradFill rotWithShape="1">
            <a:gsLst>
              <a:gs pos="0">
                <a:srgbClr val="3366FF"/>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800">
                <a:solidFill>
                  <a:schemeClr val="bg1"/>
                </a:solidFill>
              </a:rPr>
              <a:t>B</a:t>
            </a:r>
          </a:p>
        </p:txBody>
      </p:sp>
      <p:sp>
        <p:nvSpPr>
          <p:cNvPr id="2" name="Slide Number Placeholder 1"/>
          <p:cNvSpPr>
            <a:spLocks noGrp="1"/>
          </p:cNvSpPr>
          <p:nvPr>
            <p:ph type="sldNum" sz="quarter" idx="12"/>
          </p:nvPr>
        </p:nvSpPr>
        <p:spPr>
          <a:xfrm>
            <a:off x="8647272" y="6340475"/>
            <a:ext cx="365760" cy="365125"/>
          </a:xfrm>
        </p:spPr>
        <p:txBody>
          <a:bodyPr/>
          <a:lstStyle/>
          <a:p>
            <a:pPr>
              <a:defRPr/>
            </a:pPr>
            <a:fld id="{DFE3BF82-66FB-4A2C-8142-D7C9DC032BC7}" type="slidenum">
              <a:rPr lang="en-US" smtClean="0"/>
              <a:pPr>
                <a:defRPr/>
              </a:pPr>
              <a:t>82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2595">
                                            <p:txEl>
                                              <p:pRg st="0" end="0"/>
                                            </p:txEl>
                                          </p:spTgt>
                                        </p:tgtEl>
                                        <p:attrNameLst>
                                          <p:attrName>style.visibility</p:attrName>
                                        </p:attrNameLst>
                                      </p:cBhvr>
                                      <p:to>
                                        <p:strVal val="visible"/>
                                      </p:to>
                                    </p:set>
                                    <p:animEffect transition="in" filter="wipe(left)">
                                      <p:cBhvr>
                                        <p:cTn id="7" dur="500"/>
                                        <p:tgtEl>
                                          <p:spTgt spid="622595">
                                            <p:txEl>
                                              <p:pRg st="0" end="0"/>
                                            </p:txEl>
                                          </p:spTgt>
                                        </p:tgtEl>
                                      </p:cBhvr>
                                    </p:animEffect>
                                  </p:childTnLst>
                                  <p:subTnLst>
                                    <p:animClr clrSpc="rgb" dir="cw">
                                      <p:cBhvr override="childStyle">
                                        <p:cTn dur="1" fill="hold" display="0" masterRel="nextClick" afterEffect="1"/>
                                        <p:tgtEl>
                                          <p:spTgt spid="622595">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2595">
                                            <p:txEl>
                                              <p:pRg st="1" end="1"/>
                                            </p:txEl>
                                          </p:spTgt>
                                        </p:tgtEl>
                                        <p:attrNameLst>
                                          <p:attrName>style.visibility</p:attrName>
                                        </p:attrNameLst>
                                      </p:cBhvr>
                                      <p:to>
                                        <p:strVal val="visible"/>
                                      </p:to>
                                    </p:set>
                                    <p:animEffect transition="in" filter="wipe(left)">
                                      <p:cBhvr>
                                        <p:cTn id="12" dur="500"/>
                                        <p:tgtEl>
                                          <p:spTgt spid="622595">
                                            <p:txEl>
                                              <p:pRg st="1" end="1"/>
                                            </p:txEl>
                                          </p:spTgt>
                                        </p:tgtEl>
                                      </p:cBhvr>
                                    </p:animEffect>
                                  </p:childTnLst>
                                  <p:subTnLst>
                                    <p:animClr clrSpc="rgb" dir="cw">
                                      <p:cBhvr override="childStyle">
                                        <p:cTn dur="1" fill="hold" display="0" masterRel="nextClick" afterEffect="1"/>
                                        <p:tgtEl>
                                          <p:spTgt spid="622595">
                                            <p:txEl>
                                              <p:pRg st="1" end="1"/>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2595">
                                            <p:txEl>
                                              <p:pRg st="2" end="2"/>
                                            </p:txEl>
                                          </p:spTgt>
                                        </p:tgtEl>
                                        <p:attrNameLst>
                                          <p:attrName>style.visibility</p:attrName>
                                        </p:attrNameLst>
                                      </p:cBhvr>
                                      <p:to>
                                        <p:strVal val="visible"/>
                                      </p:to>
                                    </p:set>
                                    <p:animEffect transition="in" filter="wipe(left)">
                                      <p:cBhvr>
                                        <p:cTn id="17" dur="500"/>
                                        <p:tgtEl>
                                          <p:spTgt spid="622595">
                                            <p:txEl>
                                              <p:pRg st="2" end="2"/>
                                            </p:txEl>
                                          </p:spTgt>
                                        </p:tgtEl>
                                      </p:cBhvr>
                                    </p:animEffect>
                                  </p:childTnLst>
                                  <p:subTnLst>
                                    <p:animClr clrSpc="rgb" dir="cw">
                                      <p:cBhvr override="childStyle">
                                        <p:cTn dur="1" fill="hold" display="0" masterRel="nextClick" afterEffect="1"/>
                                        <p:tgtEl>
                                          <p:spTgt spid="622595">
                                            <p:txEl>
                                              <p:pRg st="2" end="2"/>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grpId="0" nodeType="clickEffect">
                                  <p:stCondLst>
                                    <p:cond delay="0"/>
                                  </p:stCondLst>
                                  <p:childTnLst>
                                    <p:animEffect transition="out" filter="dissolve">
                                      <p:cBhvr>
                                        <p:cTn id="21" dur="500"/>
                                        <p:tgtEl>
                                          <p:spTgt spid="622659"/>
                                        </p:tgtEl>
                                      </p:cBhvr>
                                    </p:animEffect>
                                    <p:set>
                                      <p:cBhvr>
                                        <p:cTn id="22" dur="1" fill="hold">
                                          <p:stCondLst>
                                            <p:cond delay="499"/>
                                          </p:stCondLst>
                                        </p:cTn>
                                        <p:tgtEl>
                                          <p:spTgt spid="62265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622660"/>
                                        </p:tgtEl>
                                      </p:cBhvr>
                                    </p:animEffect>
                                    <p:set>
                                      <p:cBhvr>
                                        <p:cTn id="25" dur="1" fill="hold">
                                          <p:stCondLst>
                                            <p:cond delay="499"/>
                                          </p:stCondLst>
                                        </p:cTn>
                                        <p:tgtEl>
                                          <p:spTgt spid="622660"/>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622661"/>
                                        </p:tgtEl>
                                      </p:cBhvr>
                                    </p:animEffect>
                                    <p:set>
                                      <p:cBhvr>
                                        <p:cTn id="28" dur="1" fill="hold">
                                          <p:stCondLst>
                                            <p:cond delay="499"/>
                                          </p:stCondLst>
                                        </p:cTn>
                                        <p:tgtEl>
                                          <p:spTgt spid="622661"/>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22596"/>
                                        </p:tgtEl>
                                        <p:attrNameLst>
                                          <p:attrName>style.visibility</p:attrName>
                                        </p:attrNameLst>
                                      </p:cBhvr>
                                      <p:to>
                                        <p:strVal val="visible"/>
                                      </p:to>
                                    </p:set>
                                    <p:animEffect transition="in" filter="dissolve">
                                      <p:cBhvr>
                                        <p:cTn id="33" dur="500"/>
                                        <p:tgtEl>
                                          <p:spTgt spid="62259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22602"/>
                                        </p:tgtEl>
                                        <p:attrNameLst>
                                          <p:attrName>style.visibility</p:attrName>
                                        </p:attrNameLst>
                                      </p:cBhvr>
                                      <p:to>
                                        <p:strVal val="visible"/>
                                      </p:to>
                                    </p:set>
                                    <p:animEffect transition="in" filter="dissolve">
                                      <p:cBhvr>
                                        <p:cTn id="38" dur="500"/>
                                        <p:tgtEl>
                                          <p:spTgt spid="622602"/>
                                        </p:tgtEl>
                                      </p:cBhvr>
                                    </p:animEffect>
                                  </p:childTnLst>
                                </p:cTn>
                              </p:par>
                            </p:childTnLst>
                          </p:cTn>
                        </p:par>
                        <p:par>
                          <p:cTn id="39" fill="hold" nodeType="afterGroup">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622603"/>
                                        </p:tgtEl>
                                        <p:attrNameLst>
                                          <p:attrName>style.visibility</p:attrName>
                                        </p:attrNameLst>
                                      </p:cBhvr>
                                      <p:to>
                                        <p:strVal val="visible"/>
                                      </p:to>
                                    </p:set>
                                    <p:animEffect transition="in" filter="dissolve">
                                      <p:cBhvr>
                                        <p:cTn id="42" dur="500"/>
                                        <p:tgtEl>
                                          <p:spTgt spid="622603"/>
                                        </p:tgtEl>
                                      </p:cBhvr>
                                    </p:animEffect>
                                  </p:childTnLst>
                                </p:cTn>
                              </p:par>
                            </p:childTnLst>
                          </p:cTn>
                        </p:par>
                        <p:par>
                          <p:cTn id="43" fill="hold" nodeType="afterGroup">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622604"/>
                                        </p:tgtEl>
                                        <p:attrNameLst>
                                          <p:attrName>style.visibility</p:attrName>
                                        </p:attrNameLst>
                                      </p:cBhvr>
                                      <p:to>
                                        <p:strVal val="visible"/>
                                      </p:to>
                                    </p:set>
                                    <p:animEffect transition="in" filter="dissolve">
                                      <p:cBhvr>
                                        <p:cTn id="46" dur="500"/>
                                        <p:tgtEl>
                                          <p:spTgt spid="62260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622598"/>
                                        </p:tgtEl>
                                        <p:attrNameLst>
                                          <p:attrName>style.visibility</p:attrName>
                                        </p:attrNameLst>
                                      </p:cBhvr>
                                      <p:to>
                                        <p:strVal val="visible"/>
                                      </p:to>
                                    </p:set>
                                    <p:animEffect transition="in" filter="dissolve">
                                      <p:cBhvr>
                                        <p:cTn id="51" dur="500"/>
                                        <p:tgtEl>
                                          <p:spTgt spid="62259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622605"/>
                                        </p:tgtEl>
                                        <p:attrNameLst>
                                          <p:attrName>style.visibility</p:attrName>
                                        </p:attrNameLst>
                                      </p:cBhvr>
                                      <p:to>
                                        <p:strVal val="visible"/>
                                      </p:to>
                                    </p:set>
                                    <p:animEffect transition="in" filter="dissolve">
                                      <p:cBhvr>
                                        <p:cTn id="56" dur="500"/>
                                        <p:tgtEl>
                                          <p:spTgt spid="62260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22597"/>
                                        </p:tgtEl>
                                        <p:attrNameLst>
                                          <p:attrName>style.visibility</p:attrName>
                                        </p:attrNameLst>
                                      </p:cBhvr>
                                      <p:to>
                                        <p:strVal val="visible"/>
                                      </p:to>
                                    </p:set>
                                    <p:animEffect transition="in" filter="wipe(left)">
                                      <p:cBhvr>
                                        <p:cTn id="61" dur="500"/>
                                        <p:tgtEl>
                                          <p:spTgt spid="62259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622656"/>
                                        </p:tgtEl>
                                        <p:attrNameLst>
                                          <p:attrName>style.visibility</p:attrName>
                                        </p:attrNameLst>
                                      </p:cBhvr>
                                      <p:to>
                                        <p:strVal val="visible"/>
                                      </p:to>
                                    </p:set>
                                    <p:animEffect transition="in" filter="dissolve">
                                      <p:cBhvr>
                                        <p:cTn id="66" dur="500"/>
                                        <p:tgtEl>
                                          <p:spTgt spid="62265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272" fill="hold" grpId="0" nodeType="clickEffect">
                                  <p:stCondLst>
                                    <p:cond delay="0"/>
                                  </p:stCondLst>
                                  <p:childTnLst>
                                    <p:set>
                                      <p:cBhvr>
                                        <p:cTn id="70" dur="1" fill="hold">
                                          <p:stCondLst>
                                            <p:cond delay="0"/>
                                          </p:stCondLst>
                                        </p:cTn>
                                        <p:tgtEl>
                                          <p:spTgt spid="622608"/>
                                        </p:tgtEl>
                                        <p:attrNameLst>
                                          <p:attrName>style.visibility</p:attrName>
                                        </p:attrNameLst>
                                      </p:cBhvr>
                                      <p:to>
                                        <p:strVal val="visible"/>
                                      </p:to>
                                    </p:set>
                                    <p:anim calcmode="lin" valueType="num">
                                      <p:cBhvr>
                                        <p:cTn id="71" dur="500" fill="hold"/>
                                        <p:tgtEl>
                                          <p:spTgt spid="622608"/>
                                        </p:tgtEl>
                                        <p:attrNameLst>
                                          <p:attrName>ppt_w</p:attrName>
                                        </p:attrNameLst>
                                      </p:cBhvr>
                                      <p:tavLst>
                                        <p:tav tm="0">
                                          <p:val>
                                            <p:strVal val="2/3*#ppt_w"/>
                                          </p:val>
                                        </p:tav>
                                        <p:tav tm="100000">
                                          <p:val>
                                            <p:strVal val="#ppt_w"/>
                                          </p:val>
                                        </p:tav>
                                      </p:tavLst>
                                    </p:anim>
                                    <p:anim calcmode="lin" valueType="num">
                                      <p:cBhvr>
                                        <p:cTn id="72" dur="500" fill="hold"/>
                                        <p:tgtEl>
                                          <p:spTgt spid="622608"/>
                                        </p:tgtEl>
                                        <p:attrNameLst>
                                          <p:attrName>ppt_h</p:attrName>
                                        </p:attrNameLst>
                                      </p:cBhvr>
                                      <p:tavLst>
                                        <p:tav tm="0">
                                          <p:val>
                                            <p:strVal val="2/3*#ppt_h"/>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622609"/>
                                        </p:tgtEl>
                                        <p:attrNameLst>
                                          <p:attrName>style.visibility</p:attrName>
                                        </p:attrNameLst>
                                      </p:cBhvr>
                                      <p:to>
                                        <p:strVal val="visible"/>
                                      </p:to>
                                    </p:set>
                                    <p:animEffect transition="in" filter="dissolve">
                                      <p:cBhvr>
                                        <p:cTn id="77" dur="500"/>
                                        <p:tgtEl>
                                          <p:spTgt spid="62260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622615"/>
                                        </p:tgtEl>
                                        <p:attrNameLst>
                                          <p:attrName>style.visibility</p:attrName>
                                        </p:attrNameLst>
                                      </p:cBhvr>
                                      <p:to>
                                        <p:strVal val="visible"/>
                                      </p:to>
                                    </p:set>
                                    <p:animEffect transition="in" filter="dissolve">
                                      <p:cBhvr>
                                        <p:cTn id="82" dur="500"/>
                                        <p:tgtEl>
                                          <p:spTgt spid="622615"/>
                                        </p:tgtEl>
                                      </p:cBhvr>
                                    </p:animEffect>
                                  </p:childTnLst>
                                </p:cTn>
                              </p:par>
                            </p:childTnLst>
                          </p:cTn>
                        </p:par>
                        <p:par>
                          <p:cTn id="83" fill="hold" nodeType="afterGroup">
                            <p:stCondLst>
                              <p:cond delay="500"/>
                            </p:stCondLst>
                            <p:childTnLst>
                              <p:par>
                                <p:cTn id="84" presetID="9" presetClass="entr" presetSubtype="0" fill="hold" grpId="0" nodeType="afterEffect">
                                  <p:stCondLst>
                                    <p:cond delay="0"/>
                                  </p:stCondLst>
                                  <p:childTnLst>
                                    <p:set>
                                      <p:cBhvr>
                                        <p:cTn id="85" dur="1" fill="hold">
                                          <p:stCondLst>
                                            <p:cond delay="0"/>
                                          </p:stCondLst>
                                        </p:cTn>
                                        <p:tgtEl>
                                          <p:spTgt spid="622617"/>
                                        </p:tgtEl>
                                        <p:attrNameLst>
                                          <p:attrName>style.visibility</p:attrName>
                                        </p:attrNameLst>
                                      </p:cBhvr>
                                      <p:to>
                                        <p:strVal val="visible"/>
                                      </p:to>
                                    </p:set>
                                    <p:animEffect transition="in" filter="dissolve">
                                      <p:cBhvr>
                                        <p:cTn id="86" dur="500"/>
                                        <p:tgtEl>
                                          <p:spTgt spid="622617"/>
                                        </p:tgtEl>
                                      </p:cBhvr>
                                    </p:animEffect>
                                  </p:childTnLst>
                                </p:cTn>
                              </p:par>
                            </p:childTnLst>
                          </p:cTn>
                        </p:par>
                        <p:par>
                          <p:cTn id="87" fill="hold" nodeType="afterGroup">
                            <p:stCondLst>
                              <p:cond delay="1000"/>
                            </p:stCondLst>
                            <p:childTnLst>
                              <p:par>
                                <p:cTn id="88" presetID="9" presetClass="entr" presetSubtype="0" fill="hold" grpId="0" nodeType="afterEffect">
                                  <p:stCondLst>
                                    <p:cond delay="0"/>
                                  </p:stCondLst>
                                  <p:childTnLst>
                                    <p:set>
                                      <p:cBhvr>
                                        <p:cTn id="89" dur="1" fill="hold">
                                          <p:stCondLst>
                                            <p:cond delay="0"/>
                                          </p:stCondLst>
                                        </p:cTn>
                                        <p:tgtEl>
                                          <p:spTgt spid="622619"/>
                                        </p:tgtEl>
                                        <p:attrNameLst>
                                          <p:attrName>style.visibility</p:attrName>
                                        </p:attrNameLst>
                                      </p:cBhvr>
                                      <p:to>
                                        <p:strVal val="visible"/>
                                      </p:to>
                                    </p:set>
                                    <p:animEffect transition="in" filter="dissolve">
                                      <p:cBhvr>
                                        <p:cTn id="90" dur="500"/>
                                        <p:tgtEl>
                                          <p:spTgt spid="622619"/>
                                        </p:tgtEl>
                                      </p:cBhvr>
                                    </p:animEffect>
                                  </p:childTnLst>
                                </p:cTn>
                              </p:par>
                            </p:childTnLst>
                          </p:cTn>
                        </p:par>
                        <p:par>
                          <p:cTn id="91" fill="hold" nodeType="afterGroup">
                            <p:stCondLst>
                              <p:cond delay="1500"/>
                            </p:stCondLst>
                            <p:childTnLst>
                              <p:par>
                                <p:cTn id="92" presetID="9" presetClass="entr" presetSubtype="0" fill="hold" grpId="0" nodeType="afterEffect">
                                  <p:stCondLst>
                                    <p:cond delay="0"/>
                                  </p:stCondLst>
                                  <p:childTnLst>
                                    <p:set>
                                      <p:cBhvr>
                                        <p:cTn id="93" dur="1" fill="hold">
                                          <p:stCondLst>
                                            <p:cond delay="0"/>
                                          </p:stCondLst>
                                        </p:cTn>
                                        <p:tgtEl>
                                          <p:spTgt spid="622616"/>
                                        </p:tgtEl>
                                        <p:attrNameLst>
                                          <p:attrName>style.visibility</p:attrName>
                                        </p:attrNameLst>
                                      </p:cBhvr>
                                      <p:to>
                                        <p:strVal val="visible"/>
                                      </p:to>
                                    </p:set>
                                    <p:animEffect transition="in" filter="dissolve">
                                      <p:cBhvr>
                                        <p:cTn id="94" dur="500"/>
                                        <p:tgtEl>
                                          <p:spTgt spid="62261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nodeType="clickEffect">
                                  <p:stCondLst>
                                    <p:cond delay="0"/>
                                  </p:stCondLst>
                                  <p:childTnLst>
                                    <p:set>
                                      <p:cBhvr>
                                        <p:cTn id="98" dur="1" fill="hold">
                                          <p:stCondLst>
                                            <p:cond delay="0"/>
                                          </p:stCondLst>
                                        </p:cTn>
                                        <p:tgtEl>
                                          <p:spTgt spid="622611"/>
                                        </p:tgtEl>
                                        <p:attrNameLst>
                                          <p:attrName>style.visibility</p:attrName>
                                        </p:attrNameLst>
                                      </p:cBhvr>
                                      <p:to>
                                        <p:strVal val="visible"/>
                                      </p:to>
                                    </p:set>
                                    <p:animEffect transition="in" filter="dissolve">
                                      <p:cBhvr>
                                        <p:cTn id="99" dur="500"/>
                                        <p:tgtEl>
                                          <p:spTgt spid="62261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ntr" presetSubtype="0" fill="hold" nodeType="clickEffect">
                                  <p:stCondLst>
                                    <p:cond delay="0"/>
                                  </p:stCondLst>
                                  <p:childTnLst>
                                    <p:set>
                                      <p:cBhvr>
                                        <p:cTn id="103" dur="1" fill="hold">
                                          <p:stCondLst>
                                            <p:cond delay="0"/>
                                          </p:stCondLst>
                                        </p:cTn>
                                        <p:tgtEl>
                                          <p:spTgt spid="622620"/>
                                        </p:tgtEl>
                                        <p:attrNameLst>
                                          <p:attrName>style.visibility</p:attrName>
                                        </p:attrNameLst>
                                      </p:cBhvr>
                                      <p:to>
                                        <p:strVal val="visible"/>
                                      </p:to>
                                    </p:set>
                                    <p:animEffect transition="in" filter="dissolve">
                                      <p:cBhvr>
                                        <p:cTn id="104" dur="500"/>
                                        <p:tgtEl>
                                          <p:spTgt spid="622620"/>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622610"/>
                                        </p:tgtEl>
                                        <p:attrNameLst>
                                          <p:attrName>style.visibility</p:attrName>
                                        </p:attrNameLst>
                                      </p:cBhvr>
                                      <p:to>
                                        <p:strVal val="visible"/>
                                      </p:to>
                                    </p:set>
                                    <p:animEffect transition="in" filter="wipe(left)">
                                      <p:cBhvr>
                                        <p:cTn id="109" dur="500"/>
                                        <p:tgtEl>
                                          <p:spTgt spid="62261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622657"/>
                                        </p:tgtEl>
                                        <p:attrNameLst>
                                          <p:attrName>style.visibility</p:attrName>
                                        </p:attrNameLst>
                                      </p:cBhvr>
                                      <p:to>
                                        <p:strVal val="visible"/>
                                      </p:to>
                                    </p:set>
                                    <p:animEffect transition="in" filter="dissolve">
                                      <p:cBhvr>
                                        <p:cTn id="114" dur="500"/>
                                        <p:tgtEl>
                                          <p:spTgt spid="62265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3" presetClass="entr" presetSubtype="272" fill="hold" grpId="0" nodeType="clickEffect">
                                  <p:stCondLst>
                                    <p:cond delay="0"/>
                                  </p:stCondLst>
                                  <p:childTnLst>
                                    <p:set>
                                      <p:cBhvr>
                                        <p:cTn id="118" dur="1" fill="hold">
                                          <p:stCondLst>
                                            <p:cond delay="0"/>
                                          </p:stCondLst>
                                        </p:cTn>
                                        <p:tgtEl>
                                          <p:spTgt spid="622618"/>
                                        </p:tgtEl>
                                        <p:attrNameLst>
                                          <p:attrName>style.visibility</p:attrName>
                                        </p:attrNameLst>
                                      </p:cBhvr>
                                      <p:to>
                                        <p:strVal val="visible"/>
                                      </p:to>
                                    </p:set>
                                    <p:anim calcmode="lin" valueType="num">
                                      <p:cBhvr>
                                        <p:cTn id="119" dur="500" fill="hold"/>
                                        <p:tgtEl>
                                          <p:spTgt spid="622618"/>
                                        </p:tgtEl>
                                        <p:attrNameLst>
                                          <p:attrName>ppt_w</p:attrName>
                                        </p:attrNameLst>
                                      </p:cBhvr>
                                      <p:tavLst>
                                        <p:tav tm="0">
                                          <p:val>
                                            <p:strVal val="2/3*#ppt_w"/>
                                          </p:val>
                                        </p:tav>
                                        <p:tav tm="100000">
                                          <p:val>
                                            <p:strVal val="#ppt_w"/>
                                          </p:val>
                                        </p:tav>
                                      </p:tavLst>
                                    </p:anim>
                                    <p:anim calcmode="lin" valueType="num">
                                      <p:cBhvr>
                                        <p:cTn id="120" dur="500" fill="hold"/>
                                        <p:tgtEl>
                                          <p:spTgt spid="622618"/>
                                        </p:tgtEl>
                                        <p:attrNameLst>
                                          <p:attrName>ppt_h</p:attrName>
                                        </p:attrNameLst>
                                      </p:cBhvr>
                                      <p:tavLst>
                                        <p:tav tm="0">
                                          <p:val>
                                            <p:strVal val="2/3*#ppt_h"/>
                                          </p:val>
                                        </p:tav>
                                        <p:tav tm="100000">
                                          <p:val>
                                            <p:strVal val="#ppt_h"/>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3" presetClass="entr" presetSubtype="272" fill="hold" grpId="0" nodeType="clickEffect">
                                  <p:stCondLst>
                                    <p:cond delay="0"/>
                                  </p:stCondLst>
                                  <p:childTnLst>
                                    <p:set>
                                      <p:cBhvr>
                                        <p:cTn id="124" dur="1" fill="hold">
                                          <p:stCondLst>
                                            <p:cond delay="0"/>
                                          </p:stCondLst>
                                        </p:cTn>
                                        <p:tgtEl>
                                          <p:spTgt spid="622624"/>
                                        </p:tgtEl>
                                        <p:attrNameLst>
                                          <p:attrName>style.visibility</p:attrName>
                                        </p:attrNameLst>
                                      </p:cBhvr>
                                      <p:to>
                                        <p:strVal val="visible"/>
                                      </p:to>
                                    </p:set>
                                    <p:anim calcmode="lin" valueType="num">
                                      <p:cBhvr>
                                        <p:cTn id="125" dur="500" fill="hold"/>
                                        <p:tgtEl>
                                          <p:spTgt spid="622624"/>
                                        </p:tgtEl>
                                        <p:attrNameLst>
                                          <p:attrName>ppt_w</p:attrName>
                                        </p:attrNameLst>
                                      </p:cBhvr>
                                      <p:tavLst>
                                        <p:tav tm="0">
                                          <p:val>
                                            <p:strVal val="2/3*#ppt_w"/>
                                          </p:val>
                                        </p:tav>
                                        <p:tav tm="100000">
                                          <p:val>
                                            <p:strVal val="#ppt_w"/>
                                          </p:val>
                                        </p:tav>
                                      </p:tavLst>
                                    </p:anim>
                                    <p:anim calcmode="lin" valueType="num">
                                      <p:cBhvr>
                                        <p:cTn id="126" dur="500" fill="hold"/>
                                        <p:tgtEl>
                                          <p:spTgt spid="622624"/>
                                        </p:tgtEl>
                                        <p:attrNameLst>
                                          <p:attrName>ppt_h</p:attrName>
                                        </p:attrNameLst>
                                      </p:cBhvr>
                                      <p:tavLst>
                                        <p:tav tm="0">
                                          <p:val>
                                            <p:strVal val="2/3*#ppt_h"/>
                                          </p:val>
                                        </p:tav>
                                        <p:tav tm="100000">
                                          <p:val>
                                            <p:strVal val="#ppt_h"/>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622625"/>
                                        </p:tgtEl>
                                        <p:attrNameLst>
                                          <p:attrName>style.visibility</p:attrName>
                                        </p:attrNameLst>
                                      </p:cBhvr>
                                      <p:to>
                                        <p:strVal val="visible"/>
                                      </p:to>
                                    </p:set>
                                    <p:animEffect transition="in" filter="dissolve">
                                      <p:cBhvr>
                                        <p:cTn id="131" dur="500"/>
                                        <p:tgtEl>
                                          <p:spTgt spid="622625"/>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622631"/>
                                        </p:tgtEl>
                                        <p:attrNameLst>
                                          <p:attrName>style.visibility</p:attrName>
                                        </p:attrNameLst>
                                      </p:cBhvr>
                                      <p:to>
                                        <p:strVal val="visible"/>
                                      </p:to>
                                    </p:set>
                                    <p:animEffect transition="in" filter="dissolve">
                                      <p:cBhvr>
                                        <p:cTn id="136" dur="500"/>
                                        <p:tgtEl>
                                          <p:spTgt spid="622631"/>
                                        </p:tgtEl>
                                      </p:cBhvr>
                                    </p:animEffect>
                                  </p:childTnLst>
                                </p:cTn>
                              </p:par>
                            </p:childTnLst>
                          </p:cTn>
                        </p:par>
                        <p:par>
                          <p:cTn id="137" fill="hold" nodeType="afterGroup">
                            <p:stCondLst>
                              <p:cond delay="500"/>
                            </p:stCondLst>
                            <p:childTnLst>
                              <p:par>
                                <p:cTn id="138" presetID="9" presetClass="entr" presetSubtype="0" fill="hold" grpId="0" nodeType="afterEffect">
                                  <p:stCondLst>
                                    <p:cond delay="0"/>
                                  </p:stCondLst>
                                  <p:childTnLst>
                                    <p:set>
                                      <p:cBhvr>
                                        <p:cTn id="139" dur="1" fill="hold">
                                          <p:stCondLst>
                                            <p:cond delay="0"/>
                                          </p:stCondLst>
                                        </p:cTn>
                                        <p:tgtEl>
                                          <p:spTgt spid="622633"/>
                                        </p:tgtEl>
                                        <p:attrNameLst>
                                          <p:attrName>style.visibility</p:attrName>
                                        </p:attrNameLst>
                                      </p:cBhvr>
                                      <p:to>
                                        <p:strVal val="visible"/>
                                      </p:to>
                                    </p:set>
                                    <p:animEffect transition="in" filter="dissolve">
                                      <p:cBhvr>
                                        <p:cTn id="140" dur="500"/>
                                        <p:tgtEl>
                                          <p:spTgt spid="622633"/>
                                        </p:tgtEl>
                                      </p:cBhvr>
                                    </p:animEffect>
                                  </p:childTnLst>
                                </p:cTn>
                              </p:par>
                            </p:childTnLst>
                          </p:cTn>
                        </p:par>
                        <p:par>
                          <p:cTn id="141" fill="hold" nodeType="afterGroup">
                            <p:stCondLst>
                              <p:cond delay="1000"/>
                            </p:stCondLst>
                            <p:childTnLst>
                              <p:par>
                                <p:cTn id="142" presetID="9" presetClass="entr" presetSubtype="0" fill="hold" grpId="0" nodeType="afterEffect">
                                  <p:stCondLst>
                                    <p:cond delay="0"/>
                                  </p:stCondLst>
                                  <p:childTnLst>
                                    <p:set>
                                      <p:cBhvr>
                                        <p:cTn id="143" dur="1" fill="hold">
                                          <p:stCondLst>
                                            <p:cond delay="0"/>
                                          </p:stCondLst>
                                        </p:cTn>
                                        <p:tgtEl>
                                          <p:spTgt spid="622632"/>
                                        </p:tgtEl>
                                        <p:attrNameLst>
                                          <p:attrName>style.visibility</p:attrName>
                                        </p:attrNameLst>
                                      </p:cBhvr>
                                      <p:to>
                                        <p:strVal val="visible"/>
                                      </p:to>
                                    </p:set>
                                    <p:animEffect transition="in" filter="dissolve">
                                      <p:cBhvr>
                                        <p:cTn id="144" dur="500"/>
                                        <p:tgtEl>
                                          <p:spTgt spid="622632"/>
                                        </p:tgtEl>
                                      </p:cBhvr>
                                    </p:animEffect>
                                  </p:childTnLst>
                                </p:cTn>
                              </p:par>
                            </p:childTnLst>
                          </p:cTn>
                        </p:par>
                        <p:par>
                          <p:cTn id="145" fill="hold" nodeType="afterGroup">
                            <p:stCondLst>
                              <p:cond delay="1500"/>
                            </p:stCondLst>
                            <p:childTnLst>
                              <p:par>
                                <p:cTn id="146" presetID="9" presetClass="entr" presetSubtype="0" fill="hold" grpId="0" nodeType="afterEffect">
                                  <p:stCondLst>
                                    <p:cond delay="0"/>
                                  </p:stCondLst>
                                  <p:childTnLst>
                                    <p:set>
                                      <p:cBhvr>
                                        <p:cTn id="147" dur="1" fill="hold">
                                          <p:stCondLst>
                                            <p:cond delay="0"/>
                                          </p:stCondLst>
                                        </p:cTn>
                                        <p:tgtEl>
                                          <p:spTgt spid="622635"/>
                                        </p:tgtEl>
                                        <p:attrNameLst>
                                          <p:attrName>style.visibility</p:attrName>
                                        </p:attrNameLst>
                                      </p:cBhvr>
                                      <p:to>
                                        <p:strVal val="visible"/>
                                      </p:to>
                                    </p:set>
                                    <p:animEffect transition="in" filter="dissolve">
                                      <p:cBhvr>
                                        <p:cTn id="148" dur="500"/>
                                        <p:tgtEl>
                                          <p:spTgt spid="622635"/>
                                        </p:tgtEl>
                                      </p:cBhvr>
                                    </p:animEffect>
                                  </p:childTnLst>
                                </p:cTn>
                              </p:par>
                            </p:childTnLst>
                          </p:cTn>
                        </p:par>
                        <p:par>
                          <p:cTn id="149" fill="hold" nodeType="afterGroup">
                            <p:stCondLst>
                              <p:cond delay="2000"/>
                            </p:stCondLst>
                            <p:childTnLst>
                              <p:par>
                                <p:cTn id="150" presetID="9" presetClass="entr" presetSubtype="0" fill="hold" grpId="0" nodeType="afterEffect">
                                  <p:stCondLst>
                                    <p:cond delay="0"/>
                                  </p:stCondLst>
                                  <p:childTnLst>
                                    <p:set>
                                      <p:cBhvr>
                                        <p:cTn id="151" dur="1" fill="hold">
                                          <p:stCondLst>
                                            <p:cond delay="0"/>
                                          </p:stCondLst>
                                        </p:cTn>
                                        <p:tgtEl>
                                          <p:spTgt spid="622636"/>
                                        </p:tgtEl>
                                        <p:attrNameLst>
                                          <p:attrName>style.visibility</p:attrName>
                                        </p:attrNameLst>
                                      </p:cBhvr>
                                      <p:to>
                                        <p:strVal val="visible"/>
                                      </p:to>
                                    </p:set>
                                    <p:animEffect transition="in" filter="dissolve">
                                      <p:cBhvr>
                                        <p:cTn id="152" dur="500"/>
                                        <p:tgtEl>
                                          <p:spTgt spid="622636"/>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9" presetClass="entr" presetSubtype="0" fill="hold" nodeType="clickEffect">
                                  <p:stCondLst>
                                    <p:cond delay="0"/>
                                  </p:stCondLst>
                                  <p:childTnLst>
                                    <p:set>
                                      <p:cBhvr>
                                        <p:cTn id="156" dur="1" fill="hold">
                                          <p:stCondLst>
                                            <p:cond delay="0"/>
                                          </p:stCondLst>
                                        </p:cTn>
                                        <p:tgtEl>
                                          <p:spTgt spid="622627"/>
                                        </p:tgtEl>
                                        <p:attrNameLst>
                                          <p:attrName>style.visibility</p:attrName>
                                        </p:attrNameLst>
                                      </p:cBhvr>
                                      <p:to>
                                        <p:strVal val="visible"/>
                                      </p:to>
                                    </p:set>
                                    <p:animEffect transition="in" filter="dissolve">
                                      <p:cBhvr>
                                        <p:cTn id="157" dur="500"/>
                                        <p:tgtEl>
                                          <p:spTgt spid="622627"/>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9" presetClass="entr" presetSubtype="0" fill="hold" nodeType="clickEffect">
                                  <p:stCondLst>
                                    <p:cond delay="0"/>
                                  </p:stCondLst>
                                  <p:childTnLst>
                                    <p:set>
                                      <p:cBhvr>
                                        <p:cTn id="161" dur="1" fill="hold">
                                          <p:stCondLst>
                                            <p:cond delay="0"/>
                                          </p:stCondLst>
                                        </p:cTn>
                                        <p:tgtEl>
                                          <p:spTgt spid="622637"/>
                                        </p:tgtEl>
                                        <p:attrNameLst>
                                          <p:attrName>style.visibility</p:attrName>
                                        </p:attrNameLst>
                                      </p:cBhvr>
                                      <p:to>
                                        <p:strVal val="visible"/>
                                      </p:to>
                                    </p:set>
                                    <p:animEffect transition="in" filter="dissolve">
                                      <p:cBhvr>
                                        <p:cTn id="162" dur="500"/>
                                        <p:tgtEl>
                                          <p:spTgt spid="622637"/>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622648"/>
                                        </p:tgtEl>
                                        <p:attrNameLst>
                                          <p:attrName>style.visibility</p:attrName>
                                        </p:attrNameLst>
                                      </p:cBhvr>
                                      <p:to>
                                        <p:strVal val="visible"/>
                                      </p:to>
                                    </p:set>
                                    <p:animEffect transition="in" filter="wipe(left)">
                                      <p:cBhvr>
                                        <p:cTn id="167" dur="500"/>
                                        <p:tgtEl>
                                          <p:spTgt spid="622648"/>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622658"/>
                                        </p:tgtEl>
                                        <p:attrNameLst>
                                          <p:attrName>style.visibility</p:attrName>
                                        </p:attrNameLst>
                                      </p:cBhvr>
                                      <p:to>
                                        <p:strVal val="visible"/>
                                      </p:to>
                                    </p:set>
                                    <p:animEffect transition="in" filter="dissolve">
                                      <p:cBhvr>
                                        <p:cTn id="172" dur="500"/>
                                        <p:tgtEl>
                                          <p:spTgt spid="622658"/>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3" presetClass="entr" presetSubtype="272" fill="hold" grpId="0" nodeType="clickEffect">
                                  <p:stCondLst>
                                    <p:cond delay="0"/>
                                  </p:stCondLst>
                                  <p:childTnLst>
                                    <p:set>
                                      <p:cBhvr>
                                        <p:cTn id="176" dur="1" fill="hold">
                                          <p:stCondLst>
                                            <p:cond delay="0"/>
                                          </p:stCondLst>
                                        </p:cTn>
                                        <p:tgtEl>
                                          <p:spTgt spid="622634"/>
                                        </p:tgtEl>
                                        <p:attrNameLst>
                                          <p:attrName>style.visibility</p:attrName>
                                        </p:attrNameLst>
                                      </p:cBhvr>
                                      <p:to>
                                        <p:strVal val="visible"/>
                                      </p:to>
                                    </p:set>
                                    <p:anim calcmode="lin" valueType="num">
                                      <p:cBhvr>
                                        <p:cTn id="177" dur="500" fill="hold"/>
                                        <p:tgtEl>
                                          <p:spTgt spid="622634"/>
                                        </p:tgtEl>
                                        <p:attrNameLst>
                                          <p:attrName>ppt_w</p:attrName>
                                        </p:attrNameLst>
                                      </p:cBhvr>
                                      <p:tavLst>
                                        <p:tav tm="0">
                                          <p:val>
                                            <p:strVal val="2/3*#ppt_w"/>
                                          </p:val>
                                        </p:tav>
                                        <p:tav tm="100000">
                                          <p:val>
                                            <p:strVal val="#ppt_w"/>
                                          </p:val>
                                        </p:tav>
                                      </p:tavLst>
                                    </p:anim>
                                    <p:anim calcmode="lin" valueType="num">
                                      <p:cBhvr>
                                        <p:cTn id="178" dur="500" fill="hold"/>
                                        <p:tgtEl>
                                          <p:spTgt spid="622634"/>
                                        </p:tgtEl>
                                        <p:attrNameLst>
                                          <p:attrName>ppt_h</p:attrName>
                                        </p:attrNameLst>
                                      </p:cBhvr>
                                      <p:tavLst>
                                        <p:tav tm="0">
                                          <p:val>
                                            <p:strVal val="2/3*#ppt_h"/>
                                          </p:val>
                                        </p:tav>
                                        <p:tav tm="100000">
                                          <p:val>
                                            <p:strVal val="#ppt_h"/>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3" presetClass="entr" presetSubtype="272" fill="hold" grpId="0" nodeType="clickEffect">
                                  <p:stCondLst>
                                    <p:cond delay="0"/>
                                  </p:stCondLst>
                                  <p:childTnLst>
                                    <p:set>
                                      <p:cBhvr>
                                        <p:cTn id="182" dur="1" fill="hold">
                                          <p:stCondLst>
                                            <p:cond delay="0"/>
                                          </p:stCondLst>
                                        </p:cTn>
                                        <p:tgtEl>
                                          <p:spTgt spid="622642"/>
                                        </p:tgtEl>
                                        <p:attrNameLst>
                                          <p:attrName>style.visibility</p:attrName>
                                        </p:attrNameLst>
                                      </p:cBhvr>
                                      <p:to>
                                        <p:strVal val="visible"/>
                                      </p:to>
                                    </p:set>
                                    <p:anim calcmode="lin" valueType="num">
                                      <p:cBhvr>
                                        <p:cTn id="183" dur="500" fill="hold"/>
                                        <p:tgtEl>
                                          <p:spTgt spid="622642"/>
                                        </p:tgtEl>
                                        <p:attrNameLst>
                                          <p:attrName>ppt_w</p:attrName>
                                        </p:attrNameLst>
                                      </p:cBhvr>
                                      <p:tavLst>
                                        <p:tav tm="0">
                                          <p:val>
                                            <p:strVal val="2/3*#ppt_w"/>
                                          </p:val>
                                        </p:tav>
                                        <p:tav tm="100000">
                                          <p:val>
                                            <p:strVal val="#ppt_w"/>
                                          </p:val>
                                        </p:tav>
                                      </p:tavLst>
                                    </p:anim>
                                    <p:anim calcmode="lin" valueType="num">
                                      <p:cBhvr>
                                        <p:cTn id="184" dur="500" fill="hold"/>
                                        <p:tgtEl>
                                          <p:spTgt spid="622642"/>
                                        </p:tgtEl>
                                        <p:attrNameLst>
                                          <p:attrName>ppt_h</p:attrName>
                                        </p:attrNameLst>
                                      </p:cBhvr>
                                      <p:tavLst>
                                        <p:tav tm="0">
                                          <p:val>
                                            <p:strVal val="2/3*#ppt_h"/>
                                          </p:val>
                                        </p:tav>
                                        <p:tav tm="100000">
                                          <p:val>
                                            <p:strVal val="#ppt_h"/>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3" presetClass="entr" presetSubtype="272" fill="hold" grpId="0" nodeType="clickEffect">
                                  <p:stCondLst>
                                    <p:cond delay="0"/>
                                  </p:stCondLst>
                                  <p:childTnLst>
                                    <p:set>
                                      <p:cBhvr>
                                        <p:cTn id="188" dur="1" fill="hold">
                                          <p:stCondLst>
                                            <p:cond delay="0"/>
                                          </p:stCondLst>
                                        </p:cTn>
                                        <p:tgtEl>
                                          <p:spTgt spid="622643"/>
                                        </p:tgtEl>
                                        <p:attrNameLst>
                                          <p:attrName>style.visibility</p:attrName>
                                        </p:attrNameLst>
                                      </p:cBhvr>
                                      <p:to>
                                        <p:strVal val="visible"/>
                                      </p:to>
                                    </p:set>
                                    <p:anim calcmode="lin" valueType="num">
                                      <p:cBhvr>
                                        <p:cTn id="189" dur="500" fill="hold"/>
                                        <p:tgtEl>
                                          <p:spTgt spid="622643"/>
                                        </p:tgtEl>
                                        <p:attrNameLst>
                                          <p:attrName>ppt_w</p:attrName>
                                        </p:attrNameLst>
                                      </p:cBhvr>
                                      <p:tavLst>
                                        <p:tav tm="0">
                                          <p:val>
                                            <p:strVal val="2/3*#ppt_w"/>
                                          </p:val>
                                        </p:tav>
                                        <p:tav tm="100000">
                                          <p:val>
                                            <p:strVal val="#ppt_w"/>
                                          </p:val>
                                        </p:tav>
                                      </p:tavLst>
                                    </p:anim>
                                    <p:anim calcmode="lin" valueType="num">
                                      <p:cBhvr>
                                        <p:cTn id="190" dur="500" fill="hold"/>
                                        <p:tgtEl>
                                          <p:spTgt spid="62264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5" grpId="0" build="p" autoUpdateAnimBg="0"/>
      <p:bldP spid="622625" grpId="0" animBg="1"/>
      <p:bldP spid="622631" grpId="0" autoUpdateAnimBg="0"/>
      <p:bldP spid="622632" grpId="0" autoUpdateAnimBg="0"/>
      <p:bldP spid="622635" grpId="0" autoUpdateAnimBg="0"/>
      <p:bldP spid="622636" grpId="0" autoUpdateAnimBg="0"/>
      <p:bldP spid="622609" grpId="0" animBg="1"/>
      <p:bldP spid="622615" grpId="0" autoUpdateAnimBg="0"/>
      <p:bldP spid="622616" grpId="0" autoUpdateAnimBg="0"/>
      <p:bldP spid="622617" grpId="0" autoUpdateAnimBg="0"/>
      <p:bldP spid="622619" grpId="0" autoUpdateAnimBg="0"/>
      <p:bldP spid="622596" grpId="0" animBg="1"/>
      <p:bldP spid="622597" grpId="0" autoUpdateAnimBg="0"/>
      <p:bldP spid="622602" grpId="0" autoUpdateAnimBg="0"/>
      <p:bldP spid="622603" grpId="0" autoUpdateAnimBg="0"/>
      <p:bldP spid="622604" grpId="0" autoUpdateAnimBg="0"/>
      <p:bldP spid="622608" grpId="0" animBg="1"/>
      <p:bldP spid="622610" grpId="0" autoUpdateAnimBg="0"/>
      <p:bldP spid="622618" grpId="0" animBg="1"/>
      <p:bldP spid="622624" grpId="0" animBg="1"/>
      <p:bldP spid="622633" grpId="0" autoUpdateAnimBg="0"/>
      <p:bldP spid="622634" grpId="0" animBg="1"/>
      <p:bldP spid="622642" grpId="0" animBg="1"/>
      <p:bldP spid="622643" grpId="0" animBg="1"/>
      <p:bldP spid="622648" grpId="0" autoUpdateAnimBg="0"/>
      <p:bldP spid="622656" grpId="0"/>
      <p:bldP spid="622657" grpId="0"/>
      <p:bldP spid="622658" grpId="0"/>
      <p:bldP spid="622659" grpId="0" animBg="1"/>
      <p:bldP spid="622660" grpId="0" animBg="1"/>
      <p:bldP spid="62266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685800" y="0"/>
            <a:ext cx="7772400" cy="762000"/>
          </a:xfrm>
        </p:spPr>
        <p:txBody>
          <a:bodyPr anchor="ctr"/>
          <a:lstStyle/>
          <a:p>
            <a:pPr eaLnBrk="1" hangingPunct="1">
              <a:defRPr/>
            </a:pPr>
            <a:r>
              <a:rPr lang="en-US" dirty="0" smtClean="0"/>
              <a:t>Relative Size of Atoms</a:t>
            </a:r>
          </a:p>
        </p:txBody>
      </p:sp>
      <p:pic>
        <p:nvPicPr>
          <p:cNvPr id="86019" name="Picture 3" descr="relative size of at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6019800"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101"/>
          <p:cNvGrpSpPr>
            <a:grpSpLocks/>
          </p:cNvGrpSpPr>
          <p:nvPr/>
        </p:nvGrpSpPr>
        <p:grpSpPr bwMode="auto">
          <a:xfrm>
            <a:off x="914400" y="911225"/>
            <a:ext cx="6859588" cy="5372100"/>
            <a:chOff x="604" y="574"/>
            <a:chExt cx="4321" cy="3384"/>
          </a:xfrm>
        </p:grpSpPr>
        <p:sp>
          <p:nvSpPr>
            <p:cNvPr id="88068" name="Line 106"/>
            <p:cNvSpPr>
              <a:spLocks noChangeShapeType="1"/>
            </p:cNvSpPr>
            <p:nvPr/>
          </p:nvSpPr>
          <p:spPr bwMode="auto">
            <a:xfrm flipV="1">
              <a:off x="1244" y="3032"/>
              <a:ext cx="52" cy="12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69" name="Line 95"/>
            <p:cNvSpPr>
              <a:spLocks noChangeShapeType="1"/>
            </p:cNvSpPr>
            <p:nvPr/>
          </p:nvSpPr>
          <p:spPr bwMode="auto">
            <a:xfrm>
              <a:off x="4496" y="1004"/>
              <a:ext cx="120" cy="744"/>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0" name="Freeform 94"/>
            <p:cNvSpPr>
              <a:spLocks/>
            </p:cNvSpPr>
            <p:nvPr/>
          </p:nvSpPr>
          <p:spPr bwMode="auto">
            <a:xfrm>
              <a:off x="3412" y="1172"/>
              <a:ext cx="1032" cy="1120"/>
            </a:xfrm>
            <a:custGeom>
              <a:avLst/>
              <a:gdLst>
                <a:gd name="T0" fmla="*/ 0 w 1032"/>
                <a:gd name="T1" fmla="*/ 0 h 1120"/>
                <a:gd name="T2" fmla="*/ 60 w 1032"/>
                <a:gd name="T3" fmla="*/ 304 h 1120"/>
                <a:gd name="T4" fmla="*/ 120 w 1032"/>
                <a:gd name="T5" fmla="*/ 656 h 1120"/>
                <a:gd name="T6" fmla="*/ 188 w 1032"/>
                <a:gd name="T7" fmla="*/ 840 h 1120"/>
                <a:gd name="T8" fmla="*/ 240 w 1032"/>
                <a:gd name="T9" fmla="*/ 984 h 1120"/>
                <a:gd name="T10" fmla="*/ 296 w 1032"/>
                <a:gd name="T11" fmla="*/ 1056 h 1120"/>
                <a:gd name="T12" fmla="*/ 356 w 1032"/>
                <a:gd name="T13" fmla="*/ 1052 h 1120"/>
                <a:gd name="T14" fmla="*/ 428 w 1032"/>
                <a:gd name="T15" fmla="*/ 1076 h 1120"/>
                <a:gd name="T16" fmla="*/ 500 w 1032"/>
                <a:gd name="T17" fmla="*/ 1056 h 1120"/>
                <a:gd name="T18" fmla="*/ 552 w 1032"/>
                <a:gd name="T19" fmla="*/ 1024 h 1120"/>
                <a:gd name="T20" fmla="*/ 604 w 1032"/>
                <a:gd name="T21" fmla="*/ 968 h 1120"/>
                <a:gd name="T22" fmla="*/ 660 w 1032"/>
                <a:gd name="T23" fmla="*/ 916 h 1120"/>
                <a:gd name="T24" fmla="*/ 732 w 1032"/>
                <a:gd name="T25" fmla="*/ 792 h 1120"/>
                <a:gd name="T26" fmla="*/ 788 w 1032"/>
                <a:gd name="T27" fmla="*/ 1004 h 1120"/>
                <a:gd name="T28" fmla="*/ 852 w 1032"/>
                <a:gd name="T29" fmla="*/ 968 h 1120"/>
                <a:gd name="T30" fmla="*/ 920 w 1032"/>
                <a:gd name="T31" fmla="*/ 988 h 1120"/>
                <a:gd name="T32" fmla="*/ 960 w 1032"/>
                <a:gd name="T33" fmla="*/ 1076 h 1120"/>
                <a:gd name="T34" fmla="*/ 1032 w 1032"/>
                <a:gd name="T35" fmla="*/ 1120 h 1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2"/>
                <a:gd name="T55" fmla="*/ 0 h 1120"/>
                <a:gd name="T56" fmla="*/ 1032 w 1032"/>
                <a:gd name="T57" fmla="*/ 1120 h 1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2" h="1120">
                  <a:moveTo>
                    <a:pt x="0" y="0"/>
                  </a:moveTo>
                  <a:lnTo>
                    <a:pt x="60" y="304"/>
                  </a:lnTo>
                  <a:lnTo>
                    <a:pt x="120" y="656"/>
                  </a:lnTo>
                  <a:lnTo>
                    <a:pt x="188" y="840"/>
                  </a:lnTo>
                  <a:lnTo>
                    <a:pt x="240" y="984"/>
                  </a:lnTo>
                  <a:lnTo>
                    <a:pt x="296" y="1056"/>
                  </a:lnTo>
                  <a:lnTo>
                    <a:pt x="356" y="1052"/>
                  </a:lnTo>
                  <a:lnTo>
                    <a:pt x="428" y="1076"/>
                  </a:lnTo>
                  <a:lnTo>
                    <a:pt x="500" y="1056"/>
                  </a:lnTo>
                  <a:lnTo>
                    <a:pt x="552" y="1024"/>
                  </a:lnTo>
                  <a:lnTo>
                    <a:pt x="604" y="968"/>
                  </a:lnTo>
                  <a:lnTo>
                    <a:pt x="660" y="916"/>
                  </a:lnTo>
                  <a:lnTo>
                    <a:pt x="732" y="792"/>
                  </a:lnTo>
                  <a:lnTo>
                    <a:pt x="788" y="1004"/>
                  </a:lnTo>
                  <a:lnTo>
                    <a:pt x="852" y="968"/>
                  </a:lnTo>
                  <a:lnTo>
                    <a:pt x="920" y="988"/>
                  </a:lnTo>
                  <a:lnTo>
                    <a:pt x="960" y="1076"/>
                  </a:lnTo>
                  <a:lnTo>
                    <a:pt x="1032" y="1120"/>
                  </a:lnTo>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71" name="Freeform 93"/>
            <p:cNvSpPr>
              <a:spLocks/>
            </p:cNvSpPr>
            <p:nvPr/>
          </p:nvSpPr>
          <p:spPr bwMode="auto">
            <a:xfrm>
              <a:off x="2316" y="1380"/>
              <a:ext cx="1040" cy="1088"/>
            </a:xfrm>
            <a:custGeom>
              <a:avLst/>
              <a:gdLst>
                <a:gd name="T0" fmla="*/ 0 w 1040"/>
                <a:gd name="T1" fmla="*/ 0 h 1088"/>
                <a:gd name="T2" fmla="*/ 72 w 1040"/>
                <a:gd name="T3" fmla="*/ 284 h 1088"/>
                <a:gd name="T4" fmla="*/ 124 w 1040"/>
                <a:gd name="T5" fmla="*/ 604 h 1088"/>
                <a:gd name="T6" fmla="*/ 188 w 1040"/>
                <a:gd name="T7" fmla="*/ 756 h 1088"/>
                <a:gd name="T8" fmla="*/ 252 w 1040"/>
                <a:gd name="T9" fmla="*/ 884 h 1088"/>
                <a:gd name="T10" fmla="*/ 296 w 1040"/>
                <a:gd name="T11" fmla="*/ 948 h 1088"/>
                <a:gd name="T12" fmla="*/ 376 w 1040"/>
                <a:gd name="T13" fmla="*/ 832 h 1088"/>
                <a:gd name="T14" fmla="*/ 412 w 1040"/>
                <a:gd name="T15" fmla="*/ 956 h 1088"/>
                <a:gd name="T16" fmla="*/ 552 w 1040"/>
                <a:gd name="T17" fmla="*/ 944 h 1088"/>
                <a:gd name="T18" fmla="*/ 620 w 1040"/>
                <a:gd name="T19" fmla="*/ 912 h 1088"/>
                <a:gd name="T20" fmla="*/ 676 w 1040"/>
                <a:gd name="T21" fmla="*/ 864 h 1088"/>
                <a:gd name="T22" fmla="*/ 736 w 1040"/>
                <a:gd name="T23" fmla="*/ 996 h 1088"/>
                <a:gd name="T24" fmla="*/ 856 w 1040"/>
                <a:gd name="T25" fmla="*/ 944 h 1088"/>
                <a:gd name="T26" fmla="*/ 916 w 1040"/>
                <a:gd name="T27" fmla="*/ 1036 h 1088"/>
                <a:gd name="T28" fmla="*/ 1040 w 1040"/>
                <a:gd name="T29" fmla="*/ 1088 h 10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0"/>
                <a:gd name="T46" fmla="*/ 0 h 1088"/>
                <a:gd name="T47" fmla="*/ 1040 w 1040"/>
                <a:gd name="T48" fmla="*/ 1088 h 10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0" h="1088">
                  <a:moveTo>
                    <a:pt x="0" y="0"/>
                  </a:moveTo>
                  <a:lnTo>
                    <a:pt x="72" y="284"/>
                  </a:lnTo>
                  <a:lnTo>
                    <a:pt x="124" y="604"/>
                  </a:lnTo>
                  <a:lnTo>
                    <a:pt x="188" y="756"/>
                  </a:lnTo>
                  <a:lnTo>
                    <a:pt x="252" y="884"/>
                  </a:lnTo>
                  <a:lnTo>
                    <a:pt x="296" y="948"/>
                  </a:lnTo>
                  <a:lnTo>
                    <a:pt x="376" y="832"/>
                  </a:lnTo>
                  <a:lnTo>
                    <a:pt x="412" y="956"/>
                  </a:lnTo>
                  <a:lnTo>
                    <a:pt x="552" y="944"/>
                  </a:lnTo>
                  <a:lnTo>
                    <a:pt x="620" y="912"/>
                  </a:lnTo>
                  <a:lnTo>
                    <a:pt x="676" y="864"/>
                  </a:lnTo>
                  <a:lnTo>
                    <a:pt x="736" y="996"/>
                  </a:lnTo>
                  <a:lnTo>
                    <a:pt x="856" y="944"/>
                  </a:lnTo>
                  <a:lnTo>
                    <a:pt x="916" y="1036"/>
                  </a:lnTo>
                  <a:lnTo>
                    <a:pt x="1040" y="1088"/>
                  </a:lnTo>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72" name="Freeform 92"/>
            <p:cNvSpPr>
              <a:spLocks/>
            </p:cNvSpPr>
            <p:nvPr/>
          </p:nvSpPr>
          <p:spPr bwMode="auto">
            <a:xfrm>
              <a:off x="1840" y="1736"/>
              <a:ext cx="432" cy="884"/>
            </a:xfrm>
            <a:custGeom>
              <a:avLst/>
              <a:gdLst>
                <a:gd name="T0" fmla="*/ 0 w 432"/>
                <a:gd name="T1" fmla="*/ 0 h 884"/>
                <a:gd name="T2" fmla="*/ 64 w 432"/>
                <a:gd name="T3" fmla="*/ 264 h 884"/>
                <a:gd name="T4" fmla="*/ 116 w 432"/>
                <a:gd name="T5" fmla="*/ 432 h 884"/>
                <a:gd name="T6" fmla="*/ 176 w 432"/>
                <a:gd name="T7" fmla="*/ 656 h 884"/>
                <a:gd name="T8" fmla="*/ 236 w 432"/>
                <a:gd name="T9" fmla="*/ 732 h 884"/>
                <a:gd name="T10" fmla="*/ 304 w 432"/>
                <a:gd name="T11" fmla="*/ 788 h 884"/>
                <a:gd name="T12" fmla="*/ 356 w 432"/>
                <a:gd name="T13" fmla="*/ 844 h 884"/>
                <a:gd name="T14" fmla="*/ 432 w 432"/>
                <a:gd name="T15" fmla="*/ 884 h 884"/>
                <a:gd name="T16" fmla="*/ 0 60000 65536"/>
                <a:gd name="T17" fmla="*/ 0 60000 65536"/>
                <a:gd name="T18" fmla="*/ 0 60000 65536"/>
                <a:gd name="T19" fmla="*/ 0 60000 65536"/>
                <a:gd name="T20" fmla="*/ 0 60000 65536"/>
                <a:gd name="T21" fmla="*/ 0 60000 65536"/>
                <a:gd name="T22" fmla="*/ 0 60000 65536"/>
                <a:gd name="T23" fmla="*/ 0 60000 65536"/>
                <a:gd name="T24" fmla="*/ 0 w 432"/>
                <a:gd name="T25" fmla="*/ 0 h 884"/>
                <a:gd name="T26" fmla="*/ 432 w 432"/>
                <a:gd name="T27" fmla="*/ 884 h 8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2" h="884">
                  <a:moveTo>
                    <a:pt x="0" y="0"/>
                  </a:moveTo>
                  <a:lnTo>
                    <a:pt x="64" y="264"/>
                  </a:lnTo>
                  <a:lnTo>
                    <a:pt x="116" y="432"/>
                  </a:lnTo>
                  <a:lnTo>
                    <a:pt x="176" y="656"/>
                  </a:lnTo>
                  <a:lnTo>
                    <a:pt x="236" y="732"/>
                  </a:lnTo>
                  <a:lnTo>
                    <a:pt x="304" y="788"/>
                  </a:lnTo>
                  <a:lnTo>
                    <a:pt x="356" y="844"/>
                  </a:lnTo>
                  <a:lnTo>
                    <a:pt x="432" y="884"/>
                  </a:lnTo>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73" name="Freeform 89"/>
            <p:cNvSpPr>
              <a:spLocks/>
            </p:cNvSpPr>
            <p:nvPr/>
          </p:nvSpPr>
          <p:spPr bwMode="auto">
            <a:xfrm>
              <a:off x="1360" y="2076"/>
              <a:ext cx="428" cy="816"/>
            </a:xfrm>
            <a:custGeom>
              <a:avLst/>
              <a:gdLst>
                <a:gd name="T0" fmla="*/ 0 w 428"/>
                <a:gd name="T1" fmla="*/ 0 h 816"/>
                <a:gd name="T2" fmla="*/ 56 w 428"/>
                <a:gd name="T3" fmla="*/ 376 h 816"/>
                <a:gd name="T4" fmla="*/ 124 w 428"/>
                <a:gd name="T5" fmla="*/ 676 h 816"/>
                <a:gd name="T6" fmla="*/ 176 w 428"/>
                <a:gd name="T7" fmla="*/ 708 h 816"/>
                <a:gd name="T8" fmla="*/ 244 w 428"/>
                <a:gd name="T9" fmla="*/ 728 h 816"/>
                <a:gd name="T10" fmla="*/ 300 w 428"/>
                <a:gd name="T11" fmla="*/ 724 h 816"/>
                <a:gd name="T12" fmla="*/ 360 w 428"/>
                <a:gd name="T13" fmla="*/ 756 h 816"/>
                <a:gd name="T14" fmla="*/ 428 w 428"/>
                <a:gd name="T15" fmla="*/ 816 h 816"/>
                <a:gd name="T16" fmla="*/ 0 60000 65536"/>
                <a:gd name="T17" fmla="*/ 0 60000 65536"/>
                <a:gd name="T18" fmla="*/ 0 60000 65536"/>
                <a:gd name="T19" fmla="*/ 0 60000 65536"/>
                <a:gd name="T20" fmla="*/ 0 60000 65536"/>
                <a:gd name="T21" fmla="*/ 0 60000 65536"/>
                <a:gd name="T22" fmla="*/ 0 60000 65536"/>
                <a:gd name="T23" fmla="*/ 0 60000 65536"/>
                <a:gd name="T24" fmla="*/ 0 w 428"/>
                <a:gd name="T25" fmla="*/ 0 h 816"/>
                <a:gd name="T26" fmla="*/ 428 w 42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8" h="816">
                  <a:moveTo>
                    <a:pt x="0" y="0"/>
                  </a:moveTo>
                  <a:lnTo>
                    <a:pt x="56" y="376"/>
                  </a:lnTo>
                  <a:lnTo>
                    <a:pt x="124" y="676"/>
                  </a:lnTo>
                  <a:lnTo>
                    <a:pt x="176" y="708"/>
                  </a:lnTo>
                  <a:lnTo>
                    <a:pt x="244" y="728"/>
                  </a:lnTo>
                  <a:lnTo>
                    <a:pt x="300" y="724"/>
                  </a:lnTo>
                  <a:lnTo>
                    <a:pt x="360" y="756"/>
                  </a:lnTo>
                  <a:lnTo>
                    <a:pt x="428" y="816"/>
                  </a:lnTo>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74" name="Rectangle 6"/>
            <p:cNvSpPr>
              <a:spLocks noChangeArrowheads="1"/>
            </p:cNvSpPr>
            <p:nvPr/>
          </p:nvSpPr>
          <p:spPr bwMode="auto">
            <a:xfrm>
              <a:off x="1170" y="684"/>
              <a:ext cx="3648" cy="2832"/>
            </a:xfrm>
            <a:prstGeom prst="rect">
              <a:avLst/>
            </a:prstGeom>
            <a:solidFill>
              <a:srgbClr val="F8F8F8">
                <a:alpha val="50195"/>
              </a:srgbClr>
            </a:solidFill>
            <a:ln w="19050">
              <a:solidFill>
                <a:schemeClr val="bg2"/>
              </a:solidFill>
              <a:miter lim="800000"/>
              <a:headEnd/>
              <a:tailEnd/>
            </a:ln>
          </p:spPr>
          <p:txBody>
            <a:bodyPr wrap="none" anchor="ctr"/>
            <a:lstStyle/>
            <a:p>
              <a:endParaRPr lang="en-US"/>
            </a:p>
          </p:txBody>
        </p:sp>
        <p:sp>
          <p:nvSpPr>
            <p:cNvPr id="88075" name="Line 7"/>
            <p:cNvSpPr>
              <a:spLocks noChangeShapeType="1"/>
            </p:cNvSpPr>
            <p:nvPr/>
          </p:nvSpPr>
          <p:spPr bwMode="auto">
            <a:xfrm>
              <a:off x="1792" y="680"/>
              <a:ext cx="0" cy="286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6" name="Line 8"/>
            <p:cNvSpPr>
              <a:spLocks noChangeShapeType="1"/>
            </p:cNvSpPr>
            <p:nvPr/>
          </p:nvSpPr>
          <p:spPr bwMode="auto">
            <a:xfrm>
              <a:off x="2392" y="684"/>
              <a:ext cx="0" cy="286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7" name="Line 9"/>
            <p:cNvSpPr>
              <a:spLocks noChangeShapeType="1"/>
            </p:cNvSpPr>
            <p:nvPr/>
          </p:nvSpPr>
          <p:spPr bwMode="auto">
            <a:xfrm>
              <a:off x="3000" y="676"/>
              <a:ext cx="0" cy="286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8" name="Line 10"/>
            <p:cNvSpPr>
              <a:spLocks noChangeShapeType="1"/>
            </p:cNvSpPr>
            <p:nvPr/>
          </p:nvSpPr>
          <p:spPr bwMode="auto">
            <a:xfrm>
              <a:off x="3600" y="680"/>
              <a:ext cx="0" cy="286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9" name="Line 11"/>
            <p:cNvSpPr>
              <a:spLocks noChangeShapeType="1"/>
            </p:cNvSpPr>
            <p:nvPr/>
          </p:nvSpPr>
          <p:spPr bwMode="auto">
            <a:xfrm>
              <a:off x="4208" y="684"/>
              <a:ext cx="0" cy="286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0" name="Line 12"/>
            <p:cNvSpPr>
              <a:spLocks noChangeShapeType="1"/>
            </p:cNvSpPr>
            <p:nvPr/>
          </p:nvSpPr>
          <p:spPr bwMode="auto">
            <a:xfrm flipH="1">
              <a:off x="1132" y="1156"/>
              <a:ext cx="368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1" name="Line 13"/>
            <p:cNvSpPr>
              <a:spLocks noChangeShapeType="1"/>
            </p:cNvSpPr>
            <p:nvPr/>
          </p:nvSpPr>
          <p:spPr bwMode="auto">
            <a:xfrm flipH="1">
              <a:off x="1140" y="1624"/>
              <a:ext cx="368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2" name="Line 14"/>
            <p:cNvSpPr>
              <a:spLocks noChangeShapeType="1"/>
            </p:cNvSpPr>
            <p:nvPr/>
          </p:nvSpPr>
          <p:spPr bwMode="auto">
            <a:xfrm flipH="1">
              <a:off x="1136" y="2096"/>
              <a:ext cx="368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3" name="Line 15"/>
            <p:cNvSpPr>
              <a:spLocks noChangeShapeType="1"/>
            </p:cNvSpPr>
            <p:nvPr/>
          </p:nvSpPr>
          <p:spPr bwMode="auto">
            <a:xfrm flipH="1">
              <a:off x="1136" y="2576"/>
              <a:ext cx="368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4" name="Line 16"/>
            <p:cNvSpPr>
              <a:spLocks noChangeShapeType="1"/>
            </p:cNvSpPr>
            <p:nvPr/>
          </p:nvSpPr>
          <p:spPr bwMode="auto">
            <a:xfrm flipH="1">
              <a:off x="1136" y="3044"/>
              <a:ext cx="368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5" name="Oval 17"/>
            <p:cNvSpPr>
              <a:spLocks noChangeArrowheads="1"/>
            </p:cNvSpPr>
            <p:nvPr/>
          </p:nvSpPr>
          <p:spPr bwMode="auto">
            <a:xfrm>
              <a:off x="1336" y="2048"/>
              <a:ext cx="56" cy="56"/>
            </a:xfrm>
            <a:prstGeom prst="ellipse">
              <a:avLst/>
            </a:prstGeom>
            <a:gradFill rotWithShape="1">
              <a:gsLst>
                <a:gs pos="0">
                  <a:srgbClr val="3B003B"/>
                </a:gs>
                <a:gs pos="100000">
                  <a:srgbClr val="800080"/>
                </a:gs>
              </a:gsLst>
              <a:path path="shape">
                <a:fillToRect l="50000" t="50000" r="50000" b="50000"/>
              </a:path>
            </a:gradFill>
            <a:ln w="9525">
              <a:solidFill>
                <a:srgbClr val="800080"/>
              </a:solidFill>
              <a:round/>
              <a:headEnd/>
              <a:tailEnd/>
            </a:ln>
          </p:spPr>
          <p:txBody>
            <a:bodyPr wrap="none" anchor="ctr"/>
            <a:lstStyle/>
            <a:p>
              <a:endParaRPr lang="en-US"/>
            </a:p>
          </p:txBody>
        </p:sp>
        <p:sp>
          <p:nvSpPr>
            <p:cNvPr id="88086" name="Oval 18"/>
            <p:cNvSpPr>
              <a:spLocks noChangeArrowheads="1"/>
            </p:cNvSpPr>
            <p:nvPr/>
          </p:nvSpPr>
          <p:spPr bwMode="auto">
            <a:xfrm>
              <a:off x="1816" y="1724"/>
              <a:ext cx="56" cy="56"/>
            </a:xfrm>
            <a:prstGeom prst="ellipse">
              <a:avLst/>
            </a:prstGeom>
            <a:gradFill rotWithShape="1">
              <a:gsLst>
                <a:gs pos="0">
                  <a:srgbClr val="3B003B"/>
                </a:gs>
                <a:gs pos="100000">
                  <a:srgbClr val="800080"/>
                </a:gs>
              </a:gsLst>
              <a:path path="shape">
                <a:fillToRect l="50000" t="50000" r="50000" b="50000"/>
              </a:path>
            </a:gradFill>
            <a:ln w="9525">
              <a:solidFill>
                <a:srgbClr val="800080"/>
              </a:solidFill>
              <a:round/>
              <a:headEnd/>
              <a:tailEnd/>
            </a:ln>
          </p:spPr>
          <p:txBody>
            <a:bodyPr wrap="none" anchor="ctr"/>
            <a:lstStyle/>
            <a:p>
              <a:endParaRPr lang="en-US"/>
            </a:p>
          </p:txBody>
        </p:sp>
        <p:sp>
          <p:nvSpPr>
            <p:cNvPr id="88087" name="Oval 19"/>
            <p:cNvSpPr>
              <a:spLocks noChangeArrowheads="1"/>
            </p:cNvSpPr>
            <p:nvPr/>
          </p:nvSpPr>
          <p:spPr bwMode="auto">
            <a:xfrm>
              <a:off x="2292" y="1352"/>
              <a:ext cx="56" cy="56"/>
            </a:xfrm>
            <a:prstGeom prst="ellipse">
              <a:avLst/>
            </a:prstGeom>
            <a:gradFill rotWithShape="1">
              <a:gsLst>
                <a:gs pos="0">
                  <a:srgbClr val="3B003B"/>
                </a:gs>
                <a:gs pos="100000">
                  <a:srgbClr val="800080"/>
                </a:gs>
              </a:gsLst>
              <a:path path="shape">
                <a:fillToRect l="50000" t="50000" r="50000" b="50000"/>
              </a:path>
            </a:gradFill>
            <a:ln w="9525">
              <a:solidFill>
                <a:srgbClr val="800080"/>
              </a:solidFill>
              <a:round/>
              <a:headEnd/>
              <a:tailEnd/>
            </a:ln>
          </p:spPr>
          <p:txBody>
            <a:bodyPr wrap="none" anchor="ctr"/>
            <a:lstStyle/>
            <a:p>
              <a:endParaRPr lang="en-US"/>
            </a:p>
          </p:txBody>
        </p:sp>
        <p:sp>
          <p:nvSpPr>
            <p:cNvPr id="88088" name="Oval 20"/>
            <p:cNvSpPr>
              <a:spLocks noChangeArrowheads="1"/>
            </p:cNvSpPr>
            <p:nvPr/>
          </p:nvSpPr>
          <p:spPr bwMode="auto">
            <a:xfrm>
              <a:off x="3384" y="1148"/>
              <a:ext cx="56" cy="56"/>
            </a:xfrm>
            <a:prstGeom prst="ellipse">
              <a:avLst/>
            </a:prstGeom>
            <a:gradFill rotWithShape="1">
              <a:gsLst>
                <a:gs pos="0">
                  <a:srgbClr val="3B003B"/>
                </a:gs>
                <a:gs pos="100000">
                  <a:srgbClr val="800080"/>
                </a:gs>
              </a:gsLst>
              <a:path path="shape">
                <a:fillToRect l="50000" t="50000" r="50000" b="50000"/>
              </a:path>
            </a:gradFill>
            <a:ln w="9525">
              <a:solidFill>
                <a:srgbClr val="800080"/>
              </a:solidFill>
              <a:round/>
              <a:headEnd/>
              <a:tailEnd/>
            </a:ln>
          </p:spPr>
          <p:txBody>
            <a:bodyPr wrap="none" anchor="ctr"/>
            <a:lstStyle/>
            <a:p>
              <a:endParaRPr lang="en-US"/>
            </a:p>
          </p:txBody>
        </p:sp>
        <p:sp>
          <p:nvSpPr>
            <p:cNvPr id="88089" name="Oval 21"/>
            <p:cNvSpPr>
              <a:spLocks noChangeArrowheads="1"/>
            </p:cNvSpPr>
            <p:nvPr/>
          </p:nvSpPr>
          <p:spPr bwMode="auto">
            <a:xfrm>
              <a:off x="4472" y="984"/>
              <a:ext cx="56" cy="56"/>
            </a:xfrm>
            <a:prstGeom prst="ellipse">
              <a:avLst/>
            </a:prstGeom>
            <a:gradFill rotWithShape="1">
              <a:gsLst>
                <a:gs pos="0">
                  <a:srgbClr val="3B003B"/>
                </a:gs>
                <a:gs pos="100000">
                  <a:srgbClr val="800080"/>
                </a:gs>
              </a:gsLst>
              <a:path path="shape">
                <a:fillToRect l="50000" t="50000" r="50000" b="50000"/>
              </a:path>
            </a:gradFill>
            <a:ln w="9525">
              <a:solidFill>
                <a:srgbClr val="800080"/>
              </a:solidFill>
              <a:round/>
              <a:headEnd/>
              <a:tailEnd/>
            </a:ln>
          </p:spPr>
          <p:txBody>
            <a:bodyPr wrap="none" anchor="ctr"/>
            <a:lstStyle/>
            <a:p>
              <a:endParaRPr lang="en-US"/>
            </a:p>
          </p:txBody>
        </p:sp>
        <p:sp>
          <p:nvSpPr>
            <p:cNvPr id="88090" name="Oval 22"/>
            <p:cNvSpPr>
              <a:spLocks noChangeArrowheads="1"/>
            </p:cNvSpPr>
            <p:nvPr/>
          </p:nvSpPr>
          <p:spPr bwMode="auto">
            <a:xfrm>
              <a:off x="1272" y="3008"/>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091" name="Oval 23"/>
            <p:cNvSpPr>
              <a:spLocks noChangeArrowheads="1"/>
            </p:cNvSpPr>
            <p:nvPr/>
          </p:nvSpPr>
          <p:spPr bwMode="auto">
            <a:xfrm>
              <a:off x="1216" y="3132"/>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092" name="Oval 24"/>
            <p:cNvSpPr>
              <a:spLocks noChangeArrowheads="1"/>
            </p:cNvSpPr>
            <p:nvPr/>
          </p:nvSpPr>
          <p:spPr bwMode="auto">
            <a:xfrm>
              <a:off x="1392" y="2432"/>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093" name="Oval 25"/>
            <p:cNvSpPr>
              <a:spLocks noChangeArrowheads="1"/>
            </p:cNvSpPr>
            <p:nvPr/>
          </p:nvSpPr>
          <p:spPr bwMode="auto">
            <a:xfrm>
              <a:off x="1456" y="2728"/>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094" name="Oval 26"/>
            <p:cNvSpPr>
              <a:spLocks noChangeArrowheads="1"/>
            </p:cNvSpPr>
            <p:nvPr/>
          </p:nvSpPr>
          <p:spPr bwMode="auto">
            <a:xfrm>
              <a:off x="1512" y="2760"/>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095" name="Oval 27"/>
            <p:cNvSpPr>
              <a:spLocks noChangeArrowheads="1"/>
            </p:cNvSpPr>
            <p:nvPr/>
          </p:nvSpPr>
          <p:spPr bwMode="auto">
            <a:xfrm>
              <a:off x="1884" y="1976"/>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096" name="Oval 28"/>
            <p:cNvSpPr>
              <a:spLocks noChangeArrowheads="1"/>
            </p:cNvSpPr>
            <p:nvPr/>
          </p:nvSpPr>
          <p:spPr bwMode="auto">
            <a:xfrm>
              <a:off x="1572" y="2780"/>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097" name="Oval 29"/>
            <p:cNvSpPr>
              <a:spLocks noChangeArrowheads="1"/>
            </p:cNvSpPr>
            <p:nvPr/>
          </p:nvSpPr>
          <p:spPr bwMode="auto">
            <a:xfrm>
              <a:off x="1634" y="2780"/>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098" name="Oval 30"/>
            <p:cNvSpPr>
              <a:spLocks noChangeArrowheads="1"/>
            </p:cNvSpPr>
            <p:nvPr/>
          </p:nvSpPr>
          <p:spPr bwMode="auto">
            <a:xfrm>
              <a:off x="1696" y="2812"/>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099" name="Oval 31"/>
            <p:cNvSpPr>
              <a:spLocks noChangeArrowheads="1"/>
            </p:cNvSpPr>
            <p:nvPr/>
          </p:nvSpPr>
          <p:spPr bwMode="auto">
            <a:xfrm>
              <a:off x="1764" y="2864"/>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00" name="Oval 32"/>
            <p:cNvSpPr>
              <a:spLocks noChangeArrowheads="1"/>
            </p:cNvSpPr>
            <p:nvPr/>
          </p:nvSpPr>
          <p:spPr bwMode="auto">
            <a:xfrm>
              <a:off x="1936" y="2140"/>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01" name="Oval 33"/>
            <p:cNvSpPr>
              <a:spLocks noChangeArrowheads="1"/>
            </p:cNvSpPr>
            <p:nvPr/>
          </p:nvSpPr>
          <p:spPr bwMode="auto">
            <a:xfrm>
              <a:off x="2000" y="2368"/>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02" name="Oval 34"/>
            <p:cNvSpPr>
              <a:spLocks noChangeArrowheads="1"/>
            </p:cNvSpPr>
            <p:nvPr/>
          </p:nvSpPr>
          <p:spPr bwMode="auto">
            <a:xfrm>
              <a:off x="2058" y="2442"/>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03" name="Oval 35"/>
            <p:cNvSpPr>
              <a:spLocks noChangeArrowheads="1"/>
            </p:cNvSpPr>
            <p:nvPr/>
          </p:nvSpPr>
          <p:spPr bwMode="auto">
            <a:xfrm>
              <a:off x="2120" y="2504"/>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04" name="Oval 36"/>
            <p:cNvSpPr>
              <a:spLocks noChangeArrowheads="1"/>
            </p:cNvSpPr>
            <p:nvPr/>
          </p:nvSpPr>
          <p:spPr bwMode="auto">
            <a:xfrm>
              <a:off x="2178" y="2552"/>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05" name="Oval 37"/>
            <p:cNvSpPr>
              <a:spLocks noChangeArrowheads="1"/>
            </p:cNvSpPr>
            <p:nvPr/>
          </p:nvSpPr>
          <p:spPr bwMode="auto">
            <a:xfrm>
              <a:off x="2242" y="2586"/>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06" name="Oval 38"/>
            <p:cNvSpPr>
              <a:spLocks noChangeArrowheads="1"/>
            </p:cNvSpPr>
            <p:nvPr/>
          </p:nvSpPr>
          <p:spPr bwMode="auto">
            <a:xfrm>
              <a:off x="2364" y="1628"/>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07" name="Oval 39"/>
            <p:cNvSpPr>
              <a:spLocks noChangeArrowheads="1"/>
            </p:cNvSpPr>
            <p:nvPr/>
          </p:nvSpPr>
          <p:spPr bwMode="auto">
            <a:xfrm>
              <a:off x="3450" y="1450"/>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08" name="Oval 40"/>
            <p:cNvSpPr>
              <a:spLocks noChangeArrowheads="1"/>
            </p:cNvSpPr>
            <p:nvPr/>
          </p:nvSpPr>
          <p:spPr bwMode="auto">
            <a:xfrm>
              <a:off x="3020" y="2338"/>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09" name="Oval 41"/>
            <p:cNvSpPr>
              <a:spLocks noChangeArrowheads="1"/>
            </p:cNvSpPr>
            <p:nvPr/>
          </p:nvSpPr>
          <p:spPr bwMode="auto">
            <a:xfrm>
              <a:off x="3086" y="2324"/>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10" name="Oval 42"/>
            <p:cNvSpPr>
              <a:spLocks noChangeArrowheads="1"/>
            </p:cNvSpPr>
            <p:nvPr/>
          </p:nvSpPr>
          <p:spPr bwMode="auto">
            <a:xfrm>
              <a:off x="3146" y="2300"/>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11" name="Oval 43"/>
            <p:cNvSpPr>
              <a:spLocks noChangeArrowheads="1"/>
            </p:cNvSpPr>
            <p:nvPr/>
          </p:nvSpPr>
          <p:spPr bwMode="auto">
            <a:xfrm>
              <a:off x="3208" y="2388"/>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12" name="Oval 44"/>
            <p:cNvSpPr>
              <a:spLocks noChangeArrowheads="1"/>
            </p:cNvSpPr>
            <p:nvPr/>
          </p:nvSpPr>
          <p:spPr bwMode="auto">
            <a:xfrm>
              <a:off x="3266" y="2410"/>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13" name="Oval 45"/>
            <p:cNvSpPr>
              <a:spLocks noChangeArrowheads="1"/>
            </p:cNvSpPr>
            <p:nvPr/>
          </p:nvSpPr>
          <p:spPr bwMode="auto">
            <a:xfrm>
              <a:off x="3328" y="2440"/>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14" name="Oval 46"/>
            <p:cNvSpPr>
              <a:spLocks noChangeArrowheads="1"/>
            </p:cNvSpPr>
            <p:nvPr/>
          </p:nvSpPr>
          <p:spPr bwMode="auto">
            <a:xfrm>
              <a:off x="4116" y="1944"/>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15" name="Oval 47"/>
            <p:cNvSpPr>
              <a:spLocks noChangeArrowheads="1"/>
            </p:cNvSpPr>
            <p:nvPr/>
          </p:nvSpPr>
          <p:spPr bwMode="auto">
            <a:xfrm>
              <a:off x="4536" y="1436"/>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16" name="Oval 48"/>
            <p:cNvSpPr>
              <a:spLocks noChangeArrowheads="1"/>
            </p:cNvSpPr>
            <p:nvPr/>
          </p:nvSpPr>
          <p:spPr bwMode="auto">
            <a:xfrm>
              <a:off x="4592" y="1728"/>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17" name="Oval 49"/>
            <p:cNvSpPr>
              <a:spLocks noChangeArrowheads="1"/>
            </p:cNvSpPr>
            <p:nvPr/>
          </p:nvSpPr>
          <p:spPr bwMode="auto">
            <a:xfrm>
              <a:off x="4176" y="2148"/>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18" name="Oval 50"/>
            <p:cNvSpPr>
              <a:spLocks noChangeArrowheads="1"/>
            </p:cNvSpPr>
            <p:nvPr/>
          </p:nvSpPr>
          <p:spPr bwMode="auto">
            <a:xfrm>
              <a:off x="4234" y="2116"/>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19" name="Oval 51"/>
            <p:cNvSpPr>
              <a:spLocks noChangeArrowheads="1"/>
            </p:cNvSpPr>
            <p:nvPr/>
          </p:nvSpPr>
          <p:spPr bwMode="auto">
            <a:xfrm>
              <a:off x="4304" y="2132"/>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20" name="Oval 52"/>
            <p:cNvSpPr>
              <a:spLocks noChangeArrowheads="1"/>
            </p:cNvSpPr>
            <p:nvPr/>
          </p:nvSpPr>
          <p:spPr bwMode="auto">
            <a:xfrm>
              <a:off x="4354" y="2224"/>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21" name="Oval 53"/>
            <p:cNvSpPr>
              <a:spLocks noChangeArrowheads="1"/>
            </p:cNvSpPr>
            <p:nvPr/>
          </p:nvSpPr>
          <p:spPr bwMode="auto">
            <a:xfrm>
              <a:off x="4428" y="2260"/>
              <a:ext cx="56" cy="56"/>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88122" name="Oval 54"/>
            <p:cNvSpPr>
              <a:spLocks noChangeArrowheads="1"/>
            </p:cNvSpPr>
            <p:nvPr/>
          </p:nvSpPr>
          <p:spPr bwMode="auto">
            <a:xfrm>
              <a:off x="4044" y="2072"/>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23" name="Oval 55"/>
            <p:cNvSpPr>
              <a:spLocks noChangeArrowheads="1"/>
            </p:cNvSpPr>
            <p:nvPr/>
          </p:nvSpPr>
          <p:spPr bwMode="auto">
            <a:xfrm>
              <a:off x="2426" y="1962"/>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24" name="Oval 56"/>
            <p:cNvSpPr>
              <a:spLocks noChangeArrowheads="1"/>
            </p:cNvSpPr>
            <p:nvPr/>
          </p:nvSpPr>
          <p:spPr bwMode="auto">
            <a:xfrm>
              <a:off x="3992" y="2116"/>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25" name="Oval 57"/>
            <p:cNvSpPr>
              <a:spLocks noChangeArrowheads="1"/>
            </p:cNvSpPr>
            <p:nvPr/>
          </p:nvSpPr>
          <p:spPr bwMode="auto">
            <a:xfrm>
              <a:off x="3930" y="2176"/>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26" name="Oval 58"/>
            <p:cNvSpPr>
              <a:spLocks noChangeArrowheads="1"/>
            </p:cNvSpPr>
            <p:nvPr/>
          </p:nvSpPr>
          <p:spPr bwMode="auto">
            <a:xfrm>
              <a:off x="3872" y="2200"/>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27" name="Oval 59"/>
            <p:cNvSpPr>
              <a:spLocks noChangeArrowheads="1"/>
            </p:cNvSpPr>
            <p:nvPr/>
          </p:nvSpPr>
          <p:spPr bwMode="auto">
            <a:xfrm>
              <a:off x="3810" y="2224"/>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28" name="Oval 60"/>
            <p:cNvSpPr>
              <a:spLocks noChangeArrowheads="1"/>
            </p:cNvSpPr>
            <p:nvPr/>
          </p:nvSpPr>
          <p:spPr bwMode="auto">
            <a:xfrm>
              <a:off x="3748" y="2204"/>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29" name="Oval 61"/>
            <p:cNvSpPr>
              <a:spLocks noChangeArrowheads="1"/>
            </p:cNvSpPr>
            <p:nvPr/>
          </p:nvSpPr>
          <p:spPr bwMode="auto">
            <a:xfrm>
              <a:off x="3684" y="2204"/>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30" name="Oval 62"/>
            <p:cNvSpPr>
              <a:spLocks noChangeArrowheads="1"/>
            </p:cNvSpPr>
            <p:nvPr/>
          </p:nvSpPr>
          <p:spPr bwMode="auto">
            <a:xfrm>
              <a:off x="3636" y="2132"/>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31" name="Oval 63"/>
            <p:cNvSpPr>
              <a:spLocks noChangeArrowheads="1"/>
            </p:cNvSpPr>
            <p:nvPr/>
          </p:nvSpPr>
          <p:spPr bwMode="auto">
            <a:xfrm>
              <a:off x="3568" y="1980"/>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32" name="Oval 64"/>
            <p:cNvSpPr>
              <a:spLocks noChangeArrowheads="1"/>
            </p:cNvSpPr>
            <p:nvPr/>
          </p:nvSpPr>
          <p:spPr bwMode="auto">
            <a:xfrm>
              <a:off x="3506" y="1800"/>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33" name="Oval 65"/>
            <p:cNvSpPr>
              <a:spLocks noChangeArrowheads="1"/>
            </p:cNvSpPr>
            <p:nvPr/>
          </p:nvSpPr>
          <p:spPr bwMode="auto">
            <a:xfrm>
              <a:off x="2476" y="2112"/>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34" name="Oval 66"/>
            <p:cNvSpPr>
              <a:spLocks noChangeArrowheads="1"/>
            </p:cNvSpPr>
            <p:nvPr/>
          </p:nvSpPr>
          <p:spPr bwMode="auto">
            <a:xfrm>
              <a:off x="2548" y="2244"/>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35" name="Oval 67"/>
            <p:cNvSpPr>
              <a:spLocks noChangeArrowheads="1"/>
            </p:cNvSpPr>
            <p:nvPr/>
          </p:nvSpPr>
          <p:spPr bwMode="auto">
            <a:xfrm>
              <a:off x="2594" y="2302"/>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36" name="Oval 68"/>
            <p:cNvSpPr>
              <a:spLocks noChangeArrowheads="1"/>
            </p:cNvSpPr>
            <p:nvPr/>
          </p:nvSpPr>
          <p:spPr bwMode="auto">
            <a:xfrm>
              <a:off x="2668" y="2192"/>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37" name="Oval 69"/>
            <p:cNvSpPr>
              <a:spLocks noChangeArrowheads="1"/>
            </p:cNvSpPr>
            <p:nvPr/>
          </p:nvSpPr>
          <p:spPr bwMode="auto">
            <a:xfrm>
              <a:off x="2716" y="2312"/>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38" name="Oval 70"/>
            <p:cNvSpPr>
              <a:spLocks noChangeArrowheads="1"/>
            </p:cNvSpPr>
            <p:nvPr/>
          </p:nvSpPr>
          <p:spPr bwMode="auto">
            <a:xfrm>
              <a:off x="2784" y="2302"/>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39" name="Oval 71"/>
            <p:cNvSpPr>
              <a:spLocks noChangeArrowheads="1"/>
            </p:cNvSpPr>
            <p:nvPr/>
          </p:nvSpPr>
          <p:spPr bwMode="auto">
            <a:xfrm>
              <a:off x="2964" y="2224"/>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40" name="Oval 72"/>
            <p:cNvSpPr>
              <a:spLocks noChangeArrowheads="1"/>
            </p:cNvSpPr>
            <p:nvPr/>
          </p:nvSpPr>
          <p:spPr bwMode="auto">
            <a:xfrm>
              <a:off x="2904" y="2268"/>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41" name="Oval 73"/>
            <p:cNvSpPr>
              <a:spLocks noChangeArrowheads="1"/>
            </p:cNvSpPr>
            <p:nvPr/>
          </p:nvSpPr>
          <p:spPr bwMode="auto">
            <a:xfrm>
              <a:off x="2840" y="2300"/>
              <a:ext cx="56" cy="56"/>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88142" name="Text Box 74"/>
            <p:cNvSpPr txBox="1">
              <a:spLocks noChangeArrowheads="1"/>
            </p:cNvSpPr>
            <p:nvPr/>
          </p:nvSpPr>
          <p:spPr bwMode="auto">
            <a:xfrm>
              <a:off x="1214" y="1858"/>
              <a:ext cx="2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Li</a:t>
              </a:r>
            </a:p>
          </p:txBody>
        </p:sp>
        <p:sp>
          <p:nvSpPr>
            <p:cNvPr id="88143" name="Text Box 75"/>
            <p:cNvSpPr txBox="1">
              <a:spLocks noChangeArrowheads="1"/>
            </p:cNvSpPr>
            <p:nvPr/>
          </p:nvSpPr>
          <p:spPr bwMode="auto">
            <a:xfrm>
              <a:off x="1846" y="1594"/>
              <a:ext cx="2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Na</a:t>
              </a:r>
            </a:p>
          </p:txBody>
        </p:sp>
        <p:sp>
          <p:nvSpPr>
            <p:cNvPr id="88144" name="Text Box 76"/>
            <p:cNvSpPr txBox="1">
              <a:spLocks noChangeArrowheads="1"/>
            </p:cNvSpPr>
            <p:nvPr/>
          </p:nvSpPr>
          <p:spPr bwMode="auto">
            <a:xfrm>
              <a:off x="2170" y="1150"/>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K</a:t>
              </a:r>
            </a:p>
          </p:txBody>
        </p:sp>
        <p:sp>
          <p:nvSpPr>
            <p:cNvPr id="88145" name="Text Box 77"/>
            <p:cNvSpPr txBox="1">
              <a:spLocks noChangeArrowheads="1"/>
            </p:cNvSpPr>
            <p:nvPr/>
          </p:nvSpPr>
          <p:spPr bwMode="auto">
            <a:xfrm>
              <a:off x="3238" y="938"/>
              <a:ext cx="2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Rb</a:t>
              </a:r>
            </a:p>
          </p:txBody>
        </p:sp>
        <p:sp>
          <p:nvSpPr>
            <p:cNvPr id="88146" name="Text Box 78"/>
            <p:cNvSpPr txBox="1">
              <a:spLocks noChangeArrowheads="1"/>
            </p:cNvSpPr>
            <p:nvPr/>
          </p:nvSpPr>
          <p:spPr bwMode="auto">
            <a:xfrm>
              <a:off x="4350" y="734"/>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Cs</a:t>
              </a:r>
            </a:p>
          </p:txBody>
        </p:sp>
        <p:sp>
          <p:nvSpPr>
            <p:cNvPr id="88147" name="Text Box 79"/>
            <p:cNvSpPr txBox="1">
              <a:spLocks noChangeArrowheads="1"/>
            </p:cNvSpPr>
            <p:nvPr/>
          </p:nvSpPr>
          <p:spPr bwMode="auto">
            <a:xfrm>
              <a:off x="4578" y="179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La</a:t>
              </a:r>
            </a:p>
          </p:txBody>
        </p:sp>
        <p:sp>
          <p:nvSpPr>
            <p:cNvPr id="88148" name="Text Box 80"/>
            <p:cNvSpPr txBox="1">
              <a:spLocks noChangeArrowheads="1"/>
            </p:cNvSpPr>
            <p:nvPr/>
          </p:nvSpPr>
          <p:spPr bwMode="auto">
            <a:xfrm>
              <a:off x="4442" y="2270"/>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Xe</a:t>
              </a:r>
            </a:p>
          </p:txBody>
        </p:sp>
        <p:sp>
          <p:nvSpPr>
            <p:cNvPr id="88149" name="Text Box 81"/>
            <p:cNvSpPr txBox="1">
              <a:spLocks noChangeArrowheads="1"/>
            </p:cNvSpPr>
            <p:nvPr/>
          </p:nvSpPr>
          <p:spPr bwMode="auto">
            <a:xfrm>
              <a:off x="3370" y="2382"/>
              <a:ext cx="2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Kr</a:t>
              </a:r>
            </a:p>
          </p:txBody>
        </p:sp>
        <p:sp>
          <p:nvSpPr>
            <p:cNvPr id="88150" name="Text Box 82"/>
            <p:cNvSpPr txBox="1">
              <a:spLocks noChangeArrowheads="1"/>
            </p:cNvSpPr>
            <p:nvPr/>
          </p:nvSpPr>
          <p:spPr bwMode="auto">
            <a:xfrm>
              <a:off x="2978" y="2054"/>
              <a:ext cx="2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Zn</a:t>
              </a:r>
            </a:p>
          </p:txBody>
        </p:sp>
        <p:sp>
          <p:nvSpPr>
            <p:cNvPr id="88151" name="Text Box 83"/>
            <p:cNvSpPr txBox="1">
              <a:spLocks noChangeArrowheads="1"/>
            </p:cNvSpPr>
            <p:nvPr/>
          </p:nvSpPr>
          <p:spPr bwMode="auto">
            <a:xfrm>
              <a:off x="2182" y="2630"/>
              <a:ext cx="2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Cl</a:t>
              </a:r>
            </a:p>
          </p:txBody>
        </p:sp>
        <p:sp>
          <p:nvSpPr>
            <p:cNvPr id="88152" name="Text Box 84"/>
            <p:cNvSpPr txBox="1">
              <a:spLocks noChangeArrowheads="1"/>
            </p:cNvSpPr>
            <p:nvPr/>
          </p:nvSpPr>
          <p:spPr bwMode="auto">
            <a:xfrm>
              <a:off x="1794" y="2834"/>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F</a:t>
              </a:r>
            </a:p>
          </p:txBody>
        </p:sp>
        <p:sp>
          <p:nvSpPr>
            <p:cNvPr id="88153" name="Text Box 85"/>
            <p:cNvSpPr txBox="1">
              <a:spLocks noChangeArrowheads="1"/>
            </p:cNvSpPr>
            <p:nvPr/>
          </p:nvSpPr>
          <p:spPr bwMode="auto">
            <a:xfrm>
              <a:off x="1274" y="3010"/>
              <a:ext cx="2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He</a:t>
              </a:r>
            </a:p>
          </p:txBody>
        </p:sp>
        <p:sp>
          <p:nvSpPr>
            <p:cNvPr id="88154" name="Text Box 86"/>
            <p:cNvSpPr txBox="1">
              <a:spLocks noChangeArrowheads="1"/>
            </p:cNvSpPr>
            <p:nvPr/>
          </p:nvSpPr>
          <p:spPr bwMode="auto">
            <a:xfrm>
              <a:off x="1182" y="3142"/>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H</a:t>
              </a:r>
            </a:p>
          </p:txBody>
        </p:sp>
        <p:sp>
          <p:nvSpPr>
            <p:cNvPr id="88155" name="Text Box 87"/>
            <p:cNvSpPr txBox="1">
              <a:spLocks noChangeArrowheads="1"/>
            </p:cNvSpPr>
            <p:nvPr/>
          </p:nvSpPr>
          <p:spPr bwMode="auto">
            <a:xfrm>
              <a:off x="2483" y="1693"/>
              <a:ext cx="5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solidFill>
                    <a:srgbClr val="006600"/>
                  </a:solidFill>
                </a:rPr>
                <a:t>3d</a:t>
              </a:r>
            </a:p>
            <a:p>
              <a:pPr algn="ctr" eaLnBrk="1" hangingPunct="1"/>
              <a:r>
                <a:rPr lang="en-US" sz="1200">
                  <a:solidFill>
                    <a:srgbClr val="006600"/>
                  </a:solidFill>
                </a:rPr>
                <a:t>transition</a:t>
              </a:r>
            </a:p>
            <a:p>
              <a:pPr algn="ctr" eaLnBrk="1" hangingPunct="1"/>
              <a:r>
                <a:rPr lang="en-US" sz="1200">
                  <a:solidFill>
                    <a:srgbClr val="006600"/>
                  </a:solidFill>
                </a:rPr>
                <a:t>series</a:t>
              </a:r>
            </a:p>
          </p:txBody>
        </p:sp>
        <p:sp>
          <p:nvSpPr>
            <p:cNvPr id="88156" name="Text Box 88"/>
            <p:cNvSpPr txBox="1">
              <a:spLocks noChangeArrowheads="1"/>
            </p:cNvSpPr>
            <p:nvPr/>
          </p:nvSpPr>
          <p:spPr bwMode="auto">
            <a:xfrm>
              <a:off x="3599" y="1685"/>
              <a:ext cx="5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solidFill>
                    <a:srgbClr val="006600"/>
                  </a:solidFill>
                </a:rPr>
                <a:t>4d</a:t>
              </a:r>
            </a:p>
            <a:p>
              <a:pPr algn="ctr" eaLnBrk="1" hangingPunct="1"/>
              <a:r>
                <a:rPr lang="en-US" sz="1200">
                  <a:solidFill>
                    <a:srgbClr val="006600"/>
                  </a:solidFill>
                </a:rPr>
                <a:t>transition</a:t>
              </a:r>
            </a:p>
            <a:p>
              <a:pPr algn="ctr" eaLnBrk="1" hangingPunct="1"/>
              <a:r>
                <a:rPr lang="en-US" sz="1200">
                  <a:solidFill>
                    <a:srgbClr val="006600"/>
                  </a:solidFill>
                </a:rPr>
                <a:t>series</a:t>
              </a:r>
            </a:p>
          </p:txBody>
        </p:sp>
        <p:sp>
          <p:nvSpPr>
            <p:cNvPr id="88157" name="Text Box 96"/>
            <p:cNvSpPr txBox="1">
              <a:spLocks noChangeArrowheads="1"/>
            </p:cNvSpPr>
            <p:nvPr/>
          </p:nvSpPr>
          <p:spPr bwMode="auto">
            <a:xfrm>
              <a:off x="858" y="574"/>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0.3</a:t>
              </a:r>
            </a:p>
          </p:txBody>
        </p:sp>
        <p:sp>
          <p:nvSpPr>
            <p:cNvPr id="88158" name="Text Box 97"/>
            <p:cNvSpPr txBox="1">
              <a:spLocks noChangeArrowheads="1"/>
            </p:cNvSpPr>
            <p:nvPr/>
          </p:nvSpPr>
          <p:spPr bwMode="auto">
            <a:xfrm>
              <a:off x="786" y="1042"/>
              <a:ext cx="3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0.25</a:t>
              </a:r>
            </a:p>
          </p:txBody>
        </p:sp>
        <p:sp>
          <p:nvSpPr>
            <p:cNvPr id="88159" name="Text Box 98"/>
            <p:cNvSpPr txBox="1">
              <a:spLocks noChangeArrowheads="1"/>
            </p:cNvSpPr>
            <p:nvPr/>
          </p:nvSpPr>
          <p:spPr bwMode="auto">
            <a:xfrm>
              <a:off x="858" y="1510"/>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0.2</a:t>
              </a:r>
            </a:p>
          </p:txBody>
        </p:sp>
        <p:sp>
          <p:nvSpPr>
            <p:cNvPr id="88160" name="Text Box 99"/>
            <p:cNvSpPr txBox="1">
              <a:spLocks noChangeArrowheads="1"/>
            </p:cNvSpPr>
            <p:nvPr/>
          </p:nvSpPr>
          <p:spPr bwMode="auto">
            <a:xfrm>
              <a:off x="786" y="1978"/>
              <a:ext cx="3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0.15</a:t>
              </a:r>
            </a:p>
          </p:txBody>
        </p:sp>
        <p:sp>
          <p:nvSpPr>
            <p:cNvPr id="88161" name="Text Box 100"/>
            <p:cNvSpPr txBox="1">
              <a:spLocks noChangeArrowheads="1"/>
            </p:cNvSpPr>
            <p:nvPr/>
          </p:nvSpPr>
          <p:spPr bwMode="auto">
            <a:xfrm>
              <a:off x="858" y="2466"/>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0.1</a:t>
              </a:r>
            </a:p>
          </p:txBody>
        </p:sp>
        <p:sp>
          <p:nvSpPr>
            <p:cNvPr id="88162" name="Text Box 101"/>
            <p:cNvSpPr txBox="1">
              <a:spLocks noChangeArrowheads="1"/>
            </p:cNvSpPr>
            <p:nvPr/>
          </p:nvSpPr>
          <p:spPr bwMode="auto">
            <a:xfrm>
              <a:off x="786" y="2934"/>
              <a:ext cx="3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0.05</a:t>
              </a:r>
            </a:p>
          </p:txBody>
        </p:sp>
        <p:sp>
          <p:nvSpPr>
            <p:cNvPr id="88163" name="Text Box 102"/>
            <p:cNvSpPr txBox="1">
              <a:spLocks noChangeArrowheads="1"/>
            </p:cNvSpPr>
            <p:nvPr/>
          </p:nvSpPr>
          <p:spPr bwMode="auto">
            <a:xfrm>
              <a:off x="966" y="340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0</a:t>
              </a:r>
            </a:p>
          </p:txBody>
        </p:sp>
        <p:sp>
          <p:nvSpPr>
            <p:cNvPr id="88164" name="Text Box 103"/>
            <p:cNvSpPr txBox="1">
              <a:spLocks noChangeArrowheads="1"/>
            </p:cNvSpPr>
            <p:nvPr/>
          </p:nvSpPr>
          <p:spPr bwMode="auto">
            <a:xfrm>
              <a:off x="1078" y="3574"/>
              <a:ext cx="384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0              10             20             30             40             50            60</a:t>
              </a:r>
            </a:p>
          </p:txBody>
        </p:sp>
        <p:sp>
          <p:nvSpPr>
            <p:cNvPr id="88165" name="Text Box 104"/>
            <p:cNvSpPr txBox="1">
              <a:spLocks noChangeArrowheads="1"/>
            </p:cNvSpPr>
            <p:nvPr/>
          </p:nvSpPr>
          <p:spPr bwMode="auto">
            <a:xfrm>
              <a:off x="2510" y="3727"/>
              <a:ext cx="10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atomic number</a:t>
              </a:r>
            </a:p>
          </p:txBody>
        </p:sp>
        <p:sp>
          <p:nvSpPr>
            <p:cNvPr id="88166" name="Text Box 105"/>
            <p:cNvSpPr txBox="1">
              <a:spLocks noChangeArrowheads="1"/>
            </p:cNvSpPr>
            <p:nvPr/>
          </p:nvSpPr>
          <p:spPr bwMode="auto">
            <a:xfrm rot="-5400000">
              <a:off x="234" y="1819"/>
              <a:ext cx="9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atomic radius</a:t>
              </a:r>
            </a:p>
          </p:txBody>
        </p:sp>
      </p:grpSp>
      <p:sp>
        <p:nvSpPr>
          <p:cNvPr id="132198" name="Rectangle 102"/>
          <p:cNvSpPr>
            <a:spLocks noGrp="1" noChangeArrowheads="1"/>
          </p:cNvSpPr>
          <p:nvPr>
            <p:ph type="title"/>
          </p:nvPr>
        </p:nvSpPr>
        <p:spPr>
          <a:xfrm>
            <a:off x="457200" y="0"/>
            <a:ext cx="8229600" cy="808038"/>
          </a:xfrm>
        </p:spPr>
        <p:txBody>
          <a:bodyPr/>
          <a:lstStyle/>
          <a:p>
            <a:pPr eaLnBrk="1" hangingPunct="1">
              <a:defRPr/>
            </a:pPr>
            <a:r>
              <a:rPr lang="en-US" dirty="0" smtClean="0"/>
              <a:t>Atomic Radius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3"/>
          <p:cNvSpPr>
            <a:spLocks noGrp="1" noChangeArrowheads="1"/>
          </p:cNvSpPr>
          <p:nvPr>
            <p:ph idx="1"/>
          </p:nvPr>
        </p:nvSpPr>
        <p:spPr>
          <a:xfrm>
            <a:off x="457200" y="762000"/>
            <a:ext cx="8229600" cy="4878136"/>
          </a:xfrm>
        </p:spPr>
        <p:txBody>
          <a:bodyPr/>
          <a:lstStyle/>
          <a:p>
            <a:pPr marL="0" indent="0" eaLnBrk="1" hangingPunct="1">
              <a:buNone/>
              <a:defRPr/>
            </a:pPr>
            <a:r>
              <a:rPr lang="en-US" dirty="0" smtClean="0"/>
              <a:t>Using the periodic table, rank each set of main group elements in order of </a:t>
            </a:r>
            <a:r>
              <a:rPr lang="en-US" u="sng" dirty="0" smtClean="0"/>
              <a:t>decreasing</a:t>
            </a:r>
            <a:r>
              <a:rPr lang="en-US" dirty="0" smtClean="0"/>
              <a:t> atomic radius.</a:t>
            </a:r>
          </a:p>
          <a:p>
            <a:pPr marL="914400" lvl="1" indent="-457200" eaLnBrk="1" hangingPunct="1">
              <a:lnSpc>
                <a:spcPct val="150000"/>
              </a:lnSpc>
              <a:buFontTx/>
              <a:buAutoNum type="alphaLcPeriod"/>
              <a:defRPr/>
            </a:pPr>
            <a:r>
              <a:rPr lang="en-US" dirty="0" err="1" smtClean="0"/>
              <a:t>Ca</a:t>
            </a:r>
            <a:r>
              <a:rPr lang="en-US" dirty="0" smtClean="0"/>
              <a:t>, Mg, </a:t>
            </a:r>
            <a:r>
              <a:rPr lang="en-US" dirty="0" err="1" smtClean="0"/>
              <a:t>Sr</a:t>
            </a:r>
            <a:endParaRPr lang="en-US" dirty="0" smtClean="0"/>
          </a:p>
          <a:p>
            <a:pPr marL="914400" lvl="1" indent="-457200" eaLnBrk="1" hangingPunct="1">
              <a:lnSpc>
                <a:spcPct val="150000"/>
              </a:lnSpc>
              <a:buFontTx/>
              <a:buAutoNum type="alphaLcPeriod"/>
              <a:defRPr/>
            </a:pPr>
            <a:r>
              <a:rPr lang="en-US" dirty="0" smtClean="0"/>
              <a:t>K, </a:t>
            </a:r>
            <a:r>
              <a:rPr lang="en-US" dirty="0" err="1" smtClean="0"/>
              <a:t>Ga</a:t>
            </a:r>
            <a:r>
              <a:rPr lang="en-US" dirty="0" smtClean="0"/>
              <a:t>, </a:t>
            </a:r>
            <a:r>
              <a:rPr lang="en-US" dirty="0" err="1" smtClean="0"/>
              <a:t>Ca</a:t>
            </a:r>
            <a:endParaRPr lang="en-US" dirty="0" smtClean="0"/>
          </a:p>
          <a:p>
            <a:pPr marL="914400" lvl="1" indent="-457200" eaLnBrk="1" hangingPunct="1">
              <a:lnSpc>
                <a:spcPct val="150000"/>
              </a:lnSpc>
              <a:buFontTx/>
              <a:buAutoNum type="alphaLcPeriod"/>
              <a:defRPr/>
            </a:pPr>
            <a:r>
              <a:rPr lang="en-US" dirty="0" smtClean="0"/>
              <a:t>Br, </a:t>
            </a:r>
            <a:r>
              <a:rPr lang="en-US" dirty="0" err="1" smtClean="0"/>
              <a:t>Rb</a:t>
            </a:r>
            <a:r>
              <a:rPr lang="en-US" dirty="0" smtClean="0"/>
              <a:t>, Kr</a:t>
            </a:r>
          </a:p>
          <a:p>
            <a:pPr marL="914400" lvl="1" indent="-457200" eaLnBrk="1" hangingPunct="1">
              <a:lnSpc>
                <a:spcPct val="150000"/>
              </a:lnSpc>
              <a:buFontTx/>
              <a:buAutoNum type="alphaLcPeriod"/>
              <a:defRPr/>
            </a:pPr>
            <a:r>
              <a:rPr lang="en-US" dirty="0" err="1" smtClean="0"/>
              <a:t>Sr</a:t>
            </a:r>
            <a:r>
              <a:rPr lang="en-US" dirty="0" smtClean="0"/>
              <a:t>, </a:t>
            </a:r>
            <a:r>
              <a:rPr lang="en-US" dirty="0" err="1" smtClean="0"/>
              <a:t>Ca</a:t>
            </a:r>
            <a:r>
              <a:rPr lang="en-US" dirty="0" smtClean="0"/>
              <a:t>, </a:t>
            </a:r>
            <a:r>
              <a:rPr lang="en-US" dirty="0" err="1" smtClean="0"/>
              <a:t>Rb</a:t>
            </a:r>
            <a:endParaRPr lang="en-US" dirty="0" smtClean="0"/>
          </a:p>
          <a:p>
            <a:pPr marL="914400" lvl="1" indent="-457200" eaLnBrk="1" hangingPunct="1">
              <a:lnSpc>
                <a:spcPct val="150000"/>
              </a:lnSpc>
              <a:buFontTx/>
              <a:buAutoNum type="alphaLcPeriod"/>
              <a:defRPr/>
            </a:pPr>
            <a:r>
              <a:rPr lang="en-US" dirty="0" smtClean="0"/>
              <a:t>Se, Br, </a:t>
            </a:r>
            <a:r>
              <a:rPr lang="en-US" dirty="0" err="1" smtClean="0"/>
              <a:t>Cl</a:t>
            </a:r>
            <a:endParaRPr lang="en-US" dirty="0" smtClean="0"/>
          </a:p>
          <a:p>
            <a:pPr marL="914400" lvl="1" indent="-457200" eaLnBrk="1" hangingPunct="1">
              <a:lnSpc>
                <a:spcPct val="150000"/>
              </a:lnSpc>
              <a:buFontTx/>
              <a:buAutoNum type="alphaLcPeriod"/>
              <a:defRPr/>
            </a:pPr>
            <a:r>
              <a:rPr lang="en-US" dirty="0" smtClean="0"/>
              <a:t>I, </a:t>
            </a:r>
            <a:r>
              <a:rPr lang="en-US" dirty="0" err="1" smtClean="0"/>
              <a:t>Xe</a:t>
            </a:r>
            <a:r>
              <a:rPr lang="en-US" dirty="0" smtClean="0"/>
              <a:t>, Ba</a:t>
            </a:r>
          </a:p>
        </p:txBody>
      </p:sp>
      <p:sp>
        <p:nvSpPr>
          <p:cNvPr id="336898" name="Rectangle 2"/>
          <p:cNvSpPr>
            <a:spLocks noGrp="1" noChangeArrowheads="1"/>
          </p:cNvSpPr>
          <p:nvPr>
            <p:ph type="title"/>
          </p:nvPr>
        </p:nvSpPr>
        <p:spPr>
          <a:xfrm>
            <a:off x="457200" y="0"/>
            <a:ext cx="8229600" cy="808038"/>
          </a:xfrm>
        </p:spPr>
        <p:txBody>
          <a:bodyPr/>
          <a:lstStyle/>
          <a:p>
            <a:pPr eaLnBrk="1" hangingPunct="1">
              <a:defRPr/>
            </a:pPr>
            <a:r>
              <a:rPr lang="en-US" dirty="0" smtClean="0"/>
              <a:t>Atomic Radius Examples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idx="1"/>
          </p:nvPr>
        </p:nvSpPr>
        <p:spPr>
          <a:xfrm>
            <a:off x="457200" y="762000"/>
            <a:ext cx="8229600" cy="4878136"/>
          </a:xfrm>
        </p:spPr>
        <p:txBody>
          <a:bodyPr/>
          <a:lstStyle/>
          <a:p>
            <a:pPr eaLnBrk="1" hangingPunct="1">
              <a:defRPr/>
            </a:pPr>
            <a:r>
              <a:rPr lang="en-US" dirty="0" smtClean="0"/>
              <a:t>Across a period, transition elements fill the inner d orbitals.  </a:t>
            </a:r>
          </a:p>
          <a:p>
            <a:pPr eaLnBrk="1" hangingPunct="1">
              <a:defRPr/>
            </a:pPr>
            <a:r>
              <a:rPr lang="en-US" dirty="0" smtClean="0"/>
              <a:t>Size of transition metals remains </a:t>
            </a:r>
            <a:r>
              <a:rPr lang="en-US" u="sng" dirty="0" smtClean="0"/>
              <a:t>relatively constant</a:t>
            </a:r>
            <a:r>
              <a:rPr lang="en-US" dirty="0" smtClean="0"/>
              <a:t> across a period because shielding by the inner d electrons counteracts the usual increase in </a:t>
            </a:r>
            <a:r>
              <a:rPr lang="en-US" dirty="0" err="1" smtClean="0"/>
              <a:t>Z</a:t>
            </a:r>
            <a:r>
              <a:rPr lang="en-US" baseline="-25000" dirty="0" err="1" smtClean="0"/>
              <a:t>eff</a:t>
            </a:r>
            <a:r>
              <a:rPr lang="en-US" dirty="0" smtClean="0"/>
              <a:t>.</a:t>
            </a:r>
          </a:p>
          <a:p>
            <a:pPr eaLnBrk="1" hangingPunct="1">
              <a:defRPr/>
            </a:pPr>
            <a:r>
              <a:rPr lang="en-US" dirty="0" smtClean="0"/>
              <a:t>The intervening filling of d electrons causes a major size decrease from Group 2A(2) to Group 3A(13), the two main groups that flank the transition series.</a:t>
            </a:r>
          </a:p>
        </p:txBody>
      </p:sp>
      <p:sp>
        <p:nvSpPr>
          <p:cNvPr id="335874" name="Rectangle 2"/>
          <p:cNvSpPr>
            <a:spLocks noGrp="1" noChangeArrowheads="1"/>
          </p:cNvSpPr>
          <p:nvPr>
            <p:ph type="title"/>
          </p:nvPr>
        </p:nvSpPr>
        <p:spPr>
          <a:xfrm>
            <a:off x="457200" y="0"/>
            <a:ext cx="8229600" cy="808038"/>
          </a:xfrm>
        </p:spPr>
        <p:txBody>
          <a:bodyPr>
            <a:normAutofit/>
          </a:bodyPr>
          <a:lstStyle/>
          <a:p>
            <a:pPr eaLnBrk="1" hangingPunct="1">
              <a:defRPr/>
            </a:pPr>
            <a:r>
              <a:rPr lang="en-US" sz="3600" dirty="0" smtClean="0"/>
              <a:t>Atomic Radii of Transition Elements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a:xfrm>
            <a:off x="228600" y="0"/>
            <a:ext cx="8639175" cy="731838"/>
          </a:xfrm>
        </p:spPr>
        <p:txBody>
          <a:bodyPr lIns="92075" tIns="46037" rIns="92075" bIns="46037"/>
          <a:lstStyle/>
          <a:p>
            <a:pPr eaLnBrk="1" hangingPunct="1">
              <a:defRPr/>
            </a:pPr>
            <a:r>
              <a:rPr lang="en-US" smtClean="0"/>
              <a:t>Ions</a:t>
            </a:r>
          </a:p>
        </p:txBody>
      </p:sp>
      <p:sp>
        <p:nvSpPr>
          <p:cNvPr id="188419" name="Rectangle 3"/>
          <p:cNvSpPr>
            <a:spLocks noGrp="1" noChangeArrowheads="1"/>
          </p:cNvSpPr>
          <p:nvPr>
            <p:ph type="body" idx="4294967295"/>
          </p:nvPr>
        </p:nvSpPr>
        <p:spPr>
          <a:xfrm>
            <a:off x="428625" y="685800"/>
            <a:ext cx="7800975" cy="5486400"/>
          </a:xfrm>
        </p:spPr>
        <p:txBody>
          <a:bodyPr lIns="92075" tIns="46037" rIns="92075" bIns="46037"/>
          <a:lstStyle/>
          <a:p>
            <a:pPr eaLnBrk="1" hangingPunct="1">
              <a:defRPr/>
            </a:pPr>
            <a:r>
              <a:rPr lang="en-US" dirty="0" smtClean="0"/>
              <a:t>Anions:</a:t>
            </a:r>
          </a:p>
          <a:p>
            <a:pPr lvl="1" eaLnBrk="1" hangingPunct="1">
              <a:defRPr/>
            </a:pPr>
            <a:r>
              <a:rPr lang="en-US" dirty="0" smtClean="0"/>
              <a:t>Anions form by gaining electrons.</a:t>
            </a:r>
          </a:p>
          <a:p>
            <a:pPr lvl="1" eaLnBrk="1" hangingPunct="1">
              <a:defRPr/>
            </a:pPr>
            <a:r>
              <a:rPr lang="en-US" dirty="0" smtClean="0"/>
              <a:t>Anions are bigger than the atom they come from.</a:t>
            </a:r>
          </a:p>
          <a:p>
            <a:pPr lvl="1" eaLnBrk="1" hangingPunct="1">
              <a:defRPr/>
            </a:pPr>
            <a:r>
              <a:rPr lang="en-US" dirty="0" smtClean="0"/>
              <a:t>Nonmetals form anions.</a:t>
            </a:r>
          </a:p>
          <a:p>
            <a:pPr lvl="1" eaLnBrk="1" hangingPunct="1">
              <a:defRPr/>
            </a:pPr>
            <a:r>
              <a:rPr lang="en-US" dirty="0" smtClean="0"/>
              <a:t>Anions of representative elements have noble gas configuration.</a:t>
            </a:r>
            <a:br>
              <a:rPr lang="en-US" dirty="0" smtClean="0"/>
            </a:br>
            <a:endParaRPr lang="en-US" dirty="0" smtClean="0"/>
          </a:p>
          <a:p>
            <a:pPr eaLnBrk="1" hangingPunct="1">
              <a:defRPr/>
            </a:pPr>
            <a:r>
              <a:rPr lang="en-US" dirty="0" err="1" smtClean="0"/>
              <a:t>Cations</a:t>
            </a:r>
            <a:r>
              <a:rPr lang="en-US" dirty="0" smtClean="0"/>
              <a:t>:</a:t>
            </a:r>
          </a:p>
          <a:p>
            <a:pPr lvl="1" eaLnBrk="1" hangingPunct="1">
              <a:defRPr/>
            </a:pPr>
            <a:r>
              <a:rPr lang="en-US" dirty="0" err="1" smtClean="0"/>
              <a:t>Cations</a:t>
            </a:r>
            <a:r>
              <a:rPr lang="en-US" dirty="0" smtClean="0"/>
              <a:t> form by losing electrons.</a:t>
            </a:r>
          </a:p>
          <a:p>
            <a:pPr lvl="1" eaLnBrk="1" hangingPunct="1">
              <a:defRPr/>
            </a:pPr>
            <a:r>
              <a:rPr lang="en-US" dirty="0" err="1" smtClean="0"/>
              <a:t>Cations</a:t>
            </a:r>
            <a:r>
              <a:rPr lang="en-US" dirty="0" smtClean="0"/>
              <a:t> are smaller than the atom they come from.	</a:t>
            </a:r>
          </a:p>
          <a:p>
            <a:pPr lvl="1" eaLnBrk="1" hangingPunct="1">
              <a:defRPr/>
            </a:pPr>
            <a:r>
              <a:rPr lang="en-US" dirty="0" smtClean="0"/>
              <a:t>Metals form </a:t>
            </a:r>
            <a:r>
              <a:rPr lang="en-US" dirty="0" err="1" smtClean="0"/>
              <a:t>cations</a:t>
            </a:r>
            <a:r>
              <a:rPr lang="en-US" dirty="0" smtClean="0"/>
              <a:t>.</a:t>
            </a:r>
          </a:p>
          <a:p>
            <a:pPr lvl="1" eaLnBrk="1" hangingPunct="1">
              <a:defRPr/>
            </a:pPr>
            <a:r>
              <a:rPr lang="en-US" dirty="0" err="1" smtClean="0"/>
              <a:t>Cations</a:t>
            </a:r>
            <a:r>
              <a:rPr lang="en-US" dirty="0" smtClean="0"/>
              <a:t> of representative elements have noble gas configuration.</a:t>
            </a:r>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87</a:t>
            </a:fld>
            <a:endParaRPr lang="en-US"/>
          </a:p>
        </p:txBody>
      </p:sp>
    </p:spTree>
  </p:cSld>
  <p:clrMapOvr>
    <a:masterClrMapping/>
  </p:clrMapOvr>
  <p:transition spd="med">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451" name="Rectangle 67"/>
          <p:cNvSpPr>
            <a:spLocks noGrp="1" noChangeArrowheads="1"/>
          </p:cNvSpPr>
          <p:nvPr>
            <p:ph idx="1"/>
          </p:nvPr>
        </p:nvSpPr>
        <p:spPr>
          <a:xfrm>
            <a:off x="457200" y="990600"/>
            <a:ext cx="8562975" cy="5410200"/>
          </a:xfrm>
        </p:spPr>
        <p:txBody>
          <a:bodyPr/>
          <a:lstStyle/>
          <a:p>
            <a:pPr eaLnBrk="1" hangingPunct="1">
              <a:defRPr/>
            </a:pPr>
            <a:r>
              <a:rPr lang="en-US" smtClean="0"/>
              <a:t>Valence electrons repel each other.</a:t>
            </a:r>
          </a:p>
          <a:p>
            <a:pPr eaLnBrk="1" hangingPunct="1">
              <a:defRPr/>
            </a:pPr>
            <a:r>
              <a:rPr lang="en-US" smtClean="0"/>
              <a:t>When an atom becomes an anion, the repulsion between valence electrons increases without changing the Z</a:t>
            </a:r>
            <a:r>
              <a:rPr lang="en-US" baseline="-25000" smtClean="0"/>
              <a:t>eff</a:t>
            </a:r>
            <a:r>
              <a:rPr lang="en-US" smtClean="0"/>
              <a:t>.</a:t>
            </a:r>
          </a:p>
          <a:p>
            <a:pPr lvl="1" eaLnBrk="1" hangingPunct="1">
              <a:defRPr/>
            </a:pPr>
            <a:r>
              <a:rPr lang="en-US" smtClean="0"/>
              <a:t>Thus, an anion is larger than its “parent” atom.</a:t>
            </a:r>
          </a:p>
          <a:p>
            <a:pPr eaLnBrk="1" hangingPunct="1">
              <a:defRPr/>
            </a:pPr>
            <a:r>
              <a:rPr lang="en-US" smtClean="0"/>
              <a:t>When an atom becomes a cation, there is less repulsion between valence electrons without changing the Z</a:t>
            </a:r>
            <a:r>
              <a:rPr lang="en-US" baseline="-25000" smtClean="0"/>
              <a:t>eff</a:t>
            </a:r>
            <a:r>
              <a:rPr lang="en-US" smtClean="0"/>
              <a:t>. </a:t>
            </a:r>
          </a:p>
          <a:p>
            <a:pPr lvl="1" eaLnBrk="1" hangingPunct="1">
              <a:defRPr/>
            </a:pPr>
            <a:r>
              <a:rPr lang="en-US" smtClean="0"/>
              <a:t>Thus, a cation is smaller than its “parent” atom.</a:t>
            </a:r>
          </a:p>
        </p:txBody>
      </p:sp>
      <p:sp>
        <p:nvSpPr>
          <p:cNvPr id="144395" name="Rectangle 11"/>
          <p:cNvSpPr>
            <a:spLocks noGrp="1" noChangeArrowheads="1"/>
          </p:cNvSpPr>
          <p:nvPr>
            <p:ph type="title"/>
          </p:nvPr>
        </p:nvSpPr>
        <p:spPr/>
        <p:txBody>
          <a:bodyPr anchor="ctr"/>
          <a:lstStyle/>
          <a:p>
            <a:pPr eaLnBrk="1" hangingPunct="1">
              <a:defRPr/>
            </a:pPr>
            <a:r>
              <a:rPr lang="en-US" sz="3600" smtClean="0"/>
              <a:t>Ionic Size</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88</a:t>
            </a:fld>
            <a:endParaRPr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685800" y="0"/>
            <a:ext cx="7772400" cy="838200"/>
          </a:xfrm>
        </p:spPr>
        <p:txBody>
          <a:bodyPr anchor="ctr"/>
          <a:lstStyle/>
          <a:p>
            <a:pPr eaLnBrk="1" hangingPunct="1">
              <a:defRPr/>
            </a:pPr>
            <a:r>
              <a:rPr lang="en-US" sz="3400" dirty="0" smtClean="0"/>
              <a:t>Trends in Atomic and Ionic Size</a:t>
            </a:r>
          </a:p>
        </p:txBody>
      </p:sp>
      <p:grpSp>
        <p:nvGrpSpPr>
          <p:cNvPr id="194566" name="Group 6"/>
          <p:cNvGrpSpPr>
            <a:grpSpLocks/>
          </p:cNvGrpSpPr>
          <p:nvPr/>
        </p:nvGrpSpPr>
        <p:grpSpPr bwMode="auto">
          <a:xfrm>
            <a:off x="228600" y="1981200"/>
            <a:ext cx="1033463" cy="4114800"/>
            <a:chOff x="240" y="1536"/>
            <a:chExt cx="651" cy="2592"/>
          </a:xfrm>
        </p:grpSpPr>
        <p:sp>
          <p:nvSpPr>
            <p:cNvPr id="93264" name="Text Box 7"/>
            <p:cNvSpPr txBox="1">
              <a:spLocks noChangeArrowheads="1"/>
            </p:cNvSpPr>
            <p:nvPr/>
          </p:nvSpPr>
          <p:spPr bwMode="auto">
            <a:xfrm>
              <a:off x="384" y="2016"/>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152</a:t>
              </a:r>
            </a:p>
          </p:txBody>
        </p:sp>
        <p:sp>
          <p:nvSpPr>
            <p:cNvPr id="93265" name="Text Box 8"/>
            <p:cNvSpPr txBox="1">
              <a:spLocks noChangeArrowheads="1"/>
            </p:cNvSpPr>
            <p:nvPr/>
          </p:nvSpPr>
          <p:spPr bwMode="auto">
            <a:xfrm>
              <a:off x="384" y="2976"/>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186</a:t>
              </a:r>
            </a:p>
          </p:txBody>
        </p:sp>
        <p:sp>
          <p:nvSpPr>
            <p:cNvPr id="93266" name="Text Box 9"/>
            <p:cNvSpPr txBox="1">
              <a:spLocks noChangeArrowheads="1"/>
            </p:cNvSpPr>
            <p:nvPr/>
          </p:nvSpPr>
          <p:spPr bwMode="auto">
            <a:xfrm>
              <a:off x="418" y="3936"/>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227</a:t>
              </a:r>
            </a:p>
          </p:txBody>
        </p:sp>
        <p:sp>
          <p:nvSpPr>
            <p:cNvPr id="93267" name="Oval 10"/>
            <p:cNvSpPr>
              <a:spLocks noChangeAspect="1" noChangeArrowheads="1"/>
            </p:cNvSpPr>
            <p:nvPr/>
          </p:nvSpPr>
          <p:spPr bwMode="auto">
            <a:xfrm>
              <a:off x="336" y="1536"/>
              <a:ext cx="438" cy="438"/>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r>
                <a:rPr lang="en-US"/>
                <a:t>Li</a:t>
              </a:r>
            </a:p>
          </p:txBody>
        </p:sp>
        <p:sp>
          <p:nvSpPr>
            <p:cNvPr id="93268" name="Oval 11"/>
            <p:cNvSpPr>
              <a:spLocks noChangeAspect="1" noChangeArrowheads="1"/>
            </p:cNvSpPr>
            <p:nvPr/>
          </p:nvSpPr>
          <p:spPr bwMode="auto">
            <a:xfrm>
              <a:off x="288" y="2400"/>
              <a:ext cx="530" cy="530"/>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r>
                <a:rPr lang="en-US"/>
                <a:t>Na</a:t>
              </a:r>
            </a:p>
          </p:txBody>
        </p:sp>
        <p:sp>
          <p:nvSpPr>
            <p:cNvPr id="93269" name="Oval 12"/>
            <p:cNvSpPr>
              <a:spLocks noChangeAspect="1" noChangeArrowheads="1"/>
            </p:cNvSpPr>
            <p:nvPr/>
          </p:nvSpPr>
          <p:spPr bwMode="auto">
            <a:xfrm>
              <a:off x="240" y="3264"/>
              <a:ext cx="651" cy="651"/>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r>
                <a:rPr lang="en-US"/>
                <a:t>K</a:t>
              </a:r>
            </a:p>
          </p:txBody>
        </p:sp>
      </p:grpSp>
      <p:grpSp>
        <p:nvGrpSpPr>
          <p:cNvPr id="194640" name="Group 80"/>
          <p:cNvGrpSpPr>
            <a:grpSpLocks/>
          </p:cNvGrpSpPr>
          <p:nvPr/>
        </p:nvGrpSpPr>
        <p:grpSpPr bwMode="auto">
          <a:xfrm>
            <a:off x="2133600" y="2093913"/>
            <a:ext cx="739775" cy="954087"/>
            <a:chOff x="1440" y="1607"/>
            <a:chExt cx="466" cy="601"/>
          </a:xfrm>
        </p:grpSpPr>
        <p:sp>
          <p:nvSpPr>
            <p:cNvPr id="93261" name="Text Box 13"/>
            <p:cNvSpPr txBox="1">
              <a:spLocks noChangeArrowheads="1"/>
            </p:cNvSpPr>
            <p:nvPr/>
          </p:nvSpPr>
          <p:spPr bwMode="auto">
            <a:xfrm>
              <a:off x="1440" y="201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60</a:t>
              </a:r>
            </a:p>
          </p:txBody>
        </p:sp>
        <p:sp>
          <p:nvSpPr>
            <p:cNvPr id="93262" name="Oval 15"/>
            <p:cNvSpPr>
              <a:spLocks noChangeAspect="1" noChangeArrowheads="1"/>
            </p:cNvSpPr>
            <p:nvPr/>
          </p:nvSpPr>
          <p:spPr bwMode="auto">
            <a:xfrm>
              <a:off x="1488" y="1776"/>
              <a:ext cx="173" cy="173"/>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endParaRPr lang="en-US"/>
            </a:p>
          </p:txBody>
        </p:sp>
        <p:sp>
          <p:nvSpPr>
            <p:cNvPr id="93263" name="Text Box 18"/>
            <p:cNvSpPr txBox="1">
              <a:spLocks noChangeArrowheads="1"/>
            </p:cNvSpPr>
            <p:nvPr/>
          </p:nvSpPr>
          <p:spPr bwMode="auto">
            <a:xfrm>
              <a:off x="1622" y="1607"/>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Li</a:t>
              </a:r>
              <a:r>
                <a:rPr lang="en-US" baseline="30000"/>
                <a:t>+</a:t>
              </a:r>
            </a:p>
          </p:txBody>
        </p:sp>
      </p:grpSp>
      <p:grpSp>
        <p:nvGrpSpPr>
          <p:cNvPr id="194641" name="Group 81"/>
          <p:cNvGrpSpPr>
            <a:grpSpLocks/>
          </p:cNvGrpSpPr>
          <p:nvPr/>
        </p:nvGrpSpPr>
        <p:grpSpPr bwMode="auto">
          <a:xfrm>
            <a:off x="2286000" y="3352800"/>
            <a:ext cx="914400" cy="990600"/>
            <a:chOff x="1536" y="2400"/>
            <a:chExt cx="576" cy="624"/>
          </a:xfrm>
        </p:grpSpPr>
        <p:sp>
          <p:nvSpPr>
            <p:cNvPr id="93258" name="Oval 16"/>
            <p:cNvSpPr>
              <a:spLocks noChangeAspect="1" noChangeArrowheads="1"/>
            </p:cNvSpPr>
            <p:nvPr/>
          </p:nvSpPr>
          <p:spPr bwMode="auto">
            <a:xfrm>
              <a:off x="1536" y="2544"/>
              <a:ext cx="271" cy="271"/>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endParaRPr lang="en-US" sz="1600" baseline="30000"/>
            </a:p>
          </p:txBody>
        </p:sp>
        <p:sp>
          <p:nvSpPr>
            <p:cNvPr id="93259" name="Text Box 19"/>
            <p:cNvSpPr txBox="1">
              <a:spLocks noChangeArrowheads="1"/>
            </p:cNvSpPr>
            <p:nvPr/>
          </p:nvSpPr>
          <p:spPr bwMode="auto">
            <a:xfrm>
              <a:off x="1536" y="283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95</a:t>
              </a:r>
            </a:p>
          </p:txBody>
        </p:sp>
        <p:sp>
          <p:nvSpPr>
            <p:cNvPr id="93260" name="Text Box 21"/>
            <p:cNvSpPr txBox="1">
              <a:spLocks noChangeArrowheads="1"/>
            </p:cNvSpPr>
            <p:nvPr/>
          </p:nvSpPr>
          <p:spPr bwMode="auto">
            <a:xfrm>
              <a:off x="1728" y="2400"/>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Na+</a:t>
              </a:r>
            </a:p>
          </p:txBody>
        </p:sp>
      </p:grpSp>
      <p:grpSp>
        <p:nvGrpSpPr>
          <p:cNvPr id="194642" name="Group 82"/>
          <p:cNvGrpSpPr>
            <a:grpSpLocks/>
          </p:cNvGrpSpPr>
          <p:nvPr/>
        </p:nvGrpSpPr>
        <p:grpSpPr bwMode="auto">
          <a:xfrm>
            <a:off x="2362200" y="4724400"/>
            <a:ext cx="927100" cy="1219200"/>
            <a:chOff x="1584" y="3264"/>
            <a:chExt cx="584" cy="768"/>
          </a:xfrm>
        </p:grpSpPr>
        <p:sp>
          <p:nvSpPr>
            <p:cNvPr id="93255" name="Oval 17"/>
            <p:cNvSpPr>
              <a:spLocks noChangeAspect="1" noChangeArrowheads="1"/>
            </p:cNvSpPr>
            <p:nvPr/>
          </p:nvSpPr>
          <p:spPr bwMode="auto">
            <a:xfrm>
              <a:off x="1584" y="3408"/>
              <a:ext cx="380" cy="380"/>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endParaRPr lang="en-US" sz="1600" baseline="30000"/>
            </a:p>
          </p:txBody>
        </p:sp>
        <p:sp>
          <p:nvSpPr>
            <p:cNvPr id="93256" name="Text Box 20"/>
            <p:cNvSpPr txBox="1">
              <a:spLocks noChangeArrowheads="1"/>
            </p:cNvSpPr>
            <p:nvPr/>
          </p:nvSpPr>
          <p:spPr bwMode="auto">
            <a:xfrm>
              <a:off x="1618" y="3840"/>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133</a:t>
              </a:r>
            </a:p>
          </p:txBody>
        </p:sp>
        <p:sp>
          <p:nvSpPr>
            <p:cNvPr id="93257" name="Text Box 22"/>
            <p:cNvSpPr txBox="1">
              <a:spLocks noChangeArrowheads="1"/>
            </p:cNvSpPr>
            <p:nvPr/>
          </p:nvSpPr>
          <p:spPr bwMode="auto">
            <a:xfrm>
              <a:off x="1872" y="3264"/>
              <a:ext cx="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K+</a:t>
              </a:r>
            </a:p>
          </p:txBody>
        </p:sp>
      </p:grpSp>
      <p:sp>
        <p:nvSpPr>
          <p:cNvPr id="194563" name="Line 3"/>
          <p:cNvSpPr>
            <a:spLocks noChangeShapeType="1"/>
          </p:cNvSpPr>
          <p:nvPr/>
        </p:nvSpPr>
        <p:spPr bwMode="auto">
          <a:xfrm>
            <a:off x="1295400" y="2438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564" name="Line 4"/>
          <p:cNvSpPr>
            <a:spLocks noChangeShapeType="1"/>
          </p:cNvSpPr>
          <p:nvPr/>
        </p:nvSpPr>
        <p:spPr bwMode="auto">
          <a:xfrm>
            <a:off x="1524000" y="5181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565" name="Line 5"/>
          <p:cNvSpPr>
            <a:spLocks noChangeShapeType="1"/>
          </p:cNvSpPr>
          <p:nvPr/>
        </p:nvSpPr>
        <p:spPr bwMode="auto">
          <a:xfrm>
            <a:off x="1371600" y="372745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94583" name="Group 23"/>
          <p:cNvGrpSpPr>
            <a:grpSpLocks/>
          </p:cNvGrpSpPr>
          <p:nvPr/>
        </p:nvGrpSpPr>
        <p:grpSpPr bwMode="auto">
          <a:xfrm>
            <a:off x="1143000" y="3048000"/>
            <a:ext cx="615950" cy="533400"/>
            <a:chOff x="816" y="1344"/>
            <a:chExt cx="388" cy="336"/>
          </a:xfrm>
        </p:grpSpPr>
        <p:sp>
          <p:nvSpPr>
            <p:cNvPr id="93253" name="Freeform 24"/>
            <p:cNvSpPr>
              <a:spLocks/>
            </p:cNvSpPr>
            <p:nvPr/>
          </p:nvSpPr>
          <p:spPr bwMode="auto">
            <a:xfrm>
              <a:off x="816" y="1536"/>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54" name="Text Box 25"/>
            <p:cNvSpPr txBox="1">
              <a:spLocks noChangeArrowheads="1"/>
            </p:cNvSpPr>
            <p:nvPr/>
          </p:nvSpPr>
          <p:spPr bwMode="auto">
            <a:xfrm>
              <a:off x="1008" y="134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rPr>
                <a:t>e</a:t>
              </a:r>
            </a:p>
          </p:txBody>
        </p:sp>
      </p:grpSp>
      <p:grpSp>
        <p:nvGrpSpPr>
          <p:cNvPr id="194586" name="Group 26"/>
          <p:cNvGrpSpPr>
            <a:grpSpLocks/>
          </p:cNvGrpSpPr>
          <p:nvPr/>
        </p:nvGrpSpPr>
        <p:grpSpPr bwMode="auto">
          <a:xfrm>
            <a:off x="1289050" y="4495800"/>
            <a:ext cx="615950" cy="533400"/>
            <a:chOff x="816" y="1344"/>
            <a:chExt cx="388" cy="336"/>
          </a:xfrm>
        </p:grpSpPr>
        <p:sp>
          <p:nvSpPr>
            <p:cNvPr id="93251" name="Freeform 27"/>
            <p:cNvSpPr>
              <a:spLocks/>
            </p:cNvSpPr>
            <p:nvPr/>
          </p:nvSpPr>
          <p:spPr bwMode="auto">
            <a:xfrm>
              <a:off x="816" y="1536"/>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52" name="Text Box 28"/>
            <p:cNvSpPr txBox="1">
              <a:spLocks noChangeArrowheads="1"/>
            </p:cNvSpPr>
            <p:nvPr/>
          </p:nvSpPr>
          <p:spPr bwMode="auto">
            <a:xfrm>
              <a:off x="1008" y="134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rPr>
                <a:t>e</a:t>
              </a:r>
            </a:p>
          </p:txBody>
        </p:sp>
      </p:grpSp>
      <p:grpSp>
        <p:nvGrpSpPr>
          <p:cNvPr id="194589" name="Group 29"/>
          <p:cNvGrpSpPr>
            <a:grpSpLocks/>
          </p:cNvGrpSpPr>
          <p:nvPr/>
        </p:nvGrpSpPr>
        <p:grpSpPr bwMode="auto">
          <a:xfrm>
            <a:off x="1143000" y="1676400"/>
            <a:ext cx="615950" cy="533400"/>
            <a:chOff x="816" y="1344"/>
            <a:chExt cx="388" cy="336"/>
          </a:xfrm>
        </p:grpSpPr>
        <p:sp>
          <p:nvSpPr>
            <p:cNvPr id="93249" name="Freeform 30"/>
            <p:cNvSpPr>
              <a:spLocks/>
            </p:cNvSpPr>
            <p:nvPr/>
          </p:nvSpPr>
          <p:spPr bwMode="auto">
            <a:xfrm>
              <a:off x="816" y="1536"/>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50" name="Text Box 31"/>
            <p:cNvSpPr txBox="1">
              <a:spLocks noChangeArrowheads="1"/>
            </p:cNvSpPr>
            <p:nvPr/>
          </p:nvSpPr>
          <p:spPr bwMode="auto">
            <a:xfrm>
              <a:off x="1008" y="134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rPr>
                <a:t>e</a:t>
              </a:r>
            </a:p>
          </p:txBody>
        </p:sp>
      </p:grpSp>
      <p:sp>
        <p:nvSpPr>
          <p:cNvPr id="194598" name="Line 38"/>
          <p:cNvSpPr>
            <a:spLocks noChangeShapeType="1"/>
          </p:cNvSpPr>
          <p:nvPr/>
        </p:nvSpPr>
        <p:spPr bwMode="auto">
          <a:xfrm>
            <a:off x="6781800" y="2438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599" name="Line 39"/>
          <p:cNvSpPr>
            <a:spLocks noChangeShapeType="1"/>
          </p:cNvSpPr>
          <p:nvPr/>
        </p:nvSpPr>
        <p:spPr bwMode="auto">
          <a:xfrm>
            <a:off x="6858000" y="37338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00" name="Line 40"/>
          <p:cNvSpPr>
            <a:spLocks noChangeShapeType="1"/>
          </p:cNvSpPr>
          <p:nvPr/>
        </p:nvSpPr>
        <p:spPr bwMode="auto">
          <a:xfrm>
            <a:off x="6858000" y="5181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94644" name="Group 84"/>
          <p:cNvGrpSpPr>
            <a:grpSpLocks/>
          </p:cNvGrpSpPr>
          <p:nvPr/>
        </p:nvGrpSpPr>
        <p:grpSpPr bwMode="auto">
          <a:xfrm>
            <a:off x="7683500" y="2120900"/>
            <a:ext cx="622300" cy="1003300"/>
            <a:chOff x="4936" y="1624"/>
            <a:chExt cx="392" cy="632"/>
          </a:xfrm>
        </p:grpSpPr>
        <p:sp>
          <p:nvSpPr>
            <p:cNvPr id="93247" name="Oval 36"/>
            <p:cNvSpPr>
              <a:spLocks noChangeAspect="1" noChangeArrowheads="1"/>
            </p:cNvSpPr>
            <p:nvPr/>
          </p:nvSpPr>
          <p:spPr bwMode="auto">
            <a:xfrm>
              <a:off x="4936" y="1624"/>
              <a:ext cx="392" cy="392"/>
            </a:xfrm>
            <a:prstGeom prst="ellipse">
              <a:avLst/>
            </a:prstGeom>
            <a:gradFill rotWithShape="1">
              <a:gsLst>
                <a:gs pos="0">
                  <a:srgbClr val="FF9900"/>
                </a:gs>
                <a:gs pos="100000">
                  <a:srgbClr val="FFD8BD"/>
                </a:gs>
              </a:gsLst>
              <a:lin ang="2700000" scaled="1"/>
            </a:gradFill>
            <a:ln w="9525">
              <a:solidFill>
                <a:schemeClr val="tx1"/>
              </a:solidFill>
              <a:round/>
              <a:headEnd/>
              <a:tailEnd/>
            </a:ln>
          </p:spPr>
          <p:txBody>
            <a:bodyPr wrap="none" anchor="ctr"/>
            <a:lstStyle/>
            <a:p>
              <a:pPr algn="ctr"/>
              <a:r>
                <a:rPr lang="en-US"/>
                <a:t>F</a:t>
              </a:r>
              <a:r>
                <a:rPr lang="en-US" baseline="30000"/>
                <a:t>-</a:t>
              </a:r>
            </a:p>
          </p:txBody>
        </p:sp>
        <p:sp>
          <p:nvSpPr>
            <p:cNvPr id="93248" name="Text Box 41"/>
            <p:cNvSpPr txBox="1">
              <a:spLocks noChangeArrowheads="1"/>
            </p:cNvSpPr>
            <p:nvPr/>
          </p:nvSpPr>
          <p:spPr bwMode="auto">
            <a:xfrm>
              <a:off x="4944" y="2064"/>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136</a:t>
              </a:r>
            </a:p>
          </p:txBody>
        </p:sp>
      </p:grpSp>
      <p:grpSp>
        <p:nvGrpSpPr>
          <p:cNvPr id="194645" name="Group 85"/>
          <p:cNvGrpSpPr>
            <a:grpSpLocks/>
          </p:cNvGrpSpPr>
          <p:nvPr/>
        </p:nvGrpSpPr>
        <p:grpSpPr bwMode="auto">
          <a:xfrm>
            <a:off x="7788275" y="3368675"/>
            <a:ext cx="822325" cy="1203325"/>
            <a:chOff x="5002" y="2410"/>
            <a:chExt cx="518" cy="758"/>
          </a:xfrm>
        </p:grpSpPr>
        <p:sp>
          <p:nvSpPr>
            <p:cNvPr id="93245" name="Oval 37"/>
            <p:cNvSpPr>
              <a:spLocks noChangeAspect="1" noChangeArrowheads="1"/>
            </p:cNvSpPr>
            <p:nvPr/>
          </p:nvSpPr>
          <p:spPr bwMode="auto">
            <a:xfrm>
              <a:off x="5002" y="2410"/>
              <a:ext cx="518" cy="518"/>
            </a:xfrm>
            <a:prstGeom prst="ellipse">
              <a:avLst/>
            </a:prstGeom>
            <a:gradFill rotWithShape="1">
              <a:gsLst>
                <a:gs pos="0">
                  <a:srgbClr val="FF9900"/>
                </a:gs>
                <a:gs pos="100000">
                  <a:srgbClr val="FFD8BD"/>
                </a:gs>
              </a:gsLst>
              <a:lin ang="2700000" scaled="1"/>
            </a:gradFill>
            <a:ln w="9525">
              <a:solidFill>
                <a:schemeClr val="tx1"/>
              </a:solidFill>
              <a:round/>
              <a:headEnd/>
              <a:tailEnd/>
            </a:ln>
          </p:spPr>
          <p:txBody>
            <a:bodyPr wrap="none" anchor="ctr"/>
            <a:lstStyle/>
            <a:p>
              <a:pPr algn="ctr"/>
              <a:r>
                <a:rPr lang="en-US"/>
                <a:t>Cl</a:t>
              </a:r>
              <a:r>
                <a:rPr lang="en-US" baseline="30000"/>
                <a:t>-</a:t>
              </a:r>
            </a:p>
          </p:txBody>
        </p:sp>
        <p:sp>
          <p:nvSpPr>
            <p:cNvPr id="93246" name="Text Box 42"/>
            <p:cNvSpPr txBox="1">
              <a:spLocks noChangeArrowheads="1"/>
            </p:cNvSpPr>
            <p:nvPr/>
          </p:nvSpPr>
          <p:spPr bwMode="auto">
            <a:xfrm>
              <a:off x="5088" y="2976"/>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181</a:t>
              </a:r>
            </a:p>
          </p:txBody>
        </p:sp>
      </p:grpSp>
      <p:grpSp>
        <p:nvGrpSpPr>
          <p:cNvPr id="194646" name="Group 86"/>
          <p:cNvGrpSpPr>
            <a:grpSpLocks/>
          </p:cNvGrpSpPr>
          <p:nvPr/>
        </p:nvGrpSpPr>
        <p:grpSpPr bwMode="auto">
          <a:xfrm>
            <a:off x="7799388" y="4751388"/>
            <a:ext cx="887412" cy="1268412"/>
            <a:chOff x="5009" y="3281"/>
            <a:chExt cx="559" cy="799"/>
          </a:xfrm>
        </p:grpSpPr>
        <p:sp>
          <p:nvSpPr>
            <p:cNvPr id="93243" name="Oval 35"/>
            <p:cNvSpPr>
              <a:spLocks noChangeAspect="1" noChangeArrowheads="1"/>
            </p:cNvSpPr>
            <p:nvPr/>
          </p:nvSpPr>
          <p:spPr bwMode="auto">
            <a:xfrm>
              <a:off x="5009" y="3281"/>
              <a:ext cx="559" cy="559"/>
            </a:xfrm>
            <a:prstGeom prst="ellipse">
              <a:avLst/>
            </a:prstGeom>
            <a:gradFill rotWithShape="1">
              <a:gsLst>
                <a:gs pos="0">
                  <a:srgbClr val="FF9900"/>
                </a:gs>
                <a:gs pos="100000">
                  <a:srgbClr val="FFD8BD"/>
                </a:gs>
              </a:gsLst>
              <a:lin ang="2700000" scaled="1"/>
            </a:gradFill>
            <a:ln w="9525">
              <a:solidFill>
                <a:schemeClr val="tx1"/>
              </a:solidFill>
              <a:round/>
              <a:headEnd/>
              <a:tailEnd/>
            </a:ln>
          </p:spPr>
          <p:txBody>
            <a:bodyPr wrap="none" anchor="ctr"/>
            <a:lstStyle/>
            <a:p>
              <a:pPr algn="ctr"/>
              <a:r>
                <a:rPr lang="en-US"/>
                <a:t>Br</a:t>
              </a:r>
              <a:r>
                <a:rPr lang="en-US" baseline="30000"/>
                <a:t>-</a:t>
              </a:r>
            </a:p>
          </p:txBody>
        </p:sp>
        <p:sp>
          <p:nvSpPr>
            <p:cNvPr id="93244" name="Text Box 43"/>
            <p:cNvSpPr txBox="1">
              <a:spLocks noChangeArrowheads="1"/>
            </p:cNvSpPr>
            <p:nvPr/>
          </p:nvSpPr>
          <p:spPr bwMode="auto">
            <a:xfrm>
              <a:off x="5136" y="3888"/>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195</a:t>
              </a:r>
            </a:p>
          </p:txBody>
        </p:sp>
      </p:grpSp>
      <p:grpSp>
        <p:nvGrpSpPr>
          <p:cNvPr id="194643" name="Group 83"/>
          <p:cNvGrpSpPr>
            <a:grpSpLocks/>
          </p:cNvGrpSpPr>
          <p:nvPr/>
        </p:nvGrpSpPr>
        <p:grpSpPr bwMode="auto">
          <a:xfrm>
            <a:off x="6172200" y="2298700"/>
            <a:ext cx="523875" cy="3568700"/>
            <a:chOff x="3984" y="1736"/>
            <a:chExt cx="330" cy="2248"/>
          </a:xfrm>
        </p:grpSpPr>
        <p:sp>
          <p:nvSpPr>
            <p:cNvPr id="93237" name="Oval 32"/>
            <p:cNvSpPr>
              <a:spLocks noChangeAspect="1" noChangeArrowheads="1"/>
            </p:cNvSpPr>
            <p:nvPr/>
          </p:nvSpPr>
          <p:spPr bwMode="auto">
            <a:xfrm>
              <a:off x="4040" y="1736"/>
              <a:ext cx="184" cy="184"/>
            </a:xfrm>
            <a:prstGeom prst="ellipse">
              <a:avLst/>
            </a:prstGeom>
            <a:gradFill rotWithShape="1">
              <a:gsLst>
                <a:gs pos="0">
                  <a:schemeClr val="folHlink"/>
                </a:gs>
                <a:gs pos="100000">
                  <a:srgbClr val="CCFF99"/>
                </a:gs>
              </a:gsLst>
              <a:lin ang="2700000" scaled="1"/>
            </a:gradFill>
            <a:ln w="9525">
              <a:solidFill>
                <a:schemeClr val="tx1"/>
              </a:solidFill>
              <a:round/>
              <a:headEnd/>
              <a:tailEnd/>
            </a:ln>
          </p:spPr>
          <p:txBody>
            <a:bodyPr wrap="none" anchor="ctr"/>
            <a:lstStyle/>
            <a:p>
              <a:pPr algn="ctr"/>
              <a:r>
                <a:rPr lang="en-US"/>
                <a:t>F</a:t>
              </a:r>
            </a:p>
          </p:txBody>
        </p:sp>
        <p:sp>
          <p:nvSpPr>
            <p:cNvPr id="93238" name="Oval 33"/>
            <p:cNvSpPr>
              <a:spLocks noChangeAspect="1" noChangeArrowheads="1"/>
            </p:cNvSpPr>
            <p:nvPr/>
          </p:nvSpPr>
          <p:spPr bwMode="auto">
            <a:xfrm>
              <a:off x="4032" y="2502"/>
              <a:ext cx="282" cy="282"/>
            </a:xfrm>
            <a:prstGeom prst="ellipse">
              <a:avLst/>
            </a:prstGeom>
            <a:gradFill rotWithShape="1">
              <a:gsLst>
                <a:gs pos="0">
                  <a:schemeClr val="folHlink"/>
                </a:gs>
                <a:gs pos="100000">
                  <a:srgbClr val="CCFF99"/>
                </a:gs>
              </a:gsLst>
              <a:lin ang="2700000" scaled="1"/>
            </a:gradFill>
            <a:ln w="9525">
              <a:solidFill>
                <a:schemeClr val="tx1"/>
              </a:solidFill>
              <a:round/>
              <a:headEnd/>
              <a:tailEnd/>
            </a:ln>
          </p:spPr>
          <p:txBody>
            <a:bodyPr wrap="none" anchor="ctr"/>
            <a:lstStyle/>
            <a:p>
              <a:pPr algn="ctr"/>
              <a:r>
                <a:rPr lang="en-US"/>
                <a:t>Cl</a:t>
              </a:r>
            </a:p>
          </p:txBody>
        </p:sp>
        <p:sp>
          <p:nvSpPr>
            <p:cNvPr id="93239" name="Oval 34"/>
            <p:cNvSpPr>
              <a:spLocks noChangeAspect="1" noChangeArrowheads="1"/>
            </p:cNvSpPr>
            <p:nvPr/>
          </p:nvSpPr>
          <p:spPr bwMode="auto">
            <a:xfrm>
              <a:off x="3984" y="3416"/>
              <a:ext cx="328" cy="328"/>
            </a:xfrm>
            <a:prstGeom prst="ellipse">
              <a:avLst/>
            </a:prstGeom>
            <a:gradFill rotWithShape="1">
              <a:gsLst>
                <a:gs pos="0">
                  <a:schemeClr val="folHlink"/>
                </a:gs>
                <a:gs pos="100000">
                  <a:srgbClr val="CCFF99"/>
                </a:gs>
              </a:gsLst>
              <a:lin ang="2700000" scaled="1"/>
            </a:gradFill>
            <a:ln w="9525">
              <a:solidFill>
                <a:schemeClr val="tx1"/>
              </a:solidFill>
              <a:round/>
              <a:headEnd/>
              <a:tailEnd/>
            </a:ln>
          </p:spPr>
          <p:txBody>
            <a:bodyPr wrap="none" anchor="ctr"/>
            <a:lstStyle/>
            <a:p>
              <a:pPr algn="ctr"/>
              <a:r>
                <a:rPr lang="en-US"/>
                <a:t>Br</a:t>
              </a:r>
            </a:p>
          </p:txBody>
        </p:sp>
        <p:sp>
          <p:nvSpPr>
            <p:cNvPr id="93240" name="Text Box 44"/>
            <p:cNvSpPr txBox="1">
              <a:spLocks noChangeArrowheads="1"/>
            </p:cNvSpPr>
            <p:nvPr/>
          </p:nvSpPr>
          <p:spPr bwMode="auto">
            <a:xfrm>
              <a:off x="3984" y="196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64</a:t>
              </a:r>
            </a:p>
          </p:txBody>
        </p:sp>
        <p:sp>
          <p:nvSpPr>
            <p:cNvPr id="93241" name="Text Box 45"/>
            <p:cNvSpPr txBox="1">
              <a:spLocks noChangeArrowheads="1"/>
            </p:cNvSpPr>
            <p:nvPr/>
          </p:nvSpPr>
          <p:spPr bwMode="auto">
            <a:xfrm>
              <a:off x="4018" y="283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99</a:t>
              </a:r>
            </a:p>
          </p:txBody>
        </p:sp>
        <p:sp>
          <p:nvSpPr>
            <p:cNvPr id="93242" name="Text Box 46"/>
            <p:cNvSpPr txBox="1">
              <a:spLocks noChangeArrowheads="1"/>
            </p:cNvSpPr>
            <p:nvPr/>
          </p:nvSpPr>
          <p:spPr bwMode="auto">
            <a:xfrm>
              <a:off x="3984" y="3792"/>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114</a:t>
              </a:r>
            </a:p>
          </p:txBody>
        </p:sp>
      </p:grpSp>
      <p:grpSp>
        <p:nvGrpSpPr>
          <p:cNvPr id="194607" name="Group 47"/>
          <p:cNvGrpSpPr>
            <a:grpSpLocks/>
          </p:cNvGrpSpPr>
          <p:nvPr/>
        </p:nvGrpSpPr>
        <p:grpSpPr bwMode="auto">
          <a:xfrm>
            <a:off x="5638800" y="1828800"/>
            <a:ext cx="609600" cy="533400"/>
            <a:chOff x="3648" y="1440"/>
            <a:chExt cx="384" cy="336"/>
          </a:xfrm>
        </p:grpSpPr>
        <p:sp>
          <p:nvSpPr>
            <p:cNvPr id="93235" name="Freeform 48"/>
            <p:cNvSpPr>
              <a:spLocks/>
            </p:cNvSpPr>
            <p:nvPr/>
          </p:nvSpPr>
          <p:spPr bwMode="auto">
            <a:xfrm flipH="1">
              <a:off x="3792" y="1632"/>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36" name="Text Box 49"/>
            <p:cNvSpPr txBox="1">
              <a:spLocks noChangeArrowheads="1"/>
            </p:cNvSpPr>
            <p:nvPr/>
          </p:nvSpPr>
          <p:spPr bwMode="auto">
            <a:xfrm>
              <a:off x="3648" y="144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rPr>
                <a:t>e</a:t>
              </a:r>
            </a:p>
          </p:txBody>
        </p:sp>
      </p:grpSp>
      <p:grpSp>
        <p:nvGrpSpPr>
          <p:cNvPr id="194610" name="Group 50"/>
          <p:cNvGrpSpPr>
            <a:grpSpLocks/>
          </p:cNvGrpSpPr>
          <p:nvPr/>
        </p:nvGrpSpPr>
        <p:grpSpPr bwMode="auto">
          <a:xfrm>
            <a:off x="5638800" y="3048000"/>
            <a:ext cx="609600" cy="533400"/>
            <a:chOff x="3648" y="1440"/>
            <a:chExt cx="384" cy="336"/>
          </a:xfrm>
        </p:grpSpPr>
        <p:sp>
          <p:nvSpPr>
            <p:cNvPr id="93233" name="Freeform 51"/>
            <p:cNvSpPr>
              <a:spLocks/>
            </p:cNvSpPr>
            <p:nvPr/>
          </p:nvSpPr>
          <p:spPr bwMode="auto">
            <a:xfrm flipH="1">
              <a:off x="3792" y="1632"/>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34" name="Text Box 52"/>
            <p:cNvSpPr txBox="1">
              <a:spLocks noChangeArrowheads="1"/>
            </p:cNvSpPr>
            <p:nvPr/>
          </p:nvSpPr>
          <p:spPr bwMode="auto">
            <a:xfrm>
              <a:off x="3648" y="144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rPr>
                <a:t>e</a:t>
              </a:r>
            </a:p>
          </p:txBody>
        </p:sp>
      </p:grpSp>
      <p:grpSp>
        <p:nvGrpSpPr>
          <p:cNvPr id="194613" name="Group 53"/>
          <p:cNvGrpSpPr>
            <a:grpSpLocks/>
          </p:cNvGrpSpPr>
          <p:nvPr/>
        </p:nvGrpSpPr>
        <p:grpSpPr bwMode="auto">
          <a:xfrm>
            <a:off x="5562600" y="4495800"/>
            <a:ext cx="609600" cy="533400"/>
            <a:chOff x="3648" y="1440"/>
            <a:chExt cx="384" cy="336"/>
          </a:xfrm>
        </p:grpSpPr>
        <p:sp>
          <p:nvSpPr>
            <p:cNvPr id="93231" name="Freeform 54"/>
            <p:cNvSpPr>
              <a:spLocks/>
            </p:cNvSpPr>
            <p:nvPr/>
          </p:nvSpPr>
          <p:spPr bwMode="auto">
            <a:xfrm flipH="1">
              <a:off x="3792" y="1632"/>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32" name="Text Box 55"/>
            <p:cNvSpPr txBox="1">
              <a:spLocks noChangeArrowheads="1"/>
            </p:cNvSpPr>
            <p:nvPr/>
          </p:nvSpPr>
          <p:spPr bwMode="auto">
            <a:xfrm>
              <a:off x="3648" y="144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rPr>
                <a:t>e</a:t>
              </a:r>
            </a:p>
          </p:txBody>
        </p:sp>
      </p:grpSp>
      <p:sp>
        <p:nvSpPr>
          <p:cNvPr id="194616" name="Text Box 56"/>
          <p:cNvSpPr txBox="1">
            <a:spLocks noChangeArrowheads="1"/>
          </p:cNvSpPr>
          <p:nvPr/>
        </p:nvSpPr>
        <p:spPr bwMode="auto">
          <a:xfrm>
            <a:off x="2422525" y="762000"/>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Metals</a:t>
            </a:r>
          </a:p>
        </p:txBody>
      </p:sp>
      <p:sp>
        <p:nvSpPr>
          <p:cNvPr id="194617" name="Text Box 57"/>
          <p:cNvSpPr txBox="1">
            <a:spLocks noChangeArrowheads="1"/>
          </p:cNvSpPr>
          <p:nvPr/>
        </p:nvSpPr>
        <p:spPr bwMode="auto">
          <a:xfrm>
            <a:off x="6308725" y="762000"/>
            <a:ext cx="164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Nonmetals</a:t>
            </a:r>
          </a:p>
        </p:txBody>
      </p:sp>
      <p:sp>
        <p:nvSpPr>
          <p:cNvPr id="194618" name="Text Box 58"/>
          <p:cNvSpPr txBox="1">
            <a:spLocks noChangeArrowheads="1"/>
          </p:cNvSpPr>
          <p:nvPr/>
        </p:nvSpPr>
        <p:spPr bwMode="auto">
          <a:xfrm>
            <a:off x="1066800" y="11795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Group 1</a:t>
            </a:r>
          </a:p>
        </p:txBody>
      </p:sp>
      <p:grpSp>
        <p:nvGrpSpPr>
          <p:cNvPr id="194619" name="Group 59"/>
          <p:cNvGrpSpPr>
            <a:grpSpLocks/>
          </p:cNvGrpSpPr>
          <p:nvPr/>
        </p:nvGrpSpPr>
        <p:grpSpPr bwMode="auto">
          <a:xfrm>
            <a:off x="3505200" y="1219200"/>
            <a:ext cx="1981200" cy="3124200"/>
            <a:chOff x="2304" y="1056"/>
            <a:chExt cx="1248" cy="1968"/>
          </a:xfrm>
        </p:grpSpPr>
        <p:sp>
          <p:nvSpPr>
            <p:cNvPr id="93216" name="Oval 60"/>
            <p:cNvSpPr>
              <a:spLocks noChangeAspect="1" noChangeArrowheads="1"/>
            </p:cNvSpPr>
            <p:nvPr/>
          </p:nvSpPr>
          <p:spPr bwMode="auto">
            <a:xfrm>
              <a:off x="2304" y="2400"/>
              <a:ext cx="409" cy="409"/>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r>
                <a:rPr lang="en-US"/>
                <a:t>Al</a:t>
              </a:r>
            </a:p>
          </p:txBody>
        </p:sp>
        <p:sp>
          <p:nvSpPr>
            <p:cNvPr id="93217" name="Text Box 61"/>
            <p:cNvSpPr txBox="1">
              <a:spLocks noChangeArrowheads="1"/>
            </p:cNvSpPr>
            <p:nvPr/>
          </p:nvSpPr>
          <p:spPr bwMode="auto">
            <a:xfrm>
              <a:off x="2352" y="2832"/>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143</a:t>
              </a:r>
            </a:p>
          </p:txBody>
        </p:sp>
        <p:sp>
          <p:nvSpPr>
            <p:cNvPr id="93218" name="Oval 62"/>
            <p:cNvSpPr>
              <a:spLocks noChangeAspect="1" noChangeArrowheads="1"/>
            </p:cNvSpPr>
            <p:nvPr/>
          </p:nvSpPr>
          <p:spPr bwMode="auto">
            <a:xfrm>
              <a:off x="3360" y="2592"/>
              <a:ext cx="144" cy="144"/>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r>
                <a:rPr lang="en-US"/>
                <a:t> </a:t>
              </a:r>
            </a:p>
          </p:txBody>
        </p:sp>
        <p:sp>
          <p:nvSpPr>
            <p:cNvPr id="93219" name="Line 63"/>
            <p:cNvSpPr>
              <a:spLocks noChangeShapeType="1"/>
            </p:cNvSpPr>
            <p:nvPr/>
          </p:nvSpPr>
          <p:spPr bwMode="auto">
            <a:xfrm>
              <a:off x="2784" y="2640"/>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20" name="Text Box 64"/>
            <p:cNvSpPr txBox="1">
              <a:spLocks noChangeArrowheads="1"/>
            </p:cNvSpPr>
            <p:nvPr/>
          </p:nvSpPr>
          <p:spPr bwMode="auto">
            <a:xfrm>
              <a:off x="3312" y="278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50</a:t>
              </a:r>
            </a:p>
          </p:txBody>
        </p:sp>
        <p:grpSp>
          <p:nvGrpSpPr>
            <p:cNvPr id="93221" name="Group 65"/>
            <p:cNvGrpSpPr>
              <a:grpSpLocks/>
            </p:cNvGrpSpPr>
            <p:nvPr/>
          </p:nvGrpSpPr>
          <p:grpSpPr bwMode="auto">
            <a:xfrm>
              <a:off x="2784" y="2256"/>
              <a:ext cx="388" cy="336"/>
              <a:chOff x="816" y="1344"/>
              <a:chExt cx="388" cy="336"/>
            </a:xfrm>
          </p:grpSpPr>
          <p:sp>
            <p:nvSpPr>
              <p:cNvPr id="93229" name="Freeform 66"/>
              <p:cNvSpPr>
                <a:spLocks/>
              </p:cNvSpPr>
              <p:nvPr/>
            </p:nvSpPr>
            <p:spPr bwMode="auto">
              <a:xfrm>
                <a:off x="816" y="1536"/>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30" name="Text Box 67"/>
              <p:cNvSpPr txBox="1">
                <a:spLocks noChangeArrowheads="1"/>
              </p:cNvSpPr>
              <p:nvPr/>
            </p:nvSpPr>
            <p:spPr bwMode="auto">
              <a:xfrm>
                <a:off x="1008" y="134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rPr>
                  <a:t>e</a:t>
                </a:r>
              </a:p>
            </p:txBody>
          </p:sp>
        </p:grpSp>
        <p:grpSp>
          <p:nvGrpSpPr>
            <p:cNvPr id="93222" name="Group 68"/>
            <p:cNvGrpSpPr>
              <a:grpSpLocks/>
            </p:cNvGrpSpPr>
            <p:nvPr/>
          </p:nvGrpSpPr>
          <p:grpSpPr bwMode="auto">
            <a:xfrm>
              <a:off x="2636" y="2064"/>
              <a:ext cx="388" cy="336"/>
              <a:chOff x="816" y="1344"/>
              <a:chExt cx="388" cy="336"/>
            </a:xfrm>
          </p:grpSpPr>
          <p:sp>
            <p:nvSpPr>
              <p:cNvPr id="93227" name="Freeform 69"/>
              <p:cNvSpPr>
                <a:spLocks/>
              </p:cNvSpPr>
              <p:nvPr/>
            </p:nvSpPr>
            <p:spPr bwMode="auto">
              <a:xfrm>
                <a:off x="816" y="1536"/>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28" name="Text Box 70"/>
              <p:cNvSpPr txBox="1">
                <a:spLocks noChangeArrowheads="1"/>
              </p:cNvSpPr>
              <p:nvPr/>
            </p:nvSpPr>
            <p:spPr bwMode="auto">
              <a:xfrm>
                <a:off x="1008" y="134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rPr>
                  <a:t>e</a:t>
                </a:r>
              </a:p>
            </p:txBody>
          </p:sp>
        </p:grpSp>
        <p:grpSp>
          <p:nvGrpSpPr>
            <p:cNvPr id="93223" name="Group 71"/>
            <p:cNvGrpSpPr>
              <a:grpSpLocks/>
            </p:cNvGrpSpPr>
            <p:nvPr/>
          </p:nvGrpSpPr>
          <p:grpSpPr bwMode="auto">
            <a:xfrm>
              <a:off x="2732" y="2160"/>
              <a:ext cx="388" cy="336"/>
              <a:chOff x="816" y="1344"/>
              <a:chExt cx="388" cy="336"/>
            </a:xfrm>
          </p:grpSpPr>
          <p:sp>
            <p:nvSpPr>
              <p:cNvPr id="93225" name="Freeform 72"/>
              <p:cNvSpPr>
                <a:spLocks/>
              </p:cNvSpPr>
              <p:nvPr/>
            </p:nvSpPr>
            <p:spPr bwMode="auto">
              <a:xfrm>
                <a:off x="816" y="1536"/>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26" name="Text Box 73"/>
              <p:cNvSpPr txBox="1">
                <a:spLocks noChangeArrowheads="1"/>
              </p:cNvSpPr>
              <p:nvPr/>
            </p:nvSpPr>
            <p:spPr bwMode="auto">
              <a:xfrm>
                <a:off x="1008" y="134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rPr>
                  <a:t>e</a:t>
                </a:r>
              </a:p>
            </p:txBody>
          </p:sp>
        </p:grpSp>
        <p:sp>
          <p:nvSpPr>
            <p:cNvPr id="93224" name="Text Box 74"/>
            <p:cNvSpPr txBox="1">
              <a:spLocks noChangeArrowheads="1"/>
            </p:cNvSpPr>
            <p:nvPr/>
          </p:nvSpPr>
          <p:spPr bwMode="auto">
            <a:xfrm>
              <a:off x="2580" y="1056"/>
              <a:ext cx="7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Group 13</a:t>
              </a:r>
            </a:p>
          </p:txBody>
        </p:sp>
      </p:grpSp>
      <p:sp>
        <p:nvSpPr>
          <p:cNvPr id="194635" name="Text Box 75"/>
          <p:cNvSpPr txBox="1">
            <a:spLocks noChangeArrowheads="1"/>
          </p:cNvSpPr>
          <p:nvPr/>
        </p:nvSpPr>
        <p:spPr bwMode="auto">
          <a:xfrm>
            <a:off x="6457950" y="1233488"/>
            <a:ext cx="113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Group 17</a:t>
            </a:r>
          </a:p>
        </p:txBody>
      </p:sp>
      <p:sp>
        <p:nvSpPr>
          <p:cNvPr id="194636" name="Text Box 76"/>
          <p:cNvSpPr txBox="1">
            <a:spLocks noChangeArrowheads="1"/>
          </p:cNvSpPr>
          <p:nvPr/>
        </p:nvSpPr>
        <p:spPr bwMode="auto">
          <a:xfrm>
            <a:off x="438150" y="6019800"/>
            <a:ext cx="405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Cations are smaller than parent atoms</a:t>
            </a:r>
          </a:p>
        </p:txBody>
      </p:sp>
      <p:sp>
        <p:nvSpPr>
          <p:cNvPr id="194637" name="Text Box 77"/>
          <p:cNvSpPr txBox="1">
            <a:spLocks noChangeArrowheads="1"/>
          </p:cNvSpPr>
          <p:nvPr/>
        </p:nvSpPr>
        <p:spPr bwMode="auto">
          <a:xfrm>
            <a:off x="5086350" y="6019800"/>
            <a:ext cx="382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Anions are larger than parent atoms</a:t>
            </a:r>
          </a:p>
        </p:txBody>
      </p:sp>
      <p:sp>
        <p:nvSpPr>
          <p:cNvPr id="194647" name="Text Box 87"/>
          <p:cNvSpPr txBox="1">
            <a:spLocks noChangeArrowheads="1"/>
          </p:cNvSpPr>
          <p:nvPr/>
        </p:nvSpPr>
        <p:spPr bwMode="auto">
          <a:xfrm>
            <a:off x="5318125" y="3429000"/>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a:t>Al</a:t>
            </a:r>
            <a:r>
              <a:rPr lang="en-US" sz="1400" baseline="30000"/>
              <a:t>3+</a:t>
            </a:r>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89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16"/>
                                        </p:tgtEl>
                                        <p:attrNameLst>
                                          <p:attrName>style.visibility</p:attrName>
                                        </p:attrNameLst>
                                      </p:cBhvr>
                                      <p:to>
                                        <p:strVal val="visible"/>
                                      </p:to>
                                    </p:set>
                                    <p:anim calcmode="lin" valueType="num">
                                      <p:cBhvr additive="base">
                                        <p:cTn id="7" dur="500" fill="hold"/>
                                        <p:tgtEl>
                                          <p:spTgt spid="194616"/>
                                        </p:tgtEl>
                                        <p:attrNameLst>
                                          <p:attrName>ppt_x</p:attrName>
                                        </p:attrNameLst>
                                      </p:cBhvr>
                                      <p:tavLst>
                                        <p:tav tm="0">
                                          <p:val>
                                            <p:strVal val="#ppt_x"/>
                                          </p:val>
                                        </p:tav>
                                        <p:tav tm="100000">
                                          <p:val>
                                            <p:strVal val="#ppt_x"/>
                                          </p:val>
                                        </p:tav>
                                      </p:tavLst>
                                    </p:anim>
                                    <p:anim calcmode="lin" valueType="num">
                                      <p:cBhvr additive="base">
                                        <p:cTn id="8" dur="500" fill="hold"/>
                                        <p:tgtEl>
                                          <p:spTgt spid="1946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94618"/>
                                        </p:tgtEl>
                                        <p:attrNameLst>
                                          <p:attrName>style.visibility</p:attrName>
                                        </p:attrNameLst>
                                      </p:cBhvr>
                                      <p:to>
                                        <p:strVal val="visible"/>
                                      </p:to>
                                    </p:set>
                                    <p:anim calcmode="lin" valueType="num">
                                      <p:cBhvr>
                                        <p:cTn id="13" dur="500" fill="hold"/>
                                        <p:tgtEl>
                                          <p:spTgt spid="194618"/>
                                        </p:tgtEl>
                                        <p:attrNameLst>
                                          <p:attrName>ppt_w</p:attrName>
                                        </p:attrNameLst>
                                      </p:cBhvr>
                                      <p:tavLst>
                                        <p:tav tm="0">
                                          <p:val>
                                            <p:fltVal val="0"/>
                                          </p:val>
                                        </p:tav>
                                        <p:tav tm="100000">
                                          <p:val>
                                            <p:strVal val="#ppt_w"/>
                                          </p:val>
                                        </p:tav>
                                      </p:tavLst>
                                    </p:anim>
                                    <p:anim calcmode="lin" valueType="num">
                                      <p:cBhvr>
                                        <p:cTn id="14" dur="500" fill="hold"/>
                                        <p:tgtEl>
                                          <p:spTgt spid="19461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94566"/>
                                        </p:tgtEl>
                                        <p:attrNameLst>
                                          <p:attrName>style.visibility</p:attrName>
                                        </p:attrNameLst>
                                      </p:cBhvr>
                                      <p:to>
                                        <p:strVal val="visible"/>
                                      </p:to>
                                    </p:set>
                                    <p:animEffect transition="in" filter="dissolve">
                                      <p:cBhvr>
                                        <p:cTn id="19" dur="500"/>
                                        <p:tgtEl>
                                          <p:spTgt spid="1945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94589"/>
                                        </p:tgtEl>
                                        <p:attrNameLst>
                                          <p:attrName>style.visibility</p:attrName>
                                        </p:attrNameLst>
                                      </p:cBhvr>
                                      <p:to>
                                        <p:strVal val="visible"/>
                                      </p:to>
                                    </p:set>
                                    <p:animEffect transition="in" filter="wipe(down)">
                                      <p:cBhvr>
                                        <p:cTn id="24" dur="500"/>
                                        <p:tgtEl>
                                          <p:spTgt spid="19458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4563"/>
                                        </p:tgtEl>
                                        <p:attrNameLst>
                                          <p:attrName>style.visibility</p:attrName>
                                        </p:attrNameLst>
                                      </p:cBhvr>
                                      <p:to>
                                        <p:strVal val="visible"/>
                                      </p:to>
                                    </p:set>
                                    <p:animEffect transition="in" filter="wipe(left)">
                                      <p:cBhvr>
                                        <p:cTn id="29" dur="500"/>
                                        <p:tgtEl>
                                          <p:spTgt spid="194563"/>
                                        </p:tgtEl>
                                      </p:cBhvr>
                                    </p:animEffect>
                                  </p:childTnLst>
                                </p:cTn>
                              </p:par>
                            </p:childTnLst>
                          </p:cTn>
                        </p:par>
                        <p:par>
                          <p:cTn id="30" fill="hold" nodeType="afterGroup">
                            <p:stCondLst>
                              <p:cond delay="2500"/>
                            </p:stCondLst>
                            <p:childTnLst>
                              <p:par>
                                <p:cTn id="31" presetID="9" presetClass="entr" presetSubtype="0" fill="hold" nodeType="afterEffect">
                                  <p:stCondLst>
                                    <p:cond delay="0"/>
                                  </p:stCondLst>
                                  <p:childTnLst>
                                    <p:set>
                                      <p:cBhvr>
                                        <p:cTn id="32" dur="1" fill="hold">
                                          <p:stCondLst>
                                            <p:cond delay="0"/>
                                          </p:stCondLst>
                                        </p:cTn>
                                        <p:tgtEl>
                                          <p:spTgt spid="194640"/>
                                        </p:tgtEl>
                                        <p:attrNameLst>
                                          <p:attrName>style.visibility</p:attrName>
                                        </p:attrNameLst>
                                      </p:cBhvr>
                                      <p:to>
                                        <p:strVal val="visible"/>
                                      </p:to>
                                    </p:set>
                                    <p:animEffect transition="in" filter="dissolve">
                                      <p:cBhvr>
                                        <p:cTn id="33" dur="500"/>
                                        <p:tgtEl>
                                          <p:spTgt spid="19464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94583"/>
                                        </p:tgtEl>
                                        <p:attrNameLst>
                                          <p:attrName>style.visibility</p:attrName>
                                        </p:attrNameLst>
                                      </p:cBhvr>
                                      <p:to>
                                        <p:strVal val="visible"/>
                                      </p:to>
                                    </p:set>
                                    <p:animEffect transition="in" filter="wipe(down)">
                                      <p:cBhvr>
                                        <p:cTn id="38" dur="500"/>
                                        <p:tgtEl>
                                          <p:spTgt spid="19458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4565"/>
                                        </p:tgtEl>
                                        <p:attrNameLst>
                                          <p:attrName>style.visibility</p:attrName>
                                        </p:attrNameLst>
                                      </p:cBhvr>
                                      <p:to>
                                        <p:strVal val="visible"/>
                                      </p:to>
                                    </p:set>
                                    <p:animEffect transition="in" filter="wipe(left)">
                                      <p:cBhvr>
                                        <p:cTn id="43" dur="500"/>
                                        <p:tgtEl>
                                          <p:spTgt spid="194565"/>
                                        </p:tgtEl>
                                      </p:cBhvr>
                                    </p:animEffect>
                                  </p:childTnLst>
                                </p:cTn>
                              </p:par>
                            </p:childTnLst>
                          </p:cTn>
                        </p:par>
                        <p:par>
                          <p:cTn id="44" fill="hold" nodeType="afterGroup">
                            <p:stCondLst>
                              <p:cond delay="2500"/>
                            </p:stCondLst>
                            <p:childTnLst>
                              <p:par>
                                <p:cTn id="45" presetID="9" presetClass="entr" presetSubtype="0" fill="hold" nodeType="afterEffect">
                                  <p:stCondLst>
                                    <p:cond delay="0"/>
                                  </p:stCondLst>
                                  <p:childTnLst>
                                    <p:set>
                                      <p:cBhvr>
                                        <p:cTn id="46" dur="1" fill="hold">
                                          <p:stCondLst>
                                            <p:cond delay="0"/>
                                          </p:stCondLst>
                                        </p:cTn>
                                        <p:tgtEl>
                                          <p:spTgt spid="194641"/>
                                        </p:tgtEl>
                                        <p:attrNameLst>
                                          <p:attrName>style.visibility</p:attrName>
                                        </p:attrNameLst>
                                      </p:cBhvr>
                                      <p:to>
                                        <p:strVal val="visible"/>
                                      </p:to>
                                    </p:set>
                                    <p:animEffect transition="in" filter="dissolve">
                                      <p:cBhvr>
                                        <p:cTn id="47" dur="500"/>
                                        <p:tgtEl>
                                          <p:spTgt spid="1946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94586"/>
                                        </p:tgtEl>
                                        <p:attrNameLst>
                                          <p:attrName>style.visibility</p:attrName>
                                        </p:attrNameLst>
                                      </p:cBhvr>
                                      <p:to>
                                        <p:strVal val="visible"/>
                                      </p:to>
                                    </p:set>
                                    <p:animEffect transition="in" filter="wipe(down)">
                                      <p:cBhvr>
                                        <p:cTn id="52" dur="500"/>
                                        <p:tgtEl>
                                          <p:spTgt spid="19458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4564"/>
                                        </p:tgtEl>
                                        <p:attrNameLst>
                                          <p:attrName>style.visibility</p:attrName>
                                        </p:attrNameLst>
                                      </p:cBhvr>
                                      <p:to>
                                        <p:strVal val="visible"/>
                                      </p:to>
                                    </p:set>
                                    <p:animEffect transition="in" filter="wipe(left)">
                                      <p:cBhvr>
                                        <p:cTn id="57" dur="500"/>
                                        <p:tgtEl>
                                          <p:spTgt spid="194564"/>
                                        </p:tgtEl>
                                      </p:cBhvr>
                                    </p:animEffect>
                                  </p:childTnLst>
                                </p:cTn>
                              </p:par>
                            </p:childTnLst>
                          </p:cTn>
                        </p:par>
                        <p:par>
                          <p:cTn id="58" fill="hold" nodeType="afterGroup">
                            <p:stCondLst>
                              <p:cond delay="500"/>
                            </p:stCondLst>
                            <p:childTnLst>
                              <p:par>
                                <p:cTn id="59" presetID="9" presetClass="entr" presetSubtype="0" fill="hold" nodeType="afterEffect">
                                  <p:stCondLst>
                                    <p:cond delay="0"/>
                                  </p:stCondLst>
                                  <p:childTnLst>
                                    <p:set>
                                      <p:cBhvr>
                                        <p:cTn id="60" dur="1" fill="hold">
                                          <p:stCondLst>
                                            <p:cond delay="0"/>
                                          </p:stCondLst>
                                        </p:cTn>
                                        <p:tgtEl>
                                          <p:spTgt spid="194642"/>
                                        </p:tgtEl>
                                        <p:attrNameLst>
                                          <p:attrName>style.visibility</p:attrName>
                                        </p:attrNameLst>
                                      </p:cBhvr>
                                      <p:to>
                                        <p:strVal val="visible"/>
                                      </p:to>
                                    </p:set>
                                    <p:animEffect transition="in" filter="dissolve">
                                      <p:cBhvr>
                                        <p:cTn id="61" dur="500"/>
                                        <p:tgtEl>
                                          <p:spTgt spid="19464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94619"/>
                                        </p:tgtEl>
                                        <p:attrNameLst>
                                          <p:attrName>style.visibility</p:attrName>
                                        </p:attrNameLst>
                                      </p:cBhvr>
                                      <p:to>
                                        <p:strVal val="visible"/>
                                      </p:to>
                                    </p:set>
                                    <p:anim calcmode="lin" valueType="num">
                                      <p:cBhvr additive="base">
                                        <p:cTn id="66" dur="500" fill="hold"/>
                                        <p:tgtEl>
                                          <p:spTgt spid="194619"/>
                                        </p:tgtEl>
                                        <p:attrNameLst>
                                          <p:attrName>ppt_x</p:attrName>
                                        </p:attrNameLst>
                                      </p:cBhvr>
                                      <p:tavLst>
                                        <p:tav tm="0">
                                          <p:val>
                                            <p:strVal val="#ppt_x"/>
                                          </p:val>
                                        </p:tav>
                                        <p:tav tm="100000">
                                          <p:val>
                                            <p:strVal val="#ppt_x"/>
                                          </p:val>
                                        </p:tav>
                                      </p:tavLst>
                                    </p:anim>
                                    <p:anim calcmode="lin" valueType="num">
                                      <p:cBhvr additive="base">
                                        <p:cTn id="67" dur="500" fill="hold"/>
                                        <p:tgtEl>
                                          <p:spTgt spid="194619"/>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19464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94636"/>
                                        </p:tgtEl>
                                        <p:attrNameLst>
                                          <p:attrName>style.visibility</p:attrName>
                                        </p:attrNameLst>
                                      </p:cBhvr>
                                      <p:to>
                                        <p:strVal val="visible"/>
                                      </p:to>
                                    </p:set>
                                    <p:anim calcmode="lin" valueType="num">
                                      <p:cBhvr additive="base">
                                        <p:cTn id="75" dur="500" fill="hold"/>
                                        <p:tgtEl>
                                          <p:spTgt spid="194636"/>
                                        </p:tgtEl>
                                        <p:attrNameLst>
                                          <p:attrName>ppt_x</p:attrName>
                                        </p:attrNameLst>
                                      </p:cBhvr>
                                      <p:tavLst>
                                        <p:tav tm="0">
                                          <p:val>
                                            <p:strVal val="#ppt_x"/>
                                          </p:val>
                                        </p:tav>
                                        <p:tav tm="100000">
                                          <p:val>
                                            <p:strVal val="#ppt_x"/>
                                          </p:val>
                                        </p:tav>
                                      </p:tavLst>
                                    </p:anim>
                                    <p:anim calcmode="lin" valueType="num">
                                      <p:cBhvr additive="base">
                                        <p:cTn id="76" dur="500" fill="hold"/>
                                        <p:tgtEl>
                                          <p:spTgt spid="194636"/>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4617"/>
                                        </p:tgtEl>
                                        <p:attrNameLst>
                                          <p:attrName>style.visibility</p:attrName>
                                        </p:attrNameLst>
                                      </p:cBhvr>
                                      <p:to>
                                        <p:strVal val="visible"/>
                                      </p:to>
                                    </p:set>
                                    <p:anim calcmode="lin" valueType="num">
                                      <p:cBhvr additive="base">
                                        <p:cTn id="81" dur="500" fill="hold"/>
                                        <p:tgtEl>
                                          <p:spTgt spid="194617"/>
                                        </p:tgtEl>
                                        <p:attrNameLst>
                                          <p:attrName>ppt_x</p:attrName>
                                        </p:attrNameLst>
                                      </p:cBhvr>
                                      <p:tavLst>
                                        <p:tav tm="0">
                                          <p:val>
                                            <p:strVal val="#ppt_x"/>
                                          </p:val>
                                        </p:tav>
                                        <p:tav tm="100000">
                                          <p:val>
                                            <p:strVal val="#ppt_x"/>
                                          </p:val>
                                        </p:tav>
                                      </p:tavLst>
                                    </p:anim>
                                    <p:anim calcmode="lin" valueType="num">
                                      <p:cBhvr additive="base">
                                        <p:cTn id="82" dur="500" fill="hold"/>
                                        <p:tgtEl>
                                          <p:spTgt spid="194617"/>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7" presetClass="entr" presetSubtype="10" fill="hold" grpId="0" nodeType="clickEffect">
                                  <p:stCondLst>
                                    <p:cond delay="0"/>
                                  </p:stCondLst>
                                  <p:childTnLst>
                                    <p:set>
                                      <p:cBhvr>
                                        <p:cTn id="86" dur="1" fill="hold">
                                          <p:stCondLst>
                                            <p:cond delay="0"/>
                                          </p:stCondLst>
                                        </p:cTn>
                                        <p:tgtEl>
                                          <p:spTgt spid="194635"/>
                                        </p:tgtEl>
                                        <p:attrNameLst>
                                          <p:attrName>style.visibility</p:attrName>
                                        </p:attrNameLst>
                                      </p:cBhvr>
                                      <p:to>
                                        <p:strVal val="visible"/>
                                      </p:to>
                                    </p:set>
                                    <p:anim calcmode="lin" valueType="num">
                                      <p:cBhvr>
                                        <p:cTn id="87" dur="500" fill="hold"/>
                                        <p:tgtEl>
                                          <p:spTgt spid="194635"/>
                                        </p:tgtEl>
                                        <p:attrNameLst>
                                          <p:attrName>ppt_w</p:attrName>
                                        </p:attrNameLst>
                                      </p:cBhvr>
                                      <p:tavLst>
                                        <p:tav tm="0">
                                          <p:val>
                                            <p:fltVal val="0"/>
                                          </p:val>
                                        </p:tav>
                                        <p:tav tm="100000">
                                          <p:val>
                                            <p:strVal val="#ppt_w"/>
                                          </p:val>
                                        </p:tav>
                                      </p:tavLst>
                                    </p:anim>
                                    <p:anim calcmode="lin" valueType="num">
                                      <p:cBhvr>
                                        <p:cTn id="88" dur="500" fill="hold"/>
                                        <p:tgtEl>
                                          <p:spTgt spid="194635"/>
                                        </p:tgtEl>
                                        <p:attrNameLst>
                                          <p:attrName>ppt_h</p:attrName>
                                        </p:attrNameLst>
                                      </p:cBhvr>
                                      <p:tavLst>
                                        <p:tav tm="0">
                                          <p:val>
                                            <p:strVal val="#ppt_h"/>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16" fill="hold" nodeType="clickEffect">
                                  <p:stCondLst>
                                    <p:cond delay="0"/>
                                  </p:stCondLst>
                                  <p:childTnLst>
                                    <p:set>
                                      <p:cBhvr>
                                        <p:cTn id="92" dur="1" fill="hold">
                                          <p:stCondLst>
                                            <p:cond delay="0"/>
                                          </p:stCondLst>
                                        </p:cTn>
                                        <p:tgtEl>
                                          <p:spTgt spid="194643"/>
                                        </p:tgtEl>
                                        <p:attrNameLst>
                                          <p:attrName>style.visibility</p:attrName>
                                        </p:attrNameLst>
                                      </p:cBhvr>
                                      <p:to>
                                        <p:strVal val="visible"/>
                                      </p:to>
                                    </p:set>
                                    <p:anim calcmode="lin" valueType="num">
                                      <p:cBhvr>
                                        <p:cTn id="93" dur="500" fill="hold"/>
                                        <p:tgtEl>
                                          <p:spTgt spid="194643"/>
                                        </p:tgtEl>
                                        <p:attrNameLst>
                                          <p:attrName>ppt_w</p:attrName>
                                        </p:attrNameLst>
                                      </p:cBhvr>
                                      <p:tavLst>
                                        <p:tav tm="0">
                                          <p:val>
                                            <p:fltVal val="0"/>
                                          </p:val>
                                        </p:tav>
                                        <p:tav tm="100000">
                                          <p:val>
                                            <p:strVal val="#ppt_w"/>
                                          </p:val>
                                        </p:tav>
                                      </p:tavLst>
                                    </p:anim>
                                    <p:anim calcmode="lin" valueType="num">
                                      <p:cBhvr>
                                        <p:cTn id="94" dur="500" fill="hold"/>
                                        <p:tgtEl>
                                          <p:spTgt spid="194643"/>
                                        </p:tgtEl>
                                        <p:attrNameLst>
                                          <p:attrName>ppt_h</p:attrName>
                                        </p:attrNameLst>
                                      </p:cBhvr>
                                      <p:tavLst>
                                        <p:tav tm="0">
                                          <p:val>
                                            <p:fltVal val="0"/>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1" fill="hold" nodeType="clickEffect">
                                  <p:stCondLst>
                                    <p:cond delay="0"/>
                                  </p:stCondLst>
                                  <p:childTnLst>
                                    <p:set>
                                      <p:cBhvr>
                                        <p:cTn id="98" dur="1" fill="hold">
                                          <p:stCondLst>
                                            <p:cond delay="0"/>
                                          </p:stCondLst>
                                        </p:cTn>
                                        <p:tgtEl>
                                          <p:spTgt spid="194607"/>
                                        </p:tgtEl>
                                        <p:attrNameLst>
                                          <p:attrName>style.visibility</p:attrName>
                                        </p:attrNameLst>
                                      </p:cBhvr>
                                      <p:to>
                                        <p:strVal val="visible"/>
                                      </p:to>
                                    </p:set>
                                    <p:animEffect transition="in" filter="wipe(up)">
                                      <p:cBhvr>
                                        <p:cTn id="99" dur="500"/>
                                        <p:tgtEl>
                                          <p:spTgt spid="194607"/>
                                        </p:tgtEl>
                                      </p:cBhvr>
                                    </p:animEffect>
                                  </p:childTnLst>
                                </p:cTn>
                              </p:par>
                            </p:childTnLst>
                          </p:cTn>
                        </p:par>
                        <p:par>
                          <p:cTn id="100" fill="hold" nodeType="afterGroup">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194598"/>
                                        </p:tgtEl>
                                        <p:attrNameLst>
                                          <p:attrName>style.visibility</p:attrName>
                                        </p:attrNameLst>
                                      </p:cBhvr>
                                      <p:to>
                                        <p:strVal val="visible"/>
                                      </p:to>
                                    </p:set>
                                    <p:animEffect transition="in" filter="wipe(left)">
                                      <p:cBhvr>
                                        <p:cTn id="103" dur="500"/>
                                        <p:tgtEl>
                                          <p:spTgt spid="194598"/>
                                        </p:tgtEl>
                                      </p:cBhvr>
                                    </p:animEffect>
                                  </p:childTnLst>
                                </p:cTn>
                              </p:par>
                            </p:childTnLst>
                          </p:cTn>
                        </p:par>
                        <p:par>
                          <p:cTn id="104" fill="hold" nodeType="afterGroup">
                            <p:stCondLst>
                              <p:cond delay="1000"/>
                            </p:stCondLst>
                            <p:childTnLst>
                              <p:par>
                                <p:cTn id="105" presetID="9" presetClass="entr" presetSubtype="0" fill="hold" nodeType="afterEffect">
                                  <p:stCondLst>
                                    <p:cond delay="0"/>
                                  </p:stCondLst>
                                  <p:childTnLst>
                                    <p:set>
                                      <p:cBhvr>
                                        <p:cTn id="106" dur="1" fill="hold">
                                          <p:stCondLst>
                                            <p:cond delay="0"/>
                                          </p:stCondLst>
                                        </p:cTn>
                                        <p:tgtEl>
                                          <p:spTgt spid="194644"/>
                                        </p:tgtEl>
                                        <p:attrNameLst>
                                          <p:attrName>style.visibility</p:attrName>
                                        </p:attrNameLst>
                                      </p:cBhvr>
                                      <p:to>
                                        <p:strVal val="visible"/>
                                      </p:to>
                                    </p:set>
                                    <p:animEffect transition="in" filter="dissolve">
                                      <p:cBhvr>
                                        <p:cTn id="107" dur="500"/>
                                        <p:tgtEl>
                                          <p:spTgt spid="19464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nodeType="clickEffect">
                                  <p:stCondLst>
                                    <p:cond delay="0"/>
                                  </p:stCondLst>
                                  <p:childTnLst>
                                    <p:set>
                                      <p:cBhvr>
                                        <p:cTn id="111" dur="1" fill="hold">
                                          <p:stCondLst>
                                            <p:cond delay="0"/>
                                          </p:stCondLst>
                                        </p:cTn>
                                        <p:tgtEl>
                                          <p:spTgt spid="194610"/>
                                        </p:tgtEl>
                                        <p:attrNameLst>
                                          <p:attrName>style.visibility</p:attrName>
                                        </p:attrNameLst>
                                      </p:cBhvr>
                                      <p:to>
                                        <p:strVal val="visible"/>
                                      </p:to>
                                    </p:set>
                                    <p:animEffect transition="in" filter="wipe(up)">
                                      <p:cBhvr>
                                        <p:cTn id="112" dur="500"/>
                                        <p:tgtEl>
                                          <p:spTgt spid="194610"/>
                                        </p:tgtEl>
                                      </p:cBhvr>
                                    </p:animEffect>
                                  </p:childTnLst>
                                </p:cTn>
                              </p:par>
                            </p:childTnLst>
                          </p:cTn>
                        </p:par>
                        <p:par>
                          <p:cTn id="113" fill="hold" nodeType="afterGroup">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94599"/>
                                        </p:tgtEl>
                                        <p:attrNameLst>
                                          <p:attrName>style.visibility</p:attrName>
                                        </p:attrNameLst>
                                      </p:cBhvr>
                                      <p:to>
                                        <p:strVal val="visible"/>
                                      </p:to>
                                    </p:set>
                                    <p:animEffect transition="in" filter="wipe(left)">
                                      <p:cBhvr>
                                        <p:cTn id="116" dur="500"/>
                                        <p:tgtEl>
                                          <p:spTgt spid="194599"/>
                                        </p:tgtEl>
                                      </p:cBhvr>
                                    </p:animEffect>
                                  </p:childTnLst>
                                </p:cTn>
                              </p:par>
                            </p:childTnLst>
                          </p:cTn>
                        </p:par>
                        <p:par>
                          <p:cTn id="117" fill="hold" nodeType="afterGroup">
                            <p:stCondLst>
                              <p:cond delay="1000"/>
                            </p:stCondLst>
                            <p:childTnLst>
                              <p:par>
                                <p:cTn id="118" presetID="9" presetClass="entr" presetSubtype="0" fill="hold" nodeType="afterEffect">
                                  <p:stCondLst>
                                    <p:cond delay="0"/>
                                  </p:stCondLst>
                                  <p:childTnLst>
                                    <p:set>
                                      <p:cBhvr>
                                        <p:cTn id="119" dur="1" fill="hold">
                                          <p:stCondLst>
                                            <p:cond delay="0"/>
                                          </p:stCondLst>
                                        </p:cTn>
                                        <p:tgtEl>
                                          <p:spTgt spid="194645"/>
                                        </p:tgtEl>
                                        <p:attrNameLst>
                                          <p:attrName>style.visibility</p:attrName>
                                        </p:attrNameLst>
                                      </p:cBhvr>
                                      <p:to>
                                        <p:strVal val="visible"/>
                                      </p:to>
                                    </p:set>
                                    <p:animEffect transition="in" filter="dissolve">
                                      <p:cBhvr>
                                        <p:cTn id="120" dur="500"/>
                                        <p:tgtEl>
                                          <p:spTgt spid="194645"/>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1" fill="hold" nodeType="clickEffect">
                                  <p:stCondLst>
                                    <p:cond delay="0"/>
                                  </p:stCondLst>
                                  <p:childTnLst>
                                    <p:set>
                                      <p:cBhvr>
                                        <p:cTn id="124" dur="1" fill="hold">
                                          <p:stCondLst>
                                            <p:cond delay="0"/>
                                          </p:stCondLst>
                                        </p:cTn>
                                        <p:tgtEl>
                                          <p:spTgt spid="194613"/>
                                        </p:tgtEl>
                                        <p:attrNameLst>
                                          <p:attrName>style.visibility</p:attrName>
                                        </p:attrNameLst>
                                      </p:cBhvr>
                                      <p:to>
                                        <p:strVal val="visible"/>
                                      </p:to>
                                    </p:set>
                                    <p:animEffect transition="in" filter="wipe(up)">
                                      <p:cBhvr>
                                        <p:cTn id="125" dur="500"/>
                                        <p:tgtEl>
                                          <p:spTgt spid="194613"/>
                                        </p:tgtEl>
                                      </p:cBhvr>
                                    </p:animEffect>
                                  </p:childTnLst>
                                </p:cTn>
                              </p:par>
                            </p:childTnLst>
                          </p:cTn>
                        </p:par>
                        <p:par>
                          <p:cTn id="126" fill="hold" nodeType="afterGroup">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194600"/>
                                        </p:tgtEl>
                                        <p:attrNameLst>
                                          <p:attrName>style.visibility</p:attrName>
                                        </p:attrNameLst>
                                      </p:cBhvr>
                                      <p:to>
                                        <p:strVal val="visible"/>
                                      </p:to>
                                    </p:set>
                                    <p:animEffect transition="in" filter="wipe(left)">
                                      <p:cBhvr>
                                        <p:cTn id="129" dur="500"/>
                                        <p:tgtEl>
                                          <p:spTgt spid="194600"/>
                                        </p:tgtEl>
                                      </p:cBhvr>
                                    </p:animEffect>
                                  </p:childTnLst>
                                </p:cTn>
                              </p:par>
                            </p:childTnLst>
                          </p:cTn>
                        </p:par>
                        <p:par>
                          <p:cTn id="130" fill="hold" nodeType="afterGroup">
                            <p:stCondLst>
                              <p:cond delay="1000"/>
                            </p:stCondLst>
                            <p:childTnLst>
                              <p:par>
                                <p:cTn id="131" presetID="9" presetClass="entr" presetSubtype="0" fill="hold" nodeType="afterEffect">
                                  <p:stCondLst>
                                    <p:cond delay="0"/>
                                  </p:stCondLst>
                                  <p:childTnLst>
                                    <p:set>
                                      <p:cBhvr>
                                        <p:cTn id="132" dur="1" fill="hold">
                                          <p:stCondLst>
                                            <p:cond delay="0"/>
                                          </p:stCondLst>
                                        </p:cTn>
                                        <p:tgtEl>
                                          <p:spTgt spid="194646"/>
                                        </p:tgtEl>
                                        <p:attrNameLst>
                                          <p:attrName>style.visibility</p:attrName>
                                        </p:attrNameLst>
                                      </p:cBhvr>
                                      <p:to>
                                        <p:strVal val="visible"/>
                                      </p:to>
                                    </p:set>
                                    <p:animEffect transition="in" filter="dissolve">
                                      <p:cBhvr>
                                        <p:cTn id="133" dur="500"/>
                                        <p:tgtEl>
                                          <p:spTgt spid="194646"/>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194637"/>
                                        </p:tgtEl>
                                        <p:attrNameLst>
                                          <p:attrName>style.visibility</p:attrName>
                                        </p:attrNameLst>
                                      </p:cBhvr>
                                      <p:to>
                                        <p:strVal val="visible"/>
                                      </p:to>
                                    </p:set>
                                    <p:anim calcmode="lin" valueType="num">
                                      <p:cBhvr additive="base">
                                        <p:cTn id="138" dur="500" fill="hold"/>
                                        <p:tgtEl>
                                          <p:spTgt spid="194637"/>
                                        </p:tgtEl>
                                        <p:attrNameLst>
                                          <p:attrName>ppt_x</p:attrName>
                                        </p:attrNameLst>
                                      </p:cBhvr>
                                      <p:tavLst>
                                        <p:tav tm="0">
                                          <p:val>
                                            <p:strVal val="#ppt_x"/>
                                          </p:val>
                                        </p:tav>
                                        <p:tav tm="100000">
                                          <p:val>
                                            <p:strVal val="#ppt_x"/>
                                          </p:val>
                                        </p:tav>
                                      </p:tavLst>
                                    </p:anim>
                                    <p:anim calcmode="lin" valueType="num">
                                      <p:cBhvr additive="base">
                                        <p:cTn id="139" dur="500" fill="hold"/>
                                        <p:tgtEl>
                                          <p:spTgt spid="1946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animBg="1"/>
      <p:bldP spid="194564" grpId="0" animBg="1"/>
      <p:bldP spid="194565" grpId="0" animBg="1"/>
      <p:bldP spid="194598" grpId="0" animBg="1"/>
      <p:bldP spid="194599" grpId="0" animBg="1"/>
      <p:bldP spid="194600" grpId="0" animBg="1"/>
      <p:bldP spid="194616" grpId="0"/>
      <p:bldP spid="194617" grpId="0"/>
      <p:bldP spid="194618" grpId="0"/>
      <p:bldP spid="194635" grpId="0"/>
      <p:bldP spid="194636" grpId="0"/>
      <p:bldP spid="194637" grpId="0"/>
      <p:bldP spid="1946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2133600" y="762000"/>
            <a:ext cx="6934200" cy="1676400"/>
          </a:xfrm>
        </p:spPr>
        <p:txBody>
          <a:bodyPr/>
          <a:lstStyle/>
          <a:p>
            <a:pPr eaLnBrk="1" hangingPunct="1">
              <a:defRPr/>
            </a:pPr>
            <a:r>
              <a:rPr lang="en-US" sz="2400" dirty="0" smtClean="0"/>
              <a:t>After Rutherford discovered the nucleus, Bohr proposed that electrons travel in definite </a:t>
            </a:r>
            <a:r>
              <a:rPr lang="en-US" sz="2400" u="sng" dirty="0" smtClean="0"/>
              <a:t>orbits</a:t>
            </a:r>
            <a:r>
              <a:rPr lang="en-US" sz="2400" dirty="0" smtClean="0"/>
              <a:t> around the nucleus.</a:t>
            </a:r>
          </a:p>
        </p:txBody>
      </p:sp>
      <p:sp>
        <p:nvSpPr>
          <p:cNvPr id="37890" name="Rectangle 2"/>
          <p:cNvSpPr>
            <a:spLocks noGrp="1" noChangeArrowheads="1"/>
          </p:cNvSpPr>
          <p:nvPr>
            <p:ph type="title"/>
          </p:nvPr>
        </p:nvSpPr>
        <p:spPr>
          <a:xfrm>
            <a:off x="228600" y="0"/>
            <a:ext cx="8639175" cy="731838"/>
          </a:xfrm>
        </p:spPr>
        <p:txBody>
          <a:bodyPr/>
          <a:lstStyle/>
          <a:p>
            <a:pPr eaLnBrk="1" hangingPunct="1">
              <a:defRPr/>
            </a:pPr>
            <a:r>
              <a:rPr lang="en-US" smtClean="0"/>
              <a:t>Bohr Model</a:t>
            </a:r>
          </a:p>
        </p:txBody>
      </p:sp>
      <p:sp>
        <p:nvSpPr>
          <p:cNvPr id="11268" name="Text Box 4"/>
          <p:cNvSpPr txBox="1">
            <a:spLocks noChangeArrowheads="1"/>
          </p:cNvSpPr>
          <p:nvPr/>
        </p:nvSpPr>
        <p:spPr bwMode="auto">
          <a:xfrm>
            <a:off x="4191000" y="5867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t>Planetary Model</a:t>
            </a:r>
          </a:p>
        </p:txBody>
      </p:sp>
      <p:pic>
        <p:nvPicPr>
          <p:cNvPr id="11269" name="Picture 5" descr="Bohr (planetary)  model of atom "/>
          <p:cNvPicPr>
            <a:picLocks noChangeAspect="1" noChangeArrowheads="1"/>
          </p:cNvPicPr>
          <p:nvPr/>
        </p:nvPicPr>
        <p:blipFill>
          <a:blip r:embed="rId3">
            <a:lum bright="2000" contrast="12000"/>
            <a:extLst>
              <a:ext uri="{28A0092B-C50C-407E-A947-70E740481C1C}">
                <a14:useLocalDpi xmlns:a14="http://schemas.microsoft.com/office/drawing/2010/main" val="0"/>
              </a:ext>
            </a:extLst>
          </a:blip>
          <a:srcRect/>
          <a:stretch>
            <a:fillRect/>
          </a:stretch>
        </p:blipFill>
        <p:spPr bwMode="auto">
          <a:xfrm>
            <a:off x="3124200" y="1981200"/>
            <a:ext cx="50292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Neils Boh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01650" y="304800"/>
            <a:ext cx="19367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8"/>
          <p:cNvSpPr txBox="1">
            <a:spLocks noChangeArrowheads="1"/>
          </p:cNvSpPr>
          <p:nvPr/>
        </p:nvSpPr>
        <p:spPr bwMode="auto">
          <a:xfrm>
            <a:off x="685800" y="31242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Neils Bohr</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Grp="1" noChangeArrowheads="1"/>
          </p:cNvSpPr>
          <p:nvPr>
            <p:ph idx="1"/>
          </p:nvPr>
        </p:nvSpPr>
        <p:spPr>
          <a:xfrm>
            <a:off x="457200" y="762000"/>
            <a:ext cx="8229600" cy="4878136"/>
          </a:xfrm>
        </p:spPr>
        <p:txBody>
          <a:bodyPr/>
          <a:lstStyle/>
          <a:p>
            <a:pPr marL="109728" indent="0" eaLnBrk="1" hangingPunct="1">
              <a:buNone/>
              <a:defRPr/>
            </a:pPr>
            <a:r>
              <a:rPr lang="en-US" dirty="0" smtClean="0"/>
              <a:t>Rank each set of ions in order of </a:t>
            </a:r>
            <a:r>
              <a:rPr lang="en-US" u="sng" dirty="0" smtClean="0"/>
              <a:t>decreasing</a:t>
            </a:r>
            <a:r>
              <a:rPr lang="en-US" dirty="0" smtClean="0"/>
              <a:t> size:</a:t>
            </a:r>
          </a:p>
          <a:p>
            <a:pPr marL="850392" lvl="1" indent="-457200" eaLnBrk="1" hangingPunct="1">
              <a:lnSpc>
                <a:spcPct val="200000"/>
              </a:lnSpc>
              <a:buFont typeface="+mj-lt"/>
              <a:buAutoNum type="alphaLcPeriod"/>
              <a:defRPr/>
            </a:pPr>
            <a:r>
              <a:rPr lang="en-US" dirty="0" smtClean="0"/>
              <a:t>Ca</a:t>
            </a:r>
            <a:r>
              <a:rPr lang="en-US" baseline="30000" dirty="0" smtClean="0"/>
              <a:t>2+</a:t>
            </a:r>
            <a:r>
              <a:rPr lang="en-US" dirty="0" smtClean="0"/>
              <a:t>, Sr</a:t>
            </a:r>
            <a:r>
              <a:rPr lang="en-US" baseline="30000" dirty="0" smtClean="0"/>
              <a:t>2+</a:t>
            </a:r>
            <a:r>
              <a:rPr lang="en-US" dirty="0" smtClean="0"/>
              <a:t>, Mg</a:t>
            </a:r>
            <a:r>
              <a:rPr lang="en-US" baseline="30000" dirty="0" smtClean="0"/>
              <a:t>2+</a:t>
            </a:r>
          </a:p>
          <a:p>
            <a:pPr marL="850392" lvl="1" indent="-457200" eaLnBrk="1" hangingPunct="1">
              <a:lnSpc>
                <a:spcPct val="200000"/>
              </a:lnSpc>
              <a:buFont typeface="+mj-lt"/>
              <a:buAutoNum type="alphaLcPeriod"/>
              <a:defRPr/>
            </a:pPr>
            <a:r>
              <a:rPr lang="en-US" dirty="0" smtClean="0"/>
              <a:t>K</a:t>
            </a:r>
            <a:r>
              <a:rPr lang="en-US" baseline="30000" dirty="0" smtClean="0"/>
              <a:t>+</a:t>
            </a:r>
            <a:r>
              <a:rPr lang="en-US" dirty="0" smtClean="0"/>
              <a:t>, S</a:t>
            </a:r>
            <a:r>
              <a:rPr lang="en-US" baseline="30000" dirty="0" smtClean="0"/>
              <a:t>2-</a:t>
            </a:r>
            <a:r>
              <a:rPr lang="en-US" dirty="0" smtClean="0"/>
              <a:t>, </a:t>
            </a:r>
            <a:r>
              <a:rPr lang="en-US" dirty="0" err="1" smtClean="0"/>
              <a:t>Cl</a:t>
            </a:r>
            <a:r>
              <a:rPr lang="en-US" baseline="30000" dirty="0" smtClean="0"/>
              <a:t>-</a:t>
            </a:r>
          </a:p>
          <a:p>
            <a:pPr marL="850392" lvl="1" indent="-457200" eaLnBrk="1" hangingPunct="1">
              <a:lnSpc>
                <a:spcPct val="200000"/>
              </a:lnSpc>
              <a:buFont typeface="+mj-lt"/>
              <a:buAutoNum type="alphaLcPeriod"/>
              <a:defRPr/>
            </a:pPr>
            <a:r>
              <a:rPr lang="en-US" dirty="0" smtClean="0"/>
              <a:t>Au</a:t>
            </a:r>
            <a:r>
              <a:rPr lang="en-US" baseline="30000" dirty="0" smtClean="0"/>
              <a:t>+</a:t>
            </a:r>
            <a:r>
              <a:rPr lang="en-US" dirty="0" smtClean="0"/>
              <a:t>, Au</a:t>
            </a:r>
            <a:r>
              <a:rPr lang="en-US" baseline="30000" dirty="0" smtClean="0"/>
              <a:t>3+</a:t>
            </a:r>
          </a:p>
          <a:p>
            <a:pPr marL="850392" lvl="1" indent="-457200" eaLnBrk="1" hangingPunct="1">
              <a:lnSpc>
                <a:spcPct val="200000"/>
              </a:lnSpc>
              <a:buFont typeface="+mj-lt"/>
              <a:buAutoNum type="alphaLcPeriod"/>
              <a:defRPr/>
            </a:pPr>
            <a:r>
              <a:rPr lang="en-US" dirty="0" err="1" smtClean="0"/>
              <a:t>Cl</a:t>
            </a:r>
            <a:r>
              <a:rPr lang="en-US" dirty="0" smtClean="0"/>
              <a:t> </a:t>
            </a:r>
            <a:r>
              <a:rPr lang="en-US" baseline="30000" dirty="0" smtClean="0"/>
              <a:t>-</a:t>
            </a:r>
            <a:r>
              <a:rPr lang="en-US" dirty="0" smtClean="0"/>
              <a:t>, Br </a:t>
            </a:r>
            <a:r>
              <a:rPr lang="en-US" baseline="30000" dirty="0" smtClean="0"/>
              <a:t>-</a:t>
            </a:r>
            <a:r>
              <a:rPr lang="en-US" dirty="0" smtClean="0"/>
              <a:t>, F </a:t>
            </a:r>
            <a:r>
              <a:rPr lang="en-US" baseline="30000" dirty="0" smtClean="0"/>
              <a:t>-</a:t>
            </a:r>
          </a:p>
          <a:p>
            <a:pPr marL="850392" lvl="1" indent="-457200" eaLnBrk="1" hangingPunct="1">
              <a:lnSpc>
                <a:spcPct val="200000"/>
              </a:lnSpc>
              <a:buFont typeface="+mj-lt"/>
              <a:buAutoNum type="alphaLcPeriod"/>
              <a:defRPr/>
            </a:pPr>
            <a:r>
              <a:rPr lang="en-US" dirty="0" smtClean="0"/>
              <a:t>Na</a:t>
            </a:r>
            <a:r>
              <a:rPr lang="en-US" baseline="30000" dirty="0" smtClean="0"/>
              <a:t>+</a:t>
            </a:r>
            <a:r>
              <a:rPr lang="en-US" dirty="0" smtClean="0"/>
              <a:t>, Mg</a:t>
            </a:r>
            <a:r>
              <a:rPr lang="en-US" baseline="30000" dirty="0" smtClean="0"/>
              <a:t>2+</a:t>
            </a:r>
            <a:r>
              <a:rPr lang="en-US" dirty="0" smtClean="0"/>
              <a:t>, F</a:t>
            </a:r>
            <a:r>
              <a:rPr lang="en-US" baseline="30000" dirty="0" smtClean="0"/>
              <a:t>-</a:t>
            </a:r>
          </a:p>
        </p:txBody>
      </p:sp>
      <p:sp>
        <p:nvSpPr>
          <p:cNvPr id="353282" name="Rectangle 2"/>
          <p:cNvSpPr>
            <a:spLocks noGrp="1" noChangeArrowheads="1"/>
          </p:cNvSpPr>
          <p:nvPr>
            <p:ph type="title"/>
          </p:nvPr>
        </p:nvSpPr>
        <p:spPr>
          <a:xfrm>
            <a:off x="457200" y="0"/>
            <a:ext cx="8229600" cy="808038"/>
          </a:xfrm>
        </p:spPr>
        <p:txBody>
          <a:bodyPr/>
          <a:lstStyle/>
          <a:p>
            <a:pPr eaLnBrk="1" hangingPunct="1">
              <a:defRPr/>
            </a:pPr>
            <a:r>
              <a:rPr lang="en-US" dirty="0" smtClean="0"/>
              <a:t>Ionic Size Examples</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Grp="1" noChangeArrowheads="1"/>
          </p:cNvSpPr>
          <p:nvPr>
            <p:ph idx="1"/>
          </p:nvPr>
        </p:nvSpPr>
        <p:spPr>
          <a:xfrm>
            <a:off x="304800" y="685800"/>
            <a:ext cx="8562975" cy="5867400"/>
          </a:xfrm>
        </p:spPr>
        <p:txBody>
          <a:bodyPr/>
          <a:lstStyle/>
          <a:p>
            <a:pPr eaLnBrk="1" hangingPunct="1">
              <a:lnSpc>
                <a:spcPct val="90000"/>
              </a:lnSpc>
              <a:defRPr/>
            </a:pPr>
            <a:r>
              <a:rPr lang="en-US" dirty="0" smtClean="0"/>
              <a:t>Ionization energy (IE) is the energy required for the complete removal of an electron from a gaseous atom or ion.  </a:t>
            </a:r>
          </a:p>
          <a:p>
            <a:pPr lvl="1" eaLnBrk="1" hangingPunct="1">
              <a:lnSpc>
                <a:spcPct val="90000"/>
              </a:lnSpc>
              <a:defRPr/>
            </a:pPr>
            <a:r>
              <a:rPr lang="en-US" dirty="0" smtClean="0"/>
              <a:t>Pulling an electron away from a nucleus requires energy to overcome the </a:t>
            </a:r>
            <a:r>
              <a:rPr lang="en-US" dirty="0" err="1" smtClean="0"/>
              <a:t>coulombic</a:t>
            </a:r>
            <a:r>
              <a:rPr lang="en-US" dirty="0" smtClean="0"/>
              <a:t> attraction.</a:t>
            </a:r>
          </a:p>
          <a:p>
            <a:pPr lvl="1" eaLnBrk="1" hangingPunct="1">
              <a:lnSpc>
                <a:spcPct val="90000"/>
              </a:lnSpc>
              <a:defRPr/>
            </a:pPr>
            <a:r>
              <a:rPr lang="en-US" dirty="0" smtClean="0"/>
              <a:t>Ionization energy is generally a positive number.</a:t>
            </a:r>
          </a:p>
          <a:p>
            <a:pPr eaLnBrk="1" hangingPunct="1">
              <a:lnSpc>
                <a:spcPct val="90000"/>
              </a:lnSpc>
              <a:defRPr/>
            </a:pPr>
            <a:r>
              <a:rPr lang="en-US" dirty="0" smtClean="0"/>
              <a:t>Atoms with many electrons can lose more than one electron.  </a:t>
            </a:r>
          </a:p>
          <a:p>
            <a:pPr lvl="1" eaLnBrk="1" hangingPunct="1">
              <a:lnSpc>
                <a:spcPct val="90000"/>
              </a:lnSpc>
              <a:defRPr/>
            </a:pPr>
            <a:r>
              <a:rPr lang="en-US" dirty="0" smtClean="0"/>
              <a:t>The first ionization energy (IE</a:t>
            </a:r>
            <a:r>
              <a:rPr lang="en-US" baseline="-25000" dirty="0" smtClean="0"/>
              <a:t>1</a:t>
            </a:r>
            <a:r>
              <a:rPr lang="en-US" dirty="0" smtClean="0"/>
              <a:t>) removes an outermost electron (from the highest energy sublevel) from the atom.</a:t>
            </a:r>
          </a:p>
          <a:p>
            <a:pPr lvl="1" eaLnBrk="1" hangingPunct="1">
              <a:lnSpc>
                <a:spcPct val="90000"/>
              </a:lnSpc>
              <a:defRPr/>
            </a:pPr>
            <a:r>
              <a:rPr lang="en-US" dirty="0" smtClean="0"/>
              <a:t>The second ionization energy (IE</a:t>
            </a:r>
            <a:r>
              <a:rPr lang="en-US" baseline="-25000" dirty="0" smtClean="0"/>
              <a:t>2</a:t>
            </a:r>
            <a:r>
              <a:rPr lang="en-US" dirty="0" smtClean="0"/>
              <a:t>) removes a second electron.</a:t>
            </a:r>
          </a:p>
          <a:p>
            <a:pPr lvl="2" eaLnBrk="1" hangingPunct="1">
              <a:lnSpc>
                <a:spcPct val="90000"/>
              </a:lnSpc>
              <a:defRPr/>
            </a:pPr>
            <a:r>
              <a:rPr lang="en-US" dirty="0" smtClean="0"/>
              <a:t>This second electron is pulled away from a positively charged ion so IE</a:t>
            </a:r>
            <a:r>
              <a:rPr lang="en-US" baseline="-25000" dirty="0" smtClean="0"/>
              <a:t>2</a:t>
            </a:r>
            <a:r>
              <a:rPr lang="en-US" dirty="0" smtClean="0"/>
              <a:t> is always larger than IE</a:t>
            </a:r>
            <a:r>
              <a:rPr lang="en-US" baseline="-25000" dirty="0" smtClean="0"/>
              <a:t>1</a:t>
            </a:r>
            <a:r>
              <a:rPr lang="en-US" dirty="0" smtClean="0"/>
              <a:t>.</a:t>
            </a:r>
          </a:p>
        </p:txBody>
      </p:sp>
      <p:sp>
        <p:nvSpPr>
          <p:cNvPr id="338946" name="Rectangle 2"/>
          <p:cNvSpPr>
            <a:spLocks noGrp="1" noChangeArrowheads="1"/>
          </p:cNvSpPr>
          <p:nvPr>
            <p:ph type="title"/>
          </p:nvPr>
        </p:nvSpPr>
        <p:spPr>
          <a:xfrm>
            <a:off x="381000" y="-46038"/>
            <a:ext cx="8639175" cy="731838"/>
          </a:xfrm>
        </p:spPr>
        <p:txBody>
          <a:bodyPr/>
          <a:lstStyle/>
          <a:p>
            <a:pPr eaLnBrk="1" hangingPunct="1">
              <a:defRPr/>
            </a:pPr>
            <a:r>
              <a:rPr lang="en-US" dirty="0" smtClean="0"/>
              <a:t>Ionization Energy</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9" name="Rectangle 13"/>
          <p:cNvSpPr>
            <a:spLocks noGrp="1" noChangeArrowheads="1"/>
          </p:cNvSpPr>
          <p:nvPr>
            <p:ph idx="1"/>
          </p:nvPr>
        </p:nvSpPr>
        <p:spPr>
          <a:xfrm>
            <a:off x="381000" y="1066800"/>
            <a:ext cx="8562975" cy="5135563"/>
          </a:xfrm>
        </p:spPr>
        <p:txBody>
          <a:bodyPr/>
          <a:lstStyle/>
          <a:p>
            <a:pPr eaLnBrk="1" hangingPunct="1">
              <a:defRPr/>
            </a:pPr>
            <a:r>
              <a:rPr lang="en-US" u="sng" smtClean="0"/>
              <a:t>Nuclear Charge</a:t>
            </a:r>
            <a:r>
              <a:rPr lang="en-US" smtClean="0"/>
              <a:t>: The larger the nuclear charge, the greater the ionization energy.</a:t>
            </a:r>
          </a:p>
          <a:p>
            <a:pPr eaLnBrk="1" hangingPunct="1">
              <a:defRPr/>
            </a:pPr>
            <a:r>
              <a:rPr lang="en-US" u="sng" smtClean="0"/>
              <a:t>Shielding Effect</a:t>
            </a:r>
            <a:r>
              <a:rPr lang="en-US" smtClean="0"/>
              <a:t>:  The greater the shielding effect, the less the ionization energy.</a:t>
            </a:r>
          </a:p>
          <a:p>
            <a:pPr eaLnBrk="1" hangingPunct="1">
              <a:defRPr/>
            </a:pPr>
            <a:r>
              <a:rPr lang="en-US" u="sng" smtClean="0"/>
              <a:t>Radius</a:t>
            </a:r>
            <a:r>
              <a:rPr lang="en-US" smtClean="0"/>
              <a:t>:  The greater the distance between the nucleus and the outer electrons of an atom, the less the ionization energy.</a:t>
            </a:r>
          </a:p>
          <a:p>
            <a:pPr eaLnBrk="1" hangingPunct="1">
              <a:defRPr/>
            </a:pPr>
            <a:r>
              <a:rPr lang="en-US" u="sng" smtClean="0"/>
              <a:t>Sublevel</a:t>
            </a:r>
            <a:r>
              <a:rPr lang="en-US" smtClean="0"/>
              <a:t>:  An electron from a full or half-full sublevel requires additional energy to be removed.</a:t>
            </a:r>
          </a:p>
        </p:txBody>
      </p:sp>
      <p:sp>
        <p:nvSpPr>
          <p:cNvPr id="208898" name="Rectangle 2"/>
          <p:cNvSpPr>
            <a:spLocks noGrp="1" noChangeArrowheads="1"/>
          </p:cNvSpPr>
          <p:nvPr>
            <p:ph type="title"/>
          </p:nvPr>
        </p:nvSpPr>
        <p:spPr/>
        <p:txBody>
          <a:bodyPr anchor="ctr"/>
          <a:lstStyle/>
          <a:p>
            <a:pPr eaLnBrk="1" hangingPunct="1">
              <a:defRPr/>
            </a:pPr>
            <a:r>
              <a:rPr lang="en-US" sz="3400" smtClean="0"/>
              <a:t>Factors Affecting Ionization Energy</a:t>
            </a:r>
          </a:p>
        </p:txBody>
      </p:sp>
      <p:sp>
        <p:nvSpPr>
          <p:cNvPr id="2" name="Slide Number Placeholder 1"/>
          <p:cNvSpPr>
            <a:spLocks noGrp="1"/>
          </p:cNvSpPr>
          <p:nvPr>
            <p:ph type="sldNum" sz="quarter" idx="12"/>
          </p:nvPr>
        </p:nvSpPr>
        <p:spPr/>
        <p:txBody>
          <a:bodyPr/>
          <a:lstStyle/>
          <a:p>
            <a:pPr>
              <a:defRPr/>
            </a:pPr>
            <a:fld id="{DFE3BF82-66FB-4A2C-8142-D7C9DC032BC7}"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7283"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7284" name="Rectangle 4"/>
          <p:cNvSpPr>
            <a:spLocks noChangeArrowheads="1"/>
          </p:cNvSpPr>
          <p:nvPr/>
        </p:nvSpPr>
        <p:spPr bwMode="auto">
          <a:xfrm rot="-5400000">
            <a:off x="-1343819" y="2855119"/>
            <a:ext cx="421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First Ionization energy</a:t>
            </a:r>
          </a:p>
        </p:txBody>
      </p:sp>
      <p:sp>
        <p:nvSpPr>
          <p:cNvPr id="97285" name="Rectangle 5"/>
          <p:cNvSpPr>
            <a:spLocks noChangeArrowheads="1"/>
          </p:cNvSpPr>
          <p:nvPr/>
        </p:nvSpPr>
        <p:spPr bwMode="auto">
          <a:xfrm>
            <a:off x="3570288" y="5891213"/>
            <a:ext cx="2955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Atomic number</a:t>
            </a:r>
          </a:p>
        </p:txBody>
      </p:sp>
      <p:sp>
        <p:nvSpPr>
          <p:cNvPr id="97286" name="Oval 7"/>
          <p:cNvSpPr>
            <a:spLocks noChangeArrowheads="1"/>
          </p:cNvSpPr>
          <p:nvPr/>
        </p:nvSpPr>
        <p:spPr bwMode="auto">
          <a:xfrm>
            <a:off x="1697038" y="2557463"/>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7287" name="Freeform 8"/>
          <p:cNvSpPr>
            <a:spLocks/>
          </p:cNvSpPr>
          <p:nvPr/>
        </p:nvSpPr>
        <p:spPr bwMode="auto">
          <a:xfrm>
            <a:off x="1797050" y="998538"/>
            <a:ext cx="182563" cy="1660525"/>
          </a:xfrm>
          <a:custGeom>
            <a:avLst/>
            <a:gdLst>
              <a:gd name="T0" fmla="*/ 0 w 115"/>
              <a:gd name="T1" fmla="*/ 1658938 h 1046"/>
              <a:gd name="T2" fmla="*/ 180975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700" cap="rnd">
            <a:solidFill>
              <a:schemeClr val="hlink"/>
            </a:solidFill>
            <a:round/>
            <a:headEnd type="none" w="sm" len="sm"/>
            <a:tailEnd type="none" w="sm" len="sm"/>
          </a:ln>
        </p:spPr>
        <p:txBody>
          <a:bodyPr/>
          <a:lstStyle/>
          <a:p>
            <a:endParaRPr lang="en-US"/>
          </a:p>
        </p:txBody>
      </p:sp>
      <p:sp>
        <p:nvSpPr>
          <p:cNvPr id="97288" name="Rectangle 9"/>
          <p:cNvSpPr>
            <a:spLocks noChangeArrowheads="1"/>
          </p:cNvSpPr>
          <p:nvPr/>
        </p:nvSpPr>
        <p:spPr bwMode="auto">
          <a:xfrm>
            <a:off x="1560513" y="2743200"/>
            <a:ext cx="344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a:t>
            </a:r>
          </a:p>
        </p:txBody>
      </p:sp>
      <p:sp>
        <p:nvSpPr>
          <p:cNvPr id="97289" name="Rectangle 10"/>
          <p:cNvSpPr>
            <a:spLocks noChangeArrowheads="1"/>
          </p:cNvSpPr>
          <p:nvPr/>
        </p:nvSpPr>
        <p:spPr bwMode="auto">
          <a:xfrm>
            <a:off x="1668463" y="457200"/>
            <a:ext cx="669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He</a:t>
            </a:r>
          </a:p>
        </p:txBody>
      </p:sp>
      <p:sp>
        <p:nvSpPr>
          <p:cNvPr id="97291" name="Oval 12"/>
          <p:cNvSpPr>
            <a:spLocks noChangeArrowheads="1"/>
          </p:cNvSpPr>
          <p:nvPr/>
        </p:nvSpPr>
        <p:spPr bwMode="auto">
          <a:xfrm>
            <a:off x="2943225" y="1247775"/>
            <a:ext cx="547688" cy="5461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92" name="Oval 13"/>
          <p:cNvSpPr>
            <a:spLocks noChangeAspect="1" noChangeArrowheads="1"/>
          </p:cNvSpPr>
          <p:nvPr/>
        </p:nvSpPr>
        <p:spPr bwMode="auto">
          <a:xfrm>
            <a:off x="2806700" y="1111250"/>
            <a:ext cx="820738" cy="8191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93" name="Oval 14"/>
          <p:cNvSpPr>
            <a:spLocks noChangeAspect="1" noChangeArrowheads="1"/>
          </p:cNvSpPr>
          <p:nvPr/>
        </p:nvSpPr>
        <p:spPr bwMode="auto">
          <a:xfrm>
            <a:off x="2670175" y="974725"/>
            <a:ext cx="1098550" cy="10985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94" name="Oval 15"/>
          <p:cNvSpPr>
            <a:spLocks noChangeArrowheads="1"/>
          </p:cNvSpPr>
          <p:nvPr/>
        </p:nvSpPr>
        <p:spPr bwMode="auto">
          <a:xfrm>
            <a:off x="2895600" y="1447800"/>
            <a:ext cx="136525" cy="1365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7295" name="Oval 16"/>
          <p:cNvSpPr>
            <a:spLocks noChangeArrowheads="1"/>
          </p:cNvSpPr>
          <p:nvPr/>
        </p:nvSpPr>
        <p:spPr bwMode="auto">
          <a:xfrm>
            <a:off x="3429000" y="14636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7296" name="Text Box 17"/>
          <p:cNvSpPr txBox="1">
            <a:spLocks noChangeArrowheads="1"/>
          </p:cNvSpPr>
          <p:nvPr/>
        </p:nvSpPr>
        <p:spPr bwMode="auto">
          <a:xfrm>
            <a:off x="3109913" y="1385888"/>
            <a:ext cx="2428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t>n</a:t>
            </a:r>
          </a:p>
        </p:txBody>
      </p:sp>
      <p:sp>
        <p:nvSpPr>
          <p:cNvPr id="97297" name="Oval 18"/>
          <p:cNvSpPr>
            <a:spLocks noChangeArrowheads="1"/>
          </p:cNvSpPr>
          <p:nvPr/>
        </p:nvSpPr>
        <p:spPr bwMode="auto">
          <a:xfrm>
            <a:off x="2514600" y="838200"/>
            <a:ext cx="1371600" cy="1371600"/>
          </a:xfrm>
          <a:prstGeom prst="ellipse">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98" name="Oval 19"/>
          <p:cNvSpPr>
            <a:spLocks noChangeArrowheads="1"/>
          </p:cNvSpPr>
          <p:nvPr/>
        </p:nvSpPr>
        <p:spPr bwMode="auto">
          <a:xfrm>
            <a:off x="1882775" y="904875"/>
            <a:ext cx="196850" cy="1809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97299" name="Group 20"/>
          <p:cNvGrpSpPr>
            <a:grpSpLocks/>
          </p:cNvGrpSpPr>
          <p:nvPr/>
        </p:nvGrpSpPr>
        <p:grpSpPr bwMode="auto">
          <a:xfrm>
            <a:off x="4838700" y="3138488"/>
            <a:ext cx="2724150" cy="1433512"/>
            <a:chOff x="3048" y="1977"/>
            <a:chExt cx="1716" cy="903"/>
          </a:xfrm>
        </p:grpSpPr>
        <p:sp>
          <p:nvSpPr>
            <p:cNvPr id="97301" name="Oval 21"/>
            <p:cNvSpPr>
              <a:spLocks noChangeAspect="1" noChangeArrowheads="1"/>
            </p:cNvSpPr>
            <p:nvPr/>
          </p:nvSpPr>
          <p:spPr bwMode="auto">
            <a:xfrm>
              <a:off x="3203" y="2037"/>
              <a:ext cx="517" cy="516"/>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302" name="Oval 22"/>
            <p:cNvSpPr>
              <a:spLocks noChangeArrowheads="1"/>
            </p:cNvSpPr>
            <p:nvPr/>
          </p:nvSpPr>
          <p:spPr bwMode="auto">
            <a:xfrm>
              <a:off x="3288" y="2121"/>
              <a:ext cx="345" cy="3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303" name="Rectangle 23"/>
            <p:cNvSpPr>
              <a:spLocks noChangeArrowheads="1"/>
            </p:cNvSpPr>
            <p:nvPr/>
          </p:nvSpPr>
          <p:spPr bwMode="auto">
            <a:xfrm>
              <a:off x="3048" y="1977"/>
              <a:ext cx="432" cy="624"/>
            </a:xfrm>
            <a:prstGeom prst="rect">
              <a:avLst/>
            </a:pr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7304" name="Oval 24"/>
            <p:cNvSpPr>
              <a:spLocks noChangeAspect="1" noChangeArrowheads="1"/>
            </p:cNvSpPr>
            <p:nvPr/>
          </p:nvSpPr>
          <p:spPr bwMode="auto">
            <a:xfrm>
              <a:off x="4163" y="2037"/>
              <a:ext cx="517" cy="516"/>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305" name="Oval 25"/>
            <p:cNvSpPr>
              <a:spLocks noChangeArrowheads="1"/>
            </p:cNvSpPr>
            <p:nvPr/>
          </p:nvSpPr>
          <p:spPr bwMode="auto">
            <a:xfrm>
              <a:off x="4248" y="2121"/>
              <a:ext cx="345" cy="3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306" name="Rectangle 26"/>
            <p:cNvSpPr>
              <a:spLocks noChangeArrowheads="1"/>
            </p:cNvSpPr>
            <p:nvPr/>
          </p:nvSpPr>
          <p:spPr bwMode="auto">
            <a:xfrm>
              <a:off x="4008" y="1977"/>
              <a:ext cx="432" cy="624"/>
            </a:xfrm>
            <a:prstGeom prst="rect">
              <a:avLst/>
            </a:pr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7307" name="Rectangle 27"/>
            <p:cNvSpPr>
              <a:spLocks noChangeArrowheads="1"/>
            </p:cNvSpPr>
            <p:nvPr/>
          </p:nvSpPr>
          <p:spPr bwMode="auto">
            <a:xfrm>
              <a:off x="4224" y="2553"/>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He</a:t>
              </a:r>
            </a:p>
          </p:txBody>
        </p:sp>
        <p:sp>
          <p:nvSpPr>
            <p:cNvPr id="97308" name="Rectangle 28"/>
            <p:cNvSpPr>
              <a:spLocks noChangeArrowheads="1"/>
            </p:cNvSpPr>
            <p:nvPr/>
          </p:nvSpPr>
          <p:spPr bwMode="auto">
            <a:xfrm>
              <a:off x="3322" y="2553"/>
              <a:ext cx="4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a:t>
              </a:r>
            </a:p>
          </p:txBody>
        </p:sp>
        <p:sp>
          <p:nvSpPr>
            <p:cNvPr id="97309" name="Text Box 29"/>
            <p:cNvSpPr txBox="1">
              <a:spLocks noChangeArrowheads="1"/>
            </p:cNvSpPr>
            <p:nvPr/>
          </p:nvSpPr>
          <p:spPr bwMode="auto">
            <a:xfrm>
              <a:off x="3354" y="2247"/>
              <a:ext cx="2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1+</a:t>
              </a:r>
            </a:p>
          </p:txBody>
        </p:sp>
        <p:sp>
          <p:nvSpPr>
            <p:cNvPr id="97310" name="Text Box 30"/>
            <p:cNvSpPr txBox="1">
              <a:spLocks noChangeArrowheads="1"/>
            </p:cNvSpPr>
            <p:nvPr/>
          </p:nvSpPr>
          <p:spPr bwMode="auto">
            <a:xfrm>
              <a:off x="4311" y="2247"/>
              <a:ext cx="2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2+</a:t>
              </a:r>
            </a:p>
          </p:txBody>
        </p:sp>
        <p:sp>
          <p:nvSpPr>
            <p:cNvPr id="97311" name="Text Box 31"/>
            <p:cNvSpPr txBox="1">
              <a:spLocks noChangeArrowheads="1"/>
            </p:cNvSpPr>
            <p:nvPr/>
          </p:nvSpPr>
          <p:spPr bwMode="auto">
            <a:xfrm>
              <a:off x="3260" y="2055"/>
              <a:ext cx="2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1e</a:t>
              </a:r>
              <a:r>
                <a:rPr lang="en-US" sz="1000" b="1" baseline="30000"/>
                <a:t>-</a:t>
              </a:r>
            </a:p>
          </p:txBody>
        </p:sp>
        <p:sp>
          <p:nvSpPr>
            <p:cNvPr id="97312" name="Text Box 32"/>
            <p:cNvSpPr txBox="1">
              <a:spLocks noChangeArrowheads="1"/>
            </p:cNvSpPr>
            <p:nvPr/>
          </p:nvSpPr>
          <p:spPr bwMode="auto">
            <a:xfrm>
              <a:off x="4196" y="2055"/>
              <a:ext cx="2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2e</a:t>
              </a:r>
              <a:r>
                <a:rPr lang="en-US" sz="1000" b="1" baseline="30000"/>
                <a:t>-</a:t>
              </a:r>
            </a:p>
          </p:txBody>
        </p:sp>
      </p:grpSp>
      <p:sp>
        <p:nvSpPr>
          <p:cNvPr id="97300" name="Text Box 34"/>
          <p:cNvSpPr txBox="1">
            <a:spLocks noChangeArrowheads="1"/>
          </p:cNvSpPr>
          <p:nvPr/>
        </p:nvSpPr>
        <p:spPr bwMode="auto">
          <a:xfrm>
            <a:off x="4470400" y="735013"/>
            <a:ext cx="3529013"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sz="2400"/>
              <a:t>  Helium (He) has…</a:t>
            </a:r>
          </a:p>
          <a:p>
            <a:pPr eaLnBrk="1" hangingPunct="1">
              <a:buFontTx/>
              <a:buChar char="•"/>
            </a:pPr>
            <a:endParaRPr lang="en-US" sz="800"/>
          </a:p>
          <a:p>
            <a:pPr eaLnBrk="1" hangingPunct="1">
              <a:buFontTx/>
              <a:buChar char="•"/>
            </a:pPr>
            <a:r>
              <a:rPr lang="en-US" sz="2400"/>
              <a:t>  a greater IE than H</a:t>
            </a:r>
          </a:p>
          <a:p>
            <a:pPr eaLnBrk="1" hangingPunct="1">
              <a:buFontTx/>
              <a:buChar char="•"/>
            </a:pPr>
            <a:endParaRPr lang="en-US" sz="800"/>
          </a:p>
          <a:p>
            <a:pPr eaLnBrk="1" hangingPunct="1">
              <a:buFontTx/>
              <a:buChar char="•"/>
            </a:pPr>
            <a:r>
              <a:rPr lang="en-US" sz="2400"/>
              <a:t>  same shielding </a:t>
            </a:r>
          </a:p>
          <a:p>
            <a:pPr eaLnBrk="1" hangingPunct="1">
              <a:buFontTx/>
              <a:buChar char="•"/>
            </a:pPr>
            <a:endParaRPr lang="en-US" sz="800"/>
          </a:p>
          <a:p>
            <a:pPr eaLnBrk="1" hangingPunct="1">
              <a:buFontTx/>
              <a:buChar char="•"/>
            </a:pPr>
            <a:r>
              <a:rPr lang="en-US" sz="2400"/>
              <a:t>  greater nuclear charge</a:t>
            </a:r>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93</a:t>
            </a:fld>
            <a:endParaRPr lang="en-US"/>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07"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08" name="Rectangle 4"/>
          <p:cNvSpPr>
            <a:spLocks noChangeArrowheads="1"/>
          </p:cNvSpPr>
          <p:nvPr/>
        </p:nvSpPr>
        <p:spPr bwMode="auto">
          <a:xfrm rot="-5400000">
            <a:off x="-1343819" y="2855119"/>
            <a:ext cx="421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First Ionization energy</a:t>
            </a:r>
          </a:p>
        </p:txBody>
      </p:sp>
      <p:sp>
        <p:nvSpPr>
          <p:cNvPr id="98309" name="Rectangle 5"/>
          <p:cNvSpPr>
            <a:spLocks noChangeArrowheads="1"/>
          </p:cNvSpPr>
          <p:nvPr/>
        </p:nvSpPr>
        <p:spPr bwMode="auto">
          <a:xfrm>
            <a:off x="3570288" y="5891213"/>
            <a:ext cx="2955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Atomic number</a:t>
            </a:r>
          </a:p>
        </p:txBody>
      </p:sp>
      <p:sp>
        <p:nvSpPr>
          <p:cNvPr id="98310" name="Oval 6"/>
          <p:cNvSpPr>
            <a:spLocks noChangeArrowheads="1"/>
          </p:cNvSpPr>
          <p:nvPr/>
        </p:nvSpPr>
        <p:spPr bwMode="auto">
          <a:xfrm>
            <a:off x="1882775" y="904875"/>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11" name="Rectangle 7"/>
          <p:cNvSpPr>
            <a:spLocks noChangeArrowheads="1"/>
          </p:cNvSpPr>
          <p:nvPr/>
        </p:nvSpPr>
        <p:spPr bwMode="auto">
          <a:xfrm>
            <a:off x="4497388" y="1095375"/>
            <a:ext cx="43418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p>
            <a:pPr marL="342900" indent="-342900" eaLnBrk="0" hangingPunct="0">
              <a:spcBef>
                <a:spcPct val="20000"/>
              </a:spcBef>
              <a:buSzPct val="75000"/>
              <a:buFontTx/>
              <a:buChar char="•"/>
            </a:pPr>
            <a:r>
              <a:rPr lang="en-US" sz="2400"/>
              <a:t>Li has… </a:t>
            </a:r>
          </a:p>
          <a:p>
            <a:pPr marL="342900" indent="-342900" eaLnBrk="0" hangingPunct="0">
              <a:spcBef>
                <a:spcPct val="20000"/>
              </a:spcBef>
              <a:buSzPct val="75000"/>
              <a:buFontTx/>
              <a:buChar char="•"/>
            </a:pPr>
            <a:r>
              <a:rPr lang="en-US" sz="2400"/>
              <a:t>lower IE than H</a:t>
            </a:r>
          </a:p>
          <a:p>
            <a:pPr marL="342900" indent="-342900" eaLnBrk="0" hangingPunct="0">
              <a:spcBef>
                <a:spcPct val="20000"/>
              </a:spcBef>
              <a:buSzPct val="75000"/>
              <a:buFontTx/>
              <a:buChar char="•"/>
            </a:pPr>
            <a:r>
              <a:rPr lang="en-US" sz="2400"/>
              <a:t>more shielding </a:t>
            </a:r>
          </a:p>
          <a:p>
            <a:pPr marL="342900" indent="-342900" eaLnBrk="0" hangingPunct="0">
              <a:spcBef>
                <a:spcPct val="20000"/>
              </a:spcBef>
              <a:buSzPct val="75000"/>
              <a:buFontTx/>
              <a:buChar char="•"/>
            </a:pPr>
            <a:endParaRPr lang="en-US" sz="2400"/>
          </a:p>
          <a:p>
            <a:pPr marL="342900" indent="-342900" eaLnBrk="0" hangingPunct="0">
              <a:spcBef>
                <a:spcPct val="20000"/>
              </a:spcBef>
              <a:buSzPct val="75000"/>
              <a:buFontTx/>
              <a:buChar char="•"/>
            </a:pPr>
            <a:r>
              <a:rPr lang="en-US" sz="2400"/>
              <a:t>Further away outweighs greater nuclear charge</a:t>
            </a:r>
            <a:r>
              <a:rPr lang="en-US" sz="3200"/>
              <a:t>  </a:t>
            </a:r>
          </a:p>
        </p:txBody>
      </p:sp>
      <p:sp>
        <p:nvSpPr>
          <p:cNvPr id="98312" name="Freeform 8"/>
          <p:cNvSpPr>
            <a:spLocks/>
          </p:cNvSpPr>
          <p:nvPr/>
        </p:nvSpPr>
        <p:spPr bwMode="auto">
          <a:xfrm>
            <a:off x="1978025" y="998538"/>
            <a:ext cx="427038" cy="3433762"/>
          </a:xfrm>
          <a:custGeom>
            <a:avLst/>
            <a:gdLst>
              <a:gd name="T0" fmla="*/ 0 w 269"/>
              <a:gd name="T1" fmla="*/ 0 h 2163"/>
              <a:gd name="T2" fmla="*/ 425450 w 269"/>
              <a:gd name="T3" fmla="*/ 3432175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98313" name="Oval 9"/>
          <p:cNvSpPr>
            <a:spLocks noChangeArrowheads="1"/>
          </p:cNvSpPr>
          <p:nvPr/>
        </p:nvSpPr>
        <p:spPr bwMode="auto">
          <a:xfrm>
            <a:off x="2309813" y="4368800"/>
            <a:ext cx="196850" cy="1809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14" name="Oval 10"/>
          <p:cNvSpPr>
            <a:spLocks noChangeArrowheads="1"/>
          </p:cNvSpPr>
          <p:nvPr/>
        </p:nvSpPr>
        <p:spPr bwMode="auto">
          <a:xfrm>
            <a:off x="1697038" y="2557463"/>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15" name="Freeform 11"/>
          <p:cNvSpPr>
            <a:spLocks/>
          </p:cNvSpPr>
          <p:nvPr/>
        </p:nvSpPr>
        <p:spPr bwMode="auto">
          <a:xfrm>
            <a:off x="1797050" y="998538"/>
            <a:ext cx="182563" cy="1660525"/>
          </a:xfrm>
          <a:custGeom>
            <a:avLst/>
            <a:gdLst>
              <a:gd name="T0" fmla="*/ 0 w 115"/>
              <a:gd name="T1" fmla="*/ 1658938 h 1046"/>
              <a:gd name="T2" fmla="*/ 180975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98316" name="Rectangle 12"/>
          <p:cNvSpPr>
            <a:spLocks noChangeArrowheads="1"/>
          </p:cNvSpPr>
          <p:nvPr/>
        </p:nvSpPr>
        <p:spPr bwMode="auto">
          <a:xfrm>
            <a:off x="1560513" y="2743200"/>
            <a:ext cx="344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a:t>
            </a:r>
          </a:p>
        </p:txBody>
      </p:sp>
      <p:sp>
        <p:nvSpPr>
          <p:cNvPr id="98317" name="Rectangle 13"/>
          <p:cNvSpPr>
            <a:spLocks noChangeArrowheads="1"/>
          </p:cNvSpPr>
          <p:nvPr/>
        </p:nvSpPr>
        <p:spPr bwMode="auto">
          <a:xfrm>
            <a:off x="1668463" y="457200"/>
            <a:ext cx="669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He</a:t>
            </a:r>
          </a:p>
        </p:txBody>
      </p:sp>
      <p:sp>
        <p:nvSpPr>
          <p:cNvPr id="98318" name="Rectangle 14"/>
          <p:cNvSpPr>
            <a:spLocks noChangeArrowheads="1"/>
          </p:cNvSpPr>
          <p:nvPr/>
        </p:nvSpPr>
        <p:spPr bwMode="auto">
          <a:xfrm>
            <a:off x="2165350" y="4510088"/>
            <a:ext cx="669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Li</a:t>
            </a:r>
          </a:p>
        </p:txBody>
      </p:sp>
      <p:sp>
        <p:nvSpPr>
          <p:cNvPr id="98320" name="Oval 16"/>
          <p:cNvSpPr>
            <a:spLocks noChangeArrowheads="1"/>
          </p:cNvSpPr>
          <p:nvPr/>
        </p:nvSpPr>
        <p:spPr bwMode="auto">
          <a:xfrm>
            <a:off x="2943225" y="1247775"/>
            <a:ext cx="547688" cy="5461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21" name="Oval 17"/>
          <p:cNvSpPr>
            <a:spLocks noChangeAspect="1" noChangeArrowheads="1"/>
          </p:cNvSpPr>
          <p:nvPr/>
        </p:nvSpPr>
        <p:spPr bwMode="auto">
          <a:xfrm>
            <a:off x="2806700" y="1111250"/>
            <a:ext cx="820738" cy="8191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22" name="Oval 18"/>
          <p:cNvSpPr>
            <a:spLocks noChangeAspect="1" noChangeArrowheads="1"/>
          </p:cNvSpPr>
          <p:nvPr/>
        </p:nvSpPr>
        <p:spPr bwMode="auto">
          <a:xfrm>
            <a:off x="2670175" y="974725"/>
            <a:ext cx="1098550" cy="10985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23" name="Oval 19"/>
          <p:cNvSpPr>
            <a:spLocks noChangeArrowheads="1"/>
          </p:cNvSpPr>
          <p:nvPr/>
        </p:nvSpPr>
        <p:spPr bwMode="auto">
          <a:xfrm>
            <a:off x="2895600" y="14478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24" name="Oval 20"/>
          <p:cNvSpPr>
            <a:spLocks noChangeArrowheads="1"/>
          </p:cNvSpPr>
          <p:nvPr/>
        </p:nvSpPr>
        <p:spPr bwMode="auto">
          <a:xfrm>
            <a:off x="3429000" y="14636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25" name="Text Box 21"/>
          <p:cNvSpPr txBox="1">
            <a:spLocks noChangeArrowheads="1"/>
          </p:cNvSpPr>
          <p:nvPr/>
        </p:nvSpPr>
        <p:spPr bwMode="auto">
          <a:xfrm>
            <a:off x="3109913" y="1385888"/>
            <a:ext cx="2428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t>n</a:t>
            </a:r>
          </a:p>
        </p:txBody>
      </p:sp>
      <p:sp>
        <p:nvSpPr>
          <p:cNvPr id="98326" name="Oval 22"/>
          <p:cNvSpPr>
            <a:spLocks noChangeArrowheads="1"/>
          </p:cNvSpPr>
          <p:nvPr/>
        </p:nvSpPr>
        <p:spPr bwMode="auto">
          <a:xfrm>
            <a:off x="2514600" y="838200"/>
            <a:ext cx="1371600" cy="1371600"/>
          </a:xfrm>
          <a:prstGeom prst="ellipse">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27" name="Oval 23"/>
          <p:cNvSpPr>
            <a:spLocks noChangeArrowheads="1"/>
          </p:cNvSpPr>
          <p:nvPr/>
        </p:nvSpPr>
        <p:spPr bwMode="auto">
          <a:xfrm>
            <a:off x="3048000" y="1844675"/>
            <a:ext cx="136525" cy="1365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94</a:t>
            </a:fld>
            <a:endParaRPr lang="en-US"/>
          </a:p>
        </p:txBody>
      </p:sp>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31"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32" name="Rectangle 4"/>
          <p:cNvSpPr>
            <a:spLocks noChangeArrowheads="1"/>
          </p:cNvSpPr>
          <p:nvPr/>
        </p:nvSpPr>
        <p:spPr bwMode="auto">
          <a:xfrm rot="-5400000">
            <a:off x="-1343819" y="2855119"/>
            <a:ext cx="421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First Ionization energy</a:t>
            </a:r>
          </a:p>
        </p:txBody>
      </p:sp>
      <p:sp>
        <p:nvSpPr>
          <p:cNvPr id="99333" name="Rectangle 5"/>
          <p:cNvSpPr>
            <a:spLocks noChangeArrowheads="1"/>
          </p:cNvSpPr>
          <p:nvPr/>
        </p:nvSpPr>
        <p:spPr bwMode="auto">
          <a:xfrm>
            <a:off x="3570288" y="5891213"/>
            <a:ext cx="2955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Atomic number</a:t>
            </a:r>
          </a:p>
        </p:txBody>
      </p:sp>
      <p:sp>
        <p:nvSpPr>
          <p:cNvPr id="99334" name="Oval 6"/>
          <p:cNvSpPr>
            <a:spLocks noChangeArrowheads="1"/>
          </p:cNvSpPr>
          <p:nvPr/>
        </p:nvSpPr>
        <p:spPr bwMode="auto">
          <a:xfrm>
            <a:off x="1697038" y="2557463"/>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35" name="Freeform 7"/>
          <p:cNvSpPr>
            <a:spLocks/>
          </p:cNvSpPr>
          <p:nvPr/>
        </p:nvSpPr>
        <p:spPr bwMode="auto">
          <a:xfrm>
            <a:off x="1800225" y="990600"/>
            <a:ext cx="182563" cy="1660525"/>
          </a:xfrm>
          <a:custGeom>
            <a:avLst/>
            <a:gdLst>
              <a:gd name="T0" fmla="*/ 0 w 115"/>
              <a:gd name="T1" fmla="*/ 1658938 h 1046"/>
              <a:gd name="T2" fmla="*/ 180975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99336" name="Oval 8"/>
          <p:cNvSpPr>
            <a:spLocks noChangeArrowheads="1"/>
          </p:cNvSpPr>
          <p:nvPr/>
        </p:nvSpPr>
        <p:spPr bwMode="auto">
          <a:xfrm>
            <a:off x="1882775" y="904875"/>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37" name="Rectangle 9"/>
          <p:cNvSpPr>
            <a:spLocks noChangeArrowheads="1"/>
          </p:cNvSpPr>
          <p:nvPr/>
        </p:nvSpPr>
        <p:spPr bwMode="auto">
          <a:xfrm>
            <a:off x="4497388" y="1095375"/>
            <a:ext cx="43418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p>
            <a:pPr marL="342900" indent="-342900" eaLnBrk="0" hangingPunct="0">
              <a:spcBef>
                <a:spcPct val="20000"/>
              </a:spcBef>
              <a:buSzPct val="75000"/>
              <a:buFont typeface="Monotype Sorts" pitchFamily="2" charset="2"/>
              <a:buChar char="l"/>
            </a:pPr>
            <a:r>
              <a:rPr lang="en-US" sz="2400"/>
              <a:t>Be has higher IE than Li</a:t>
            </a:r>
          </a:p>
          <a:p>
            <a:pPr marL="342900" indent="-342900" eaLnBrk="0" hangingPunct="0">
              <a:spcBef>
                <a:spcPct val="20000"/>
              </a:spcBef>
              <a:buSzPct val="75000"/>
              <a:buFont typeface="Monotype Sorts" pitchFamily="2" charset="2"/>
              <a:buChar char="l"/>
            </a:pPr>
            <a:r>
              <a:rPr lang="en-US" sz="2400"/>
              <a:t>same shielding </a:t>
            </a:r>
          </a:p>
          <a:p>
            <a:pPr marL="342900" indent="-342900" eaLnBrk="0" hangingPunct="0">
              <a:spcBef>
                <a:spcPct val="20000"/>
              </a:spcBef>
              <a:buSzPct val="75000"/>
              <a:buFont typeface="Monotype Sorts" pitchFamily="2" charset="2"/>
              <a:buChar char="l"/>
            </a:pPr>
            <a:r>
              <a:rPr lang="en-US" sz="2400"/>
              <a:t>greater nuclear charge</a:t>
            </a:r>
            <a:r>
              <a:rPr lang="en-US" sz="3200"/>
              <a:t>  </a:t>
            </a:r>
          </a:p>
        </p:txBody>
      </p:sp>
      <p:sp>
        <p:nvSpPr>
          <p:cNvPr id="99338" name="Freeform 10"/>
          <p:cNvSpPr>
            <a:spLocks/>
          </p:cNvSpPr>
          <p:nvPr/>
        </p:nvSpPr>
        <p:spPr bwMode="auto">
          <a:xfrm>
            <a:off x="1981200" y="990600"/>
            <a:ext cx="427038" cy="3433763"/>
          </a:xfrm>
          <a:custGeom>
            <a:avLst/>
            <a:gdLst>
              <a:gd name="T0" fmla="*/ 0 w 269"/>
              <a:gd name="T1" fmla="*/ 0 h 2163"/>
              <a:gd name="T2" fmla="*/ 425450 w 269"/>
              <a:gd name="T3" fmla="*/ 3432175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99339" name="Oval 11"/>
          <p:cNvSpPr>
            <a:spLocks noChangeArrowheads="1"/>
          </p:cNvSpPr>
          <p:nvPr/>
        </p:nvSpPr>
        <p:spPr bwMode="auto">
          <a:xfrm>
            <a:off x="2312988" y="436086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99340" name="Freeform 12"/>
          <p:cNvSpPr>
            <a:spLocks/>
          </p:cNvSpPr>
          <p:nvPr/>
        </p:nvSpPr>
        <p:spPr bwMode="auto">
          <a:xfrm>
            <a:off x="2424113" y="3535363"/>
            <a:ext cx="165100" cy="904875"/>
          </a:xfrm>
          <a:custGeom>
            <a:avLst/>
            <a:gdLst>
              <a:gd name="T0" fmla="*/ 0 w 104"/>
              <a:gd name="T1" fmla="*/ 903288 h 570"/>
              <a:gd name="T2" fmla="*/ 163513 w 104"/>
              <a:gd name="T3" fmla="*/ 0 h 570"/>
              <a:gd name="T4" fmla="*/ 16351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99341" name="Oval 13"/>
          <p:cNvSpPr>
            <a:spLocks noChangeArrowheads="1"/>
          </p:cNvSpPr>
          <p:nvPr/>
        </p:nvSpPr>
        <p:spPr bwMode="auto">
          <a:xfrm>
            <a:off x="2465388" y="3429000"/>
            <a:ext cx="196850" cy="1809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2" name="Rectangle 14"/>
          <p:cNvSpPr>
            <a:spLocks noChangeArrowheads="1"/>
          </p:cNvSpPr>
          <p:nvPr/>
        </p:nvSpPr>
        <p:spPr bwMode="auto">
          <a:xfrm>
            <a:off x="1560513" y="2743200"/>
            <a:ext cx="344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a:t>
            </a:r>
          </a:p>
        </p:txBody>
      </p:sp>
      <p:sp>
        <p:nvSpPr>
          <p:cNvPr id="99343" name="Rectangle 15"/>
          <p:cNvSpPr>
            <a:spLocks noChangeArrowheads="1"/>
          </p:cNvSpPr>
          <p:nvPr/>
        </p:nvSpPr>
        <p:spPr bwMode="auto">
          <a:xfrm>
            <a:off x="1668463" y="457200"/>
            <a:ext cx="669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He</a:t>
            </a:r>
          </a:p>
        </p:txBody>
      </p:sp>
      <p:sp>
        <p:nvSpPr>
          <p:cNvPr id="99344" name="Rectangle 16"/>
          <p:cNvSpPr>
            <a:spLocks noChangeArrowheads="1"/>
          </p:cNvSpPr>
          <p:nvPr/>
        </p:nvSpPr>
        <p:spPr bwMode="auto">
          <a:xfrm>
            <a:off x="2165350" y="4510088"/>
            <a:ext cx="669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Li</a:t>
            </a:r>
          </a:p>
        </p:txBody>
      </p:sp>
      <p:sp>
        <p:nvSpPr>
          <p:cNvPr id="99345" name="Rectangle 17"/>
          <p:cNvSpPr>
            <a:spLocks noChangeArrowheads="1"/>
          </p:cNvSpPr>
          <p:nvPr/>
        </p:nvSpPr>
        <p:spPr bwMode="auto">
          <a:xfrm>
            <a:off x="2286000" y="3000375"/>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Be</a:t>
            </a:r>
          </a:p>
        </p:txBody>
      </p:sp>
      <p:sp>
        <p:nvSpPr>
          <p:cNvPr id="99347" name="Oval 19"/>
          <p:cNvSpPr>
            <a:spLocks noChangeArrowheads="1"/>
          </p:cNvSpPr>
          <p:nvPr/>
        </p:nvSpPr>
        <p:spPr bwMode="auto">
          <a:xfrm>
            <a:off x="2943225" y="1247775"/>
            <a:ext cx="547688" cy="5461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48" name="Oval 20"/>
          <p:cNvSpPr>
            <a:spLocks noChangeAspect="1" noChangeArrowheads="1"/>
          </p:cNvSpPr>
          <p:nvPr/>
        </p:nvSpPr>
        <p:spPr bwMode="auto">
          <a:xfrm>
            <a:off x="2806700" y="1111250"/>
            <a:ext cx="820738" cy="8191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49" name="Oval 21"/>
          <p:cNvSpPr>
            <a:spLocks noChangeAspect="1" noChangeArrowheads="1"/>
          </p:cNvSpPr>
          <p:nvPr/>
        </p:nvSpPr>
        <p:spPr bwMode="auto">
          <a:xfrm>
            <a:off x="2670175" y="974725"/>
            <a:ext cx="1098550" cy="10985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50" name="Oval 22"/>
          <p:cNvSpPr>
            <a:spLocks noChangeArrowheads="1"/>
          </p:cNvSpPr>
          <p:nvPr/>
        </p:nvSpPr>
        <p:spPr bwMode="auto">
          <a:xfrm>
            <a:off x="2895600" y="14478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51" name="Oval 23"/>
          <p:cNvSpPr>
            <a:spLocks noChangeArrowheads="1"/>
          </p:cNvSpPr>
          <p:nvPr/>
        </p:nvSpPr>
        <p:spPr bwMode="auto">
          <a:xfrm>
            <a:off x="3429000" y="14636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52" name="Text Box 24"/>
          <p:cNvSpPr txBox="1">
            <a:spLocks noChangeArrowheads="1"/>
          </p:cNvSpPr>
          <p:nvPr/>
        </p:nvSpPr>
        <p:spPr bwMode="auto">
          <a:xfrm>
            <a:off x="3109913" y="1385888"/>
            <a:ext cx="2428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t>n</a:t>
            </a:r>
          </a:p>
        </p:txBody>
      </p:sp>
      <p:sp>
        <p:nvSpPr>
          <p:cNvPr id="99353" name="Oval 25"/>
          <p:cNvSpPr>
            <a:spLocks noChangeArrowheads="1"/>
          </p:cNvSpPr>
          <p:nvPr/>
        </p:nvSpPr>
        <p:spPr bwMode="auto">
          <a:xfrm>
            <a:off x="2514600" y="838200"/>
            <a:ext cx="1371600" cy="1371600"/>
          </a:xfrm>
          <a:prstGeom prst="ellipse">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54" name="Oval 26"/>
          <p:cNvSpPr>
            <a:spLocks noChangeArrowheads="1"/>
          </p:cNvSpPr>
          <p:nvPr/>
        </p:nvSpPr>
        <p:spPr bwMode="auto">
          <a:xfrm>
            <a:off x="3048000" y="18446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55" name="Oval 27"/>
          <p:cNvSpPr>
            <a:spLocks noChangeArrowheads="1"/>
          </p:cNvSpPr>
          <p:nvPr/>
        </p:nvSpPr>
        <p:spPr bwMode="auto">
          <a:xfrm>
            <a:off x="3216275" y="1066800"/>
            <a:ext cx="136525" cy="1365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99356" name="Group 28"/>
          <p:cNvGrpSpPr>
            <a:grpSpLocks/>
          </p:cNvGrpSpPr>
          <p:nvPr/>
        </p:nvGrpSpPr>
        <p:grpSpPr bwMode="auto">
          <a:xfrm>
            <a:off x="5273675" y="3657600"/>
            <a:ext cx="2289175" cy="519113"/>
            <a:chOff x="3322" y="2304"/>
            <a:chExt cx="1442" cy="327"/>
          </a:xfrm>
        </p:grpSpPr>
        <p:sp>
          <p:nvSpPr>
            <p:cNvPr id="99387" name="Rectangle 29"/>
            <p:cNvSpPr>
              <a:spLocks noChangeArrowheads="1"/>
            </p:cNvSpPr>
            <p:nvPr/>
          </p:nvSpPr>
          <p:spPr bwMode="auto">
            <a:xfrm>
              <a:off x="4224" y="2304"/>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Be</a:t>
              </a:r>
            </a:p>
          </p:txBody>
        </p:sp>
        <p:sp>
          <p:nvSpPr>
            <p:cNvPr id="99388" name="Rectangle 30"/>
            <p:cNvSpPr>
              <a:spLocks noChangeArrowheads="1"/>
            </p:cNvSpPr>
            <p:nvPr/>
          </p:nvSpPr>
          <p:spPr bwMode="auto">
            <a:xfrm>
              <a:off x="3322" y="2304"/>
              <a:ext cx="4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Li</a:t>
              </a:r>
            </a:p>
          </p:txBody>
        </p:sp>
      </p:grpSp>
      <p:grpSp>
        <p:nvGrpSpPr>
          <p:cNvPr id="99357" name="Group 31"/>
          <p:cNvGrpSpPr>
            <a:grpSpLocks/>
          </p:cNvGrpSpPr>
          <p:nvPr/>
        </p:nvGrpSpPr>
        <p:grpSpPr bwMode="auto">
          <a:xfrm>
            <a:off x="4838700" y="2743200"/>
            <a:ext cx="2900363" cy="990600"/>
            <a:chOff x="3048" y="1728"/>
            <a:chExt cx="1827" cy="624"/>
          </a:xfrm>
        </p:grpSpPr>
        <p:grpSp>
          <p:nvGrpSpPr>
            <p:cNvPr id="99373" name="Group 32"/>
            <p:cNvGrpSpPr>
              <a:grpSpLocks/>
            </p:cNvGrpSpPr>
            <p:nvPr/>
          </p:nvGrpSpPr>
          <p:grpSpPr bwMode="auto">
            <a:xfrm>
              <a:off x="3048" y="1728"/>
              <a:ext cx="672" cy="624"/>
              <a:chOff x="2496" y="1728"/>
              <a:chExt cx="672" cy="624"/>
            </a:xfrm>
          </p:grpSpPr>
          <p:sp>
            <p:nvSpPr>
              <p:cNvPr id="99384" name="Oval 33"/>
              <p:cNvSpPr>
                <a:spLocks noChangeAspect="1" noChangeArrowheads="1"/>
              </p:cNvSpPr>
              <p:nvPr/>
            </p:nvSpPr>
            <p:spPr bwMode="auto">
              <a:xfrm>
                <a:off x="2651" y="1788"/>
                <a:ext cx="517" cy="51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85" name="Oval 34"/>
              <p:cNvSpPr>
                <a:spLocks noChangeArrowheads="1"/>
              </p:cNvSpPr>
              <p:nvPr/>
            </p:nvSpPr>
            <p:spPr bwMode="auto">
              <a:xfrm>
                <a:off x="2736" y="1872"/>
                <a:ext cx="345" cy="3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86" name="Rectangle 35"/>
              <p:cNvSpPr>
                <a:spLocks noChangeArrowheads="1"/>
              </p:cNvSpPr>
              <p:nvPr/>
            </p:nvSpPr>
            <p:spPr bwMode="auto">
              <a:xfrm>
                <a:off x="2496" y="1728"/>
                <a:ext cx="432" cy="624"/>
              </a:xfrm>
              <a:prstGeom prst="rect">
                <a:avLst/>
              </a:pr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99374" name="Group 36"/>
            <p:cNvGrpSpPr>
              <a:grpSpLocks/>
            </p:cNvGrpSpPr>
            <p:nvPr/>
          </p:nvGrpSpPr>
          <p:grpSpPr bwMode="auto">
            <a:xfrm>
              <a:off x="4008" y="1728"/>
              <a:ext cx="672" cy="624"/>
              <a:chOff x="2496" y="1728"/>
              <a:chExt cx="672" cy="624"/>
            </a:xfrm>
          </p:grpSpPr>
          <p:sp>
            <p:nvSpPr>
              <p:cNvPr id="99381" name="Oval 37"/>
              <p:cNvSpPr>
                <a:spLocks noChangeAspect="1" noChangeArrowheads="1"/>
              </p:cNvSpPr>
              <p:nvPr/>
            </p:nvSpPr>
            <p:spPr bwMode="auto">
              <a:xfrm>
                <a:off x="2651" y="1788"/>
                <a:ext cx="517" cy="51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82" name="Oval 38"/>
              <p:cNvSpPr>
                <a:spLocks noChangeArrowheads="1"/>
              </p:cNvSpPr>
              <p:nvPr/>
            </p:nvSpPr>
            <p:spPr bwMode="auto">
              <a:xfrm>
                <a:off x="2736" y="1872"/>
                <a:ext cx="345" cy="3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83" name="Rectangle 39"/>
              <p:cNvSpPr>
                <a:spLocks noChangeArrowheads="1"/>
              </p:cNvSpPr>
              <p:nvPr/>
            </p:nvSpPr>
            <p:spPr bwMode="auto">
              <a:xfrm>
                <a:off x="2496" y="1728"/>
                <a:ext cx="432" cy="624"/>
              </a:xfrm>
              <a:prstGeom prst="rect">
                <a:avLst/>
              </a:pr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9375" name="Text Box 40"/>
            <p:cNvSpPr txBox="1">
              <a:spLocks noChangeArrowheads="1"/>
            </p:cNvSpPr>
            <p:nvPr/>
          </p:nvSpPr>
          <p:spPr bwMode="auto">
            <a:xfrm>
              <a:off x="3354" y="1998"/>
              <a:ext cx="2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3+</a:t>
              </a:r>
            </a:p>
          </p:txBody>
        </p:sp>
        <p:sp>
          <p:nvSpPr>
            <p:cNvPr id="99376" name="Text Box 41"/>
            <p:cNvSpPr txBox="1">
              <a:spLocks noChangeArrowheads="1"/>
            </p:cNvSpPr>
            <p:nvPr/>
          </p:nvSpPr>
          <p:spPr bwMode="auto">
            <a:xfrm>
              <a:off x="4311" y="1998"/>
              <a:ext cx="2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4+</a:t>
              </a:r>
            </a:p>
          </p:txBody>
        </p:sp>
        <p:sp>
          <p:nvSpPr>
            <p:cNvPr id="99377" name="Text Box 42"/>
            <p:cNvSpPr txBox="1">
              <a:spLocks noChangeArrowheads="1"/>
            </p:cNvSpPr>
            <p:nvPr/>
          </p:nvSpPr>
          <p:spPr bwMode="auto">
            <a:xfrm>
              <a:off x="3260" y="1806"/>
              <a:ext cx="2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2e</a:t>
              </a:r>
              <a:r>
                <a:rPr lang="en-US" sz="1000" b="1" baseline="30000"/>
                <a:t>-</a:t>
              </a:r>
            </a:p>
          </p:txBody>
        </p:sp>
        <p:sp>
          <p:nvSpPr>
            <p:cNvPr id="99378" name="Text Box 43"/>
            <p:cNvSpPr txBox="1">
              <a:spLocks noChangeArrowheads="1"/>
            </p:cNvSpPr>
            <p:nvPr/>
          </p:nvSpPr>
          <p:spPr bwMode="auto">
            <a:xfrm>
              <a:off x="4196" y="1806"/>
              <a:ext cx="2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2e</a:t>
              </a:r>
              <a:r>
                <a:rPr lang="en-US" sz="1000" b="1" baseline="30000"/>
                <a:t>-</a:t>
              </a:r>
            </a:p>
          </p:txBody>
        </p:sp>
        <p:sp>
          <p:nvSpPr>
            <p:cNvPr id="99379" name="Text Box 44"/>
            <p:cNvSpPr txBox="1">
              <a:spLocks noChangeArrowheads="1"/>
            </p:cNvSpPr>
            <p:nvPr/>
          </p:nvSpPr>
          <p:spPr bwMode="auto">
            <a:xfrm>
              <a:off x="3668" y="1902"/>
              <a:ext cx="2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1e</a:t>
              </a:r>
              <a:r>
                <a:rPr lang="en-US" sz="1000" b="1" baseline="30000"/>
                <a:t>-</a:t>
              </a:r>
            </a:p>
          </p:txBody>
        </p:sp>
        <p:sp>
          <p:nvSpPr>
            <p:cNvPr id="99380" name="Text Box 45"/>
            <p:cNvSpPr txBox="1">
              <a:spLocks noChangeArrowheads="1"/>
            </p:cNvSpPr>
            <p:nvPr/>
          </p:nvSpPr>
          <p:spPr bwMode="auto">
            <a:xfrm>
              <a:off x="4652" y="1902"/>
              <a:ext cx="2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2e</a:t>
              </a:r>
              <a:r>
                <a:rPr lang="en-US" sz="1000" b="1" baseline="30000"/>
                <a:t>-</a:t>
              </a:r>
            </a:p>
          </p:txBody>
        </p:sp>
      </p:grpSp>
      <p:grpSp>
        <p:nvGrpSpPr>
          <p:cNvPr id="99358" name="Group 46"/>
          <p:cNvGrpSpPr>
            <a:grpSpLocks/>
          </p:cNvGrpSpPr>
          <p:nvPr/>
        </p:nvGrpSpPr>
        <p:grpSpPr bwMode="auto">
          <a:xfrm>
            <a:off x="4953000" y="2667000"/>
            <a:ext cx="2667000" cy="1066800"/>
            <a:chOff x="3168" y="2592"/>
            <a:chExt cx="1680" cy="672"/>
          </a:xfrm>
        </p:grpSpPr>
        <p:grpSp>
          <p:nvGrpSpPr>
            <p:cNvPr id="99359" name="Group 47"/>
            <p:cNvGrpSpPr>
              <a:grpSpLocks/>
            </p:cNvGrpSpPr>
            <p:nvPr/>
          </p:nvGrpSpPr>
          <p:grpSpPr bwMode="auto">
            <a:xfrm>
              <a:off x="3168" y="2592"/>
              <a:ext cx="751" cy="672"/>
              <a:chOff x="3168" y="2592"/>
              <a:chExt cx="751" cy="672"/>
            </a:xfrm>
          </p:grpSpPr>
          <p:sp>
            <p:nvSpPr>
              <p:cNvPr id="99367" name="Text Box 48"/>
              <p:cNvSpPr txBox="1">
                <a:spLocks noChangeArrowheads="1"/>
              </p:cNvSpPr>
              <p:nvPr/>
            </p:nvSpPr>
            <p:spPr bwMode="auto">
              <a:xfrm>
                <a:off x="3696" y="2880"/>
                <a:ext cx="223"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a:t>1e</a:t>
                </a:r>
                <a:r>
                  <a:rPr lang="en-US" sz="900" baseline="30000"/>
                  <a:t>-</a:t>
                </a:r>
              </a:p>
            </p:txBody>
          </p:sp>
          <p:sp>
            <p:nvSpPr>
              <p:cNvPr id="99368" name="Oval 49"/>
              <p:cNvSpPr>
                <a:spLocks noChangeArrowheads="1"/>
              </p:cNvSpPr>
              <p:nvPr/>
            </p:nvSpPr>
            <p:spPr bwMode="auto">
              <a:xfrm>
                <a:off x="3312" y="2784"/>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69" name="Text Box 50"/>
              <p:cNvSpPr txBox="1">
                <a:spLocks noChangeArrowheads="1"/>
              </p:cNvSpPr>
              <p:nvPr/>
            </p:nvSpPr>
            <p:spPr bwMode="auto">
              <a:xfrm>
                <a:off x="3521" y="2880"/>
                <a:ext cx="223"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a:t>2e</a:t>
                </a:r>
                <a:r>
                  <a:rPr lang="en-US" sz="900" baseline="30000"/>
                  <a:t>-</a:t>
                </a:r>
              </a:p>
            </p:txBody>
          </p:sp>
          <p:sp>
            <p:nvSpPr>
              <p:cNvPr id="99370" name="Oval 51"/>
              <p:cNvSpPr>
                <a:spLocks noChangeAspect="1" noChangeArrowheads="1"/>
              </p:cNvSpPr>
              <p:nvPr/>
            </p:nvSpPr>
            <p:spPr bwMode="auto">
              <a:xfrm>
                <a:off x="3237" y="2688"/>
                <a:ext cx="507" cy="50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71" name="Rectangle 52"/>
              <p:cNvSpPr>
                <a:spLocks noChangeArrowheads="1"/>
              </p:cNvSpPr>
              <p:nvPr/>
            </p:nvSpPr>
            <p:spPr bwMode="auto">
              <a:xfrm>
                <a:off x="3168" y="2592"/>
                <a:ext cx="336" cy="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9372" name="Oval 53"/>
              <p:cNvSpPr>
                <a:spLocks noChangeArrowheads="1"/>
              </p:cNvSpPr>
              <p:nvPr/>
            </p:nvSpPr>
            <p:spPr bwMode="auto">
              <a:xfrm>
                <a:off x="3408" y="2880"/>
                <a:ext cx="144" cy="144"/>
              </a:xfrm>
              <a:prstGeom prst="ellipse">
                <a:avLst/>
              </a:prstGeom>
              <a:solidFill>
                <a:srgbClr val="FFFF99">
                  <a:alpha val="47842"/>
                </a:srgbClr>
              </a:solidFill>
              <a:ln w="9525">
                <a:solidFill>
                  <a:schemeClr val="tx1"/>
                </a:solidFill>
                <a:round/>
                <a:headEnd/>
                <a:tailEnd/>
              </a:ln>
            </p:spPr>
            <p:txBody>
              <a:bodyPr wrap="none" anchor="ctr"/>
              <a:lstStyle/>
              <a:p>
                <a:pPr algn="ctr"/>
                <a:r>
                  <a:rPr lang="en-US" sz="1000"/>
                  <a:t>3+</a:t>
                </a:r>
              </a:p>
            </p:txBody>
          </p:sp>
        </p:grpSp>
        <p:grpSp>
          <p:nvGrpSpPr>
            <p:cNvPr id="99360" name="Group 54"/>
            <p:cNvGrpSpPr>
              <a:grpSpLocks/>
            </p:cNvGrpSpPr>
            <p:nvPr/>
          </p:nvGrpSpPr>
          <p:grpSpPr bwMode="auto">
            <a:xfrm>
              <a:off x="4097" y="2592"/>
              <a:ext cx="751" cy="672"/>
              <a:chOff x="3168" y="2592"/>
              <a:chExt cx="751" cy="672"/>
            </a:xfrm>
          </p:grpSpPr>
          <p:sp>
            <p:nvSpPr>
              <p:cNvPr id="99361" name="Text Box 55"/>
              <p:cNvSpPr txBox="1">
                <a:spLocks noChangeArrowheads="1"/>
              </p:cNvSpPr>
              <p:nvPr/>
            </p:nvSpPr>
            <p:spPr bwMode="auto">
              <a:xfrm>
                <a:off x="3696" y="2880"/>
                <a:ext cx="223"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a:t>2e</a:t>
                </a:r>
                <a:r>
                  <a:rPr lang="en-US" sz="900" baseline="30000"/>
                  <a:t>-</a:t>
                </a:r>
              </a:p>
            </p:txBody>
          </p:sp>
          <p:sp>
            <p:nvSpPr>
              <p:cNvPr id="99362" name="Oval 56"/>
              <p:cNvSpPr>
                <a:spLocks noChangeArrowheads="1"/>
              </p:cNvSpPr>
              <p:nvPr/>
            </p:nvSpPr>
            <p:spPr bwMode="auto">
              <a:xfrm>
                <a:off x="3312" y="2784"/>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63" name="Text Box 57"/>
              <p:cNvSpPr txBox="1">
                <a:spLocks noChangeArrowheads="1"/>
              </p:cNvSpPr>
              <p:nvPr/>
            </p:nvSpPr>
            <p:spPr bwMode="auto">
              <a:xfrm>
                <a:off x="3521" y="2880"/>
                <a:ext cx="223"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a:t>2e</a:t>
                </a:r>
                <a:r>
                  <a:rPr lang="en-US" sz="900" baseline="30000"/>
                  <a:t>-</a:t>
                </a:r>
              </a:p>
            </p:txBody>
          </p:sp>
          <p:sp>
            <p:nvSpPr>
              <p:cNvPr id="99364" name="Oval 58"/>
              <p:cNvSpPr>
                <a:spLocks noChangeAspect="1" noChangeArrowheads="1"/>
              </p:cNvSpPr>
              <p:nvPr/>
            </p:nvSpPr>
            <p:spPr bwMode="auto">
              <a:xfrm>
                <a:off x="3237" y="2688"/>
                <a:ext cx="507" cy="50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65" name="Rectangle 59"/>
              <p:cNvSpPr>
                <a:spLocks noChangeArrowheads="1"/>
              </p:cNvSpPr>
              <p:nvPr/>
            </p:nvSpPr>
            <p:spPr bwMode="auto">
              <a:xfrm>
                <a:off x="3168" y="2592"/>
                <a:ext cx="336" cy="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9366" name="Oval 60"/>
              <p:cNvSpPr>
                <a:spLocks noChangeArrowheads="1"/>
              </p:cNvSpPr>
              <p:nvPr/>
            </p:nvSpPr>
            <p:spPr bwMode="auto">
              <a:xfrm>
                <a:off x="3408" y="2880"/>
                <a:ext cx="144" cy="144"/>
              </a:xfrm>
              <a:prstGeom prst="ellipse">
                <a:avLst/>
              </a:prstGeom>
              <a:solidFill>
                <a:srgbClr val="FFFF99">
                  <a:alpha val="47842"/>
                </a:srgbClr>
              </a:solidFill>
              <a:ln w="9525">
                <a:solidFill>
                  <a:schemeClr val="tx1"/>
                </a:solidFill>
                <a:round/>
                <a:headEnd/>
                <a:tailEnd/>
              </a:ln>
            </p:spPr>
            <p:txBody>
              <a:bodyPr wrap="none" anchor="ctr"/>
              <a:lstStyle/>
              <a:p>
                <a:pPr algn="ctr"/>
                <a:r>
                  <a:rPr lang="en-US" sz="1000"/>
                  <a:t>4+</a:t>
                </a:r>
              </a:p>
            </p:txBody>
          </p:sp>
        </p:grpSp>
      </p:gr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95</a:t>
            </a:fld>
            <a:endParaRPr lang="en-US"/>
          </a:p>
        </p:txBody>
      </p:sp>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0355"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0356" name="Rectangle 4"/>
          <p:cNvSpPr>
            <a:spLocks noChangeArrowheads="1"/>
          </p:cNvSpPr>
          <p:nvPr/>
        </p:nvSpPr>
        <p:spPr bwMode="auto">
          <a:xfrm rot="-5400000">
            <a:off x="-1343819" y="2855119"/>
            <a:ext cx="421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First Ionization energy</a:t>
            </a:r>
          </a:p>
        </p:txBody>
      </p:sp>
      <p:sp>
        <p:nvSpPr>
          <p:cNvPr id="100357" name="Rectangle 5"/>
          <p:cNvSpPr>
            <a:spLocks noChangeArrowheads="1"/>
          </p:cNvSpPr>
          <p:nvPr/>
        </p:nvSpPr>
        <p:spPr bwMode="auto">
          <a:xfrm>
            <a:off x="3570288" y="5891213"/>
            <a:ext cx="2955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Atomic number</a:t>
            </a:r>
          </a:p>
        </p:txBody>
      </p:sp>
      <p:sp>
        <p:nvSpPr>
          <p:cNvPr id="100358" name="Oval 6"/>
          <p:cNvSpPr>
            <a:spLocks noChangeArrowheads="1"/>
          </p:cNvSpPr>
          <p:nvPr/>
        </p:nvSpPr>
        <p:spPr bwMode="auto">
          <a:xfrm>
            <a:off x="1697038" y="2557463"/>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0359" name="Freeform 7"/>
          <p:cNvSpPr>
            <a:spLocks/>
          </p:cNvSpPr>
          <p:nvPr/>
        </p:nvSpPr>
        <p:spPr bwMode="auto">
          <a:xfrm>
            <a:off x="1797050" y="998538"/>
            <a:ext cx="182563" cy="1660525"/>
          </a:xfrm>
          <a:custGeom>
            <a:avLst/>
            <a:gdLst>
              <a:gd name="T0" fmla="*/ 0 w 115"/>
              <a:gd name="T1" fmla="*/ 1658938 h 1046"/>
              <a:gd name="T2" fmla="*/ 180975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noFill/>
          <a:ln w="127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60" name="Oval 8"/>
          <p:cNvSpPr>
            <a:spLocks noChangeArrowheads="1"/>
          </p:cNvSpPr>
          <p:nvPr/>
        </p:nvSpPr>
        <p:spPr bwMode="auto">
          <a:xfrm>
            <a:off x="1882775" y="904875"/>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0361" name="Rectangle 9"/>
          <p:cNvSpPr>
            <a:spLocks noChangeArrowheads="1"/>
          </p:cNvSpPr>
          <p:nvPr/>
        </p:nvSpPr>
        <p:spPr bwMode="auto">
          <a:xfrm>
            <a:off x="4475163" y="838200"/>
            <a:ext cx="43418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p>
            <a:pPr marL="342900" indent="-342900" eaLnBrk="0" hangingPunct="0">
              <a:spcBef>
                <a:spcPct val="20000"/>
              </a:spcBef>
              <a:buSzPct val="75000"/>
              <a:buFont typeface="Monotype Sorts" pitchFamily="2" charset="2"/>
              <a:buChar char="l"/>
            </a:pPr>
            <a:r>
              <a:rPr lang="en-US" sz="2400"/>
              <a:t>B has lower IE than Be</a:t>
            </a:r>
          </a:p>
          <a:p>
            <a:pPr marL="342900" indent="-342900" eaLnBrk="0" hangingPunct="0">
              <a:spcBef>
                <a:spcPct val="20000"/>
              </a:spcBef>
              <a:buSzPct val="75000"/>
              <a:buFont typeface="Monotype Sorts" pitchFamily="2" charset="2"/>
              <a:buChar char="l"/>
            </a:pPr>
            <a:r>
              <a:rPr lang="en-US" sz="2400"/>
              <a:t>same shielding </a:t>
            </a:r>
          </a:p>
          <a:p>
            <a:pPr marL="342900" indent="-342900" eaLnBrk="0" hangingPunct="0">
              <a:spcBef>
                <a:spcPct val="20000"/>
              </a:spcBef>
              <a:buSzPct val="75000"/>
              <a:buFont typeface="Monotype Sorts" pitchFamily="2" charset="2"/>
              <a:buChar char="l"/>
            </a:pPr>
            <a:r>
              <a:rPr lang="en-US" sz="2400"/>
              <a:t>greater nuclear charge</a:t>
            </a:r>
          </a:p>
          <a:p>
            <a:pPr marL="342900" indent="-342900" eaLnBrk="0" hangingPunct="0">
              <a:spcBef>
                <a:spcPct val="20000"/>
              </a:spcBef>
              <a:buSzPct val="75000"/>
              <a:buFont typeface="Monotype Sorts" pitchFamily="2" charset="2"/>
              <a:buChar char="l"/>
            </a:pPr>
            <a:endParaRPr lang="en-US" sz="2400"/>
          </a:p>
          <a:p>
            <a:pPr marL="342900" indent="-342900" eaLnBrk="0" hangingPunct="0">
              <a:spcBef>
                <a:spcPct val="20000"/>
              </a:spcBef>
              <a:buSzPct val="75000"/>
              <a:buFont typeface="Monotype Sorts" pitchFamily="2" charset="2"/>
              <a:buChar char="l"/>
            </a:pPr>
            <a:endParaRPr lang="en-US" sz="2400"/>
          </a:p>
          <a:p>
            <a:pPr marL="342900" indent="-342900" eaLnBrk="0" hangingPunct="0">
              <a:spcBef>
                <a:spcPct val="20000"/>
              </a:spcBef>
              <a:buSzPct val="75000"/>
              <a:buFont typeface="Monotype Sorts" pitchFamily="2" charset="2"/>
              <a:buChar char="l"/>
            </a:pPr>
            <a:endParaRPr lang="en-US" sz="2400"/>
          </a:p>
          <a:p>
            <a:pPr marL="342900" indent="-342900" eaLnBrk="0" hangingPunct="0">
              <a:spcBef>
                <a:spcPct val="20000"/>
              </a:spcBef>
              <a:buSzPct val="75000"/>
              <a:buFont typeface="Monotype Sorts" pitchFamily="2" charset="2"/>
              <a:buChar char="l"/>
            </a:pPr>
            <a:endParaRPr lang="en-US" sz="2400"/>
          </a:p>
          <a:p>
            <a:pPr marL="342900" indent="-342900" eaLnBrk="0" hangingPunct="0">
              <a:spcBef>
                <a:spcPct val="20000"/>
              </a:spcBef>
              <a:buSzPct val="75000"/>
              <a:buFont typeface="Monotype Sorts" pitchFamily="2" charset="2"/>
              <a:buChar char="l"/>
            </a:pPr>
            <a:r>
              <a:rPr lang="en-US" sz="2400"/>
              <a:t>p-orbitals available</a:t>
            </a:r>
          </a:p>
        </p:txBody>
      </p:sp>
      <p:sp>
        <p:nvSpPr>
          <p:cNvPr id="100362" name="Freeform 10"/>
          <p:cNvSpPr>
            <a:spLocks/>
          </p:cNvSpPr>
          <p:nvPr/>
        </p:nvSpPr>
        <p:spPr bwMode="auto">
          <a:xfrm>
            <a:off x="1978025" y="998538"/>
            <a:ext cx="427038" cy="3433762"/>
          </a:xfrm>
          <a:custGeom>
            <a:avLst/>
            <a:gdLst>
              <a:gd name="T0" fmla="*/ 0 w 269"/>
              <a:gd name="T1" fmla="*/ 0 h 2163"/>
              <a:gd name="T2" fmla="*/ 425450 w 269"/>
              <a:gd name="T3" fmla="*/ 3432175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700" cap="rnd">
            <a:solidFill>
              <a:schemeClr val="hlink"/>
            </a:solidFill>
            <a:round/>
            <a:headEnd type="none" w="sm" len="sm"/>
            <a:tailEnd type="none" w="sm" len="sm"/>
          </a:ln>
        </p:spPr>
        <p:txBody>
          <a:bodyPr/>
          <a:lstStyle/>
          <a:p>
            <a:endParaRPr lang="en-US"/>
          </a:p>
        </p:txBody>
      </p:sp>
      <p:sp>
        <p:nvSpPr>
          <p:cNvPr id="100363" name="Oval 11"/>
          <p:cNvSpPr>
            <a:spLocks noChangeArrowheads="1"/>
          </p:cNvSpPr>
          <p:nvPr/>
        </p:nvSpPr>
        <p:spPr bwMode="auto">
          <a:xfrm>
            <a:off x="2309813" y="4368800"/>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0364" name="Freeform 12"/>
          <p:cNvSpPr>
            <a:spLocks/>
          </p:cNvSpPr>
          <p:nvPr/>
        </p:nvSpPr>
        <p:spPr bwMode="auto">
          <a:xfrm>
            <a:off x="2420938" y="3543300"/>
            <a:ext cx="165100" cy="904875"/>
          </a:xfrm>
          <a:custGeom>
            <a:avLst/>
            <a:gdLst>
              <a:gd name="T0" fmla="*/ 0 w 104"/>
              <a:gd name="T1" fmla="*/ 903288 h 570"/>
              <a:gd name="T2" fmla="*/ 163513 w 104"/>
              <a:gd name="T3" fmla="*/ 0 h 570"/>
              <a:gd name="T4" fmla="*/ 16351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noFill/>
          <a:ln w="127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65" name="Oval 13"/>
          <p:cNvSpPr>
            <a:spLocks noChangeArrowheads="1"/>
          </p:cNvSpPr>
          <p:nvPr/>
        </p:nvSpPr>
        <p:spPr bwMode="auto">
          <a:xfrm>
            <a:off x="2462213" y="3436938"/>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0366" name="Line 14"/>
          <p:cNvSpPr>
            <a:spLocks noChangeShapeType="1"/>
          </p:cNvSpPr>
          <p:nvPr/>
        </p:nvSpPr>
        <p:spPr bwMode="auto">
          <a:xfrm>
            <a:off x="2571750" y="3543300"/>
            <a:ext cx="285750" cy="371475"/>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0367" name="Oval 15"/>
          <p:cNvSpPr>
            <a:spLocks noChangeArrowheads="1"/>
          </p:cNvSpPr>
          <p:nvPr/>
        </p:nvSpPr>
        <p:spPr bwMode="auto">
          <a:xfrm>
            <a:off x="2786063" y="3889375"/>
            <a:ext cx="196850" cy="1809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0368" name="Rectangle 16"/>
          <p:cNvSpPr>
            <a:spLocks noChangeArrowheads="1"/>
          </p:cNvSpPr>
          <p:nvPr/>
        </p:nvSpPr>
        <p:spPr bwMode="auto">
          <a:xfrm>
            <a:off x="1560513" y="2743200"/>
            <a:ext cx="344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a:t>
            </a:r>
          </a:p>
        </p:txBody>
      </p:sp>
      <p:sp>
        <p:nvSpPr>
          <p:cNvPr id="100369" name="Rectangle 17"/>
          <p:cNvSpPr>
            <a:spLocks noChangeArrowheads="1"/>
          </p:cNvSpPr>
          <p:nvPr/>
        </p:nvSpPr>
        <p:spPr bwMode="auto">
          <a:xfrm>
            <a:off x="1668463" y="457200"/>
            <a:ext cx="669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He</a:t>
            </a:r>
          </a:p>
        </p:txBody>
      </p:sp>
      <p:sp>
        <p:nvSpPr>
          <p:cNvPr id="100370" name="Rectangle 18"/>
          <p:cNvSpPr>
            <a:spLocks noChangeArrowheads="1"/>
          </p:cNvSpPr>
          <p:nvPr/>
        </p:nvSpPr>
        <p:spPr bwMode="auto">
          <a:xfrm>
            <a:off x="2165350" y="4510088"/>
            <a:ext cx="669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Li</a:t>
            </a:r>
          </a:p>
        </p:txBody>
      </p:sp>
      <p:sp>
        <p:nvSpPr>
          <p:cNvPr id="100371" name="Rectangle 19"/>
          <p:cNvSpPr>
            <a:spLocks noChangeArrowheads="1"/>
          </p:cNvSpPr>
          <p:nvPr/>
        </p:nvSpPr>
        <p:spPr bwMode="auto">
          <a:xfrm>
            <a:off x="2286000" y="3000375"/>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Be</a:t>
            </a:r>
          </a:p>
        </p:txBody>
      </p:sp>
      <p:sp>
        <p:nvSpPr>
          <p:cNvPr id="100372" name="Rectangle 20"/>
          <p:cNvSpPr>
            <a:spLocks noChangeArrowheads="1"/>
          </p:cNvSpPr>
          <p:nvPr/>
        </p:nvSpPr>
        <p:spPr bwMode="auto">
          <a:xfrm>
            <a:off x="2724150" y="4114800"/>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a:t>
            </a:r>
          </a:p>
        </p:txBody>
      </p:sp>
      <p:sp>
        <p:nvSpPr>
          <p:cNvPr id="100374" name="Oval 22"/>
          <p:cNvSpPr>
            <a:spLocks noChangeArrowheads="1"/>
          </p:cNvSpPr>
          <p:nvPr/>
        </p:nvSpPr>
        <p:spPr bwMode="auto">
          <a:xfrm>
            <a:off x="2943225" y="1247775"/>
            <a:ext cx="547688" cy="5461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75" name="Oval 23"/>
          <p:cNvSpPr>
            <a:spLocks noChangeAspect="1" noChangeArrowheads="1"/>
          </p:cNvSpPr>
          <p:nvPr/>
        </p:nvSpPr>
        <p:spPr bwMode="auto">
          <a:xfrm>
            <a:off x="2806700" y="1111250"/>
            <a:ext cx="820738" cy="8191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76" name="Oval 24"/>
          <p:cNvSpPr>
            <a:spLocks noChangeAspect="1" noChangeArrowheads="1"/>
          </p:cNvSpPr>
          <p:nvPr/>
        </p:nvSpPr>
        <p:spPr bwMode="auto">
          <a:xfrm>
            <a:off x="2670175" y="974725"/>
            <a:ext cx="1098550" cy="10985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77" name="Oval 25"/>
          <p:cNvSpPr>
            <a:spLocks noChangeArrowheads="1"/>
          </p:cNvSpPr>
          <p:nvPr/>
        </p:nvSpPr>
        <p:spPr bwMode="auto">
          <a:xfrm>
            <a:off x="2895600" y="14478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0378" name="Oval 26"/>
          <p:cNvSpPr>
            <a:spLocks noChangeArrowheads="1"/>
          </p:cNvSpPr>
          <p:nvPr/>
        </p:nvSpPr>
        <p:spPr bwMode="auto">
          <a:xfrm>
            <a:off x="3352800" y="12954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0379" name="Text Box 27"/>
          <p:cNvSpPr txBox="1">
            <a:spLocks noChangeArrowheads="1"/>
          </p:cNvSpPr>
          <p:nvPr/>
        </p:nvSpPr>
        <p:spPr bwMode="auto">
          <a:xfrm>
            <a:off x="3109913" y="1385888"/>
            <a:ext cx="2428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t>n</a:t>
            </a:r>
          </a:p>
        </p:txBody>
      </p:sp>
      <p:sp>
        <p:nvSpPr>
          <p:cNvPr id="100380" name="Oval 28"/>
          <p:cNvSpPr>
            <a:spLocks noChangeArrowheads="1"/>
          </p:cNvSpPr>
          <p:nvPr/>
        </p:nvSpPr>
        <p:spPr bwMode="auto">
          <a:xfrm>
            <a:off x="2514600" y="838200"/>
            <a:ext cx="1371600" cy="1371600"/>
          </a:xfrm>
          <a:prstGeom prst="ellipse">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81" name="Oval 29"/>
          <p:cNvSpPr>
            <a:spLocks noChangeArrowheads="1"/>
          </p:cNvSpPr>
          <p:nvPr/>
        </p:nvSpPr>
        <p:spPr bwMode="auto">
          <a:xfrm>
            <a:off x="2971800" y="18288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0382" name="Oval 30"/>
          <p:cNvSpPr>
            <a:spLocks noChangeArrowheads="1"/>
          </p:cNvSpPr>
          <p:nvPr/>
        </p:nvSpPr>
        <p:spPr bwMode="auto">
          <a:xfrm>
            <a:off x="3048000" y="10668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0383" name="Group 31"/>
          <p:cNvGrpSpPr>
            <a:grpSpLocks/>
          </p:cNvGrpSpPr>
          <p:nvPr/>
        </p:nvGrpSpPr>
        <p:grpSpPr bwMode="auto">
          <a:xfrm>
            <a:off x="5273675" y="3200400"/>
            <a:ext cx="2289175" cy="519113"/>
            <a:chOff x="3322" y="2016"/>
            <a:chExt cx="1442" cy="327"/>
          </a:xfrm>
        </p:grpSpPr>
        <p:sp>
          <p:nvSpPr>
            <p:cNvPr id="100429" name="Rectangle 32"/>
            <p:cNvSpPr>
              <a:spLocks noChangeArrowheads="1"/>
            </p:cNvSpPr>
            <p:nvPr/>
          </p:nvSpPr>
          <p:spPr bwMode="auto">
            <a:xfrm>
              <a:off x="4224" y="2016"/>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a:t>
              </a:r>
            </a:p>
          </p:txBody>
        </p:sp>
        <p:sp>
          <p:nvSpPr>
            <p:cNvPr id="100430" name="Rectangle 33"/>
            <p:cNvSpPr>
              <a:spLocks noChangeArrowheads="1"/>
            </p:cNvSpPr>
            <p:nvPr/>
          </p:nvSpPr>
          <p:spPr bwMode="auto">
            <a:xfrm>
              <a:off x="3322" y="2016"/>
              <a:ext cx="4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Be</a:t>
              </a:r>
            </a:p>
          </p:txBody>
        </p:sp>
      </p:grpSp>
      <p:grpSp>
        <p:nvGrpSpPr>
          <p:cNvPr id="100384" name="Group 34"/>
          <p:cNvGrpSpPr>
            <a:grpSpLocks/>
          </p:cNvGrpSpPr>
          <p:nvPr/>
        </p:nvGrpSpPr>
        <p:grpSpPr bwMode="auto">
          <a:xfrm>
            <a:off x="4838700" y="2286000"/>
            <a:ext cx="2900363" cy="990600"/>
            <a:chOff x="3048" y="1440"/>
            <a:chExt cx="1827" cy="624"/>
          </a:xfrm>
        </p:grpSpPr>
        <p:grpSp>
          <p:nvGrpSpPr>
            <p:cNvPr id="100415" name="Group 35"/>
            <p:cNvGrpSpPr>
              <a:grpSpLocks/>
            </p:cNvGrpSpPr>
            <p:nvPr/>
          </p:nvGrpSpPr>
          <p:grpSpPr bwMode="auto">
            <a:xfrm>
              <a:off x="3048" y="1440"/>
              <a:ext cx="672" cy="624"/>
              <a:chOff x="2496" y="1728"/>
              <a:chExt cx="672" cy="624"/>
            </a:xfrm>
          </p:grpSpPr>
          <p:sp>
            <p:nvSpPr>
              <p:cNvPr id="100426" name="Oval 36"/>
              <p:cNvSpPr>
                <a:spLocks noChangeAspect="1" noChangeArrowheads="1"/>
              </p:cNvSpPr>
              <p:nvPr/>
            </p:nvSpPr>
            <p:spPr bwMode="auto">
              <a:xfrm>
                <a:off x="2651" y="1788"/>
                <a:ext cx="517" cy="51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427" name="Oval 37"/>
              <p:cNvSpPr>
                <a:spLocks noChangeArrowheads="1"/>
              </p:cNvSpPr>
              <p:nvPr/>
            </p:nvSpPr>
            <p:spPr bwMode="auto">
              <a:xfrm>
                <a:off x="2736" y="1872"/>
                <a:ext cx="345" cy="3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428" name="Rectangle 38"/>
              <p:cNvSpPr>
                <a:spLocks noChangeArrowheads="1"/>
              </p:cNvSpPr>
              <p:nvPr/>
            </p:nvSpPr>
            <p:spPr bwMode="auto">
              <a:xfrm>
                <a:off x="2496" y="1728"/>
                <a:ext cx="432" cy="624"/>
              </a:xfrm>
              <a:prstGeom prst="rect">
                <a:avLst/>
              </a:pr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0416" name="Group 39"/>
            <p:cNvGrpSpPr>
              <a:grpSpLocks/>
            </p:cNvGrpSpPr>
            <p:nvPr/>
          </p:nvGrpSpPr>
          <p:grpSpPr bwMode="auto">
            <a:xfrm>
              <a:off x="4008" y="1440"/>
              <a:ext cx="672" cy="624"/>
              <a:chOff x="2496" y="1728"/>
              <a:chExt cx="672" cy="624"/>
            </a:xfrm>
          </p:grpSpPr>
          <p:sp>
            <p:nvSpPr>
              <p:cNvPr id="100423" name="Oval 40"/>
              <p:cNvSpPr>
                <a:spLocks noChangeAspect="1" noChangeArrowheads="1"/>
              </p:cNvSpPr>
              <p:nvPr/>
            </p:nvSpPr>
            <p:spPr bwMode="auto">
              <a:xfrm>
                <a:off x="2651" y="1788"/>
                <a:ext cx="517" cy="51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424" name="Oval 41"/>
              <p:cNvSpPr>
                <a:spLocks noChangeArrowheads="1"/>
              </p:cNvSpPr>
              <p:nvPr/>
            </p:nvSpPr>
            <p:spPr bwMode="auto">
              <a:xfrm>
                <a:off x="2736" y="1872"/>
                <a:ext cx="345" cy="3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425" name="Rectangle 42"/>
              <p:cNvSpPr>
                <a:spLocks noChangeArrowheads="1"/>
              </p:cNvSpPr>
              <p:nvPr/>
            </p:nvSpPr>
            <p:spPr bwMode="auto">
              <a:xfrm>
                <a:off x="2496" y="1728"/>
                <a:ext cx="432" cy="624"/>
              </a:xfrm>
              <a:prstGeom prst="rect">
                <a:avLst/>
              </a:pr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0417" name="Text Box 43"/>
            <p:cNvSpPr txBox="1">
              <a:spLocks noChangeArrowheads="1"/>
            </p:cNvSpPr>
            <p:nvPr/>
          </p:nvSpPr>
          <p:spPr bwMode="auto">
            <a:xfrm>
              <a:off x="3354" y="1710"/>
              <a:ext cx="2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4+</a:t>
              </a:r>
            </a:p>
          </p:txBody>
        </p:sp>
        <p:sp>
          <p:nvSpPr>
            <p:cNvPr id="100418" name="Text Box 44"/>
            <p:cNvSpPr txBox="1">
              <a:spLocks noChangeArrowheads="1"/>
            </p:cNvSpPr>
            <p:nvPr/>
          </p:nvSpPr>
          <p:spPr bwMode="auto">
            <a:xfrm>
              <a:off x="4311" y="1710"/>
              <a:ext cx="2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5+</a:t>
              </a:r>
            </a:p>
          </p:txBody>
        </p:sp>
        <p:sp>
          <p:nvSpPr>
            <p:cNvPr id="100419" name="Text Box 45"/>
            <p:cNvSpPr txBox="1">
              <a:spLocks noChangeArrowheads="1"/>
            </p:cNvSpPr>
            <p:nvPr/>
          </p:nvSpPr>
          <p:spPr bwMode="auto">
            <a:xfrm>
              <a:off x="3260" y="1518"/>
              <a:ext cx="2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2e</a:t>
              </a:r>
              <a:r>
                <a:rPr lang="en-US" sz="1000" b="1" baseline="30000"/>
                <a:t>-</a:t>
              </a:r>
            </a:p>
          </p:txBody>
        </p:sp>
        <p:sp>
          <p:nvSpPr>
            <p:cNvPr id="100420" name="Text Box 46"/>
            <p:cNvSpPr txBox="1">
              <a:spLocks noChangeArrowheads="1"/>
            </p:cNvSpPr>
            <p:nvPr/>
          </p:nvSpPr>
          <p:spPr bwMode="auto">
            <a:xfrm>
              <a:off x="4196" y="1518"/>
              <a:ext cx="2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2e</a:t>
              </a:r>
              <a:r>
                <a:rPr lang="en-US" sz="1000" b="1" baseline="30000"/>
                <a:t>-</a:t>
              </a:r>
            </a:p>
          </p:txBody>
        </p:sp>
        <p:sp>
          <p:nvSpPr>
            <p:cNvPr id="100421" name="Text Box 47"/>
            <p:cNvSpPr txBox="1">
              <a:spLocks noChangeArrowheads="1"/>
            </p:cNvSpPr>
            <p:nvPr/>
          </p:nvSpPr>
          <p:spPr bwMode="auto">
            <a:xfrm>
              <a:off x="3668" y="1614"/>
              <a:ext cx="2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2e</a:t>
              </a:r>
              <a:r>
                <a:rPr lang="en-US" sz="1000" b="1" baseline="30000"/>
                <a:t>-</a:t>
              </a:r>
            </a:p>
          </p:txBody>
        </p:sp>
        <p:sp>
          <p:nvSpPr>
            <p:cNvPr id="100422" name="Text Box 48"/>
            <p:cNvSpPr txBox="1">
              <a:spLocks noChangeArrowheads="1"/>
            </p:cNvSpPr>
            <p:nvPr/>
          </p:nvSpPr>
          <p:spPr bwMode="auto">
            <a:xfrm>
              <a:off x="4652" y="1614"/>
              <a:ext cx="2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3e</a:t>
              </a:r>
              <a:r>
                <a:rPr lang="en-US" sz="1000" b="1" baseline="30000"/>
                <a:t>-</a:t>
              </a:r>
            </a:p>
          </p:txBody>
        </p:sp>
      </p:grpSp>
      <p:sp>
        <p:nvSpPr>
          <p:cNvPr id="100385" name="Oval 49"/>
          <p:cNvSpPr>
            <a:spLocks noChangeArrowheads="1"/>
          </p:cNvSpPr>
          <p:nvPr/>
        </p:nvSpPr>
        <p:spPr bwMode="auto">
          <a:xfrm>
            <a:off x="3505200" y="1692275"/>
            <a:ext cx="136525" cy="1365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0386" name="Group 50"/>
          <p:cNvGrpSpPr>
            <a:grpSpLocks/>
          </p:cNvGrpSpPr>
          <p:nvPr/>
        </p:nvGrpSpPr>
        <p:grpSpPr bwMode="auto">
          <a:xfrm>
            <a:off x="5486400" y="4572000"/>
            <a:ext cx="1604963" cy="1066800"/>
            <a:chOff x="2493" y="2832"/>
            <a:chExt cx="1011" cy="672"/>
          </a:xfrm>
        </p:grpSpPr>
        <p:sp>
          <p:nvSpPr>
            <p:cNvPr id="100402" name="Oval 51"/>
            <p:cNvSpPr>
              <a:spLocks noChangeArrowheads="1"/>
            </p:cNvSpPr>
            <p:nvPr/>
          </p:nvSpPr>
          <p:spPr bwMode="auto">
            <a:xfrm>
              <a:off x="2832" y="3360"/>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0403" name="Oval 52"/>
            <p:cNvSpPr>
              <a:spLocks noChangeArrowheads="1"/>
            </p:cNvSpPr>
            <p:nvPr/>
          </p:nvSpPr>
          <p:spPr bwMode="auto">
            <a:xfrm>
              <a:off x="2832" y="3024"/>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0404" name="Oval 53"/>
            <p:cNvSpPr>
              <a:spLocks noChangeArrowheads="1"/>
            </p:cNvSpPr>
            <p:nvPr/>
          </p:nvSpPr>
          <p:spPr bwMode="auto">
            <a:xfrm>
              <a:off x="3072" y="2880"/>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0405" name="Oval 54"/>
            <p:cNvSpPr>
              <a:spLocks noChangeArrowheads="1"/>
            </p:cNvSpPr>
            <p:nvPr/>
          </p:nvSpPr>
          <p:spPr bwMode="auto">
            <a:xfrm>
              <a:off x="3216" y="2880"/>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0406" name="Oval 55"/>
            <p:cNvSpPr>
              <a:spLocks noChangeArrowheads="1"/>
            </p:cNvSpPr>
            <p:nvPr/>
          </p:nvSpPr>
          <p:spPr bwMode="auto">
            <a:xfrm>
              <a:off x="3360" y="2880"/>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0407" name="Text Box 56"/>
            <p:cNvSpPr txBox="1">
              <a:spLocks noChangeArrowheads="1"/>
            </p:cNvSpPr>
            <p:nvPr/>
          </p:nvSpPr>
          <p:spPr bwMode="auto">
            <a:xfrm>
              <a:off x="2496" y="297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2s</a:t>
              </a:r>
            </a:p>
          </p:txBody>
        </p:sp>
        <p:sp>
          <p:nvSpPr>
            <p:cNvPr id="100408" name="Text Box 57"/>
            <p:cNvSpPr txBox="1">
              <a:spLocks noChangeArrowheads="1"/>
            </p:cNvSpPr>
            <p:nvPr/>
          </p:nvSpPr>
          <p:spPr bwMode="auto">
            <a:xfrm>
              <a:off x="2493" y="2832"/>
              <a:ext cx="2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2p</a:t>
              </a:r>
            </a:p>
          </p:txBody>
        </p:sp>
        <p:sp>
          <p:nvSpPr>
            <p:cNvPr id="100409" name="Text Box 58"/>
            <p:cNvSpPr txBox="1">
              <a:spLocks noChangeArrowheads="1"/>
            </p:cNvSpPr>
            <p:nvPr/>
          </p:nvSpPr>
          <p:spPr bwMode="auto">
            <a:xfrm>
              <a:off x="2496" y="331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1s</a:t>
              </a:r>
            </a:p>
          </p:txBody>
        </p:sp>
        <p:sp>
          <p:nvSpPr>
            <p:cNvPr id="100410" name="Line 59"/>
            <p:cNvSpPr>
              <a:spLocks noChangeShapeType="1"/>
            </p:cNvSpPr>
            <p:nvPr/>
          </p:nvSpPr>
          <p:spPr bwMode="auto">
            <a:xfrm flipV="1">
              <a:off x="2880" y="3360"/>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411" name="Line 60"/>
            <p:cNvSpPr>
              <a:spLocks noChangeShapeType="1"/>
            </p:cNvSpPr>
            <p:nvPr/>
          </p:nvSpPr>
          <p:spPr bwMode="auto">
            <a:xfrm flipV="1">
              <a:off x="2928" y="3408"/>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412" name="Line 61"/>
            <p:cNvSpPr>
              <a:spLocks noChangeShapeType="1"/>
            </p:cNvSpPr>
            <p:nvPr/>
          </p:nvSpPr>
          <p:spPr bwMode="auto">
            <a:xfrm flipV="1">
              <a:off x="2880" y="3024"/>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413" name="Line 62"/>
            <p:cNvSpPr>
              <a:spLocks noChangeShapeType="1"/>
            </p:cNvSpPr>
            <p:nvPr/>
          </p:nvSpPr>
          <p:spPr bwMode="auto">
            <a:xfrm flipV="1">
              <a:off x="2928" y="3072"/>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414" name="Line 63"/>
            <p:cNvSpPr>
              <a:spLocks noChangeShapeType="1"/>
            </p:cNvSpPr>
            <p:nvPr/>
          </p:nvSpPr>
          <p:spPr bwMode="auto">
            <a:xfrm flipV="1">
              <a:off x="3120" y="2880"/>
              <a:ext cx="0" cy="9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0387" name="Group 64"/>
          <p:cNvGrpSpPr>
            <a:grpSpLocks/>
          </p:cNvGrpSpPr>
          <p:nvPr/>
        </p:nvGrpSpPr>
        <p:grpSpPr bwMode="auto">
          <a:xfrm>
            <a:off x="5029200" y="2209800"/>
            <a:ext cx="2667000" cy="1066800"/>
            <a:chOff x="3168" y="2592"/>
            <a:chExt cx="1680" cy="672"/>
          </a:xfrm>
        </p:grpSpPr>
        <p:grpSp>
          <p:nvGrpSpPr>
            <p:cNvPr id="100388" name="Group 65"/>
            <p:cNvGrpSpPr>
              <a:grpSpLocks/>
            </p:cNvGrpSpPr>
            <p:nvPr/>
          </p:nvGrpSpPr>
          <p:grpSpPr bwMode="auto">
            <a:xfrm>
              <a:off x="3168" y="2592"/>
              <a:ext cx="751" cy="672"/>
              <a:chOff x="3168" y="2592"/>
              <a:chExt cx="751" cy="672"/>
            </a:xfrm>
          </p:grpSpPr>
          <p:sp>
            <p:nvSpPr>
              <p:cNvPr id="100396" name="Text Box 66"/>
              <p:cNvSpPr txBox="1">
                <a:spLocks noChangeArrowheads="1"/>
              </p:cNvSpPr>
              <p:nvPr/>
            </p:nvSpPr>
            <p:spPr bwMode="auto">
              <a:xfrm>
                <a:off x="3696" y="2880"/>
                <a:ext cx="223"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a:t>2e</a:t>
                </a:r>
                <a:r>
                  <a:rPr lang="en-US" sz="900" baseline="30000"/>
                  <a:t>-</a:t>
                </a:r>
              </a:p>
            </p:txBody>
          </p:sp>
          <p:sp>
            <p:nvSpPr>
              <p:cNvPr id="100397" name="Oval 67"/>
              <p:cNvSpPr>
                <a:spLocks noChangeArrowheads="1"/>
              </p:cNvSpPr>
              <p:nvPr/>
            </p:nvSpPr>
            <p:spPr bwMode="auto">
              <a:xfrm>
                <a:off x="3312" y="2784"/>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98" name="Text Box 68"/>
              <p:cNvSpPr txBox="1">
                <a:spLocks noChangeArrowheads="1"/>
              </p:cNvSpPr>
              <p:nvPr/>
            </p:nvSpPr>
            <p:spPr bwMode="auto">
              <a:xfrm>
                <a:off x="3521" y="2880"/>
                <a:ext cx="223"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a:t>2e</a:t>
                </a:r>
                <a:r>
                  <a:rPr lang="en-US" sz="900" baseline="30000"/>
                  <a:t>-</a:t>
                </a:r>
              </a:p>
            </p:txBody>
          </p:sp>
          <p:sp>
            <p:nvSpPr>
              <p:cNvPr id="100399" name="Oval 69"/>
              <p:cNvSpPr>
                <a:spLocks noChangeAspect="1" noChangeArrowheads="1"/>
              </p:cNvSpPr>
              <p:nvPr/>
            </p:nvSpPr>
            <p:spPr bwMode="auto">
              <a:xfrm>
                <a:off x="3237" y="2688"/>
                <a:ext cx="507" cy="50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400" name="Rectangle 70"/>
              <p:cNvSpPr>
                <a:spLocks noChangeArrowheads="1"/>
              </p:cNvSpPr>
              <p:nvPr/>
            </p:nvSpPr>
            <p:spPr bwMode="auto">
              <a:xfrm>
                <a:off x="3168" y="2592"/>
                <a:ext cx="336" cy="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0401" name="Oval 71"/>
              <p:cNvSpPr>
                <a:spLocks noChangeArrowheads="1"/>
              </p:cNvSpPr>
              <p:nvPr/>
            </p:nvSpPr>
            <p:spPr bwMode="auto">
              <a:xfrm>
                <a:off x="3408" y="2880"/>
                <a:ext cx="144" cy="144"/>
              </a:xfrm>
              <a:prstGeom prst="ellipse">
                <a:avLst/>
              </a:prstGeom>
              <a:solidFill>
                <a:srgbClr val="FFFF99">
                  <a:alpha val="47842"/>
                </a:srgbClr>
              </a:solidFill>
              <a:ln w="9525">
                <a:solidFill>
                  <a:schemeClr val="tx1"/>
                </a:solidFill>
                <a:round/>
                <a:headEnd/>
                <a:tailEnd/>
              </a:ln>
            </p:spPr>
            <p:txBody>
              <a:bodyPr wrap="none" anchor="ctr"/>
              <a:lstStyle/>
              <a:p>
                <a:pPr algn="ctr"/>
                <a:r>
                  <a:rPr lang="en-US" sz="1000"/>
                  <a:t>4+</a:t>
                </a:r>
              </a:p>
            </p:txBody>
          </p:sp>
        </p:grpSp>
        <p:grpSp>
          <p:nvGrpSpPr>
            <p:cNvPr id="100389" name="Group 72"/>
            <p:cNvGrpSpPr>
              <a:grpSpLocks/>
            </p:cNvGrpSpPr>
            <p:nvPr/>
          </p:nvGrpSpPr>
          <p:grpSpPr bwMode="auto">
            <a:xfrm>
              <a:off x="4097" y="2592"/>
              <a:ext cx="751" cy="672"/>
              <a:chOff x="3168" y="2592"/>
              <a:chExt cx="751" cy="672"/>
            </a:xfrm>
          </p:grpSpPr>
          <p:sp>
            <p:nvSpPr>
              <p:cNvPr id="100390" name="Text Box 73"/>
              <p:cNvSpPr txBox="1">
                <a:spLocks noChangeArrowheads="1"/>
              </p:cNvSpPr>
              <p:nvPr/>
            </p:nvSpPr>
            <p:spPr bwMode="auto">
              <a:xfrm>
                <a:off x="3696" y="2880"/>
                <a:ext cx="223"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a:t>3e</a:t>
                </a:r>
                <a:r>
                  <a:rPr lang="en-US" sz="900" baseline="30000"/>
                  <a:t>-</a:t>
                </a:r>
              </a:p>
            </p:txBody>
          </p:sp>
          <p:sp>
            <p:nvSpPr>
              <p:cNvPr id="100391" name="Oval 74"/>
              <p:cNvSpPr>
                <a:spLocks noChangeArrowheads="1"/>
              </p:cNvSpPr>
              <p:nvPr/>
            </p:nvSpPr>
            <p:spPr bwMode="auto">
              <a:xfrm>
                <a:off x="3312" y="2784"/>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92" name="Text Box 75"/>
              <p:cNvSpPr txBox="1">
                <a:spLocks noChangeArrowheads="1"/>
              </p:cNvSpPr>
              <p:nvPr/>
            </p:nvSpPr>
            <p:spPr bwMode="auto">
              <a:xfrm>
                <a:off x="3521" y="2880"/>
                <a:ext cx="223"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a:t>2e</a:t>
                </a:r>
                <a:r>
                  <a:rPr lang="en-US" sz="900" baseline="30000"/>
                  <a:t>-</a:t>
                </a:r>
              </a:p>
            </p:txBody>
          </p:sp>
          <p:sp>
            <p:nvSpPr>
              <p:cNvPr id="100393" name="Oval 76"/>
              <p:cNvSpPr>
                <a:spLocks noChangeAspect="1" noChangeArrowheads="1"/>
              </p:cNvSpPr>
              <p:nvPr/>
            </p:nvSpPr>
            <p:spPr bwMode="auto">
              <a:xfrm>
                <a:off x="3237" y="2688"/>
                <a:ext cx="507" cy="50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94" name="Rectangle 77"/>
              <p:cNvSpPr>
                <a:spLocks noChangeArrowheads="1"/>
              </p:cNvSpPr>
              <p:nvPr/>
            </p:nvSpPr>
            <p:spPr bwMode="auto">
              <a:xfrm>
                <a:off x="3168" y="2592"/>
                <a:ext cx="336" cy="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0395" name="Oval 78"/>
              <p:cNvSpPr>
                <a:spLocks noChangeArrowheads="1"/>
              </p:cNvSpPr>
              <p:nvPr/>
            </p:nvSpPr>
            <p:spPr bwMode="auto">
              <a:xfrm>
                <a:off x="3408" y="2880"/>
                <a:ext cx="144" cy="144"/>
              </a:xfrm>
              <a:prstGeom prst="ellipse">
                <a:avLst/>
              </a:prstGeom>
              <a:solidFill>
                <a:srgbClr val="FFFF99">
                  <a:alpha val="47842"/>
                </a:srgbClr>
              </a:solidFill>
              <a:ln w="9525">
                <a:solidFill>
                  <a:schemeClr val="tx1"/>
                </a:solidFill>
                <a:round/>
                <a:headEnd/>
                <a:tailEnd/>
              </a:ln>
            </p:spPr>
            <p:txBody>
              <a:bodyPr wrap="none" anchor="ctr"/>
              <a:lstStyle/>
              <a:p>
                <a:pPr algn="ctr"/>
                <a:r>
                  <a:rPr lang="en-US" sz="1000"/>
                  <a:t>5+</a:t>
                </a:r>
              </a:p>
            </p:txBody>
          </p:sp>
        </p:grpSp>
      </p:gr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96</a:t>
            </a:fld>
            <a:endParaRPr lang="en-US"/>
          </a:p>
        </p:txBody>
      </p:sp>
    </p:spTree>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1379"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1380" name="Rectangle 4"/>
          <p:cNvSpPr>
            <a:spLocks noChangeArrowheads="1"/>
          </p:cNvSpPr>
          <p:nvPr/>
        </p:nvSpPr>
        <p:spPr bwMode="auto">
          <a:xfrm rot="-5400000">
            <a:off x="-1343819" y="2855119"/>
            <a:ext cx="421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First Ionization energy</a:t>
            </a:r>
          </a:p>
        </p:txBody>
      </p:sp>
      <p:sp>
        <p:nvSpPr>
          <p:cNvPr id="101381" name="Rectangle 5"/>
          <p:cNvSpPr>
            <a:spLocks noChangeArrowheads="1"/>
          </p:cNvSpPr>
          <p:nvPr/>
        </p:nvSpPr>
        <p:spPr bwMode="auto">
          <a:xfrm>
            <a:off x="3570288" y="5891213"/>
            <a:ext cx="2955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Atomic number</a:t>
            </a:r>
          </a:p>
        </p:txBody>
      </p:sp>
      <p:sp>
        <p:nvSpPr>
          <p:cNvPr id="101382" name="Oval 6"/>
          <p:cNvSpPr>
            <a:spLocks noChangeArrowheads="1"/>
          </p:cNvSpPr>
          <p:nvPr/>
        </p:nvSpPr>
        <p:spPr bwMode="auto">
          <a:xfrm>
            <a:off x="1697038" y="255746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1383" name="Freeform 7"/>
          <p:cNvSpPr>
            <a:spLocks/>
          </p:cNvSpPr>
          <p:nvPr/>
        </p:nvSpPr>
        <p:spPr bwMode="auto">
          <a:xfrm>
            <a:off x="1797050" y="998538"/>
            <a:ext cx="182563" cy="1660525"/>
          </a:xfrm>
          <a:custGeom>
            <a:avLst/>
            <a:gdLst>
              <a:gd name="T0" fmla="*/ 0 w 115"/>
              <a:gd name="T1" fmla="*/ 1658938 h 1046"/>
              <a:gd name="T2" fmla="*/ 180975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noFill/>
          <a:ln w="127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384" name="Oval 8"/>
          <p:cNvSpPr>
            <a:spLocks noChangeArrowheads="1"/>
          </p:cNvSpPr>
          <p:nvPr/>
        </p:nvSpPr>
        <p:spPr bwMode="auto">
          <a:xfrm>
            <a:off x="1882775" y="9048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1385" name="Freeform 9"/>
          <p:cNvSpPr>
            <a:spLocks/>
          </p:cNvSpPr>
          <p:nvPr/>
        </p:nvSpPr>
        <p:spPr bwMode="auto">
          <a:xfrm>
            <a:off x="1978025" y="998538"/>
            <a:ext cx="427038" cy="3433762"/>
          </a:xfrm>
          <a:custGeom>
            <a:avLst/>
            <a:gdLst>
              <a:gd name="T0" fmla="*/ 0 w 269"/>
              <a:gd name="T1" fmla="*/ 0 h 2163"/>
              <a:gd name="T2" fmla="*/ 425450 w 269"/>
              <a:gd name="T3" fmla="*/ 3432175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noFill/>
          <a:ln w="127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386" name="Oval 10"/>
          <p:cNvSpPr>
            <a:spLocks noChangeArrowheads="1"/>
          </p:cNvSpPr>
          <p:nvPr/>
        </p:nvSpPr>
        <p:spPr bwMode="auto">
          <a:xfrm>
            <a:off x="2309813" y="436880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1387" name="Freeform 11"/>
          <p:cNvSpPr>
            <a:spLocks/>
          </p:cNvSpPr>
          <p:nvPr/>
        </p:nvSpPr>
        <p:spPr bwMode="auto">
          <a:xfrm>
            <a:off x="2420938" y="3543300"/>
            <a:ext cx="165100" cy="904875"/>
          </a:xfrm>
          <a:custGeom>
            <a:avLst/>
            <a:gdLst>
              <a:gd name="T0" fmla="*/ 0 w 104"/>
              <a:gd name="T1" fmla="*/ 903288 h 570"/>
              <a:gd name="T2" fmla="*/ 163513 w 104"/>
              <a:gd name="T3" fmla="*/ 0 h 570"/>
              <a:gd name="T4" fmla="*/ 16351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noFill/>
          <a:ln w="127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388" name="Oval 12"/>
          <p:cNvSpPr>
            <a:spLocks noChangeArrowheads="1"/>
          </p:cNvSpPr>
          <p:nvPr/>
        </p:nvSpPr>
        <p:spPr bwMode="auto">
          <a:xfrm>
            <a:off x="2462213" y="343693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1389" name="Line 13"/>
          <p:cNvSpPr>
            <a:spLocks noChangeShapeType="1"/>
          </p:cNvSpPr>
          <p:nvPr/>
        </p:nvSpPr>
        <p:spPr bwMode="auto">
          <a:xfrm>
            <a:off x="2571750" y="3543300"/>
            <a:ext cx="285750" cy="371475"/>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1390" name="Line 14"/>
          <p:cNvSpPr>
            <a:spLocks noChangeShapeType="1"/>
          </p:cNvSpPr>
          <p:nvPr/>
        </p:nvSpPr>
        <p:spPr bwMode="auto">
          <a:xfrm flipV="1">
            <a:off x="2943225" y="3014663"/>
            <a:ext cx="242888" cy="9144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1391" name="Oval 15"/>
          <p:cNvSpPr>
            <a:spLocks noChangeArrowheads="1"/>
          </p:cNvSpPr>
          <p:nvPr/>
        </p:nvSpPr>
        <p:spPr bwMode="auto">
          <a:xfrm>
            <a:off x="2786063" y="38893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1392" name="Oval 16"/>
          <p:cNvSpPr>
            <a:spLocks noChangeArrowheads="1"/>
          </p:cNvSpPr>
          <p:nvPr/>
        </p:nvSpPr>
        <p:spPr bwMode="auto">
          <a:xfrm>
            <a:off x="3109913" y="2855913"/>
            <a:ext cx="196850" cy="1809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393" name="Rectangle 17"/>
          <p:cNvSpPr>
            <a:spLocks noChangeArrowheads="1"/>
          </p:cNvSpPr>
          <p:nvPr/>
        </p:nvSpPr>
        <p:spPr bwMode="auto">
          <a:xfrm>
            <a:off x="1560513" y="2743200"/>
            <a:ext cx="344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a:t>
            </a:r>
          </a:p>
        </p:txBody>
      </p:sp>
      <p:sp>
        <p:nvSpPr>
          <p:cNvPr id="101394" name="Rectangle 18"/>
          <p:cNvSpPr>
            <a:spLocks noChangeArrowheads="1"/>
          </p:cNvSpPr>
          <p:nvPr/>
        </p:nvSpPr>
        <p:spPr bwMode="auto">
          <a:xfrm>
            <a:off x="1668463" y="457200"/>
            <a:ext cx="669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He</a:t>
            </a:r>
          </a:p>
        </p:txBody>
      </p:sp>
      <p:sp>
        <p:nvSpPr>
          <p:cNvPr id="101395" name="Rectangle 19"/>
          <p:cNvSpPr>
            <a:spLocks noChangeArrowheads="1"/>
          </p:cNvSpPr>
          <p:nvPr/>
        </p:nvSpPr>
        <p:spPr bwMode="auto">
          <a:xfrm>
            <a:off x="2165350" y="4510088"/>
            <a:ext cx="669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Li</a:t>
            </a:r>
          </a:p>
        </p:txBody>
      </p:sp>
      <p:sp>
        <p:nvSpPr>
          <p:cNvPr id="101396" name="Rectangle 20"/>
          <p:cNvSpPr>
            <a:spLocks noChangeArrowheads="1"/>
          </p:cNvSpPr>
          <p:nvPr/>
        </p:nvSpPr>
        <p:spPr bwMode="auto">
          <a:xfrm>
            <a:off x="2286000" y="3000375"/>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Be</a:t>
            </a:r>
          </a:p>
        </p:txBody>
      </p:sp>
      <p:sp>
        <p:nvSpPr>
          <p:cNvPr id="101397" name="Rectangle 21"/>
          <p:cNvSpPr>
            <a:spLocks noChangeArrowheads="1"/>
          </p:cNvSpPr>
          <p:nvPr/>
        </p:nvSpPr>
        <p:spPr bwMode="auto">
          <a:xfrm>
            <a:off x="2724150" y="4114800"/>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a:t>
            </a:r>
          </a:p>
        </p:txBody>
      </p:sp>
      <p:sp>
        <p:nvSpPr>
          <p:cNvPr id="101398" name="Rectangle 22"/>
          <p:cNvSpPr>
            <a:spLocks noChangeArrowheads="1"/>
          </p:cNvSpPr>
          <p:nvPr/>
        </p:nvSpPr>
        <p:spPr bwMode="auto">
          <a:xfrm>
            <a:off x="3227388" y="2819400"/>
            <a:ext cx="55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C</a:t>
            </a:r>
          </a:p>
        </p:txBody>
      </p:sp>
      <p:grpSp>
        <p:nvGrpSpPr>
          <p:cNvPr id="101400" name="Group 24"/>
          <p:cNvGrpSpPr>
            <a:grpSpLocks/>
          </p:cNvGrpSpPr>
          <p:nvPr/>
        </p:nvGrpSpPr>
        <p:grpSpPr bwMode="auto">
          <a:xfrm>
            <a:off x="5486400" y="4572000"/>
            <a:ext cx="1604963" cy="1066800"/>
            <a:chOff x="3456" y="2784"/>
            <a:chExt cx="1011" cy="672"/>
          </a:xfrm>
        </p:grpSpPr>
        <p:sp>
          <p:nvSpPr>
            <p:cNvPr id="101412" name="Oval 25"/>
            <p:cNvSpPr>
              <a:spLocks noChangeArrowheads="1"/>
            </p:cNvSpPr>
            <p:nvPr/>
          </p:nvSpPr>
          <p:spPr bwMode="auto">
            <a:xfrm>
              <a:off x="3795" y="331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1413" name="Oval 26"/>
            <p:cNvSpPr>
              <a:spLocks noChangeArrowheads="1"/>
            </p:cNvSpPr>
            <p:nvPr/>
          </p:nvSpPr>
          <p:spPr bwMode="auto">
            <a:xfrm>
              <a:off x="3795" y="2976"/>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1414" name="Oval 27"/>
            <p:cNvSpPr>
              <a:spLocks noChangeArrowheads="1"/>
            </p:cNvSpPr>
            <p:nvPr/>
          </p:nvSpPr>
          <p:spPr bwMode="auto">
            <a:xfrm>
              <a:off x="4035"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1415" name="Oval 28"/>
            <p:cNvSpPr>
              <a:spLocks noChangeArrowheads="1"/>
            </p:cNvSpPr>
            <p:nvPr/>
          </p:nvSpPr>
          <p:spPr bwMode="auto">
            <a:xfrm>
              <a:off x="4179"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1416" name="Oval 29"/>
            <p:cNvSpPr>
              <a:spLocks noChangeArrowheads="1"/>
            </p:cNvSpPr>
            <p:nvPr/>
          </p:nvSpPr>
          <p:spPr bwMode="auto">
            <a:xfrm>
              <a:off x="4323"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1417" name="Text Box 30"/>
            <p:cNvSpPr txBox="1">
              <a:spLocks noChangeArrowheads="1"/>
            </p:cNvSpPr>
            <p:nvPr/>
          </p:nvSpPr>
          <p:spPr bwMode="auto">
            <a:xfrm>
              <a:off x="3459" y="292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2s</a:t>
              </a:r>
            </a:p>
          </p:txBody>
        </p:sp>
        <p:sp>
          <p:nvSpPr>
            <p:cNvPr id="101418" name="Text Box 31"/>
            <p:cNvSpPr txBox="1">
              <a:spLocks noChangeArrowheads="1"/>
            </p:cNvSpPr>
            <p:nvPr/>
          </p:nvSpPr>
          <p:spPr bwMode="auto">
            <a:xfrm>
              <a:off x="3456" y="2784"/>
              <a:ext cx="2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2p</a:t>
              </a:r>
            </a:p>
          </p:txBody>
        </p:sp>
        <p:sp>
          <p:nvSpPr>
            <p:cNvPr id="101419" name="Text Box 32"/>
            <p:cNvSpPr txBox="1">
              <a:spLocks noChangeArrowheads="1"/>
            </p:cNvSpPr>
            <p:nvPr/>
          </p:nvSpPr>
          <p:spPr bwMode="auto">
            <a:xfrm>
              <a:off x="3459" y="326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1s</a:t>
              </a:r>
            </a:p>
          </p:txBody>
        </p:sp>
        <p:sp>
          <p:nvSpPr>
            <p:cNvPr id="101420" name="Line 33"/>
            <p:cNvSpPr>
              <a:spLocks noChangeShapeType="1"/>
            </p:cNvSpPr>
            <p:nvPr/>
          </p:nvSpPr>
          <p:spPr bwMode="auto">
            <a:xfrm flipV="1">
              <a:off x="3843" y="331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421" name="Line 34"/>
            <p:cNvSpPr>
              <a:spLocks noChangeShapeType="1"/>
            </p:cNvSpPr>
            <p:nvPr/>
          </p:nvSpPr>
          <p:spPr bwMode="auto">
            <a:xfrm flipV="1">
              <a:off x="3891" y="3360"/>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22" name="Line 35"/>
            <p:cNvSpPr>
              <a:spLocks noChangeShapeType="1"/>
            </p:cNvSpPr>
            <p:nvPr/>
          </p:nvSpPr>
          <p:spPr bwMode="auto">
            <a:xfrm flipV="1">
              <a:off x="3843" y="2976"/>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423" name="Line 36"/>
            <p:cNvSpPr>
              <a:spLocks noChangeShapeType="1"/>
            </p:cNvSpPr>
            <p:nvPr/>
          </p:nvSpPr>
          <p:spPr bwMode="auto">
            <a:xfrm flipV="1">
              <a:off x="3891" y="3024"/>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24" name="Line 37"/>
            <p:cNvSpPr>
              <a:spLocks noChangeShapeType="1"/>
            </p:cNvSpPr>
            <p:nvPr/>
          </p:nvSpPr>
          <p:spPr bwMode="auto">
            <a:xfrm flipV="1">
              <a:off x="4083"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425" name="Line 38"/>
            <p:cNvSpPr>
              <a:spLocks noChangeShapeType="1"/>
            </p:cNvSpPr>
            <p:nvPr/>
          </p:nvSpPr>
          <p:spPr bwMode="auto">
            <a:xfrm flipV="1">
              <a:off x="4224" y="2832"/>
              <a:ext cx="0" cy="9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01401" name="Oval 39"/>
          <p:cNvSpPr>
            <a:spLocks noChangeArrowheads="1"/>
          </p:cNvSpPr>
          <p:nvPr/>
        </p:nvSpPr>
        <p:spPr bwMode="auto">
          <a:xfrm>
            <a:off x="2943225" y="1247775"/>
            <a:ext cx="547688" cy="5461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02" name="Oval 40"/>
          <p:cNvSpPr>
            <a:spLocks noChangeAspect="1" noChangeArrowheads="1"/>
          </p:cNvSpPr>
          <p:nvPr/>
        </p:nvSpPr>
        <p:spPr bwMode="auto">
          <a:xfrm>
            <a:off x="2806700" y="1111250"/>
            <a:ext cx="820738" cy="8191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03" name="Oval 41"/>
          <p:cNvSpPr>
            <a:spLocks noChangeAspect="1" noChangeArrowheads="1"/>
          </p:cNvSpPr>
          <p:nvPr/>
        </p:nvSpPr>
        <p:spPr bwMode="auto">
          <a:xfrm>
            <a:off x="2670175" y="974725"/>
            <a:ext cx="1098550" cy="10985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04" name="Oval 42"/>
          <p:cNvSpPr>
            <a:spLocks noChangeArrowheads="1"/>
          </p:cNvSpPr>
          <p:nvPr/>
        </p:nvSpPr>
        <p:spPr bwMode="auto">
          <a:xfrm>
            <a:off x="2895600" y="14478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5" name="Oval 43"/>
          <p:cNvSpPr>
            <a:spLocks noChangeArrowheads="1"/>
          </p:cNvSpPr>
          <p:nvPr/>
        </p:nvSpPr>
        <p:spPr bwMode="auto">
          <a:xfrm>
            <a:off x="3429000" y="14478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6" name="Text Box 44"/>
          <p:cNvSpPr txBox="1">
            <a:spLocks noChangeArrowheads="1"/>
          </p:cNvSpPr>
          <p:nvPr/>
        </p:nvSpPr>
        <p:spPr bwMode="auto">
          <a:xfrm>
            <a:off x="3109913" y="1385888"/>
            <a:ext cx="2428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t>n</a:t>
            </a:r>
          </a:p>
        </p:txBody>
      </p:sp>
      <p:sp>
        <p:nvSpPr>
          <p:cNvPr id="101407" name="Oval 45"/>
          <p:cNvSpPr>
            <a:spLocks noChangeArrowheads="1"/>
          </p:cNvSpPr>
          <p:nvPr/>
        </p:nvSpPr>
        <p:spPr bwMode="auto">
          <a:xfrm>
            <a:off x="2514600" y="838200"/>
            <a:ext cx="1371600" cy="1371600"/>
          </a:xfrm>
          <a:prstGeom prst="ellipse">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08" name="Oval 46"/>
          <p:cNvSpPr>
            <a:spLocks noChangeArrowheads="1"/>
          </p:cNvSpPr>
          <p:nvPr/>
        </p:nvSpPr>
        <p:spPr bwMode="auto">
          <a:xfrm>
            <a:off x="2819400" y="16764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9" name="Oval 47"/>
          <p:cNvSpPr>
            <a:spLocks noChangeArrowheads="1"/>
          </p:cNvSpPr>
          <p:nvPr/>
        </p:nvSpPr>
        <p:spPr bwMode="auto">
          <a:xfrm>
            <a:off x="3292475" y="10668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10" name="Oval 48"/>
          <p:cNvSpPr>
            <a:spLocks noChangeArrowheads="1"/>
          </p:cNvSpPr>
          <p:nvPr/>
        </p:nvSpPr>
        <p:spPr bwMode="auto">
          <a:xfrm>
            <a:off x="3276600" y="1844675"/>
            <a:ext cx="136525" cy="1365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11" name="Oval 49"/>
          <p:cNvSpPr>
            <a:spLocks noChangeArrowheads="1"/>
          </p:cNvSpPr>
          <p:nvPr/>
        </p:nvSpPr>
        <p:spPr bwMode="auto">
          <a:xfrm>
            <a:off x="2911475" y="11430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97</a:t>
            </a:fld>
            <a:endParaRPr lang="en-US"/>
          </a:p>
        </p:txBody>
      </p:sp>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403"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404" name="Rectangle 4"/>
          <p:cNvSpPr>
            <a:spLocks noChangeArrowheads="1"/>
          </p:cNvSpPr>
          <p:nvPr/>
        </p:nvSpPr>
        <p:spPr bwMode="auto">
          <a:xfrm rot="-5400000">
            <a:off x="-1343819" y="2855119"/>
            <a:ext cx="421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First Ionization energy</a:t>
            </a:r>
          </a:p>
        </p:txBody>
      </p:sp>
      <p:sp>
        <p:nvSpPr>
          <p:cNvPr id="102405" name="Rectangle 5"/>
          <p:cNvSpPr>
            <a:spLocks noChangeArrowheads="1"/>
          </p:cNvSpPr>
          <p:nvPr/>
        </p:nvSpPr>
        <p:spPr bwMode="auto">
          <a:xfrm>
            <a:off x="3570288" y="5891213"/>
            <a:ext cx="2955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Atomic number</a:t>
            </a:r>
          </a:p>
        </p:txBody>
      </p:sp>
      <p:sp>
        <p:nvSpPr>
          <p:cNvPr id="102406" name="Oval 6"/>
          <p:cNvSpPr>
            <a:spLocks noChangeArrowheads="1"/>
          </p:cNvSpPr>
          <p:nvPr/>
        </p:nvSpPr>
        <p:spPr bwMode="auto">
          <a:xfrm>
            <a:off x="1697038" y="2557463"/>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07" name="Freeform 7"/>
          <p:cNvSpPr>
            <a:spLocks/>
          </p:cNvSpPr>
          <p:nvPr/>
        </p:nvSpPr>
        <p:spPr bwMode="auto">
          <a:xfrm>
            <a:off x="1797050" y="998538"/>
            <a:ext cx="182563" cy="1660525"/>
          </a:xfrm>
          <a:custGeom>
            <a:avLst/>
            <a:gdLst>
              <a:gd name="T0" fmla="*/ 0 w 115"/>
              <a:gd name="T1" fmla="*/ 1658938 h 1046"/>
              <a:gd name="T2" fmla="*/ 180975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noFill/>
          <a:ln w="127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08" name="Oval 8"/>
          <p:cNvSpPr>
            <a:spLocks noChangeArrowheads="1"/>
          </p:cNvSpPr>
          <p:nvPr/>
        </p:nvSpPr>
        <p:spPr bwMode="auto">
          <a:xfrm>
            <a:off x="1882775" y="904875"/>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09" name="Freeform 9"/>
          <p:cNvSpPr>
            <a:spLocks/>
          </p:cNvSpPr>
          <p:nvPr/>
        </p:nvSpPr>
        <p:spPr bwMode="auto">
          <a:xfrm>
            <a:off x="1978025" y="998538"/>
            <a:ext cx="427038" cy="3433762"/>
          </a:xfrm>
          <a:custGeom>
            <a:avLst/>
            <a:gdLst>
              <a:gd name="T0" fmla="*/ 0 w 269"/>
              <a:gd name="T1" fmla="*/ 0 h 2163"/>
              <a:gd name="T2" fmla="*/ 425450 w 269"/>
              <a:gd name="T3" fmla="*/ 3432175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noFill/>
          <a:ln w="127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10" name="Oval 10"/>
          <p:cNvSpPr>
            <a:spLocks noChangeArrowheads="1"/>
          </p:cNvSpPr>
          <p:nvPr/>
        </p:nvSpPr>
        <p:spPr bwMode="auto">
          <a:xfrm>
            <a:off x="2309813" y="4368800"/>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11" name="Freeform 11"/>
          <p:cNvSpPr>
            <a:spLocks/>
          </p:cNvSpPr>
          <p:nvPr/>
        </p:nvSpPr>
        <p:spPr bwMode="auto">
          <a:xfrm>
            <a:off x="2420938" y="3543300"/>
            <a:ext cx="165100" cy="904875"/>
          </a:xfrm>
          <a:custGeom>
            <a:avLst/>
            <a:gdLst>
              <a:gd name="T0" fmla="*/ 0 w 104"/>
              <a:gd name="T1" fmla="*/ 903288 h 570"/>
              <a:gd name="T2" fmla="*/ 163513 w 104"/>
              <a:gd name="T3" fmla="*/ 0 h 570"/>
              <a:gd name="T4" fmla="*/ 16351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noFill/>
          <a:ln w="127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12" name="Oval 12"/>
          <p:cNvSpPr>
            <a:spLocks noChangeArrowheads="1"/>
          </p:cNvSpPr>
          <p:nvPr/>
        </p:nvSpPr>
        <p:spPr bwMode="auto">
          <a:xfrm>
            <a:off x="2462213" y="3436938"/>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13" name="Line 13"/>
          <p:cNvSpPr>
            <a:spLocks noChangeShapeType="1"/>
          </p:cNvSpPr>
          <p:nvPr/>
        </p:nvSpPr>
        <p:spPr bwMode="auto">
          <a:xfrm>
            <a:off x="2571750" y="3543300"/>
            <a:ext cx="285750" cy="371475"/>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414" name="Line 14"/>
          <p:cNvSpPr>
            <a:spLocks noChangeShapeType="1"/>
          </p:cNvSpPr>
          <p:nvPr/>
        </p:nvSpPr>
        <p:spPr bwMode="auto">
          <a:xfrm flipV="1">
            <a:off x="2943225" y="3014663"/>
            <a:ext cx="242888" cy="9144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415" name="Oval 15"/>
          <p:cNvSpPr>
            <a:spLocks noChangeArrowheads="1"/>
          </p:cNvSpPr>
          <p:nvPr/>
        </p:nvSpPr>
        <p:spPr bwMode="auto">
          <a:xfrm>
            <a:off x="2786063" y="3889375"/>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16" name="Oval 16"/>
          <p:cNvSpPr>
            <a:spLocks noChangeArrowheads="1"/>
          </p:cNvSpPr>
          <p:nvPr/>
        </p:nvSpPr>
        <p:spPr bwMode="auto">
          <a:xfrm>
            <a:off x="3109913" y="2855913"/>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17" name="Line 17"/>
          <p:cNvSpPr>
            <a:spLocks noChangeShapeType="1"/>
          </p:cNvSpPr>
          <p:nvPr/>
        </p:nvSpPr>
        <p:spPr bwMode="auto">
          <a:xfrm flipV="1">
            <a:off x="3200400" y="2143125"/>
            <a:ext cx="228600" cy="828675"/>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418" name="Oval 18"/>
          <p:cNvSpPr>
            <a:spLocks noChangeArrowheads="1"/>
          </p:cNvSpPr>
          <p:nvPr/>
        </p:nvSpPr>
        <p:spPr bwMode="auto">
          <a:xfrm>
            <a:off x="3338513" y="2012950"/>
            <a:ext cx="196850" cy="1809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19" name="Rectangle 19"/>
          <p:cNvSpPr>
            <a:spLocks noChangeArrowheads="1"/>
          </p:cNvSpPr>
          <p:nvPr/>
        </p:nvSpPr>
        <p:spPr bwMode="auto">
          <a:xfrm>
            <a:off x="1560513" y="2743200"/>
            <a:ext cx="344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a:t>
            </a:r>
          </a:p>
        </p:txBody>
      </p:sp>
      <p:sp>
        <p:nvSpPr>
          <p:cNvPr id="102420" name="Rectangle 20"/>
          <p:cNvSpPr>
            <a:spLocks noChangeArrowheads="1"/>
          </p:cNvSpPr>
          <p:nvPr/>
        </p:nvSpPr>
        <p:spPr bwMode="auto">
          <a:xfrm>
            <a:off x="1668463" y="457200"/>
            <a:ext cx="669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He</a:t>
            </a:r>
          </a:p>
        </p:txBody>
      </p:sp>
      <p:sp>
        <p:nvSpPr>
          <p:cNvPr id="102421" name="Rectangle 21"/>
          <p:cNvSpPr>
            <a:spLocks noChangeArrowheads="1"/>
          </p:cNvSpPr>
          <p:nvPr/>
        </p:nvSpPr>
        <p:spPr bwMode="auto">
          <a:xfrm>
            <a:off x="2165350" y="4510088"/>
            <a:ext cx="669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Li</a:t>
            </a:r>
          </a:p>
        </p:txBody>
      </p:sp>
      <p:sp>
        <p:nvSpPr>
          <p:cNvPr id="102422" name="Rectangle 22"/>
          <p:cNvSpPr>
            <a:spLocks noChangeArrowheads="1"/>
          </p:cNvSpPr>
          <p:nvPr/>
        </p:nvSpPr>
        <p:spPr bwMode="auto">
          <a:xfrm>
            <a:off x="2286000" y="3000375"/>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Be</a:t>
            </a:r>
          </a:p>
        </p:txBody>
      </p:sp>
      <p:sp>
        <p:nvSpPr>
          <p:cNvPr id="102423" name="Rectangle 23"/>
          <p:cNvSpPr>
            <a:spLocks noChangeArrowheads="1"/>
          </p:cNvSpPr>
          <p:nvPr/>
        </p:nvSpPr>
        <p:spPr bwMode="auto">
          <a:xfrm>
            <a:off x="2724150" y="4114800"/>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a:t>
            </a:r>
          </a:p>
        </p:txBody>
      </p:sp>
      <p:sp>
        <p:nvSpPr>
          <p:cNvPr id="102424" name="Rectangle 24"/>
          <p:cNvSpPr>
            <a:spLocks noChangeArrowheads="1"/>
          </p:cNvSpPr>
          <p:nvPr/>
        </p:nvSpPr>
        <p:spPr bwMode="auto">
          <a:xfrm>
            <a:off x="3227388" y="2819400"/>
            <a:ext cx="55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C</a:t>
            </a:r>
          </a:p>
        </p:txBody>
      </p:sp>
      <p:sp>
        <p:nvSpPr>
          <p:cNvPr id="102425" name="Rectangle 25"/>
          <p:cNvSpPr>
            <a:spLocks noChangeArrowheads="1"/>
          </p:cNvSpPr>
          <p:nvPr/>
        </p:nvSpPr>
        <p:spPr bwMode="auto">
          <a:xfrm>
            <a:off x="3200400" y="1538288"/>
            <a:ext cx="55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N</a:t>
            </a:r>
          </a:p>
        </p:txBody>
      </p:sp>
      <p:sp>
        <p:nvSpPr>
          <p:cNvPr id="102427" name="Oval 27"/>
          <p:cNvSpPr>
            <a:spLocks noChangeArrowheads="1"/>
          </p:cNvSpPr>
          <p:nvPr/>
        </p:nvSpPr>
        <p:spPr bwMode="auto">
          <a:xfrm>
            <a:off x="4314825" y="942975"/>
            <a:ext cx="547688" cy="5461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28" name="Oval 28"/>
          <p:cNvSpPr>
            <a:spLocks noChangeAspect="1" noChangeArrowheads="1"/>
          </p:cNvSpPr>
          <p:nvPr/>
        </p:nvSpPr>
        <p:spPr bwMode="auto">
          <a:xfrm>
            <a:off x="4178300" y="806450"/>
            <a:ext cx="820738" cy="8191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29" name="Oval 29"/>
          <p:cNvSpPr>
            <a:spLocks noChangeAspect="1" noChangeArrowheads="1"/>
          </p:cNvSpPr>
          <p:nvPr/>
        </p:nvSpPr>
        <p:spPr bwMode="auto">
          <a:xfrm>
            <a:off x="4041775" y="669925"/>
            <a:ext cx="1098550" cy="10985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30" name="Oval 30"/>
          <p:cNvSpPr>
            <a:spLocks noChangeArrowheads="1"/>
          </p:cNvSpPr>
          <p:nvPr/>
        </p:nvSpPr>
        <p:spPr bwMode="auto">
          <a:xfrm>
            <a:off x="4267200" y="11430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31" name="Oval 31"/>
          <p:cNvSpPr>
            <a:spLocks noChangeArrowheads="1"/>
          </p:cNvSpPr>
          <p:nvPr/>
        </p:nvSpPr>
        <p:spPr bwMode="auto">
          <a:xfrm>
            <a:off x="4724400" y="13112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32" name="Text Box 32"/>
          <p:cNvSpPr txBox="1">
            <a:spLocks noChangeArrowheads="1"/>
          </p:cNvSpPr>
          <p:nvPr/>
        </p:nvSpPr>
        <p:spPr bwMode="auto">
          <a:xfrm>
            <a:off x="4481513" y="1081088"/>
            <a:ext cx="2428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t>n</a:t>
            </a:r>
          </a:p>
        </p:txBody>
      </p:sp>
      <p:sp>
        <p:nvSpPr>
          <p:cNvPr id="102433" name="Oval 33"/>
          <p:cNvSpPr>
            <a:spLocks noChangeArrowheads="1"/>
          </p:cNvSpPr>
          <p:nvPr/>
        </p:nvSpPr>
        <p:spPr bwMode="auto">
          <a:xfrm>
            <a:off x="3886200" y="533400"/>
            <a:ext cx="1371600" cy="1371600"/>
          </a:xfrm>
          <a:prstGeom prst="ellipse">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34" name="Oval 34"/>
          <p:cNvSpPr>
            <a:spLocks noChangeArrowheads="1"/>
          </p:cNvSpPr>
          <p:nvPr/>
        </p:nvSpPr>
        <p:spPr bwMode="auto">
          <a:xfrm>
            <a:off x="4191000" y="13716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35" name="Oval 35"/>
          <p:cNvSpPr>
            <a:spLocks noChangeArrowheads="1"/>
          </p:cNvSpPr>
          <p:nvPr/>
        </p:nvSpPr>
        <p:spPr bwMode="auto">
          <a:xfrm>
            <a:off x="4664075" y="7620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36" name="Oval 36"/>
          <p:cNvSpPr>
            <a:spLocks noChangeArrowheads="1"/>
          </p:cNvSpPr>
          <p:nvPr/>
        </p:nvSpPr>
        <p:spPr bwMode="auto">
          <a:xfrm>
            <a:off x="4648200" y="15398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37" name="Oval 37"/>
          <p:cNvSpPr>
            <a:spLocks noChangeArrowheads="1"/>
          </p:cNvSpPr>
          <p:nvPr/>
        </p:nvSpPr>
        <p:spPr bwMode="auto">
          <a:xfrm>
            <a:off x="4283075" y="8382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38" name="Oval 38"/>
          <p:cNvSpPr>
            <a:spLocks noChangeArrowheads="1"/>
          </p:cNvSpPr>
          <p:nvPr/>
        </p:nvSpPr>
        <p:spPr bwMode="auto">
          <a:xfrm>
            <a:off x="4876800" y="990600"/>
            <a:ext cx="136525" cy="1365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2439" name="Group 39"/>
          <p:cNvGrpSpPr>
            <a:grpSpLocks/>
          </p:cNvGrpSpPr>
          <p:nvPr/>
        </p:nvGrpSpPr>
        <p:grpSpPr bwMode="auto">
          <a:xfrm>
            <a:off x="5486400" y="4572000"/>
            <a:ext cx="1604963" cy="1066800"/>
            <a:chOff x="3456" y="2784"/>
            <a:chExt cx="1011" cy="672"/>
          </a:xfrm>
        </p:grpSpPr>
        <p:sp>
          <p:nvSpPr>
            <p:cNvPr id="102440" name="Oval 40"/>
            <p:cNvSpPr>
              <a:spLocks noChangeArrowheads="1"/>
            </p:cNvSpPr>
            <p:nvPr/>
          </p:nvSpPr>
          <p:spPr bwMode="auto">
            <a:xfrm>
              <a:off x="3795" y="331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2441" name="Oval 41"/>
            <p:cNvSpPr>
              <a:spLocks noChangeArrowheads="1"/>
            </p:cNvSpPr>
            <p:nvPr/>
          </p:nvSpPr>
          <p:spPr bwMode="auto">
            <a:xfrm>
              <a:off x="3795" y="2976"/>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2442" name="Oval 42"/>
            <p:cNvSpPr>
              <a:spLocks noChangeArrowheads="1"/>
            </p:cNvSpPr>
            <p:nvPr/>
          </p:nvSpPr>
          <p:spPr bwMode="auto">
            <a:xfrm>
              <a:off x="4035"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2443" name="Oval 43"/>
            <p:cNvSpPr>
              <a:spLocks noChangeArrowheads="1"/>
            </p:cNvSpPr>
            <p:nvPr/>
          </p:nvSpPr>
          <p:spPr bwMode="auto">
            <a:xfrm>
              <a:off x="4179"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2444" name="Oval 44"/>
            <p:cNvSpPr>
              <a:spLocks noChangeArrowheads="1"/>
            </p:cNvSpPr>
            <p:nvPr/>
          </p:nvSpPr>
          <p:spPr bwMode="auto">
            <a:xfrm>
              <a:off x="4323"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2445" name="Text Box 45"/>
            <p:cNvSpPr txBox="1">
              <a:spLocks noChangeArrowheads="1"/>
            </p:cNvSpPr>
            <p:nvPr/>
          </p:nvSpPr>
          <p:spPr bwMode="auto">
            <a:xfrm>
              <a:off x="3459" y="292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2s</a:t>
              </a:r>
            </a:p>
          </p:txBody>
        </p:sp>
        <p:sp>
          <p:nvSpPr>
            <p:cNvPr id="102446" name="Text Box 46"/>
            <p:cNvSpPr txBox="1">
              <a:spLocks noChangeArrowheads="1"/>
            </p:cNvSpPr>
            <p:nvPr/>
          </p:nvSpPr>
          <p:spPr bwMode="auto">
            <a:xfrm>
              <a:off x="3456" y="2784"/>
              <a:ext cx="2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2p</a:t>
              </a:r>
            </a:p>
          </p:txBody>
        </p:sp>
        <p:sp>
          <p:nvSpPr>
            <p:cNvPr id="102447" name="Text Box 47"/>
            <p:cNvSpPr txBox="1">
              <a:spLocks noChangeArrowheads="1"/>
            </p:cNvSpPr>
            <p:nvPr/>
          </p:nvSpPr>
          <p:spPr bwMode="auto">
            <a:xfrm>
              <a:off x="3459" y="326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1s</a:t>
              </a:r>
            </a:p>
          </p:txBody>
        </p:sp>
        <p:sp>
          <p:nvSpPr>
            <p:cNvPr id="102448" name="Line 48"/>
            <p:cNvSpPr>
              <a:spLocks noChangeShapeType="1"/>
            </p:cNvSpPr>
            <p:nvPr/>
          </p:nvSpPr>
          <p:spPr bwMode="auto">
            <a:xfrm flipV="1">
              <a:off x="3843" y="331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49" name="Line 49"/>
            <p:cNvSpPr>
              <a:spLocks noChangeShapeType="1"/>
            </p:cNvSpPr>
            <p:nvPr/>
          </p:nvSpPr>
          <p:spPr bwMode="auto">
            <a:xfrm flipV="1">
              <a:off x="3891" y="3360"/>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50" name="Line 50"/>
            <p:cNvSpPr>
              <a:spLocks noChangeShapeType="1"/>
            </p:cNvSpPr>
            <p:nvPr/>
          </p:nvSpPr>
          <p:spPr bwMode="auto">
            <a:xfrm flipV="1">
              <a:off x="3843" y="2976"/>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51" name="Line 51"/>
            <p:cNvSpPr>
              <a:spLocks noChangeShapeType="1"/>
            </p:cNvSpPr>
            <p:nvPr/>
          </p:nvSpPr>
          <p:spPr bwMode="auto">
            <a:xfrm flipV="1">
              <a:off x="3891" y="3024"/>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52" name="Line 52"/>
            <p:cNvSpPr>
              <a:spLocks noChangeShapeType="1"/>
            </p:cNvSpPr>
            <p:nvPr/>
          </p:nvSpPr>
          <p:spPr bwMode="auto">
            <a:xfrm flipV="1">
              <a:off x="4083"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53" name="Line 53"/>
            <p:cNvSpPr>
              <a:spLocks noChangeShapeType="1"/>
            </p:cNvSpPr>
            <p:nvPr/>
          </p:nvSpPr>
          <p:spPr bwMode="auto">
            <a:xfrm flipV="1">
              <a:off x="4224"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54" name="Line 54"/>
            <p:cNvSpPr>
              <a:spLocks noChangeShapeType="1"/>
            </p:cNvSpPr>
            <p:nvPr/>
          </p:nvSpPr>
          <p:spPr bwMode="auto">
            <a:xfrm flipV="1">
              <a:off x="4368" y="2832"/>
              <a:ext cx="0" cy="9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98</a:t>
            </a:fld>
            <a:endParaRPr lang="en-US"/>
          </a:p>
        </p:txBody>
      </p:sp>
    </p:spTree>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27"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28" name="Rectangle 4"/>
          <p:cNvSpPr>
            <a:spLocks noChangeArrowheads="1"/>
          </p:cNvSpPr>
          <p:nvPr/>
        </p:nvSpPr>
        <p:spPr bwMode="auto">
          <a:xfrm rot="-5400000">
            <a:off x="-1343819" y="2855119"/>
            <a:ext cx="421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First Ionization energy</a:t>
            </a:r>
          </a:p>
        </p:txBody>
      </p:sp>
      <p:sp>
        <p:nvSpPr>
          <p:cNvPr id="103429" name="Rectangle 5"/>
          <p:cNvSpPr>
            <a:spLocks noChangeArrowheads="1"/>
          </p:cNvSpPr>
          <p:nvPr/>
        </p:nvSpPr>
        <p:spPr bwMode="auto">
          <a:xfrm>
            <a:off x="3570288" y="5891213"/>
            <a:ext cx="2955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3200"/>
              <a:t>Atomic number</a:t>
            </a:r>
          </a:p>
        </p:txBody>
      </p:sp>
      <p:sp>
        <p:nvSpPr>
          <p:cNvPr id="103430" name="Oval 6"/>
          <p:cNvSpPr>
            <a:spLocks noChangeArrowheads="1"/>
          </p:cNvSpPr>
          <p:nvPr/>
        </p:nvSpPr>
        <p:spPr bwMode="auto">
          <a:xfrm>
            <a:off x="1697038" y="2557463"/>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31" name="Freeform 7"/>
          <p:cNvSpPr>
            <a:spLocks/>
          </p:cNvSpPr>
          <p:nvPr/>
        </p:nvSpPr>
        <p:spPr bwMode="auto">
          <a:xfrm>
            <a:off x="1797050" y="998538"/>
            <a:ext cx="182563" cy="1660525"/>
          </a:xfrm>
          <a:custGeom>
            <a:avLst/>
            <a:gdLst>
              <a:gd name="T0" fmla="*/ 0 w 115"/>
              <a:gd name="T1" fmla="*/ 1658938 h 1046"/>
              <a:gd name="T2" fmla="*/ 180975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noFill/>
          <a:ln w="127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2" name="Oval 8"/>
          <p:cNvSpPr>
            <a:spLocks noChangeArrowheads="1"/>
          </p:cNvSpPr>
          <p:nvPr/>
        </p:nvSpPr>
        <p:spPr bwMode="auto">
          <a:xfrm>
            <a:off x="1882775" y="904875"/>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33" name="Freeform 9"/>
          <p:cNvSpPr>
            <a:spLocks/>
          </p:cNvSpPr>
          <p:nvPr/>
        </p:nvSpPr>
        <p:spPr bwMode="auto">
          <a:xfrm>
            <a:off x="1978025" y="998538"/>
            <a:ext cx="427038" cy="3433762"/>
          </a:xfrm>
          <a:custGeom>
            <a:avLst/>
            <a:gdLst>
              <a:gd name="T0" fmla="*/ 0 w 269"/>
              <a:gd name="T1" fmla="*/ 0 h 2163"/>
              <a:gd name="T2" fmla="*/ 425450 w 269"/>
              <a:gd name="T3" fmla="*/ 3432175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noFill/>
          <a:ln w="127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4" name="Oval 10"/>
          <p:cNvSpPr>
            <a:spLocks noChangeArrowheads="1"/>
          </p:cNvSpPr>
          <p:nvPr/>
        </p:nvSpPr>
        <p:spPr bwMode="auto">
          <a:xfrm>
            <a:off x="2309813" y="4368800"/>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35" name="Freeform 11"/>
          <p:cNvSpPr>
            <a:spLocks/>
          </p:cNvSpPr>
          <p:nvPr/>
        </p:nvSpPr>
        <p:spPr bwMode="auto">
          <a:xfrm>
            <a:off x="2420938" y="3543300"/>
            <a:ext cx="165100" cy="904875"/>
          </a:xfrm>
          <a:custGeom>
            <a:avLst/>
            <a:gdLst>
              <a:gd name="T0" fmla="*/ 0 w 104"/>
              <a:gd name="T1" fmla="*/ 903288 h 570"/>
              <a:gd name="T2" fmla="*/ 163513 w 104"/>
              <a:gd name="T3" fmla="*/ 0 h 570"/>
              <a:gd name="T4" fmla="*/ 16351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noFill/>
          <a:ln w="127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6" name="Oval 12"/>
          <p:cNvSpPr>
            <a:spLocks noChangeArrowheads="1"/>
          </p:cNvSpPr>
          <p:nvPr/>
        </p:nvSpPr>
        <p:spPr bwMode="auto">
          <a:xfrm>
            <a:off x="2462213" y="3436938"/>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37" name="Line 13"/>
          <p:cNvSpPr>
            <a:spLocks noChangeShapeType="1"/>
          </p:cNvSpPr>
          <p:nvPr/>
        </p:nvSpPr>
        <p:spPr bwMode="auto">
          <a:xfrm>
            <a:off x="2571750" y="3543300"/>
            <a:ext cx="285750" cy="371475"/>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38" name="Line 14"/>
          <p:cNvSpPr>
            <a:spLocks noChangeShapeType="1"/>
          </p:cNvSpPr>
          <p:nvPr/>
        </p:nvSpPr>
        <p:spPr bwMode="auto">
          <a:xfrm flipV="1">
            <a:off x="2943225" y="3014663"/>
            <a:ext cx="242888" cy="9144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39" name="Oval 15"/>
          <p:cNvSpPr>
            <a:spLocks noChangeArrowheads="1"/>
          </p:cNvSpPr>
          <p:nvPr/>
        </p:nvSpPr>
        <p:spPr bwMode="auto">
          <a:xfrm>
            <a:off x="2786063" y="3889375"/>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40" name="Oval 16"/>
          <p:cNvSpPr>
            <a:spLocks noChangeArrowheads="1"/>
          </p:cNvSpPr>
          <p:nvPr/>
        </p:nvSpPr>
        <p:spPr bwMode="auto">
          <a:xfrm>
            <a:off x="3109913" y="2855913"/>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41" name="Line 17"/>
          <p:cNvSpPr>
            <a:spLocks noChangeShapeType="1"/>
          </p:cNvSpPr>
          <p:nvPr/>
        </p:nvSpPr>
        <p:spPr bwMode="auto">
          <a:xfrm flipV="1">
            <a:off x="3200400" y="2143125"/>
            <a:ext cx="228600" cy="828675"/>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42" name="Oval 18"/>
          <p:cNvSpPr>
            <a:spLocks noChangeArrowheads="1"/>
          </p:cNvSpPr>
          <p:nvPr/>
        </p:nvSpPr>
        <p:spPr bwMode="auto">
          <a:xfrm>
            <a:off x="3338513" y="2012950"/>
            <a:ext cx="196850" cy="180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43" name="Line 19"/>
          <p:cNvSpPr>
            <a:spLocks noChangeShapeType="1"/>
          </p:cNvSpPr>
          <p:nvPr/>
        </p:nvSpPr>
        <p:spPr bwMode="auto">
          <a:xfrm>
            <a:off x="3514725" y="2114550"/>
            <a:ext cx="385763" cy="4572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44" name="Oval 20"/>
          <p:cNvSpPr>
            <a:spLocks noChangeArrowheads="1"/>
          </p:cNvSpPr>
          <p:nvPr/>
        </p:nvSpPr>
        <p:spPr bwMode="auto">
          <a:xfrm>
            <a:off x="3810000" y="2541588"/>
            <a:ext cx="196850" cy="1809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45" name="Rectangle 22"/>
          <p:cNvSpPr>
            <a:spLocks noChangeArrowheads="1"/>
          </p:cNvSpPr>
          <p:nvPr/>
        </p:nvSpPr>
        <p:spPr bwMode="auto">
          <a:xfrm>
            <a:off x="1560513" y="2743200"/>
            <a:ext cx="344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a:t>
            </a:r>
          </a:p>
        </p:txBody>
      </p:sp>
      <p:sp>
        <p:nvSpPr>
          <p:cNvPr id="103446" name="Rectangle 23"/>
          <p:cNvSpPr>
            <a:spLocks noChangeArrowheads="1"/>
          </p:cNvSpPr>
          <p:nvPr/>
        </p:nvSpPr>
        <p:spPr bwMode="auto">
          <a:xfrm>
            <a:off x="1668463" y="457200"/>
            <a:ext cx="669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He</a:t>
            </a:r>
          </a:p>
        </p:txBody>
      </p:sp>
      <p:sp>
        <p:nvSpPr>
          <p:cNvPr id="103447" name="Rectangle 24"/>
          <p:cNvSpPr>
            <a:spLocks noChangeArrowheads="1"/>
          </p:cNvSpPr>
          <p:nvPr/>
        </p:nvSpPr>
        <p:spPr bwMode="auto">
          <a:xfrm>
            <a:off x="2165350" y="4510088"/>
            <a:ext cx="669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Li</a:t>
            </a:r>
          </a:p>
        </p:txBody>
      </p:sp>
      <p:sp>
        <p:nvSpPr>
          <p:cNvPr id="103448" name="Rectangle 25"/>
          <p:cNvSpPr>
            <a:spLocks noChangeArrowheads="1"/>
          </p:cNvSpPr>
          <p:nvPr/>
        </p:nvSpPr>
        <p:spPr bwMode="auto">
          <a:xfrm>
            <a:off x="2286000" y="3000375"/>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Be</a:t>
            </a:r>
          </a:p>
        </p:txBody>
      </p:sp>
      <p:sp>
        <p:nvSpPr>
          <p:cNvPr id="103449" name="Rectangle 26"/>
          <p:cNvSpPr>
            <a:spLocks noChangeArrowheads="1"/>
          </p:cNvSpPr>
          <p:nvPr/>
        </p:nvSpPr>
        <p:spPr bwMode="auto">
          <a:xfrm>
            <a:off x="2724150" y="4114800"/>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B</a:t>
            </a:r>
          </a:p>
        </p:txBody>
      </p:sp>
      <p:sp>
        <p:nvSpPr>
          <p:cNvPr id="103450" name="Rectangle 27"/>
          <p:cNvSpPr>
            <a:spLocks noChangeArrowheads="1"/>
          </p:cNvSpPr>
          <p:nvPr/>
        </p:nvSpPr>
        <p:spPr bwMode="auto">
          <a:xfrm>
            <a:off x="3227388" y="2819400"/>
            <a:ext cx="55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C</a:t>
            </a:r>
          </a:p>
        </p:txBody>
      </p:sp>
      <p:sp>
        <p:nvSpPr>
          <p:cNvPr id="103451" name="Rectangle 28"/>
          <p:cNvSpPr>
            <a:spLocks noChangeArrowheads="1"/>
          </p:cNvSpPr>
          <p:nvPr/>
        </p:nvSpPr>
        <p:spPr bwMode="auto">
          <a:xfrm>
            <a:off x="3200400" y="1538288"/>
            <a:ext cx="55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N</a:t>
            </a:r>
          </a:p>
        </p:txBody>
      </p:sp>
      <p:sp>
        <p:nvSpPr>
          <p:cNvPr id="103452" name="Rectangle 29"/>
          <p:cNvSpPr>
            <a:spLocks noChangeArrowheads="1"/>
          </p:cNvSpPr>
          <p:nvPr/>
        </p:nvSpPr>
        <p:spPr bwMode="auto">
          <a:xfrm>
            <a:off x="3784600" y="2743200"/>
            <a:ext cx="55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50000"/>
              </a:spcBef>
            </a:pPr>
            <a:r>
              <a:rPr lang="en-US" sz="2800">
                <a:solidFill>
                  <a:schemeClr val="hlink"/>
                </a:solidFill>
              </a:rPr>
              <a:t>O</a:t>
            </a:r>
          </a:p>
        </p:txBody>
      </p:sp>
      <p:sp>
        <p:nvSpPr>
          <p:cNvPr id="103454" name="Oval 31"/>
          <p:cNvSpPr>
            <a:spLocks noChangeArrowheads="1"/>
          </p:cNvSpPr>
          <p:nvPr/>
        </p:nvSpPr>
        <p:spPr bwMode="auto">
          <a:xfrm>
            <a:off x="4314825" y="942975"/>
            <a:ext cx="547688" cy="5461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55" name="Oval 32"/>
          <p:cNvSpPr>
            <a:spLocks noChangeAspect="1" noChangeArrowheads="1"/>
          </p:cNvSpPr>
          <p:nvPr/>
        </p:nvSpPr>
        <p:spPr bwMode="auto">
          <a:xfrm>
            <a:off x="4178300" y="806450"/>
            <a:ext cx="820738" cy="8191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56" name="Oval 33"/>
          <p:cNvSpPr>
            <a:spLocks noChangeAspect="1" noChangeArrowheads="1"/>
          </p:cNvSpPr>
          <p:nvPr/>
        </p:nvSpPr>
        <p:spPr bwMode="auto">
          <a:xfrm>
            <a:off x="4041775" y="669925"/>
            <a:ext cx="1098550" cy="10985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57" name="Oval 34"/>
          <p:cNvSpPr>
            <a:spLocks noChangeArrowheads="1"/>
          </p:cNvSpPr>
          <p:nvPr/>
        </p:nvSpPr>
        <p:spPr bwMode="auto">
          <a:xfrm>
            <a:off x="4435475" y="13874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58" name="Oval 35"/>
          <p:cNvSpPr>
            <a:spLocks noChangeArrowheads="1"/>
          </p:cNvSpPr>
          <p:nvPr/>
        </p:nvSpPr>
        <p:spPr bwMode="auto">
          <a:xfrm>
            <a:off x="4800600" y="10826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59" name="Text Box 36"/>
          <p:cNvSpPr txBox="1">
            <a:spLocks noChangeArrowheads="1"/>
          </p:cNvSpPr>
          <p:nvPr/>
        </p:nvSpPr>
        <p:spPr bwMode="auto">
          <a:xfrm>
            <a:off x="4481513" y="1081088"/>
            <a:ext cx="2428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a:t>n</a:t>
            </a:r>
          </a:p>
        </p:txBody>
      </p:sp>
      <p:sp>
        <p:nvSpPr>
          <p:cNvPr id="103460" name="Oval 37"/>
          <p:cNvSpPr>
            <a:spLocks noChangeArrowheads="1"/>
          </p:cNvSpPr>
          <p:nvPr/>
        </p:nvSpPr>
        <p:spPr bwMode="auto">
          <a:xfrm>
            <a:off x="3886200" y="533400"/>
            <a:ext cx="1371600" cy="1371600"/>
          </a:xfrm>
          <a:prstGeom prst="ellipse">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61" name="Oval 38"/>
          <p:cNvSpPr>
            <a:spLocks noChangeArrowheads="1"/>
          </p:cNvSpPr>
          <p:nvPr/>
        </p:nvSpPr>
        <p:spPr bwMode="auto">
          <a:xfrm>
            <a:off x="4191000" y="13716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62" name="Oval 39"/>
          <p:cNvSpPr>
            <a:spLocks noChangeArrowheads="1"/>
          </p:cNvSpPr>
          <p:nvPr/>
        </p:nvSpPr>
        <p:spPr bwMode="auto">
          <a:xfrm>
            <a:off x="4419600" y="7620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63" name="Oval 40"/>
          <p:cNvSpPr>
            <a:spLocks noChangeArrowheads="1"/>
          </p:cNvSpPr>
          <p:nvPr/>
        </p:nvSpPr>
        <p:spPr bwMode="auto">
          <a:xfrm>
            <a:off x="4648200" y="15398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64" name="Oval 41"/>
          <p:cNvSpPr>
            <a:spLocks noChangeArrowheads="1"/>
          </p:cNvSpPr>
          <p:nvPr/>
        </p:nvSpPr>
        <p:spPr bwMode="auto">
          <a:xfrm>
            <a:off x="4114800" y="1066800"/>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65" name="Oval 42"/>
          <p:cNvSpPr>
            <a:spLocks noChangeArrowheads="1"/>
          </p:cNvSpPr>
          <p:nvPr/>
        </p:nvSpPr>
        <p:spPr bwMode="auto">
          <a:xfrm>
            <a:off x="4724400" y="777875"/>
            <a:ext cx="136525" cy="1365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3466" name="Group 43"/>
          <p:cNvGrpSpPr>
            <a:grpSpLocks/>
          </p:cNvGrpSpPr>
          <p:nvPr/>
        </p:nvGrpSpPr>
        <p:grpSpPr bwMode="auto">
          <a:xfrm>
            <a:off x="5486400" y="4572000"/>
            <a:ext cx="1604963" cy="1066800"/>
            <a:chOff x="3456" y="2784"/>
            <a:chExt cx="1011" cy="672"/>
          </a:xfrm>
        </p:grpSpPr>
        <p:sp>
          <p:nvSpPr>
            <p:cNvPr id="103469" name="Oval 44"/>
            <p:cNvSpPr>
              <a:spLocks noChangeArrowheads="1"/>
            </p:cNvSpPr>
            <p:nvPr/>
          </p:nvSpPr>
          <p:spPr bwMode="auto">
            <a:xfrm>
              <a:off x="3795" y="331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3470" name="Oval 45"/>
            <p:cNvSpPr>
              <a:spLocks noChangeArrowheads="1"/>
            </p:cNvSpPr>
            <p:nvPr/>
          </p:nvSpPr>
          <p:spPr bwMode="auto">
            <a:xfrm>
              <a:off x="3795" y="2976"/>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3471" name="Oval 46"/>
            <p:cNvSpPr>
              <a:spLocks noChangeArrowheads="1"/>
            </p:cNvSpPr>
            <p:nvPr/>
          </p:nvSpPr>
          <p:spPr bwMode="auto">
            <a:xfrm>
              <a:off x="4035"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3472" name="Oval 47"/>
            <p:cNvSpPr>
              <a:spLocks noChangeArrowheads="1"/>
            </p:cNvSpPr>
            <p:nvPr/>
          </p:nvSpPr>
          <p:spPr bwMode="auto">
            <a:xfrm>
              <a:off x="4179"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3473" name="Oval 48"/>
            <p:cNvSpPr>
              <a:spLocks noChangeArrowheads="1"/>
            </p:cNvSpPr>
            <p:nvPr/>
          </p:nvSpPr>
          <p:spPr bwMode="auto">
            <a:xfrm>
              <a:off x="4323"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103474" name="Text Box 49"/>
            <p:cNvSpPr txBox="1">
              <a:spLocks noChangeArrowheads="1"/>
            </p:cNvSpPr>
            <p:nvPr/>
          </p:nvSpPr>
          <p:spPr bwMode="auto">
            <a:xfrm>
              <a:off x="3459" y="292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2s</a:t>
              </a:r>
            </a:p>
          </p:txBody>
        </p:sp>
        <p:sp>
          <p:nvSpPr>
            <p:cNvPr id="103475" name="Text Box 50"/>
            <p:cNvSpPr txBox="1">
              <a:spLocks noChangeArrowheads="1"/>
            </p:cNvSpPr>
            <p:nvPr/>
          </p:nvSpPr>
          <p:spPr bwMode="auto">
            <a:xfrm>
              <a:off x="3456" y="2784"/>
              <a:ext cx="2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2p</a:t>
              </a:r>
            </a:p>
          </p:txBody>
        </p:sp>
        <p:sp>
          <p:nvSpPr>
            <p:cNvPr id="103476" name="Text Box 51"/>
            <p:cNvSpPr txBox="1">
              <a:spLocks noChangeArrowheads="1"/>
            </p:cNvSpPr>
            <p:nvPr/>
          </p:nvSpPr>
          <p:spPr bwMode="auto">
            <a:xfrm>
              <a:off x="3459" y="326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1s</a:t>
              </a:r>
            </a:p>
          </p:txBody>
        </p:sp>
        <p:sp>
          <p:nvSpPr>
            <p:cNvPr id="103477" name="Line 52"/>
            <p:cNvSpPr>
              <a:spLocks noChangeShapeType="1"/>
            </p:cNvSpPr>
            <p:nvPr/>
          </p:nvSpPr>
          <p:spPr bwMode="auto">
            <a:xfrm flipV="1">
              <a:off x="3843" y="331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78" name="Line 53"/>
            <p:cNvSpPr>
              <a:spLocks noChangeShapeType="1"/>
            </p:cNvSpPr>
            <p:nvPr/>
          </p:nvSpPr>
          <p:spPr bwMode="auto">
            <a:xfrm flipV="1">
              <a:off x="3891" y="3360"/>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79" name="Line 54"/>
            <p:cNvSpPr>
              <a:spLocks noChangeShapeType="1"/>
            </p:cNvSpPr>
            <p:nvPr/>
          </p:nvSpPr>
          <p:spPr bwMode="auto">
            <a:xfrm flipV="1">
              <a:off x="3843" y="2976"/>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80" name="Line 55"/>
            <p:cNvSpPr>
              <a:spLocks noChangeShapeType="1"/>
            </p:cNvSpPr>
            <p:nvPr/>
          </p:nvSpPr>
          <p:spPr bwMode="auto">
            <a:xfrm flipV="1">
              <a:off x="3891" y="3024"/>
              <a:ext cx="0" cy="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81" name="Line 56"/>
            <p:cNvSpPr>
              <a:spLocks noChangeShapeType="1"/>
            </p:cNvSpPr>
            <p:nvPr/>
          </p:nvSpPr>
          <p:spPr bwMode="auto">
            <a:xfrm flipV="1">
              <a:off x="4083"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82" name="Line 57"/>
            <p:cNvSpPr>
              <a:spLocks noChangeShapeType="1"/>
            </p:cNvSpPr>
            <p:nvPr/>
          </p:nvSpPr>
          <p:spPr bwMode="auto">
            <a:xfrm flipV="1">
              <a:off x="4224"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83" name="Line 58"/>
            <p:cNvSpPr>
              <a:spLocks noChangeShapeType="1"/>
            </p:cNvSpPr>
            <p:nvPr/>
          </p:nvSpPr>
          <p:spPr bwMode="auto">
            <a:xfrm flipV="1">
              <a:off x="4368" y="283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84" name="Line 59"/>
            <p:cNvSpPr>
              <a:spLocks noChangeShapeType="1"/>
            </p:cNvSpPr>
            <p:nvPr/>
          </p:nvSpPr>
          <p:spPr bwMode="auto">
            <a:xfrm flipV="1">
              <a:off x="4128" y="2880"/>
              <a:ext cx="0" cy="96"/>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467" name="Oval 60"/>
          <p:cNvSpPr>
            <a:spLocks noChangeArrowheads="1"/>
          </p:cNvSpPr>
          <p:nvPr/>
        </p:nvSpPr>
        <p:spPr bwMode="auto">
          <a:xfrm>
            <a:off x="4892675" y="1311275"/>
            <a:ext cx="136525" cy="136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68" name="Text Box 62"/>
          <p:cNvSpPr txBox="1">
            <a:spLocks noChangeArrowheads="1"/>
          </p:cNvSpPr>
          <p:nvPr/>
        </p:nvSpPr>
        <p:spPr bwMode="auto">
          <a:xfrm>
            <a:off x="4746625" y="2363788"/>
            <a:ext cx="42037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t>  </a:t>
            </a:r>
            <a:r>
              <a:rPr lang="en-US" sz="2400"/>
              <a:t>Breaks the pattern because </a:t>
            </a:r>
          </a:p>
          <a:p>
            <a:pPr eaLnBrk="1" hangingPunct="1"/>
            <a:r>
              <a:rPr lang="en-US" sz="2400"/>
              <a:t>   removing an electron </a:t>
            </a:r>
          </a:p>
          <a:p>
            <a:pPr eaLnBrk="1" hangingPunct="1"/>
            <a:r>
              <a:rPr lang="en-US" sz="2400"/>
              <a:t>   gets to ½ filled </a:t>
            </a:r>
            <a:r>
              <a:rPr lang="en-US" sz="2400" i="1"/>
              <a:t>p</a:t>
            </a:r>
            <a:r>
              <a:rPr lang="en-US" sz="2400"/>
              <a:t>-orbital</a:t>
            </a:r>
          </a:p>
        </p:txBody>
      </p:sp>
      <p:sp>
        <p:nvSpPr>
          <p:cNvPr id="2" name="Slide Number Placeholder 1"/>
          <p:cNvSpPr>
            <a:spLocks noGrp="1"/>
          </p:cNvSpPr>
          <p:nvPr>
            <p:ph type="sldNum" sz="quarter" idx="12"/>
          </p:nvPr>
        </p:nvSpPr>
        <p:spPr/>
        <p:txBody>
          <a:bodyPr/>
          <a:lstStyle/>
          <a:p>
            <a:pPr>
              <a:defRPr/>
            </a:pPr>
            <a:fld id="{DCD21201-50BD-46D6-B7DB-003C33B7E8F3}" type="slidenum">
              <a:rPr lang="en-US" smtClean="0"/>
              <a:pPr>
                <a:defRPr/>
              </a:pPr>
              <a:t>99</a:t>
            </a:fld>
            <a:endParaRPr lang="en-US"/>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6236</TotalTime>
  <Words>8164</Words>
  <Application>Microsoft Office PowerPoint</Application>
  <PresentationFormat>On-screen Show (4:3)</PresentationFormat>
  <Paragraphs>2385</Paragraphs>
  <Slides>132</Slides>
  <Notes>61</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132</vt:i4>
      </vt:variant>
    </vt:vector>
  </HeadingPairs>
  <TitlesOfParts>
    <vt:vector size="144" baseType="lpstr">
      <vt:lpstr>Arial</vt:lpstr>
      <vt:lpstr>Lucida Sans Unicode</vt:lpstr>
      <vt:lpstr>Monotype Corsiva</vt:lpstr>
      <vt:lpstr>Monotype Sorts</vt:lpstr>
      <vt:lpstr>Symbol</vt:lpstr>
      <vt:lpstr>Times New Roman</vt:lpstr>
      <vt:lpstr>Wingdings</vt:lpstr>
      <vt:lpstr>Wingdings 2</vt:lpstr>
      <vt:lpstr>Concourse</vt:lpstr>
      <vt:lpstr>Equation</vt:lpstr>
      <vt:lpstr>Photo Editor Photo</vt:lpstr>
      <vt:lpstr>Document</vt:lpstr>
      <vt:lpstr>Unit 7: Quantum Theory, Electron Configuration, and Periodicity</vt:lpstr>
      <vt:lpstr>Electromagnetic Radiation</vt:lpstr>
      <vt:lpstr>Electromagnetic Spectrum</vt:lpstr>
      <vt:lpstr>Wavelength and Frequency</vt:lpstr>
      <vt:lpstr>Frequency vs. Wavelength</vt:lpstr>
      <vt:lpstr>Wavelength/Frequency Examples</vt:lpstr>
      <vt:lpstr>The Particle Nature of Light</vt:lpstr>
      <vt:lpstr>Calculating Energy Quantities</vt:lpstr>
      <vt:lpstr>Bohr Model</vt:lpstr>
      <vt:lpstr>Bohr Model of Atom</vt:lpstr>
      <vt:lpstr>Atomic Spectra</vt:lpstr>
      <vt:lpstr>Energy of an Orbit</vt:lpstr>
      <vt:lpstr>Rydberg Equation</vt:lpstr>
      <vt:lpstr>Using the Rydberg Equation</vt:lpstr>
      <vt:lpstr>Understanding Bohr</vt:lpstr>
      <vt:lpstr>Photoelectric Effect</vt:lpstr>
      <vt:lpstr>Waves and Particles</vt:lpstr>
      <vt:lpstr>de Broglie Wavelength</vt:lpstr>
      <vt:lpstr>Heisenberg Uncertainty Principle</vt:lpstr>
      <vt:lpstr>Quantum Mechanical Model</vt:lpstr>
      <vt:lpstr>Schrodinger’s Cat</vt:lpstr>
      <vt:lpstr>Quantum Mechanics</vt:lpstr>
      <vt:lpstr>Review Models of the Atom</vt:lpstr>
      <vt:lpstr>Quantum Numbers</vt:lpstr>
      <vt:lpstr>The Principal Quantum Number</vt:lpstr>
      <vt:lpstr>Energy Levels</vt:lpstr>
      <vt:lpstr>The Angular Momentum Quantum Number</vt:lpstr>
      <vt:lpstr>Angular Momentum Quantum Number</vt:lpstr>
      <vt:lpstr>The Magnetic Quantum Number</vt:lpstr>
      <vt:lpstr>Magnetic Quantum Number</vt:lpstr>
      <vt:lpstr>The Spin Quantum Number</vt:lpstr>
      <vt:lpstr>Electron Spin</vt:lpstr>
      <vt:lpstr>Pauli Exclusion Principle</vt:lpstr>
      <vt:lpstr>Atomic Orbitals Review</vt:lpstr>
      <vt:lpstr>Quantum Numbers Review</vt:lpstr>
      <vt:lpstr>“s” Orbital</vt:lpstr>
      <vt:lpstr>“p” Orbital</vt:lpstr>
      <vt:lpstr>PowerPoint Presentation</vt:lpstr>
      <vt:lpstr>“d” Orbital</vt:lpstr>
      <vt:lpstr>“f” Orbital</vt:lpstr>
      <vt:lpstr>“f” Orbitals</vt:lpstr>
      <vt:lpstr>Atomic Orbital Review</vt:lpstr>
      <vt:lpstr>Orbital Review</vt:lpstr>
      <vt:lpstr>Maximum Capacities of Subshells  and Principal Shells</vt:lpstr>
      <vt:lpstr>Quantum Numbers</vt:lpstr>
      <vt:lpstr>Orbital Occupancy</vt:lpstr>
      <vt:lpstr>Periodic Patterns</vt:lpstr>
      <vt:lpstr>Orbital Energies</vt:lpstr>
      <vt:lpstr>Filling Rules for Electron Orbitals</vt:lpstr>
      <vt:lpstr>Hund’s Rule</vt:lpstr>
      <vt:lpstr>PowerPoint Presentation</vt:lpstr>
      <vt:lpstr>PowerPoint Presentation</vt:lpstr>
      <vt:lpstr>PowerPoint Presentation</vt:lpstr>
      <vt:lpstr>Orbital Diagrams</vt:lpstr>
      <vt:lpstr>Orbital Diagrams Examples</vt:lpstr>
      <vt:lpstr>Electron Configuration</vt:lpstr>
      <vt:lpstr>Electron Configuration Examples</vt:lpstr>
      <vt:lpstr>Periodic Patterns</vt:lpstr>
      <vt:lpstr>Condensed Electron Configuration</vt:lpstr>
      <vt:lpstr>Condensed Configuration Examples</vt:lpstr>
      <vt:lpstr>Categories of Electrons</vt:lpstr>
      <vt:lpstr>Periodic Patterns for Electron Configuration</vt:lpstr>
      <vt:lpstr>Exceptions</vt:lpstr>
      <vt:lpstr>Electron Configuration Simulation</vt:lpstr>
      <vt:lpstr>Stability</vt:lpstr>
      <vt:lpstr>Stability</vt:lpstr>
      <vt:lpstr>Stability</vt:lpstr>
      <vt:lpstr>The Octet Rule</vt:lpstr>
      <vt:lpstr>Stability</vt:lpstr>
      <vt:lpstr>Isoelectronic Species</vt:lpstr>
      <vt:lpstr>Magnetism</vt:lpstr>
      <vt:lpstr>Review</vt:lpstr>
      <vt:lpstr>Review</vt:lpstr>
      <vt:lpstr>Electron Dot Diagrams</vt:lpstr>
      <vt:lpstr>Nuclear Charge (Z)</vt:lpstr>
      <vt:lpstr>Shielding and  Effective Nuclear Charge (Zeff)</vt:lpstr>
      <vt:lpstr>Shielding Effect</vt:lpstr>
      <vt:lpstr>Shielding Effect and  Effective Nuclear Charge</vt:lpstr>
      <vt:lpstr>Periodic Trends</vt:lpstr>
      <vt:lpstr>Coulombic Attraction</vt:lpstr>
      <vt:lpstr>Atomic Radius</vt:lpstr>
      <vt:lpstr>Decreasing Atomic Size Across a Period</vt:lpstr>
      <vt:lpstr>Relative Size of Atoms</vt:lpstr>
      <vt:lpstr>Atomic Radius</vt:lpstr>
      <vt:lpstr>Atomic Radius Examples</vt:lpstr>
      <vt:lpstr>Atomic Radii of Transition Elements</vt:lpstr>
      <vt:lpstr>Ions</vt:lpstr>
      <vt:lpstr>Ionic Size</vt:lpstr>
      <vt:lpstr>Trends in Atomic and Ionic Size</vt:lpstr>
      <vt:lpstr>Ionic Size Examples</vt:lpstr>
      <vt:lpstr>Ionization Energy</vt:lpstr>
      <vt:lpstr>Factors Affecting Ionization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Ionization Energy Plot</vt:lpstr>
      <vt:lpstr>Ionization Energy Periodic Trends</vt:lpstr>
      <vt:lpstr>Ionization Energies</vt:lpstr>
      <vt:lpstr>Ionization Energy Examples</vt:lpstr>
      <vt:lpstr>Multiple Ionization Energies</vt:lpstr>
      <vt:lpstr>Multiple Ionization Energies</vt:lpstr>
      <vt:lpstr>Photoelectric Effect</vt:lpstr>
      <vt:lpstr>Photoelectron Spectroscopy (PES)</vt:lpstr>
      <vt:lpstr>Calculating Binding Energies</vt:lpstr>
      <vt:lpstr>PES Data</vt:lpstr>
      <vt:lpstr>PES Data</vt:lpstr>
      <vt:lpstr>PES Example Problems</vt:lpstr>
      <vt:lpstr>PES Example Problems</vt:lpstr>
      <vt:lpstr>Electron Affinity</vt:lpstr>
      <vt:lpstr>Electron Affinity Period Trends</vt:lpstr>
      <vt:lpstr>Electronegativity</vt:lpstr>
      <vt:lpstr>Electronegativities</vt:lpstr>
      <vt:lpstr>Covalent Bonds</vt:lpstr>
      <vt:lpstr>Summary of Periodic Trends</vt:lpstr>
      <vt:lpstr>Periodicity of Main Group Elements</vt:lpstr>
      <vt:lpstr>Hydrogen </vt:lpstr>
      <vt:lpstr>Alkali Metals (Group 1A)</vt:lpstr>
      <vt:lpstr>Alkaline Earth Metals (Group 2A)</vt:lpstr>
      <vt:lpstr>Group 3A</vt:lpstr>
      <vt:lpstr>Group 4A Elements</vt:lpstr>
      <vt:lpstr>Group 5A Elements</vt:lpstr>
      <vt:lpstr>Chalcogens (Group 6A)</vt:lpstr>
      <vt:lpstr>The Halogens (Group 7A)</vt:lpstr>
      <vt:lpstr>The Noble Gases (Group 8A)</vt:lpstr>
      <vt:lpstr>Identifying Elements</vt:lpstr>
    </vt:vector>
  </TitlesOfParts>
  <Company>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Katherine Hergenrether</dc:creator>
  <cp:lastModifiedBy>Becky Jo Forest</cp:lastModifiedBy>
  <cp:revision>173</cp:revision>
  <dcterms:created xsi:type="dcterms:W3CDTF">2009-12-22T02:34:59Z</dcterms:created>
  <dcterms:modified xsi:type="dcterms:W3CDTF">2018-05-01T14:31:01Z</dcterms:modified>
</cp:coreProperties>
</file>