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Lst>
  <p:notesMasterIdLst>
    <p:notesMasterId r:id="rId97"/>
  </p:notesMasterIdLst>
  <p:handoutMasterIdLst>
    <p:handoutMasterId r:id="rId98"/>
  </p:handoutMasterIdLst>
  <p:sldIdLst>
    <p:sldId id="256" r:id="rId2"/>
    <p:sldId id="299" r:id="rId3"/>
    <p:sldId id="303" r:id="rId4"/>
    <p:sldId id="258" r:id="rId5"/>
    <p:sldId id="300" r:id="rId6"/>
    <p:sldId id="301" r:id="rId7"/>
    <p:sldId id="261" r:id="rId8"/>
    <p:sldId id="262" r:id="rId9"/>
    <p:sldId id="263" r:id="rId10"/>
    <p:sldId id="259" r:id="rId11"/>
    <p:sldId id="304" r:id="rId12"/>
    <p:sldId id="305" r:id="rId13"/>
    <p:sldId id="260" r:id="rId14"/>
    <p:sldId id="306" r:id="rId15"/>
    <p:sldId id="316" r:id="rId16"/>
    <p:sldId id="317" r:id="rId17"/>
    <p:sldId id="309" r:id="rId18"/>
    <p:sldId id="312" r:id="rId19"/>
    <p:sldId id="310" r:id="rId20"/>
    <p:sldId id="311" r:id="rId21"/>
    <p:sldId id="264" r:id="rId22"/>
    <p:sldId id="318" r:id="rId23"/>
    <p:sldId id="322" r:id="rId24"/>
    <p:sldId id="265" r:id="rId25"/>
    <p:sldId id="319" r:id="rId26"/>
    <p:sldId id="350" r:id="rId27"/>
    <p:sldId id="321" r:id="rId28"/>
    <p:sldId id="266" r:id="rId29"/>
    <p:sldId id="320" r:id="rId30"/>
    <p:sldId id="323" r:id="rId31"/>
    <p:sldId id="324" r:id="rId32"/>
    <p:sldId id="325" r:id="rId33"/>
    <p:sldId id="326" r:id="rId34"/>
    <p:sldId id="327" r:id="rId35"/>
    <p:sldId id="267" r:id="rId36"/>
    <p:sldId id="328" r:id="rId37"/>
    <p:sldId id="268" r:id="rId38"/>
    <p:sldId id="347" r:id="rId39"/>
    <p:sldId id="351" r:id="rId40"/>
    <p:sldId id="269" r:id="rId41"/>
    <p:sldId id="334" r:id="rId42"/>
    <p:sldId id="270" r:id="rId43"/>
    <p:sldId id="272" r:id="rId44"/>
    <p:sldId id="348" r:id="rId45"/>
    <p:sldId id="352" r:id="rId46"/>
    <p:sldId id="349" r:id="rId47"/>
    <p:sldId id="353" r:id="rId48"/>
    <p:sldId id="271" r:id="rId49"/>
    <p:sldId id="273" r:id="rId50"/>
    <p:sldId id="354" r:id="rId51"/>
    <p:sldId id="355" r:id="rId52"/>
    <p:sldId id="356" r:id="rId53"/>
    <p:sldId id="275" r:id="rId54"/>
    <p:sldId id="276" r:id="rId55"/>
    <p:sldId id="277" r:id="rId56"/>
    <p:sldId id="278" r:id="rId57"/>
    <p:sldId id="279" r:id="rId58"/>
    <p:sldId id="357" r:id="rId59"/>
    <p:sldId id="280" r:id="rId60"/>
    <p:sldId id="337" r:id="rId61"/>
    <p:sldId id="281" r:id="rId62"/>
    <p:sldId id="282" r:id="rId63"/>
    <p:sldId id="283" r:id="rId64"/>
    <p:sldId id="359" r:id="rId65"/>
    <p:sldId id="339" r:id="rId66"/>
    <p:sldId id="340" r:id="rId67"/>
    <p:sldId id="343" r:id="rId68"/>
    <p:sldId id="338" r:id="rId69"/>
    <p:sldId id="341" r:id="rId70"/>
    <p:sldId id="342" r:id="rId71"/>
    <p:sldId id="360" r:id="rId72"/>
    <p:sldId id="284" r:id="rId73"/>
    <p:sldId id="361" r:id="rId74"/>
    <p:sldId id="285" r:id="rId75"/>
    <p:sldId id="363" r:id="rId76"/>
    <p:sldId id="286" r:id="rId77"/>
    <p:sldId id="330" r:id="rId78"/>
    <p:sldId id="287" r:id="rId79"/>
    <p:sldId id="288" r:id="rId80"/>
    <p:sldId id="335" r:id="rId81"/>
    <p:sldId id="364" r:id="rId82"/>
    <p:sldId id="289" r:id="rId83"/>
    <p:sldId id="290" r:id="rId84"/>
    <p:sldId id="291" r:id="rId85"/>
    <p:sldId id="365" r:id="rId86"/>
    <p:sldId id="292" r:id="rId87"/>
    <p:sldId id="336" r:id="rId88"/>
    <p:sldId id="294" r:id="rId89"/>
    <p:sldId id="295" r:id="rId90"/>
    <p:sldId id="345" r:id="rId91"/>
    <p:sldId id="296" r:id="rId92"/>
    <p:sldId id="297" r:id="rId93"/>
    <p:sldId id="346" r:id="rId94"/>
    <p:sldId id="298" r:id="rId95"/>
    <p:sldId id="366" r:id="rId9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6600"/>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422" y="-108"/>
      </p:cViewPr>
      <p:guideLst>
        <p:guide orient="horz" pos="2160"/>
        <p:guide pos="2880"/>
      </p:guideLst>
    </p:cSldViewPr>
  </p:slideViewPr>
  <p:notesTextViewPr>
    <p:cViewPr>
      <p:scale>
        <a:sx n="100" d="100"/>
        <a:sy n="100" d="100"/>
      </p:scale>
      <p:origin x="0" y="0"/>
    </p:cViewPr>
  </p:notesTextViewPr>
  <p:sorterViewPr>
    <p:cViewPr>
      <p:scale>
        <a:sx n="50" d="100"/>
        <a:sy n="50" d="100"/>
      </p:scale>
      <p:origin x="0" y="439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 Id="rId4" Type="http://schemas.openxmlformats.org/officeDocument/2006/relationships/image" Target="../media/image37.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 Id="rId6" Type="http://schemas.openxmlformats.org/officeDocument/2006/relationships/image" Target="../media/image43.wmf"/><Relationship Id="rId5" Type="http://schemas.openxmlformats.org/officeDocument/2006/relationships/image" Target="../media/image42.wmf"/><Relationship Id="rId4" Type="http://schemas.openxmlformats.org/officeDocument/2006/relationships/image" Target="../media/image41.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image" Target="../media/image47.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1.wmf"/><Relationship Id="rId6" Type="http://schemas.openxmlformats.org/officeDocument/2006/relationships/image" Target="../media/image56.wmf"/><Relationship Id="rId5" Type="http://schemas.openxmlformats.org/officeDocument/2006/relationships/image" Target="../media/image55.wmf"/><Relationship Id="rId4" Type="http://schemas.openxmlformats.org/officeDocument/2006/relationships/image" Target="../media/image54.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58.wmf"/><Relationship Id="rId1" Type="http://schemas.openxmlformats.org/officeDocument/2006/relationships/image" Target="../media/image57.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image" Target="../media/image62.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image" Target="../media/image6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65.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66.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67.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69.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image" Target="../media/image70.wmf"/><Relationship Id="rId1" Type="http://schemas.openxmlformats.org/officeDocument/2006/relationships/image" Target="../media/image6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4"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709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17091"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17092"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17093"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B67FFE81-B62A-4E25-9C9E-C7EBF7C4B958}" type="slidenum">
              <a:rPr lang="en-US"/>
              <a:pPr/>
              <a:t>‹#›</a:t>
            </a:fld>
            <a:endParaRPr lang="en-US"/>
          </a:p>
        </p:txBody>
      </p:sp>
    </p:spTree>
    <p:extLst>
      <p:ext uri="{BB962C8B-B14F-4D97-AF65-F5344CB8AC3E}">
        <p14:creationId xmlns:p14="http://schemas.microsoft.com/office/powerpoint/2010/main" val="34891357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6553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655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554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554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6554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E06C5732-ACEF-413D-A7AA-46BD6421C197}" type="slidenum">
              <a:rPr lang="en-US"/>
              <a:pPr/>
              <a:t>‹#›</a:t>
            </a:fld>
            <a:endParaRPr lang="en-US"/>
          </a:p>
        </p:txBody>
      </p:sp>
    </p:spTree>
    <p:extLst>
      <p:ext uri="{BB962C8B-B14F-4D97-AF65-F5344CB8AC3E}">
        <p14:creationId xmlns:p14="http://schemas.microsoft.com/office/powerpoint/2010/main" val="234349220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60ACC363-9730-47CA-97C5-7B543A4E9EC1}" type="slidenum">
              <a:rPr lang="en-US"/>
              <a:pPr/>
              <a:t>2</a:t>
            </a:fld>
            <a:endParaRPr lang="en-US"/>
          </a:p>
        </p:txBody>
      </p:sp>
      <p:sp>
        <p:nvSpPr>
          <p:cNvPr id="10035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a:fld id="{F7D14BEA-1A6A-468E-A2F9-23CE5432086F}" type="slidenum">
              <a:rPr lang="en-US" sz="1200">
                <a:latin typeface="Times New Roman" pitchFamily="18" charset="0"/>
              </a:rPr>
              <a:pPr algn="r"/>
              <a:t>2</a:t>
            </a:fld>
            <a:endParaRPr lang="en-US" sz="1200">
              <a:latin typeface="Times New Roman" pitchFamily="18"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3D168096-2840-4B99-8194-788188E72A82}" type="slidenum">
              <a:rPr lang="en-US"/>
              <a:pPr/>
              <a:t>17</a:t>
            </a:fld>
            <a:endParaRPr lang="en-US"/>
          </a:p>
        </p:txBody>
      </p:sp>
      <p:sp>
        <p:nvSpPr>
          <p:cNvPr id="14336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a:fld id="{D127A3AB-916B-4A73-A50A-AA20D0FF2E7A}" type="slidenum">
              <a:rPr lang="en-US" sz="1200">
                <a:latin typeface="Times New Roman" pitchFamily="18" charset="0"/>
              </a:rPr>
              <a:pPr algn="r"/>
              <a:t>17</a:t>
            </a:fld>
            <a:endParaRPr lang="en-US" sz="1200">
              <a:latin typeface="Times New Roman" pitchFamily="18" charset="0"/>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51509883-95EB-42AE-9437-8FD913C4E3AF}" type="slidenum">
              <a:rPr lang="en-US"/>
              <a:pPr/>
              <a:t>19</a:t>
            </a:fld>
            <a:endParaRPr lang="en-US"/>
          </a:p>
        </p:txBody>
      </p:sp>
      <p:sp>
        <p:nvSpPr>
          <p:cNvPr id="14541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a:fld id="{B7E3AC99-B002-489F-8592-BDF3F57A9B90}" type="slidenum">
              <a:rPr lang="en-US" sz="1200">
                <a:latin typeface="Times New Roman" pitchFamily="18" charset="0"/>
              </a:rPr>
              <a:pPr algn="r"/>
              <a:t>19</a:t>
            </a:fld>
            <a:endParaRPr lang="en-US" sz="1200">
              <a:latin typeface="Times New Roman" pitchFamily="18" charset="0"/>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8A09C928-CF18-43BD-9F5F-FF6CBB76CAFB}" type="slidenum">
              <a:rPr lang="en-US"/>
              <a:pPr/>
              <a:t>20</a:t>
            </a:fld>
            <a:endParaRPr lang="en-US"/>
          </a:p>
        </p:txBody>
      </p:sp>
      <p:sp>
        <p:nvSpPr>
          <p:cNvPr id="14745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a:fld id="{561179CA-E56B-4E41-B590-8AAE3A1164D4}" type="slidenum">
              <a:rPr lang="en-US" sz="1200">
                <a:latin typeface="Times New Roman" pitchFamily="18" charset="0"/>
              </a:rPr>
              <a:pPr algn="r"/>
              <a:t>20</a:t>
            </a:fld>
            <a:endParaRPr lang="en-US" sz="1200">
              <a:latin typeface="Times New Roman" pitchFamily="18" charset="0"/>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19F2C7E0-9C5E-4B01-B2D9-7653B30699B3}" type="slidenum">
              <a:rPr lang="en-US"/>
              <a:pPr/>
              <a:t>22</a:t>
            </a:fld>
            <a:endParaRPr lang="en-US"/>
          </a:p>
        </p:txBody>
      </p:sp>
      <p:sp>
        <p:nvSpPr>
          <p:cNvPr id="16179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a:fld id="{EE20E67E-69CA-4B9E-BB8D-4F19E39AFF49}" type="slidenum">
              <a:rPr lang="en-US" sz="1200">
                <a:latin typeface="Times New Roman" pitchFamily="18" charset="0"/>
              </a:rPr>
              <a:pPr algn="r"/>
              <a:t>22</a:t>
            </a:fld>
            <a:endParaRPr lang="en-US" sz="1200">
              <a:latin typeface="Times New Roman" pitchFamily="18" charset="0"/>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xfrm>
            <a:off x="914400" y="4343400"/>
            <a:ext cx="5029200" cy="4114800"/>
          </a:xfrm>
        </p:spPr>
        <p:txBody>
          <a:bodyPr/>
          <a:lstStyle/>
          <a:p>
            <a:r>
              <a:rPr lang="en-US" b="1"/>
              <a:t>Fahrenheit</a:t>
            </a:r>
          </a:p>
          <a:p>
            <a:r>
              <a:rPr lang="en-US"/>
              <a:t>Developed by the German physicist Gabriel Daniel Fahrenheit in 1724, the Fahrenheit scale sets zero as the temperature of a mixture of equal amounts of water, salt, and ice. On this scale, the freezing point of water is 32 degrees, and he named the boiling point of water at 212 degrees. (Fahrenheit also invented the mercury thermometer in 1714.) The Fahrenheit scale is the scale most commonly used in the U.S. </a:t>
            </a:r>
          </a:p>
          <a:p>
            <a:endParaRPr lang="en-US"/>
          </a:p>
          <a:p>
            <a:r>
              <a:rPr lang="en-US" b="1"/>
              <a:t>Celsius</a:t>
            </a:r>
            <a:endParaRPr lang="en-US"/>
          </a:p>
          <a:p>
            <a:r>
              <a:rPr lang="en-US"/>
              <a:t>The Celsius scale is named after the Swedish astronomer Anders Celsius who developed an early version of the scale -- originally called the centigrade scale ("centi" because the scale was divided into 100 degrees). The Celsius scale names the freezing point of water as 0 and the boiling point of water as 100. The Celsius scale is the scale most commonly used everywhere in the world except in the U.S..</a:t>
            </a:r>
          </a:p>
          <a:p>
            <a:endParaRPr lang="en-US"/>
          </a:p>
          <a:p>
            <a:r>
              <a:rPr lang="en-US" b="1"/>
              <a:t>Kelvin</a:t>
            </a:r>
            <a:r>
              <a:rPr lang="en-US"/>
              <a:t/>
            </a:r>
            <a:br>
              <a:rPr lang="en-US"/>
            </a:br>
            <a:r>
              <a:rPr lang="en-US"/>
              <a:t>The Kelvin scale was invented by Lord Kelvin, a Scottish physicist, in 1848. He set as zero on his scale the coldest any material could possibly get, a point now known as </a:t>
            </a:r>
            <a:r>
              <a:rPr lang="en-US" i="1"/>
              <a:t>absolute zero</a:t>
            </a:r>
            <a:r>
              <a:rPr lang="en-US"/>
              <a:t>. Nothing can ever be colder than absolute zero -- the temperature can only go up from there. That zero point corresponds to -273.15 </a:t>
            </a:r>
            <a:r>
              <a:rPr lang="en-US" baseline="30000"/>
              <a:t>o</a:t>
            </a:r>
            <a:r>
              <a:rPr lang="en-US"/>
              <a:t>C and -459.67 </a:t>
            </a:r>
            <a:r>
              <a:rPr lang="en-US" baseline="30000"/>
              <a:t>o</a:t>
            </a:r>
            <a:r>
              <a:rPr lang="en-US"/>
              <a:t>F. The Kelvin scale is the one most often used by scientists who study extremely cold temperatures.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4BBF565A-BC4A-4AC7-897E-61D7A335A61B}" type="slidenum">
              <a:rPr lang="en-US"/>
              <a:pPr/>
              <a:t>30</a:t>
            </a:fld>
            <a:endParaRPr lang="en-US"/>
          </a:p>
        </p:txBody>
      </p:sp>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40B809D3-75A6-4B32-866F-E027618D0422}" type="slidenum">
              <a:rPr lang="en-US"/>
              <a:pPr/>
              <a:t>41</a:t>
            </a:fld>
            <a:endParaRPr lang="en-US"/>
          </a:p>
        </p:txBody>
      </p:sp>
      <p:sp>
        <p:nvSpPr>
          <p:cNvPr id="18739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a:fld id="{529663DA-3633-4484-B47A-E645EF9D6570}" type="slidenum">
              <a:rPr lang="en-US" sz="1200">
                <a:latin typeface="Times New Roman" pitchFamily="18" charset="0"/>
              </a:rPr>
              <a:pPr algn="r"/>
              <a:t>41</a:t>
            </a:fld>
            <a:endParaRPr lang="en-US" sz="1200">
              <a:latin typeface="Times New Roman" pitchFamily="18" charset="0"/>
            </a:endParaRPr>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xfrm>
            <a:off x="914400" y="4343400"/>
            <a:ext cx="5029200" cy="4114800"/>
          </a:xfrm>
        </p:spPr>
        <p:txBody>
          <a:bodyPr/>
          <a:lstStyle/>
          <a:p>
            <a:r>
              <a:rPr lang="en-US"/>
              <a:t>MOLAR VOLUME</a:t>
            </a:r>
          </a:p>
          <a:p>
            <a:pPr algn="ctr"/>
            <a:endParaRPr lang="en-US"/>
          </a:p>
          <a:p>
            <a:r>
              <a:rPr lang="en-US"/>
              <a:t>One mole of any gas occupies 22.4 liters at standard temperature and pressure (STP).</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933B0078-D642-497F-B9C2-C8C7FB2A3A3A}" type="slidenum">
              <a:rPr lang="en-US"/>
              <a:pPr/>
              <a:t>54</a:t>
            </a:fld>
            <a:endParaRPr lang="en-US"/>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r>
              <a:rPr lang="en-US"/>
              <a:t>Relate density of gases rising and falling to real life application.  Heating ducts are placed low to the floor because the warm air (temperature goes up, density goes down) has lower density so it will rise.  Weather patterns.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073C6CE7-E82E-49D0-B957-C45658C9C096}" type="slidenum">
              <a:rPr lang="en-US"/>
              <a:pPr/>
              <a:t>60</a:t>
            </a:fld>
            <a:endParaRPr lang="en-US"/>
          </a:p>
        </p:txBody>
      </p:sp>
      <p:sp>
        <p:nvSpPr>
          <p:cNvPr id="19251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a:fld id="{848049EA-BA3F-4BAD-9215-B544DC7F22D3}" type="slidenum">
              <a:rPr lang="en-US" sz="1200">
                <a:latin typeface="Times New Roman" pitchFamily="18" charset="0"/>
              </a:rPr>
              <a:pPr algn="r"/>
              <a:t>60</a:t>
            </a:fld>
            <a:endParaRPr lang="en-US" sz="1200">
              <a:latin typeface="Times New Roman" pitchFamily="18" charset="0"/>
            </a:endParaRPr>
          </a:p>
        </p:txBody>
      </p:sp>
      <p:sp>
        <p:nvSpPr>
          <p:cNvPr id="192515" name="Rectangle 2"/>
          <p:cNvSpPr>
            <a:spLocks noGrp="1" noRot="1" noChangeAspect="1" noChangeArrowheads="1" noTextEdit="1"/>
          </p:cNvSpPr>
          <p:nvPr>
            <p:ph type="sldImg"/>
          </p:nvPr>
        </p:nvSpPr>
        <p:spPr>
          <a:ln/>
        </p:spPr>
      </p:sp>
      <p:sp>
        <p:nvSpPr>
          <p:cNvPr id="192516"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D1B9D473-FE47-4482-B9D1-60B0D3C7D5E4}" type="slidenum">
              <a:rPr lang="en-US"/>
              <a:pPr/>
              <a:t>65</a:t>
            </a:fld>
            <a:endParaRPr lang="en-US"/>
          </a:p>
        </p:txBody>
      </p:sp>
      <p:sp>
        <p:nvSpPr>
          <p:cNvPr id="19558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a:fld id="{A1B6EB5C-E422-40FA-BBA9-3A6F452143EE}" type="slidenum">
              <a:rPr lang="en-US" sz="1200">
                <a:latin typeface="Times New Roman" pitchFamily="18" charset="0"/>
              </a:rPr>
              <a:pPr algn="r"/>
              <a:t>65</a:t>
            </a:fld>
            <a:endParaRPr lang="en-US" sz="1200">
              <a:latin typeface="Times New Roman" pitchFamily="18" charset="0"/>
            </a:endParaRPr>
          </a:p>
        </p:txBody>
      </p:sp>
      <p:sp>
        <p:nvSpPr>
          <p:cNvPr id="195587" name="Rectangle 2"/>
          <p:cNvSpPr>
            <a:spLocks noGrp="1" noRot="1" noChangeAspect="1" noChangeArrowheads="1" noTextEdit="1"/>
          </p:cNvSpPr>
          <p:nvPr>
            <p:ph type="sldImg"/>
          </p:nvPr>
        </p:nvSpPr>
        <p:spPr>
          <a:ln/>
        </p:spPr>
      </p:sp>
      <p:sp>
        <p:nvSpPr>
          <p:cNvPr id="195588"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B4969CFE-3632-45F2-A1DB-BCC425B09A66}" type="slidenum">
              <a:rPr lang="en-US"/>
              <a:pPr/>
              <a:t>66</a:t>
            </a:fld>
            <a:endParaRPr lang="en-US"/>
          </a:p>
        </p:txBody>
      </p:sp>
      <p:sp>
        <p:nvSpPr>
          <p:cNvPr id="19763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a:fld id="{B894EB09-01BB-4B9F-A71A-D73761533747}" type="slidenum">
              <a:rPr lang="en-US" sz="1200">
                <a:latin typeface="Times New Roman" pitchFamily="18" charset="0"/>
              </a:rPr>
              <a:pPr algn="r"/>
              <a:t>66</a:t>
            </a:fld>
            <a:endParaRPr lang="en-US" sz="1200">
              <a:latin typeface="Times New Roman" pitchFamily="18" charset="0"/>
            </a:endParaRPr>
          </a:p>
        </p:txBody>
      </p:sp>
      <p:sp>
        <p:nvSpPr>
          <p:cNvPr id="197635" name="Rectangle 2"/>
          <p:cNvSpPr>
            <a:spLocks noGrp="1" noRot="1" noChangeAspect="1" noChangeArrowheads="1" noTextEdit="1"/>
          </p:cNvSpPr>
          <p:nvPr>
            <p:ph type="sldImg"/>
          </p:nvPr>
        </p:nvSpPr>
        <p:spPr>
          <a:ln/>
        </p:spPr>
      </p:sp>
      <p:sp>
        <p:nvSpPr>
          <p:cNvPr id="197636"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CCD310AE-C2B0-4674-8EBD-3A51D0AB7997}" type="slidenum">
              <a:rPr lang="en-US"/>
              <a:pPr/>
              <a:t>3</a:t>
            </a:fld>
            <a:endParaRPr lang="en-US"/>
          </a:p>
        </p:txBody>
      </p:sp>
      <p:sp>
        <p:nvSpPr>
          <p:cNvPr id="11059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a:fld id="{D02E8B90-95B9-483B-B338-4B654AC53959}" type="slidenum">
              <a:rPr lang="en-US" sz="1200">
                <a:latin typeface="Times New Roman" pitchFamily="18" charset="0"/>
              </a:rPr>
              <a:pPr algn="r"/>
              <a:t>3</a:t>
            </a:fld>
            <a:endParaRPr lang="en-US" sz="1200">
              <a:latin typeface="Times New Roman" pitchFamily="18"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DEEC01A0-62E0-421D-83EB-C46B57523F6B}" type="slidenum">
              <a:rPr lang="en-US"/>
              <a:pPr/>
              <a:t>76</a:t>
            </a:fld>
            <a:endParaRPr lang="en-US"/>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r>
              <a:rPr lang="en-US"/>
              <a:t>Discuss the molecular view of the gas laws with this slide.  Need to add pictures of the gas molecules in the fixed container.  Maybe animation of them colliding.</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5A491930-C70A-4F4C-9661-ECF3E956B43D}" type="slidenum">
              <a:rPr lang="en-US"/>
              <a:pPr/>
              <a:t>77</a:t>
            </a:fld>
            <a:endParaRPr lang="en-US"/>
          </a:p>
        </p:txBody>
      </p:sp>
      <p:sp>
        <p:nvSpPr>
          <p:cNvPr id="17920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a:fld id="{B692A444-478D-4F99-8F10-FCA9D298EB27}" type="slidenum">
              <a:rPr lang="en-US" sz="1200">
                <a:latin typeface="Times New Roman" pitchFamily="18" charset="0"/>
              </a:rPr>
              <a:pPr algn="r"/>
              <a:t>77</a:t>
            </a:fld>
            <a:endParaRPr lang="en-US" sz="1200">
              <a:latin typeface="Times New Roman" pitchFamily="18" charset="0"/>
            </a:endParaRPr>
          </a:p>
        </p:txBody>
      </p:sp>
      <p:sp>
        <p:nvSpPr>
          <p:cNvPr id="179203" name="Rectangle 2"/>
          <p:cNvSpPr>
            <a:spLocks noGrp="1" noRot="1" noChangeAspect="1" noChangeArrowheads="1" noTextEdit="1"/>
          </p:cNvSpPr>
          <p:nvPr>
            <p:ph type="sldImg"/>
          </p:nvPr>
        </p:nvSpPr>
        <p:spPr>
          <a:ln/>
        </p:spPr>
      </p:sp>
      <p:sp>
        <p:nvSpPr>
          <p:cNvPr id="179204" name="Rectangle 3"/>
          <p:cNvSpPr>
            <a:spLocks noGrp="1" noChangeArrowheads="1"/>
          </p:cNvSpPr>
          <p:nvPr>
            <p:ph type="body" idx="1"/>
          </p:nvPr>
        </p:nvSpPr>
        <p:spPr>
          <a:xfrm>
            <a:off x="914400" y="4343400"/>
            <a:ext cx="5029200" cy="4114800"/>
          </a:xfrm>
        </p:spPr>
        <p:txBody>
          <a:bodyPr/>
          <a:lstStyle/>
          <a:p>
            <a:pPr lvl="2"/>
            <a:r>
              <a:rPr lang="en-US" b="1"/>
              <a:t>The kinetic molecular theory of gases</a:t>
            </a:r>
            <a:r>
              <a:rPr lang="en-US"/>
              <a:t> explains the laws that describe the behavior of gases and it was developed during the nineteenth century by Boltzmann, Clausius, and Maxwell</a:t>
            </a:r>
          </a:p>
          <a:p>
            <a:endParaRPr lang="en-US" sz="500"/>
          </a:p>
          <a:p>
            <a:r>
              <a:rPr lang="en-US"/>
              <a:t>Kinetic molecular theory of gases provides a molecular explanation for the observations that led to the development of the ideal gas law</a:t>
            </a:r>
          </a:p>
          <a:p>
            <a:r>
              <a:rPr lang="en-US" sz="1400" b="1"/>
              <a:t>The kinetic molecular theory of gases is based on the following postulates:</a:t>
            </a:r>
          </a:p>
          <a:p>
            <a:endParaRPr lang="en-US" sz="500" b="1"/>
          </a:p>
          <a:p>
            <a:pPr lvl="2"/>
            <a:r>
              <a:rPr lang="en-US"/>
              <a:t>    1. A gas is composed of a large number of particles called molecules (whether monatomic or polyatomic) that are in constant random motion.</a:t>
            </a:r>
          </a:p>
          <a:p>
            <a:pPr lvl="2"/>
            <a:r>
              <a:rPr lang="en-US"/>
              <a:t>    2. Because the distance between gas molecules is much greater than the size of the molecules, the volume of the molecules is negligible.</a:t>
            </a:r>
          </a:p>
          <a:p>
            <a:pPr lvl="2"/>
            <a:r>
              <a:rPr lang="en-US"/>
              <a:t>	  3. Intermolecular interactions, whether repulsive or attractive, are so weak that they are also negligible.</a:t>
            </a:r>
          </a:p>
          <a:p>
            <a:r>
              <a:rPr lang="en-US"/>
              <a:t>           4. Gas molecules collide with one another and with the walls of the container, but collisions are perfectly elastic; they do not change the average kinetic energy of the molecules.</a:t>
            </a:r>
          </a:p>
          <a:p>
            <a:pPr lvl="2"/>
            <a:r>
              <a:rPr lang="en-US"/>
              <a:t>    5. The average kinetic energy of the molecules of any gas depends 	on only the temperature, and at a given temperature, all gaseous molecules have exactly the same average kinetic energy.</a:t>
            </a:r>
          </a:p>
          <a:p>
            <a:endParaRPr lang="en-US">
              <a:sym typeface="MS Reference 2"/>
            </a:endParaRPr>
          </a:p>
          <a:p>
            <a:r>
              <a:rPr lang="en-US">
                <a:sym typeface="MS Reference 2"/>
              </a:rPr>
              <a:t>Postulates 1 and 4 state that molecules are in constant motion and collide frequently with the walls of their container and are an explanation for pressure</a:t>
            </a:r>
          </a:p>
          <a:p>
            <a:pPr lvl="2"/>
            <a:r>
              <a:rPr lang="en-US">
                <a:sym typeface="MT Symbol" pitchFamily="82" charset="2"/>
              </a:rPr>
              <a:t>    1. Anything that increases the frequency with which the molecules strike the walls or increases the momentum of the gas molecules increases the pressure.</a:t>
            </a:r>
          </a:p>
          <a:p>
            <a:pPr lvl="2"/>
            <a:r>
              <a:rPr lang="en-US">
                <a:sym typeface="MT Symbol" pitchFamily="82" charset="2"/>
              </a:rPr>
              <a:t>    2. Anything that decreases that frequency or the momentum of the 	molecules decreases the pressure. </a:t>
            </a:r>
          </a:p>
          <a:p>
            <a:pPr lvl="2"/>
            <a:endParaRPr lang="en-US" sz="800">
              <a:sym typeface="MT Symbol" pitchFamily="82" charset="2"/>
            </a:endParaRPr>
          </a:p>
          <a:p>
            <a:r>
              <a:rPr lang="en-US">
                <a:sym typeface="MT Symbol" pitchFamily="82" charset="2"/>
              </a:rPr>
              <a:t>•   Postulates 2 and 3 state that all gaseous particles behave  identically, regardless of the chemical nature of their component molecules — this is the essence of the ideal gas law.</a:t>
            </a:r>
          </a:p>
          <a:p>
            <a:r>
              <a:rPr lang="en-US">
                <a:sym typeface="MT Symbol" pitchFamily="82" charset="2"/>
              </a:rPr>
              <a:t>•   Postulate 2 explains how to compress a gas — simply decrease the distance between the gas molecules.</a:t>
            </a:r>
          </a:p>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8A3074F2-8E51-4A1B-AAE2-A3B306D910FB}" type="slidenum">
              <a:rPr lang="en-US"/>
              <a:pPr/>
              <a:t>79</a:t>
            </a:fld>
            <a:endParaRPr lang="en-US"/>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r>
              <a:rPr lang="en-US"/>
              <a:t>Different gases at the same temperature will have the same average kinetic energy.  On average, molecules with a higher mass have a lower speed.   (At the same temperature, oxygen molecules move more slowly on average than H2 molecules.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7C9C07DE-02DC-40DB-9E18-89491D6F8A74}" type="slidenum">
              <a:rPr lang="en-US"/>
              <a:pPr/>
              <a:t>87</a:t>
            </a:fld>
            <a:endParaRPr lang="en-US"/>
          </a:p>
        </p:txBody>
      </p:sp>
      <p:sp>
        <p:nvSpPr>
          <p:cNvPr id="19046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a:fld id="{7D63D7C6-BB4C-45F7-A644-8EAC1FD7A55A}" type="slidenum">
              <a:rPr lang="en-US" sz="1200">
                <a:latin typeface="Times New Roman" pitchFamily="18" charset="0"/>
              </a:rPr>
              <a:pPr algn="r"/>
              <a:t>87</a:t>
            </a:fld>
            <a:endParaRPr lang="en-US" sz="1200">
              <a:latin typeface="Times New Roman" pitchFamily="18" charset="0"/>
            </a:endParaRPr>
          </a:p>
        </p:txBody>
      </p:sp>
      <p:sp>
        <p:nvSpPr>
          <p:cNvPr id="190467" name="Rectangle 2"/>
          <p:cNvSpPr>
            <a:spLocks noGrp="1" noRot="1" noChangeAspect="1" noChangeArrowheads="1" noTextEdit="1"/>
          </p:cNvSpPr>
          <p:nvPr>
            <p:ph type="sldImg"/>
          </p:nvPr>
        </p:nvSpPr>
        <p:spPr>
          <a:ln/>
        </p:spPr>
      </p:sp>
      <p:sp>
        <p:nvSpPr>
          <p:cNvPr id="190468" name="Rectangle 3"/>
          <p:cNvSpPr>
            <a:spLocks noGrp="1" noChangeArrowheads="1"/>
          </p:cNvSpPr>
          <p:nvPr>
            <p:ph type="body" idx="1"/>
          </p:nvPr>
        </p:nvSpPr>
        <p:spPr>
          <a:xfrm>
            <a:off x="914400" y="4343400"/>
            <a:ext cx="5029200" cy="4114800"/>
          </a:xfrm>
        </p:spPr>
        <p:txBody>
          <a:bodyPr/>
          <a:lstStyle/>
          <a:p>
            <a:r>
              <a:rPr lang="en-US"/>
              <a:t>Any set of relationships between a single quantity (such</a:t>
            </a:r>
            <a:r>
              <a:rPr lang="en-US" sz="1400"/>
              <a:t> </a:t>
            </a:r>
            <a:r>
              <a:rPr lang="en-US"/>
              <a:t>as</a:t>
            </a:r>
            <a:r>
              <a:rPr lang="en-US" i="1"/>
              <a:t> V</a:t>
            </a:r>
            <a:r>
              <a:rPr lang="en-US"/>
              <a:t>) and several other variables (</a:t>
            </a:r>
            <a:r>
              <a:rPr lang="en-US" i="1"/>
              <a:t>P, T, n</a:t>
            </a:r>
            <a:r>
              <a:rPr lang="en-US"/>
              <a:t>) can be combined into a single expression that describes all the relationships simultaneously.</a:t>
            </a:r>
          </a:p>
          <a:p>
            <a:endParaRPr lang="en-US" sz="500"/>
          </a:p>
          <a:p>
            <a:r>
              <a:rPr lang="en-US"/>
              <a:t>The following three expressions</a:t>
            </a:r>
          </a:p>
          <a:p>
            <a:r>
              <a:rPr lang="en-US"/>
              <a:t>       	</a:t>
            </a:r>
            <a:r>
              <a:rPr lang="en-US" i="1"/>
              <a:t>V</a:t>
            </a:r>
            <a:r>
              <a:rPr lang="en-US"/>
              <a:t> </a:t>
            </a:r>
            <a:r>
              <a:rPr lang="en-US">
                <a:sym typeface="Symbol" pitchFamily="18" charset="2"/>
              </a:rPr>
              <a:t> 1/</a:t>
            </a:r>
            <a:r>
              <a:rPr lang="en-US" i="1">
                <a:sym typeface="Symbol" pitchFamily="18" charset="2"/>
              </a:rPr>
              <a:t>P</a:t>
            </a:r>
            <a:r>
              <a:rPr lang="en-US">
                <a:sym typeface="Symbol" pitchFamily="18" charset="2"/>
              </a:rPr>
              <a:t> (at constant </a:t>
            </a:r>
            <a:r>
              <a:rPr lang="en-US" i="1">
                <a:sym typeface="Symbol" pitchFamily="18" charset="2"/>
              </a:rPr>
              <a:t>n, T</a:t>
            </a:r>
            <a:r>
              <a:rPr lang="en-US">
                <a:sym typeface="Symbol" pitchFamily="18" charset="2"/>
              </a:rPr>
              <a:t>)</a:t>
            </a:r>
          </a:p>
          <a:p>
            <a:r>
              <a:rPr lang="en-US">
                <a:sym typeface="Symbol" pitchFamily="18" charset="2"/>
              </a:rPr>
              <a:t>        	</a:t>
            </a:r>
            <a:r>
              <a:rPr lang="en-US" i="1">
                <a:sym typeface="Symbol" pitchFamily="18" charset="2"/>
              </a:rPr>
              <a:t>V</a:t>
            </a:r>
            <a:r>
              <a:rPr lang="en-US">
                <a:sym typeface="Symbol" pitchFamily="18" charset="2"/>
              </a:rPr>
              <a:t>  </a:t>
            </a:r>
            <a:r>
              <a:rPr lang="en-US" i="1">
                <a:sym typeface="Symbol" pitchFamily="18" charset="2"/>
              </a:rPr>
              <a:t>T</a:t>
            </a:r>
            <a:r>
              <a:rPr lang="en-US">
                <a:sym typeface="Symbol" pitchFamily="18" charset="2"/>
              </a:rPr>
              <a:t> ( at constant </a:t>
            </a:r>
            <a:r>
              <a:rPr lang="en-US" i="1">
                <a:sym typeface="Symbol" pitchFamily="18" charset="2"/>
              </a:rPr>
              <a:t>n, P</a:t>
            </a:r>
            <a:r>
              <a:rPr lang="en-US">
                <a:sym typeface="Symbol" pitchFamily="18" charset="2"/>
              </a:rPr>
              <a:t>)</a:t>
            </a:r>
          </a:p>
          <a:p>
            <a:r>
              <a:rPr lang="en-US">
                <a:sym typeface="Symbol" pitchFamily="18" charset="2"/>
              </a:rPr>
              <a:t>       </a:t>
            </a:r>
            <a:r>
              <a:rPr lang="en-US" i="1">
                <a:sym typeface="Symbol" pitchFamily="18" charset="2"/>
              </a:rPr>
              <a:t> 	V </a:t>
            </a:r>
            <a:r>
              <a:rPr lang="en-US">
                <a:sym typeface="Symbol" pitchFamily="18" charset="2"/>
              </a:rPr>
              <a:t></a:t>
            </a:r>
            <a:r>
              <a:rPr lang="en-US" i="1">
                <a:sym typeface="Symbol" pitchFamily="18" charset="2"/>
              </a:rPr>
              <a:t> n </a:t>
            </a:r>
            <a:r>
              <a:rPr lang="en-US">
                <a:sym typeface="Symbol" pitchFamily="18" charset="2"/>
              </a:rPr>
              <a:t>(at constant </a:t>
            </a:r>
            <a:r>
              <a:rPr lang="en-US" i="1">
                <a:sym typeface="Symbol" pitchFamily="18" charset="2"/>
              </a:rPr>
              <a:t>T, P</a:t>
            </a:r>
            <a:r>
              <a:rPr lang="en-US">
                <a:sym typeface="Symbol" pitchFamily="18" charset="2"/>
              </a:rPr>
              <a:t>)</a:t>
            </a:r>
          </a:p>
          <a:p>
            <a:r>
              <a:rPr lang="en-US">
                <a:sym typeface="Symbol" pitchFamily="18" charset="2"/>
              </a:rPr>
              <a:t>     can be combined to give</a:t>
            </a:r>
          </a:p>
          <a:p>
            <a:r>
              <a:rPr lang="en-US">
                <a:sym typeface="Symbol" pitchFamily="18" charset="2"/>
              </a:rPr>
              <a:t>    		</a:t>
            </a:r>
            <a:r>
              <a:rPr lang="en-US" i="1">
                <a:sym typeface="Symbol" pitchFamily="18" charset="2"/>
              </a:rPr>
              <a:t>V</a:t>
            </a:r>
            <a:r>
              <a:rPr lang="en-US">
                <a:sym typeface="Symbol" pitchFamily="18" charset="2"/>
              </a:rPr>
              <a:t>  </a:t>
            </a:r>
            <a:r>
              <a:rPr lang="en-US" i="1">
                <a:sym typeface="Symbol" pitchFamily="18" charset="2"/>
              </a:rPr>
              <a:t>nT </a:t>
            </a:r>
            <a:r>
              <a:rPr lang="en-US">
                <a:sym typeface="Symbol" pitchFamily="18" charset="2"/>
              </a:rPr>
              <a:t>    or  </a:t>
            </a:r>
            <a:r>
              <a:rPr lang="en-US" i="1">
                <a:sym typeface="Symbol" pitchFamily="18" charset="2"/>
              </a:rPr>
              <a:t> V</a:t>
            </a:r>
            <a:r>
              <a:rPr lang="en-US">
                <a:sym typeface="Symbol" pitchFamily="18" charset="2"/>
              </a:rPr>
              <a:t> = constant (</a:t>
            </a:r>
            <a:r>
              <a:rPr lang="en-US" i="1">
                <a:sym typeface="Symbol" pitchFamily="18" charset="2"/>
              </a:rPr>
              <a:t>nT/P</a:t>
            </a:r>
            <a:r>
              <a:rPr lang="en-US">
                <a:sym typeface="Symbol" pitchFamily="18" charset="2"/>
              </a:rPr>
              <a:t>)</a:t>
            </a:r>
          </a:p>
          <a:p>
            <a:endParaRPr lang="en-US" sz="500">
              <a:sym typeface="Symbol" pitchFamily="18" charset="2"/>
            </a:endParaRPr>
          </a:p>
          <a:p>
            <a:r>
              <a:rPr lang="en-US">
                <a:sym typeface="Symbol" pitchFamily="18" charset="2"/>
              </a:rPr>
              <a:t>•   The proportionality constant is called the </a:t>
            </a:r>
            <a:r>
              <a:rPr lang="en-US" b="1">
                <a:sym typeface="Symbol" pitchFamily="18" charset="2"/>
              </a:rPr>
              <a:t>gas constant, </a:t>
            </a:r>
            <a:r>
              <a:rPr lang="en-US">
                <a:sym typeface="Symbol" pitchFamily="18" charset="2"/>
              </a:rPr>
              <a:t>represented by the letter </a:t>
            </a:r>
            <a:r>
              <a:rPr lang="en-US" i="1">
                <a:sym typeface="Symbol" pitchFamily="18" charset="2"/>
              </a:rPr>
              <a:t>R.</a:t>
            </a:r>
          </a:p>
          <a:p>
            <a:endParaRPr lang="en-US" sz="500" i="1">
              <a:sym typeface="Symbol" pitchFamily="18" charset="2"/>
            </a:endParaRPr>
          </a:p>
          <a:p>
            <a:r>
              <a:rPr lang="en-US">
                <a:sym typeface="Symbol" pitchFamily="18" charset="2"/>
              </a:rPr>
              <a:t>• </a:t>
            </a:r>
            <a:r>
              <a:rPr lang="en-US" i="1">
                <a:sym typeface="Symbol" pitchFamily="18" charset="2"/>
              </a:rPr>
              <a:t>  </a:t>
            </a:r>
            <a:r>
              <a:rPr lang="en-US">
                <a:sym typeface="Symbol" pitchFamily="18" charset="2"/>
              </a:rPr>
              <a:t>Inserting </a:t>
            </a:r>
            <a:r>
              <a:rPr lang="en-US" i="1">
                <a:sym typeface="Symbol" pitchFamily="18" charset="2"/>
              </a:rPr>
              <a:t>R</a:t>
            </a:r>
            <a:r>
              <a:rPr lang="en-US">
                <a:sym typeface="Symbol" pitchFamily="18" charset="2"/>
              </a:rPr>
              <a:t> into an equation gives </a:t>
            </a:r>
            <a:r>
              <a:rPr lang="en-US" i="1">
                <a:sym typeface="Symbol" pitchFamily="18" charset="2"/>
              </a:rPr>
              <a:t>  </a:t>
            </a:r>
            <a:r>
              <a:rPr lang="en-US" sz="1000" i="1">
                <a:sym typeface="Symbol" pitchFamily="18" charset="2"/>
              </a:rPr>
              <a:t>V = </a:t>
            </a:r>
            <a:r>
              <a:rPr lang="en-US" sz="1000" i="1" u="sng">
                <a:sym typeface="Symbol" pitchFamily="18" charset="2"/>
              </a:rPr>
              <a:t>RnT </a:t>
            </a:r>
            <a:r>
              <a:rPr lang="en-US" sz="1000" i="1">
                <a:sym typeface="Symbol" pitchFamily="18" charset="2"/>
              </a:rPr>
              <a:t> =  </a:t>
            </a:r>
            <a:r>
              <a:rPr lang="en-US" sz="1000" i="1" u="sng">
                <a:sym typeface="Symbol" pitchFamily="18" charset="2"/>
              </a:rPr>
              <a:t>nRT </a:t>
            </a:r>
          </a:p>
          <a:p>
            <a:r>
              <a:rPr lang="en-US" sz="1000" i="1">
                <a:sym typeface="Symbol" pitchFamily="18" charset="2"/>
              </a:rPr>
              <a:t>                                                               P           P</a:t>
            </a:r>
            <a:r>
              <a:rPr lang="en-US" i="1">
                <a:sym typeface="Symbol" pitchFamily="18" charset="2"/>
              </a:rPr>
              <a:t>  </a:t>
            </a:r>
          </a:p>
          <a:p>
            <a:r>
              <a:rPr lang="en-US">
                <a:sym typeface="Symbol" pitchFamily="18" charset="2"/>
              </a:rPr>
              <a:t>Multiplying both sides by</a:t>
            </a:r>
            <a:r>
              <a:rPr lang="en-US" i="1">
                <a:sym typeface="Symbol" pitchFamily="18" charset="2"/>
              </a:rPr>
              <a:t> P </a:t>
            </a:r>
            <a:r>
              <a:rPr lang="en-US">
                <a:sym typeface="Symbol" pitchFamily="18" charset="2"/>
              </a:rPr>
              <a:t>gives the following equation, which is known as the </a:t>
            </a:r>
            <a:r>
              <a:rPr lang="en-US" b="1" i="1">
                <a:sym typeface="Symbol" pitchFamily="18" charset="2"/>
              </a:rPr>
              <a:t>ideal gas law:</a:t>
            </a:r>
          </a:p>
          <a:p>
            <a:r>
              <a:rPr lang="en-US" b="1">
                <a:sym typeface="Symbol" pitchFamily="18" charset="2"/>
              </a:rPr>
              <a:t>                                </a:t>
            </a:r>
            <a:r>
              <a:rPr lang="en-US" i="1">
                <a:sym typeface="Symbol" pitchFamily="18" charset="2"/>
              </a:rPr>
              <a:t>PV  =  nRT</a:t>
            </a:r>
          </a:p>
          <a:p>
            <a:endParaRPr lang="en-US" sz="600" i="1">
              <a:sym typeface="Symbol" pitchFamily="18" charset="2"/>
            </a:endParaRPr>
          </a:p>
          <a:p>
            <a:r>
              <a:rPr lang="en-US">
                <a:sym typeface="Symbol" pitchFamily="18" charset="2"/>
              </a:rPr>
              <a:t>•</a:t>
            </a:r>
            <a:r>
              <a:rPr lang="en-US" i="1">
                <a:sym typeface="Symbol" pitchFamily="18" charset="2"/>
              </a:rPr>
              <a:t>   </a:t>
            </a:r>
            <a:r>
              <a:rPr lang="en-US">
                <a:sym typeface="Symbol" pitchFamily="18" charset="2"/>
              </a:rPr>
              <a:t>An ideal gas is defined as a hypothetical gaseous substance whose behavior is independent of attractive and repulsive forces and can be completely described by the ideal gas law.</a:t>
            </a:r>
          </a:p>
          <a:p>
            <a:r>
              <a:rPr lang="en-US">
                <a:sym typeface="Symbol" pitchFamily="18" charset="2"/>
              </a:rPr>
              <a:t>•   The form of the gas constant depends on the units used for the other quantities in the expression — if </a:t>
            </a:r>
            <a:r>
              <a:rPr lang="en-US" i="1">
                <a:sym typeface="Symbol" pitchFamily="18" charset="2"/>
              </a:rPr>
              <a:t>V</a:t>
            </a:r>
            <a:r>
              <a:rPr lang="en-US">
                <a:sym typeface="Symbol" pitchFamily="18" charset="2"/>
              </a:rPr>
              <a:t> is expressed in liters (L), </a:t>
            </a:r>
            <a:r>
              <a:rPr lang="en-US" i="1">
                <a:sym typeface="Symbol" pitchFamily="18" charset="2"/>
              </a:rPr>
              <a:t>P</a:t>
            </a:r>
            <a:r>
              <a:rPr lang="en-US">
                <a:sym typeface="Symbol" pitchFamily="18" charset="2"/>
              </a:rPr>
              <a:t> in atmospheres (atm), </a:t>
            </a:r>
            <a:r>
              <a:rPr lang="en-US" i="1">
                <a:sym typeface="Symbol" pitchFamily="18" charset="2"/>
              </a:rPr>
              <a:t>T</a:t>
            </a:r>
            <a:r>
              <a:rPr lang="en-US" b="1">
                <a:sym typeface="Symbol" pitchFamily="18" charset="2"/>
              </a:rPr>
              <a:t> </a:t>
            </a:r>
            <a:r>
              <a:rPr lang="en-US">
                <a:sym typeface="Symbol" pitchFamily="18" charset="2"/>
              </a:rPr>
              <a:t>in kelvins (K), and</a:t>
            </a:r>
            <a:r>
              <a:rPr lang="en-US" i="1">
                <a:sym typeface="Symbol" pitchFamily="18" charset="2"/>
              </a:rPr>
              <a:t> n </a:t>
            </a:r>
            <a:r>
              <a:rPr lang="en-US">
                <a:sym typeface="Symbol" pitchFamily="18" charset="2"/>
              </a:rPr>
              <a:t>in moles (mol), then</a:t>
            </a:r>
          </a:p>
          <a:p>
            <a:r>
              <a:rPr lang="en-US">
                <a:sym typeface="Symbol" pitchFamily="18" charset="2"/>
              </a:rPr>
              <a:t>                   </a:t>
            </a:r>
            <a:r>
              <a:rPr lang="en-US" i="1">
                <a:sym typeface="Symbol" pitchFamily="18" charset="2"/>
              </a:rPr>
              <a:t>R</a:t>
            </a:r>
            <a:r>
              <a:rPr lang="en-US">
                <a:sym typeface="Symbol" pitchFamily="18" charset="2"/>
              </a:rPr>
              <a:t> = 0.082057 (L•atm)/(K•mol).</a:t>
            </a:r>
          </a:p>
          <a:p>
            <a:r>
              <a:rPr lang="en-US">
                <a:sym typeface="Symbol" pitchFamily="18" charset="2"/>
              </a:rPr>
              <a:t>•  </a:t>
            </a:r>
            <a:r>
              <a:rPr lang="en-US" i="1">
                <a:sym typeface="Symbol" pitchFamily="18" charset="2"/>
              </a:rPr>
              <a:t> R</a:t>
            </a:r>
            <a:r>
              <a:rPr lang="en-US">
                <a:sym typeface="Symbol" pitchFamily="18" charset="2"/>
              </a:rPr>
              <a:t> can also have units of J/(K•mol) or cal/(K•mol).</a:t>
            </a:r>
          </a:p>
          <a:p>
            <a:r>
              <a:rPr lang="en-US">
                <a:sym typeface="Symbol" pitchFamily="18" charset="2"/>
              </a:rPr>
              <a:t>A particular set of conditions were chosen to use as a reference; 0ºC (273.15 K) and 1 atm pressure are referred to as </a:t>
            </a:r>
            <a:r>
              <a:rPr lang="en-US" b="1" i="1">
                <a:sym typeface="Symbol" pitchFamily="18" charset="2"/>
              </a:rPr>
              <a:t>standard</a:t>
            </a:r>
            <a:r>
              <a:rPr lang="en-US" b="1">
                <a:sym typeface="Symbol" pitchFamily="18" charset="2"/>
              </a:rPr>
              <a:t> </a:t>
            </a:r>
            <a:r>
              <a:rPr lang="en-US" b="1" i="1">
                <a:sym typeface="Symbol" pitchFamily="18" charset="2"/>
              </a:rPr>
              <a:t>temperature and pressure</a:t>
            </a:r>
            <a:r>
              <a:rPr lang="en-US" b="1">
                <a:sym typeface="Symbol" pitchFamily="18" charset="2"/>
              </a:rPr>
              <a:t> (STP).</a:t>
            </a:r>
          </a:p>
          <a:p>
            <a:endParaRPr lang="en-US" sz="600" b="1">
              <a:sym typeface="Symbol" pitchFamily="18" charset="2"/>
            </a:endParaRPr>
          </a:p>
          <a:p>
            <a:r>
              <a:rPr lang="en-US">
                <a:sym typeface="Symbol" pitchFamily="18" charset="2"/>
              </a:rPr>
              <a:t>The volume of 1 mol of an ideal gas under standard conditions can be calculated using the variant of the ideal gas law:</a:t>
            </a:r>
          </a:p>
          <a:p>
            <a:r>
              <a:rPr lang="en-US">
                <a:sym typeface="Symbol" pitchFamily="18" charset="2"/>
              </a:rPr>
              <a:t>    </a:t>
            </a:r>
            <a:r>
              <a:rPr lang="en-US" sz="900" b="1" i="1">
                <a:sym typeface="Symbol" pitchFamily="18" charset="2"/>
              </a:rPr>
              <a:t>V = nRT</a:t>
            </a:r>
            <a:r>
              <a:rPr lang="en-US" sz="900" b="1">
                <a:sym typeface="Symbol" pitchFamily="18" charset="2"/>
              </a:rPr>
              <a:t> =  </a:t>
            </a:r>
            <a:r>
              <a:rPr lang="en-US" sz="900" b="1" u="sng">
                <a:sym typeface="Symbol" pitchFamily="18" charset="2"/>
              </a:rPr>
              <a:t>(1 mol) [0.082057 (L•atm)/(K•mol)] (273.15 K) </a:t>
            </a:r>
            <a:r>
              <a:rPr lang="en-US" sz="900" b="1">
                <a:sym typeface="Symbol" pitchFamily="18" charset="2"/>
              </a:rPr>
              <a:t> = 22.41 L</a:t>
            </a:r>
            <a:endParaRPr lang="en-US" sz="900" b="1" u="sng">
              <a:sym typeface="Symbol" pitchFamily="18" charset="2"/>
            </a:endParaRPr>
          </a:p>
          <a:p>
            <a:r>
              <a:rPr lang="en-US" sz="900" b="1">
                <a:sym typeface="Symbol" pitchFamily="18" charset="2"/>
              </a:rPr>
              <a:t>            </a:t>
            </a:r>
            <a:r>
              <a:rPr lang="en-US" sz="900" i="1">
                <a:sym typeface="Symbol" pitchFamily="18" charset="2"/>
              </a:rPr>
              <a:t> </a:t>
            </a:r>
            <a:r>
              <a:rPr lang="en-US" sz="900" b="1" i="1">
                <a:sym typeface="Symbol" pitchFamily="18" charset="2"/>
              </a:rPr>
              <a:t>P </a:t>
            </a:r>
            <a:r>
              <a:rPr lang="en-US" sz="900" b="1">
                <a:sym typeface="Symbol" pitchFamily="18" charset="2"/>
              </a:rPr>
              <a:t>                                    1 atm</a:t>
            </a:r>
          </a:p>
          <a:p>
            <a:endParaRPr lang="en-US" sz="600" b="1">
              <a:sym typeface="Symbol" pitchFamily="18" charset="2"/>
            </a:endParaRPr>
          </a:p>
          <a:p>
            <a:r>
              <a:rPr lang="en-US" b="1">
                <a:sym typeface="Symbol" pitchFamily="18" charset="2"/>
              </a:rPr>
              <a:t>•   </a:t>
            </a:r>
            <a:r>
              <a:rPr lang="en-US">
                <a:sym typeface="Symbol" pitchFamily="18" charset="2"/>
              </a:rPr>
              <a:t>The volume of 1 mol of an ideal gas at 0ºC and 1 atm pressure is 22.41 L, called the </a:t>
            </a:r>
            <a:r>
              <a:rPr lang="en-US" b="1" i="1">
                <a:sym typeface="Symbol" pitchFamily="18" charset="2"/>
              </a:rPr>
              <a:t>standard molar volume</a:t>
            </a:r>
            <a:r>
              <a:rPr lang="en-US">
                <a:sym typeface="Symbol" pitchFamily="18" charset="2"/>
              </a:rPr>
              <a:t> of an ideal gas.</a:t>
            </a:r>
          </a:p>
          <a:p>
            <a:r>
              <a:rPr lang="en-US">
                <a:sym typeface="Symbol" pitchFamily="18" charset="2"/>
              </a:rPr>
              <a:t>•   The relationships described as Boyle’s, Charles’s, and Avogadro’s laws are simply special cases of the ideal gas law in which two of the four parameters (</a:t>
            </a:r>
            <a:r>
              <a:rPr lang="en-US" i="1">
                <a:sym typeface="Symbol" pitchFamily="18" charset="2"/>
              </a:rPr>
              <a:t>P</a:t>
            </a:r>
            <a:r>
              <a:rPr lang="en-US">
                <a:sym typeface="Symbol" pitchFamily="18" charset="2"/>
              </a:rPr>
              <a:t>, </a:t>
            </a:r>
            <a:r>
              <a:rPr lang="en-US" i="1">
                <a:sym typeface="Symbol" pitchFamily="18" charset="2"/>
              </a:rPr>
              <a:t>V</a:t>
            </a:r>
            <a:r>
              <a:rPr lang="en-US">
                <a:sym typeface="Symbol" pitchFamily="18" charset="2"/>
              </a:rPr>
              <a:t>, </a:t>
            </a:r>
            <a:r>
              <a:rPr lang="en-US" i="1">
                <a:sym typeface="Symbol" pitchFamily="18" charset="2"/>
              </a:rPr>
              <a:t>T</a:t>
            </a:r>
            <a:r>
              <a:rPr lang="en-US">
                <a:sym typeface="Symbol" pitchFamily="18" charset="2"/>
              </a:rPr>
              <a:t>, </a:t>
            </a:r>
            <a:r>
              <a:rPr lang="en-US" i="1">
                <a:sym typeface="Symbol" pitchFamily="18" charset="2"/>
              </a:rPr>
              <a:t>n</a:t>
            </a:r>
            <a:r>
              <a:rPr lang="en-US">
                <a:sym typeface="Symbol" pitchFamily="18" charset="2"/>
              </a:rPr>
              <a:t>) are held fixed.</a:t>
            </a:r>
          </a:p>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A7A0C1A-1778-450A-B9F8-DD6296BF6C80}" type="slidenum">
              <a:rPr lang="en-US"/>
              <a:pPr/>
              <a:t>5</a:t>
            </a:fld>
            <a:endParaRPr lang="en-US"/>
          </a:p>
        </p:txBody>
      </p:sp>
      <p:sp>
        <p:nvSpPr>
          <p:cNvPr id="10342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a:fld id="{8E65CC35-0C19-49E5-A11D-B36F612E0895}" type="slidenum">
              <a:rPr lang="en-US" sz="1200">
                <a:latin typeface="Times New Roman" pitchFamily="18" charset="0"/>
              </a:rPr>
              <a:pPr algn="r"/>
              <a:t>5</a:t>
            </a:fld>
            <a:endParaRPr lang="en-US" sz="1200">
              <a:latin typeface="Times New Roman" pitchFamily="18" charset="0"/>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79693847-DECC-4D1B-8D02-FFC37B08FF86}" type="slidenum">
              <a:rPr lang="en-US"/>
              <a:pPr/>
              <a:t>6</a:t>
            </a:fld>
            <a:endParaRPr lang="en-US"/>
          </a:p>
        </p:txBody>
      </p:sp>
      <p:sp>
        <p:nvSpPr>
          <p:cNvPr id="10547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a:fld id="{8369894D-6596-4849-BCE6-2048DD5C7246}" type="slidenum">
              <a:rPr lang="en-US" sz="1200">
                <a:latin typeface="Times New Roman" pitchFamily="18" charset="0"/>
              </a:rPr>
              <a:pPr algn="r"/>
              <a:t>6</a:t>
            </a:fld>
            <a:endParaRPr lang="en-US" sz="1200">
              <a:latin typeface="Times New Roman" pitchFamily="18" charset="0"/>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xfrm>
            <a:off x="914400" y="4343400"/>
            <a:ext cx="5029200" cy="4114800"/>
          </a:xfrm>
        </p:spPr>
        <p:txBody>
          <a:bodyPr/>
          <a:lstStyle/>
          <a:p>
            <a:r>
              <a:rPr lang="en-US"/>
              <a:t>1 pascal (Pa)  =  1 n/m</a:t>
            </a:r>
            <a:r>
              <a:rPr lang="en-US" baseline="30000"/>
              <a:t>2</a:t>
            </a:r>
          </a:p>
          <a:p>
            <a:r>
              <a:rPr lang="en-US"/>
              <a:t>1 bar = 10</a:t>
            </a:r>
            <a:r>
              <a:rPr lang="en-US" baseline="30000"/>
              <a:t>5</a:t>
            </a:r>
            <a:r>
              <a:rPr lang="en-US"/>
              <a:t> Pa</a:t>
            </a:r>
          </a:p>
          <a:p>
            <a:r>
              <a:rPr lang="en-US"/>
              <a:t>1 atmosphere (atm) = 1.01325 bar</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E40C463A-E700-47AD-A4AD-A2D29EBC0B22}" type="slidenum">
              <a:rPr lang="en-US"/>
              <a:pPr/>
              <a:t>11</a:t>
            </a:fld>
            <a:endParaRPr lang="en-US"/>
          </a:p>
        </p:txBody>
      </p:sp>
      <p:sp>
        <p:nvSpPr>
          <p:cNvPr id="11366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a:fld id="{CF026A9A-744D-482A-8663-4DF42669F033}" type="slidenum">
              <a:rPr lang="en-US" sz="1200">
                <a:latin typeface="Times New Roman" pitchFamily="18" charset="0"/>
              </a:rPr>
              <a:pPr algn="r"/>
              <a:t>11</a:t>
            </a:fld>
            <a:endParaRPr lang="en-US" sz="1200">
              <a:latin typeface="Times New Roman" pitchFamily="18" charset="0"/>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D83B5645-48E1-4AA0-8ED0-75DB4A971812}" type="slidenum">
              <a:rPr lang="en-US"/>
              <a:pPr/>
              <a:t>12</a:t>
            </a:fld>
            <a:endParaRPr lang="en-US"/>
          </a:p>
        </p:txBody>
      </p:sp>
      <p:sp>
        <p:nvSpPr>
          <p:cNvPr id="11571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a:fld id="{54AAC0B4-30AD-4EAF-9BED-25BC10C9CDA7}" type="slidenum">
              <a:rPr lang="en-US" sz="1200">
                <a:latin typeface="Times New Roman" pitchFamily="18" charset="0"/>
              </a:rPr>
              <a:pPr algn="r"/>
              <a:t>12</a:t>
            </a:fld>
            <a:endParaRPr lang="en-US" sz="1200">
              <a:latin typeface="Times New Roman" pitchFamily="18" charset="0"/>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xfrm>
            <a:off x="914400" y="4343400"/>
            <a:ext cx="5029200" cy="4114800"/>
          </a:xfrm>
        </p:spPr>
        <p:txBody>
          <a:bodyPr/>
          <a:lstStyle/>
          <a:p>
            <a:pPr>
              <a:lnSpc>
                <a:spcPct val="90000"/>
              </a:lnSpc>
            </a:pPr>
            <a:r>
              <a:rPr lang="en-US" sz="1000"/>
              <a:t>Every point on Earth’s surface experiences a net pressure called </a:t>
            </a:r>
            <a:r>
              <a:rPr lang="en-US" sz="1000" b="1" i="1"/>
              <a:t>atmospheric pressure.</a:t>
            </a:r>
          </a:p>
          <a:p>
            <a:pPr>
              <a:lnSpc>
                <a:spcPct val="90000"/>
              </a:lnSpc>
            </a:pPr>
            <a:endParaRPr lang="en-US" sz="300" b="1"/>
          </a:p>
          <a:p>
            <a:pPr>
              <a:lnSpc>
                <a:spcPct val="90000"/>
              </a:lnSpc>
            </a:pPr>
            <a:r>
              <a:rPr lang="en-US" sz="1000"/>
              <a:t>•   Pressure exerted by the atmosphere is considerable.</a:t>
            </a:r>
          </a:p>
          <a:p>
            <a:pPr>
              <a:lnSpc>
                <a:spcPct val="90000"/>
              </a:lnSpc>
            </a:pPr>
            <a:endParaRPr lang="en-US" sz="300"/>
          </a:p>
          <a:p>
            <a:pPr>
              <a:lnSpc>
                <a:spcPct val="90000"/>
              </a:lnSpc>
            </a:pPr>
            <a:r>
              <a:rPr lang="en-US" sz="1000"/>
              <a:t>•   A 1.0-m</a:t>
            </a:r>
            <a:r>
              <a:rPr lang="en-US" sz="1000" baseline="30000"/>
              <a:t>2 </a:t>
            </a:r>
            <a:r>
              <a:rPr lang="en-US" sz="1000"/>
              <a:t>column, measured from sea level to the top of the atmosphere, has a mass of about 10,000 kg, which gives a pressure of 100 kPa:</a:t>
            </a:r>
          </a:p>
          <a:p>
            <a:pPr>
              <a:lnSpc>
                <a:spcPct val="90000"/>
              </a:lnSpc>
            </a:pPr>
            <a:endParaRPr lang="en-US" sz="300"/>
          </a:p>
          <a:p>
            <a:pPr>
              <a:lnSpc>
                <a:spcPct val="90000"/>
              </a:lnSpc>
            </a:pPr>
            <a:r>
              <a:rPr lang="en-US" sz="1000"/>
              <a:t>      </a:t>
            </a:r>
            <a:r>
              <a:rPr lang="en-US" sz="900"/>
              <a:t>pressure = </a:t>
            </a:r>
            <a:r>
              <a:rPr lang="en-US" sz="900" u="sng"/>
              <a:t>(1.0 x 10</a:t>
            </a:r>
            <a:r>
              <a:rPr lang="en-US" sz="900" u="sng" baseline="30000"/>
              <a:t>4</a:t>
            </a:r>
            <a:r>
              <a:rPr lang="en-US" sz="900" u="sng"/>
              <a:t>kg) (9.807 m/s</a:t>
            </a:r>
            <a:r>
              <a:rPr lang="en-US" sz="900" u="sng" baseline="30000"/>
              <a:t>2</a:t>
            </a:r>
            <a:r>
              <a:rPr lang="en-US" sz="900" u="sng"/>
              <a:t>)</a:t>
            </a:r>
            <a:r>
              <a:rPr lang="en-US" sz="900"/>
              <a:t> = 1.0 x10</a:t>
            </a:r>
            <a:r>
              <a:rPr lang="en-US" sz="900" baseline="30000"/>
              <a:t>5 </a:t>
            </a:r>
            <a:r>
              <a:rPr lang="en-US" sz="900"/>
              <a:t>Pa  = 100 kPa                               </a:t>
            </a:r>
          </a:p>
          <a:p>
            <a:pPr>
              <a:lnSpc>
                <a:spcPct val="90000"/>
              </a:lnSpc>
            </a:pPr>
            <a:r>
              <a:rPr lang="en-US" sz="900"/>
              <a:t>                                          1.0 m</a:t>
            </a:r>
            <a:r>
              <a:rPr lang="en-US" sz="900" baseline="30000"/>
              <a:t>2</a:t>
            </a:r>
            <a:r>
              <a:rPr lang="en-US" sz="900"/>
              <a:t>  </a:t>
            </a:r>
          </a:p>
          <a:p>
            <a:pPr>
              <a:lnSpc>
                <a:spcPct val="90000"/>
              </a:lnSpc>
            </a:pPr>
            <a:endParaRPr lang="en-US" sz="300"/>
          </a:p>
          <a:p>
            <a:pPr>
              <a:lnSpc>
                <a:spcPct val="90000"/>
              </a:lnSpc>
            </a:pPr>
            <a:r>
              <a:rPr lang="en-US" sz="1000"/>
              <a:t>•   In English units, this is 15 lb/in</a:t>
            </a:r>
            <a:r>
              <a:rPr lang="en-US" sz="1000" baseline="30000"/>
              <a:t>2.</a:t>
            </a:r>
            <a:endParaRPr lang="en-US" sz="1000"/>
          </a:p>
          <a:p>
            <a:pPr>
              <a:lnSpc>
                <a:spcPct val="90000"/>
              </a:lnSpc>
            </a:pPr>
            <a:r>
              <a:rPr lang="en-US" sz="1000"/>
              <a:t>Atmospheric pressure can be measured using a </a:t>
            </a:r>
            <a:r>
              <a:rPr lang="en-US" sz="1000" b="1"/>
              <a:t>barometer</a:t>
            </a:r>
            <a:r>
              <a:rPr lang="en-US" sz="1000"/>
              <a:t>, a closed, inverted tube filled with mercury.</a:t>
            </a:r>
          </a:p>
          <a:p>
            <a:pPr>
              <a:lnSpc>
                <a:spcPct val="90000"/>
              </a:lnSpc>
            </a:pPr>
            <a:endParaRPr lang="en-US" sz="300"/>
          </a:p>
          <a:p>
            <a:pPr>
              <a:lnSpc>
                <a:spcPct val="90000"/>
              </a:lnSpc>
            </a:pPr>
            <a:r>
              <a:rPr lang="en-US" sz="1000"/>
              <a:t>•   The height of the mercury column is proportional to the atmospheric pressure, which is reported in units of millimeters of mercury (mmHg), also called </a:t>
            </a:r>
            <a:r>
              <a:rPr lang="en-US" sz="1000" b="1" i="1"/>
              <a:t>torr.</a:t>
            </a:r>
            <a:r>
              <a:rPr lang="en-US" sz="1000" b="1"/>
              <a:t> </a:t>
            </a:r>
          </a:p>
          <a:p>
            <a:pPr>
              <a:lnSpc>
                <a:spcPct val="90000"/>
              </a:lnSpc>
            </a:pPr>
            <a:r>
              <a:rPr lang="en-US" sz="1000" b="1"/>
              <a:t>Standard atmospheric pressure </a:t>
            </a:r>
            <a:r>
              <a:rPr lang="en-US" sz="1000"/>
              <a:t>is the atmospheric pressure required to support a column of mercury exactly 760 mm tall; this pressure is also referred to as 1 </a:t>
            </a:r>
            <a:r>
              <a:rPr lang="en-US" sz="1000" i="1"/>
              <a:t>atmosphere</a:t>
            </a:r>
            <a:r>
              <a:rPr lang="en-US" sz="1000"/>
              <a:t> (atm).</a:t>
            </a:r>
          </a:p>
          <a:p>
            <a:pPr>
              <a:lnSpc>
                <a:spcPct val="90000"/>
              </a:lnSpc>
            </a:pPr>
            <a:endParaRPr lang="en-US" sz="300"/>
          </a:p>
          <a:p>
            <a:pPr>
              <a:lnSpc>
                <a:spcPct val="90000"/>
              </a:lnSpc>
            </a:pPr>
            <a:r>
              <a:rPr lang="en-US" sz="1000"/>
              <a:t>•   A pressure of 1 atm equals 760 mmHg exactly and is approximately equal to 100 kPa:</a:t>
            </a:r>
            <a:r>
              <a:rPr lang="en-US" sz="1000" b="1"/>
              <a:t> </a:t>
            </a:r>
          </a:p>
          <a:p>
            <a:pPr>
              <a:lnSpc>
                <a:spcPct val="90000"/>
              </a:lnSpc>
            </a:pPr>
            <a:r>
              <a:rPr lang="en-US" sz="1000" b="1"/>
              <a:t>    </a:t>
            </a:r>
            <a:r>
              <a:rPr lang="en-US" sz="900" b="1"/>
              <a:t>1 atm = 760 mmHg = 760 torr = 1.01325 x 10</a:t>
            </a:r>
            <a:r>
              <a:rPr lang="en-US" sz="900" b="1" baseline="30000"/>
              <a:t>5</a:t>
            </a:r>
            <a:r>
              <a:rPr lang="en-US" sz="900" b="1"/>
              <a:t>Pa = 101.325 kPa</a:t>
            </a:r>
            <a:r>
              <a:rPr lang="en-US" sz="1000"/>
              <a:t>                                         </a:t>
            </a:r>
          </a:p>
          <a:p>
            <a:pPr>
              <a:lnSpc>
                <a:spcPct val="90000"/>
              </a:lnSpc>
            </a:pPr>
            <a:endParaRPr lang="en-US" sz="1000"/>
          </a:p>
          <a:p>
            <a:pPr>
              <a:lnSpc>
                <a:spcPct val="90000"/>
              </a:lnSpc>
            </a:pPr>
            <a:r>
              <a:rPr lang="en-US"/>
              <a:t>Pressure varies smoothly from the earth's surface to the top of the mesosphere.  Although the pressure changes with the weather, NASA has averaged the conditions for all parts of the earth year-round. The following is a list of air pressures (as a fraction of one atmosphere) with the corresponding average altitudes. The table gives a rough idea of air pressure at various altitudes.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46318A15-08A7-4F89-AB6A-D4CDC80AF2EC}" type="slidenum">
              <a:rPr lang="en-US"/>
              <a:pPr/>
              <a:t>14</a:t>
            </a:fld>
            <a:endParaRPr lang="en-US"/>
          </a:p>
        </p:txBody>
      </p:sp>
      <p:sp>
        <p:nvSpPr>
          <p:cNvPr id="11776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a:fld id="{5ACDB827-1C34-4DBC-94D2-1C27C4067E42}" type="slidenum">
              <a:rPr lang="en-US" sz="1200">
                <a:latin typeface="Times New Roman" pitchFamily="18" charset="0"/>
              </a:rPr>
              <a:pPr algn="r"/>
              <a:t>14</a:t>
            </a:fld>
            <a:endParaRPr lang="en-US" sz="1200">
              <a:latin typeface="Times New Roman" pitchFamily="18" charset="0"/>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xfrm>
            <a:off x="914400" y="4343400"/>
            <a:ext cx="5029200" cy="4114800"/>
          </a:xfrm>
        </p:spPr>
        <p:txBody>
          <a:bodyPr/>
          <a:lstStyle/>
          <a:p>
            <a:r>
              <a:rPr lang="en-US" b="1"/>
              <a:t>Manometers </a:t>
            </a:r>
            <a:r>
              <a:rPr lang="en-US"/>
              <a:t>measure the pressures of samples of gases contained in an apparatus.</a:t>
            </a:r>
          </a:p>
          <a:p>
            <a:endParaRPr lang="en-US" sz="500"/>
          </a:p>
          <a:p>
            <a:r>
              <a:rPr lang="en-US"/>
              <a:t>•   A key feature of a manometer is a U-shaped tube containing mercury.</a:t>
            </a:r>
          </a:p>
          <a:p>
            <a:endParaRPr lang="en-US" sz="500"/>
          </a:p>
          <a:p>
            <a:r>
              <a:rPr lang="en-US"/>
              <a:t>•   In a </a:t>
            </a:r>
            <a:r>
              <a:rPr lang="en-US" i="1"/>
              <a:t>closed-end manometer</a:t>
            </a:r>
            <a:r>
              <a:rPr lang="en-US"/>
              <a:t>, the space above the mercury column on the left (the reference arm) is a vacuum (</a:t>
            </a:r>
            <a:r>
              <a:rPr lang="en-US" i="1"/>
              <a:t>P</a:t>
            </a:r>
            <a:r>
              <a:rPr lang="en-US"/>
              <a:t> </a:t>
            </a:r>
            <a:r>
              <a:rPr lang="en-US">
                <a:sym typeface="Symbol" pitchFamily="18" charset="2"/>
              </a:rPr>
              <a:t> 0), and the difference  in the heights of the two columns gives the pressure of the gas contained in the bulb directly.</a:t>
            </a:r>
          </a:p>
          <a:p>
            <a:endParaRPr lang="en-US" sz="500">
              <a:sym typeface="Symbol" pitchFamily="18" charset="2"/>
            </a:endParaRPr>
          </a:p>
          <a:p>
            <a:r>
              <a:rPr lang="en-US">
                <a:sym typeface="Symbol" pitchFamily="18" charset="2"/>
              </a:rPr>
              <a:t>•   In an </a:t>
            </a:r>
            <a:r>
              <a:rPr lang="en-US" i="1">
                <a:sym typeface="Symbol" pitchFamily="18" charset="2"/>
              </a:rPr>
              <a:t>open-end manometer</a:t>
            </a:r>
            <a:r>
              <a:rPr lang="en-US">
                <a:sym typeface="Symbol" pitchFamily="18" charset="2"/>
              </a:rPr>
              <a:t>, the left (reference) arm is open to the atmosphere here (</a:t>
            </a:r>
            <a:r>
              <a:rPr lang="en-US" i="1">
                <a:sym typeface="Symbol" pitchFamily="18" charset="2"/>
              </a:rPr>
              <a:t>P</a:t>
            </a:r>
            <a:r>
              <a:rPr lang="en-US">
                <a:sym typeface="Symbol" pitchFamily="18" charset="2"/>
              </a:rPr>
              <a:t> = 1 atm), and the difference in the heights of the two columns gives the difference between atmospheric pressure and the pressure of the gas in the bulb.</a:t>
            </a:r>
          </a:p>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31F5745D-836A-44B8-A2EA-DA2A42BD6AB8}" type="slidenum">
              <a:rPr lang="en-US"/>
              <a:pPr/>
              <a:t>15</a:t>
            </a:fld>
            <a:endParaRPr lang="en-US"/>
          </a:p>
        </p:txBody>
      </p:sp>
      <p:sp>
        <p:nvSpPr>
          <p:cNvPr id="15769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a:fld id="{FEE429BB-94B2-49B7-B205-4F737BA103E7}" type="slidenum">
              <a:rPr lang="en-US" sz="1200">
                <a:latin typeface="Times New Roman" pitchFamily="18" charset="0"/>
              </a:rPr>
              <a:pPr algn="r"/>
              <a:t>15</a:t>
            </a:fld>
            <a:endParaRPr lang="en-US" sz="1200">
              <a:latin typeface="Times New Roman" pitchFamily="18" charset="0"/>
            </a:endParaRPr>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EE097B3F-B09D-4EEC-9006-84092F68651B}" type="slidenum">
              <a:rPr lang="en-US"/>
              <a:pPr/>
              <a:t>16</a:t>
            </a:fld>
            <a:endParaRPr lang="en-US"/>
          </a:p>
        </p:txBody>
      </p:sp>
      <p:sp>
        <p:nvSpPr>
          <p:cNvPr id="15974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a:fld id="{530384A9-2941-43F0-A823-D2A6CA84CF75}" type="slidenum">
              <a:rPr lang="en-US" sz="1200">
                <a:latin typeface="Times New Roman" pitchFamily="18" charset="0"/>
              </a:rPr>
              <a:pPr algn="r"/>
              <a:t>16</a:t>
            </a:fld>
            <a:endParaRPr lang="en-US" sz="1200">
              <a:latin typeface="Times New Roman" pitchFamily="18" charset="0"/>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1F3CB0E7-36FC-4D8B-A6BE-9E5B17DD069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A335415-BBE7-4272-9C79-0A021877ED6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8F2C5DB-B084-4024-82C2-054026654EF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47B9B87C-083B-4027-BB3C-2706669E85DE}" type="slidenum">
              <a:rPr lang="en-US"/>
              <a:pPr/>
              <a:t>‹#›</a:t>
            </a:fld>
            <a:endParaRPr lang="en-US"/>
          </a:p>
        </p:txBody>
      </p:sp>
    </p:spTree>
    <p:extLst>
      <p:ext uri="{BB962C8B-B14F-4D97-AF65-F5344CB8AC3E}">
        <p14:creationId xmlns:p14="http://schemas.microsoft.com/office/powerpoint/2010/main" val="6130037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49059F2C-263D-41FB-9894-155B140A0D12}" type="slidenum">
              <a:rPr lang="en-US"/>
              <a:pPr/>
              <a:t>‹#›</a:t>
            </a:fld>
            <a:endParaRPr lang="en-US"/>
          </a:p>
        </p:txBody>
      </p:sp>
    </p:spTree>
    <p:extLst>
      <p:ext uri="{BB962C8B-B14F-4D97-AF65-F5344CB8AC3E}">
        <p14:creationId xmlns:p14="http://schemas.microsoft.com/office/powerpoint/2010/main" val="41648713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9AD6000B-5926-4C9D-840A-0F239B7AC7CE}" type="slidenum">
              <a:rPr lang="en-US"/>
              <a:pPr/>
              <a:t>‹#›</a:t>
            </a:fld>
            <a:endParaRPr lang="en-US"/>
          </a:p>
        </p:txBody>
      </p:sp>
    </p:spTree>
    <p:extLst>
      <p:ext uri="{BB962C8B-B14F-4D97-AF65-F5344CB8AC3E}">
        <p14:creationId xmlns:p14="http://schemas.microsoft.com/office/powerpoint/2010/main" val="37631799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113ADC1D-FBF6-436D-ABAA-6D448F68021E}" type="slidenum">
              <a:rPr lang="en-US"/>
              <a:pPr/>
              <a:t>‹#›</a:t>
            </a:fld>
            <a:endParaRPr lang="en-US"/>
          </a:p>
        </p:txBody>
      </p:sp>
    </p:spTree>
    <p:extLst>
      <p:ext uri="{BB962C8B-B14F-4D97-AF65-F5344CB8AC3E}">
        <p14:creationId xmlns:p14="http://schemas.microsoft.com/office/powerpoint/2010/main" val="192709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4682CA4-683E-4D54-B425-F31FEA000AD9}"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702160A-6B5D-483F-BCD0-904A1B437E39}"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2831974-99EB-4CD8-A9A1-1E4695659678}"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E53621BF-C7E0-496F-8610-299C8965466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36D2F13A-0CD9-4F71-9DD5-FC02F9DE5793}"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FF90AAA2-E8AC-4F39-9E1A-223A9269BD5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0E3B6E7-7EB4-4B16-B4C0-AC5967D487C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F0CEE681-1D6C-4108-9FB1-790876516A02}"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7">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85717" y="304800"/>
            <a:ext cx="8229600" cy="731838"/>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476309" y="1143000"/>
            <a:ext cx="8229600" cy="4525963"/>
          </a:xfrm>
          <a:prstGeom prst="rect">
            <a:avLst/>
          </a:prstGeom>
        </p:spPr>
        <p:txBody>
          <a:bodyPr vert="horz">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01B0369-C1AD-4B7B-82AF-3FB2006717F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Lst>
  <p:hf hdr="0" ftr="0" dt="0"/>
  <p:txStyles>
    <p:titleStyle>
      <a:lvl1pPr algn="ctr" rtl="0" eaLnBrk="1" latinLnBrk="0" hangingPunct="1">
        <a:spcBef>
          <a:spcPct val="0"/>
        </a:spcBef>
        <a:buNone/>
        <a:defRPr kumimoji="0" sz="4100" b="0" u="sng" kern="1200">
          <a:solidFill>
            <a:schemeClr val="tx1"/>
          </a:solidFill>
          <a:effectLst/>
          <a:latin typeface="+mj-lt"/>
          <a:ea typeface="+mj-ea"/>
          <a:cs typeface="+mj-cs"/>
        </a:defRPr>
      </a:lvl1pPr>
      <a:extLst/>
    </p:titleStyle>
    <p:bodyStyle>
      <a:lvl1pPr marL="365760" indent="-256032" algn="l" rtl="0" eaLnBrk="1" latinLnBrk="0" hangingPunct="1">
        <a:spcBef>
          <a:spcPts val="400"/>
        </a:spcBef>
        <a:spcAft>
          <a:spcPts val="0"/>
        </a:spcAft>
        <a:buClrTx/>
        <a:buSzPct val="68000"/>
        <a:buFont typeface="Arial" pitchFamily="34" charset="0"/>
        <a:buChar char="•"/>
        <a:defRPr kumimoji="0" sz="2700" kern="1200">
          <a:solidFill>
            <a:schemeClr val="tx1"/>
          </a:solidFill>
          <a:latin typeface="Arial" pitchFamily="34" charset="0"/>
          <a:ea typeface="+mn-ea"/>
          <a:cs typeface="Arial" pitchFamily="34" charset="0"/>
        </a:defRPr>
      </a:lvl1pPr>
      <a:lvl2pPr marL="621792" indent="-228600" algn="l" rtl="0" eaLnBrk="1" latinLnBrk="0" hangingPunct="1">
        <a:spcBef>
          <a:spcPts val="324"/>
        </a:spcBef>
        <a:buClrTx/>
        <a:buFont typeface="Arial" pitchFamily="34" charset="0"/>
        <a:buChar char="•"/>
        <a:defRPr kumimoji="0" sz="2300" kern="1200">
          <a:solidFill>
            <a:schemeClr val="tx1"/>
          </a:solidFill>
          <a:latin typeface="Arial" pitchFamily="34" charset="0"/>
          <a:ea typeface="+mn-ea"/>
          <a:cs typeface="Arial" pitchFamily="34" charset="0"/>
        </a:defRPr>
      </a:lvl2pPr>
      <a:lvl3pPr marL="859536" indent="-228600" algn="l" rtl="0" eaLnBrk="1" latinLnBrk="0" hangingPunct="1">
        <a:spcBef>
          <a:spcPts val="350"/>
        </a:spcBef>
        <a:buClrTx/>
        <a:buSzPct val="100000"/>
        <a:buFont typeface="Arial" pitchFamily="34" charset="0"/>
        <a:buChar char="•"/>
        <a:defRPr kumimoji="0" sz="2100" kern="1200">
          <a:solidFill>
            <a:schemeClr val="tx1"/>
          </a:solidFill>
          <a:latin typeface="Arial" pitchFamily="34" charset="0"/>
          <a:ea typeface="+mn-ea"/>
          <a:cs typeface="Arial" pitchFamily="34" charset="0"/>
        </a:defRPr>
      </a:lvl3pPr>
      <a:lvl4pPr marL="1143000" indent="-228600" algn="l" rtl="0" eaLnBrk="1" latinLnBrk="0" hangingPunct="1">
        <a:spcBef>
          <a:spcPts val="350"/>
        </a:spcBef>
        <a:buClrTx/>
        <a:buFont typeface="Arial" pitchFamily="34" charset="0"/>
        <a:buChar char="•"/>
        <a:defRPr kumimoji="0" sz="1900" kern="1200">
          <a:solidFill>
            <a:schemeClr val="tx1"/>
          </a:solidFill>
          <a:latin typeface="Arial" pitchFamily="34" charset="0"/>
          <a:ea typeface="+mn-ea"/>
          <a:cs typeface="Arial" pitchFamily="34" charset="0"/>
        </a:defRPr>
      </a:lvl4pPr>
      <a:lvl5pPr marL="1371600" indent="-228600" algn="l" rtl="0" eaLnBrk="1" latinLnBrk="0" hangingPunct="1">
        <a:spcBef>
          <a:spcPts val="350"/>
        </a:spcBef>
        <a:buClrTx/>
        <a:buFont typeface="Arial" pitchFamily="34" charset="0"/>
        <a:buChar char="•"/>
        <a:defRPr kumimoji="0" sz="1800" kern="1200">
          <a:solidFill>
            <a:schemeClr val="tx1"/>
          </a:solidFill>
          <a:latin typeface="Arial" pitchFamily="34" charset="0"/>
          <a:ea typeface="+mn-ea"/>
          <a:cs typeface="Arial"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21.png"/><Relationship Id="rId4" Type="http://schemas.openxmlformats.org/officeDocument/2006/relationships/oleObject" Target="../embeddings/oleObject13.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png"/><Relationship Id="rId4" Type="http://schemas.openxmlformats.org/officeDocument/2006/relationships/oleObject" Target="../embeddings/oleObject1.bin"/><Relationship Id="rId9"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24.wmf"/><Relationship Id="rId4" Type="http://schemas.openxmlformats.org/officeDocument/2006/relationships/oleObject" Target="../embeddings/oleObject14.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2.xml"/><Relationship Id="rId1" Type="http://schemas.openxmlformats.org/officeDocument/2006/relationships/vmlDrawing" Target="../drawings/vmlDrawing7.vml"/><Relationship Id="rId6" Type="http://schemas.openxmlformats.org/officeDocument/2006/relationships/image" Target="../media/image26.wmf"/><Relationship Id="rId5" Type="http://schemas.openxmlformats.org/officeDocument/2006/relationships/oleObject" Target="../embeddings/oleObject16.bin"/><Relationship Id="rId4" Type="http://schemas.openxmlformats.org/officeDocument/2006/relationships/image" Target="../media/image25.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12.xml"/><Relationship Id="rId1" Type="http://schemas.openxmlformats.org/officeDocument/2006/relationships/vmlDrawing" Target="../drawings/vmlDrawing8.vml"/><Relationship Id="rId6" Type="http://schemas.openxmlformats.org/officeDocument/2006/relationships/image" Target="../media/image28.wmf"/><Relationship Id="rId5" Type="http://schemas.openxmlformats.org/officeDocument/2006/relationships/oleObject" Target="../embeddings/oleObject18.bin"/><Relationship Id="rId4" Type="http://schemas.openxmlformats.org/officeDocument/2006/relationships/image" Target="../media/image27.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2.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30.wmf"/><Relationship Id="rId5" Type="http://schemas.openxmlformats.org/officeDocument/2006/relationships/oleObject" Target="../embeddings/oleObject20.bin"/><Relationship Id="rId4" Type="http://schemas.openxmlformats.org/officeDocument/2006/relationships/image" Target="../media/image29.w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31.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12.xml"/><Relationship Id="rId1" Type="http://schemas.openxmlformats.org/officeDocument/2006/relationships/vmlDrawing" Target="../drawings/vmlDrawing11.vml"/><Relationship Id="rId4" Type="http://schemas.openxmlformats.org/officeDocument/2006/relationships/image" Target="../media/image32.w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oleObject" Target="../embeddings/oleObject23.bin"/><Relationship Id="rId7" Type="http://schemas.openxmlformats.org/officeDocument/2006/relationships/oleObject" Target="../embeddings/oleObject25.bin"/><Relationship Id="rId2" Type="http://schemas.openxmlformats.org/officeDocument/2006/relationships/slideLayout" Target="../slideLayouts/slideLayout12.xml"/><Relationship Id="rId1" Type="http://schemas.openxmlformats.org/officeDocument/2006/relationships/vmlDrawing" Target="../drawings/vmlDrawing12.vml"/><Relationship Id="rId6" Type="http://schemas.openxmlformats.org/officeDocument/2006/relationships/image" Target="../media/image35.wmf"/><Relationship Id="rId5" Type="http://schemas.openxmlformats.org/officeDocument/2006/relationships/oleObject" Target="../embeddings/oleObject24.bin"/><Relationship Id="rId10" Type="http://schemas.openxmlformats.org/officeDocument/2006/relationships/image" Target="../media/image37.wmf"/><Relationship Id="rId4" Type="http://schemas.openxmlformats.org/officeDocument/2006/relationships/image" Target="../media/image34.wmf"/><Relationship Id="rId9" Type="http://schemas.openxmlformats.org/officeDocument/2006/relationships/oleObject" Target="../embeddings/oleObject26.bin"/></Relationships>
</file>

<file path=ppt/slides/_rels/slide43.xml.rels><?xml version="1.0" encoding="UTF-8" standalone="yes"?>
<Relationships xmlns="http://schemas.openxmlformats.org/package/2006/relationships"><Relationship Id="rId8" Type="http://schemas.openxmlformats.org/officeDocument/2006/relationships/image" Target="../media/image40.wmf"/><Relationship Id="rId13" Type="http://schemas.openxmlformats.org/officeDocument/2006/relationships/oleObject" Target="../embeddings/oleObject32.bin"/><Relationship Id="rId3" Type="http://schemas.openxmlformats.org/officeDocument/2006/relationships/oleObject" Target="../embeddings/oleObject27.bin"/><Relationship Id="rId7" Type="http://schemas.openxmlformats.org/officeDocument/2006/relationships/oleObject" Target="../embeddings/oleObject29.bin"/><Relationship Id="rId12" Type="http://schemas.openxmlformats.org/officeDocument/2006/relationships/image" Target="../media/image42.wmf"/><Relationship Id="rId2" Type="http://schemas.openxmlformats.org/officeDocument/2006/relationships/slideLayout" Target="../slideLayouts/slideLayout14.xml"/><Relationship Id="rId1" Type="http://schemas.openxmlformats.org/officeDocument/2006/relationships/vmlDrawing" Target="../drawings/vmlDrawing13.vml"/><Relationship Id="rId6" Type="http://schemas.openxmlformats.org/officeDocument/2006/relationships/image" Target="../media/image39.wmf"/><Relationship Id="rId11" Type="http://schemas.openxmlformats.org/officeDocument/2006/relationships/oleObject" Target="../embeddings/oleObject31.bin"/><Relationship Id="rId5" Type="http://schemas.openxmlformats.org/officeDocument/2006/relationships/oleObject" Target="../embeddings/oleObject28.bin"/><Relationship Id="rId10" Type="http://schemas.openxmlformats.org/officeDocument/2006/relationships/image" Target="../media/image41.wmf"/><Relationship Id="rId4" Type="http://schemas.openxmlformats.org/officeDocument/2006/relationships/image" Target="../media/image38.wmf"/><Relationship Id="rId9" Type="http://schemas.openxmlformats.org/officeDocument/2006/relationships/oleObject" Target="../embeddings/oleObject30.bin"/><Relationship Id="rId14" Type="http://schemas.openxmlformats.org/officeDocument/2006/relationships/image" Target="../media/image43.w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3.xml"/><Relationship Id="rId7" Type="http://schemas.openxmlformats.org/officeDocument/2006/relationships/image" Target="../media/image10.wmf"/><Relationship Id="rId12" Type="http://schemas.openxmlformats.org/officeDocument/2006/relationships/image" Target="../media/image12.e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7.bin"/><Relationship Id="rId11" Type="http://schemas.openxmlformats.org/officeDocument/2006/relationships/oleObject" Target="../embeddings/oleObject10.bin"/><Relationship Id="rId5" Type="http://schemas.openxmlformats.org/officeDocument/2006/relationships/image" Target="../media/image9.wmf"/><Relationship Id="rId10" Type="http://schemas.openxmlformats.org/officeDocument/2006/relationships/image" Target="../media/image11.wmf"/><Relationship Id="rId4" Type="http://schemas.openxmlformats.org/officeDocument/2006/relationships/oleObject" Target="../embeddings/oleObject6.bin"/><Relationship Id="rId9" Type="http://schemas.openxmlformats.org/officeDocument/2006/relationships/oleObject" Target="../embeddings/oleObject9.bin"/></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oleObject" Target="../embeddings/oleObject35.bin"/><Relationship Id="rId3" Type="http://schemas.openxmlformats.org/officeDocument/2006/relationships/notesSlide" Target="../notesSlides/notesSlide16.xml"/><Relationship Id="rId7" Type="http://schemas.openxmlformats.org/officeDocument/2006/relationships/image" Target="../media/image45.wmf"/><Relationship Id="rId2" Type="http://schemas.openxmlformats.org/officeDocument/2006/relationships/slideLayout" Target="../slideLayouts/slideLayout12.xml"/><Relationship Id="rId1" Type="http://schemas.openxmlformats.org/officeDocument/2006/relationships/vmlDrawing" Target="../drawings/vmlDrawing14.vml"/><Relationship Id="rId6" Type="http://schemas.openxmlformats.org/officeDocument/2006/relationships/oleObject" Target="../embeddings/oleObject34.bin"/><Relationship Id="rId5" Type="http://schemas.openxmlformats.org/officeDocument/2006/relationships/image" Target="../media/image44.wmf"/><Relationship Id="rId4" Type="http://schemas.openxmlformats.org/officeDocument/2006/relationships/oleObject" Target="../embeddings/oleObject33.bin"/><Relationship Id="rId9" Type="http://schemas.openxmlformats.org/officeDocument/2006/relationships/image" Target="../media/image46.w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image" Target="../media/image49.wmf"/><Relationship Id="rId3" Type="http://schemas.openxmlformats.org/officeDocument/2006/relationships/oleObject" Target="../embeddings/oleObject36.bin"/><Relationship Id="rId7" Type="http://schemas.openxmlformats.org/officeDocument/2006/relationships/oleObject" Target="../embeddings/oleObject38.bin"/><Relationship Id="rId2" Type="http://schemas.openxmlformats.org/officeDocument/2006/relationships/slideLayout" Target="../slideLayouts/slideLayout12.xml"/><Relationship Id="rId1" Type="http://schemas.openxmlformats.org/officeDocument/2006/relationships/vmlDrawing" Target="../drawings/vmlDrawing15.vml"/><Relationship Id="rId6" Type="http://schemas.openxmlformats.org/officeDocument/2006/relationships/image" Target="../media/image48.wmf"/><Relationship Id="rId5" Type="http://schemas.openxmlformats.org/officeDocument/2006/relationships/oleObject" Target="../embeddings/oleObject37.bin"/><Relationship Id="rId4" Type="http://schemas.openxmlformats.org/officeDocument/2006/relationships/image" Target="../media/image47.w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6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8" Type="http://schemas.openxmlformats.org/officeDocument/2006/relationships/image" Target="../media/image53.wmf"/><Relationship Id="rId13" Type="http://schemas.openxmlformats.org/officeDocument/2006/relationships/oleObject" Target="../embeddings/oleObject44.bin"/><Relationship Id="rId3" Type="http://schemas.openxmlformats.org/officeDocument/2006/relationships/oleObject" Target="../embeddings/oleObject39.bin"/><Relationship Id="rId7" Type="http://schemas.openxmlformats.org/officeDocument/2006/relationships/oleObject" Target="../embeddings/oleObject41.bin"/><Relationship Id="rId12" Type="http://schemas.openxmlformats.org/officeDocument/2006/relationships/image" Target="../media/image55.wmf"/><Relationship Id="rId2" Type="http://schemas.openxmlformats.org/officeDocument/2006/relationships/slideLayout" Target="../slideLayouts/slideLayout12.xml"/><Relationship Id="rId1" Type="http://schemas.openxmlformats.org/officeDocument/2006/relationships/vmlDrawing" Target="../drawings/vmlDrawing16.vml"/><Relationship Id="rId6" Type="http://schemas.openxmlformats.org/officeDocument/2006/relationships/image" Target="../media/image52.wmf"/><Relationship Id="rId11" Type="http://schemas.openxmlformats.org/officeDocument/2006/relationships/oleObject" Target="../embeddings/oleObject43.bin"/><Relationship Id="rId5" Type="http://schemas.openxmlformats.org/officeDocument/2006/relationships/oleObject" Target="../embeddings/oleObject40.bin"/><Relationship Id="rId10" Type="http://schemas.openxmlformats.org/officeDocument/2006/relationships/image" Target="../media/image54.wmf"/><Relationship Id="rId4" Type="http://schemas.openxmlformats.org/officeDocument/2006/relationships/image" Target="../media/image51.wmf"/><Relationship Id="rId9" Type="http://schemas.openxmlformats.org/officeDocument/2006/relationships/oleObject" Target="../embeddings/oleObject42.bin"/><Relationship Id="rId14" Type="http://schemas.openxmlformats.org/officeDocument/2006/relationships/image" Target="../media/image56.wmf"/></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12.xml"/><Relationship Id="rId1" Type="http://schemas.openxmlformats.org/officeDocument/2006/relationships/vmlDrawing" Target="../drawings/vmlDrawing17.vml"/><Relationship Id="rId6" Type="http://schemas.openxmlformats.org/officeDocument/2006/relationships/image" Target="../media/image58.wmf"/><Relationship Id="rId5" Type="http://schemas.openxmlformats.org/officeDocument/2006/relationships/oleObject" Target="../embeddings/oleObject46.bin"/><Relationship Id="rId4" Type="http://schemas.openxmlformats.org/officeDocument/2006/relationships/image" Target="../media/image57.wmf"/></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image" Target="../media/image17.wmf"/><Relationship Id="rId5" Type="http://schemas.openxmlformats.org/officeDocument/2006/relationships/oleObject" Target="../embeddings/oleObject12.bin"/><Relationship Id="rId4" Type="http://schemas.openxmlformats.org/officeDocument/2006/relationships/image" Target="../media/image16.wmf"/></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12.xml"/><Relationship Id="rId1" Type="http://schemas.openxmlformats.org/officeDocument/2006/relationships/vmlDrawing" Target="../drawings/vmlDrawing18.vml"/><Relationship Id="rId6" Type="http://schemas.openxmlformats.org/officeDocument/2006/relationships/image" Target="../media/image63.wmf"/><Relationship Id="rId5" Type="http://schemas.openxmlformats.org/officeDocument/2006/relationships/oleObject" Target="../embeddings/oleObject48.bin"/><Relationship Id="rId4" Type="http://schemas.openxmlformats.org/officeDocument/2006/relationships/image" Target="../media/image62.wmf"/></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63.wmf"/><Relationship Id="rId2" Type="http://schemas.openxmlformats.org/officeDocument/2006/relationships/slideLayout" Target="../slideLayouts/slideLayout15.xml"/><Relationship Id="rId1" Type="http://schemas.openxmlformats.org/officeDocument/2006/relationships/vmlDrawing" Target="../drawings/vmlDrawing19.vml"/><Relationship Id="rId6" Type="http://schemas.openxmlformats.org/officeDocument/2006/relationships/oleObject" Target="../embeddings/oleObject50.bin"/><Relationship Id="rId5" Type="http://schemas.openxmlformats.org/officeDocument/2006/relationships/image" Target="../media/image64.wmf"/><Relationship Id="rId4" Type="http://schemas.openxmlformats.org/officeDocument/2006/relationships/oleObject" Target="../embeddings/oleObject49.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12.xml"/><Relationship Id="rId1" Type="http://schemas.openxmlformats.org/officeDocument/2006/relationships/vmlDrawing" Target="../drawings/vmlDrawing20.vml"/><Relationship Id="rId4" Type="http://schemas.openxmlformats.org/officeDocument/2006/relationships/image" Target="../media/image65.wmf"/></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12.xml"/><Relationship Id="rId1" Type="http://schemas.openxmlformats.org/officeDocument/2006/relationships/vmlDrawing" Target="../drawings/vmlDrawing21.vml"/><Relationship Id="rId4" Type="http://schemas.openxmlformats.org/officeDocument/2006/relationships/image" Target="../media/image66.wmf"/></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vmlDrawing" Target="../drawings/vmlDrawing22.vml"/><Relationship Id="rId5" Type="http://schemas.openxmlformats.org/officeDocument/2006/relationships/image" Target="../media/image67.wmf"/><Relationship Id="rId4" Type="http://schemas.openxmlformats.org/officeDocument/2006/relationships/oleObject" Target="../embeddings/oleObject53.bin"/></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12.xml"/><Relationship Id="rId1" Type="http://schemas.openxmlformats.org/officeDocument/2006/relationships/vmlDrawing" Target="../drawings/vmlDrawing23.vml"/><Relationship Id="rId4" Type="http://schemas.openxmlformats.org/officeDocument/2006/relationships/image" Target="../media/image69.wmf"/></Relationships>
</file>

<file path=ppt/slides/_rels/slide93.xml.rels><?xml version="1.0" encoding="UTF-8" standalone="yes"?>
<Relationships xmlns="http://schemas.openxmlformats.org/package/2006/relationships"><Relationship Id="rId8" Type="http://schemas.openxmlformats.org/officeDocument/2006/relationships/image" Target="../media/image71.wmf"/><Relationship Id="rId3" Type="http://schemas.openxmlformats.org/officeDocument/2006/relationships/oleObject" Target="../embeddings/oleObject55.bin"/><Relationship Id="rId7" Type="http://schemas.openxmlformats.org/officeDocument/2006/relationships/oleObject" Target="../embeddings/oleObject57.bin"/><Relationship Id="rId2" Type="http://schemas.openxmlformats.org/officeDocument/2006/relationships/slideLayout" Target="../slideLayouts/slideLayout12.xml"/><Relationship Id="rId1" Type="http://schemas.openxmlformats.org/officeDocument/2006/relationships/vmlDrawing" Target="../drawings/vmlDrawing24.vml"/><Relationship Id="rId6" Type="http://schemas.openxmlformats.org/officeDocument/2006/relationships/image" Target="../media/image70.wmf"/><Relationship Id="rId5" Type="http://schemas.openxmlformats.org/officeDocument/2006/relationships/oleObject" Target="../embeddings/oleObject56.bin"/><Relationship Id="rId4" Type="http://schemas.openxmlformats.org/officeDocument/2006/relationships/image" Target="../media/image69.wmf"/></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371600" y="2111375"/>
            <a:ext cx="7543800" cy="1470025"/>
          </a:xfrm>
        </p:spPr>
        <p:txBody>
          <a:bodyPr>
            <a:noAutofit/>
          </a:bodyPr>
          <a:lstStyle/>
          <a:p>
            <a:r>
              <a:rPr lang="en-US" dirty="0" smtClean="0"/>
              <a:t>Unit 6: </a:t>
            </a:r>
            <a:br>
              <a:rPr lang="en-US" dirty="0" smtClean="0"/>
            </a:br>
            <a:r>
              <a:rPr lang="en-US" dirty="0" smtClean="0"/>
              <a:t>Gases and the Kinetic Molecular Theory</a:t>
            </a:r>
            <a:endParaRPr lang="en-US" dirty="0"/>
          </a:p>
        </p:txBody>
      </p:sp>
      <p:sp>
        <p:nvSpPr>
          <p:cNvPr id="2051" name="Rectangle 3"/>
          <p:cNvSpPr>
            <a:spLocks noGrp="1" noChangeArrowheads="1"/>
          </p:cNvSpPr>
          <p:nvPr>
            <p:ph type="subTitle" idx="1"/>
          </p:nvPr>
        </p:nvSpPr>
        <p:spPr>
          <a:xfrm>
            <a:off x="228600" y="3810000"/>
            <a:ext cx="8610600" cy="1371600"/>
          </a:xfrm>
        </p:spPr>
        <p:txBody>
          <a:bodyPr>
            <a:normAutofit/>
          </a:bodyPr>
          <a:lstStyle/>
          <a:p>
            <a:pPr>
              <a:lnSpc>
                <a:spcPct val="80000"/>
              </a:lnSpc>
            </a:pPr>
            <a:r>
              <a:rPr lang="en-US" sz="4000" dirty="0" smtClean="0"/>
              <a:t>Pre-AP Chemistry</a:t>
            </a:r>
            <a:endParaRPr lang="en-US" sz="4000" dirty="0"/>
          </a:p>
        </p:txBody>
      </p:sp>
      <p:sp>
        <p:nvSpPr>
          <p:cNvPr id="4" name="Slide Number Placeholder 5"/>
          <p:cNvSpPr>
            <a:spLocks noGrp="1"/>
          </p:cNvSpPr>
          <p:nvPr>
            <p:ph type="sldNum" sz="quarter" idx="12"/>
          </p:nvPr>
        </p:nvSpPr>
        <p:spPr/>
        <p:txBody>
          <a:bodyPr/>
          <a:lstStyle/>
          <a:p>
            <a:fld id="{F12CE008-E428-4E0F-BECC-596CCD9AE52D}" type="slidenum">
              <a:rPr lang="en-US"/>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447800" y="0"/>
            <a:ext cx="6316663" cy="762000"/>
          </a:xfrm>
        </p:spPr>
        <p:txBody>
          <a:bodyPr>
            <a:normAutofit fontScale="90000"/>
          </a:bodyPr>
          <a:lstStyle/>
          <a:p>
            <a:r>
              <a:rPr lang="en-US" sz="4800" dirty="0"/>
              <a:t>The Barometer</a:t>
            </a:r>
          </a:p>
        </p:txBody>
      </p:sp>
      <p:sp>
        <p:nvSpPr>
          <p:cNvPr id="13315" name="Rectangle 3"/>
          <p:cNvSpPr>
            <a:spLocks noGrp="1" noChangeArrowheads="1"/>
          </p:cNvSpPr>
          <p:nvPr>
            <p:ph type="body" sz="half" idx="1"/>
          </p:nvPr>
        </p:nvSpPr>
        <p:spPr>
          <a:xfrm>
            <a:off x="3886200" y="838200"/>
            <a:ext cx="4876800" cy="5059362"/>
          </a:xfrm>
        </p:spPr>
        <p:txBody>
          <a:bodyPr>
            <a:normAutofit/>
          </a:bodyPr>
          <a:lstStyle/>
          <a:p>
            <a:pPr>
              <a:lnSpc>
                <a:spcPct val="90000"/>
              </a:lnSpc>
            </a:pPr>
            <a:r>
              <a:rPr lang="en-US" sz="2400" dirty="0"/>
              <a:t>Barometer – a device used to measure </a:t>
            </a:r>
            <a:r>
              <a:rPr lang="en-US" sz="2400" u="sng" dirty="0"/>
              <a:t>atmospheric pressure</a:t>
            </a:r>
          </a:p>
          <a:p>
            <a:pPr>
              <a:lnSpc>
                <a:spcPct val="90000"/>
              </a:lnSpc>
            </a:pPr>
            <a:r>
              <a:rPr lang="en-US" sz="2400" dirty="0"/>
              <a:t>Gases in the atmosphere exert a force down on the pool of mercury. </a:t>
            </a:r>
          </a:p>
          <a:p>
            <a:pPr>
              <a:lnSpc>
                <a:spcPct val="90000"/>
              </a:lnSpc>
            </a:pPr>
            <a:r>
              <a:rPr lang="en-US" sz="2400" dirty="0"/>
              <a:t>The pressure is measured when equilibrium between the forces of atmospheric gases and the force of the mercury in the tube is reached.</a:t>
            </a:r>
          </a:p>
          <a:p>
            <a:pPr>
              <a:lnSpc>
                <a:spcPct val="90000"/>
              </a:lnSpc>
            </a:pPr>
            <a:r>
              <a:rPr lang="en-US" sz="2400" dirty="0"/>
              <a:t>Common unit of pressure is height of mercury column in millimeters (mmHg)</a:t>
            </a:r>
          </a:p>
          <a:p>
            <a:pPr>
              <a:lnSpc>
                <a:spcPct val="90000"/>
              </a:lnSpc>
            </a:pPr>
            <a:endParaRPr lang="en-US" sz="2400" dirty="0"/>
          </a:p>
        </p:txBody>
      </p:sp>
      <p:pic>
        <p:nvPicPr>
          <p:cNvPr id="13316" name="Picture 4" descr="Baromete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81000" y="838200"/>
            <a:ext cx="3351213" cy="5715000"/>
          </a:xfrm>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Slide Number Placeholder 6"/>
          <p:cNvSpPr>
            <a:spLocks noGrp="1"/>
          </p:cNvSpPr>
          <p:nvPr>
            <p:ph type="sldNum" sz="quarter" idx="12"/>
          </p:nvPr>
        </p:nvSpPr>
        <p:spPr/>
        <p:txBody>
          <a:bodyPr/>
          <a:lstStyle/>
          <a:p>
            <a:fld id="{832CD186-E205-4F42-AAAC-B03932531000}" type="slidenum">
              <a:rPr lang="en-US"/>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3"/>
          <p:cNvSpPr>
            <a:spLocks noGrp="1"/>
          </p:cNvSpPr>
          <p:nvPr>
            <p:ph type="sldNum" sz="quarter" idx="12"/>
          </p:nvPr>
        </p:nvSpPr>
        <p:spPr/>
        <p:txBody>
          <a:bodyPr/>
          <a:lstStyle/>
          <a:p>
            <a:fld id="{759616F9-4017-4B0C-A68F-F9C395704959}" type="slidenum">
              <a:rPr lang="en-US"/>
              <a:pPr/>
              <a:t>11</a:t>
            </a:fld>
            <a:endParaRPr lang="en-US"/>
          </a:p>
        </p:txBody>
      </p:sp>
      <p:sp>
        <p:nvSpPr>
          <p:cNvPr id="112650" name="Rectangle 2"/>
          <p:cNvSpPr>
            <a:spLocks noGrp="1" noChangeArrowheads="1"/>
          </p:cNvSpPr>
          <p:nvPr>
            <p:ph type="title" idx="4294967295"/>
          </p:nvPr>
        </p:nvSpPr>
        <p:spPr>
          <a:xfrm>
            <a:off x="2971800" y="0"/>
            <a:ext cx="3468688" cy="1143000"/>
          </a:xfrm>
        </p:spPr>
        <p:txBody>
          <a:bodyPr>
            <a:normAutofit fontScale="90000"/>
          </a:bodyPr>
          <a:lstStyle/>
          <a:p>
            <a:r>
              <a:rPr lang="en-US" sz="4000" dirty="0"/>
              <a:t>Why Mercury?</a:t>
            </a:r>
          </a:p>
        </p:txBody>
      </p:sp>
      <p:sp>
        <p:nvSpPr>
          <p:cNvPr id="112651" name="Rectangle 3"/>
          <p:cNvSpPr>
            <a:spLocks noGrp="1" noChangeArrowheads="1"/>
          </p:cNvSpPr>
          <p:nvPr>
            <p:ph type="body" idx="4294967295"/>
          </p:nvPr>
        </p:nvSpPr>
        <p:spPr>
          <a:xfrm>
            <a:off x="1371600" y="1177131"/>
            <a:ext cx="3581400" cy="4525963"/>
          </a:xfrm>
        </p:spPr>
        <p:txBody>
          <a:bodyPr/>
          <a:lstStyle/>
          <a:p>
            <a:r>
              <a:rPr lang="en-US" dirty="0"/>
              <a:t>Mercury filled</a:t>
            </a:r>
          </a:p>
          <a:p>
            <a:pPr lvl="1">
              <a:buFontTx/>
              <a:buNone/>
            </a:pPr>
            <a:r>
              <a:rPr lang="en-US" dirty="0"/>
              <a:t>760 mm = 1 </a:t>
            </a:r>
            <a:r>
              <a:rPr lang="en-US" dirty="0" err="1"/>
              <a:t>atm</a:t>
            </a:r>
            <a:endParaRPr lang="en-US" dirty="0"/>
          </a:p>
          <a:p>
            <a:pPr lvl="1">
              <a:buFontTx/>
              <a:buNone/>
            </a:pPr>
            <a:endParaRPr lang="en-US" dirty="0"/>
          </a:p>
          <a:p>
            <a:r>
              <a:rPr lang="en-US" dirty="0"/>
              <a:t>Water filled</a:t>
            </a:r>
          </a:p>
          <a:p>
            <a:pPr lvl="1">
              <a:buFontTx/>
              <a:buNone/>
            </a:pPr>
            <a:r>
              <a:rPr lang="en-US" dirty="0"/>
              <a:t>10400 mm = 1 </a:t>
            </a:r>
            <a:r>
              <a:rPr lang="en-US" dirty="0" err="1"/>
              <a:t>atm</a:t>
            </a:r>
            <a:endParaRPr lang="en-US" dirty="0"/>
          </a:p>
        </p:txBody>
      </p:sp>
      <p:sp>
        <p:nvSpPr>
          <p:cNvPr id="112652" name="Text Box 4"/>
          <p:cNvSpPr txBox="1">
            <a:spLocks noChangeArrowheads="1"/>
          </p:cNvSpPr>
          <p:nvPr/>
        </p:nvSpPr>
        <p:spPr bwMode="auto">
          <a:xfrm>
            <a:off x="5856288" y="6172200"/>
            <a:ext cx="19923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sz="1200" b="1"/>
              <a:t>The barometer measures</a:t>
            </a:r>
          </a:p>
          <a:p>
            <a:pPr algn="ctr"/>
            <a:r>
              <a:rPr lang="en-US" sz="1200" b="1"/>
              <a:t>air pressure</a:t>
            </a:r>
          </a:p>
        </p:txBody>
      </p:sp>
      <p:sp>
        <p:nvSpPr>
          <p:cNvPr id="112654" name="Rectangle 7"/>
          <p:cNvSpPr>
            <a:spLocks noChangeArrowheads="1"/>
          </p:cNvSpPr>
          <p:nvPr/>
        </p:nvSpPr>
        <p:spPr bwMode="auto">
          <a:xfrm>
            <a:off x="5700713" y="4619625"/>
            <a:ext cx="889000" cy="352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1200"/>
          </a:p>
        </p:txBody>
      </p:sp>
      <p:sp>
        <p:nvSpPr>
          <p:cNvPr id="112655" name="Text Box 8"/>
          <p:cNvSpPr txBox="1">
            <a:spLocks noChangeArrowheads="1"/>
          </p:cNvSpPr>
          <p:nvPr/>
        </p:nvSpPr>
        <p:spPr bwMode="auto">
          <a:xfrm>
            <a:off x="7532688" y="411163"/>
            <a:ext cx="119221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sz="1200" b="1"/>
              <a:t>Water column</a:t>
            </a:r>
          </a:p>
          <a:p>
            <a:pPr algn="ctr"/>
            <a:r>
              <a:rPr lang="en-US" sz="1000" b="1"/>
              <a:t>(34.0 ft. high</a:t>
            </a:r>
          </a:p>
          <a:p>
            <a:pPr algn="ctr"/>
            <a:r>
              <a:rPr lang="en-US" sz="1000" b="1"/>
              <a:t>or 10.4 m)</a:t>
            </a:r>
          </a:p>
        </p:txBody>
      </p:sp>
      <p:sp>
        <p:nvSpPr>
          <p:cNvPr id="112656" name="Text Box 11"/>
          <p:cNvSpPr txBox="1">
            <a:spLocks noChangeArrowheads="1"/>
          </p:cNvSpPr>
          <p:nvPr/>
        </p:nvSpPr>
        <p:spPr bwMode="auto">
          <a:xfrm>
            <a:off x="5360988" y="2574925"/>
            <a:ext cx="1114425"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1200" b="1"/>
              <a:t>Atmospheric</a:t>
            </a:r>
          </a:p>
          <a:p>
            <a:r>
              <a:rPr lang="en-US" sz="1200" b="1"/>
              <a:t>pressure</a:t>
            </a:r>
          </a:p>
        </p:txBody>
      </p:sp>
      <p:sp>
        <p:nvSpPr>
          <p:cNvPr id="112657" name="Text Box 12"/>
          <p:cNvSpPr txBox="1">
            <a:spLocks noChangeArrowheads="1"/>
          </p:cNvSpPr>
          <p:nvPr/>
        </p:nvSpPr>
        <p:spPr bwMode="auto">
          <a:xfrm>
            <a:off x="5473700" y="4481513"/>
            <a:ext cx="136048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sz="1200" b="1"/>
              <a:t>Mercury column</a:t>
            </a:r>
          </a:p>
          <a:p>
            <a:pPr algn="ctr"/>
            <a:r>
              <a:rPr lang="en-US" sz="1000" b="1"/>
              <a:t>(30.0 in. high</a:t>
            </a:r>
          </a:p>
          <a:p>
            <a:pPr algn="ctr"/>
            <a:r>
              <a:rPr lang="en-US" sz="900" b="1"/>
              <a:t>or 76 cm</a:t>
            </a:r>
            <a:r>
              <a:rPr lang="en-US" sz="1000" b="1"/>
              <a:t>)</a:t>
            </a:r>
          </a:p>
        </p:txBody>
      </p:sp>
      <p:sp>
        <p:nvSpPr>
          <p:cNvPr id="112659" name="Line 14"/>
          <p:cNvSpPr>
            <a:spLocks noChangeShapeType="1"/>
          </p:cNvSpPr>
          <p:nvPr/>
        </p:nvSpPr>
        <p:spPr bwMode="auto">
          <a:xfrm flipH="1">
            <a:off x="7427913" y="733425"/>
            <a:ext cx="146050" cy="2587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cxnSp>
        <p:nvCxnSpPr>
          <p:cNvPr id="112660" name="AutoShape 15"/>
          <p:cNvCxnSpPr>
            <a:cxnSpLocks noChangeShapeType="1"/>
          </p:cNvCxnSpPr>
          <p:nvPr/>
        </p:nvCxnSpPr>
        <p:spPr bwMode="auto">
          <a:xfrm rot="5400000" flipV="1">
            <a:off x="7373144" y="785019"/>
            <a:ext cx="1588" cy="63500"/>
          </a:xfrm>
          <a:prstGeom prst="curvedConnector3">
            <a:avLst>
              <a:gd name="adj1" fmla="val -10500005"/>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12661" name="AutoShape 16"/>
          <p:cNvSpPr>
            <a:spLocks noChangeArrowheads="1"/>
          </p:cNvSpPr>
          <p:nvPr/>
        </p:nvSpPr>
        <p:spPr bwMode="auto">
          <a:xfrm>
            <a:off x="6867525" y="5578475"/>
            <a:ext cx="989013" cy="382588"/>
          </a:xfrm>
          <a:prstGeom prst="can">
            <a:avLst>
              <a:gd name="adj" fmla="val 50000"/>
            </a:avLst>
          </a:prstGeom>
          <a:solidFill>
            <a:srgbClr val="DDDDDD"/>
          </a:solidFill>
          <a:ln w="12700">
            <a:solidFill>
              <a:srgbClr val="333333"/>
            </a:solidFill>
            <a:round/>
            <a:headEnd/>
            <a:tailEnd/>
          </a:ln>
        </p:spPr>
        <p:txBody>
          <a:bodyPr wrap="none" anchor="ctr"/>
          <a:lstStyle/>
          <a:p>
            <a:pPr algn="ctr"/>
            <a:endParaRPr lang="en-US" sz="1200"/>
          </a:p>
        </p:txBody>
      </p:sp>
      <p:sp>
        <p:nvSpPr>
          <p:cNvPr id="112662" name="Line 17" descr="Blue tissue paper"/>
          <p:cNvSpPr>
            <a:spLocks noChangeShapeType="1"/>
          </p:cNvSpPr>
          <p:nvPr/>
        </p:nvSpPr>
        <p:spPr bwMode="auto">
          <a:xfrm>
            <a:off x="6905625" y="5707063"/>
            <a:ext cx="0" cy="17145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663" name="Line 18" descr="Blue tissue paper"/>
          <p:cNvSpPr>
            <a:spLocks noChangeShapeType="1"/>
          </p:cNvSpPr>
          <p:nvPr/>
        </p:nvSpPr>
        <p:spPr bwMode="auto">
          <a:xfrm>
            <a:off x="6932613" y="5721350"/>
            <a:ext cx="0" cy="16510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664" name="Line 19" descr="Blue tissue paper"/>
          <p:cNvSpPr>
            <a:spLocks noChangeShapeType="1"/>
          </p:cNvSpPr>
          <p:nvPr/>
        </p:nvSpPr>
        <p:spPr bwMode="auto">
          <a:xfrm>
            <a:off x="6972300" y="5743575"/>
            <a:ext cx="0" cy="15875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665" name="Line 20" descr="Blue tissue paper"/>
          <p:cNvSpPr>
            <a:spLocks noChangeShapeType="1"/>
          </p:cNvSpPr>
          <p:nvPr/>
        </p:nvSpPr>
        <p:spPr bwMode="auto">
          <a:xfrm>
            <a:off x="7015163" y="5751513"/>
            <a:ext cx="0" cy="16510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666" name="Line 21" descr="Blue tissue paper"/>
          <p:cNvSpPr>
            <a:spLocks noChangeShapeType="1"/>
          </p:cNvSpPr>
          <p:nvPr/>
        </p:nvSpPr>
        <p:spPr bwMode="auto">
          <a:xfrm>
            <a:off x="7081838" y="5754688"/>
            <a:ext cx="0" cy="169862"/>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667" name="Line 22" descr="Blue tissue paper"/>
          <p:cNvSpPr>
            <a:spLocks noChangeShapeType="1"/>
          </p:cNvSpPr>
          <p:nvPr/>
        </p:nvSpPr>
        <p:spPr bwMode="auto">
          <a:xfrm>
            <a:off x="7148513" y="5781675"/>
            <a:ext cx="0" cy="53975"/>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668" name="Line 23" descr="Blue tissue paper"/>
          <p:cNvSpPr>
            <a:spLocks noChangeShapeType="1"/>
          </p:cNvSpPr>
          <p:nvPr/>
        </p:nvSpPr>
        <p:spPr bwMode="auto">
          <a:xfrm>
            <a:off x="7148513" y="5873750"/>
            <a:ext cx="0" cy="53975"/>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669" name="Line 24" descr="Blue tissue paper"/>
          <p:cNvSpPr>
            <a:spLocks noChangeShapeType="1"/>
          </p:cNvSpPr>
          <p:nvPr/>
        </p:nvSpPr>
        <p:spPr bwMode="auto">
          <a:xfrm>
            <a:off x="7827963" y="5726113"/>
            <a:ext cx="0" cy="16510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670" name="Line 25" descr="Blue tissue paper"/>
          <p:cNvSpPr>
            <a:spLocks noChangeShapeType="1"/>
          </p:cNvSpPr>
          <p:nvPr/>
        </p:nvSpPr>
        <p:spPr bwMode="auto">
          <a:xfrm>
            <a:off x="7785100" y="5748338"/>
            <a:ext cx="0" cy="15875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671" name="Line 26" descr="Blue tissue paper"/>
          <p:cNvSpPr>
            <a:spLocks noChangeShapeType="1"/>
          </p:cNvSpPr>
          <p:nvPr/>
        </p:nvSpPr>
        <p:spPr bwMode="auto">
          <a:xfrm>
            <a:off x="7739063" y="5757863"/>
            <a:ext cx="0" cy="16510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672" name="Rectangle 27"/>
          <p:cNvSpPr>
            <a:spLocks noChangeArrowheads="1"/>
          </p:cNvSpPr>
          <p:nvPr/>
        </p:nvSpPr>
        <p:spPr bwMode="auto">
          <a:xfrm>
            <a:off x="7342188" y="815975"/>
            <a:ext cx="63500" cy="4848225"/>
          </a:xfrm>
          <a:prstGeom prst="rect">
            <a:avLst/>
          </a:prstGeom>
          <a:gradFill rotWithShape="1">
            <a:gsLst>
              <a:gs pos="0">
                <a:srgbClr val="0066FF"/>
              </a:gs>
              <a:gs pos="100000">
                <a:schemeClr val="bg1"/>
              </a:gs>
            </a:gsLst>
            <a:lin ang="0" scaled="1"/>
          </a:gradFill>
          <a:ln w="9525">
            <a:solidFill>
              <a:schemeClr val="tx1"/>
            </a:solidFill>
            <a:miter lim="800000"/>
            <a:headEnd/>
            <a:tailEnd/>
          </a:ln>
        </p:spPr>
        <p:txBody>
          <a:bodyPr wrap="none" anchor="ctr"/>
          <a:lstStyle/>
          <a:p>
            <a:pPr algn="ctr"/>
            <a:endParaRPr lang="en-US" sz="1200"/>
          </a:p>
        </p:txBody>
      </p:sp>
      <p:sp>
        <p:nvSpPr>
          <p:cNvPr id="112673" name="Oval 28"/>
          <p:cNvSpPr>
            <a:spLocks noChangeArrowheads="1"/>
          </p:cNvSpPr>
          <p:nvPr/>
        </p:nvSpPr>
        <p:spPr bwMode="auto">
          <a:xfrm>
            <a:off x="6935788" y="5653088"/>
            <a:ext cx="858837" cy="100012"/>
          </a:xfrm>
          <a:prstGeom prst="ellipse">
            <a:avLst/>
          </a:prstGeom>
          <a:gradFill rotWithShape="1">
            <a:gsLst>
              <a:gs pos="0">
                <a:srgbClr val="3366FF"/>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en-US" sz="1200"/>
          </a:p>
        </p:txBody>
      </p:sp>
      <p:sp>
        <p:nvSpPr>
          <p:cNvPr id="112674" name="AutoShape 29"/>
          <p:cNvSpPr>
            <a:spLocks noChangeArrowheads="1"/>
          </p:cNvSpPr>
          <p:nvPr/>
        </p:nvSpPr>
        <p:spPr bwMode="auto">
          <a:xfrm>
            <a:off x="5899150" y="5600700"/>
            <a:ext cx="463550" cy="233363"/>
          </a:xfrm>
          <a:prstGeom prst="can">
            <a:avLst>
              <a:gd name="adj" fmla="val 50000"/>
            </a:avLst>
          </a:prstGeom>
          <a:solidFill>
            <a:srgbClr val="DDDDDD"/>
          </a:solidFill>
          <a:ln w="12700">
            <a:solidFill>
              <a:srgbClr val="333333"/>
            </a:solidFill>
            <a:round/>
            <a:headEnd/>
            <a:tailEnd/>
          </a:ln>
        </p:spPr>
        <p:txBody>
          <a:bodyPr wrap="none" anchor="ctr"/>
          <a:lstStyle/>
          <a:p>
            <a:pPr algn="ctr"/>
            <a:endParaRPr lang="en-US" sz="1200"/>
          </a:p>
        </p:txBody>
      </p:sp>
      <p:sp>
        <p:nvSpPr>
          <p:cNvPr id="112675" name="Line 30" descr="Blue tissue paper"/>
          <p:cNvSpPr>
            <a:spLocks noChangeShapeType="1"/>
          </p:cNvSpPr>
          <p:nvPr/>
        </p:nvSpPr>
        <p:spPr bwMode="auto">
          <a:xfrm>
            <a:off x="5916613" y="5678488"/>
            <a:ext cx="0" cy="104775"/>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676" name="Line 31" descr="Blue tissue paper"/>
          <p:cNvSpPr>
            <a:spLocks noChangeShapeType="1"/>
          </p:cNvSpPr>
          <p:nvPr/>
        </p:nvSpPr>
        <p:spPr bwMode="auto">
          <a:xfrm>
            <a:off x="5929313" y="5688013"/>
            <a:ext cx="0" cy="10001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677" name="Line 32" descr="Blue tissue paper"/>
          <p:cNvSpPr>
            <a:spLocks noChangeShapeType="1"/>
          </p:cNvSpPr>
          <p:nvPr/>
        </p:nvSpPr>
        <p:spPr bwMode="auto">
          <a:xfrm>
            <a:off x="5948363" y="5700713"/>
            <a:ext cx="0" cy="96837"/>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678" name="Line 33" descr="Blue tissue paper"/>
          <p:cNvSpPr>
            <a:spLocks noChangeShapeType="1"/>
          </p:cNvSpPr>
          <p:nvPr/>
        </p:nvSpPr>
        <p:spPr bwMode="auto">
          <a:xfrm>
            <a:off x="5969000" y="5705475"/>
            <a:ext cx="0" cy="10160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679" name="Line 34" descr="Blue tissue paper"/>
          <p:cNvSpPr>
            <a:spLocks noChangeShapeType="1"/>
          </p:cNvSpPr>
          <p:nvPr/>
        </p:nvSpPr>
        <p:spPr bwMode="auto">
          <a:xfrm>
            <a:off x="5999163" y="5708650"/>
            <a:ext cx="0" cy="10318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680" name="Line 35" descr="Blue tissue paper"/>
          <p:cNvSpPr>
            <a:spLocks noChangeShapeType="1"/>
          </p:cNvSpPr>
          <p:nvPr/>
        </p:nvSpPr>
        <p:spPr bwMode="auto">
          <a:xfrm>
            <a:off x="6030913" y="5724525"/>
            <a:ext cx="0" cy="3333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681" name="Line 36" descr="Blue tissue paper"/>
          <p:cNvSpPr>
            <a:spLocks noChangeShapeType="1"/>
          </p:cNvSpPr>
          <p:nvPr/>
        </p:nvSpPr>
        <p:spPr bwMode="auto">
          <a:xfrm>
            <a:off x="6030913" y="5780088"/>
            <a:ext cx="0" cy="33337"/>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682" name="Line 37" descr="Blue tissue paper"/>
          <p:cNvSpPr>
            <a:spLocks noChangeShapeType="1"/>
          </p:cNvSpPr>
          <p:nvPr/>
        </p:nvSpPr>
        <p:spPr bwMode="auto">
          <a:xfrm>
            <a:off x="6350000" y="5691188"/>
            <a:ext cx="0" cy="10001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683" name="Line 38" descr="Blue tissue paper"/>
          <p:cNvSpPr>
            <a:spLocks noChangeShapeType="1"/>
          </p:cNvSpPr>
          <p:nvPr/>
        </p:nvSpPr>
        <p:spPr bwMode="auto">
          <a:xfrm>
            <a:off x="6329363" y="5703888"/>
            <a:ext cx="0" cy="96837"/>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684" name="Line 39" descr="Blue tissue paper"/>
          <p:cNvSpPr>
            <a:spLocks noChangeShapeType="1"/>
          </p:cNvSpPr>
          <p:nvPr/>
        </p:nvSpPr>
        <p:spPr bwMode="auto">
          <a:xfrm>
            <a:off x="6307138" y="5710238"/>
            <a:ext cx="0" cy="100012"/>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685" name="Rectangle 40"/>
          <p:cNvSpPr>
            <a:spLocks noChangeArrowheads="1"/>
          </p:cNvSpPr>
          <p:nvPr/>
        </p:nvSpPr>
        <p:spPr bwMode="auto">
          <a:xfrm>
            <a:off x="6097588" y="5237163"/>
            <a:ext cx="60325" cy="415925"/>
          </a:xfrm>
          <a:prstGeom prst="rect">
            <a:avLst/>
          </a:prstGeom>
          <a:gradFill rotWithShape="1">
            <a:gsLst>
              <a:gs pos="0">
                <a:srgbClr val="181818"/>
              </a:gs>
              <a:gs pos="100000">
                <a:srgbClr val="333333"/>
              </a:gs>
            </a:gsLst>
            <a:lin ang="0" scaled="1"/>
          </a:gradFill>
          <a:ln w="9525">
            <a:solidFill>
              <a:schemeClr val="tx1"/>
            </a:solidFill>
            <a:miter lim="800000"/>
            <a:headEnd/>
            <a:tailEnd/>
          </a:ln>
        </p:spPr>
        <p:txBody>
          <a:bodyPr wrap="none" anchor="ctr"/>
          <a:lstStyle/>
          <a:p>
            <a:pPr algn="ctr"/>
            <a:endParaRPr lang="en-US" sz="1200"/>
          </a:p>
        </p:txBody>
      </p:sp>
      <p:sp>
        <p:nvSpPr>
          <p:cNvPr id="112686" name="Oval 41"/>
          <p:cNvSpPr>
            <a:spLocks noChangeArrowheads="1"/>
          </p:cNvSpPr>
          <p:nvPr/>
        </p:nvSpPr>
        <p:spPr bwMode="auto">
          <a:xfrm>
            <a:off x="5930900" y="5646738"/>
            <a:ext cx="403225" cy="69850"/>
          </a:xfrm>
          <a:prstGeom prst="ellipse">
            <a:avLst/>
          </a:prstGeom>
          <a:gradFill rotWithShape="1">
            <a:gsLst>
              <a:gs pos="0">
                <a:srgbClr val="181818"/>
              </a:gs>
              <a:gs pos="100000">
                <a:srgbClr val="333333"/>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en-US" sz="1200"/>
          </a:p>
        </p:txBody>
      </p:sp>
      <p:cxnSp>
        <p:nvCxnSpPr>
          <p:cNvPr id="112687" name="AutoShape 42"/>
          <p:cNvCxnSpPr>
            <a:cxnSpLocks noChangeShapeType="1"/>
          </p:cNvCxnSpPr>
          <p:nvPr/>
        </p:nvCxnSpPr>
        <p:spPr bwMode="auto">
          <a:xfrm rot="5400000" flipV="1">
            <a:off x="6125369" y="5201444"/>
            <a:ext cx="1588" cy="63500"/>
          </a:xfrm>
          <a:prstGeom prst="curvedConnector3">
            <a:avLst>
              <a:gd name="adj1" fmla="val -10500005"/>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12688" name="Freeform 43"/>
          <p:cNvSpPr>
            <a:spLocks/>
          </p:cNvSpPr>
          <p:nvPr/>
        </p:nvSpPr>
        <p:spPr bwMode="auto">
          <a:xfrm>
            <a:off x="6437313" y="784225"/>
            <a:ext cx="339725" cy="3657600"/>
          </a:xfrm>
          <a:custGeom>
            <a:avLst/>
            <a:gdLst>
              <a:gd name="T0" fmla="*/ 199093130 w 214"/>
              <a:gd name="T1" fmla="*/ 0 h 2304"/>
              <a:gd name="T2" fmla="*/ 120967515 w 214"/>
              <a:gd name="T3" fmla="*/ 2147483647 h 2304"/>
              <a:gd name="T4" fmla="*/ 0 w 214"/>
              <a:gd name="T5" fmla="*/ 2147483647 h 2304"/>
              <a:gd name="T6" fmla="*/ 267136586 w 214"/>
              <a:gd name="T7" fmla="*/ 2147483647 h 2304"/>
              <a:gd name="T8" fmla="*/ 539313482 w 214"/>
              <a:gd name="T9" fmla="*/ 2147483647 h 2304"/>
              <a:gd name="T10" fmla="*/ 418346017 w 214"/>
              <a:gd name="T11" fmla="*/ 2147483647 h 2304"/>
              <a:gd name="T12" fmla="*/ 199093130 w 214"/>
              <a:gd name="T13" fmla="*/ 0 h 2304"/>
              <a:gd name="T14" fmla="*/ 0 60000 65536"/>
              <a:gd name="T15" fmla="*/ 0 60000 65536"/>
              <a:gd name="T16" fmla="*/ 0 60000 65536"/>
              <a:gd name="T17" fmla="*/ 0 60000 65536"/>
              <a:gd name="T18" fmla="*/ 0 60000 65536"/>
              <a:gd name="T19" fmla="*/ 0 60000 65536"/>
              <a:gd name="T20" fmla="*/ 0 60000 65536"/>
              <a:gd name="T21" fmla="*/ 0 w 214"/>
              <a:gd name="T22" fmla="*/ 0 h 2304"/>
              <a:gd name="T23" fmla="*/ 214 w 214"/>
              <a:gd name="T24" fmla="*/ 2304 h 23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4" h="2304">
                <a:moveTo>
                  <a:pt x="79" y="0"/>
                </a:moveTo>
                <a:lnTo>
                  <a:pt x="48" y="2193"/>
                </a:lnTo>
                <a:lnTo>
                  <a:pt x="0" y="2193"/>
                </a:lnTo>
                <a:lnTo>
                  <a:pt x="106" y="2304"/>
                </a:lnTo>
                <a:lnTo>
                  <a:pt x="214" y="2190"/>
                </a:lnTo>
                <a:lnTo>
                  <a:pt x="166" y="2190"/>
                </a:lnTo>
                <a:lnTo>
                  <a:pt x="79" y="0"/>
                </a:lnTo>
                <a:close/>
              </a:path>
            </a:pathLst>
          </a:custGeom>
          <a:gradFill rotWithShape="1">
            <a:gsLst>
              <a:gs pos="0">
                <a:srgbClr val="993300"/>
              </a:gs>
              <a:gs pos="100000">
                <a:srgbClr val="4718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534" name="Freeform 46"/>
          <p:cNvSpPr>
            <a:spLocks/>
          </p:cNvSpPr>
          <p:nvPr/>
        </p:nvSpPr>
        <p:spPr bwMode="auto">
          <a:xfrm>
            <a:off x="8062913" y="4657725"/>
            <a:ext cx="319087" cy="1019175"/>
          </a:xfrm>
          <a:custGeom>
            <a:avLst/>
            <a:gdLst>
              <a:gd name="T0" fmla="*/ 18699051 w 1155"/>
              <a:gd name="T1" fmla="*/ 145482564 h 3688"/>
              <a:gd name="T2" fmla="*/ 21904562 w 1155"/>
              <a:gd name="T3" fmla="*/ 183361431 h 3688"/>
              <a:gd name="T4" fmla="*/ 26026170 w 1155"/>
              <a:gd name="T5" fmla="*/ 239492313 h 3688"/>
              <a:gd name="T6" fmla="*/ 26026170 w 1155"/>
              <a:gd name="T7" fmla="*/ 247511129 h 3688"/>
              <a:gd name="T8" fmla="*/ 26560192 w 1155"/>
              <a:gd name="T9" fmla="*/ 260722817 h 3688"/>
              <a:gd name="T10" fmla="*/ 28621134 w 1155"/>
              <a:gd name="T11" fmla="*/ 265381507 h 3688"/>
              <a:gd name="T12" fmla="*/ 23049407 w 1155"/>
              <a:gd name="T13" fmla="*/ 280731583 h 3688"/>
              <a:gd name="T14" fmla="*/ 34803131 w 1155"/>
              <a:gd name="T15" fmla="*/ 281342590 h 3688"/>
              <a:gd name="T16" fmla="*/ 41824984 w 1155"/>
              <a:gd name="T17" fmla="*/ 278211281 h 3688"/>
              <a:gd name="T18" fmla="*/ 45564793 w 1155"/>
              <a:gd name="T19" fmla="*/ 270650928 h 3688"/>
              <a:gd name="T20" fmla="*/ 45106744 w 1155"/>
              <a:gd name="T21" fmla="*/ 264235764 h 3688"/>
              <a:gd name="T22" fmla="*/ 47167410 w 1155"/>
              <a:gd name="T23" fmla="*/ 261639466 h 3688"/>
              <a:gd name="T24" fmla="*/ 46862136 w 1155"/>
              <a:gd name="T25" fmla="*/ 254384203 h 3688"/>
              <a:gd name="T26" fmla="*/ 43732875 w 1155"/>
              <a:gd name="T27" fmla="*/ 180153849 h 3688"/>
              <a:gd name="T28" fmla="*/ 46862136 w 1155"/>
              <a:gd name="T29" fmla="*/ 170302287 h 3688"/>
              <a:gd name="T30" fmla="*/ 48312255 w 1155"/>
              <a:gd name="T31" fmla="*/ 192067526 h 3688"/>
              <a:gd name="T32" fmla="*/ 49915149 w 1155"/>
              <a:gd name="T33" fmla="*/ 201384353 h 3688"/>
              <a:gd name="T34" fmla="*/ 49228076 w 1155"/>
              <a:gd name="T35" fmla="*/ 219331003 h 3688"/>
              <a:gd name="T36" fmla="*/ 48006981 w 1155"/>
              <a:gd name="T37" fmla="*/ 240638056 h 3688"/>
              <a:gd name="T38" fmla="*/ 52128589 w 1155"/>
              <a:gd name="T39" fmla="*/ 260799366 h 3688"/>
              <a:gd name="T40" fmla="*/ 60447501 w 1155"/>
              <a:gd name="T41" fmla="*/ 269276092 h 3688"/>
              <a:gd name="T42" fmla="*/ 66095477 w 1155"/>
              <a:gd name="T43" fmla="*/ 261181004 h 3688"/>
              <a:gd name="T44" fmla="*/ 64492860 w 1155"/>
              <a:gd name="T45" fmla="*/ 247511129 h 3688"/>
              <a:gd name="T46" fmla="*/ 66553526 w 1155"/>
              <a:gd name="T47" fmla="*/ 223454958 h 3688"/>
              <a:gd name="T48" fmla="*/ 70751106 w 1155"/>
              <a:gd name="T49" fmla="*/ 194358459 h 3688"/>
              <a:gd name="T50" fmla="*/ 70216809 w 1155"/>
              <a:gd name="T51" fmla="*/ 192296620 h 3688"/>
              <a:gd name="T52" fmla="*/ 72124976 w 1155"/>
              <a:gd name="T53" fmla="*/ 183361431 h 3688"/>
              <a:gd name="T54" fmla="*/ 72583041 w 1155"/>
              <a:gd name="T55" fmla="*/ 161978106 h 3688"/>
              <a:gd name="T56" fmla="*/ 71361654 w 1155"/>
              <a:gd name="T57" fmla="*/ 129063260 h 3688"/>
              <a:gd name="T58" fmla="*/ 85786884 w 1155"/>
              <a:gd name="T59" fmla="*/ 94010060 h 3688"/>
              <a:gd name="T60" fmla="*/ 82886646 w 1155"/>
              <a:gd name="T61" fmla="*/ 73772201 h 3688"/>
              <a:gd name="T62" fmla="*/ 74872731 w 1155"/>
              <a:gd name="T63" fmla="*/ 53228960 h 3688"/>
              <a:gd name="T64" fmla="*/ 65713954 w 1155"/>
              <a:gd name="T65" fmla="*/ 40628279 h 3688"/>
              <a:gd name="T66" fmla="*/ 45488267 w 1155"/>
              <a:gd name="T67" fmla="*/ 35511395 h 3688"/>
              <a:gd name="T68" fmla="*/ 47625459 w 1155"/>
              <a:gd name="T69" fmla="*/ 19015853 h 3688"/>
              <a:gd name="T70" fmla="*/ 45335769 w 1155"/>
              <a:gd name="T71" fmla="*/ 5804158 h 3688"/>
              <a:gd name="T72" fmla="*/ 40222091 w 1155"/>
              <a:gd name="T73" fmla="*/ 2138388 h 3688"/>
              <a:gd name="T74" fmla="*/ 26789216 w 1155"/>
              <a:gd name="T75" fmla="*/ 2520303 h 3688"/>
              <a:gd name="T76" fmla="*/ 18775301 w 1155"/>
              <a:gd name="T77" fmla="*/ 19703132 h 3688"/>
              <a:gd name="T78" fmla="*/ 19614872 w 1155"/>
              <a:gd name="T79" fmla="*/ 27721948 h 3688"/>
              <a:gd name="T80" fmla="*/ 25873395 w 1155"/>
              <a:gd name="T81" fmla="*/ 38718985 h 3688"/>
              <a:gd name="T82" fmla="*/ 14195916 w 1155"/>
              <a:gd name="T83" fmla="*/ 47883267 h 3688"/>
              <a:gd name="T84" fmla="*/ 2976488 w 1155"/>
              <a:gd name="T85" fmla="*/ 85762151 h 3688"/>
              <a:gd name="T86" fmla="*/ 1068596 w 1155"/>
              <a:gd name="T87" fmla="*/ 106152554 h 3688"/>
              <a:gd name="T88" fmla="*/ 14653965 w 1155"/>
              <a:gd name="T89" fmla="*/ 125168398 h 368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55"/>
              <a:gd name="T136" fmla="*/ 0 h 3688"/>
              <a:gd name="T137" fmla="*/ 1155 w 1155"/>
              <a:gd name="T138" fmla="*/ 3688 h 368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55" h="3688">
                <a:moveTo>
                  <a:pt x="236" y="1753"/>
                </a:moveTo>
                <a:cubicBezTo>
                  <a:pt x="245" y="1797"/>
                  <a:pt x="238" y="1816"/>
                  <a:pt x="245" y="1905"/>
                </a:cubicBezTo>
                <a:cubicBezTo>
                  <a:pt x="252" y="1994"/>
                  <a:pt x="272" y="2206"/>
                  <a:pt x="279" y="2289"/>
                </a:cubicBezTo>
                <a:cubicBezTo>
                  <a:pt x="286" y="2372"/>
                  <a:pt x="277" y="2266"/>
                  <a:pt x="287" y="2401"/>
                </a:cubicBezTo>
                <a:cubicBezTo>
                  <a:pt x="297" y="2536"/>
                  <a:pt x="333" y="2977"/>
                  <a:pt x="342" y="3099"/>
                </a:cubicBezTo>
                <a:cubicBezTo>
                  <a:pt x="351" y="3221"/>
                  <a:pt x="341" y="3121"/>
                  <a:pt x="341" y="3136"/>
                </a:cubicBezTo>
                <a:cubicBezTo>
                  <a:pt x="341" y="3151"/>
                  <a:pt x="344" y="3175"/>
                  <a:pt x="344" y="3192"/>
                </a:cubicBezTo>
                <a:cubicBezTo>
                  <a:pt x="344" y="3209"/>
                  <a:pt x="339" y="3208"/>
                  <a:pt x="341" y="3241"/>
                </a:cubicBezTo>
                <a:cubicBezTo>
                  <a:pt x="343" y="3274"/>
                  <a:pt x="355" y="3362"/>
                  <a:pt x="356" y="3391"/>
                </a:cubicBezTo>
                <a:cubicBezTo>
                  <a:pt x="357" y="3420"/>
                  <a:pt x="347" y="3406"/>
                  <a:pt x="348" y="3414"/>
                </a:cubicBezTo>
                <a:cubicBezTo>
                  <a:pt x="349" y="3422"/>
                  <a:pt x="356" y="3431"/>
                  <a:pt x="360" y="3441"/>
                </a:cubicBezTo>
                <a:cubicBezTo>
                  <a:pt x="364" y="3451"/>
                  <a:pt x="386" y="3445"/>
                  <a:pt x="375" y="3475"/>
                </a:cubicBezTo>
                <a:cubicBezTo>
                  <a:pt x="364" y="3505"/>
                  <a:pt x="303" y="3588"/>
                  <a:pt x="291" y="3621"/>
                </a:cubicBezTo>
                <a:cubicBezTo>
                  <a:pt x="279" y="3654"/>
                  <a:pt x="288" y="3668"/>
                  <a:pt x="302" y="3676"/>
                </a:cubicBezTo>
                <a:cubicBezTo>
                  <a:pt x="316" y="3684"/>
                  <a:pt x="349" y="3668"/>
                  <a:pt x="375" y="3669"/>
                </a:cubicBezTo>
                <a:cubicBezTo>
                  <a:pt x="401" y="3670"/>
                  <a:pt x="435" y="3682"/>
                  <a:pt x="456" y="3684"/>
                </a:cubicBezTo>
                <a:cubicBezTo>
                  <a:pt x="477" y="3686"/>
                  <a:pt x="485" y="3688"/>
                  <a:pt x="500" y="3681"/>
                </a:cubicBezTo>
                <a:cubicBezTo>
                  <a:pt x="515" y="3674"/>
                  <a:pt x="534" y="3651"/>
                  <a:pt x="548" y="3643"/>
                </a:cubicBezTo>
                <a:cubicBezTo>
                  <a:pt x="562" y="3635"/>
                  <a:pt x="576" y="3649"/>
                  <a:pt x="584" y="3633"/>
                </a:cubicBezTo>
                <a:cubicBezTo>
                  <a:pt x="592" y="3617"/>
                  <a:pt x="596" y="3564"/>
                  <a:pt x="597" y="3544"/>
                </a:cubicBezTo>
                <a:cubicBezTo>
                  <a:pt x="598" y="3524"/>
                  <a:pt x="591" y="3525"/>
                  <a:pt x="590" y="3511"/>
                </a:cubicBezTo>
                <a:cubicBezTo>
                  <a:pt x="589" y="3497"/>
                  <a:pt x="589" y="3472"/>
                  <a:pt x="591" y="3460"/>
                </a:cubicBezTo>
                <a:cubicBezTo>
                  <a:pt x="593" y="3448"/>
                  <a:pt x="601" y="3445"/>
                  <a:pt x="605" y="3439"/>
                </a:cubicBezTo>
                <a:cubicBezTo>
                  <a:pt x="609" y="3433"/>
                  <a:pt x="616" y="3441"/>
                  <a:pt x="618" y="3426"/>
                </a:cubicBezTo>
                <a:cubicBezTo>
                  <a:pt x="620" y="3411"/>
                  <a:pt x="616" y="3367"/>
                  <a:pt x="615" y="3351"/>
                </a:cubicBezTo>
                <a:cubicBezTo>
                  <a:pt x="614" y="3335"/>
                  <a:pt x="617" y="3388"/>
                  <a:pt x="614" y="3331"/>
                </a:cubicBezTo>
                <a:cubicBezTo>
                  <a:pt x="611" y="3274"/>
                  <a:pt x="603" y="3171"/>
                  <a:pt x="596" y="3009"/>
                </a:cubicBezTo>
                <a:cubicBezTo>
                  <a:pt x="589" y="2847"/>
                  <a:pt x="575" y="2487"/>
                  <a:pt x="573" y="2359"/>
                </a:cubicBezTo>
                <a:cubicBezTo>
                  <a:pt x="571" y="2231"/>
                  <a:pt x="574" y="2259"/>
                  <a:pt x="581" y="2238"/>
                </a:cubicBezTo>
                <a:cubicBezTo>
                  <a:pt x="588" y="2217"/>
                  <a:pt x="607" y="2219"/>
                  <a:pt x="614" y="2230"/>
                </a:cubicBezTo>
                <a:cubicBezTo>
                  <a:pt x="621" y="2241"/>
                  <a:pt x="620" y="2255"/>
                  <a:pt x="623" y="2302"/>
                </a:cubicBezTo>
                <a:cubicBezTo>
                  <a:pt x="626" y="2349"/>
                  <a:pt x="630" y="2469"/>
                  <a:pt x="633" y="2515"/>
                </a:cubicBezTo>
                <a:cubicBezTo>
                  <a:pt x="636" y="2561"/>
                  <a:pt x="635" y="2557"/>
                  <a:pt x="639" y="2577"/>
                </a:cubicBezTo>
                <a:cubicBezTo>
                  <a:pt x="643" y="2597"/>
                  <a:pt x="653" y="2594"/>
                  <a:pt x="654" y="2637"/>
                </a:cubicBezTo>
                <a:cubicBezTo>
                  <a:pt x="655" y="2680"/>
                  <a:pt x="648" y="2799"/>
                  <a:pt x="647" y="2838"/>
                </a:cubicBezTo>
                <a:cubicBezTo>
                  <a:pt x="646" y="2877"/>
                  <a:pt x="644" y="2862"/>
                  <a:pt x="645" y="2872"/>
                </a:cubicBezTo>
                <a:cubicBezTo>
                  <a:pt x="646" y="2882"/>
                  <a:pt x="654" y="2850"/>
                  <a:pt x="651" y="2896"/>
                </a:cubicBezTo>
                <a:cubicBezTo>
                  <a:pt x="648" y="2942"/>
                  <a:pt x="622" y="3095"/>
                  <a:pt x="629" y="3151"/>
                </a:cubicBezTo>
                <a:cubicBezTo>
                  <a:pt x="636" y="3207"/>
                  <a:pt x="687" y="3190"/>
                  <a:pt x="696" y="3234"/>
                </a:cubicBezTo>
                <a:cubicBezTo>
                  <a:pt x="705" y="3278"/>
                  <a:pt x="677" y="3367"/>
                  <a:pt x="683" y="3415"/>
                </a:cubicBezTo>
                <a:cubicBezTo>
                  <a:pt x="689" y="3463"/>
                  <a:pt x="714" y="3507"/>
                  <a:pt x="732" y="3525"/>
                </a:cubicBezTo>
                <a:cubicBezTo>
                  <a:pt x="750" y="3543"/>
                  <a:pt x="772" y="3531"/>
                  <a:pt x="792" y="3526"/>
                </a:cubicBezTo>
                <a:cubicBezTo>
                  <a:pt x="812" y="3521"/>
                  <a:pt x="843" y="3513"/>
                  <a:pt x="855" y="3495"/>
                </a:cubicBezTo>
                <a:cubicBezTo>
                  <a:pt x="867" y="3477"/>
                  <a:pt x="866" y="3454"/>
                  <a:pt x="866" y="3420"/>
                </a:cubicBezTo>
                <a:cubicBezTo>
                  <a:pt x="866" y="3386"/>
                  <a:pt x="855" y="3322"/>
                  <a:pt x="852" y="3292"/>
                </a:cubicBezTo>
                <a:cubicBezTo>
                  <a:pt x="849" y="3262"/>
                  <a:pt x="842" y="3259"/>
                  <a:pt x="845" y="3241"/>
                </a:cubicBezTo>
                <a:cubicBezTo>
                  <a:pt x="848" y="3223"/>
                  <a:pt x="865" y="3236"/>
                  <a:pt x="869" y="3184"/>
                </a:cubicBezTo>
                <a:cubicBezTo>
                  <a:pt x="873" y="3132"/>
                  <a:pt x="864" y="3010"/>
                  <a:pt x="872" y="2926"/>
                </a:cubicBezTo>
                <a:cubicBezTo>
                  <a:pt x="880" y="2842"/>
                  <a:pt x="906" y="2745"/>
                  <a:pt x="915" y="2682"/>
                </a:cubicBezTo>
                <a:cubicBezTo>
                  <a:pt x="924" y="2619"/>
                  <a:pt x="925" y="2557"/>
                  <a:pt x="927" y="2545"/>
                </a:cubicBezTo>
                <a:cubicBezTo>
                  <a:pt x="929" y="2533"/>
                  <a:pt x="927" y="2611"/>
                  <a:pt x="926" y="2607"/>
                </a:cubicBezTo>
                <a:cubicBezTo>
                  <a:pt x="925" y="2603"/>
                  <a:pt x="919" y="2543"/>
                  <a:pt x="920" y="2518"/>
                </a:cubicBezTo>
                <a:cubicBezTo>
                  <a:pt x="921" y="2493"/>
                  <a:pt x="928" y="2476"/>
                  <a:pt x="932" y="2457"/>
                </a:cubicBezTo>
                <a:cubicBezTo>
                  <a:pt x="936" y="2438"/>
                  <a:pt x="942" y="2423"/>
                  <a:pt x="945" y="2401"/>
                </a:cubicBezTo>
                <a:cubicBezTo>
                  <a:pt x="948" y="2379"/>
                  <a:pt x="947" y="2370"/>
                  <a:pt x="948" y="2323"/>
                </a:cubicBezTo>
                <a:cubicBezTo>
                  <a:pt x="949" y="2276"/>
                  <a:pt x="952" y="2191"/>
                  <a:pt x="951" y="2121"/>
                </a:cubicBezTo>
                <a:cubicBezTo>
                  <a:pt x="950" y="2051"/>
                  <a:pt x="947" y="1977"/>
                  <a:pt x="944" y="1905"/>
                </a:cubicBezTo>
                <a:cubicBezTo>
                  <a:pt x="941" y="1833"/>
                  <a:pt x="935" y="1743"/>
                  <a:pt x="935" y="1690"/>
                </a:cubicBezTo>
                <a:cubicBezTo>
                  <a:pt x="935" y="1637"/>
                  <a:pt x="915" y="1661"/>
                  <a:pt x="947" y="1585"/>
                </a:cubicBezTo>
                <a:cubicBezTo>
                  <a:pt x="979" y="1509"/>
                  <a:pt x="1093" y="1312"/>
                  <a:pt x="1124" y="1231"/>
                </a:cubicBezTo>
                <a:cubicBezTo>
                  <a:pt x="1155" y="1150"/>
                  <a:pt x="1136" y="1142"/>
                  <a:pt x="1130" y="1098"/>
                </a:cubicBezTo>
                <a:cubicBezTo>
                  <a:pt x="1124" y="1054"/>
                  <a:pt x="1102" y="1007"/>
                  <a:pt x="1086" y="966"/>
                </a:cubicBezTo>
                <a:cubicBezTo>
                  <a:pt x="1070" y="925"/>
                  <a:pt x="1052" y="894"/>
                  <a:pt x="1035" y="849"/>
                </a:cubicBezTo>
                <a:cubicBezTo>
                  <a:pt x="1018" y="804"/>
                  <a:pt x="996" y="737"/>
                  <a:pt x="981" y="697"/>
                </a:cubicBezTo>
                <a:cubicBezTo>
                  <a:pt x="966" y="657"/>
                  <a:pt x="968" y="637"/>
                  <a:pt x="948" y="609"/>
                </a:cubicBezTo>
                <a:cubicBezTo>
                  <a:pt x="928" y="581"/>
                  <a:pt x="880" y="546"/>
                  <a:pt x="861" y="532"/>
                </a:cubicBezTo>
                <a:cubicBezTo>
                  <a:pt x="842" y="518"/>
                  <a:pt x="878" y="537"/>
                  <a:pt x="834" y="526"/>
                </a:cubicBezTo>
                <a:cubicBezTo>
                  <a:pt x="790" y="515"/>
                  <a:pt x="632" y="493"/>
                  <a:pt x="596" y="465"/>
                </a:cubicBezTo>
                <a:cubicBezTo>
                  <a:pt x="560" y="437"/>
                  <a:pt x="610" y="391"/>
                  <a:pt x="615" y="355"/>
                </a:cubicBezTo>
                <a:cubicBezTo>
                  <a:pt x="620" y="319"/>
                  <a:pt x="624" y="289"/>
                  <a:pt x="624" y="249"/>
                </a:cubicBezTo>
                <a:cubicBezTo>
                  <a:pt x="624" y="209"/>
                  <a:pt x="620" y="144"/>
                  <a:pt x="615" y="115"/>
                </a:cubicBezTo>
                <a:cubicBezTo>
                  <a:pt x="610" y="86"/>
                  <a:pt x="604" y="90"/>
                  <a:pt x="594" y="76"/>
                </a:cubicBezTo>
                <a:cubicBezTo>
                  <a:pt x="584" y="62"/>
                  <a:pt x="568" y="41"/>
                  <a:pt x="557" y="33"/>
                </a:cubicBezTo>
                <a:cubicBezTo>
                  <a:pt x="546" y="25"/>
                  <a:pt x="544" y="33"/>
                  <a:pt x="527" y="28"/>
                </a:cubicBezTo>
                <a:cubicBezTo>
                  <a:pt x="510" y="23"/>
                  <a:pt x="482" y="0"/>
                  <a:pt x="453" y="1"/>
                </a:cubicBezTo>
                <a:cubicBezTo>
                  <a:pt x="424" y="2"/>
                  <a:pt x="380" y="14"/>
                  <a:pt x="351" y="33"/>
                </a:cubicBezTo>
                <a:cubicBezTo>
                  <a:pt x="322" y="52"/>
                  <a:pt x="297" y="77"/>
                  <a:pt x="279" y="115"/>
                </a:cubicBezTo>
                <a:cubicBezTo>
                  <a:pt x="261" y="153"/>
                  <a:pt x="252" y="225"/>
                  <a:pt x="246" y="258"/>
                </a:cubicBezTo>
                <a:cubicBezTo>
                  <a:pt x="240" y="291"/>
                  <a:pt x="243" y="296"/>
                  <a:pt x="245" y="313"/>
                </a:cubicBezTo>
                <a:cubicBezTo>
                  <a:pt x="247" y="330"/>
                  <a:pt x="250" y="350"/>
                  <a:pt x="257" y="363"/>
                </a:cubicBezTo>
                <a:cubicBezTo>
                  <a:pt x="264" y="376"/>
                  <a:pt x="276" y="366"/>
                  <a:pt x="290" y="390"/>
                </a:cubicBezTo>
                <a:cubicBezTo>
                  <a:pt x="304" y="414"/>
                  <a:pt x="339" y="476"/>
                  <a:pt x="339" y="507"/>
                </a:cubicBezTo>
                <a:cubicBezTo>
                  <a:pt x="339" y="538"/>
                  <a:pt x="316" y="554"/>
                  <a:pt x="291" y="574"/>
                </a:cubicBezTo>
                <a:cubicBezTo>
                  <a:pt x="266" y="594"/>
                  <a:pt x="220" y="595"/>
                  <a:pt x="186" y="627"/>
                </a:cubicBezTo>
                <a:cubicBezTo>
                  <a:pt x="152" y="659"/>
                  <a:pt x="111" y="683"/>
                  <a:pt x="87" y="766"/>
                </a:cubicBezTo>
                <a:cubicBezTo>
                  <a:pt x="63" y="849"/>
                  <a:pt x="50" y="1043"/>
                  <a:pt x="39" y="1123"/>
                </a:cubicBezTo>
                <a:cubicBezTo>
                  <a:pt x="28" y="1203"/>
                  <a:pt x="25" y="1201"/>
                  <a:pt x="21" y="1245"/>
                </a:cubicBezTo>
                <a:cubicBezTo>
                  <a:pt x="17" y="1289"/>
                  <a:pt x="0" y="1340"/>
                  <a:pt x="14" y="1390"/>
                </a:cubicBezTo>
                <a:cubicBezTo>
                  <a:pt x="28" y="1440"/>
                  <a:pt x="77" y="1504"/>
                  <a:pt x="107" y="1545"/>
                </a:cubicBezTo>
                <a:cubicBezTo>
                  <a:pt x="137" y="1586"/>
                  <a:pt x="171" y="1604"/>
                  <a:pt x="192" y="1639"/>
                </a:cubicBezTo>
                <a:cubicBezTo>
                  <a:pt x="213" y="1674"/>
                  <a:pt x="227" y="1710"/>
                  <a:pt x="236" y="1753"/>
                </a:cubicBezTo>
                <a:close/>
              </a:path>
            </a:pathLst>
          </a:custGeom>
          <a:solidFill>
            <a:srgbClr val="EBF4FF"/>
          </a:solidFill>
          <a:ln w="15875">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p:txBody>
          <a:bodyPr/>
          <a:lstStyle/>
          <a:p>
            <a:fld id="{A60E5768-6F3A-45E5-A71C-40BDA2CD4E05}" type="slidenum">
              <a:rPr lang="en-US"/>
              <a:pPr/>
              <a:t>12</a:t>
            </a:fld>
            <a:endParaRPr lang="en-US"/>
          </a:p>
        </p:txBody>
      </p:sp>
      <p:sp>
        <p:nvSpPr>
          <p:cNvPr id="114690" name="Rectangle 2"/>
          <p:cNvSpPr>
            <a:spLocks noGrp="1" noChangeArrowheads="1"/>
          </p:cNvSpPr>
          <p:nvPr>
            <p:ph type="title" idx="4294967295"/>
          </p:nvPr>
        </p:nvSpPr>
        <p:spPr>
          <a:xfrm>
            <a:off x="1401667" y="34178"/>
            <a:ext cx="6432645" cy="1143000"/>
          </a:xfrm>
        </p:spPr>
        <p:txBody>
          <a:bodyPr>
            <a:normAutofit/>
          </a:bodyPr>
          <a:lstStyle/>
          <a:p>
            <a:r>
              <a:rPr lang="en-US" sz="4000" dirty="0"/>
              <a:t>Barometric </a:t>
            </a:r>
            <a:r>
              <a:rPr lang="en-US" sz="4000" dirty="0" smtClean="0"/>
              <a:t>Pressure</a:t>
            </a:r>
            <a:endParaRPr lang="en-US" sz="4000" dirty="0"/>
          </a:p>
        </p:txBody>
      </p:sp>
      <p:pic>
        <p:nvPicPr>
          <p:cNvPr id="114691" name="Picture 4" descr="Barometer on Mt"/>
          <p:cNvPicPr>
            <a:picLocks noChangeAspect="1" noChangeArrowheads="1"/>
          </p:cNvPicPr>
          <p:nvPr/>
        </p:nvPicPr>
        <p:blipFill>
          <a:blip r:embed="rId3" cstate="print">
            <a:lum bright="2000" contrast="12000"/>
            <a:extLst>
              <a:ext uri="{28A0092B-C50C-407E-A947-70E740481C1C}">
                <a14:useLocalDpi xmlns:a14="http://schemas.microsoft.com/office/drawing/2010/main" val="0"/>
              </a:ext>
            </a:extLst>
          </a:blip>
          <a:srcRect l="7353" t="7588" r="7353" b="16534"/>
          <a:stretch>
            <a:fillRect/>
          </a:stretch>
        </p:blipFill>
        <p:spPr bwMode="auto">
          <a:xfrm>
            <a:off x="647700" y="1143000"/>
            <a:ext cx="51054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4" name="Text Box 7"/>
          <p:cNvSpPr txBox="1">
            <a:spLocks noChangeArrowheads="1"/>
          </p:cNvSpPr>
          <p:nvPr/>
        </p:nvSpPr>
        <p:spPr bwMode="auto">
          <a:xfrm>
            <a:off x="1866900" y="5519738"/>
            <a:ext cx="4000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1200" b="1"/>
              <a:t>Sea level		     On top of Mount Everest</a:t>
            </a:r>
          </a:p>
        </p:txBody>
      </p:sp>
      <p:graphicFrame>
        <p:nvGraphicFramePr>
          <p:cNvPr id="14496" name="Group 160"/>
          <p:cNvGraphicFramePr>
            <a:graphicFrameLocks noGrp="1"/>
          </p:cNvGraphicFramePr>
          <p:nvPr>
            <p:extLst>
              <p:ext uri="{D42A27DB-BD31-4B8C-83A1-F6EECF244321}">
                <p14:modId xmlns:p14="http://schemas.microsoft.com/office/powerpoint/2010/main" val="1144784674"/>
              </p:ext>
            </p:extLst>
          </p:nvPr>
        </p:nvGraphicFramePr>
        <p:xfrm>
          <a:off x="6248400" y="2124075"/>
          <a:ext cx="2070100" cy="2438400"/>
        </p:xfrm>
        <a:graphic>
          <a:graphicData uri="http://schemas.openxmlformats.org/drawingml/2006/table">
            <a:tbl>
              <a:tblPr/>
              <a:tblGrid>
                <a:gridCol w="766763"/>
                <a:gridCol w="614362"/>
                <a:gridCol w="688975"/>
              </a:tblGrid>
              <a:tr h="215900">
                <a:tc rowSpan="2">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fraction of 1 </a:t>
                      </a:r>
                      <a:r>
                        <a:rPr kumimoji="0" lang="en-US" sz="1000" b="1" i="0" u="none" strike="noStrike" cap="none" normalizeH="0" baseline="0" dirty="0" err="1" smtClean="0">
                          <a:ln>
                            <a:noFill/>
                          </a:ln>
                          <a:solidFill>
                            <a:schemeClr val="tx1"/>
                          </a:solidFill>
                          <a:effectLst/>
                          <a:latin typeface="Arial" charset="0"/>
                        </a:rPr>
                        <a:t>atm</a:t>
                      </a:r>
                      <a:endParaRPr kumimoji="0" lang="en-US" sz="10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rPr>
                        <a:t>average altitude</a:t>
                      </a:r>
                      <a:endParaRPr kumimoji="0" lang="en-US"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17488">
                <a:tc vMerge="1">
                  <a:txBody>
                    <a:bodyPr/>
                    <a:lstStyle/>
                    <a:p>
                      <a:endParaRPr lang="en-US"/>
                    </a:p>
                  </a:txBody>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rPr>
                        <a:t>(m)</a:t>
                      </a:r>
                      <a:endParaRPr kumimoji="0" lang="en-US"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rPr>
                        <a:t>(ft)</a:t>
                      </a:r>
                      <a:endParaRPr kumimoji="0" lang="en-US"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5900">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5900">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5,486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18,000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7488">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8,376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27,480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5900">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1/10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16,132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52,926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5900">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1/100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30,901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101,381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5900">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1/1000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48,467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159,013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7488">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1/10000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69,464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227,899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5900">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1/100000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96,282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283,076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379538" y="228600"/>
            <a:ext cx="6316662" cy="762000"/>
          </a:xfrm>
        </p:spPr>
        <p:txBody>
          <a:bodyPr>
            <a:normAutofit fontScale="90000"/>
          </a:bodyPr>
          <a:lstStyle/>
          <a:p>
            <a:r>
              <a:rPr lang="en-US" sz="4800" dirty="0"/>
              <a:t>The Manometer</a:t>
            </a:r>
          </a:p>
        </p:txBody>
      </p:sp>
      <p:sp>
        <p:nvSpPr>
          <p:cNvPr id="15363" name="Rectangle 3"/>
          <p:cNvSpPr>
            <a:spLocks noGrp="1" noChangeArrowheads="1"/>
          </p:cNvSpPr>
          <p:nvPr>
            <p:ph type="body" sz="half" idx="1"/>
          </p:nvPr>
        </p:nvSpPr>
        <p:spPr>
          <a:xfrm>
            <a:off x="609600" y="990600"/>
            <a:ext cx="7696200" cy="5059363"/>
          </a:xfrm>
        </p:spPr>
        <p:txBody>
          <a:bodyPr/>
          <a:lstStyle/>
          <a:p>
            <a:r>
              <a:rPr lang="en-US" dirty="0"/>
              <a:t>Manometer – a device used to measure the pressure of a gas in an experiment</a:t>
            </a:r>
          </a:p>
          <a:p>
            <a:endParaRPr lang="en-US" dirty="0"/>
          </a:p>
          <a:p>
            <a:endParaRPr lang="en-US" dirty="0"/>
          </a:p>
        </p:txBody>
      </p:sp>
      <p:pic>
        <p:nvPicPr>
          <p:cNvPr id="15366" name="Picture 6" descr="Manometer1"/>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219200" y="2209800"/>
            <a:ext cx="7086600" cy="3778250"/>
          </a:xfrm>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Slide Number Placeholder 6"/>
          <p:cNvSpPr>
            <a:spLocks noGrp="1"/>
          </p:cNvSpPr>
          <p:nvPr>
            <p:ph type="sldNum" sz="quarter" idx="12"/>
          </p:nvPr>
        </p:nvSpPr>
        <p:spPr/>
        <p:txBody>
          <a:bodyPr/>
          <a:lstStyle/>
          <a:p>
            <a:fld id="{0F07DA49-44A3-4F4B-B9C1-5B5035EDE51C}" type="slidenum">
              <a:rPr lang="en-US"/>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fld id="{6345FDC8-B97F-459E-AB85-A7975645238B}" type="slidenum">
              <a:rPr lang="en-US"/>
              <a:pPr/>
              <a:t>14</a:t>
            </a:fld>
            <a:endParaRPr lang="en-US"/>
          </a:p>
        </p:txBody>
      </p:sp>
      <p:sp>
        <p:nvSpPr>
          <p:cNvPr id="116746" name="Rectangle 10"/>
          <p:cNvSpPr>
            <a:spLocks noGrp="1" noChangeArrowheads="1"/>
          </p:cNvSpPr>
          <p:nvPr>
            <p:ph type="title"/>
          </p:nvPr>
        </p:nvSpPr>
        <p:spPr/>
        <p:txBody>
          <a:bodyPr/>
          <a:lstStyle/>
          <a:p>
            <a:r>
              <a:rPr lang="en-US"/>
              <a:t>U-Tube Manometer</a:t>
            </a:r>
          </a:p>
        </p:txBody>
      </p:sp>
      <p:grpSp>
        <p:nvGrpSpPr>
          <p:cNvPr id="2" name="Group 30"/>
          <p:cNvGrpSpPr>
            <a:grpSpLocks/>
          </p:cNvGrpSpPr>
          <p:nvPr/>
        </p:nvGrpSpPr>
        <p:grpSpPr bwMode="auto">
          <a:xfrm>
            <a:off x="3352800" y="1295400"/>
            <a:ext cx="3108325" cy="4305300"/>
            <a:chOff x="946" y="1520"/>
            <a:chExt cx="1958" cy="2712"/>
          </a:xfrm>
        </p:grpSpPr>
        <p:graphicFrame>
          <p:nvGraphicFramePr>
            <p:cNvPr id="116740" name="Object 31"/>
            <p:cNvGraphicFramePr>
              <a:graphicFrameLocks noChangeAspect="1"/>
            </p:cNvGraphicFramePr>
            <p:nvPr/>
          </p:nvGraphicFramePr>
          <p:xfrm>
            <a:off x="946" y="1520"/>
            <a:ext cx="1958" cy="2451"/>
          </p:xfrm>
          <a:graphic>
            <a:graphicData uri="http://schemas.openxmlformats.org/presentationml/2006/ole">
              <mc:AlternateContent xmlns:mc="http://schemas.openxmlformats.org/markup-compatibility/2006">
                <mc:Choice xmlns:v="urn:schemas-microsoft-com:vml" Requires="v">
                  <p:oleObj spid="_x0000_s116756" name="Photo Editor Photo" r:id="rId4" imgW="3180952" imgH="3982006" progId="">
                    <p:embed/>
                  </p:oleObj>
                </mc:Choice>
                <mc:Fallback>
                  <p:oleObj name="Photo Editor Photo" r:id="rId4" imgW="3180952" imgH="3982006" progId="">
                    <p:embed/>
                    <p:pic>
                      <p:nvPicPr>
                        <p:cNvPr id="0" name="Object 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6" y="1520"/>
                          <a:ext cx="1958" cy="2451"/>
                        </a:xfrm>
                        <a:prstGeom prst="rect">
                          <a:avLst/>
                        </a:prstGeom>
                        <a:solidFill>
                          <a:srgbClr val="FFFFFF"/>
                        </a:solidFill>
                        <a:ln w="28575">
                          <a:solidFill>
                            <a:srgbClr val="00193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6741" name="Rectangle 32"/>
            <p:cNvSpPr>
              <a:spLocks noChangeArrowheads="1"/>
            </p:cNvSpPr>
            <p:nvPr/>
          </p:nvSpPr>
          <p:spPr bwMode="auto">
            <a:xfrm>
              <a:off x="1201" y="3982"/>
              <a:ext cx="144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2000"/>
                <a:t>U-tube Manometer</a:t>
              </a: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5" name="Picture 3" descr="Zumdahl13_03a"/>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6850"/>
          <a:stretch>
            <a:fillRect/>
          </a:stretch>
        </p:blipFill>
        <p:spPr bwMode="auto">
          <a:xfrm>
            <a:off x="2743200" y="914400"/>
            <a:ext cx="417195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3"/>
          <p:cNvSpPr>
            <a:spLocks noGrp="1"/>
          </p:cNvSpPr>
          <p:nvPr>
            <p:ph type="sldNum" sz="quarter" idx="12"/>
          </p:nvPr>
        </p:nvSpPr>
        <p:spPr/>
        <p:txBody>
          <a:bodyPr/>
          <a:lstStyle/>
          <a:p>
            <a:fld id="{3CB454B2-D682-4E5F-878C-40D3889708A8}" type="slidenum">
              <a:rPr lang="en-US"/>
              <a:pPr/>
              <a:t>15</a:t>
            </a:fld>
            <a:endParaRPr lang="en-US"/>
          </a:p>
        </p:txBody>
      </p:sp>
      <p:sp>
        <p:nvSpPr>
          <p:cNvPr id="76811" name="Rectangle 11"/>
          <p:cNvSpPr>
            <a:spLocks noChangeArrowheads="1"/>
          </p:cNvSpPr>
          <p:nvPr/>
        </p:nvSpPr>
        <p:spPr bwMode="auto">
          <a:xfrm>
            <a:off x="3124200" y="4876800"/>
            <a:ext cx="457200" cy="228600"/>
          </a:xfrm>
          <a:prstGeom prst="rect">
            <a:avLst/>
          </a:prstGeom>
          <a:gradFill rotWithShape="0">
            <a:gsLst>
              <a:gs pos="0">
                <a:srgbClr val="EBEBFF"/>
              </a:gs>
              <a:gs pos="50000">
                <a:srgbClr val="FFFFFF"/>
              </a:gs>
              <a:gs pos="100000">
                <a:srgbClr val="EBEBFF"/>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1200" b="1" dirty="0"/>
              <a:t>?</a:t>
            </a:r>
          </a:p>
        </p:txBody>
      </p:sp>
      <p:sp>
        <p:nvSpPr>
          <p:cNvPr id="156674" name="Rectangle 2"/>
          <p:cNvSpPr>
            <a:spLocks noGrp="1" noChangeArrowheads="1"/>
          </p:cNvSpPr>
          <p:nvPr>
            <p:ph type="title" idx="4294967295"/>
          </p:nvPr>
        </p:nvSpPr>
        <p:spPr>
          <a:xfrm>
            <a:off x="2667000" y="0"/>
            <a:ext cx="3810000" cy="1143000"/>
          </a:xfrm>
        </p:spPr>
        <p:txBody>
          <a:bodyPr/>
          <a:lstStyle/>
          <a:p>
            <a:r>
              <a:rPr lang="en-US" dirty="0"/>
              <a:t>Manometer A</a:t>
            </a: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76811"/>
                                        </p:tgtEl>
                                        <p:attrNameLst>
                                          <p:attrName>style.visibility</p:attrName>
                                        </p:attrNameLst>
                                      </p:cBhvr>
                                      <p:to>
                                        <p:strVal val="visible"/>
                                      </p:to>
                                    </p:set>
                                  </p:childTnLst>
                                  <p:subTnLst>
                                    <p:set>
                                      <p:cBhvr override="childStyle">
                                        <p:cTn dur="1" fill="hold" display="0" masterRel="nextClick" afterEffect="1"/>
                                        <p:tgtEl>
                                          <p:spTgt spid="7681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11"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703513" y="838200"/>
            <a:ext cx="4078287" cy="5867400"/>
            <a:chOff x="4170363" y="609600"/>
            <a:chExt cx="4078287" cy="5867400"/>
          </a:xfrm>
        </p:grpSpPr>
        <p:pic>
          <p:nvPicPr>
            <p:cNvPr id="158723" name="Picture 3" descr="Zumdahl13_03b"/>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6850"/>
            <a:stretch>
              <a:fillRect/>
            </a:stretch>
          </p:blipFill>
          <p:spPr bwMode="auto">
            <a:xfrm>
              <a:off x="4170363" y="609600"/>
              <a:ext cx="4078287"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4" name="Rectangle 10"/>
            <p:cNvSpPr>
              <a:spLocks noChangeArrowheads="1"/>
            </p:cNvSpPr>
            <p:nvPr/>
          </p:nvSpPr>
          <p:spPr bwMode="auto">
            <a:xfrm>
              <a:off x="4419600" y="4495800"/>
              <a:ext cx="762000" cy="304800"/>
            </a:xfrm>
            <a:prstGeom prst="rect">
              <a:avLst/>
            </a:prstGeom>
            <a:gradFill rotWithShape="0">
              <a:gsLst>
                <a:gs pos="0">
                  <a:srgbClr val="EBEBFF"/>
                </a:gs>
                <a:gs pos="50000">
                  <a:srgbClr val="FFFFFF"/>
                </a:gs>
                <a:gs pos="100000">
                  <a:srgbClr val="EBEBFF"/>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1200" b="1"/>
                <a:t>?</a:t>
              </a:r>
            </a:p>
          </p:txBody>
        </p:sp>
      </p:grpSp>
      <p:sp>
        <p:nvSpPr>
          <p:cNvPr id="5" name="Slide Number Placeholder 3"/>
          <p:cNvSpPr>
            <a:spLocks noGrp="1"/>
          </p:cNvSpPr>
          <p:nvPr>
            <p:ph type="sldNum" sz="quarter" idx="12"/>
          </p:nvPr>
        </p:nvSpPr>
        <p:spPr/>
        <p:txBody>
          <a:bodyPr/>
          <a:lstStyle/>
          <a:p>
            <a:fld id="{FA80C53C-8F25-4864-A733-2F0F57102877}" type="slidenum">
              <a:rPr lang="en-US"/>
              <a:pPr/>
              <a:t>16</a:t>
            </a:fld>
            <a:endParaRPr lang="en-US"/>
          </a:p>
        </p:txBody>
      </p:sp>
      <p:sp>
        <p:nvSpPr>
          <p:cNvPr id="158722" name="Rectangle 2"/>
          <p:cNvSpPr>
            <a:spLocks noGrp="1" noChangeArrowheads="1"/>
          </p:cNvSpPr>
          <p:nvPr>
            <p:ph type="title" idx="4294967295"/>
          </p:nvPr>
        </p:nvSpPr>
        <p:spPr>
          <a:xfrm>
            <a:off x="2667000" y="-76200"/>
            <a:ext cx="3810000" cy="1143000"/>
          </a:xfrm>
        </p:spPr>
        <p:txBody>
          <a:bodyPr/>
          <a:lstStyle/>
          <a:p>
            <a:r>
              <a:rPr lang="en-US" dirty="0"/>
              <a:t>Manometer B</a:t>
            </a:r>
          </a:p>
        </p:txBody>
      </p:sp>
    </p:spTree>
    <p:custDataLst>
      <p:tags r:id="rId1"/>
    </p:custData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Slide Number Placeholder 3"/>
          <p:cNvSpPr>
            <a:spLocks noGrp="1"/>
          </p:cNvSpPr>
          <p:nvPr>
            <p:ph type="sldNum" sz="quarter" idx="12"/>
          </p:nvPr>
        </p:nvSpPr>
        <p:spPr/>
        <p:txBody>
          <a:bodyPr/>
          <a:lstStyle/>
          <a:p>
            <a:fld id="{57E9BA33-5274-42A2-B645-E482E3BFD0AB}" type="slidenum">
              <a:rPr lang="en-US"/>
              <a:pPr/>
              <a:t>17</a:t>
            </a:fld>
            <a:endParaRPr lang="en-US"/>
          </a:p>
        </p:txBody>
      </p:sp>
      <p:sp>
        <p:nvSpPr>
          <p:cNvPr id="2" name="Title 1"/>
          <p:cNvSpPr>
            <a:spLocks noGrp="1"/>
          </p:cNvSpPr>
          <p:nvPr>
            <p:ph type="title"/>
          </p:nvPr>
        </p:nvSpPr>
        <p:spPr>
          <a:xfrm>
            <a:off x="457200" y="0"/>
            <a:ext cx="8229600" cy="731838"/>
          </a:xfrm>
        </p:spPr>
        <p:txBody>
          <a:bodyPr/>
          <a:lstStyle/>
          <a:p>
            <a:r>
              <a:rPr lang="en-US" dirty="0" smtClean="0"/>
              <a:t>Solving Manometer Problems</a:t>
            </a:r>
            <a:endParaRPr lang="en-US" dirty="0"/>
          </a:p>
        </p:txBody>
      </p:sp>
      <p:sp>
        <p:nvSpPr>
          <p:cNvPr id="949303" name="Rectangle 55"/>
          <p:cNvSpPr>
            <a:spLocks noChangeArrowheads="1"/>
          </p:cNvSpPr>
          <p:nvPr/>
        </p:nvSpPr>
        <p:spPr bwMode="auto">
          <a:xfrm>
            <a:off x="5686425" y="2324100"/>
            <a:ext cx="3417887" cy="1360487"/>
          </a:xfrm>
          <a:prstGeom prst="rect">
            <a:avLst/>
          </a:prstGeom>
          <a:solidFill>
            <a:srgbClr val="FFFFAB">
              <a:alpha val="34117"/>
            </a:srgbClr>
          </a:solidFill>
          <a:ln w="9525">
            <a:solidFill>
              <a:schemeClr val="tx1"/>
            </a:solidFill>
            <a:miter lim="800000"/>
            <a:headEnd/>
            <a:tailEnd/>
          </a:ln>
        </p:spPr>
        <p:txBody>
          <a:bodyPr wrap="none" anchor="ctr"/>
          <a:lstStyle/>
          <a:p>
            <a:pPr algn="ctr"/>
            <a:endParaRPr lang="en-US" sz="1200"/>
          </a:p>
        </p:txBody>
      </p:sp>
      <p:sp>
        <p:nvSpPr>
          <p:cNvPr id="949275" name="Text Box 27"/>
          <p:cNvSpPr txBox="1">
            <a:spLocks noChangeArrowheads="1"/>
          </p:cNvSpPr>
          <p:nvPr/>
        </p:nvSpPr>
        <p:spPr bwMode="auto">
          <a:xfrm>
            <a:off x="5842000" y="1050925"/>
            <a:ext cx="1495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2000"/>
              <a:t>760 mm Hg</a:t>
            </a:r>
          </a:p>
        </p:txBody>
      </p:sp>
      <p:sp>
        <p:nvSpPr>
          <p:cNvPr id="949261" name="Text Box 13">
            <a:hlinkClick r:id="" action="ppaction://noaction"/>
          </p:cNvPr>
          <p:cNvSpPr txBox="1">
            <a:spLocks noChangeAspect="1" noChangeArrowheads="1"/>
          </p:cNvSpPr>
          <p:nvPr/>
        </p:nvSpPr>
        <p:spPr bwMode="auto">
          <a:xfrm>
            <a:off x="5741987" y="4826000"/>
            <a:ext cx="1243013"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2000"/>
              <a:t>X mm Hg</a:t>
            </a:r>
          </a:p>
        </p:txBody>
      </p:sp>
      <p:grpSp>
        <p:nvGrpSpPr>
          <p:cNvPr id="142341" name="Group 18"/>
          <p:cNvGrpSpPr>
            <a:grpSpLocks/>
          </p:cNvGrpSpPr>
          <p:nvPr/>
        </p:nvGrpSpPr>
        <p:grpSpPr bwMode="auto">
          <a:xfrm>
            <a:off x="1431925" y="1828800"/>
            <a:ext cx="4681537" cy="4876800"/>
            <a:chOff x="761" y="881"/>
            <a:chExt cx="2949" cy="3072"/>
          </a:xfrm>
        </p:grpSpPr>
        <p:sp>
          <p:nvSpPr>
            <p:cNvPr id="142342" name="Freeform 5"/>
            <p:cNvSpPr>
              <a:spLocks noChangeAspect="1"/>
            </p:cNvSpPr>
            <p:nvPr/>
          </p:nvSpPr>
          <p:spPr bwMode="auto">
            <a:xfrm>
              <a:off x="2648" y="2501"/>
              <a:ext cx="528" cy="1440"/>
            </a:xfrm>
            <a:custGeom>
              <a:avLst/>
              <a:gdLst>
                <a:gd name="T0" fmla="*/ 90 w 176"/>
                <a:gd name="T1" fmla="*/ 0 h 480"/>
                <a:gd name="T2" fmla="*/ 90 w 176"/>
                <a:gd name="T3" fmla="*/ 2376 h 480"/>
                <a:gd name="T4" fmla="*/ 216 w 176"/>
                <a:gd name="T5" fmla="*/ 4050 h 480"/>
                <a:gd name="T6" fmla="*/ 1368 w 176"/>
                <a:gd name="T7" fmla="*/ 4014 h 480"/>
                <a:gd name="T8" fmla="*/ 1503 w 176"/>
                <a:gd name="T9" fmla="*/ 2421 h 480"/>
                <a:gd name="T10" fmla="*/ 1494 w 176"/>
                <a:gd name="T11" fmla="*/ 2106 h 480"/>
                <a:gd name="T12" fmla="*/ 0 60000 65536"/>
                <a:gd name="T13" fmla="*/ 0 60000 65536"/>
                <a:gd name="T14" fmla="*/ 0 60000 65536"/>
                <a:gd name="T15" fmla="*/ 0 60000 65536"/>
                <a:gd name="T16" fmla="*/ 0 60000 65536"/>
                <a:gd name="T17" fmla="*/ 0 60000 65536"/>
                <a:gd name="T18" fmla="*/ 0 w 176"/>
                <a:gd name="T19" fmla="*/ 0 h 480"/>
                <a:gd name="T20" fmla="*/ 176 w 176"/>
                <a:gd name="T21" fmla="*/ 480 h 480"/>
              </a:gdLst>
              <a:ahLst/>
              <a:cxnLst>
                <a:cxn ang="T12">
                  <a:pos x="T0" y="T1"/>
                </a:cxn>
                <a:cxn ang="T13">
                  <a:pos x="T2" y="T3"/>
                </a:cxn>
                <a:cxn ang="T14">
                  <a:pos x="T4" y="T5"/>
                </a:cxn>
                <a:cxn ang="T15">
                  <a:pos x="T6" y="T7"/>
                </a:cxn>
                <a:cxn ang="T16">
                  <a:pos x="T8" y="T9"/>
                </a:cxn>
                <a:cxn ang="T17">
                  <a:pos x="T10" y="T11"/>
                </a:cxn>
              </a:cxnLst>
              <a:rect l="T18" t="T19" r="T20" b="T21"/>
              <a:pathLst>
                <a:path w="176" h="480">
                  <a:moveTo>
                    <a:pt x="10" y="0"/>
                  </a:moveTo>
                  <a:cubicBezTo>
                    <a:pt x="10" y="44"/>
                    <a:pt x="8" y="189"/>
                    <a:pt x="10" y="264"/>
                  </a:cubicBezTo>
                  <a:cubicBezTo>
                    <a:pt x="12" y="339"/>
                    <a:pt x="0" y="420"/>
                    <a:pt x="24" y="450"/>
                  </a:cubicBezTo>
                  <a:cubicBezTo>
                    <a:pt x="48" y="480"/>
                    <a:pt x="128" y="476"/>
                    <a:pt x="152" y="446"/>
                  </a:cubicBezTo>
                  <a:cubicBezTo>
                    <a:pt x="176" y="416"/>
                    <a:pt x="165" y="304"/>
                    <a:pt x="167" y="269"/>
                  </a:cubicBezTo>
                  <a:cubicBezTo>
                    <a:pt x="169" y="234"/>
                    <a:pt x="166" y="241"/>
                    <a:pt x="166" y="234"/>
                  </a:cubicBezTo>
                </a:path>
              </a:pathLst>
            </a:custGeom>
            <a:noFill/>
            <a:ln w="158750">
              <a:solidFill>
                <a:srgbClr val="C0C0C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42343" name="Group 6"/>
            <p:cNvGrpSpPr>
              <a:grpSpLocks noChangeAspect="1"/>
            </p:cNvGrpSpPr>
            <p:nvPr/>
          </p:nvGrpSpPr>
          <p:grpSpPr bwMode="auto">
            <a:xfrm>
              <a:off x="761" y="881"/>
              <a:ext cx="2436" cy="3072"/>
              <a:chOff x="3018" y="1101"/>
              <a:chExt cx="812" cy="1024"/>
            </a:xfrm>
          </p:grpSpPr>
          <p:sp>
            <p:nvSpPr>
              <p:cNvPr id="142344" name="Oval 7"/>
              <p:cNvSpPr>
                <a:spLocks noChangeAspect="1" noChangeArrowheads="1"/>
              </p:cNvSpPr>
              <p:nvPr/>
            </p:nvSpPr>
            <p:spPr bwMode="auto">
              <a:xfrm>
                <a:off x="3018" y="1330"/>
                <a:ext cx="468" cy="469"/>
              </a:xfrm>
              <a:prstGeom prst="ellipse">
                <a:avLst/>
              </a:pr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200"/>
              </a:p>
            </p:txBody>
          </p:sp>
          <p:sp>
            <p:nvSpPr>
              <p:cNvPr id="142345" name="Freeform 8"/>
              <p:cNvSpPr>
                <a:spLocks noChangeAspect="1"/>
              </p:cNvSpPr>
              <p:nvPr/>
            </p:nvSpPr>
            <p:spPr bwMode="auto">
              <a:xfrm>
                <a:off x="3483" y="1107"/>
                <a:ext cx="347" cy="1018"/>
              </a:xfrm>
              <a:custGeom>
                <a:avLst/>
                <a:gdLst>
                  <a:gd name="T0" fmla="*/ 130 w 924"/>
                  <a:gd name="T1" fmla="*/ 0 h 2714"/>
                  <a:gd name="T2" fmla="*/ 130 w 924"/>
                  <a:gd name="T3" fmla="*/ 355 h 2714"/>
                  <a:gd name="T4" fmla="*/ 130 w 924"/>
                  <a:gd name="T5" fmla="*/ 360 h 2714"/>
                  <a:gd name="T6" fmla="*/ 127 w 924"/>
                  <a:gd name="T7" fmla="*/ 365 h 2714"/>
                  <a:gd name="T8" fmla="*/ 123 w 924"/>
                  <a:gd name="T9" fmla="*/ 370 h 2714"/>
                  <a:gd name="T10" fmla="*/ 119 w 924"/>
                  <a:gd name="T11" fmla="*/ 375 h 2714"/>
                  <a:gd name="T12" fmla="*/ 114 w 924"/>
                  <a:gd name="T13" fmla="*/ 379 h 2714"/>
                  <a:gd name="T14" fmla="*/ 106 w 924"/>
                  <a:gd name="T15" fmla="*/ 381 h 2714"/>
                  <a:gd name="T16" fmla="*/ 97 w 924"/>
                  <a:gd name="T17" fmla="*/ 382 h 2714"/>
                  <a:gd name="T18" fmla="*/ 86 w 924"/>
                  <a:gd name="T19" fmla="*/ 382 h 2714"/>
                  <a:gd name="T20" fmla="*/ 78 w 924"/>
                  <a:gd name="T21" fmla="*/ 381 h 2714"/>
                  <a:gd name="T22" fmla="*/ 73 w 924"/>
                  <a:gd name="T23" fmla="*/ 378 h 2714"/>
                  <a:gd name="T24" fmla="*/ 66 w 924"/>
                  <a:gd name="T25" fmla="*/ 373 h 2714"/>
                  <a:gd name="T26" fmla="*/ 62 w 924"/>
                  <a:gd name="T27" fmla="*/ 367 h 2714"/>
                  <a:gd name="T28" fmla="*/ 60 w 924"/>
                  <a:gd name="T29" fmla="*/ 361 h 2714"/>
                  <a:gd name="T30" fmla="*/ 60 w 924"/>
                  <a:gd name="T31" fmla="*/ 194 h 2714"/>
                  <a:gd name="T32" fmla="*/ 59 w 924"/>
                  <a:gd name="T33" fmla="*/ 191 h 2714"/>
                  <a:gd name="T34" fmla="*/ 58 w 924"/>
                  <a:gd name="T35" fmla="*/ 189 h 2714"/>
                  <a:gd name="T36" fmla="*/ 57 w 924"/>
                  <a:gd name="T37" fmla="*/ 186 h 2714"/>
                  <a:gd name="T38" fmla="*/ 55 w 924"/>
                  <a:gd name="T39" fmla="*/ 182 h 2714"/>
                  <a:gd name="T40" fmla="*/ 53 w 924"/>
                  <a:gd name="T41" fmla="*/ 179 h 2714"/>
                  <a:gd name="T42" fmla="*/ 49 w 924"/>
                  <a:gd name="T43" fmla="*/ 176 h 2714"/>
                  <a:gd name="T44" fmla="*/ 45 w 924"/>
                  <a:gd name="T45" fmla="*/ 174 h 2714"/>
                  <a:gd name="T46" fmla="*/ 39 w 924"/>
                  <a:gd name="T47" fmla="*/ 173 h 2714"/>
                  <a:gd name="T48" fmla="*/ 33 w 924"/>
                  <a:gd name="T49" fmla="*/ 172 h 2714"/>
                  <a:gd name="T50" fmla="*/ 24 w 924"/>
                  <a:gd name="T51" fmla="*/ 173 h 2714"/>
                  <a:gd name="T52" fmla="*/ 17 w 924"/>
                  <a:gd name="T53" fmla="*/ 174 h 2714"/>
                  <a:gd name="T54" fmla="*/ 13 w 924"/>
                  <a:gd name="T55" fmla="*/ 178 h 2714"/>
                  <a:gd name="T56" fmla="*/ 11 w 924"/>
                  <a:gd name="T57" fmla="*/ 182 h 2714"/>
                  <a:gd name="T58" fmla="*/ 5 w 924"/>
                  <a:gd name="T59" fmla="*/ 185 h 2714"/>
                  <a:gd name="T60" fmla="*/ 0 w 924"/>
                  <a:gd name="T61" fmla="*/ 186 h 271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24"/>
                  <a:gd name="T94" fmla="*/ 0 h 2714"/>
                  <a:gd name="T95" fmla="*/ 924 w 924"/>
                  <a:gd name="T96" fmla="*/ 2714 h 271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24" h="2714">
                    <a:moveTo>
                      <a:pt x="924" y="0"/>
                    </a:moveTo>
                    <a:lnTo>
                      <a:pt x="924" y="2524"/>
                    </a:lnTo>
                    <a:lnTo>
                      <a:pt x="918" y="2561"/>
                    </a:lnTo>
                    <a:lnTo>
                      <a:pt x="904" y="2592"/>
                    </a:lnTo>
                    <a:lnTo>
                      <a:pt x="874" y="2632"/>
                    </a:lnTo>
                    <a:lnTo>
                      <a:pt x="847" y="2663"/>
                    </a:lnTo>
                    <a:lnTo>
                      <a:pt x="808" y="2695"/>
                    </a:lnTo>
                    <a:lnTo>
                      <a:pt x="753" y="2711"/>
                    </a:lnTo>
                    <a:lnTo>
                      <a:pt x="687" y="2714"/>
                    </a:lnTo>
                    <a:lnTo>
                      <a:pt x="612" y="2714"/>
                    </a:lnTo>
                    <a:lnTo>
                      <a:pt x="555" y="2708"/>
                    </a:lnTo>
                    <a:lnTo>
                      <a:pt x="516" y="2687"/>
                    </a:lnTo>
                    <a:lnTo>
                      <a:pt x="472" y="2652"/>
                    </a:lnTo>
                    <a:lnTo>
                      <a:pt x="442" y="2608"/>
                    </a:lnTo>
                    <a:lnTo>
                      <a:pt x="424" y="2568"/>
                    </a:lnTo>
                    <a:lnTo>
                      <a:pt x="424" y="1378"/>
                    </a:lnTo>
                    <a:lnTo>
                      <a:pt x="421" y="1357"/>
                    </a:lnTo>
                    <a:lnTo>
                      <a:pt x="412" y="1343"/>
                    </a:lnTo>
                    <a:lnTo>
                      <a:pt x="404" y="1320"/>
                    </a:lnTo>
                    <a:lnTo>
                      <a:pt x="391" y="1294"/>
                    </a:lnTo>
                    <a:lnTo>
                      <a:pt x="372" y="1272"/>
                    </a:lnTo>
                    <a:lnTo>
                      <a:pt x="348" y="1248"/>
                    </a:lnTo>
                    <a:lnTo>
                      <a:pt x="316" y="1235"/>
                    </a:lnTo>
                    <a:lnTo>
                      <a:pt x="280" y="1228"/>
                    </a:lnTo>
                    <a:lnTo>
                      <a:pt x="231" y="1225"/>
                    </a:lnTo>
                    <a:lnTo>
                      <a:pt x="172" y="1228"/>
                    </a:lnTo>
                    <a:lnTo>
                      <a:pt x="123" y="1235"/>
                    </a:lnTo>
                    <a:lnTo>
                      <a:pt x="94" y="1264"/>
                    </a:lnTo>
                    <a:lnTo>
                      <a:pt x="75" y="1292"/>
                    </a:lnTo>
                    <a:lnTo>
                      <a:pt x="34" y="1315"/>
                    </a:lnTo>
                    <a:lnTo>
                      <a:pt x="0" y="1324"/>
                    </a:lnTo>
                  </a:path>
                </a:pathLst>
              </a:cu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2346" name="Freeform 9"/>
              <p:cNvSpPr>
                <a:spLocks noChangeAspect="1"/>
              </p:cNvSpPr>
              <p:nvPr/>
            </p:nvSpPr>
            <p:spPr bwMode="auto">
              <a:xfrm>
                <a:off x="3481" y="1106"/>
                <a:ext cx="316" cy="989"/>
              </a:xfrm>
              <a:custGeom>
                <a:avLst/>
                <a:gdLst>
                  <a:gd name="T0" fmla="*/ 118 w 843"/>
                  <a:gd name="T1" fmla="*/ 0 h 2638"/>
                  <a:gd name="T2" fmla="*/ 118 w 843"/>
                  <a:gd name="T3" fmla="*/ 358 h 2638"/>
                  <a:gd name="T4" fmla="*/ 117 w 843"/>
                  <a:gd name="T5" fmla="*/ 363 h 2638"/>
                  <a:gd name="T6" fmla="*/ 114 w 843"/>
                  <a:gd name="T7" fmla="*/ 367 h 2638"/>
                  <a:gd name="T8" fmla="*/ 109 w 843"/>
                  <a:gd name="T9" fmla="*/ 369 h 2638"/>
                  <a:gd name="T10" fmla="*/ 103 w 843"/>
                  <a:gd name="T11" fmla="*/ 370 h 2638"/>
                  <a:gd name="T12" fmla="*/ 98 w 843"/>
                  <a:gd name="T13" fmla="*/ 371 h 2638"/>
                  <a:gd name="T14" fmla="*/ 89 w 843"/>
                  <a:gd name="T15" fmla="*/ 370 h 2638"/>
                  <a:gd name="T16" fmla="*/ 82 w 843"/>
                  <a:gd name="T17" fmla="*/ 370 h 2638"/>
                  <a:gd name="T18" fmla="*/ 77 w 843"/>
                  <a:gd name="T19" fmla="*/ 367 h 2638"/>
                  <a:gd name="T20" fmla="*/ 74 w 843"/>
                  <a:gd name="T21" fmla="*/ 363 h 2638"/>
                  <a:gd name="T22" fmla="*/ 73 w 843"/>
                  <a:gd name="T23" fmla="*/ 358 h 2638"/>
                  <a:gd name="T24" fmla="*/ 73 w 843"/>
                  <a:gd name="T25" fmla="*/ 192 h 2638"/>
                  <a:gd name="T26" fmla="*/ 72 w 843"/>
                  <a:gd name="T27" fmla="*/ 186 h 2638"/>
                  <a:gd name="T28" fmla="*/ 71 w 843"/>
                  <a:gd name="T29" fmla="*/ 182 h 2638"/>
                  <a:gd name="T30" fmla="*/ 69 w 843"/>
                  <a:gd name="T31" fmla="*/ 178 h 2638"/>
                  <a:gd name="T32" fmla="*/ 66 w 843"/>
                  <a:gd name="T33" fmla="*/ 174 h 2638"/>
                  <a:gd name="T34" fmla="*/ 62 w 843"/>
                  <a:gd name="T35" fmla="*/ 169 h 2638"/>
                  <a:gd name="T36" fmla="*/ 58 w 843"/>
                  <a:gd name="T37" fmla="*/ 165 h 2638"/>
                  <a:gd name="T38" fmla="*/ 49 w 843"/>
                  <a:gd name="T39" fmla="*/ 163 h 2638"/>
                  <a:gd name="T40" fmla="*/ 41 w 843"/>
                  <a:gd name="T41" fmla="*/ 161 h 2638"/>
                  <a:gd name="T42" fmla="*/ 30 w 843"/>
                  <a:gd name="T43" fmla="*/ 161 h 2638"/>
                  <a:gd name="T44" fmla="*/ 20 w 843"/>
                  <a:gd name="T45" fmla="*/ 161 h 2638"/>
                  <a:gd name="T46" fmla="*/ 15 w 843"/>
                  <a:gd name="T47" fmla="*/ 160 h 2638"/>
                  <a:gd name="T48" fmla="*/ 9 w 843"/>
                  <a:gd name="T49" fmla="*/ 157 h 2638"/>
                  <a:gd name="T50" fmla="*/ 2 w 843"/>
                  <a:gd name="T51" fmla="*/ 155 h 2638"/>
                  <a:gd name="T52" fmla="*/ 0 w 843"/>
                  <a:gd name="T53" fmla="*/ 153 h 263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43"/>
                  <a:gd name="T82" fmla="*/ 0 h 2638"/>
                  <a:gd name="T83" fmla="*/ 843 w 843"/>
                  <a:gd name="T84" fmla="*/ 2638 h 263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43" h="2638">
                    <a:moveTo>
                      <a:pt x="843" y="0"/>
                    </a:moveTo>
                    <a:lnTo>
                      <a:pt x="843" y="2550"/>
                    </a:lnTo>
                    <a:lnTo>
                      <a:pt x="835" y="2578"/>
                    </a:lnTo>
                    <a:lnTo>
                      <a:pt x="809" y="2612"/>
                    </a:lnTo>
                    <a:lnTo>
                      <a:pt x="773" y="2624"/>
                    </a:lnTo>
                    <a:lnTo>
                      <a:pt x="734" y="2633"/>
                    </a:lnTo>
                    <a:lnTo>
                      <a:pt x="695" y="2638"/>
                    </a:lnTo>
                    <a:lnTo>
                      <a:pt x="632" y="2636"/>
                    </a:lnTo>
                    <a:lnTo>
                      <a:pt x="587" y="2632"/>
                    </a:lnTo>
                    <a:lnTo>
                      <a:pt x="548" y="2608"/>
                    </a:lnTo>
                    <a:lnTo>
                      <a:pt x="526" y="2584"/>
                    </a:lnTo>
                    <a:lnTo>
                      <a:pt x="518" y="2551"/>
                    </a:lnTo>
                    <a:lnTo>
                      <a:pt x="517" y="1364"/>
                    </a:lnTo>
                    <a:lnTo>
                      <a:pt x="514" y="1327"/>
                    </a:lnTo>
                    <a:lnTo>
                      <a:pt x="506" y="1297"/>
                    </a:lnTo>
                    <a:lnTo>
                      <a:pt x="488" y="1265"/>
                    </a:lnTo>
                    <a:lnTo>
                      <a:pt x="470" y="1238"/>
                    </a:lnTo>
                    <a:lnTo>
                      <a:pt x="443" y="1202"/>
                    </a:lnTo>
                    <a:lnTo>
                      <a:pt x="410" y="1175"/>
                    </a:lnTo>
                    <a:lnTo>
                      <a:pt x="353" y="1158"/>
                    </a:lnTo>
                    <a:lnTo>
                      <a:pt x="290" y="1148"/>
                    </a:lnTo>
                    <a:lnTo>
                      <a:pt x="212" y="1147"/>
                    </a:lnTo>
                    <a:lnTo>
                      <a:pt x="145" y="1145"/>
                    </a:lnTo>
                    <a:lnTo>
                      <a:pt x="107" y="1138"/>
                    </a:lnTo>
                    <a:lnTo>
                      <a:pt x="65" y="1118"/>
                    </a:lnTo>
                    <a:lnTo>
                      <a:pt x="14" y="1105"/>
                    </a:lnTo>
                    <a:lnTo>
                      <a:pt x="0" y="1092"/>
                    </a:lnTo>
                  </a:path>
                </a:pathLst>
              </a:cu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2347" name="Freeform 10"/>
              <p:cNvSpPr>
                <a:spLocks noChangeAspect="1"/>
              </p:cNvSpPr>
              <p:nvPr/>
            </p:nvSpPr>
            <p:spPr bwMode="auto">
              <a:xfrm>
                <a:off x="3474" y="1517"/>
                <a:ext cx="20" cy="87"/>
              </a:xfrm>
              <a:custGeom>
                <a:avLst/>
                <a:gdLst>
                  <a:gd name="T0" fmla="*/ 0 w 42"/>
                  <a:gd name="T1" fmla="*/ 0 h 230"/>
                  <a:gd name="T2" fmla="*/ 9 w 42"/>
                  <a:gd name="T3" fmla="*/ 2 h 230"/>
                  <a:gd name="T4" fmla="*/ 10 w 42"/>
                  <a:gd name="T5" fmla="*/ 31 h 230"/>
                  <a:gd name="T6" fmla="*/ 1 w 42"/>
                  <a:gd name="T7" fmla="*/ 33 h 230"/>
                  <a:gd name="T8" fmla="*/ 0 w 42"/>
                  <a:gd name="T9" fmla="*/ 0 h 230"/>
                  <a:gd name="T10" fmla="*/ 0 60000 65536"/>
                  <a:gd name="T11" fmla="*/ 0 60000 65536"/>
                  <a:gd name="T12" fmla="*/ 0 60000 65536"/>
                  <a:gd name="T13" fmla="*/ 0 60000 65536"/>
                  <a:gd name="T14" fmla="*/ 0 60000 65536"/>
                  <a:gd name="T15" fmla="*/ 0 w 42"/>
                  <a:gd name="T16" fmla="*/ 0 h 230"/>
                  <a:gd name="T17" fmla="*/ 42 w 42"/>
                  <a:gd name="T18" fmla="*/ 230 h 230"/>
                </a:gdLst>
                <a:ahLst/>
                <a:cxnLst>
                  <a:cxn ang="T10">
                    <a:pos x="T0" y="T1"/>
                  </a:cxn>
                  <a:cxn ang="T11">
                    <a:pos x="T2" y="T3"/>
                  </a:cxn>
                  <a:cxn ang="T12">
                    <a:pos x="T4" y="T5"/>
                  </a:cxn>
                  <a:cxn ang="T13">
                    <a:pos x="T6" y="T7"/>
                  </a:cxn>
                  <a:cxn ang="T14">
                    <a:pos x="T8" y="T9"/>
                  </a:cxn>
                </a:cxnLst>
                <a:rect l="T15" t="T16" r="T17" b="T18"/>
                <a:pathLst>
                  <a:path w="42" h="230">
                    <a:moveTo>
                      <a:pt x="0" y="0"/>
                    </a:moveTo>
                    <a:lnTo>
                      <a:pt x="37" y="17"/>
                    </a:lnTo>
                    <a:lnTo>
                      <a:pt x="42" y="216"/>
                    </a:lnTo>
                    <a:lnTo>
                      <a:pt x="7" y="23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2348" name="Oval 11"/>
              <p:cNvSpPr>
                <a:spLocks noChangeAspect="1" noChangeArrowheads="1"/>
              </p:cNvSpPr>
              <p:nvPr/>
            </p:nvSpPr>
            <p:spPr bwMode="auto">
              <a:xfrm>
                <a:off x="3796" y="1101"/>
                <a:ext cx="34" cy="13"/>
              </a:xfrm>
              <a:prstGeom prst="ellipse">
                <a:avLst/>
              </a:pr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200"/>
              </a:p>
            </p:txBody>
          </p:sp>
        </p:grpSp>
        <p:sp>
          <p:nvSpPr>
            <p:cNvPr id="142349" name="Line 12"/>
            <p:cNvSpPr>
              <a:spLocks noChangeAspect="1" noChangeShapeType="1"/>
            </p:cNvSpPr>
            <p:nvPr/>
          </p:nvSpPr>
          <p:spPr bwMode="auto">
            <a:xfrm>
              <a:off x="3239" y="3194"/>
              <a:ext cx="47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350" name="Line 14"/>
            <p:cNvSpPr>
              <a:spLocks noChangeAspect="1" noChangeShapeType="1"/>
            </p:cNvSpPr>
            <p:nvPr/>
          </p:nvSpPr>
          <p:spPr bwMode="auto">
            <a:xfrm>
              <a:off x="2807" y="2504"/>
              <a:ext cx="8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351" name="Line 15"/>
            <p:cNvSpPr>
              <a:spLocks noChangeAspect="1" noChangeShapeType="1"/>
            </p:cNvSpPr>
            <p:nvPr/>
          </p:nvSpPr>
          <p:spPr bwMode="auto">
            <a:xfrm>
              <a:off x="3461" y="2510"/>
              <a:ext cx="0" cy="684"/>
            </a:xfrm>
            <a:prstGeom prst="line">
              <a:avLst/>
            </a:prstGeom>
            <a:noFill/>
            <a:ln w="9525">
              <a:solidFill>
                <a:schemeClr val="tx1"/>
              </a:solidFill>
              <a:round/>
              <a:headEnd type="triangle" w="sm" len="sm"/>
              <a:tailEnd type="triangle" w="sm" len="sm"/>
            </a:ln>
            <a:extLst>
              <a:ext uri="{909E8E84-426E-40DD-AFC4-6F175D3DCCD1}">
                <a14:hiddenFill xmlns:a14="http://schemas.microsoft.com/office/drawing/2010/main">
                  <a:noFill/>
                </a14:hiddenFill>
              </a:ext>
            </a:extLst>
          </p:spPr>
          <p:txBody>
            <a:bodyPr/>
            <a:lstStyle/>
            <a:p>
              <a:endParaRPr lang="en-US"/>
            </a:p>
          </p:txBody>
        </p:sp>
      </p:grpSp>
      <p:sp>
        <p:nvSpPr>
          <p:cNvPr id="949264" name="Text Box 16"/>
          <p:cNvSpPr txBox="1">
            <a:spLocks noChangeAspect="1" noChangeArrowheads="1"/>
          </p:cNvSpPr>
          <p:nvPr/>
        </p:nvSpPr>
        <p:spPr bwMode="auto">
          <a:xfrm>
            <a:off x="4559300" y="1176337"/>
            <a:ext cx="1328737"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2000"/>
              <a:t>112.8 kPa</a:t>
            </a:r>
          </a:p>
        </p:txBody>
      </p:sp>
      <p:sp>
        <p:nvSpPr>
          <p:cNvPr id="142353" name="Text Box 17"/>
          <p:cNvSpPr txBox="1">
            <a:spLocks noChangeAspect="1" noChangeArrowheads="1"/>
          </p:cNvSpPr>
          <p:nvPr/>
        </p:nvSpPr>
        <p:spPr bwMode="auto">
          <a:xfrm>
            <a:off x="1958975" y="3797300"/>
            <a:ext cx="13112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2000"/>
              <a:t>0.780 atm</a:t>
            </a:r>
          </a:p>
        </p:txBody>
      </p:sp>
      <p:sp>
        <p:nvSpPr>
          <p:cNvPr id="949267" name="Text Box 19"/>
          <p:cNvSpPr txBox="1">
            <a:spLocks noChangeArrowheads="1"/>
          </p:cNvSpPr>
          <p:nvPr/>
        </p:nvSpPr>
        <p:spPr bwMode="auto">
          <a:xfrm>
            <a:off x="4854575" y="665162"/>
            <a:ext cx="708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2400">
                <a:solidFill>
                  <a:srgbClr val="FF0000"/>
                </a:solidFill>
              </a:rPr>
              <a:t>BIG</a:t>
            </a:r>
          </a:p>
        </p:txBody>
      </p:sp>
      <p:sp>
        <p:nvSpPr>
          <p:cNvPr id="949268" name="Text Box 20"/>
          <p:cNvSpPr txBox="1">
            <a:spLocks noChangeArrowheads="1"/>
          </p:cNvSpPr>
          <p:nvPr/>
        </p:nvSpPr>
        <p:spPr bwMode="auto">
          <a:xfrm>
            <a:off x="2154237" y="3362325"/>
            <a:ext cx="717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a:solidFill>
                  <a:srgbClr val="FF0000"/>
                </a:solidFill>
              </a:rPr>
              <a:t>small</a:t>
            </a:r>
          </a:p>
        </p:txBody>
      </p:sp>
      <p:sp>
        <p:nvSpPr>
          <p:cNvPr id="142356" name="Text Box 21"/>
          <p:cNvSpPr txBox="1">
            <a:spLocks noChangeArrowheads="1"/>
          </p:cNvSpPr>
          <p:nvPr/>
        </p:nvSpPr>
        <p:spPr bwMode="auto">
          <a:xfrm>
            <a:off x="5932487" y="4518025"/>
            <a:ext cx="806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a:solidFill>
                  <a:schemeClr val="accent2"/>
                </a:solidFill>
              </a:rPr>
              <a:t>height</a:t>
            </a:r>
          </a:p>
        </p:txBody>
      </p:sp>
      <p:sp>
        <p:nvSpPr>
          <p:cNvPr id="949270" name="Text Box 22"/>
          <p:cNvSpPr txBox="1">
            <a:spLocks noChangeArrowheads="1"/>
          </p:cNvSpPr>
          <p:nvPr/>
        </p:nvSpPr>
        <p:spPr bwMode="auto">
          <a:xfrm>
            <a:off x="738187" y="862012"/>
            <a:ext cx="2847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2400">
                <a:solidFill>
                  <a:srgbClr val="FF0000"/>
                </a:solidFill>
              </a:rPr>
              <a:t>BIG</a:t>
            </a:r>
            <a:r>
              <a:rPr lang="en-US" sz="2000">
                <a:solidFill>
                  <a:srgbClr val="FF0000"/>
                </a:solidFill>
              </a:rPr>
              <a:t>  </a:t>
            </a:r>
            <a:r>
              <a:rPr lang="en-US" sz="2000"/>
              <a:t>=</a:t>
            </a:r>
            <a:r>
              <a:rPr lang="en-US" sz="2000">
                <a:solidFill>
                  <a:srgbClr val="FF0000"/>
                </a:solidFill>
              </a:rPr>
              <a:t>  small  </a:t>
            </a:r>
            <a:r>
              <a:rPr lang="en-US" sz="2000"/>
              <a:t>+</a:t>
            </a:r>
            <a:r>
              <a:rPr lang="en-US" sz="2000">
                <a:solidFill>
                  <a:srgbClr val="FF0000"/>
                </a:solidFill>
              </a:rPr>
              <a:t>  </a:t>
            </a:r>
            <a:r>
              <a:rPr lang="en-US" sz="2000">
                <a:solidFill>
                  <a:schemeClr val="accent2"/>
                </a:solidFill>
              </a:rPr>
              <a:t>height</a:t>
            </a:r>
          </a:p>
        </p:txBody>
      </p:sp>
      <p:grpSp>
        <p:nvGrpSpPr>
          <p:cNvPr id="4" name="Group 25"/>
          <p:cNvGrpSpPr>
            <a:grpSpLocks/>
          </p:cNvGrpSpPr>
          <p:nvPr/>
        </p:nvGrpSpPr>
        <p:grpSpPr bwMode="auto">
          <a:xfrm>
            <a:off x="5840412" y="1073150"/>
            <a:ext cx="1512888" cy="717550"/>
            <a:chOff x="3545" y="405"/>
            <a:chExt cx="802" cy="452"/>
          </a:xfrm>
        </p:grpSpPr>
        <p:sp>
          <p:nvSpPr>
            <p:cNvPr id="142359" name="AutoShape 23"/>
            <p:cNvSpPr>
              <a:spLocks noChangeArrowheads="1"/>
            </p:cNvSpPr>
            <p:nvPr/>
          </p:nvSpPr>
          <p:spPr bwMode="auto">
            <a:xfrm>
              <a:off x="3545" y="405"/>
              <a:ext cx="802" cy="452"/>
            </a:xfrm>
            <a:prstGeom prst="bracketPair">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200"/>
            </a:p>
          </p:txBody>
        </p:sp>
        <p:sp>
          <p:nvSpPr>
            <p:cNvPr id="142360" name="Line 24"/>
            <p:cNvSpPr>
              <a:spLocks noChangeShapeType="1"/>
            </p:cNvSpPr>
            <p:nvPr/>
          </p:nvSpPr>
          <p:spPr bwMode="auto">
            <a:xfrm>
              <a:off x="3593" y="631"/>
              <a:ext cx="70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49274" name="Text Box 26"/>
          <p:cNvSpPr txBox="1">
            <a:spLocks noChangeArrowheads="1"/>
          </p:cNvSpPr>
          <p:nvPr/>
        </p:nvSpPr>
        <p:spPr bwMode="auto">
          <a:xfrm>
            <a:off x="5921375" y="1411287"/>
            <a:ext cx="1327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2000"/>
              <a:t>101.3 kPa</a:t>
            </a:r>
          </a:p>
        </p:txBody>
      </p:sp>
      <p:sp>
        <p:nvSpPr>
          <p:cNvPr id="949276" name="Line 28"/>
          <p:cNvSpPr>
            <a:spLocks noChangeShapeType="1"/>
          </p:cNvSpPr>
          <p:nvPr/>
        </p:nvSpPr>
        <p:spPr bwMode="auto">
          <a:xfrm flipV="1">
            <a:off x="5351462" y="1322387"/>
            <a:ext cx="423863" cy="163513"/>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9277" name="Line 29"/>
          <p:cNvSpPr>
            <a:spLocks noChangeShapeType="1"/>
          </p:cNvSpPr>
          <p:nvPr/>
        </p:nvSpPr>
        <p:spPr bwMode="auto">
          <a:xfrm flipV="1">
            <a:off x="6711950" y="1539875"/>
            <a:ext cx="423862" cy="163512"/>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9278" name="Text Box 30"/>
          <p:cNvSpPr txBox="1">
            <a:spLocks noChangeArrowheads="1"/>
          </p:cNvSpPr>
          <p:nvPr/>
        </p:nvSpPr>
        <p:spPr bwMode="auto">
          <a:xfrm>
            <a:off x="7337425" y="1236662"/>
            <a:ext cx="3317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2000"/>
              <a:t>=</a:t>
            </a:r>
          </a:p>
        </p:txBody>
      </p:sp>
      <p:sp>
        <p:nvSpPr>
          <p:cNvPr id="949279" name="Text Box 31"/>
          <p:cNvSpPr txBox="1">
            <a:spLocks noChangeArrowheads="1"/>
          </p:cNvSpPr>
          <p:nvPr/>
        </p:nvSpPr>
        <p:spPr bwMode="auto">
          <a:xfrm>
            <a:off x="7513637" y="1233487"/>
            <a:ext cx="17065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2000"/>
              <a:t>846.1 mm Hg</a:t>
            </a:r>
          </a:p>
        </p:txBody>
      </p:sp>
      <p:sp>
        <p:nvSpPr>
          <p:cNvPr id="949280" name="Text Box 32"/>
          <p:cNvSpPr txBox="1">
            <a:spLocks noChangeAspect="1" noChangeArrowheads="1"/>
          </p:cNvSpPr>
          <p:nvPr/>
        </p:nvSpPr>
        <p:spPr bwMode="auto">
          <a:xfrm>
            <a:off x="68262" y="5353050"/>
            <a:ext cx="13112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2000"/>
              <a:t>0.780 atm</a:t>
            </a:r>
          </a:p>
        </p:txBody>
      </p:sp>
      <p:sp>
        <p:nvSpPr>
          <p:cNvPr id="949281" name="Text Box 33"/>
          <p:cNvSpPr txBox="1">
            <a:spLocks noChangeArrowheads="1"/>
          </p:cNvSpPr>
          <p:nvPr/>
        </p:nvSpPr>
        <p:spPr bwMode="auto">
          <a:xfrm>
            <a:off x="1293812" y="5230812"/>
            <a:ext cx="1495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2000"/>
              <a:t>760 mm Hg</a:t>
            </a:r>
          </a:p>
        </p:txBody>
      </p:sp>
      <p:grpSp>
        <p:nvGrpSpPr>
          <p:cNvPr id="5" name="Group 34"/>
          <p:cNvGrpSpPr>
            <a:grpSpLocks/>
          </p:cNvGrpSpPr>
          <p:nvPr/>
        </p:nvGrpSpPr>
        <p:grpSpPr bwMode="auto">
          <a:xfrm>
            <a:off x="1352550" y="5253037"/>
            <a:ext cx="1512887" cy="717550"/>
            <a:chOff x="3545" y="405"/>
            <a:chExt cx="802" cy="452"/>
          </a:xfrm>
        </p:grpSpPr>
        <p:sp>
          <p:nvSpPr>
            <p:cNvPr id="142369" name="AutoShape 35"/>
            <p:cNvSpPr>
              <a:spLocks noChangeArrowheads="1"/>
            </p:cNvSpPr>
            <p:nvPr/>
          </p:nvSpPr>
          <p:spPr bwMode="auto">
            <a:xfrm>
              <a:off x="3545" y="405"/>
              <a:ext cx="802" cy="452"/>
            </a:xfrm>
            <a:prstGeom prst="bracketPair">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200"/>
            </a:p>
          </p:txBody>
        </p:sp>
        <p:sp>
          <p:nvSpPr>
            <p:cNvPr id="142370" name="Line 36"/>
            <p:cNvSpPr>
              <a:spLocks noChangeShapeType="1"/>
            </p:cNvSpPr>
            <p:nvPr/>
          </p:nvSpPr>
          <p:spPr bwMode="auto">
            <a:xfrm>
              <a:off x="3593" y="631"/>
              <a:ext cx="70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49285" name="Text Box 37"/>
          <p:cNvSpPr txBox="1">
            <a:spLocks noChangeArrowheads="1"/>
          </p:cNvSpPr>
          <p:nvPr/>
        </p:nvSpPr>
        <p:spPr bwMode="auto">
          <a:xfrm>
            <a:off x="1498600" y="5591175"/>
            <a:ext cx="8175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2000"/>
              <a:t>1 atm</a:t>
            </a:r>
          </a:p>
        </p:txBody>
      </p:sp>
      <p:sp>
        <p:nvSpPr>
          <p:cNvPr id="949286" name="Line 38"/>
          <p:cNvSpPr>
            <a:spLocks noChangeShapeType="1"/>
          </p:cNvSpPr>
          <p:nvPr/>
        </p:nvSpPr>
        <p:spPr bwMode="auto">
          <a:xfrm flipV="1">
            <a:off x="841375" y="5502275"/>
            <a:ext cx="423862" cy="163512"/>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9287" name="Line 39"/>
          <p:cNvSpPr>
            <a:spLocks noChangeShapeType="1"/>
          </p:cNvSpPr>
          <p:nvPr/>
        </p:nvSpPr>
        <p:spPr bwMode="auto">
          <a:xfrm flipV="1">
            <a:off x="1811337" y="5719762"/>
            <a:ext cx="423863" cy="163513"/>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9288" name="Text Box 40"/>
          <p:cNvSpPr txBox="1">
            <a:spLocks noChangeArrowheads="1"/>
          </p:cNvSpPr>
          <p:nvPr/>
        </p:nvSpPr>
        <p:spPr bwMode="auto">
          <a:xfrm>
            <a:off x="2838450" y="5416550"/>
            <a:ext cx="3317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2000"/>
              <a:t>=</a:t>
            </a:r>
          </a:p>
        </p:txBody>
      </p:sp>
      <p:sp>
        <p:nvSpPr>
          <p:cNvPr id="949289" name="Text Box 41"/>
          <p:cNvSpPr txBox="1">
            <a:spLocks noChangeArrowheads="1"/>
          </p:cNvSpPr>
          <p:nvPr/>
        </p:nvSpPr>
        <p:spPr bwMode="auto">
          <a:xfrm>
            <a:off x="3017837" y="5413375"/>
            <a:ext cx="1495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2000"/>
              <a:t>593 mm Hg</a:t>
            </a:r>
          </a:p>
        </p:txBody>
      </p:sp>
      <p:sp>
        <p:nvSpPr>
          <p:cNvPr id="949290" name="Text Box 42"/>
          <p:cNvSpPr txBox="1">
            <a:spLocks noChangeArrowheads="1"/>
          </p:cNvSpPr>
          <p:nvPr/>
        </p:nvSpPr>
        <p:spPr bwMode="auto">
          <a:xfrm>
            <a:off x="727075" y="1336675"/>
            <a:ext cx="2882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2000">
                <a:solidFill>
                  <a:schemeClr val="accent2"/>
                </a:solidFill>
              </a:rPr>
              <a:t>height</a:t>
            </a:r>
            <a:r>
              <a:rPr lang="en-US" sz="2000"/>
              <a:t>  =</a:t>
            </a:r>
            <a:r>
              <a:rPr lang="en-US" sz="2000">
                <a:solidFill>
                  <a:srgbClr val="FF0000"/>
                </a:solidFill>
              </a:rPr>
              <a:t>  </a:t>
            </a:r>
            <a:r>
              <a:rPr lang="en-US" sz="2400">
                <a:solidFill>
                  <a:srgbClr val="FF0000"/>
                </a:solidFill>
              </a:rPr>
              <a:t>BIG  </a:t>
            </a:r>
            <a:r>
              <a:rPr lang="en-US" sz="2000"/>
              <a:t>-   </a:t>
            </a:r>
            <a:r>
              <a:rPr lang="en-US" sz="2000">
                <a:solidFill>
                  <a:srgbClr val="FF0000"/>
                </a:solidFill>
              </a:rPr>
              <a:t>small</a:t>
            </a:r>
          </a:p>
        </p:txBody>
      </p:sp>
      <p:sp>
        <p:nvSpPr>
          <p:cNvPr id="949291" name="Text Box 43"/>
          <p:cNvSpPr txBox="1">
            <a:spLocks noChangeArrowheads="1"/>
          </p:cNvSpPr>
          <p:nvPr/>
        </p:nvSpPr>
        <p:spPr bwMode="auto">
          <a:xfrm>
            <a:off x="122237" y="1930400"/>
            <a:ext cx="1241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2000"/>
              <a:t>X mm Hg</a:t>
            </a:r>
          </a:p>
        </p:txBody>
      </p:sp>
      <p:sp>
        <p:nvSpPr>
          <p:cNvPr id="949292" name="Text Box 44"/>
          <p:cNvSpPr txBox="1">
            <a:spLocks noChangeArrowheads="1"/>
          </p:cNvSpPr>
          <p:nvPr/>
        </p:nvSpPr>
        <p:spPr bwMode="auto">
          <a:xfrm>
            <a:off x="1314450" y="1954212"/>
            <a:ext cx="3317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2000"/>
              <a:t>=</a:t>
            </a:r>
          </a:p>
        </p:txBody>
      </p:sp>
      <p:sp>
        <p:nvSpPr>
          <p:cNvPr id="949293" name="Text Box 45"/>
          <p:cNvSpPr txBox="1">
            <a:spLocks noChangeArrowheads="1"/>
          </p:cNvSpPr>
          <p:nvPr/>
        </p:nvSpPr>
        <p:spPr bwMode="auto">
          <a:xfrm>
            <a:off x="1570037" y="1931987"/>
            <a:ext cx="17065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2000"/>
              <a:t>846.1 mm Hg</a:t>
            </a:r>
          </a:p>
        </p:txBody>
      </p:sp>
      <p:sp>
        <p:nvSpPr>
          <p:cNvPr id="949294" name="Text Box 46"/>
          <p:cNvSpPr txBox="1">
            <a:spLocks noChangeArrowheads="1"/>
          </p:cNvSpPr>
          <p:nvPr/>
        </p:nvSpPr>
        <p:spPr bwMode="auto">
          <a:xfrm>
            <a:off x="3190875" y="1943100"/>
            <a:ext cx="2682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2000"/>
              <a:t>-</a:t>
            </a:r>
          </a:p>
        </p:txBody>
      </p:sp>
      <p:sp>
        <p:nvSpPr>
          <p:cNvPr id="949295" name="Text Box 47"/>
          <p:cNvSpPr txBox="1">
            <a:spLocks noChangeArrowheads="1"/>
          </p:cNvSpPr>
          <p:nvPr/>
        </p:nvSpPr>
        <p:spPr bwMode="auto">
          <a:xfrm>
            <a:off x="3384550" y="1931987"/>
            <a:ext cx="1495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2000"/>
              <a:t>593 mm Hg</a:t>
            </a:r>
          </a:p>
        </p:txBody>
      </p:sp>
      <p:sp>
        <p:nvSpPr>
          <p:cNvPr id="949297" name="Text Box 49"/>
          <p:cNvSpPr txBox="1">
            <a:spLocks noChangeArrowheads="1"/>
          </p:cNvSpPr>
          <p:nvPr/>
        </p:nvSpPr>
        <p:spPr bwMode="auto">
          <a:xfrm>
            <a:off x="1135062" y="2343150"/>
            <a:ext cx="1241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2000"/>
              <a:t>X mm Hg</a:t>
            </a:r>
          </a:p>
        </p:txBody>
      </p:sp>
      <p:sp>
        <p:nvSpPr>
          <p:cNvPr id="949298" name="Text Box 50"/>
          <p:cNvSpPr txBox="1">
            <a:spLocks noChangeArrowheads="1"/>
          </p:cNvSpPr>
          <p:nvPr/>
        </p:nvSpPr>
        <p:spPr bwMode="auto">
          <a:xfrm>
            <a:off x="2333625" y="2366962"/>
            <a:ext cx="3317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2000"/>
              <a:t>=</a:t>
            </a:r>
          </a:p>
        </p:txBody>
      </p:sp>
      <p:sp>
        <p:nvSpPr>
          <p:cNvPr id="949299" name="Text Box 51"/>
          <p:cNvSpPr txBox="1">
            <a:spLocks noChangeArrowheads="1"/>
          </p:cNvSpPr>
          <p:nvPr/>
        </p:nvSpPr>
        <p:spPr bwMode="auto">
          <a:xfrm>
            <a:off x="2603500" y="2366962"/>
            <a:ext cx="1495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2000"/>
              <a:t>253 mm Hg</a:t>
            </a:r>
          </a:p>
        </p:txBody>
      </p:sp>
      <p:sp>
        <p:nvSpPr>
          <p:cNvPr id="949300" name="Text Box 52"/>
          <p:cNvSpPr txBox="1">
            <a:spLocks noChangeArrowheads="1"/>
          </p:cNvSpPr>
          <p:nvPr/>
        </p:nvSpPr>
        <p:spPr bwMode="auto">
          <a:xfrm>
            <a:off x="5805487" y="2408237"/>
            <a:ext cx="31702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1200" b="1"/>
              <a:t>STEP 1)</a:t>
            </a:r>
            <a:r>
              <a:rPr lang="en-US" sz="1200"/>
              <a:t>  Decide which pressure is BIGGER</a:t>
            </a:r>
          </a:p>
        </p:txBody>
      </p:sp>
      <p:sp>
        <p:nvSpPr>
          <p:cNvPr id="949301" name="Text Box 53"/>
          <p:cNvSpPr txBox="1">
            <a:spLocks noChangeArrowheads="1"/>
          </p:cNvSpPr>
          <p:nvPr/>
        </p:nvSpPr>
        <p:spPr bwMode="auto">
          <a:xfrm>
            <a:off x="5802312" y="2738437"/>
            <a:ext cx="30781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1200" b="1"/>
              <a:t>STEP 2)</a:t>
            </a:r>
            <a:r>
              <a:rPr lang="en-US" sz="1200"/>
              <a:t>  Convert ALL numbers to the unit </a:t>
            </a:r>
          </a:p>
          <a:p>
            <a:r>
              <a:rPr lang="en-US" sz="1200"/>
              <a:t>	of unknown</a:t>
            </a:r>
          </a:p>
        </p:txBody>
      </p:sp>
      <p:sp>
        <p:nvSpPr>
          <p:cNvPr id="949302" name="Text Box 54"/>
          <p:cNvSpPr txBox="1">
            <a:spLocks noChangeArrowheads="1"/>
          </p:cNvSpPr>
          <p:nvPr/>
        </p:nvSpPr>
        <p:spPr bwMode="auto">
          <a:xfrm>
            <a:off x="5805487" y="3252787"/>
            <a:ext cx="32146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1200" b="1"/>
              <a:t>STEP 3)</a:t>
            </a:r>
            <a:r>
              <a:rPr lang="en-US" sz="1200"/>
              <a:t>  Use formula  Big  =  small +  height</a:t>
            </a:r>
          </a:p>
        </p:txBody>
      </p:sp>
      <p:sp>
        <p:nvSpPr>
          <p:cNvPr id="949304" name="Text Box 56"/>
          <p:cNvSpPr txBox="1">
            <a:spLocks noChangeArrowheads="1"/>
          </p:cNvSpPr>
          <p:nvPr/>
        </p:nvSpPr>
        <p:spPr bwMode="auto">
          <a:xfrm>
            <a:off x="2598737" y="2368550"/>
            <a:ext cx="1495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2000"/>
              <a:t>253 mm Hg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930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49267"/>
                                        </p:tgtEl>
                                        <p:attrNameLst>
                                          <p:attrName>style.visibility</p:attrName>
                                        </p:attrNameLst>
                                      </p:cBhvr>
                                      <p:to>
                                        <p:strVal val="visible"/>
                                      </p:to>
                                    </p:set>
                                  </p:childTnLst>
                                </p:cTn>
                              </p:par>
                            </p:childTnLst>
                          </p:cTn>
                        </p:par>
                        <p:par>
                          <p:cTn id="11" fill="hold" nodeType="afterGroup">
                            <p:stCondLst>
                              <p:cond delay="0"/>
                            </p:stCondLst>
                            <p:childTnLst>
                              <p:par>
                                <p:cTn id="12" presetID="53" presetClass="entr" presetSubtype="0" fill="hold" grpId="0" nodeType="afterEffect">
                                  <p:stCondLst>
                                    <p:cond delay="0"/>
                                  </p:stCondLst>
                                  <p:childTnLst>
                                    <p:set>
                                      <p:cBhvr>
                                        <p:cTn id="13" dur="1" fill="hold">
                                          <p:stCondLst>
                                            <p:cond delay="0"/>
                                          </p:stCondLst>
                                        </p:cTn>
                                        <p:tgtEl>
                                          <p:spTgt spid="949268"/>
                                        </p:tgtEl>
                                        <p:attrNameLst>
                                          <p:attrName>style.visibility</p:attrName>
                                        </p:attrNameLst>
                                      </p:cBhvr>
                                      <p:to>
                                        <p:strVal val="visible"/>
                                      </p:to>
                                    </p:set>
                                    <p:anim calcmode="lin" valueType="num">
                                      <p:cBhvr>
                                        <p:cTn id="14" dur="500" fill="hold"/>
                                        <p:tgtEl>
                                          <p:spTgt spid="949268"/>
                                        </p:tgtEl>
                                        <p:attrNameLst>
                                          <p:attrName>ppt_w</p:attrName>
                                        </p:attrNameLst>
                                      </p:cBhvr>
                                      <p:tavLst>
                                        <p:tav tm="0">
                                          <p:val>
                                            <p:fltVal val="0"/>
                                          </p:val>
                                        </p:tav>
                                        <p:tav tm="100000">
                                          <p:val>
                                            <p:strVal val="#ppt_w"/>
                                          </p:val>
                                        </p:tav>
                                      </p:tavLst>
                                    </p:anim>
                                    <p:anim calcmode="lin" valueType="num">
                                      <p:cBhvr>
                                        <p:cTn id="15" dur="500" fill="hold"/>
                                        <p:tgtEl>
                                          <p:spTgt spid="949268"/>
                                        </p:tgtEl>
                                        <p:attrNameLst>
                                          <p:attrName>ppt_h</p:attrName>
                                        </p:attrNameLst>
                                      </p:cBhvr>
                                      <p:tavLst>
                                        <p:tav tm="0">
                                          <p:val>
                                            <p:fltVal val="0"/>
                                          </p:val>
                                        </p:tav>
                                        <p:tav tm="100000">
                                          <p:val>
                                            <p:strVal val="#ppt_h"/>
                                          </p:val>
                                        </p:tav>
                                      </p:tavLst>
                                    </p:anim>
                                    <p:animEffect transition="in" filter="fade">
                                      <p:cBhvr>
                                        <p:cTn id="16" dur="500"/>
                                        <p:tgtEl>
                                          <p:spTgt spid="94926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49301"/>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2000"/>
                                        <p:tgtEl>
                                          <p:spTgt spid="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949274"/>
                                        </p:tgtEl>
                                        <p:attrNameLst>
                                          <p:attrName>style.visibility</p:attrName>
                                        </p:attrNameLst>
                                      </p:cBhvr>
                                      <p:to>
                                        <p:strVal val="visible"/>
                                      </p:to>
                                    </p:set>
                                    <p:animEffect transition="in" filter="dissolve">
                                      <p:cBhvr>
                                        <p:cTn id="30" dur="500"/>
                                        <p:tgtEl>
                                          <p:spTgt spid="94927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949275"/>
                                        </p:tgtEl>
                                        <p:attrNameLst>
                                          <p:attrName>style.visibility</p:attrName>
                                        </p:attrNameLst>
                                      </p:cBhvr>
                                      <p:to>
                                        <p:strVal val="visible"/>
                                      </p:to>
                                    </p:set>
                                    <p:animEffect transition="in" filter="dissolve">
                                      <p:cBhvr>
                                        <p:cTn id="35" dur="500"/>
                                        <p:tgtEl>
                                          <p:spTgt spid="949275"/>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949276"/>
                                        </p:tgtEl>
                                        <p:attrNameLst>
                                          <p:attrName>style.visibility</p:attrName>
                                        </p:attrNameLst>
                                      </p:cBhvr>
                                      <p:to>
                                        <p:strVal val="visible"/>
                                      </p:to>
                                    </p:set>
                                    <p:animEffect transition="in" filter="wipe(down)">
                                      <p:cBhvr>
                                        <p:cTn id="40" dur="500"/>
                                        <p:tgtEl>
                                          <p:spTgt spid="949276"/>
                                        </p:tgtEl>
                                      </p:cBhvr>
                                    </p:animEffect>
                                  </p:childTnLst>
                                </p:cTn>
                              </p:par>
                            </p:childTnLst>
                          </p:cTn>
                        </p:par>
                        <p:par>
                          <p:cTn id="41" fill="hold" nodeType="afterGroup">
                            <p:stCondLst>
                              <p:cond delay="500"/>
                            </p:stCondLst>
                            <p:childTnLst>
                              <p:par>
                                <p:cTn id="42" presetID="22" presetClass="entr" presetSubtype="4" fill="hold" grpId="0" nodeType="afterEffect">
                                  <p:stCondLst>
                                    <p:cond delay="0"/>
                                  </p:stCondLst>
                                  <p:childTnLst>
                                    <p:set>
                                      <p:cBhvr>
                                        <p:cTn id="43" dur="1" fill="hold">
                                          <p:stCondLst>
                                            <p:cond delay="0"/>
                                          </p:stCondLst>
                                        </p:cTn>
                                        <p:tgtEl>
                                          <p:spTgt spid="949277"/>
                                        </p:tgtEl>
                                        <p:attrNameLst>
                                          <p:attrName>style.visibility</p:attrName>
                                        </p:attrNameLst>
                                      </p:cBhvr>
                                      <p:to>
                                        <p:strVal val="visible"/>
                                      </p:to>
                                    </p:set>
                                    <p:animEffect transition="in" filter="wipe(down)">
                                      <p:cBhvr>
                                        <p:cTn id="44" dur="500"/>
                                        <p:tgtEl>
                                          <p:spTgt spid="949277"/>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949278"/>
                                        </p:tgtEl>
                                        <p:attrNameLst>
                                          <p:attrName>style.visibility</p:attrName>
                                        </p:attrNameLst>
                                      </p:cBhvr>
                                      <p:to>
                                        <p:strVal val="visible"/>
                                      </p:to>
                                    </p:set>
                                    <p:animEffect transition="in" filter="wipe(left)">
                                      <p:cBhvr>
                                        <p:cTn id="49" dur="500"/>
                                        <p:tgtEl>
                                          <p:spTgt spid="949278"/>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39" presetClass="entr" presetSubtype="0" accel="100000" fill="hold" grpId="0" nodeType="clickEffect">
                                  <p:stCondLst>
                                    <p:cond delay="0"/>
                                  </p:stCondLst>
                                  <p:childTnLst>
                                    <p:set>
                                      <p:cBhvr>
                                        <p:cTn id="53" dur="1" fill="hold">
                                          <p:stCondLst>
                                            <p:cond delay="0"/>
                                          </p:stCondLst>
                                        </p:cTn>
                                        <p:tgtEl>
                                          <p:spTgt spid="949279"/>
                                        </p:tgtEl>
                                        <p:attrNameLst>
                                          <p:attrName>style.visibility</p:attrName>
                                        </p:attrNameLst>
                                      </p:cBhvr>
                                      <p:to>
                                        <p:strVal val="visible"/>
                                      </p:to>
                                    </p:set>
                                    <p:anim calcmode="lin" valueType="num">
                                      <p:cBhvr>
                                        <p:cTn id="54" dur="500" fill="hold"/>
                                        <p:tgtEl>
                                          <p:spTgt spid="949279"/>
                                        </p:tgtEl>
                                        <p:attrNameLst>
                                          <p:attrName>ppt_h</p:attrName>
                                        </p:attrNameLst>
                                      </p:cBhvr>
                                      <p:tavLst>
                                        <p:tav tm="0">
                                          <p:val>
                                            <p:strVal val="#ppt_h/20"/>
                                          </p:val>
                                        </p:tav>
                                        <p:tav tm="50000">
                                          <p:val>
                                            <p:strVal val="#ppt_h/20"/>
                                          </p:val>
                                        </p:tav>
                                        <p:tav tm="100000">
                                          <p:val>
                                            <p:strVal val="#ppt_h"/>
                                          </p:val>
                                        </p:tav>
                                      </p:tavLst>
                                    </p:anim>
                                    <p:anim calcmode="lin" valueType="num">
                                      <p:cBhvr>
                                        <p:cTn id="55" dur="500" fill="hold"/>
                                        <p:tgtEl>
                                          <p:spTgt spid="949279"/>
                                        </p:tgtEl>
                                        <p:attrNameLst>
                                          <p:attrName>ppt_w</p:attrName>
                                        </p:attrNameLst>
                                      </p:cBhvr>
                                      <p:tavLst>
                                        <p:tav tm="0">
                                          <p:val>
                                            <p:strVal val="#ppt_w+.3"/>
                                          </p:val>
                                        </p:tav>
                                        <p:tav tm="50000">
                                          <p:val>
                                            <p:strVal val="#ppt_w+.3"/>
                                          </p:val>
                                        </p:tav>
                                        <p:tav tm="100000">
                                          <p:val>
                                            <p:strVal val="#ppt_w"/>
                                          </p:val>
                                        </p:tav>
                                      </p:tavLst>
                                    </p:anim>
                                    <p:anim calcmode="lin" valueType="num">
                                      <p:cBhvr>
                                        <p:cTn id="56" dur="500" fill="hold"/>
                                        <p:tgtEl>
                                          <p:spTgt spid="949279"/>
                                        </p:tgtEl>
                                        <p:attrNameLst>
                                          <p:attrName>ppt_x</p:attrName>
                                        </p:attrNameLst>
                                      </p:cBhvr>
                                      <p:tavLst>
                                        <p:tav tm="0">
                                          <p:val>
                                            <p:strVal val="#ppt_x-.3"/>
                                          </p:val>
                                        </p:tav>
                                        <p:tav tm="50000">
                                          <p:val>
                                            <p:strVal val="#ppt_x"/>
                                          </p:val>
                                        </p:tav>
                                        <p:tav tm="100000">
                                          <p:val>
                                            <p:strVal val="#ppt_x"/>
                                          </p:val>
                                        </p:tav>
                                      </p:tavLst>
                                    </p:anim>
                                    <p:anim calcmode="lin" valueType="num">
                                      <p:cBhvr>
                                        <p:cTn id="57" dur="500" fill="hold"/>
                                        <p:tgtEl>
                                          <p:spTgt spid="949279"/>
                                        </p:tgtEl>
                                        <p:attrNameLst>
                                          <p:attrName>ppt_y</p:attrName>
                                        </p:attrNameLst>
                                      </p:cBhvr>
                                      <p:tavLst>
                                        <p:tav tm="0">
                                          <p:val>
                                            <p:strVal val="#ppt_y"/>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9" presetClass="emph" presetSubtype="0" grpId="1" nodeType="clickEffect">
                                  <p:stCondLst>
                                    <p:cond delay="0"/>
                                  </p:stCondLst>
                                  <p:childTnLst>
                                    <p:set>
                                      <p:cBhvr rctx="PPT">
                                        <p:cTn id="61" dur="indefinite"/>
                                        <p:tgtEl>
                                          <p:spTgt spid="949275"/>
                                        </p:tgtEl>
                                        <p:attrNameLst>
                                          <p:attrName>style.opacity</p:attrName>
                                        </p:attrNameLst>
                                      </p:cBhvr>
                                      <p:to>
                                        <p:strVal val="0.5"/>
                                      </p:to>
                                    </p:set>
                                    <p:animEffect filter="image" prLst="opacity: 0.5">
                                      <p:cBhvr rctx="IE">
                                        <p:cTn id="62" dur="indefinite"/>
                                        <p:tgtEl>
                                          <p:spTgt spid="949275"/>
                                        </p:tgtEl>
                                      </p:cBhvr>
                                    </p:animEffect>
                                  </p:childTnLst>
                                </p:cTn>
                              </p:par>
                              <p:par>
                                <p:cTn id="63" presetID="9" presetClass="emph" presetSubtype="0" grpId="0" nodeType="withEffect">
                                  <p:stCondLst>
                                    <p:cond delay="0"/>
                                  </p:stCondLst>
                                  <p:childTnLst>
                                    <p:set>
                                      <p:cBhvr rctx="PPT">
                                        <p:cTn id="64" dur="indefinite"/>
                                        <p:tgtEl>
                                          <p:spTgt spid="949264"/>
                                        </p:tgtEl>
                                        <p:attrNameLst>
                                          <p:attrName>style.opacity</p:attrName>
                                        </p:attrNameLst>
                                      </p:cBhvr>
                                      <p:to>
                                        <p:strVal val="0.5"/>
                                      </p:to>
                                    </p:set>
                                    <p:animEffect filter="image" prLst="opacity: 0.5">
                                      <p:cBhvr rctx="IE">
                                        <p:cTn id="65" dur="indefinite"/>
                                        <p:tgtEl>
                                          <p:spTgt spid="949264"/>
                                        </p:tgtEl>
                                      </p:cBhvr>
                                    </p:animEffect>
                                  </p:childTnLst>
                                </p:cTn>
                              </p:par>
                              <p:par>
                                <p:cTn id="66" presetID="9" presetClass="emph" presetSubtype="0" nodeType="withEffect">
                                  <p:stCondLst>
                                    <p:cond delay="0"/>
                                  </p:stCondLst>
                                  <p:childTnLst>
                                    <p:set>
                                      <p:cBhvr rctx="PPT">
                                        <p:cTn id="67" dur="indefinite"/>
                                        <p:tgtEl>
                                          <p:spTgt spid="4"/>
                                        </p:tgtEl>
                                        <p:attrNameLst>
                                          <p:attrName>style.opacity</p:attrName>
                                        </p:attrNameLst>
                                      </p:cBhvr>
                                      <p:to>
                                        <p:strVal val="0.5"/>
                                      </p:to>
                                    </p:set>
                                    <p:animEffect filter="image" prLst="opacity: 0.5">
                                      <p:cBhvr rctx="IE">
                                        <p:cTn id="68" dur="indefinite"/>
                                        <p:tgtEl>
                                          <p:spTgt spid="4"/>
                                        </p:tgtEl>
                                      </p:cBhvr>
                                    </p:animEffect>
                                  </p:childTnLst>
                                </p:cTn>
                              </p:par>
                              <p:par>
                                <p:cTn id="69" presetID="9" presetClass="emph" presetSubtype="0" grpId="1" nodeType="withEffect">
                                  <p:stCondLst>
                                    <p:cond delay="0"/>
                                  </p:stCondLst>
                                  <p:childTnLst>
                                    <p:set>
                                      <p:cBhvr rctx="PPT">
                                        <p:cTn id="70" dur="indefinite"/>
                                        <p:tgtEl>
                                          <p:spTgt spid="949274"/>
                                        </p:tgtEl>
                                        <p:attrNameLst>
                                          <p:attrName>style.opacity</p:attrName>
                                        </p:attrNameLst>
                                      </p:cBhvr>
                                      <p:to>
                                        <p:strVal val="0.5"/>
                                      </p:to>
                                    </p:set>
                                    <p:animEffect filter="image" prLst="opacity: 0.5">
                                      <p:cBhvr rctx="IE">
                                        <p:cTn id="71" dur="indefinite"/>
                                        <p:tgtEl>
                                          <p:spTgt spid="949274"/>
                                        </p:tgtEl>
                                      </p:cBhvr>
                                    </p:animEffect>
                                  </p:childTnLst>
                                </p:cTn>
                              </p:par>
                              <p:par>
                                <p:cTn id="72" presetID="9" presetClass="emph" presetSubtype="0" grpId="1" nodeType="withEffect">
                                  <p:stCondLst>
                                    <p:cond delay="0"/>
                                  </p:stCondLst>
                                  <p:childTnLst>
                                    <p:set>
                                      <p:cBhvr rctx="PPT">
                                        <p:cTn id="73" dur="indefinite"/>
                                        <p:tgtEl>
                                          <p:spTgt spid="949276"/>
                                        </p:tgtEl>
                                        <p:attrNameLst>
                                          <p:attrName>style.opacity</p:attrName>
                                        </p:attrNameLst>
                                      </p:cBhvr>
                                      <p:to>
                                        <p:strVal val="0.5"/>
                                      </p:to>
                                    </p:set>
                                    <p:animEffect filter="image" prLst="opacity: 0.5">
                                      <p:cBhvr rctx="IE">
                                        <p:cTn id="74" dur="indefinite"/>
                                        <p:tgtEl>
                                          <p:spTgt spid="949276"/>
                                        </p:tgtEl>
                                      </p:cBhvr>
                                    </p:animEffect>
                                  </p:childTnLst>
                                </p:cTn>
                              </p:par>
                              <p:par>
                                <p:cTn id="75" presetID="9" presetClass="emph" presetSubtype="0" grpId="1" nodeType="withEffect">
                                  <p:stCondLst>
                                    <p:cond delay="0"/>
                                  </p:stCondLst>
                                  <p:childTnLst>
                                    <p:set>
                                      <p:cBhvr rctx="PPT">
                                        <p:cTn id="76" dur="indefinite"/>
                                        <p:tgtEl>
                                          <p:spTgt spid="949277"/>
                                        </p:tgtEl>
                                        <p:attrNameLst>
                                          <p:attrName>style.opacity</p:attrName>
                                        </p:attrNameLst>
                                      </p:cBhvr>
                                      <p:to>
                                        <p:strVal val="0.5"/>
                                      </p:to>
                                    </p:set>
                                    <p:animEffect filter="image" prLst="opacity: 0.5">
                                      <p:cBhvr rctx="IE">
                                        <p:cTn id="77" dur="indefinite"/>
                                        <p:tgtEl>
                                          <p:spTgt spid="949277"/>
                                        </p:tgtEl>
                                      </p:cBhvr>
                                    </p:animEffect>
                                  </p:childTnLst>
                                </p:cTn>
                              </p:par>
                              <p:par>
                                <p:cTn id="78" presetID="9" presetClass="emph" presetSubtype="0" grpId="1" nodeType="withEffect">
                                  <p:stCondLst>
                                    <p:cond delay="0"/>
                                  </p:stCondLst>
                                  <p:childTnLst>
                                    <p:set>
                                      <p:cBhvr rctx="PPT">
                                        <p:cTn id="79" dur="indefinite"/>
                                        <p:tgtEl>
                                          <p:spTgt spid="949278"/>
                                        </p:tgtEl>
                                        <p:attrNameLst>
                                          <p:attrName>style.opacity</p:attrName>
                                        </p:attrNameLst>
                                      </p:cBhvr>
                                      <p:to>
                                        <p:strVal val="0.5"/>
                                      </p:to>
                                    </p:set>
                                    <p:animEffect filter="image" prLst="opacity: 0.5">
                                      <p:cBhvr rctx="IE">
                                        <p:cTn id="80" dur="indefinite"/>
                                        <p:tgtEl>
                                          <p:spTgt spid="949278"/>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53" presetClass="entr" presetSubtype="0" fill="hold" grpId="0" nodeType="clickEffect">
                                  <p:stCondLst>
                                    <p:cond delay="0"/>
                                  </p:stCondLst>
                                  <p:childTnLst>
                                    <p:set>
                                      <p:cBhvr>
                                        <p:cTn id="84" dur="1" fill="hold">
                                          <p:stCondLst>
                                            <p:cond delay="0"/>
                                          </p:stCondLst>
                                        </p:cTn>
                                        <p:tgtEl>
                                          <p:spTgt spid="949280"/>
                                        </p:tgtEl>
                                        <p:attrNameLst>
                                          <p:attrName>style.visibility</p:attrName>
                                        </p:attrNameLst>
                                      </p:cBhvr>
                                      <p:to>
                                        <p:strVal val="visible"/>
                                      </p:to>
                                    </p:set>
                                    <p:anim calcmode="lin" valueType="num">
                                      <p:cBhvr>
                                        <p:cTn id="85" dur="500" fill="hold"/>
                                        <p:tgtEl>
                                          <p:spTgt spid="949280"/>
                                        </p:tgtEl>
                                        <p:attrNameLst>
                                          <p:attrName>ppt_w</p:attrName>
                                        </p:attrNameLst>
                                      </p:cBhvr>
                                      <p:tavLst>
                                        <p:tav tm="0">
                                          <p:val>
                                            <p:fltVal val="0"/>
                                          </p:val>
                                        </p:tav>
                                        <p:tav tm="100000">
                                          <p:val>
                                            <p:strVal val="#ppt_w"/>
                                          </p:val>
                                        </p:tav>
                                      </p:tavLst>
                                    </p:anim>
                                    <p:anim calcmode="lin" valueType="num">
                                      <p:cBhvr>
                                        <p:cTn id="86" dur="500" fill="hold"/>
                                        <p:tgtEl>
                                          <p:spTgt spid="949280"/>
                                        </p:tgtEl>
                                        <p:attrNameLst>
                                          <p:attrName>ppt_h</p:attrName>
                                        </p:attrNameLst>
                                      </p:cBhvr>
                                      <p:tavLst>
                                        <p:tav tm="0">
                                          <p:val>
                                            <p:fltVal val="0"/>
                                          </p:val>
                                        </p:tav>
                                        <p:tav tm="100000">
                                          <p:val>
                                            <p:strVal val="#ppt_h"/>
                                          </p:val>
                                        </p:tav>
                                      </p:tavLst>
                                    </p:anim>
                                    <p:animEffect transition="in" filter="fade">
                                      <p:cBhvr>
                                        <p:cTn id="87" dur="500"/>
                                        <p:tgtEl>
                                          <p:spTgt spid="949280"/>
                                        </p:tgtEl>
                                      </p:cBhvr>
                                    </p:animEffect>
                                  </p:childTnLst>
                                </p:cTn>
                              </p:par>
                              <p:par>
                                <p:cTn id="88" presetID="0" presetClass="path" presetSubtype="0" accel="50000" decel="50000" fill="hold" grpId="1" nodeType="withEffect">
                                  <p:stCondLst>
                                    <p:cond delay="0"/>
                                  </p:stCondLst>
                                  <p:childTnLst>
                                    <p:animMotion origin="layout" path="M 3.33333E-6 3.98844E-6 L 0.15833 -0.19862 " pathEditMode="relative" rAng="0" ptsTypes="AA">
                                      <p:cBhvr>
                                        <p:cTn id="89" dur="2000" spd="-100000" fill="hold"/>
                                        <p:tgtEl>
                                          <p:spTgt spid="949280"/>
                                        </p:tgtEl>
                                        <p:attrNameLst>
                                          <p:attrName>ppt_x</p:attrName>
                                          <p:attrName>ppt_y</p:attrName>
                                        </p:attrNameLst>
                                      </p:cBhvr>
                                      <p:rCtr x="7917" y="-9942"/>
                                    </p:animMotion>
                                  </p:childTnLst>
                                </p:cTn>
                              </p:par>
                            </p:childTnLst>
                          </p:cTn>
                        </p:par>
                      </p:childTnLst>
                    </p:cTn>
                  </p:par>
                  <p:par>
                    <p:cTn id="90" fill="hold" nodeType="clickPar">
                      <p:stCondLst>
                        <p:cond delay="indefinite"/>
                      </p:stCondLst>
                      <p:childTnLst>
                        <p:par>
                          <p:cTn id="91" fill="hold" nodeType="withGroup">
                            <p:stCondLst>
                              <p:cond delay="0"/>
                            </p:stCondLst>
                            <p:childTnLst>
                              <p:par>
                                <p:cTn id="92" presetID="10" presetClass="entr" presetSubtype="0" fill="hold" nodeType="clickEffect">
                                  <p:stCondLst>
                                    <p:cond delay="0"/>
                                  </p:stCondLst>
                                  <p:childTnLst>
                                    <p:set>
                                      <p:cBhvr>
                                        <p:cTn id="93" dur="1" fill="hold">
                                          <p:stCondLst>
                                            <p:cond delay="0"/>
                                          </p:stCondLst>
                                        </p:cTn>
                                        <p:tgtEl>
                                          <p:spTgt spid="5"/>
                                        </p:tgtEl>
                                        <p:attrNameLst>
                                          <p:attrName>style.visibility</p:attrName>
                                        </p:attrNameLst>
                                      </p:cBhvr>
                                      <p:to>
                                        <p:strVal val="visible"/>
                                      </p:to>
                                    </p:set>
                                    <p:animEffect transition="in" filter="fade">
                                      <p:cBhvr>
                                        <p:cTn id="94" dur="2000"/>
                                        <p:tgtEl>
                                          <p:spTgt spid="5"/>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9" presetClass="entr" presetSubtype="0" fill="hold" grpId="0" nodeType="clickEffect">
                                  <p:stCondLst>
                                    <p:cond delay="0"/>
                                  </p:stCondLst>
                                  <p:childTnLst>
                                    <p:set>
                                      <p:cBhvr>
                                        <p:cTn id="98" dur="1" fill="hold">
                                          <p:stCondLst>
                                            <p:cond delay="0"/>
                                          </p:stCondLst>
                                        </p:cTn>
                                        <p:tgtEl>
                                          <p:spTgt spid="949285"/>
                                        </p:tgtEl>
                                        <p:attrNameLst>
                                          <p:attrName>style.visibility</p:attrName>
                                        </p:attrNameLst>
                                      </p:cBhvr>
                                      <p:to>
                                        <p:strVal val="visible"/>
                                      </p:to>
                                    </p:set>
                                    <p:animEffect transition="in" filter="dissolve">
                                      <p:cBhvr>
                                        <p:cTn id="99" dur="500"/>
                                        <p:tgtEl>
                                          <p:spTgt spid="949285"/>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9" presetClass="entr" presetSubtype="0" fill="hold" grpId="0" nodeType="clickEffect">
                                  <p:stCondLst>
                                    <p:cond delay="0"/>
                                  </p:stCondLst>
                                  <p:childTnLst>
                                    <p:set>
                                      <p:cBhvr>
                                        <p:cTn id="103" dur="1" fill="hold">
                                          <p:stCondLst>
                                            <p:cond delay="0"/>
                                          </p:stCondLst>
                                        </p:cTn>
                                        <p:tgtEl>
                                          <p:spTgt spid="949281"/>
                                        </p:tgtEl>
                                        <p:attrNameLst>
                                          <p:attrName>style.visibility</p:attrName>
                                        </p:attrNameLst>
                                      </p:cBhvr>
                                      <p:to>
                                        <p:strVal val="visible"/>
                                      </p:to>
                                    </p:set>
                                    <p:animEffect transition="in" filter="dissolve">
                                      <p:cBhvr>
                                        <p:cTn id="104" dur="500"/>
                                        <p:tgtEl>
                                          <p:spTgt spid="949281"/>
                                        </p:tgtEl>
                                      </p:cBhvr>
                                    </p:animEffec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2" presetClass="entr" presetSubtype="4" fill="hold" grpId="0" nodeType="clickEffect">
                                  <p:stCondLst>
                                    <p:cond delay="0"/>
                                  </p:stCondLst>
                                  <p:childTnLst>
                                    <p:set>
                                      <p:cBhvr>
                                        <p:cTn id="108" dur="1" fill="hold">
                                          <p:stCondLst>
                                            <p:cond delay="0"/>
                                          </p:stCondLst>
                                        </p:cTn>
                                        <p:tgtEl>
                                          <p:spTgt spid="949286"/>
                                        </p:tgtEl>
                                        <p:attrNameLst>
                                          <p:attrName>style.visibility</p:attrName>
                                        </p:attrNameLst>
                                      </p:cBhvr>
                                      <p:to>
                                        <p:strVal val="visible"/>
                                      </p:to>
                                    </p:set>
                                    <p:animEffect transition="in" filter="wipe(down)">
                                      <p:cBhvr>
                                        <p:cTn id="109" dur="500"/>
                                        <p:tgtEl>
                                          <p:spTgt spid="949286"/>
                                        </p:tgtEl>
                                      </p:cBhvr>
                                    </p:animEffect>
                                  </p:childTnLst>
                                </p:cTn>
                              </p:par>
                            </p:childTnLst>
                          </p:cTn>
                        </p:par>
                        <p:par>
                          <p:cTn id="110" fill="hold" nodeType="afterGroup">
                            <p:stCondLst>
                              <p:cond delay="500"/>
                            </p:stCondLst>
                            <p:childTnLst>
                              <p:par>
                                <p:cTn id="111" presetID="22" presetClass="entr" presetSubtype="4" fill="hold" grpId="0" nodeType="afterEffect">
                                  <p:stCondLst>
                                    <p:cond delay="0"/>
                                  </p:stCondLst>
                                  <p:childTnLst>
                                    <p:set>
                                      <p:cBhvr>
                                        <p:cTn id="112" dur="1" fill="hold">
                                          <p:stCondLst>
                                            <p:cond delay="0"/>
                                          </p:stCondLst>
                                        </p:cTn>
                                        <p:tgtEl>
                                          <p:spTgt spid="949287"/>
                                        </p:tgtEl>
                                        <p:attrNameLst>
                                          <p:attrName>style.visibility</p:attrName>
                                        </p:attrNameLst>
                                      </p:cBhvr>
                                      <p:to>
                                        <p:strVal val="visible"/>
                                      </p:to>
                                    </p:set>
                                    <p:animEffect transition="in" filter="wipe(down)">
                                      <p:cBhvr>
                                        <p:cTn id="113" dur="500"/>
                                        <p:tgtEl>
                                          <p:spTgt spid="949287"/>
                                        </p:tgtEl>
                                      </p:cBhvr>
                                    </p:animEffect>
                                  </p:childTnLst>
                                </p:cTn>
                              </p:par>
                            </p:childTnLst>
                          </p:cTn>
                        </p:par>
                        <p:par>
                          <p:cTn id="114" fill="hold" nodeType="afterGroup">
                            <p:stCondLst>
                              <p:cond delay="1000"/>
                            </p:stCondLst>
                            <p:childTnLst>
                              <p:par>
                                <p:cTn id="115" presetID="22" presetClass="entr" presetSubtype="8" fill="hold" grpId="0" nodeType="afterEffect">
                                  <p:stCondLst>
                                    <p:cond delay="0"/>
                                  </p:stCondLst>
                                  <p:childTnLst>
                                    <p:set>
                                      <p:cBhvr>
                                        <p:cTn id="116" dur="1" fill="hold">
                                          <p:stCondLst>
                                            <p:cond delay="0"/>
                                          </p:stCondLst>
                                        </p:cTn>
                                        <p:tgtEl>
                                          <p:spTgt spid="949288"/>
                                        </p:tgtEl>
                                        <p:attrNameLst>
                                          <p:attrName>style.visibility</p:attrName>
                                        </p:attrNameLst>
                                      </p:cBhvr>
                                      <p:to>
                                        <p:strVal val="visible"/>
                                      </p:to>
                                    </p:set>
                                    <p:animEffect transition="in" filter="wipe(left)">
                                      <p:cBhvr>
                                        <p:cTn id="117" dur="500"/>
                                        <p:tgtEl>
                                          <p:spTgt spid="949288"/>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39" presetClass="entr" presetSubtype="0" accel="100000" fill="hold" grpId="0" nodeType="clickEffect">
                                  <p:stCondLst>
                                    <p:cond delay="0"/>
                                  </p:stCondLst>
                                  <p:childTnLst>
                                    <p:set>
                                      <p:cBhvr>
                                        <p:cTn id="121" dur="1" fill="hold">
                                          <p:stCondLst>
                                            <p:cond delay="0"/>
                                          </p:stCondLst>
                                        </p:cTn>
                                        <p:tgtEl>
                                          <p:spTgt spid="949289"/>
                                        </p:tgtEl>
                                        <p:attrNameLst>
                                          <p:attrName>style.visibility</p:attrName>
                                        </p:attrNameLst>
                                      </p:cBhvr>
                                      <p:to>
                                        <p:strVal val="visible"/>
                                      </p:to>
                                    </p:set>
                                    <p:anim calcmode="lin" valueType="num">
                                      <p:cBhvr>
                                        <p:cTn id="122" dur="500" fill="hold"/>
                                        <p:tgtEl>
                                          <p:spTgt spid="949289"/>
                                        </p:tgtEl>
                                        <p:attrNameLst>
                                          <p:attrName>ppt_h</p:attrName>
                                        </p:attrNameLst>
                                      </p:cBhvr>
                                      <p:tavLst>
                                        <p:tav tm="0">
                                          <p:val>
                                            <p:strVal val="#ppt_h/20"/>
                                          </p:val>
                                        </p:tav>
                                        <p:tav tm="50000">
                                          <p:val>
                                            <p:strVal val="#ppt_h/20"/>
                                          </p:val>
                                        </p:tav>
                                        <p:tav tm="100000">
                                          <p:val>
                                            <p:strVal val="#ppt_h"/>
                                          </p:val>
                                        </p:tav>
                                      </p:tavLst>
                                    </p:anim>
                                    <p:anim calcmode="lin" valueType="num">
                                      <p:cBhvr>
                                        <p:cTn id="123" dur="500" fill="hold"/>
                                        <p:tgtEl>
                                          <p:spTgt spid="949289"/>
                                        </p:tgtEl>
                                        <p:attrNameLst>
                                          <p:attrName>ppt_w</p:attrName>
                                        </p:attrNameLst>
                                      </p:cBhvr>
                                      <p:tavLst>
                                        <p:tav tm="0">
                                          <p:val>
                                            <p:strVal val="#ppt_w+.3"/>
                                          </p:val>
                                        </p:tav>
                                        <p:tav tm="50000">
                                          <p:val>
                                            <p:strVal val="#ppt_w+.3"/>
                                          </p:val>
                                        </p:tav>
                                        <p:tav tm="100000">
                                          <p:val>
                                            <p:strVal val="#ppt_w"/>
                                          </p:val>
                                        </p:tav>
                                      </p:tavLst>
                                    </p:anim>
                                    <p:anim calcmode="lin" valueType="num">
                                      <p:cBhvr>
                                        <p:cTn id="124" dur="500" fill="hold"/>
                                        <p:tgtEl>
                                          <p:spTgt spid="949289"/>
                                        </p:tgtEl>
                                        <p:attrNameLst>
                                          <p:attrName>ppt_x</p:attrName>
                                        </p:attrNameLst>
                                      </p:cBhvr>
                                      <p:tavLst>
                                        <p:tav tm="0">
                                          <p:val>
                                            <p:strVal val="#ppt_x-.3"/>
                                          </p:val>
                                        </p:tav>
                                        <p:tav tm="50000">
                                          <p:val>
                                            <p:strVal val="#ppt_x"/>
                                          </p:val>
                                        </p:tav>
                                        <p:tav tm="100000">
                                          <p:val>
                                            <p:strVal val="#ppt_x"/>
                                          </p:val>
                                        </p:tav>
                                      </p:tavLst>
                                    </p:anim>
                                    <p:anim calcmode="lin" valueType="num">
                                      <p:cBhvr>
                                        <p:cTn id="125" dur="500" fill="hold"/>
                                        <p:tgtEl>
                                          <p:spTgt spid="949289"/>
                                        </p:tgtEl>
                                        <p:attrNameLst>
                                          <p:attrName>ppt_y</p:attrName>
                                        </p:attrNameLst>
                                      </p:cBhvr>
                                      <p:tavLst>
                                        <p:tav tm="0">
                                          <p:val>
                                            <p:strVal val="#ppt_y"/>
                                          </p:val>
                                        </p:tav>
                                        <p:tav tm="100000">
                                          <p:val>
                                            <p:strVal val="#ppt_y"/>
                                          </p:val>
                                        </p:tav>
                                      </p:tavLst>
                                    </p:anim>
                                  </p:childTnLst>
                                </p:cTn>
                              </p:par>
                            </p:childTnLst>
                          </p:cTn>
                        </p:par>
                      </p:childTnLst>
                    </p:cTn>
                  </p:par>
                  <p:par>
                    <p:cTn id="126" fill="hold" nodeType="clickPar">
                      <p:stCondLst>
                        <p:cond delay="indefinite"/>
                      </p:stCondLst>
                      <p:childTnLst>
                        <p:par>
                          <p:cTn id="127" fill="hold" nodeType="withGroup">
                            <p:stCondLst>
                              <p:cond delay="0"/>
                            </p:stCondLst>
                            <p:childTnLst>
                              <p:par>
                                <p:cTn id="128" presetID="9" presetClass="emph" presetSubtype="0" grpId="2" nodeType="clickEffect">
                                  <p:stCondLst>
                                    <p:cond delay="0"/>
                                  </p:stCondLst>
                                  <p:childTnLst>
                                    <p:set>
                                      <p:cBhvr rctx="PPT">
                                        <p:cTn id="129" dur="indefinite"/>
                                        <p:tgtEl>
                                          <p:spTgt spid="949280"/>
                                        </p:tgtEl>
                                        <p:attrNameLst>
                                          <p:attrName>style.opacity</p:attrName>
                                        </p:attrNameLst>
                                      </p:cBhvr>
                                      <p:to>
                                        <p:strVal val="0.5"/>
                                      </p:to>
                                    </p:set>
                                    <p:animEffect filter="image" prLst="opacity: 0.5">
                                      <p:cBhvr rctx="IE">
                                        <p:cTn id="130" dur="indefinite"/>
                                        <p:tgtEl>
                                          <p:spTgt spid="949280"/>
                                        </p:tgtEl>
                                      </p:cBhvr>
                                    </p:animEffect>
                                  </p:childTnLst>
                                </p:cTn>
                              </p:par>
                              <p:par>
                                <p:cTn id="131" presetID="9" presetClass="emph" presetSubtype="0" grpId="1" nodeType="withEffect">
                                  <p:stCondLst>
                                    <p:cond delay="0"/>
                                  </p:stCondLst>
                                  <p:childTnLst>
                                    <p:set>
                                      <p:cBhvr rctx="PPT">
                                        <p:cTn id="132" dur="indefinite"/>
                                        <p:tgtEl>
                                          <p:spTgt spid="949281"/>
                                        </p:tgtEl>
                                        <p:attrNameLst>
                                          <p:attrName>style.opacity</p:attrName>
                                        </p:attrNameLst>
                                      </p:cBhvr>
                                      <p:to>
                                        <p:strVal val="0.5"/>
                                      </p:to>
                                    </p:set>
                                    <p:animEffect filter="image" prLst="opacity: 0.5">
                                      <p:cBhvr rctx="IE">
                                        <p:cTn id="133" dur="indefinite"/>
                                        <p:tgtEl>
                                          <p:spTgt spid="949281"/>
                                        </p:tgtEl>
                                      </p:cBhvr>
                                    </p:animEffect>
                                  </p:childTnLst>
                                </p:cTn>
                              </p:par>
                              <p:par>
                                <p:cTn id="134" presetID="9" presetClass="emph" presetSubtype="0" nodeType="withEffect">
                                  <p:stCondLst>
                                    <p:cond delay="0"/>
                                  </p:stCondLst>
                                  <p:childTnLst>
                                    <p:set>
                                      <p:cBhvr rctx="PPT">
                                        <p:cTn id="135" dur="indefinite"/>
                                        <p:tgtEl>
                                          <p:spTgt spid="5"/>
                                        </p:tgtEl>
                                        <p:attrNameLst>
                                          <p:attrName>style.opacity</p:attrName>
                                        </p:attrNameLst>
                                      </p:cBhvr>
                                      <p:to>
                                        <p:strVal val="0.5"/>
                                      </p:to>
                                    </p:set>
                                    <p:animEffect filter="image" prLst="opacity: 0.5">
                                      <p:cBhvr rctx="IE">
                                        <p:cTn id="136" dur="indefinite"/>
                                        <p:tgtEl>
                                          <p:spTgt spid="5"/>
                                        </p:tgtEl>
                                      </p:cBhvr>
                                    </p:animEffect>
                                  </p:childTnLst>
                                </p:cTn>
                              </p:par>
                              <p:par>
                                <p:cTn id="137" presetID="9" presetClass="emph" presetSubtype="0" grpId="1" nodeType="withEffect">
                                  <p:stCondLst>
                                    <p:cond delay="0"/>
                                  </p:stCondLst>
                                  <p:childTnLst>
                                    <p:set>
                                      <p:cBhvr rctx="PPT">
                                        <p:cTn id="138" dur="indefinite"/>
                                        <p:tgtEl>
                                          <p:spTgt spid="949285"/>
                                        </p:tgtEl>
                                        <p:attrNameLst>
                                          <p:attrName>style.opacity</p:attrName>
                                        </p:attrNameLst>
                                      </p:cBhvr>
                                      <p:to>
                                        <p:strVal val="0.5"/>
                                      </p:to>
                                    </p:set>
                                    <p:animEffect filter="image" prLst="opacity: 0.5">
                                      <p:cBhvr rctx="IE">
                                        <p:cTn id="139" dur="indefinite"/>
                                        <p:tgtEl>
                                          <p:spTgt spid="949285"/>
                                        </p:tgtEl>
                                      </p:cBhvr>
                                    </p:animEffect>
                                  </p:childTnLst>
                                </p:cTn>
                              </p:par>
                              <p:par>
                                <p:cTn id="140" presetID="9" presetClass="emph" presetSubtype="0" grpId="1" nodeType="withEffect">
                                  <p:stCondLst>
                                    <p:cond delay="0"/>
                                  </p:stCondLst>
                                  <p:childTnLst>
                                    <p:set>
                                      <p:cBhvr rctx="PPT">
                                        <p:cTn id="141" dur="indefinite"/>
                                        <p:tgtEl>
                                          <p:spTgt spid="949286"/>
                                        </p:tgtEl>
                                        <p:attrNameLst>
                                          <p:attrName>style.opacity</p:attrName>
                                        </p:attrNameLst>
                                      </p:cBhvr>
                                      <p:to>
                                        <p:strVal val="0.5"/>
                                      </p:to>
                                    </p:set>
                                    <p:animEffect filter="image" prLst="opacity: 0.5">
                                      <p:cBhvr rctx="IE">
                                        <p:cTn id="142" dur="indefinite"/>
                                        <p:tgtEl>
                                          <p:spTgt spid="949286"/>
                                        </p:tgtEl>
                                      </p:cBhvr>
                                    </p:animEffect>
                                  </p:childTnLst>
                                </p:cTn>
                              </p:par>
                              <p:par>
                                <p:cTn id="143" presetID="9" presetClass="emph" presetSubtype="0" grpId="1" nodeType="withEffect">
                                  <p:stCondLst>
                                    <p:cond delay="0"/>
                                  </p:stCondLst>
                                  <p:childTnLst>
                                    <p:set>
                                      <p:cBhvr rctx="PPT">
                                        <p:cTn id="144" dur="indefinite"/>
                                        <p:tgtEl>
                                          <p:spTgt spid="949287"/>
                                        </p:tgtEl>
                                        <p:attrNameLst>
                                          <p:attrName>style.opacity</p:attrName>
                                        </p:attrNameLst>
                                      </p:cBhvr>
                                      <p:to>
                                        <p:strVal val="0.5"/>
                                      </p:to>
                                    </p:set>
                                    <p:animEffect filter="image" prLst="opacity: 0.5">
                                      <p:cBhvr rctx="IE">
                                        <p:cTn id="145" dur="indefinite"/>
                                        <p:tgtEl>
                                          <p:spTgt spid="949287"/>
                                        </p:tgtEl>
                                      </p:cBhvr>
                                    </p:animEffect>
                                  </p:childTnLst>
                                </p:cTn>
                              </p:par>
                              <p:par>
                                <p:cTn id="146" presetID="9" presetClass="emph" presetSubtype="0" grpId="1" nodeType="withEffect">
                                  <p:stCondLst>
                                    <p:cond delay="0"/>
                                  </p:stCondLst>
                                  <p:childTnLst>
                                    <p:set>
                                      <p:cBhvr rctx="PPT">
                                        <p:cTn id="147" dur="indefinite"/>
                                        <p:tgtEl>
                                          <p:spTgt spid="949288"/>
                                        </p:tgtEl>
                                        <p:attrNameLst>
                                          <p:attrName>style.opacity</p:attrName>
                                        </p:attrNameLst>
                                      </p:cBhvr>
                                      <p:to>
                                        <p:strVal val="0.5"/>
                                      </p:to>
                                    </p:set>
                                    <p:animEffect filter="image" prLst="opacity: 0.5">
                                      <p:cBhvr rctx="IE">
                                        <p:cTn id="148" dur="indefinite"/>
                                        <p:tgtEl>
                                          <p:spTgt spid="949288"/>
                                        </p:tgtEl>
                                      </p:cBhvr>
                                    </p:animEffect>
                                  </p:childTnLst>
                                </p:cTn>
                              </p:par>
                            </p:childTnLst>
                          </p:cTn>
                        </p:par>
                      </p:childTnLst>
                    </p:cTn>
                  </p:par>
                  <p:par>
                    <p:cTn id="149" fill="hold" nodeType="clickPar">
                      <p:stCondLst>
                        <p:cond delay="indefinite"/>
                      </p:stCondLst>
                      <p:childTnLst>
                        <p:par>
                          <p:cTn id="150" fill="hold" nodeType="withGroup">
                            <p:stCondLst>
                              <p:cond delay="0"/>
                            </p:stCondLst>
                            <p:childTnLst>
                              <p:par>
                                <p:cTn id="151" presetID="1" presetClass="entr" presetSubtype="0" fill="hold" grpId="0" nodeType="clickEffect">
                                  <p:stCondLst>
                                    <p:cond delay="0"/>
                                  </p:stCondLst>
                                  <p:childTnLst>
                                    <p:set>
                                      <p:cBhvr>
                                        <p:cTn id="152" dur="1" fill="hold">
                                          <p:stCondLst>
                                            <p:cond delay="0"/>
                                          </p:stCondLst>
                                        </p:cTn>
                                        <p:tgtEl>
                                          <p:spTgt spid="949302"/>
                                        </p:tgtEl>
                                        <p:attrNameLst>
                                          <p:attrName>style.visibility</p:attrName>
                                        </p:attrNameLst>
                                      </p:cBhvr>
                                      <p:to>
                                        <p:strVal val="visible"/>
                                      </p:to>
                                    </p:set>
                                  </p:childTnLst>
                                </p:cTn>
                              </p:par>
                            </p:childTnLst>
                          </p:cTn>
                        </p:par>
                        <p:par>
                          <p:cTn id="153" fill="hold" nodeType="afterGroup">
                            <p:stCondLst>
                              <p:cond delay="0"/>
                            </p:stCondLst>
                            <p:childTnLst>
                              <p:par>
                                <p:cTn id="154" presetID="10" presetClass="entr" presetSubtype="0" fill="hold" grpId="0" nodeType="afterEffect">
                                  <p:stCondLst>
                                    <p:cond delay="0"/>
                                  </p:stCondLst>
                                  <p:childTnLst>
                                    <p:set>
                                      <p:cBhvr>
                                        <p:cTn id="155" dur="1" fill="hold">
                                          <p:stCondLst>
                                            <p:cond delay="0"/>
                                          </p:stCondLst>
                                        </p:cTn>
                                        <p:tgtEl>
                                          <p:spTgt spid="949303"/>
                                        </p:tgtEl>
                                        <p:attrNameLst>
                                          <p:attrName>style.visibility</p:attrName>
                                        </p:attrNameLst>
                                      </p:cBhvr>
                                      <p:to>
                                        <p:strVal val="visible"/>
                                      </p:to>
                                    </p:set>
                                    <p:animEffect transition="in" filter="fade">
                                      <p:cBhvr>
                                        <p:cTn id="156" dur="2000"/>
                                        <p:tgtEl>
                                          <p:spTgt spid="949303"/>
                                        </p:tgtEl>
                                      </p:cBhvr>
                                    </p:animEffect>
                                  </p:childTnLst>
                                </p:cTn>
                              </p:par>
                            </p:childTnLst>
                          </p:cTn>
                        </p:par>
                      </p:childTnLst>
                    </p:cTn>
                  </p:par>
                  <p:par>
                    <p:cTn id="157" fill="hold" nodeType="clickPar">
                      <p:stCondLst>
                        <p:cond delay="indefinite"/>
                      </p:stCondLst>
                      <p:childTnLst>
                        <p:par>
                          <p:cTn id="158" fill="hold" nodeType="withGroup">
                            <p:stCondLst>
                              <p:cond delay="0"/>
                            </p:stCondLst>
                            <p:childTnLst>
                              <p:par>
                                <p:cTn id="159" presetID="53" presetClass="entr" presetSubtype="0" fill="hold" grpId="0" nodeType="clickEffect">
                                  <p:stCondLst>
                                    <p:cond delay="0"/>
                                  </p:stCondLst>
                                  <p:childTnLst>
                                    <p:set>
                                      <p:cBhvr>
                                        <p:cTn id="160" dur="1" fill="hold">
                                          <p:stCondLst>
                                            <p:cond delay="0"/>
                                          </p:stCondLst>
                                        </p:cTn>
                                        <p:tgtEl>
                                          <p:spTgt spid="949270"/>
                                        </p:tgtEl>
                                        <p:attrNameLst>
                                          <p:attrName>style.visibility</p:attrName>
                                        </p:attrNameLst>
                                      </p:cBhvr>
                                      <p:to>
                                        <p:strVal val="visible"/>
                                      </p:to>
                                    </p:set>
                                    <p:anim calcmode="lin" valueType="num">
                                      <p:cBhvr>
                                        <p:cTn id="161" dur="500" fill="hold"/>
                                        <p:tgtEl>
                                          <p:spTgt spid="949270"/>
                                        </p:tgtEl>
                                        <p:attrNameLst>
                                          <p:attrName>ppt_w</p:attrName>
                                        </p:attrNameLst>
                                      </p:cBhvr>
                                      <p:tavLst>
                                        <p:tav tm="0">
                                          <p:val>
                                            <p:fltVal val="0"/>
                                          </p:val>
                                        </p:tav>
                                        <p:tav tm="100000">
                                          <p:val>
                                            <p:strVal val="#ppt_w"/>
                                          </p:val>
                                        </p:tav>
                                      </p:tavLst>
                                    </p:anim>
                                    <p:anim calcmode="lin" valueType="num">
                                      <p:cBhvr>
                                        <p:cTn id="162" dur="500" fill="hold"/>
                                        <p:tgtEl>
                                          <p:spTgt spid="949270"/>
                                        </p:tgtEl>
                                        <p:attrNameLst>
                                          <p:attrName>ppt_h</p:attrName>
                                        </p:attrNameLst>
                                      </p:cBhvr>
                                      <p:tavLst>
                                        <p:tav tm="0">
                                          <p:val>
                                            <p:fltVal val="0"/>
                                          </p:val>
                                        </p:tav>
                                        <p:tav tm="100000">
                                          <p:val>
                                            <p:strVal val="#ppt_h"/>
                                          </p:val>
                                        </p:tav>
                                      </p:tavLst>
                                    </p:anim>
                                    <p:animEffect transition="in" filter="fade">
                                      <p:cBhvr>
                                        <p:cTn id="163" dur="500"/>
                                        <p:tgtEl>
                                          <p:spTgt spid="949270"/>
                                        </p:tgtEl>
                                      </p:cBhvr>
                                    </p:animEffect>
                                  </p:childTnLst>
                                </p:cTn>
                              </p:par>
                            </p:childTnLst>
                          </p:cTn>
                        </p:par>
                      </p:childTnLst>
                    </p:cTn>
                  </p:par>
                  <p:par>
                    <p:cTn id="164" fill="hold" nodeType="clickPar">
                      <p:stCondLst>
                        <p:cond delay="indefinite"/>
                      </p:stCondLst>
                      <p:childTnLst>
                        <p:par>
                          <p:cTn id="165" fill="hold" nodeType="withGroup">
                            <p:stCondLst>
                              <p:cond delay="0"/>
                            </p:stCondLst>
                            <p:childTnLst>
                              <p:par>
                                <p:cTn id="166" presetID="1" presetClass="entr" presetSubtype="0" fill="hold" grpId="1" nodeType="clickEffect">
                                  <p:stCondLst>
                                    <p:cond delay="0"/>
                                  </p:stCondLst>
                                  <p:childTnLst>
                                    <p:set>
                                      <p:cBhvr>
                                        <p:cTn id="167" dur="1" fill="hold">
                                          <p:stCondLst>
                                            <p:cond delay="0"/>
                                          </p:stCondLst>
                                        </p:cTn>
                                        <p:tgtEl>
                                          <p:spTgt spid="949290"/>
                                        </p:tgtEl>
                                        <p:attrNameLst>
                                          <p:attrName>style.visibility</p:attrName>
                                        </p:attrNameLst>
                                      </p:cBhvr>
                                      <p:to>
                                        <p:strVal val="visible"/>
                                      </p:to>
                                    </p:set>
                                  </p:childTnLst>
                                </p:cTn>
                              </p:par>
                              <p:par>
                                <p:cTn id="168" presetID="1" presetClass="entr" presetSubtype="0" fill="hold" grpId="0" nodeType="withEffect">
                                  <p:stCondLst>
                                    <p:cond delay="0"/>
                                  </p:stCondLst>
                                  <p:childTnLst>
                                    <p:set>
                                      <p:cBhvr>
                                        <p:cTn id="169" dur="1" fill="hold">
                                          <p:stCondLst>
                                            <p:cond delay="0"/>
                                          </p:stCondLst>
                                        </p:cTn>
                                        <p:tgtEl>
                                          <p:spTgt spid="949290"/>
                                        </p:tgtEl>
                                        <p:attrNameLst>
                                          <p:attrName>style.visibility</p:attrName>
                                        </p:attrNameLst>
                                      </p:cBhvr>
                                      <p:to>
                                        <p:strVal val="visible"/>
                                      </p:to>
                                    </p:set>
                                  </p:childTnLst>
                                </p:cTn>
                              </p:par>
                            </p:childTnLst>
                          </p:cTn>
                        </p:par>
                      </p:childTnLst>
                    </p:cTn>
                  </p:par>
                  <p:par>
                    <p:cTn id="170" fill="hold" nodeType="clickPar">
                      <p:stCondLst>
                        <p:cond delay="indefinite"/>
                      </p:stCondLst>
                      <p:childTnLst>
                        <p:par>
                          <p:cTn id="171" fill="hold" nodeType="withGroup">
                            <p:stCondLst>
                              <p:cond delay="0"/>
                            </p:stCondLst>
                            <p:childTnLst>
                              <p:par>
                                <p:cTn id="172" presetID="1" presetClass="entr" presetSubtype="0" fill="hold" grpId="0" nodeType="clickEffect">
                                  <p:stCondLst>
                                    <p:cond delay="0"/>
                                  </p:stCondLst>
                                  <p:childTnLst>
                                    <p:set>
                                      <p:cBhvr>
                                        <p:cTn id="173" dur="1" fill="hold">
                                          <p:stCondLst>
                                            <p:cond delay="0"/>
                                          </p:stCondLst>
                                        </p:cTn>
                                        <p:tgtEl>
                                          <p:spTgt spid="949291"/>
                                        </p:tgtEl>
                                        <p:attrNameLst>
                                          <p:attrName>style.visibility</p:attrName>
                                        </p:attrNameLst>
                                      </p:cBhvr>
                                      <p:to>
                                        <p:strVal val="visible"/>
                                      </p:to>
                                    </p:set>
                                  </p:childTnLst>
                                </p:cTn>
                              </p:par>
                            </p:childTnLst>
                          </p:cTn>
                        </p:par>
                      </p:childTnLst>
                    </p:cTn>
                  </p:par>
                  <p:par>
                    <p:cTn id="174" fill="hold" nodeType="clickPar">
                      <p:stCondLst>
                        <p:cond delay="indefinite"/>
                      </p:stCondLst>
                      <p:childTnLst>
                        <p:par>
                          <p:cTn id="175" fill="hold" nodeType="withGroup">
                            <p:stCondLst>
                              <p:cond delay="0"/>
                            </p:stCondLst>
                            <p:childTnLst>
                              <p:par>
                                <p:cTn id="176" presetID="1" presetClass="entr" presetSubtype="0" fill="hold" grpId="0" nodeType="clickEffect">
                                  <p:stCondLst>
                                    <p:cond delay="0"/>
                                  </p:stCondLst>
                                  <p:childTnLst>
                                    <p:set>
                                      <p:cBhvr>
                                        <p:cTn id="177" dur="1" fill="hold">
                                          <p:stCondLst>
                                            <p:cond delay="0"/>
                                          </p:stCondLst>
                                        </p:cTn>
                                        <p:tgtEl>
                                          <p:spTgt spid="949292"/>
                                        </p:tgtEl>
                                        <p:attrNameLst>
                                          <p:attrName>style.visibility</p:attrName>
                                        </p:attrNameLst>
                                      </p:cBhvr>
                                      <p:to>
                                        <p:strVal val="visible"/>
                                      </p:to>
                                    </p:set>
                                  </p:childTnLst>
                                </p:cTn>
                              </p:par>
                            </p:childTnLst>
                          </p:cTn>
                        </p:par>
                      </p:childTnLst>
                    </p:cTn>
                  </p:par>
                  <p:par>
                    <p:cTn id="178" fill="hold" nodeType="clickPar">
                      <p:stCondLst>
                        <p:cond delay="indefinite"/>
                      </p:stCondLst>
                      <p:childTnLst>
                        <p:par>
                          <p:cTn id="179" fill="hold" nodeType="withGroup">
                            <p:stCondLst>
                              <p:cond delay="0"/>
                            </p:stCondLst>
                            <p:childTnLst>
                              <p:par>
                                <p:cTn id="180" presetID="53" presetClass="entr" presetSubtype="0" fill="hold" grpId="0" nodeType="clickEffect">
                                  <p:stCondLst>
                                    <p:cond delay="0"/>
                                  </p:stCondLst>
                                  <p:childTnLst>
                                    <p:set>
                                      <p:cBhvr>
                                        <p:cTn id="181" dur="1" fill="hold">
                                          <p:stCondLst>
                                            <p:cond delay="0"/>
                                          </p:stCondLst>
                                        </p:cTn>
                                        <p:tgtEl>
                                          <p:spTgt spid="949293"/>
                                        </p:tgtEl>
                                        <p:attrNameLst>
                                          <p:attrName>style.visibility</p:attrName>
                                        </p:attrNameLst>
                                      </p:cBhvr>
                                      <p:to>
                                        <p:strVal val="visible"/>
                                      </p:to>
                                    </p:set>
                                    <p:anim calcmode="lin" valueType="num">
                                      <p:cBhvr>
                                        <p:cTn id="182" dur="500" fill="hold"/>
                                        <p:tgtEl>
                                          <p:spTgt spid="949293"/>
                                        </p:tgtEl>
                                        <p:attrNameLst>
                                          <p:attrName>ppt_w</p:attrName>
                                        </p:attrNameLst>
                                      </p:cBhvr>
                                      <p:tavLst>
                                        <p:tav tm="0">
                                          <p:val>
                                            <p:fltVal val="0"/>
                                          </p:val>
                                        </p:tav>
                                        <p:tav tm="100000">
                                          <p:val>
                                            <p:strVal val="#ppt_w"/>
                                          </p:val>
                                        </p:tav>
                                      </p:tavLst>
                                    </p:anim>
                                    <p:anim calcmode="lin" valueType="num">
                                      <p:cBhvr>
                                        <p:cTn id="183" dur="500" fill="hold"/>
                                        <p:tgtEl>
                                          <p:spTgt spid="949293"/>
                                        </p:tgtEl>
                                        <p:attrNameLst>
                                          <p:attrName>ppt_h</p:attrName>
                                        </p:attrNameLst>
                                      </p:cBhvr>
                                      <p:tavLst>
                                        <p:tav tm="0">
                                          <p:val>
                                            <p:fltVal val="0"/>
                                          </p:val>
                                        </p:tav>
                                        <p:tav tm="100000">
                                          <p:val>
                                            <p:strVal val="#ppt_h"/>
                                          </p:val>
                                        </p:tav>
                                      </p:tavLst>
                                    </p:anim>
                                    <p:animEffect transition="in" filter="fade">
                                      <p:cBhvr>
                                        <p:cTn id="184" dur="500"/>
                                        <p:tgtEl>
                                          <p:spTgt spid="949293"/>
                                        </p:tgtEl>
                                      </p:cBhvr>
                                    </p:animEffect>
                                  </p:childTnLst>
                                </p:cTn>
                              </p:par>
                              <p:par>
                                <p:cTn id="185" presetID="0" presetClass="path" presetSubtype="0" accel="50000" decel="50000" fill="hold" grpId="1" nodeType="withEffect">
                                  <p:stCondLst>
                                    <p:cond delay="0"/>
                                  </p:stCondLst>
                                  <p:childTnLst>
                                    <p:animMotion origin="layout" path="M 0 0 L 0.63212 -0.10162 " pathEditMode="relative" ptsTypes="AA">
                                      <p:cBhvr>
                                        <p:cTn id="186" dur="2000" spd="-100000" fill="hold"/>
                                        <p:tgtEl>
                                          <p:spTgt spid="949293"/>
                                        </p:tgtEl>
                                        <p:attrNameLst>
                                          <p:attrName>ppt_x</p:attrName>
                                          <p:attrName>ppt_y</p:attrName>
                                        </p:attrNameLst>
                                      </p:cBhvr>
                                    </p:animMotion>
                                  </p:childTnLst>
                                </p:cTn>
                              </p:par>
                            </p:childTnLst>
                          </p:cTn>
                        </p:par>
                      </p:childTnLst>
                    </p:cTn>
                  </p:par>
                  <p:par>
                    <p:cTn id="187" fill="hold" nodeType="clickPar">
                      <p:stCondLst>
                        <p:cond delay="indefinite"/>
                      </p:stCondLst>
                      <p:childTnLst>
                        <p:par>
                          <p:cTn id="188" fill="hold" nodeType="withGroup">
                            <p:stCondLst>
                              <p:cond delay="0"/>
                            </p:stCondLst>
                            <p:childTnLst>
                              <p:par>
                                <p:cTn id="189" presetID="9" presetClass="entr" presetSubtype="0" fill="hold" grpId="0" nodeType="clickEffect">
                                  <p:stCondLst>
                                    <p:cond delay="0"/>
                                  </p:stCondLst>
                                  <p:childTnLst>
                                    <p:set>
                                      <p:cBhvr>
                                        <p:cTn id="190" dur="1" fill="hold">
                                          <p:stCondLst>
                                            <p:cond delay="0"/>
                                          </p:stCondLst>
                                        </p:cTn>
                                        <p:tgtEl>
                                          <p:spTgt spid="949294"/>
                                        </p:tgtEl>
                                        <p:attrNameLst>
                                          <p:attrName>style.visibility</p:attrName>
                                        </p:attrNameLst>
                                      </p:cBhvr>
                                      <p:to>
                                        <p:strVal val="visible"/>
                                      </p:to>
                                    </p:set>
                                    <p:animEffect transition="in" filter="dissolve">
                                      <p:cBhvr>
                                        <p:cTn id="191" dur="500"/>
                                        <p:tgtEl>
                                          <p:spTgt spid="949294"/>
                                        </p:tgtEl>
                                      </p:cBhvr>
                                    </p:animEffect>
                                  </p:childTnLst>
                                </p:cTn>
                              </p:par>
                            </p:childTnLst>
                          </p:cTn>
                        </p:par>
                      </p:childTnLst>
                    </p:cTn>
                  </p:par>
                  <p:par>
                    <p:cTn id="192" fill="hold" nodeType="clickPar">
                      <p:stCondLst>
                        <p:cond delay="indefinite"/>
                      </p:stCondLst>
                      <p:childTnLst>
                        <p:par>
                          <p:cTn id="193" fill="hold" nodeType="withGroup">
                            <p:stCondLst>
                              <p:cond delay="0"/>
                            </p:stCondLst>
                            <p:childTnLst>
                              <p:par>
                                <p:cTn id="194" presetID="53" presetClass="entr" presetSubtype="0" fill="hold" grpId="0" nodeType="clickEffect">
                                  <p:stCondLst>
                                    <p:cond delay="0"/>
                                  </p:stCondLst>
                                  <p:childTnLst>
                                    <p:set>
                                      <p:cBhvr>
                                        <p:cTn id="195" dur="1" fill="hold">
                                          <p:stCondLst>
                                            <p:cond delay="0"/>
                                          </p:stCondLst>
                                        </p:cTn>
                                        <p:tgtEl>
                                          <p:spTgt spid="949295"/>
                                        </p:tgtEl>
                                        <p:attrNameLst>
                                          <p:attrName>style.visibility</p:attrName>
                                        </p:attrNameLst>
                                      </p:cBhvr>
                                      <p:to>
                                        <p:strVal val="visible"/>
                                      </p:to>
                                    </p:set>
                                    <p:anim calcmode="lin" valueType="num">
                                      <p:cBhvr>
                                        <p:cTn id="196" dur="500" fill="hold"/>
                                        <p:tgtEl>
                                          <p:spTgt spid="949295"/>
                                        </p:tgtEl>
                                        <p:attrNameLst>
                                          <p:attrName>ppt_w</p:attrName>
                                        </p:attrNameLst>
                                      </p:cBhvr>
                                      <p:tavLst>
                                        <p:tav tm="0">
                                          <p:val>
                                            <p:fltVal val="0"/>
                                          </p:val>
                                        </p:tav>
                                        <p:tav tm="100000">
                                          <p:val>
                                            <p:strVal val="#ppt_w"/>
                                          </p:val>
                                        </p:tav>
                                      </p:tavLst>
                                    </p:anim>
                                    <p:anim calcmode="lin" valueType="num">
                                      <p:cBhvr>
                                        <p:cTn id="197" dur="500" fill="hold"/>
                                        <p:tgtEl>
                                          <p:spTgt spid="949295"/>
                                        </p:tgtEl>
                                        <p:attrNameLst>
                                          <p:attrName>ppt_h</p:attrName>
                                        </p:attrNameLst>
                                      </p:cBhvr>
                                      <p:tavLst>
                                        <p:tav tm="0">
                                          <p:val>
                                            <p:fltVal val="0"/>
                                          </p:val>
                                        </p:tav>
                                        <p:tav tm="100000">
                                          <p:val>
                                            <p:strVal val="#ppt_h"/>
                                          </p:val>
                                        </p:tav>
                                      </p:tavLst>
                                    </p:anim>
                                    <p:animEffect transition="in" filter="fade">
                                      <p:cBhvr>
                                        <p:cTn id="198" dur="500"/>
                                        <p:tgtEl>
                                          <p:spTgt spid="949295"/>
                                        </p:tgtEl>
                                      </p:cBhvr>
                                    </p:animEffect>
                                  </p:childTnLst>
                                </p:cTn>
                              </p:par>
                              <p:par>
                                <p:cTn id="199" presetID="0" presetClass="path" presetSubtype="0" accel="50000" decel="50000" fill="hold" grpId="1" nodeType="withEffect">
                                  <p:stCondLst>
                                    <p:cond delay="0"/>
                                  </p:stCondLst>
                                  <p:childTnLst>
                                    <p:animMotion origin="layout" path="M 5.E-6 -5.78035E-8 L -0.03855 0.48486 " pathEditMode="relative" rAng="0" ptsTypes="AA">
                                      <p:cBhvr>
                                        <p:cTn id="200" dur="2000" spd="-100000" fill="hold"/>
                                        <p:tgtEl>
                                          <p:spTgt spid="949295"/>
                                        </p:tgtEl>
                                        <p:attrNameLst>
                                          <p:attrName>ppt_x</p:attrName>
                                          <p:attrName>ppt_y</p:attrName>
                                        </p:attrNameLst>
                                      </p:cBhvr>
                                      <p:rCtr x="-1927" y="24231"/>
                                    </p:animMotion>
                                  </p:childTnLst>
                                </p:cTn>
                              </p:par>
                            </p:childTnLst>
                          </p:cTn>
                        </p:par>
                      </p:childTnLst>
                    </p:cTn>
                  </p:par>
                  <p:par>
                    <p:cTn id="201" fill="hold" nodeType="clickPar">
                      <p:stCondLst>
                        <p:cond delay="indefinite"/>
                      </p:stCondLst>
                      <p:childTnLst>
                        <p:par>
                          <p:cTn id="202" fill="hold" nodeType="withGroup">
                            <p:stCondLst>
                              <p:cond delay="0"/>
                            </p:stCondLst>
                            <p:childTnLst>
                              <p:par>
                                <p:cTn id="203" presetID="1" presetClass="entr" presetSubtype="0" fill="hold" grpId="0" nodeType="clickEffect">
                                  <p:stCondLst>
                                    <p:cond delay="0"/>
                                  </p:stCondLst>
                                  <p:childTnLst>
                                    <p:set>
                                      <p:cBhvr>
                                        <p:cTn id="204" dur="1" fill="hold">
                                          <p:stCondLst>
                                            <p:cond delay="0"/>
                                          </p:stCondLst>
                                        </p:cTn>
                                        <p:tgtEl>
                                          <p:spTgt spid="949297"/>
                                        </p:tgtEl>
                                        <p:attrNameLst>
                                          <p:attrName>style.visibility</p:attrName>
                                        </p:attrNameLst>
                                      </p:cBhvr>
                                      <p:to>
                                        <p:strVal val="visible"/>
                                      </p:to>
                                    </p:set>
                                  </p:childTnLst>
                                </p:cTn>
                              </p:par>
                            </p:childTnLst>
                          </p:cTn>
                        </p:par>
                      </p:childTnLst>
                    </p:cTn>
                  </p:par>
                  <p:par>
                    <p:cTn id="205" fill="hold" nodeType="clickPar">
                      <p:stCondLst>
                        <p:cond delay="indefinite"/>
                      </p:stCondLst>
                      <p:childTnLst>
                        <p:par>
                          <p:cTn id="206" fill="hold" nodeType="withGroup">
                            <p:stCondLst>
                              <p:cond delay="0"/>
                            </p:stCondLst>
                            <p:childTnLst>
                              <p:par>
                                <p:cTn id="207" presetID="9" presetClass="entr" presetSubtype="0" fill="hold" grpId="0" nodeType="clickEffect">
                                  <p:stCondLst>
                                    <p:cond delay="0"/>
                                  </p:stCondLst>
                                  <p:childTnLst>
                                    <p:set>
                                      <p:cBhvr>
                                        <p:cTn id="208" dur="1" fill="hold">
                                          <p:stCondLst>
                                            <p:cond delay="0"/>
                                          </p:stCondLst>
                                        </p:cTn>
                                        <p:tgtEl>
                                          <p:spTgt spid="949298"/>
                                        </p:tgtEl>
                                        <p:attrNameLst>
                                          <p:attrName>style.visibility</p:attrName>
                                        </p:attrNameLst>
                                      </p:cBhvr>
                                      <p:to>
                                        <p:strVal val="visible"/>
                                      </p:to>
                                    </p:set>
                                    <p:animEffect transition="in" filter="dissolve">
                                      <p:cBhvr>
                                        <p:cTn id="209" dur="500"/>
                                        <p:tgtEl>
                                          <p:spTgt spid="949298"/>
                                        </p:tgtEl>
                                      </p:cBhvr>
                                    </p:animEffect>
                                  </p:childTnLst>
                                </p:cTn>
                              </p:par>
                            </p:childTnLst>
                          </p:cTn>
                        </p:par>
                      </p:childTnLst>
                    </p:cTn>
                  </p:par>
                  <p:par>
                    <p:cTn id="210" fill="hold" nodeType="clickPar">
                      <p:stCondLst>
                        <p:cond delay="indefinite"/>
                      </p:stCondLst>
                      <p:childTnLst>
                        <p:par>
                          <p:cTn id="211" fill="hold" nodeType="withGroup">
                            <p:stCondLst>
                              <p:cond delay="0"/>
                            </p:stCondLst>
                            <p:childTnLst>
                              <p:par>
                                <p:cTn id="212" presetID="1" presetClass="entr" presetSubtype="0" fill="hold" grpId="0" nodeType="clickEffect">
                                  <p:stCondLst>
                                    <p:cond delay="0"/>
                                  </p:stCondLst>
                                  <p:childTnLst>
                                    <p:set>
                                      <p:cBhvr>
                                        <p:cTn id="213" dur="1" fill="hold">
                                          <p:stCondLst>
                                            <p:cond delay="0"/>
                                          </p:stCondLst>
                                        </p:cTn>
                                        <p:tgtEl>
                                          <p:spTgt spid="949299"/>
                                        </p:tgtEl>
                                        <p:attrNameLst>
                                          <p:attrName>style.visibility</p:attrName>
                                        </p:attrNameLst>
                                      </p:cBhvr>
                                      <p:to>
                                        <p:strVal val="visible"/>
                                      </p:to>
                                    </p:set>
                                  </p:childTnLst>
                                </p:cTn>
                              </p:par>
                            </p:childTnLst>
                          </p:cTn>
                        </p:par>
                      </p:childTnLst>
                    </p:cTn>
                  </p:par>
                  <p:par>
                    <p:cTn id="214" fill="hold" nodeType="clickPar">
                      <p:stCondLst>
                        <p:cond delay="indefinite"/>
                      </p:stCondLst>
                      <p:childTnLst>
                        <p:par>
                          <p:cTn id="215" fill="hold" nodeType="withGroup">
                            <p:stCondLst>
                              <p:cond delay="0"/>
                            </p:stCondLst>
                            <p:childTnLst>
                              <p:par>
                                <p:cTn id="216" presetID="53" presetClass="entr" presetSubtype="0" fill="hold" grpId="0" nodeType="clickEffect">
                                  <p:stCondLst>
                                    <p:cond delay="0"/>
                                  </p:stCondLst>
                                  <p:childTnLst>
                                    <p:set>
                                      <p:cBhvr>
                                        <p:cTn id="217" dur="1" fill="hold">
                                          <p:stCondLst>
                                            <p:cond delay="0"/>
                                          </p:stCondLst>
                                        </p:cTn>
                                        <p:tgtEl>
                                          <p:spTgt spid="949304"/>
                                        </p:tgtEl>
                                        <p:attrNameLst>
                                          <p:attrName>style.visibility</p:attrName>
                                        </p:attrNameLst>
                                      </p:cBhvr>
                                      <p:to>
                                        <p:strVal val="visible"/>
                                      </p:to>
                                    </p:set>
                                    <p:anim calcmode="lin" valueType="num">
                                      <p:cBhvr>
                                        <p:cTn id="218" dur="500" fill="hold"/>
                                        <p:tgtEl>
                                          <p:spTgt spid="949304"/>
                                        </p:tgtEl>
                                        <p:attrNameLst>
                                          <p:attrName>ppt_w</p:attrName>
                                        </p:attrNameLst>
                                      </p:cBhvr>
                                      <p:tavLst>
                                        <p:tav tm="0">
                                          <p:val>
                                            <p:fltVal val="0"/>
                                          </p:val>
                                        </p:tav>
                                        <p:tav tm="100000">
                                          <p:val>
                                            <p:strVal val="#ppt_w"/>
                                          </p:val>
                                        </p:tav>
                                      </p:tavLst>
                                    </p:anim>
                                    <p:anim calcmode="lin" valueType="num">
                                      <p:cBhvr>
                                        <p:cTn id="219" dur="500" fill="hold"/>
                                        <p:tgtEl>
                                          <p:spTgt spid="949304"/>
                                        </p:tgtEl>
                                        <p:attrNameLst>
                                          <p:attrName>ppt_h</p:attrName>
                                        </p:attrNameLst>
                                      </p:cBhvr>
                                      <p:tavLst>
                                        <p:tav tm="0">
                                          <p:val>
                                            <p:fltVal val="0"/>
                                          </p:val>
                                        </p:tav>
                                        <p:tav tm="100000">
                                          <p:val>
                                            <p:strVal val="#ppt_h"/>
                                          </p:val>
                                        </p:tav>
                                      </p:tavLst>
                                    </p:anim>
                                    <p:animEffect transition="in" filter="fade">
                                      <p:cBhvr>
                                        <p:cTn id="220" dur="500"/>
                                        <p:tgtEl>
                                          <p:spTgt spid="949304"/>
                                        </p:tgtEl>
                                      </p:cBhvr>
                                    </p:animEffect>
                                  </p:childTnLst>
                                </p:cTn>
                              </p:par>
                              <p:par>
                                <p:cTn id="221" presetID="0" presetClass="path" presetSubtype="0" accel="50000" decel="50000" fill="hold" grpId="1" nodeType="withEffect">
                                  <p:stCondLst>
                                    <p:cond delay="0"/>
                                  </p:stCondLst>
                                  <p:childTnLst>
                                    <p:animMotion origin="layout" path="M 0 0 L 0.33802 0.36181 " pathEditMode="relative" ptsTypes="AA">
                                      <p:cBhvr>
                                        <p:cTn id="222" dur="2000" fill="hold"/>
                                        <p:tgtEl>
                                          <p:spTgt spid="949304"/>
                                        </p:tgtEl>
                                        <p:attrNameLst>
                                          <p:attrName>ppt_x</p:attrName>
                                          <p:attrName>ppt_y</p:attrName>
                                        </p:attrNameLst>
                                      </p:cBhvr>
                                    </p:animMotion>
                                  </p:childTnLst>
                                </p:cTn>
                              </p:par>
                              <p:par>
                                <p:cTn id="223" presetID="10" presetClass="exit" presetSubtype="0" fill="hold" grpId="0" nodeType="withEffect">
                                  <p:stCondLst>
                                    <p:cond delay="0"/>
                                  </p:stCondLst>
                                  <p:childTnLst>
                                    <p:animEffect transition="out" filter="fade">
                                      <p:cBhvr>
                                        <p:cTn id="224" dur="2000"/>
                                        <p:tgtEl>
                                          <p:spTgt spid="949261"/>
                                        </p:tgtEl>
                                      </p:cBhvr>
                                    </p:animEffect>
                                    <p:set>
                                      <p:cBhvr>
                                        <p:cTn id="225" dur="1" fill="hold">
                                          <p:stCondLst>
                                            <p:cond delay="1999"/>
                                          </p:stCondLst>
                                        </p:cTn>
                                        <p:tgtEl>
                                          <p:spTgt spid="94926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9303" grpId="0" animBg="1"/>
      <p:bldP spid="949275" grpId="0"/>
      <p:bldP spid="949275" grpId="1"/>
      <p:bldP spid="949261" grpId="0"/>
      <p:bldP spid="949264" grpId="0"/>
      <p:bldP spid="949267" grpId="0"/>
      <p:bldP spid="949268" grpId="0"/>
      <p:bldP spid="949270" grpId="0"/>
      <p:bldP spid="949274" grpId="0"/>
      <p:bldP spid="949274" grpId="1"/>
      <p:bldP spid="949276" grpId="0" animBg="1"/>
      <p:bldP spid="949276" grpId="1" animBg="1"/>
      <p:bldP spid="949277" grpId="0" animBg="1"/>
      <p:bldP spid="949277" grpId="1" animBg="1"/>
      <p:bldP spid="949278" grpId="0"/>
      <p:bldP spid="949278" grpId="1"/>
      <p:bldP spid="949279" grpId="0"/>
      <p:bldP spid="949280" grpId="0"/>
      <p:bldP spid="949280" grpId="1"/>
      <p:bldP spid="949280" grpId="2"/>
      <p:bldP spid="949281" grpId="0"/>
      <p:bldP spid="949281" grpId="1"/>
      <p:bldP spid="949285" grpId="0"/>
      <p:bldP spid="949285" grpId="1"/>
      <p:bldP spid="949286" grpId="0" animBg="1"/>
      <p:bldP spid="949286" grpId="1" animBg="1"/>
      <p:bldP spid="949287" grpId="0" animBg="1"/>
      <p:bldP spid="949287" grpId="1" animBg="1"/>
      <p:bldP spid="949288" grpId="0"/>
      <p:bldP spid="949288" grpId="1"/>
      <p:bldP spid="949289" grpId="0"/>
      <p:bldP spid="949290" grpId="0"/>
      <p:bldP spid="949290" grpId="1"/>
      <p:bldP spid="949291" grpId="0"/>
      <p:bldP spid="949292" grpId="0"/>
      <p:bldP spid="949293" grpId="0"/>
      <p:bldP spid="949293" grpId="1"/>
      <p:bldP spid="949294" grpId="0"/>
      <p:bldP spid="949295" grpId="0"/>
      <p:bldP spid="949295" grpId="1"/>
      <p:bldP spid="949297" grpId="0"/>
      <p:bldP spid="949298" grpId="0"/>
      <p:bldP spid="949299" grpId="0"/>
      <p:bldP spid="949300" grpId="0"/>
      <p:bldP spid="949301" grpId="0"/>
      <p:bldP spid="949302" grpId="0"/>
      <p:bldP spid="949304" grpId="0"/>
      <p:bldP spid="949304"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5"/>
          <p:cNvSpPr>
            <a:spLocks noGrp="1"/>
          </p:cNvSpPr>
          <p:nvPr>
            <p:ph type="sldNum" sz="quarter" idx="12"/>
          </p:nvPr>
        </p:nvSpPr>
        <p:spPr/>
        <p:txBody>
          <a:bodyPr/>
          <a:lstStyle/>
          <a:p>
            <a:fld id="{031C49CB-31C8-4682-99A3-E9B51E02C4DC}" type="slidenum">
              <a:rPr lang="en-US"/>
              <a:pPr/>
              <a:t>18</a:t>
            </a:fld>
            <a:endParaRPr lang="en-US"/>
          </a:p>
        </p:txBody>
      </p:sp>
      <p:grpSp>
        <p:nvGrpSpPr>
          <p:cNvPr id="149539" name="Group 35"/>
          <p:cNvGrpSpPr>
            <a:grpSpLocks/>
          </p:cNvGrpSpPr>
          <p:nvPr/>
        </p:nvGrpSpPr>
        <p:grpSpPr bwMode="auto">
          <a:xfrm>
            <a:off x="2898775" y="1646238"/>
            <a:ext cx="3629025" cy="3459162"/>
            <a:chOff x="2315" y="863"/>
            <a:chExt cx="1960" cy="1843"/>
          </a:xfrm>
        </p:grpSpPr>
        <p:sp>
          <p:nvSpPr>
            <p:cNvPr id="149509" name="Freeform 17"/>
            <p:cNvSpPr>
              <a:spLocks noChangeAspect="1"/>
            </p:cNvSpPr>
            <p:nvPr/>
          </p:nvSpPr>
          <p:spPr bwMode="auto">
            <a:xfrm>
              <a:off x="3262" y="1721"/>
              <a:ext cx="264" cy="979"/>
            </a:xfrm>
            <a:custGeom>
              <a:avLst/>
              <a:gdLst>
                <a:gd name="T0" fmla="*/ 26 w 176"/>
                <a:gd name="T1" fmla="*/ 562 h 652"/>
                <a:gd name="T2" fmla="*/ 22 w 176"/>
                <a:gd name="T3" fmla="*/ 984 h 652"/>
                <a:gd name="T4" fmla="*/ 54 w 176"/>
                <a:gd name="T5" fmla="*/ 1402 h 652"/>
                <a:gd name="T6" fmla="*/ 342 w 176"/>
                <a:gd name="T7" fmla="*/ 1393 h 652"/>
                <a:gd name="T8" fmla="*/ 376 w 176"/>
                <a:gd name="T9" fmla="*/ 994 h 652"/>
                <a:gd name="T10" fmla="*/ 373 w 176"/>
                <a:gd name="T11" fmla="*/ 0 h 652"/>
                <a:gd name="T12" fmla="*/ 0 60000 65536"/>
                <a:gd name="T13" fmla="*/ 0 60000 65536"/>
                <a:gd name="T14" fmla="*/ 0 60000 65536"/>
                <a:gd name="T15" fmla="*/ 0 60000 65536"/>
                <a:gd name="T16" fmla="*/ 0 60000 65536"/>
                <a:gd name="T17" fmla="*/ 0 60000 65536"/>
                <a:gd name="T18" fmla="*/ 0 w 176"/>
                <a:gd name="T19" fmla="*/ 0 h 652"/>
                <a:gd name="T20" fmla="*/ 176 w 176"/>
                <a:gd name="T21" fmla="*/ 652 h 652"/>
              </a:gdLst>
              <a:ahLst/>
              <a:cxnLst>
                <a:cxn ang="T12">
                  <a:pos x="T0" y="T1"/>
                </a:cxn>
                <a:cxn ang="T13">
                  <a:pos x="T2" y="T3"/>
                </a:cxn>
                <a:cxn ang="T14">
                  <a:pos x="T4" y="T5"/>
                </a:cxn>
                <a:cxn ang="T15">
                  <a:pos x="T6" y="T7"/>
                </a:cxn>
                <a:cxn ang="T16">
                  <a:pos x="T8" y="T9"/>
                </a:cxn>
                <a:cxn ang="T17">
                  <a:pos x="T10" y="T11"/>
                </a:cxn>
              </a:cxnLst>
              <a:rect l="T18" t="T19" r="T20" b="T21"/>
              <a:pathLst>
                <a:path w="176" h="652">
                  <a:moveTo>
                    <a:pt x="11" y="249"/>
                  </a:moveTo>
                  <a:cubicBezTo>
                    <a:pt x="11" y="280"/>
                    <a:pt x="8" y="374"/>
                    <a:pt x="10" y="436"/>
                  </a:cubicBezTo>
                  <a:cubicBezTo>
                    <a:pt x="12" y="498"/>
                    <a:pt x="0" y="592"/>
                    <a:pt x="24" y="622"/>
                  </a:cubicBezTo>
                  <a:cubicBezTo>
                    <a:pt x="48" y="652"/>
                    <a:pt x="128" y="648"/>
                    <a:pt x="152" y="618"/>
                  </a:cubicBezTo>
                  <a:cubicBezTo>
                    <a:pt x="176" y="588"/>
                    <a:pt x="165" y="544"/>
                    <a:pt x="167" y="441"/>
                  </a:cubicBezTo>
                  <a:cubicBezTo>
                    <a:pt x="169" y="338"/>
                    <a:pt x="166" y="92"/>
                    <a:pt x="166" y="0"/>
                  </a:cubicBezTo>
                </a:path>
              </a:pathLst>
            </a:custGeom>
            <a:noFill/>
            <a:ln w="53975">
              <a:solidFill>
                <a:srgbClr val="C0C0C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49510" name="Group 18"/>
            <p:cNvGrpSpPr>
              <a:grpSpLocks noChangeAspect="1"/>
            </p:cNvGrpSpPr>
            <p:nvPr/>
          </p:nvGrpSpPr>
          <p:grpSpPr bwMode="auto">
            <a:xfrm>
              <a:off x="2315" y="1169"/>
              <a:ext cx="1219" cy="1537"/>
              <a:chOff x="3018" y="1101"/>
              <a:chExt cx="812" cy="1024"/>
            </a:xfrm>
          </p:grpSpPr>
          <p:sp>
            <p:nvSpPr>
              <p:cNvPr id="149511" name="Oval 19"/>
              <p:cNvSpPr>
                <a:spLocks noChangeAspect="1" noChangeArrowheads="1"/>
              </p:cNvSpPr>
              <p:nvPr/>
            </p:nvSpPr>
            <p:spPr bwMode="auto">
              <a:xfrm>
                <a:off x="3018" y="1330"/>
                <a:ext cx="468" cy="469"/>
              </a:xfrm>
              <a:prstGeom prst="ellipse">
                <a:avLst/>
              </a:pr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200"/>
              </a:p>
            </p:txBody>
          </p:sp>
          <p:sp>
            <p:nvSpPr>
              <p:cNvPr id="149512" name="Freeform 20"/>
              <p:cNvSpPr>
                <a:spLocks noChangeAspect="1"/>
              </p:cNvSpPr>
              <p:nvPr/>
            </p:nvSpPr>
            <p:spPr bwMode="auto">
              <a:xfrm>
                <a:off x="3483" y="1107"/>
                <a:ext cx="347" cy="1018"/>
              </a:xfrm>
              <a:custGeom>
                <a:avLst/>
                <a:gdLst>
                  <a:gd name="T0" fmla="*/ 130 w 924"/>
                  <a:gd name="T1" fmla="*/ 0 h 2714"/>
                  <a:gd name="T2" fmla="*/ 130 w 924"/>
                  <a:gd name="T3" fmla="*/ 355 h 2714"/>
                  <a:gd name="T4" fmla="*/ 130 w 924"/>
                  <a:gd name="T5" fmla="*/ 360 h 2714"/>
                  <a:gd name="T6" fmla="*/ 127 w 924"/>
                  <a:gd name="T7" fmla="*/ 365 h 2714"/>
                  <a:gd name="T8" fmla="*/ 123 w 924"/>
                  <a:gd name="T9" fmla="*/ 370 h 2714"/>
                  <a:gd name="T10" fmla="*/ 119 w 924"/>
                  <a:gd name="T11" fmla="*/ 375 h 2714"/>
                  <a:gd name="T12" fmla="*/ 114 w 924"/>
                  <a:gd name="T13" fmla="*/ 379 h 2714"/>
                  <a:gd name="T14" fmla="*/ 106 w 924"/>
                  <a:gd name="T15" fmla="*/ 381 h 2714"/>
                  <a:gd name="T16" fmla="*/ 97 w 924"/>
                  <a:gd name="T17" fmla="*/ 382 h 2714"/>
                  <a:gd name="T18" fmla="*/ 86 w 924"/>
                  <a:gd name="T19" fmla="*/ 382 h 2714"/>
                  <a:gd name="T20" fmla="*/ 78 w 924"/>
                  <a:gd name="T21" fmla="*/ 381 h 2714"/>
                  <a:gd name="T22" fmla="*/ 73 w 924"/>
                  <a:gd name="T23" fmla="*/ 378 h 2714"/>
                  <a:gd name="T24" fmla="*/ 66 w 924"/>
                  <a:gd name="T25" fmla="*/ 373 h 2714"/>
                  <a:gd name="T26" fmla="*/ 62 w 924"/>
                  <a:gd name="T27" fmla="*/ 367 h 2714"/>
                  <a:gd name="T28" fmla="*/ 60 w 924"/>
                  <a:gd name="T29" fmla="*/ 361 h 2714"/>
                  <a:gd name="T30" fmla="*/ 60 w 924"/>
                  <a:gd name="T31" fmla="*/ 194 h 2714"/>
                  <a:gd name="T32" fmla="*/ 59 w 924"/>
                  <a:gd name="T33" fmla="*/ 191 h 2714"/>
                  <a:gd name="T34" fmla="*/ 58 w 924"/>
                  <a:gd name="T35" fmla="*/ 189 h 2714"/>
                  <a:gd name="T36" fmla="*/ 57 w 924"/>
                  <a:gd name="T37" fmla="*/ 186 h 2714"/>
                  <a:gd name="T38" fmla="*/ 55 w 924"/>
                  <a:gd name="T39" fmla="*/ 182 h 2714"/>
                  <a:gd name="T40" fmla="*/ 53 w 924"/>
                  <a:gd name="T41" fmla="*/ 179 h 2714"/>
                  <a:gd name="T42" fmla="*/ 49 w 924"/>
                  <a:gd name="T43" fmla="*/ 176 h 2714"/>
                  <a:gd name="T44" fmla="*/ 45 w 924"/>
                  <a:gd name="T45" fmla="*/ 174 h 2714"/>
                  <a:gd name="T46" fmla="*/ 39 w 924"/>
                  <a:gd name="T47" fmla="*/ 173 h 2714"/>
                  <a:gd name="T48" fmla="*/ 33 w 924"/>
                  <a:gd name="T49" fmla="*/ 172 h 2714"/>
                  <a:gd name="T50" fmla="*/ 24 w 924"/>
                  <a:gd name="T51" fmla="*/ 173 h 2714"/>
                  <a:gd name="T52" fmla="*/ 17 w 924"/>
                  <a:gd name="T53" fmla="*/ 174 h 2714"/>
                  <a:gd name="T54" fmla="*/ 13 w 924"/>
                  <a:gd name="T55" fmla="*/ 178 h 2714"/>
                  <a:gd name="T56" fmla="*/ 11 w 924"/>
                  <a:gd name="T57" fmla="*/ 182 h 2714"/>
                  <a:gd name="T58" fmla="*/ 5 w 924"/>
                  <a:gd name="T59" fmla="*/ 185 h 2714"/>
                  <a:gd name="T60" fmla="*/ 0 w 924"/>
                  <a:gd name="T61" fmla="*/ 186 h 271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24"/>
                  <a:gd name="T94" fmla="*/ 0 h 2714"/>
                  <a:gd name="T95" fmla="*/ 924 w 924"/>
                  <a:gd name="T96" fmla="*/ 2714 h 271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24" h="2714">
                    <a:moveTo>
                      <a:pt x="924" y="0"/>
                    </a:moveTo>
                    <a:lnTo>
                      <a:pt x="924" y="2524"/>
                    </a:lnTo>
                    <a:lnTo>
                      <a:pt x="918" y="2561"/>
                    </a:lnTo>
                    <a:lnTo>
                      <a:pt x="904" y="2592"/>
                    </a:lnTo>
                    <a:lnTo>
                      <a:pt x="874" y="2632"/>
                    </a:lnTo>
                    <a:lnTo>
                      <a:pt x="847" y="2663"/>
                    </a:lnTo>
                    <a:lnTo>
                      <a:pt x="808" y="2695"/>
                    </a:lnTo>
                    <a:lnTo>
                      <a:pt x="753" y="2711"/>
                    </a:lnTo>
                    <a:lnTo>
                      <a:pt x="687" y="2714"/>
                    </a:lnTo>
                    <a:lnTo>
                      <a:pt x="612" y="2714"/>
                    </a:lnTo>
                    <a:lnTo>
                      <a:pt x="555" y="2708"/>
                    </a:lnTo>
                    <a:lnTo>
                      <a:pt x="516" y="2687"/>
                    </a:lnTo>
                    <a:lnTo>
                      <a:pt x="472" y="2652"/>
                    </a:lnTo>
                    <a:lnTo>
                      <a:pt x="442" y="2608"/>
                    </a:lnTo>
                    <a:lnTo>
                      <a:pt x="424" y="2568"/>
                    </a:lnTo>
                    <a:lnTo>
                      <a:pt x="424" y="1378"/>
                    </a:lnTo>
                    <a:lnTo>
                      <a:pt x="421" y="1357"/>
                    </a:lnTo>
                    <a:lnTo>
                      <a:pt x="412" y="1343"/>
                    </a:lnTo>
                    <a:lnTo>
                      <a:pt x="404" y="1320"/>
                    </a:lnTo>
                    <a:lnTo>
                      <a:pt x="391" y="1294"/>
                    </a:lnTo>
                    <a:lnTo>
                      <a:pt x="372" y="1272"/>
                    </a:lnTo>
                    <a:lnTo>
                      <a:pt x="348" y="1248"/>
                    </a:lnTo>
                    <a:lnTo>
                      <a:pt x="316" y="1235"/>
                    </a:lnTo>
                    <a:lnTo>
                      <a:pt x="280" y="1228"/>
                    </a:lnTo>
                    <a:lnTo>
                      <a:pt x="231" y="1225"/>
                    </a:lnTo>
                    <a:lnTo>
                      <a:pt x="172" y="1228"/>
                    </a:lnTo>
                    <a:lnTo>
                      <a:pt x="123" y="1235"/>
                    </a:lnTo>
                    <a:lnTo>
                      <a:pt x="94" y="1264"/>
                    </a:lnTo>
                    <a:lnTo>
                      <a:pt x="75" y="1292"/>
                    </a:lnTo>
                    <a:lnTo>
                      <a:pt x="34" y="1315"/>
                    </a:lnTo>
                    <a:lnTo>
                      <a:pt x="0" y="1324"/>
                    </a:lnTo>
                  </a:path>
                </a:pathLst>
              </a:cu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9513" name="Freeform 21"/>
              <p:cNvSpPr>
                <a:spLocks noChangeAspect="1"/>
              </p:cNvSpPr>
              <p:nvPr/>
            </p:nvSpPr>
            <p:spPr bwMode="auto">
              <a:xfrm>
                <a:off x="3481" y="1106"/>
                <a:ext cx="316" cy="989"/>
              </a:xfrm>
              <a:custGeom>
                <a:avLst/>
                <a:gdLst>
                  <a:gd name="T0" fmla="*/ 118 w 843"/>
                  <a:gd name="T1" fmla="*/ 0 h 2638"/>
                  <a:gd name="T2" fmla="*/ 118 w 843"/>
                  <a:gd name="T3" fmla="*/ 358 h 2638"/>
                  <a:gd name="T4" fmla="*/ 117 w 843"/>
                  <a:gd name="T5" fmla="*/ 363 h 2638"/>
                  <a:gd name="T6" fmla="*/ 114 w 843"/>
                  <a:gd name="T7" fmla="*/ 367 h 2638"/>
                  <a:gd name="T8" fmla="*/ 109 w 843"/>
                  <a:gd name="T9" fmla="*/ 369 h 2638"/>
                  <a:gd name="T10" fmla="*/ 103 w 843"/>
                  <a:gd name="T11" fmla="*/ 370 h 2638"/>
                  <a:gd name="T12" fmla="*/ 98 w 843"/>
                  <a:gd name="T13" fmla="*/ 371 h 2638"/>
                  <a:gd name="T14" fmla="*/ 89 w 843"/>
                  <a:gd name="T15" fmla="*/ 370 h 2638"/>
                  <a:gd name="T16" fmla="*/ 82 w 843"/>
                  <a:gd name="T17" fmla="*/ 370 h 2638"/>
                  <a:gd name="T18" fmla="*/ 77 w 843"/>
                  <a:gd name="T19" fmla="*/ 367 h 2638"/>
                  <a:gd name="T20" fmla="*/ 74 w 843"/>
                  <a:gd name="T21" fmla="*/ 363 h 2638"/>
                  <a:gd name="T22" fmla="*/ 73 w 843"/>
                  <a:gd name="T23" fmla="*/ 358 h 2638"/>
                  <a:gd name="T24" fmla="*/ 73 w 843"/>
                  <a:gd name="T25" fmla="*/ 192 h 2638"/>
                  <a:gd name="T26" fmla="*/ 72 w 843"/>
                  <a:gd name="T27" fmla="*/ 186 h 2638"/>
                  <a:gd name="T28" fmla="*/ 71 w 843"/>
                  <a:gd name="T29" fmla="*/ 182 h 2638"/>
                  <a:gd name="T30" fmla="*/ 69 w 843"/>
                  <a:gd name="T31" fmla="*/ 178 h 2638"/>
                  <a:gd name="T32" fmla="*/ 66 w 843"/>
                  <a:gd name="T33" fmla="*/ 174 h 2638"/>
                  <a:gd name="T34" fmla="*/ 62 w 843"/>
                  <a:gd name="T35" fmla="*/ 169 h 2638"/>
                  <a:gd name="T36" fmla="*/ 58 w 843"/>
                  <a:gd name="T37" fmla="*/ 165 h 2638"/>
                  <a:gd name="T38" fmla="*/ 49 w 843"/>
                  <a:gd name="T39" fmla="*/ 163 h 2638"/>
                  <a:gd name="T40" fmla="*/ 41 w 843"/>
                  <a:gd name="T41" fmla="*/ 161 h 2638"/>
                  <a:gd name="T42" fmla="*/ 30 w 843"/>
                  <a:gd name="T43" fmla="*/ 161 h 2638"/>
                  <a:gd name="T44" fmla="*/ 20 w 843"/>
                  <a:gd name="T45" fmla="*/ 161 h 2638"/>
                  <a:gd name="T46" fmla="*/ 15 w 843"/>
                  <a:gd name="T47" fmla="*/ 160 h 2638"/>
                  <a:gd name="T48" fmla="*/ 9 w 843"/>
                  <a:gd name="T49" fmla="*/ 157 h 2638"/>
                  <a:gd name="T50" fmla="*/ 2 w 843"/>
                  <a:gd name="T51" fmla="*/ 155 h 2638"/>
                  <a:gd name="T52" fmla="*/ 0 w 843"/>
                  <a:gd name="T53" fmla="*/ 153 h 263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43"/>
                  <a:gd name="T82" fmla="*/ 0 h 2638"/>
                  <a:gd name="T83" fmla="*/ 843 w 843"/>
                  <a:gd name="T84" fmla="*/ 2638 h 263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43" h="2638">
                    <a:moveTo>
                      <a:pt x="843" y="0"/>
                    </a:moveTo>
                    <a:lnTo>
                      <a:pt x="843" y="2550"/>
                    </a:lnTo>
                    <a:lnTo>
                      <a:pt x="835" y="2578"/>
                    </a:lnTo>
                    <a:lnTo>
                      <a:pt x="809" y="2612"/>
                    </a:lnTo>
                    <a:lnTo>
                      <a:pt x="773" y="2624"/>
                    </a:lnTo>
                    <a:lnTo>
                      <a:pt x="734" y="2633"/>
                    </a:lnTo>
                    <a:lnTo>
                      <a:pt x="695" y="2638"/>
                    </a:lnTo>
                    <a:lnTo>
                      <a:pt x="632" y="2636"/>
                    </a:lnTo>
                    <a:lnTo>
                      <a:pt x="587" y="2632"/>
                    </a:lnTo>
                    <a:lnTo>
                      <a:pt x="548" y="2608"/>
                    </a:lnTo>
                    <a:lnTo>
                      <a:pt x="526" y="2584"/>
                    </a:lnTo>
                    <a:lnTo>
                      <a:pt x="518" y="2551"/>
                    </a:lnTo>
                    <a:lnTo>
                      <a:pt x="517" y="1364"/>
                    </a:lnTo>
                    <a:lnTo>
                      <a:pt x="514" y="1327"/>
                    </a:lnTo>
                    <a:lnTo>
                      <a:pt x="506" y="1297"/>
                    </a:lnTo>
                    <a:lnTo>
                      <a:pt x="488" y="1265"/>
                    </a:lnTo>
                    <a:lnTo>
                      <a:pt x="470" y="1238"/>
                    </a:lnTo>
                    <a:lnTo>
                      <a:pt x="443" y="1202"/>
                    </a:lnTo>
                    <a:lnTo>
                      <a:pt x="410" y="1175"/>
                    </a:lnTo>
                    <a:lnTo>
                      <a:pt x="353" y="1158"/>
                    </a:lnTo>
                    <a:lnTo>
                      <a:pt x="290" y="1148"/>
                    </a:lnTo>
                    <a:lnTo>
                      <a:pt x="212" y="1147"/>
                    </a:lnTo>
                    <a:lnTo>
                      <a:pt x="145" y="1145"/>
                    </a:lnTo>
                    <a:lnTo>
                      <a:pt x="107" y="1138"/>
                    </a:lnTo>
                    <a:lnTo>
                      <a:pt x="65" y="1118"/>
                    </a:lnTo>
                    <a:lnTo>
                      <a:pt x="14" y="1105"/>
                    </a:lnTo>
                    <a:lnTo>
                      <a:pt x="0" y="1092"/>
                    </a:lnTo>
                  </a:path>
                </a:pathLst>
              </a:cu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9514" name="Freeform 22"/>
              <p:cNvSpPr>
                <a:spLocks noChangeAspect="1"/>
              </p:cNvSpPr>
              <p:nvPr/>
            </p:nvSpPr>
            <p:spPr bwMode="auto">
              <a:xfrm>
                <a:off x="3474" y="1517"/>
                <a:ext cx="20" cy="87"/>
              </a:xfrm>
              <a:custGeom>
                <a:avLst/>
                <a:gdLst>
                  <a:gd name="T0" fmla="*/ 0 w 42"/>
                  <a:gd name="T1" fmla="*/ 0 h 230"/>
                  <a:gd name="T2" fmla="*/ 9 w 42"/>
                  <a:gd name="T3" fmla="*/ 2 h 230"/>
                  <a:gd name="T4" fmla="*/ 10 w 42"/>
                  <a:gd name="T5" fmla="*/ 31 h 230"/>
                  <a:gd name="T6" fmla="*/ 1 w 42"/>
                  <a:gd name="T7" fmla="*/ 33 h 230"/>
                  <a:gd name="T8" fmla="*/ 0 w 42"/>
                  <a:gd name="T9" fmla="*/ 0 h 230"/>
                  <a:gd name="T10" fmla="*/ 0 60000 65536"/>
                  <a:gd name="T11" fmla="*/ 0 60000 65536"/>
                  <a:gd name="T12" fmla="*/ 0 60000 65536"/>
                  <a:gd name="T13" fmla="*/ 0 60000 65536"/>
                  <a:gd name="T14" fmla="*/ 0 60000 65536"/>
                  <a:gd name="T15" fmla="*/ 0 w 42"/>
                  <a:gd name="T16" fmla="*/ 0 h 230"/>
                  <a:gd name="T17" fmla="*/ 42 w 42"/>
                  <a:gd name="T18" fmla="*/ 230 h 230"/>
                </a:gdLst>
                <a:ahLst/>
                <a:cxnLst>
                  <a:cxn ang="T10">
                    <a:pos x="T0" y="T1"/>
                  </a:cxn>
                  <a:cxn ang="T11">
                    <a:pos x="T2" y="T3"/>
                  </a:cxn>
                  <a:cxn ang="T12">
                    <a:pos x="T4" y="T5"/>
                  </a:cxn>
                  <a:cxn ang="T13">
                    <a:pos x="T6" y="T7"/>
                  </a:cxn>
                  <a:cxn ang="T14">
                    <a:pos x="T8" y="T9"/>
                  </a:cxn>
                </a:cxnLst>
                <a:rect l="T15" t="T16" r="T17" b="T18"/>
                <a:pathLst>
                  <a:path w="42" h="230">
                    <a:moveTo>
                      <a:pt x="0" y="0"/>
                    </a:moveTo>
                    <a:lnTo>
                      <a:pt x="37" y="17"/>
                    </a:lnTo>
                    <a:lnTo>
                      <a:pt x="42" y="216"/>
                    </a:lnTo>
                    <a:lnTo>
                      <a:pt x="7" y="23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9515" name="Oval 23"/>
              <p:cNvSpPr>
                <a:spLocks noChangeAspect="1" noChangeArrowheads="1"/>
              </p:cNvSpPr>
              <p:nvPr/>
            </p:nvSpPr>
            <p:spPr bwMode="auto">
              <a:xfrm>
                <a:off x="3796" y="1101"/>
                <a:ext cx="34" cy="13"/>
              </a:xfrm>
              <a:prstGeom prst="ellipse">
                <a:avLst/>
              </a:pr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200"/>
              </a:p>
            </p:txBody>
          </p:sp>
        </p:grpSp>
        <p:sp>
          <p:nvSpPr>
            <p:cNvPr id="149516" name="Text Box 24"/>
            <p:cNvSpPr txBox="1">
              <a:spLocks noChangeAspect="1" noChangeArrowheads="1"/>
            </p:cNvSpPr>
            <p:nvPr/>
          </p:nvSpPr>
          <p:spPr bwMode="auto">
            <a:xfrm>
              <a:off x="2420" y="1772"/>
              <a:ext cx="538"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1600" b="1"/>
                <a:t>98.4 kPa</a:t>
              </a:r>
            </a:p>
          </p:txBody>
        </p:sp>
        <p:sp>
          <p:nvSpPr>
            <p:cNvPr id="149517" name="Line 25"/>
            <p:cNvSpPr>
              <a:spLocks noChangeAspect="1" noChangeShapeType="1"/>
            </p:cNvSpPr>
            <p:nvPr/>
          </p:nvSpPr>
          <p:spPr bwMode="auto">
            <a:xfrm>
              <a:off x="3567" y="1724"/>
              <a:ext cx="2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518" name="Text Box 26">
              <a:hlinkClick r:id="" action="ppaction://noaction"/>
            </p:cNvPr>
            <p:cNvSpPr txBox="1">
              <a:spLocks noChangeAspect="1" noChangeArrowheads="1"/>
            </p:cNvSpPr>
            <p:nvPr/>
          </p:nvSpPr>
          <p:spPr bwMode="auto">
            <a:xfrm>
              <a:off x="3700" y="1822"/>
              <a:ext cx="575"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1600" b="1"/>
                <a:t>X mm Hg</a:t>
              </a:r>
            </a:p>
          </p:txBody>
        </p:sp>
        <p:sp>
          <p:nvSpPr>
            <p:cNvPr id="149519" name="Line 27"/>
            <p:cNvSpPr>
              <a:spLocks noChangeAspect="1" noChangeShapeType="1"/>
            </p:cNvSpPr>
            <p:nvPr/>
          </p:nvSpPr>
          <p:spPr bwMode="auto">
            <a:xfrm>
              <a:off x="3324" y="2095"/>
              <a:ext cx="47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520" name="Line 28"/>
            <p:cNvSpPr>
              <a:spLocks noChangeAspect="1" noChangeShapeType="1"/>
            </p:cNvSpPr>
            <p:nvPr/>
          </p:nvSpPr>
          <p:spPr bwMode="auto">
            <a:xfrm>
              <a:off x="3678" y="1726"/>
              <a:ext cx="0" cy="368"/>
            </a:xfrm>
            <a:prstGeom prst="line">
              <a:avLst/>
            </a:prstGeom>
            <a:noFill/>
            <a:ln w="9525">
              <a:solidFill>
                <a:schemeClr val="tx1"/>
              </a:solidFill>
              <a:round/>
              <a:headEnd type="triangl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149522" name="Text Box 29"/>
            <p:cNvSpPr txBox="1">
              <a:spLocks noChangeAspect="1" noChangeArrowheads="1"/>
            </p:cNvSpPr>
            <p:nvPr/>
          </p:nvSpPr>
          <p:spPr bwMode="auto">
            <a:xfrm>
              <a:off x="3253" y="863"/>
              <a:ext cx="539"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1600" b="1"/>
                <a:t>0.58 atm</a:t>
              </a:r>
            </a:p>
          </p:txBody>
        </p:sp>
      </p:grpSp>
      <p:sp>
        <p:nvSpPr>
          <p:cNvPr id="149538" name="Text Box 118"/>
          <p:cNvSpPr txBox="1">
            <a:spLocks noChangeArrowheads="1"/>
          </p:cNvSpPr>
          <p:nvPr/>
        </p:nvSpPr>
        <p:spPr bwMode="auto">
          <a:xfrm>
            <a:off x="457200" y="1309688"/>
            <a:ext cx="3540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1600" b="1" dirty="0" smtClean="0"/>
              <a:t>1.</a:t>
            </a:r>
            <a:endParaRPr lang="en-US" sz="1600" b="1" dirty="0"/>
          </a:p>
        </p:txBody>
      </p:sp>
      <p:sp>
        <p:nvSpPr>
          <p:cNvPr id="149540" name="Rectangle 36"/>
          <p:cNvSpPr>
            <a:spLocks noChangeArrowheads="1"/>
          </p:cNvSpPr>
          <p:nvPr/>
        </p:nvSpPr>
        <p:spPr bwMode="auto">
          <a:xfrm>
            <a:off x="1451023" y="0"/>
            <a:ext cx="6172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4400" u="sng" dirty="0">
                <a:solidFill>
                  <a:schemeClr val="tx2"/>
                </a:solidFill>
              </a:rPr>
              <a:t>Manometers </a:t>
            </a:r>
            <a:r>
              <a:rPr lang="en-US" sz="4400" u="sng" dirty="0" smtClean="0">
                <a:solidFill>
                  <a:schemeClr val="tx2"/>
                </a:solidFill>
              </a:rPr>
              <a:t>Example 1</a:t>
            </a:r>
            <a:endParaRPr lang="en-US" sz="4400" u="sng" dirty="0">
              <a:solidFill>
                <a:schemeClr val="tx2"/>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4"/>
          <p:cNvSpPr>
            <a:spLocks noGrp="1"/>
          </p:cNvSpPr>
          <p:nvPr>
            <p:ph type="sldNum" sz="quarter" idx="12"/>
          </p:nvPr>
        </p:nvSpPr>
        <p:spPr/>
        <p:txBody>
          <a:bodyPr/>
          <a:lstStyle/>
          <a:p>
            <a:fld id="{DC2C288F-C234-4305-B3B2-A741FEE203F0}" type="slidenum">
              <a:rPr lang="en-US"/>
              <a:pPr/>
              <a:t>19</a:t>
            </a:fld>
            <a:endParaRPr lang="en-US"/>
          </a:p>
        </p:txBody>
      </p:sp>
      <p:sp>
        <p:nvSpPr>
          <p:cNvPr id="144471" name="Rectangle 87"/>
          <p:cNvSpPr>
            <a:spLocks noGrp="1" noChangeArrowheads="1"/>
          </p:cNvSpPr>
          <p:nvPr>
            <p:ph type="title"/>
          </p:nvPr>
        </p:nvSpPr>
        <p:spPr/>
        <p:txBody>
          <a:bodyPr/>
          <a:lstStyle/>
          <a:p>
            <a:r>
              <a:rPr lang="en-US" dirty="0"/>
              <a:t>Manometers Example </a:t>
            </a:r>
            <a:r>
              <a:rPr lang="en-US" dirty="0" smtClean="0"/>
              <a:t>2</a:t>
            </a:r>
            <a:endParaRPr lang="en-US" dirty="0"/>
          </a:p>
        </p:txBody>
      </p:sp>
      <p:grpSp>
        <p:nvGrpSpPr>
          <p:cNvPr id="144472" name="Group 88"/>
          <p:cNvGrpSpPr>
            <a:grpSpLocks/>
          </p:cNvGrpSpPr>
          <p:nvPr/>
        </p:nvGrpSpPr>
        <p:grpSpPr bwMode="auto">
          <a:xfrm>
            <a:off x="608965" y="1262264"/>
            <a:ext cx="5537835" cy="3766936"/>
            <a:chOff x="538" y="831"/>
            <a:chExt cx="2907" cy="1973"/>
          </a:xfrm>
        </p:grpSpPr>
        <p:sp>
          <p:nvSpPr>
            <p:cNvPr id="144415" name="Freeform 85"/>
            <p:cNvSpPr>
              <a:spLocks noChangeAspect="1"/>
            </p:cNvSpPr>
            <p:nvPr/>
          </p:nvSpPr>
          <p:spPr bwMode="auto">
            <a:xfrm>
              <a:off x="2373" y="2241"/>
              <a:ext cx="264" cy="560"/>
            </a:xfrm>
            <a:custGeom>
              <a:avLst/>
              <a:gdLst>
                <a:gd name="T0" fmla="*/ 14 w 176"/>
                <a:gd name="T1" fmla="*/ 0 h 373"/>
                <a:gd name="T2" fmla="*/ 14 w 176"/>
                <a:gd name="T3" fmla="*/ 360 h 373"/>
                <a:gd name="T4" fmla="*/ 54 w 176"/>
                <a:gd name="T5" fmla="*/ 773 h 373"/>
                <a:gd name="T6" fmla="*/ 342 w 176"/>
                <a:gd name="T7" fmla="*/ 764 h 373"/>
                <a:gd name="T8" fmla="*/ 376 w 176"/>
                <a:gd name="T9" fmla="*/ 365 h 373"/>
                <a:gd name="T10" fmla="*/ 376 w 176"/>
                <a:gd name="T11" fmla="*/ 0 h 373"/>
                <a:gd name="T12" fmla="*/ 0 60000 65536"/>
                <a:gd name="T13" fmla="*/ 0 60000 65536"/>
                <a:gd name="T14" fmla="*/ 0 60000 65536"/>
                <a:gd name="T15" fmla="*/ 0 60000 65536"/>
                <a:gd name="T16" fmla="*/ 0 60000 65536"/>
                <a:gd name="T17" fmla="*/ 0 60000 65536"/>
                <a:gd name="T18" fmla="*/ 0 w 176"/>
                <a:gd name="T19" fmla="*/ 0 h 373"/>
                <a:gd name="T20" fmla="*/ 176 w 176"/>
                <a:gd name="T21" fmla="*/ 373 h 373"/>
              </a:gdLst>
              <a:ahLst/>
              <a:cxnLst>
                <a:cxn ang="T12">
                  <a:pos x="T0" y="T1"/>
                </a:cxn>
                <a:cxn ang="T13">
                  <a:pos x="T2" y="T3"/>
                </a:cxn>
                <a:cxn ang="T14">
                  <a:pos x="T4" y="T5"/>
                </a:cxn>
                <a:cxn ang="T15">
                  <a:pos x="T6" y="T7"/>
                </a:cxn>
                <a:cxn ang="T16">
                  <a:pos x="T8" y="T9"/>
                </a:cxn>
                <a:cxn ang="T17">
                  <a:pos x="T10" y="T11"/>
                </a:cxn>
              </a:cxnLst>
              <a:rect l="T18" t="T19" r="T20" b="T21"/>
              <a:pathLst>
                <a:path w="176" h="373">
                  <a:moveTo>
                    <a:pt x="6" y="0"/>
                  </a:moveTo>
                  <a:cubicBezTo>
                    <a:pt x="6" y="27"/>
                    <a:pt x="3" y="103"/>
                    <a:pt x="6" y="160"/>
                  </a:cubicBezTo>
                  <a:cubicBezTo>
                    <a:pt x="9" y="217"/>
                    <a:pt x="0" y="313"/>
                    <a:pt x="24" y="343"/>
                  </a:cubicBezTo>
                  <a:cubicBezTo>
                    <a:pt x="48" y="373"/>
                    <a:pt x="128" y="369"/>
                    <a:pt x="152" y="339"/>
                  </a:cubicBezTo>
                  <a:cubicBezTo>
                    <a:pt x="176" y="309"/>
                    <a:pt x="165" y="218"/>
                    <a:pt x="167" y="162"/>
                  </a:cubicBezTo>
                  <a:cubicBezTo>
                    <a:pt x="169" y="106"/>
                    <a:pt x="167" y="34"/>
                    <a:pt x="167" y="0"/>
                  </a:cubicBezTo>
                </a:path>
              </a:pathLst>
            </a:custGeom>
            <a:noFill/>
            <a:ln w="53975">
              <a:solidFill>
                <a:srgbClr val="C0C0C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44416" name="Group 86"/>
            <p:cNvGrpSpPr>
              <a:grpSpLocks noChangeAspect="1"/>
            </p:cNvGrpSpPr>
            <p:nvPr/>
          </p:nvGrpSpPr>
          <p:grpSpPr bwMode="auto">
            <a:xfrm>
              <a:off x="1424" y="1268"/>
              <a:ext cx="1219" cy="1536"/>
              <a:chOff x="3018" y="1101"/>
              <a:chExt cx="812" cy="1024"/>
            </a:xfrm>
          </p:grpSpPr>
          <p:sp>
            <p:nvSpPr>
              <p:cNvPr id="144417" name="Oval 87"/>
              <p:cNvSpPr>
                <a:spLocks noChangeAspect="1" noChangeArrowheads="1"/>
              </p:cNvSpPr>
              <p:nvPr/>
            </p:nvSpPr>
            <p:spPr bwMode="auto">
              <a:xfrm>
                <a:off x="3018" y="1330"/>
                <a:ext cx="468" cy="469"/>
              </a:xfrm>
              <a:prstGeom prst="ellipse">
                <a:avLst/>
              </a:pr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200"/>
              </a:p>
            </p:txBody>
          </p:sp>
          <p:sp>
            <p:nvSpPr>
              <p:cNvPr id="144418" name="Freeform 88"/>
              <p:cNvSpPr>
                <a:spLocks noChangeAspect="1"/>
              </p:cNvSpPr>
              <p:nvPr/>
            </p:nvSpPr>
            <p:spPr bwMode="auto">
              <a:xfrm>
                <a:off x="3483" y="1107"/>
                <a:ext cx="347" cy="1018"/>
              </a:xfrm>
              <a:custGeom>
                <a:avLst/>
                <a:gdLst>
                  <a:gd name="T0" fmla="*/ 130 w 924"/>
                  <a:gd name="T1" fmla="*/ 0 h 2714"/>
                  <a:gd name="T2" fmla="*/ 130 w 924"/>
                  <a:gd name="T3" fmla="*/ 355 h 2714"/>
                  <a:gd name="T4" fmla="*/ 130 w 924"/>
                  <a:gd name="T5" fmla="*/ 360 h 2714"/>
                  <a:gd name="T6" fmla="*/ 127 w 924"/>
                  <a:gd name="T7" fmla="*/ 365 h 2714"/>
                  <a:gd name="T8" fmla="*/ 123 w 924"/>
                  <a:gd name="T9" fmla="*/ 370 h 2714"/>
                  <a:gd name="T10" fmla="*/ 119 w 924"/>
                  <a:gd name="T11" fmla="*/ 375 h 2714"/>
                  <a:gd name="T12" fmla="*/ 114 w 924"/>
                  <a:gd name="T13" fmla="*/ 379 h 2714"/>
                  <a:gd name="T14" fmla="*/ 106 w 924"/>
                  <a:gd name="T15" fmla="*/ 381 h 2714"/>
                  <a:gd name="T16" fmla="*/ 97 w 924"/>
                  <a:gd name="T17" fmla="*/ 382 h 2714"/>
                  <a:gd name="T18" fmla="*/ 86 w 924"/>
                  <a:gd name="T19" fmla="*/ 382 h 2714"/>
                  <a:gd name="T20" fmla="*/ 78 w 924"/>
                  <a:gd name="T21" fmla="*/ 381 h 2714"/>
                  <a:gd name="T22" fmla="*/ 73 w 924"/>
                  <a:gd name="T23" fmla="*/ 378 h 2714"/>
                  <a:gd name="T24" fmla="*/ 66 w 924"/>
                  <a:gd name="T25" fmla="*/ 373 h 2714"/>
                  <a:gd name="T26" fmla="*/ 62 w 924"/>
                  <a:gd name="T27" fmla="*/ 367 h 2714"/>
                  <a:gd name="T28" fmla="*/ 60 w 924"/>
                  <a:gd name="T29" fmla="*/ 361 h 2714"/>
                  <a:gd name="T30" fmla="*/ 60 w 924"/>
                  <a:gd name="T31" fmla="*/ 194 h 2714"/>
                  <a:gd name="T32" fmla="*/ 59 w 924"/>
                  <a:gd name="T33" fmla="*/ 191 h 2714"/>
                  <a:gd name="T34" fmla="*/ 58 w 924"/>
                  <a:gd name="T35" fmla="*/ 189 h 2714"/>
                  <a:gd name="T36" fmla="*/ 57 w 924"/>
                  <a:gd name="T37" fmla="*/ 186 h 2714"/>
                  <a:gd name="T38" fmla="*/ 55 w 924"/>
                  <a:gd name="T39" fmla="*/ 182 h 2714"/>
                  <a:gd name="T40" fmla="*/ 53 w 924"/>
                  <a:gd name="T41" fmla="*/ 179 h 2714"/>
                  <a:gd name="T42" fmla="*/ 49 w 924"/>
                  <a:gd name="T43" fmla="*/ 176 h 2714"/>
                  <a:gd name="T44" fmla="*/ 45 w 924"/>
                  <a:gd name="T45" fmla="*/ 174 h 2714"/>
                  <a:gd name="T46" fmla="*/ 39 w 924"/>
                  <a:gd name="T47" fmla="*/ 173 h 2714"/>
                  <a:gd name="T48" fmla="*/ 33 w 924"/>
                  <a:gd name="T49" fmla="*/ 172 h 2714"/>
                  <a:gd name="T50" fmla="*/ 24 w 924"/>
                  <a:gd name="T51" fmla="*/ 173 h 2714"/>
                  <a:gd name="T52" fmla="*/ 17 w 924"/>
                  <a:gd name="T53" fmla="*/ 174 h 2714"/>
                  <a:gd name="T54" fmla="*/ 13 w 924"/>
                  <a:gd name="T55" fmla="*/ 178 h 2714"/>
                  <a:gd name="T56" fmla="*/ 11 w 924"/>
                  <a:gd name="T57" fmla="*/ 182 h 2714"/>
                  <a:gd name="T58" fmla="*/ 5 w 924"/>
                  <a:gd name="T59" fmla="*/ 185 h 2714"/>
                  <a:gd name="T60" fmla="*/ 0 w 924"/>
                  <a:gd name="T61" fmla="*/ 186 h 271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24"/>
                  <a:gd name="T94" fmla="*/ 0 h 2714"/>
                  <a:gd name="T95" fmla="*/ 924 w 924"/>
                  <a:gd name="T96" fmla="*/ 2714 h 271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24" h="2714">
                    <a:moveTo>
                      <a:pt x="924" y="0"/>
                    </a:moveTo>
                    <a:lnTo>
                      <a:pt x="924" y="2524"/>
                    </a:lnTo>
                    <a:lnTo>
                      <a:pt x="918" y="2561"/>
                    </a:lnTo>
                    <a:lnTo>
                      <a:pt x="904" y="2592"/>
                    </a:lnTo>
                    <a:lnTo>
                      <a:pt x="874" y="2632"/>
                    </a:lnTo>
                    <a:lnTo>
                      <a:pt x="847" y="2663"/>
                    </a:lnTo>
                    <a:lnTo>
                      <a:pt x="808" y="2695"/>
                    </a:lnTo>
                    <a:lnTo>
                      <a:pt x="753" y="2711"/>
                    </a:lnTo>
                    <a:lnTo>
                      <a:pt x="687" y="2714"/>
                    </a:lnTo>
                    <a:lnTo>
                      <a:pt x="612" y="2714"/>
                    </a:lnTo>
                    <a:lnTo>
                      <a:pt x="555" y="2708"/>
                    </a:lnTo>
                    <a:lnTo>
                      <a:pt x="516" y="2687"/>
                    </a:lnTo>
                    <a:lnTo>
                      <a:pt x="472" y="2652"/>
                    </a:lnTo>
                    <a:lnTo>
                      <a:pt x="442" y="2608"/>
                    </a:lnTo>
                    <a:lnTo>
                      <a:pt x="424" y="2568"/>
                    </a:lnTo>
                    <a:lnTo>
                      <a:pt x="424" y="1378"/>
                    </a:lnTo>
                    <a:lnTo>
                      <a:pt x="421" y="1357"/>
                    </a:lnTo>
                    <a:lnTo>
                      <a:pt x="412" y="1343"/>
                    </a:lnTo>
                    <a:lnTo>
                      <a:pt x="404" y="1320"/>
                    </a:lnTo>
                    <a:lnTo>
                      <a:pt x="391" y="1294"/>
                    </a:lnTo>
                    <a:lnTo>
                      <a:pt x="372" y="1272"/>
                    </a:lnTo>
                    <a:lnTo>
                      <a:pt x="348" y="1248"/>
                    </a:lnTo>
                    <a:lnTo>
                      <a:pt x="316" y="1235"/>
                    </a:lnTo>
                    <a:lnTo>
                      <a:pt x="280" y="1228"/>
                    </a:lnTo>
                    <a:lnTo>
                      <a:pt x="231" y="1225"/>
                    </a:lnTo>
                    <a:lnTo>
                      <a:pt x="172" y="1228"/>
                    </a:lnTo>
                    <a:lnTo>
                      <a:pt x="123" y="1235"/>
                    </a:lnTo>
                    <a:lnTo>
                      <a:pt x="94" y="1264"/>
                    </a:lnTo>
                    <a:lnTo>
                      <a:pt x="75" y="1292"/>
                    </a:lnTo>
                    <a:lnTo>
                      <a:pt x="34" y="1315"/>
                    </a:lnTo>
                    <a:lnTo>
                      <a:pt x="0" y="1324"/>
                    </a:lnTo>
                  </a:path>
                </a:pathLst>
              </a:cu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4419" name="Freeform 89"/>
              <p:cNvSpPr>
                <a:spLocks noChangeAspect="1"/>
              </p:cNvSpPr>
              <p:nvPr/>
            </p:nvSpPr>
            <p:spPr bwMode="auto">
              <a:xfrm>
                <a:off x="3481" y="1106"/>
                <a:ext cx="316" cy="989"/>
              </a:xfrm>
              <a:custGeom>
                <a:avLst/>
                <a:gdLst>
                  <a:gd name="T0" fmla="*/ 118 w 843"/>
                  <a:gd name="T1" fmla="*/ 0 h 2638"/>
                  <a:gd name="T2" fmla="*/ 118 w 843"/>
                  <a:gd name="T3" fmla="*/ 358 h 2638"/>
                  <a:gd name="T4" fmla="*/ 117 w 843"/>
                  <a:gd name="T5" fmla="*/ 363 h 2638"/>
                  <a:gd name="T6" fmla="*/ 114 w 843"/>
                  <a:gd name="T7" fmla="*/ 367 h 2638"/>
                  <a:gd name="T8" fmla="*/ 109 w 843"/>
                  <a:gd name="T9" fmla="*/ 369 h 2638"/>
                  <a:gd name="T10" fmla="*/ 103 w 843"/>
                  <a:gd name="T11" fmla="*/ 370 h 2638"/>
                  <a:gd name="T12" fmla="*/ 98 w 843"/>
                  <a:gd name="T13" fmla="*/ 371 h 2638"/>
                  <a:gd name="T14" fmla="*/ 89 w 843"/>
                  <a:gd name="T15" fmla="*/ 370 h 2638"/>
                  <a:gd name="T16" fmla="*/ 82 w 843"/>
                  <a:gd name="T17" fmla="*/ 370 h 2638"/>
                  <a:gd name="T18" fmla="*/ 77 w 843"/>
                  <a:gd name="T19" fmla="*/ 367 h 2638"/>
                  <a:gd name="T20" fmla="*/ 74 w 843"/>
                  <a:gd name="T21" fmla="*/ 363 h 2638"/>
                  <a:gd name="T22" fmla="*/ 73 w 843"/>
                  <a:gd name="T23" fmla="*/ 358 h 2638"/>
                  <a:gd name="T24" fmla="*/ 73 w 843"/>
                  <a:gd name="T25" fmla="*/ 192 h 2638"/>
                  <a:gd name="T26" fmla="*/ 72 w 843"/>
                  <a:gd name="T27" fmla="*/ 186 h 2638"/>
                  <a:gd name="T28" fmla="*/ 71 w 843"/>
                  <a:gd name="T29" fmla="*/ 182 h 2638"/>
                  <a:gd name="T30" fmla="*/ 69 w 843"/>
                  <a:gd name="T31" fmla="*/ 178 h 2638"/>
                  <a:gd name="T32" fmla="*/ 66 w 843"/>
                  <a:gd name="T33" fmla="*/ 174 h 2638"/>
                  <a:gd name="T34" fmla="*/ 62 w 843"/>
                  <a:gd name="T35" fmla="*/ 169 h 2638"/>
                  <a:gd name="T36" fmla="*/ 58 w 843"/>
                  <a:gd name="T37" fmla="*/ 165 h 2638"/>
                  <a:gd name="T38" fmla="*/ 49 w 843"/>
                  <a:gd name="T39" fmla="*/ 163 h 2638"/>
                  <a:gd name="T40" fmla="*/ 41 w 843"/>
                  <a:gd name="T41" fmla="*/ 161 h 2638"/>
                  <a:gd name="T42" fmla="*/ 30 w 843"/>
                  <a:gd name="T43" fmla="*/ 161 h 2638"/>
                  <a:gd name="T44" fmla="*/ 20 w 843"/>
                  <a:gd name="T45" fmla="*/ 161 h 2638"/>
                  <a:gd name="T46" fmla="*/ 15 w 843"/>
                  <a:gd name="T47" fmla="*/ 160 h 2638"/>
                  <a:gd name="T48" fmla="*/ 9 w 843"/>
                  <a:gd name="T49" fmla="*/ 157 h 2638"/>
                  <a:gd name="T50" fmla="*/ 2 w 843"/>
                  <a:gd name="T51" fmla="*/ 155 h 2638"/>
                  <a:gd name="T52" fmla="*/ 0 w 843"/>
                  <a:gd name="T53" fmla="*/ 153 h 263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43"/>
                  <a:gd name="T82" fmla="*/ 0 h 2638"/>
                  <a:gd name="T83" fmla="*/ 843 w 843"/>
                  <a:gd name="T84" fmla="*/ 2638 h 263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43" h="2638">
                    <a:moveTo>
                      <a:pt x="843" y="0"/>
                    </a:moveTo>
                    <a:lnTo>
                      <a:pt x="843" y="2550"/>
                    </a:lnTo>
                    <a:lnTo>
                      <a:pt x="835" y="2578"/>
                    </a:lnTo>
                    <a:lnTo>
                      <a:pt x="809" y="2612"/>
                    </a:lnTo>
                    <a:lnTo>
                      <a:pt x="773" y="2624"/>
                    </a:lnTo>
                    <a:lnTo>
                      <a:pt x="734" y="2633"/>
                    </a:lnTo>
                    <a:lnTo>
                      <a:pt x="695" y="2638"/>
                    </a:lnTo>
                    <a:lnTo>
                      <a:pt x="632" y="2636"/>
                    </a:lnTo>
                    <a:lnTo>
                      <a:pt x="587" y="2632"/>
                    </a:lnTo>
                    <a:lnTo>
                      <a:pt x="548" y="2608"/>
                    </a:lnTo>
                    <a:lnTo>
                      <a:pt x="526" y="2584"/>
                    </a:lnTo>
                    <a:lnTo>
                      <a:pt x="518" y="2551"/>
                    </a:lnTo>
                    <a:lnTo>
                      <a:pt x="517" y="1364"/>
                    </a:lnTo>
                    <a:lnTo>
                      <a:pt x="514" y="1327"/>
                    </a:lnTo>
                    <a:lnTo>
                      <a:pt x="506" y="1297"/>
                    </a:lnTo>
                    <a:lnTo>
                      <a:pt x="488" y="1265"/>
                    </a:lnTo>
                    <a:lnTo>
                      <a:pt x="470" y="1238"/>
                    </a:lnTo>
                    <a:lnTo>
                      <a:pt x="443" y="1202"/>
                    </a:lnTo>
                    <a:lnTo>
                      <a:pt x="410" y="1175"/>
                    </a:lnTo>
                    <a:lnTo>
                      <a:pt x="353" y="1158"/>
                    </a:lnTo>
                    <a:lnTo>
                      <a:pt x="290" y="1148"/>
                    </a:lnTo>
                    <a:lnTo>
                      <a:pt x="212" y="1147"/>
                    </a:lnTo>
                    <a:lnTo>
                      <a:pt x="145" y="1145"/>
                    </a:lnTo>
                    <a:lnTo>
                      <a:pt x="107" y="1138"/>
                    </a:lnTo>
                    <a:lnTo>
                      <a:pt x="65" y="1118"/>
                    </a:lnTo>
                    <a:lnTo>
                      <a:pt x="14" y="1105"/>
                    </a:lnTo>
                    <a:lnTo>
                      <a:pt x="0" y="1092"/>
                    </a:lnTo>
                  </a:path>
                </a:pathLst>
              </a:cu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4420" name="Freeform 90"/>
              <p:cNvSpPr>
                <a:spLocks noChangeAspect="1"/>
              </p:cNvSpPr>
              <p:nvPr/>
            </p:nvSpPr>
            <p:spPr bwMode="auto">
              <a:xfrm>
                <a:off x="3474" y="1517"/>
                <a:ext cx="20" cy="87"/>
              </a:xfrm>
              <a:custGeom>
                <a:avLst/>
                <a:gdLst>
                  <a:gd name="T0" fmla="*/ 0 w 42"/>
                  <a:gd name="T1" fmla="*/ 0 h 230"/>
                  <a:gd name="T2" fmla="*/ 9 w 42"/>
                  <a:gd name="T3" fmla="*/ 2 h 230"/>
                  <a:gd name="T4" fmla="*/ 10 w 42"/>
                  <a:gd name="T5" fmla="*/ 31 h 230"/>
                  <a:gd name="T6" fmla="*/ 1 w 42"/>
                  <a:gd name="T7" fmla="*/ 33 h 230"/>
                  <a:gd name="T8" fmla="*/ 0 w 42"/>
                  <a:gd name="T9" fmla="*/ 0 h 230"/>
                  <a:gd name="T10" fmla="*/ 0 60000 65536"/>
                  <a:gd name="T11" fmla="*/ 0 60000 65536"/>
                  <a:gd name="T12" fmla="*/ 0 60000 65536"/>
                  <a:gd name="T13" fmla="*/ 0 60000 65536"/>
                  <a:gd name="T14" fmla="*/ 0 60000 65536"/>
                  <a:gd name="T15" fmla="*/ 0 w 42"/>
                  <a:gd name="T16" fmla="*/ 0 h 230"/>
                  <a:gd name="T17" fmla="*/ 42 w 42"/>
                  <a:gd name="T18" fmla="*/ 230 h 230"/>
                </a:gdLst>
                <a:ahLst/>
                <a:cxnLst>
                  <a:cxn ang="T10">
                    <a:pos x="T0" y="T1"/>
                  </a:cxn>
                  <a:cxn ang="T11">
                    <a:pos x="T2" y="T3"/>
                  </a:cxn>
                  <a:cxn ang="T12">
                    <a:pos x="T4" y="T5"/>
                  </a:cxn>
                  <a:cxn ang="T13">
                    <a:pos x="T6" y="T7"/>
                  </a:cxn>
                  <a:cxn ang="T14">
                    <a:pos x="T8" y="T9"/>
                  </a:cxn>
                </a:cxnLst>
                <a:rect l="T15" t="T16" r="T17" b="T18"/>
                <a:pathLst>
                  <a:path w="42" h="230">
                    <a:moveTo>
                      <a:pt x="0" y="0"/>
                    </a:moveTo>
                    <a:lnTo>
                      <a:pt x="37" y="17"/>
                    </a:lnTo>
                    <a:lnTo>
                      <a:pt x="42" y="216"/>
                    </a:lnTo>
                    <a:lnTo>
                      <a:pt x="7" y="23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4421" name="Oval 91"/>
              <p:cNvSpPr>
                <a:spLocks noChangeAspect="1" noChangeArrowheads="1"/>
              </p:cNvSpPr>
              <p:nvPr/>
            </p:nvSpPr>
            <p:spPr bwMode="auto">
              <a:xfrm>
                <a:off x="3796" y="1101"/>
                <a:ext cx="34" cy="13"/>
              </a:xfrm>
              <a:prstGeom prst="ellipse">
                <a:avLst/>
              </a:pr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200"/>
              </a:p>
            </p:txBody>
          </p:sp>
        </p:grpSp>
        <p:sp>
          <p:nvSpPr>
            <p:cNvPr id="144422" name="Line 92"/>
            <p:cNvSpPr>
              <a:spLocks noChangeAspect="1" noChangeShapeType="1"/>
            </p:cNvSpPr>
            <p:nvPr/>
          </p:nvSpPr>
          <p:spPr bwMode="auto">
            <a:xfrm>
              <a:off x="2676" y="2235"/>
              <a:ext cx="2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423" name="Line 93"/>
            <p:cNvSpPr>
              <a:spLocks noChangeAspect="1" noChangeShapeType="1"/>
            </p:cNvSpPr>
            <p:nvPr/>
          </p:nvSpPr>
          <p:spPr bwMode="auto">
            <a:xfrm>
              <a:off x="2790" y="2079"/>
              <a:ext cx="0" cy="155"/>
            </a:xfrm>
            <a:prstGeom prst="line">
              <a:avLst/>
            </a:prstGeom>
            <a:noFill/>
            <a:ln w="9525">
              <a:solidFill>
                <a:schemeClr val="tx1"/>
              </a:solidFill>
              <a:round/>
              <a:headEnd/>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144424" name="Line 94"/>
            <p:cNvSpPr>
              <a:spLocks noChangeAspect="1" noChangeShapeType="1"/>
            </p:cNvSpPr>
            <p:nvPr/>
          </p:nvSpPr>
          <p:spPr bwMode="auto">
            <a:xfrm>
              <a:off x="2790" y="2232"/>
              <a:ext cx="0" cy="155"/>
            </a:xfrm>
            <a:prstGeom prst="line">
              <a:avLst/>
            </a:prstGeom>
            <a:noFill/>
            <a:ln w="9525">
              <a:solidFill>
                <a:schemeClr val="tx1"/>
              </a:solidFill>
              <a:round/>
              <a:headEnd type="triangl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44425" name="Text Box 95"/>
            <p:cNvSpPr txBox="1">
              <a:spLocks noChangeAspect="1" noChangeArrowheads="1"/>
            </p:cNvSpPr>
            <p:nvPr/>
          </p:nvSpPr>
          <p:spPr bwMode="auto">
            <a:xfrm>
              <a:off x="2898" y="2148"/>
              <a:ext cx="547"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1600" b="1"/>
                <a:t>0 mm Hg</a:t>
              </a:r>
            </a:p>
          </p:txBody>
        </p:sp>
        <p:sp>
          <p:nvSpPr>
            <p:cNvPr id="144426" name="Text Box 96">
              <a:hlinkClick r:id="" action="ppaction://noaction"/>
            </p:cNvPr>
            <p:cNvSpPr txBox="1">
              <a:spLocks noChangeAspect="1" noChangeArrowheads="1"/>
            </p:cNvSpPr>
            <p:nvPr/>
          </p:nvSpPr>
          <p:spPr bwMode="auto">
            <a:xfrm>
              <a:off x="2425" y="1008"/>
              <a:ext cx="388"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1600" b="1"/>
                <a:t>X atm</a:t>
              </a:r>
            </a:p>
          </p:txBody>
        </p:sp>
        <p:sp>
          <p:nvSpPr>
            <p:cNvPr id="144427" name="Text Box 97"/>
            <p:cNvSpPr txBox="1">
              <a:spLocks noChangeAspect="1" noChangeArrowheads="1"/>
            </p:cNvSpPr>
            <p:nvPr/>
          </p:nvSpPr>
          <p:spPr bwMode="auto">
            <a:xfrm>
              <a:off x="1505" y="1874"/>
              <a:ext cx="583"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1600" b="1"/>
                <a:t>125.6 kPa</a:t>
              </a:r>
            </a:p>
          </p:txBody>
        </p:sp>
        <p:sp>
          <p:nvSpPr>
            <p:cNvPr id="144436" name="Text Box 105"/>
            <p:cNvSpPr txBox="1">
              <a:spLocks noChangeArrowheads="1"/>
            </p:cNvSpPr>
            <p:nvPr/>
          </p:nvSpPr>
          <p:spPr bwMode="auto">
            <a:xfrm>
              <a:off x="538" y="831"/>
              <a:ext cx="186"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1600" b="1" dirty="0" smtClean="0"/>
                <a:t>2.</a:t>
              </a:r>
              <a:endParaRPr lang="en-US" sz="1600" b="1" dirty="0"/>
            </a:p>
          </p:txBody>
        </p:sp>
      </p:grpSp>
      <p:sp>
        <p:nvSpPr>
          <p:cNvPr id="144438" name="Text Box 108"/>
          <p:cNvSpPr txBox="1">
            <a:spLocks noChangeArrowheads="1"/>
          </p:cNvSpPr>
          <p:nvPr/>
        </p:nvSpPr>
        <p:spPr bwMode="auto">
          <a:xfrm>
            <a:off x="2539365" y="5486400"/>
            <a:ext cx="5130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1600" dirty="0"/>
              <a:t>Because no difference in height is shown in barometer,</a:t>
            </a:r>
          </a:p>
          <a:p>
            <a:r>
              <a:rPr lang="en-US" sz="1600" dirty="0"/>
              <a:t>you only need to convert “</a:t>
            </a:r>
            <a:r>
              <a:rPr lang="en-US" sz="1600" dirty="0" err="1"/>
              <a:t>kPa</a:t>
            </a:r>
            <a:r>
              <a:rPr lang="en-US" sz="1600" dirty="0"/>
              <a:t>” into “</a:t>
            </a:r>
            <a:r>
              <a:rPr lang="en-US" sz="1600" dirty="0" err="1"/>
              <a:t>atm</a:t>
            </a:r>
            <a:r>
              <a:rPr lang="en-US" sz="1600" dirty="0"/>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44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438"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5715" name="Rectangle 3"/>
          <p:cNvSpPr>
            <a:spLocks noGrp="1" noChangeArrowheads="1"/>
          </p:cNvSpPr>
          <p:nvPr>
            <p:ph idx="1"/>
          </p:nvPr>
        </p:nvSpPr>
        <p:spPr>
          <a:xfrm>
            <a:off x="533400" y="1066800"/>
            <a:ext cx="8229600" cy="4525963"/>
          </a:xfrm>
        </p:spPr>
        <p:txBody>
          <a:bodyPr/>
          <a:lstStyle/>
          <a:p>
            <a:pPr>
              <a:spcBef>
                <a:spcPct val="40000"/>
              </a:spcBef>
            </a:pPr>
            <a:r>
              <a:rPr lang="en-US" dirty="0"/>
              <a:t>Gases expand to fill any container.</a:t>
            </a:r>
          </a:p>
          <a:p>
            <a:pPr lvl="1">
              <a:spcBef>
                <a:spcPct val="40000"/>
              </a:spcBef>
            </a:pPr>
            <a:r>
              <a:rPr lang="en-US" dirty="0"/>
              <a:t>Random motion, no attraction</a:t>
            </a:r>
          </a:p>
          <a:p>
            <a:pPr>
              <a:spcBef>
                <a:spcPct val="40000"/>
              </a:spcBef>
            </a:pPr>
            <a:r>
              <a:rPr lang="en-US" dirty="0"/>
              <a:t>Gases are fluids (like liquids).</a:t>
            </a:r>
          </a:p>
          <a:p>
            <a:pPr lvl="1">
              <a:spcBef>
                <a:spcPct val="40000"/>
              </a:spcBef>
            </a:pPr>
            <a:r>
              <a:rPr lang="en-US" dirty="0"/>
              <a:t>No attraction</a:t>
            </a:r>
          </a:p>
          <a:p>
            <a:pPr>
              <a:spcBef>
                <a:spcPct val="40000"/>
              </a:spcBef>
            </a:pPr>
            <a:r>
              <a:rPr lang="en-US" dirty="0"/>
              <a:t>Gases have very low densities.</a:t>
            </a:r>
          </a:p>
          <a:p>
            <a:pPr lvl="1">
              <a:spcBef>
                <a:spcPct val="40000"/>
              </a:spcBef>
            </a:pPr>
            <a:r>
              <a:rPr lang="en-US" dirty="0"/>
              <a:t>No volume = lots of empty space</a:t>
            </a:r>
          </a:p>
        </p:txBody>
      </p:sp>
      <p:sp>
        <p:nvSpPr>
          <p:cNvPr id="8" name="Slide Number Placeholder 5"/>
          <p:cNvSpPr>
            <a:spLocks noGrp="1"/>
          </p:cNvSpPr>
          <p:nvPr>
            <p:ph type="sldNum" sz="quarter" idx="12"/>
          </p:nvPr>
        </p:nvSpPr>
        <p:spPr/>
        <p:txBody>
          <a:bodyPr/>
          <a:lstStyle/>
          <a:p>
            <a:fld id="{2DBE96FE-EC41-4EFE-B52B-F5642183057F}" type="slidenum">
              <a:rPr lang="en-US"/>
              <a:pPr/>
              <a:t>2</a:t>
            </a:fld>
            <a:endParaRPr lang="en-US"/>
          </a:p>
        </p:txBody>
      </p:sp>
      <p:sp>
        <p:nvSpPr>
          <p:cNvPr id="99330" name="Rectangle 2"/>
          <p:cNvSpPr>
            <a:spLocks noGrp="1" noChangeArrowheads="1"/>
          </p:cNvSpPr>
          <p:nvPr>
            <p:ph type="title"/>
          </p:nvPr>
        </p:nvSpPr>
        <p:spPr>
          <a:xfrm>
            <a:off x="457200" y="30163"/>
            <a:ext cx="8229600" cy="884237"/>
          </a:xfrm>
        </p:spPr>
        <p:txBody>
          <a:bodyPr/>
          <a:lstStyle/>
          <a:p>
            <a:r>
              <a:rPr lang="en-US"/>
              <a:t>Characteristics of Gases</a:t>
            </a:r>
          </a:p>
        </p:txBody>
      </p:sp>
      <p:grpSp>
        <p:nvGrpSpPr>
          <p:cNvPr id="2" name="Group 4"/>
          <p:cNvGrpSpPr>
            <a:grpSpLocks/>
          </p:cNvGrpSpPr>
          <p:nvPr/>
        </p:nvGrpSpPr>
        <p:grpSpPr bwMode="auto">
          <a:xfrm>
            <a:off x="3200400" y="4572000"/>
            <a:ext cx="3638550" cy="1463675"/>
            <a:chOff x="989" y="3480"/>
            <a:chExt cx="2070" cy="725"/>
          </a:xfrm>
        </p:grpSpPr>
        <p:graphicFrame>
          <p:nvGraphicFramePr>
            <p:cNvPr id="99333" name="Object 5"/>
            <p:cNvGraphicFramePr>
              <a:graphicFrameLocks noChangeAspect="1"/>
            </p:cNvGraphicFramePr>
            <p:nvPr/>
          </p:nvGraphicFramePr>
          <p:xfrm>
            <a:off x="2450" y="3480"/>
            <a:ext cx="609" cy="724"/>
          </p:xfrm>
          <a:graphic>
            <a:graphicData uri="http://schemas.openxmlformats.org/presentationml/2006/ole">
              <mc:AlternateContent xmlns:mc="http://schemas.openxmlformats.org/markup-compatibility/2006">
                <mc:Choice xmlns:v="urn:schemas-microsoft-com:vml" Requires="v">
                  <p:oleObj spid="_x0000_s99361" name="Photo Editor Photo" r:id="rId4" imgW="1305107" imgH="1809524" progId="">
                    <p:embed/>
                  </p:oleObj>
                </mc:Choice>
                <mc:Fallback>
                  <p:oleObj name="Photo Editor Photo" r:id="rId4" imgW="1305107" imgH="1809524"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0" y="3480"/>
                          <a:ext cx="609" cy="724"/>
                        </a:xfrm>
                        <a:prstGeom prst="rect">
                          <a:avLst/>
                        </a:prstGeom>
                        <a:noFill/>
                        <a:ln w="19050">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9334" name="Object 6"/>
            <p:cNvGraphicFramePr>
              <a:graphicFrameLocks noChangeAspect="1"/>
            </p:cNvGraphicFramePr>
            <p:nvPr/>
          </p:nvGraphicFramePr>
          <p:xfrm>
            <a:off x="1719" y="3481"/>
            <a:ext cx="604" cy="724"/>
          </p:xfrm>
          <a:graphic>
            <a:graphicData uri="http://schemas.openxmlformats.org/presentationml/2006/ole">
              <mc:AlternateContent xmlns:mc="http://schemas.openxmlformats.org/markup-compatibility/2006">
                <mc:Choice xmlns:v="urn:schemas-microsoft-com:vml" Requires="v">
                  <p:oleObj spid="_x0000_s99362" name="Photo Editor Photo" r:id="rId6" imgW="1295238" imgH="1809524" progId="">
                    <p:embed/>
                  </p:oleObj>
                </mc:Choice>
                <mc:Fallback>
                  <p:oleObj name="Photo Editor Photo" r:id="rId6" imgW="1295238" imgH="1809524" progId="">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19" y="3481"/>
                          <a:ext cx="604" cy="724"/>
                        </a:xfrm>
                        <a:prstGeom prst="rect">
                          <a:avLst/>
                        </a:prstGeom>
                        <a:noFill/>
                        <a:ln w="19050">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9335" name="Object 7"/>
            <p:cNvGraphicFramePr>
              <a:graphicFrameLocks noChangeAspect="1"/>
            </p:cNvGraphicFramePr>
            <p:nvPr/>
          </p:nvGraphicFramePr>
          <p:xfrm>
            <a:off x="989" y="3480"/>
            <a:ext cx="604" cy="724"/>
          </p:xfrm>
          <a:graphic>
            <a:graphicData uri="http://schemas.openxmlformats.org/presentationml/2006/ole">
              <mc:AlternateContent xmlns:mc="http://schemas.openxmlformats.org/markup-compatibility/2006">
                <mc:Choice xmlns:v="urn:schemas-microsoft-com:vml" Requires="v">
                  <p:oleObj spid="_x0000_s99363" name="Photo Editor Photo" r:id="rId8" imgW="1295238" imgH="1809524" progId="">
                    <p:embed/>
                  </p:oleObj>
                </mc:Choice>
                <mc:Fallback>
                  <p:oleObj name="Photo Editor Photo" r:id="rId8" imgW="1295238" imgH="1809524" progId="">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89" y="3480"/>
                          <a:ext cx="604" cy="724"/>
                        </a:xfrm>
                        <a:prstGeom prst="rect">
                          <a:avLst/>
                        </a:prstGeom>
                        <a:noFill/>
                        <a:ln w="19050">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4"/>
          <p:cNvSpPr>
            <a:spLocks noGrp="1"/>
          </p:cNvSpPr>
          <p:nvPr>
            <p:ph type="sldNum" sz="quarter" idx="12"/>
          </p:nvPr>
        </p:nvSpPr>
        <p:spPr/>
        <p:txBody>
          <a:bodyPr/>
          <a:lstStyle/>
          <a:p>
            <a:fld id="{11162757-2C6D-4A21-9345-97AE0AE6C74F}" type="slidenum">
              <a:rPr lang="en-US"/>
              <a:pPr/>
              <a:t>20</a:t>
            </a:fld>
            <a:endParaRPr lang="en-US"/>
          </a:p>
        </p:txBody>
      </p:sp>
      <p:grpSp>
        <p:nvGrpSpPr>
          <p:cNvPr id="146525" name="Group 93"/>
          <p:cNvGrpSpPr>
            <a:grpSpLocks/>
          </p:cNvGrpSpPr>
          <p:nvPr/>
        </p:nvGrpSpPr>
        <p:grpSpPr bwMode="auto">
          <a:xfrm>
            <a:off x="2286000" y="1524000"/>
            <a:ext cx="4097338" cy="3810000"/>
            <a:chOff x="1440" y="1152"/>
            <a:chExt cx="1997" cy="1843"/>
          </a:xfrm>
        </p:grpSpPr>
        <p:sp>
          <p:nvSpPr>
            <p:cNvPr id="146465" name="Freeform 3"/>
            <p:cNvSpPr>
              <a:spLocks noChangeAspect="1"/>
            </p:cNvSpPr>
            <p:nvPr/>
          </p:nvSpPr>
          <p:spPr bwMode="auto">
            <a:xfrm>
              <a:off x="2387" y="2010"/>
              <a:ext cx="264" cy="979"/>
            </a:xfrm>
            <a:custGeom>
              <a:avLst/>
              <a:gdLst>
                <a:gd name="T0" fmla="*/ 26 w 176"/>
                <a:gd name="T1" fmla="*/ 562 h 652"/>
                <a:gd name="T2" fmla="*/ 22 w 176"/>
                <a:gd name="T3" fmla="*/ 984 h 652"/>
                <a:gd name="T4" fmla="*/ 54 w 176"/>
                <a:gd name="T5" fmla="*/ 1402 h 652"/>
                <a:gd name="T6" fmla="*/ 342 w 176"/>
                <a:gd name="T7" fmla="*/ 1393 h 652"/>
                <a:gd name="T8" fmla="*/ 376 w 176"/>
                <a:gd name="T9" fmla="*/ 994 h 652"/>
                <a:gd name="T10" fmla="*/ 373 w 176"/>
                <a:gd name="T11" fmla="*/ 0 h 652"/>
                <a:gd name="T12" fmla="*/ 0 60000 65536"/>
                <a:gd name="T13" fmla="*/ 0 60000 65536"/>
                <a:gd name="T14" fmla="*/ 0 60000 65536"/>
                <a:gd name="T15" fmla="*/ 0 60000 65536"/>
                <a:gd name="T16" fmla="*/ 0 60000 65536"/>
                <a:gd name="T17" fmla="*/ 0 60000 65536"/>
                <a:gd name="T18" fmla="*/ 0 w 176"/>
                <a:gd name="T19" fmla="*/ 0 h 652"/>
                <a:gd name="T20" fmla="*/ 176 w 176"/>
                <a:gd name="T21" fmla="*/ 652 h 652"/>
              </a:gdLst>
              <a:ahLst/>
              <a:cxnLst>
                <a:cxn ang="T12">
                  <a:pos x="T0" y="T1"/>
                </a:cxn>
                <a:cxn ang="T13">
                  <a:pos x="T2" y="T3"/>
                </a:cxn>
                <a:cxn ang="T14">
                  <a:pos x="T4" y="T5"/>
                </a:cxn>
                <a:cxn ang="T15">
                  <a:pos x="T6" y="T7"/>
                </a:cxn>
                <a:cxn ang="T16">
                  <a:pos x="T8" y="T9"/>
                </a:cxn>
                <a:cxn ang="T17">
                  <a:pos x="T10" y="T11"/>
                </a:cxn>
              </a:cxnLst>
              <a:rect l="T18" t="T19" r="T20" b="T21"/>
              <a:pathLst>
                <a:path w="176" h="652">
                  <a:moveTo>
                    <a:pt x="11" y="249"/>
                  </a:moveTo>
                  <a:cubicBezTo>
                    <a:pt x="11" y="280"/>
                    <a:pt x="8" y="374"/>
                    <a:pt x="10" y="436"/>
                  </a:cubicBezTo>
                  <a:cubicBezTo>
                    <a:pt x="12" y="498"/>
                    <a:pt x="0" y="592"/>
                    <a:pt x="24" y="622"/>
                  </a:cubicBezTo>
                  <a:cubicBezTo>
                    <a:pt x="48" y="652"/>
                    <a:pt x="128" y="648"/>
                    <a:pt x="152" y="618"/>
                  </a:cubicBezTo>
                  <a:cubicBezTo>
                    <a:pt x="176" y="588"/>
                    <a:pt x="165" y="544"/>
                    <a:pt x="167" y="441"/>
                  </a:cubicBezTo>
                  <a:cubicBezTo>
                    <a:pt x="169" y="338"/>
                    <a:pt x="166" y="92"/>
                    <a:pt x="166" y="0"/>
                  </a:cubicBezTo>
                </a:path>
              </a:pathLst>
            </a:custGeom>
            <a:noFill/>
            <a:ln w="53975">
              <a:solidFill>
                <a:srgbClr val="C0C0C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46466" name="Group 4"/>
            <p:cNvGrpSpPr>
              <a:grpSpLocks noChangeAspect="1"/>
            </p:cNvGrpSpPr>
            <p:nvPr/>
          </p:nvGrpSpPr>
          <p:grpSpPr bwMode="auto">
            <a:xfrm>
              <a:off x="1440" y="1458"/>
              <a:ext cx="1218" cy="1537"/>
              <a:chOff x="3018" y="1101"/>
              <a:chExt cx="812" cy="1024"/>
            </a:xfrm>
          </p:grpSpPr>
          <p:sp>
            <p:nvSpPr>
              <p:cNvPr id="146467" name="Oval 5"/>
              <p:cNvSpPr>
                <a:spLocks noChangeAspect="1" noChangeArrowheads="1"/>
              </p:cNvSpPr>
              <p:nvPr/>
            </p:nvSpPr>
            <p:spPr bwMode="auto">
              <a:xfrm>
                <a:off x="3018" y="1330"/>
                <a:ext cx="468" cy="469"/>
              </a:xfrm>
              <a:prstGeom prst="ellipse">
                <a:avLst/>
              </a:pr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200"/>
              </a:p>
            </p:txBody>
          </p:sp>
          <p:sp>
            <p:nvSpPr>
              <p:cNvPr id="146468" name="Freeform 6"/>
              <p:cNvSpPr>
                <a:spLocks noChangeAspect="1"/>
              </p:cNvSpPr>
              <p:nvPr/>
            </p:nvSpPr>
            <p:spPr bwMode="auto">
              <a:xfrm>
                <a:off x="3483" y="1107"/>
                <a:ext cx="347" cy="1018"/>
              </a:xfrm>
              <a:custGeom>
                <a:avLst/>
                <a:gdLst>
                  <a:gd name="T0" fmla="*/ 130 w 924"/>
                  <a:gd name="T1" fmla="*/ 0 h 2714"/>
                  <a:gd name="T2" fmla="*/ 130 w 924"/>
                  <a:gd name="T3" fmla="*/ 355 h 2714"/>
                  <a:gd name="T4" fmla="*/ 130 w 924"/>
                  <a:gd name="T5" fmla="*/ 360 h 2714"/>
                  <a:gd name="T6" fmla="*/ 127 w 924"/>
                  <a:gd name="T7" fmla="*/ 365 h 2714"/>
                  <a:gd name="T8" fmla="*/ 123 w 924"/>
                  <a:gd name="T9" fmla="*/ 370 h 2714"/>
                  <a:gd name="T10" fmla="*/ 119 w 924"/>
                  <a:gd name="T11" fmla="*/ 375 h 2714"/>
                  <a:gd name="T12" fmla="*/ 114 w 924"/>
                  <a:gd name="T13" fmla="*/ 379 h 2714"/>
                  <a:gd name="T14" fmla="*/ 106 w 924"/>
                  <a:gd name="T15" fmla="*/ 381 h 2714"/>
                  <a:gd name="T16" fmla="*/ 97 w 924"/>
                  <a:gd name="T17" fmla="*/ 382 h 2714"/>
                  <a:gd name="T18" fmla="*/ 86 w 924"/>
                  <a:gd name="T19" fmla="*/ 382 h 2714"/>
                  <a:gd name="T20" fmla="*/ 78 w 924"/>
                  <a:gd name="T21" fmla="*/ 381 h 2714"/>
                  <a:gd name="T22" fmla="*/ 73 w 924"/>
                  <a:gd name="T23" fmla="*/ 378 h 2714"/>
                  <a:gd name="T24" fmla="*/ 66 w 924"/>
                  <a:gd name="T25" fmla="*/ 373 h 2714"/>
                  <a:gd name="T26" fmla="*/ 62 w 924"/>
                  <a:gd name="T27" fmla="*/ 367 h 2714"/>
                  <a:gd name="T28" fmla="*/ 60 w 924"/>
                  <a:gd name="T29" fmla="*/ 361 h 2714"/>
                  <a:gd name="T30" fmla="*/ 60 w 924"/>
                  <a:gd name="T31" fmla="*/ 194 h 2714"/>
                  <a:gd name="T32" fmla="*/ 59 w 924"/>
                  <a:gd name="T33" fmla="*/ 191 h 2714"/>
                  <a:gd name="T34" fmla="*/ 58 w 924"/>
                  <a:gd name="T35" fmla="*/ 189 h 2714"/>
                  <a:gd name="T36" fmla="*/ 57 w 924"/>
                  <a:gd name="T37" fmla="*/ 186 h 2714"/>
                  <a:gd name="T38" fmla="*/ 55 w 924"/>
                  <a:gd name="T39" fmla="*/ 182 h 2714"/>
                  <a:gd name="T40" fmla="*/ 53 w 924"/>
                  <a:gd name="T41" fmla="*/ 179 h 2714"/>
                  <a:gd name="T42" fmla="*/ 49 w 924"/>
                  <a:gd name="T43" fmla="*/ 176 h 2714"/>
                  <a:gd name="T44" fmla="*/ 45 w 924"/>
                  <a:gd name="T45" fmla="*/ 174 h 2714"/>
                  <a:gd name="T46" fmla="*/ 39 w 924"/>
                  <a:gd name="T47" fmla="*/ 173 h 2714"/>
                  <a:gd name="T48" fmla="*/ 33 w 924"/>
                  <a:gd name="T49" fmla="*/ 172 h 2714"/>
                  <a:gd name="T50" fmla="*/ 24 w 924"/>
                  <a:gd name="T51" fmla="*/ 173 h 2714"/>
                  <a:gd name="T52" fmla="*/ 17 w 924"/>
                  <a:gd name="T53" fmla="*/ 174 h 2714"/>
                  <a:gd name="T54" fmla="*/ 13 w 924"/>
                  <a:gd name="T55" fmla="*/ 178 h 2714"/>
                  <a:gd name="T56" fmla="*/ 11 w 924"/>
                  <a:gd name="T57" fmla="*/ 182 h 2714"/>
                  <a:gd name="T58" fmla="*/ 5 w 924"/>
                  <a:gd name="T59" fmla="*/ 185 h 2714"/>
                  <a:gd name="T60" fmla="*/ 0 w 924"/>
                  <a:gd name="T61" fmla="*/ 186 h 271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24"/>
                  <a:gd name="T94" fmla="*/ 0 h 2714"/>
                  <a:gd name="T95" fmla="*/ 924 w 924"/>
                  <a:gd name="T96" fmla="*/ 2714 h 271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24" h="2714">
                    <a:moveTo>
                      <a:pt x="924" y="0"/>
                    </a:moveTo>
                    <a:lnTo>
                      <a:pt x="924" y="2524"/>
                    </a:lnTo>
                    <a:lnTo>
                      <a:pt x="918" y="2561"/>
                    </a:lnTo>
                    <a:lnTo>
                      <a:pt x="904" y="2592"/>
                    </a:lnTo>
                    <a:lnTo>
                      <a:pt x="874" y="2632"/>
                    </a:lnTo>
                    <a:lnTo>
                      <a:pt x="847" y="2663"/>
                    </a:lnTo>
                    <a:lnTo>
                      <a:pt x="808" y="2695"/>
                    </a:lnTo>
                    <a:lnTo>
                      <a:pt x="753" y="2711"/>
                    </a:lnTo>
                    <a:lnTo>
                      <a:pt x="687" y="2714"/>
                    </a:lnTo>
                    <a:lnTo>
                      <a:pt x="612" y="2714"/>
                    </a:lnTo>
                    <a:lnTo>
                      <a:pt x="555" y="2708"/>
                    </a:lnTo>
                    <a:lnTo>
                      <a:pt x="516" y="2687"/>
                    </a:lnTo>
                    <a:lnTo>
                      <a:pt x="472" y="2652"/>
                    </a:lnTo>
                    <a:lnTo>
                      <a:pt x="442" y="2608"/>
                    </a:lnTo>
                    <a:lnTo>
                      <a:pt x="424" y="2568"/>
                    </a:lnTo>
                    <a:lnTo>
                      <a:pt x="424" y="1378"/>
                    </a:lnTo>
                    <a:lnTo>
                      <a:pt x="421" y="1357"/>
                    </a:lnTo>
                    <a:lnTo>
                      <a:pt x="412" y="1343"/>
                    </a:lnTo>
                    <a:lnTo>
                      <a:pt x="404" y="1320"/>
                    </a:lnTo>
                    <a:lnTo>
                      <a:pt x="391" y="1294"/>
                    </a:lnTo>
                    <a:lnTo>
                      <a:pt x="372" y="1272"/>
                    </a:lnTo>
                    <a:lnTo>
                      <a:pt x="348" y="1248"/>
                    </a:lnTo>
                    <a:lnTo>
                      <a:pt x="316" y="1235"/>
                    </a:lnTo>
                    <a:lnTo>
                      <a:pt x="280" y="1228"/>
                    </a:lnTo>
                    <a:lnTo>
                      <a:pt x="231" y="1225"/>
                    </a:lnTo>
                    <a:lnTo>
                      <a:pt x="172" y="1228"/>
                    </a:lnTo>
                    <a:lnTo>
                      <a:pt x="123" y="1235"/>
                    </a:lnTo>
                    <a:lnTo>
                      <a:pt x="94" y="1264"/>
                    </a:lnTo>
                    <a:lnTo>
                      <a:pt x="75" y="1292"/>
                    </a:lnTo>
                    <a:lnTo>
                      <a:pt x="34" y="1315"/>
                    </a:lnTo>
                    <a:lnTo>
                      <a:pt x="0" y="1324"/>
                    </a:lnTo>
                  </a:path>
                </a:pathLst>
              </a:cu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6469" name="Freeform 7"/>
              <p:cNvSpPr>
                <a:spLocks noChangeAspect="1"/>
              </p:cNvSpPr>
              <p:nvPr/>
            </p:nvSpPr>
            <p:spPr bwMode="auto">
              <a:xfrm>
                <a:off x="3481" y="1106"/>
                <a:ext cx="316" cy="989"/>
              </a:xfrm>
              <a:custGeom>
                <a:avLst/>
                <a:gdLst>
                  <a:gd name="T0" fmla="*/ 118 w 843"/>
                  <a:gd name="T1" fmla="*/ 0 h 2638"/>
                  <a:gd name="T2" fmla="*/ 118 w 843"/>
                  <a:gd name="T3" fmla="*/ 358 h 2638"/>
                  <a:gd name="T4" fmla="*/ 117 w 843"/>
                  <a:gd name="T5" fmla="*/ 363 h 2638"/>
                  <a:gd name="T6" fmla="*/ 114 w 843"/>
                  <a:gd name="T7" fmla="*/ 367 h 2638"/>
                  <a:gd name="T8" fmla="*/ 109 w 843"/>
                  <a:gd name="T9" fmla="*/ 369 h 2638"/>
                  <a:gd name="T10" fmla="*/ 103 w 843"/>
                  <a:gd name="T11" fmla="*/ 370 h 2638"/>
                  <a:gd name="T12" fmla="*/ 98 w 843"/>
                  <a:gd name="T13" fmla="*/ 371 h 2638"/>
                  <a:gd name="T14" fmla="*/ 89 w 843"/>
                  <a:gd name="T15" fmla="*/ 370 h 2638"/>
                  <a:gd name="T16" fmla="*/ 82 w 843"/>
                  <a:gd name="T17" fmla="*/ 370 h 2638"/>
                  <a:gd name="T18" fmla="*/ 77 w 843"/>
                  <a:gd name="T19" fmla="*/ 367 h 2638"/>
                  <a:gd name="T20" fmla="*/ 74 w 843"/>
                  <a:gd name="T21" fmla="*/ 363 h 2638"/>
                  <a:gd name="T22" fmla="*/ 73 w 843"/>
                  <a:gd name="T23" fmla="*/ 358 h 2638"/>
                  <a:gd name="T24" fmla="*/ 73 w 843"/>
                  <a:gd name="T25" fmla="*/ 192 h 2638"/>
                  <a:gd name="T26" fmla="*/ 72 w 843"/>
                  <a:gd name="T27" fmla="*/ 186 h 2638"/>
                  <a:gd name="T28" fmla="*/ 71 w 843"/>
                  <a:gd name="T29" fmla="*/ 182 h 2638"/>
                  <a:gd name="T30" fmla="*/ 69 w 843"/>
                  <a:gd name="T31" fmla="*/ 178 h 2638"/>
                  <a:gd name="T32" fmla="*/ 66 w 843"/>
                  <a:gd name="T33" fmla="*/ 174 h 2638"/>
                  <a:gd name="T34" fmla="*/ 62 w 843"/>
                  <a:gd name="T35" fmla="*/ 169 h 2638"/>
                  <a:gd name="T36" fmla="*/ 58 w 843"/>
                  <a:gd name="T37" fmla="*/ 165 h 2638"/>
                  <a:gd name="T38" fmla="*/ 49 w 843"/>
                  <a:gd name="T39" fmla="*/ 163 h 2638"/>
                  <a:gd name="T40" fmla="*/ 41 w 843"/>
                  <a:gd name="T41" fmla="*/ 161 h 2638"/>
                  <a:gd name="T42" fmla="*/ 30 w 843"/>
                  <a:gd name="T43" fmla="*/ 161 h 2638"/>
                  <a:gd name="T44" fmla="*/ 20 w 843"/>
                  <a:gd name="T45" fmla="*/ 161 h 2638"/>
                  <a:gd name="T46" fmla="*/ 15 w 843"/>
                  <a:gd name="T47" fmla="*/ 160 h 2638"/>
                  <a:gd name="T48" fmla="*/ 9 w 843"/>
                  <a:gd name="T49" fmla="*/ 157 h 2638"/>
                  <a:gd name="T50" fmla="*/ 2 w 843"/>
                  <a:gd name="T51" fmla="*/ 155 h 2638"/>
                  <a:gd name="T52" fmla="*/ 0 w 843"/>
                  <a:gd name="T53" fmla="*/ 153 h 263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43"/>
                  <a:gd name="T82" fmla="*/ 0 h 2638"/>
                  <a:gd name="T83" fmla="*/ 843 w 843"/>
                  <a:gd name="T84" fmla="*/ 2638 h 263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43" h="2638">
                    <a:moveTo>
                      <a:pt x="843" y="0"/>
                    </a:moveTo>
                    <a:lnTo>
                      <a:pt x="843" y="2550"/>
                    </a:lnTo>
                    <a:lnTo>
                      <a:pt x="835" y="2578"/>
                    </a:lnTo>
                    <a:lnTo>
                      <a:pt x="809" y="2612"/>
                    </a:lnTo>
                    <a:lnTo>
                      <a:pt x="773" y="2624"/>
                    </a:lnTo>
                    <a:lnTo>
                      <a:pt x="734" y="2633"/>
                    </a:lnTo>
                    <a:lnTo>
                      <a:pt x="695" y="2638"/>
                    </a:lnTo>
                    <a:lnTo>
                      <a:pt x="632" y="2636"/>
                    </a:lnTo>
                    <a:lnTo>
                      <a:pt x="587" y="2632"/>
                    </a:lnTo>
                    <a:lnTo>
                      <a:pt x="548" y="2608"/>
                    </a:lnTo>
                    <a:lnTo>
                      <a:pt x="526" y="2584"/>
                    </a:lnTo>
                    <a:lnTo>
                      <a:pt x="518" y="2551"/>
                    </a:lnTo>
                    <a:lnTo>
                      <a:pt x="517" y="1364"/>
                    </a:lnTo>
                    <a:lnTo>
                      <a:pt x="514" y="1327"/>
                    </a:lnTo>
                    <a:lnTo>
                      <a:pt x="506" y="1297"/>
                    </a:lnTo>
                    <a:lnTo>
                      <a:pt x="488" y="1265"/>
                    </a:lnTo>
                    <a:lnTo>
                      <a:pt x="470" y="1238"/>
                    </a:lnTo>
                    <a:lnTo>
                      <a:pt x="443" y="1202"/>
                    </a:lnTo>
                    <a:lnTo>
                      <a:pt x="410" y="1175"/>
                    </a:lnTo>
                    <a:lnTo>
                      <a:pt x="353" y="1158"/>
                    </a:lnTo>
                    <a:lnTo>
                      <a:pt x="290" y="1148"/>
                    </a:lnTo>
                    <a:lnTo>
                      <a:pt x="212" y="1147"/>
                    </a:lnTo>
                    <a:lnTo>
                      <a:pt x="145" y="1145"/>
                    </a:lnTo>
                    <a:lnTo>
                      <a:pt x="107" y="1138"/>
                    </a:lnTo>
                    <a:lnTo>
                      <a:pt x="65" y="1118"/>
                    </a:lnTo>
                    <a:lnTo>
                      <a:pt x="14" y="1105"/>
                    </a:lnTo>
                    <a:lnTo>
                      <a:pt x="0" y="1092"/>
                    </a:lnTo>
                  </a:path>
                </a:pathLst>
              </a:cu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6470" name="Freeform 8"/>
              <p:cNvSpPr>
                <a:spLocks noChangeAspect="1"/>
              </p:cNvSpPr>
              <p:nvPr/>
            </p:nvSpPr>
            <p:spPr bwMode="auto">
              <a:xfrm>
                <a:off x="3474" y="1517"/>
                <a:ext cx="20" cy="87"/>
              </a:xfrm>
              <a:custGeom>
                <a:avLst/>
                <a:gdLst>
                  <a:gd name="T0" fmla="*/ 0 w 42"/>
                  <a:gd name="T1" fmla="*/ 0 h 230"/>
                  <a:gd name="T2" fmla="*/ 9 w 42"/>
                  <a:gd name="T3" fmla="*/ 2 h 230"/>
                  <a:gd name="T4" fmla="*/ 10 w 42"/>
                  <a:gd name="T5" fmla="*/ 31 h 230"/>
                  <a:gd name="T6" fmla="*/ 1 w 42"/>
                  <a:gd name="T7" fmla="*/ 33 h 230"/>
                  <a:gd name="T8" fmla="*/ 0 w 42"/>
                  <a:gd name="T9" fmla="*/ 0 h 230"/>
                  <a:gd name="T10" fmla="*/ 0 60000 65536"/>
                  <a:gd name="T11" fmla="*/ 0 60000 65536"/>
                  <a:gd name="T12" fmla="*/ 0 60000 65536"/>
                  <a:gd name="T13" fmla="*/ 0 60000 65536"/>
                  <a:gd name="T14" fmla="*/ 0 60000 65536"/>
                  <a:gd name="T15" fmla="*/ 0 w 42"/>
                  <a:gd name="T16" fmla="*/ 0 h 230"/>
                  <a:gd name="T17" fmla="*/ 42 w 42"/>
                  <a:gd name="T18" fmla="*/ 230 h 230"/>
                </a:gdLst>
                <a:ahLst/>
                <a:cxnLst>
                  <a:cxn ang="T10">
                    <a:pos x="T0" y="T1"/>
                  </a:cxn>
                  <a:cxn ang="T11">
                    <a:pos x="T2" y="T3"/>
                  </a:cxn>
                  <a:cxn ang="T12">
                    <a:pos x="T4" y="T5"/>
                  </a:cxn>
                  <a:cxn ang="T13">
                    <a:pos x="T6" y="T7"/>
                  </a:cxn>
                  <a:cxn ang="T14">
                    <a:pos x="T8" y="T9"/>
                  </a:cxn>
                </a:cxnLst>
                <a:rect l="T15" t="T16" r="T17" b="T18"/>
                <a:pathLst>
                  <a:path w="42" h="230">
                    <a:moveTo>
                      <a:pt x="0" y="0"/>
                    </a:moveTo>
                    <a:lnTo>
                      <a:pt x="37" y="17"/>
                    </a:lnTo>
                    <a:lnTo>
                      <a:pt x="42" y="216"/>
                    </a:lnTo>
                    <a:lnTo>
                      <a:pt x="7" y="23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6471" name="Oval 9"/>
              <p:cNvSpPr>
                <a:spLocks noChangeAspect="1" noChangeArrowheads="1"/>
              </p:cNvSpPr>
              <p:nvPr/>
            </p:nvSpPr>
            <p:spPr bwMode="auto">
              <a:xfrm>
                <a:off x="3796" y="1101"/>
                <a:ext cx="34" cy="13"/>
              </a:xfrm>
              <a:prstGeom prst="ellipse">
                <a:avLst/>
              </a:pr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200"/>
              </a:p>
            </p:txBody>
          </p:sp>
        </p:grpSp>
        <p:sp>
          <p:nvSpPr>
            <p:cNvPr id="146472" name="Text Box 10"/>
            <p:cNvSpPr txBox="1">
              <a:spLocks noChangeAspect="1" noChangeArrowheads="1"/>
            </p:cNvSpPr>
            <p:nvPr/>
          </p:nvSpPr>
          <p:spPr bwMode="auto">
            <a:xfrm>
              <a:off x="1508" y="2061"/>
              <a:ext cx="541"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1600" b="1"/>
                <a:t>135.5 kPa</a:t>
              </a:r>
            </a:p>
          </p:txBody>
        </p:sp>
        <p:sp>
          <p:nvSpPr>
            <p:cNvPr id="146473" name="Line 11"/>
            <p:cNvSpPr>
              <a:spLocks noChangeAspect="1" noChangeShapeType="1"/>
            </p:cNvSpPr>
            <p:nvPr/>
          </p:nvSpPr>
          <p:spPr bwMode="auto">
            <a:xfrm>
              <a:off x="2691" y="2013"/>
              <a:ext cx="2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6474" name="Text Box 12"/>
            <p:cNvSpPr txBox="1">
              <a:spLocks noChangeAspect="1" noChangeArrowheads="1"/>
            </p:cNvSpPr>
            <p:nvPr/>
          </p:nvSpPr>
          <p:spPr bwMode="auto">
            <a:xfrm>
              <a:off x="2819" y="2117"/>
              <a:ext cx="61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1600" b="1"/>
                <a:t>208 mm Hg</a:t>
              </a:r>
            </a:p>
          </p:txBody>
        </p:sp>
        <p:sp>
          <p:nvSpPr>
            <p:cNvPr id="146475" name="Line 13"/>
            <p:cNvSpPr>
              <a:spLocks noChangeAspect="1" noChangeShapeType="1"/>
            </p:cNvSpPr>
            <p:nvPr/>
          </p:nvSpPr>
          <p:spPr bwMode="auto">
            <a:xfrm>
              <a:off x="2448" y="2384"/>
              <a:ext cx="47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6476" name="Line 14"/>
            <p:cNvSpPr>
              <a:spLocks noChangeAspect="1" noChangeShapeType="1"/>
            </p:cNvSpPr>
            <p:nvPr/>
          </p:nvSpPr>
          <p:spPr bwMode="auto">
            <a:xfrm>
              <a:off x="2802" y="2015"/>
              <a:ext cx="0" cy="368"/>
            </a:xfrm>
            <a:prstGeom prst="line">
              <a:avLst/>
            </a:prstGeom>
            <a:noFill/>
            <a:ln w="9525">
              <a:solidFill>
                <a:schemeClr val="tx1"/>
              </a:solidFill>
              <a:round/>
              <a:headEnd type="triangl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146477" name="Text Box 15">
              <a:hlinkClick r:id="" action="ppaction://noaction"/>
            </p:cNvPr>
            <p:cNvSpPr txBox="1">
              <a:spLocks noChangeAspect="1" noChangeArrowheads="1"/>
            </p:cNvSpPr>
            <p:nvPr/>
          </p:nvSpPr>
          <p:spPr bwMode="auto">
            <a:xfrm>
              <a:off x="2441" y="1152"/>
              <a:ext cx="360"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1600" b="1"/>
                <a:t>X atm</a:t>
              </a:r>
            </a:p>
          </p:txBody>
        </p:sp>
      </p:grpSp>
      <p:sp>
        <p:nvSpPr>
          <p:cNvPr id="146492" name="Text Box 118"/>
          <p:cNvSpPr txBox="1">
            <a:spLocks noChangeArrowheads="1"/>
          </p:cNvSpPr>
          <p:nvPr/>
        </p:nvSpPr>
        <p:spPr bwMode="auto">
          <a:xfrm>
            <a:off x="533400" y="1055522"/>
            <a:ext cx="3540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1600" b="1" dirty="0"/>
              <a:t>3.</a:t>
            </a:r>
          </a:p>
        </p:txBody>
      </p:sp>
      <p:sp>
        <p:nvSpPr>
          <p:cNvPr id="146526" name="Rectangle 94"/>
          <p:cNvSpPr>
            <a:spLocks noChangeArrowheads="1"/>
          </p:cNvSpPr>
          <p:nvPr/>
        </p:nvSpPr>
        <p:spPr bwMode="auto">
          <a:xfrm>
            <a:off x="1413734" y="0"/>
            <a:ext cx="6172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4400" u="sng" dirty="0">
                <a:solidFill>
                  <a:schemeClr val="tx2"/>
                </a:solidFill>
              </a:rPr>
              <a:t>Manometers Example 3</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idx="1"/>
          </p:nvPr>
        </p:nvSpPr>
        <p:spPr>
          <a:xfrm>
            <a:off x="457200" y="838200"/>
            <a:ext cx="8153400" cy="5486400"/>
          </a:xfrm>
        </p:spPr>
        <p:txBody>
          <a:bodyPr>
            <a:normAutofit fontScale="92500" lnSpcReduction="10000"/>
          </a:bodyPr>
          <a:lstStyle/>
          <a:p>
            <a:pPr>
              <a:lnSpc>
                <a:spcPct val="120000"/>
              </a:lnSpc>
            </a:pPr>
            <a:r>
              <a:rPr lang="en-US" sz="2400" dirty="0"/>
              <a:t>Physical behavior of a gas can be described by four variables:</a:t>
            </a:r>
          </a:p>
          <a:p>
            <a:pPr lvl="1">
              <a:lnSpc>
                <a:spcPct val="120000"/>
              </a:lnSpc>
            </a:pPr>
            <a:r>
              <a:rPr lang="en-US" sz="2000" dirty="0"/>
              <a:t>Pressure (P)</a:t>
            </a:r>
          </a:p>
          <a:p>
            <a:pPr lvl="1">
              <a:lnSpc>
                <a:spcPct val="120000"/>
              </a:lnSpc>
            </a:pPr>
            <a:r>
              <a:rPr lang="en-US" sz="2000" dirty="0"/>
              <a:t>Volume (V)</a:t>
            </a:r>
          </a:p>
          <a:p>
            <a:pPr lvl="1">
              <a:lnSpc>
                <a:spcPct val="120000"/>
              </a:lnSpc>
            </a:pPr>
            <a:r>
              <a:rPr lang="en-US" sz="2000" dirty="0"/>
              <a:t>Temperature (T)</a:t>
            </a:r>
          </a:p>
          <a:p>
            <a:pPr lvl="1">
              <a:lnSpc>
                <a:spcPct val="120000"/>
              </a:lnSpc>
            </a:pPr>
            <a:r>
              <a:rPr lang="en-US" sz="2000" dirty="0"/>
              <a:t>Amount  (number of moles </a:t>
            </a:r>
            <a:r>
              <a:rPr lang="en-US" sz="2000" dirty="0">
                <a:sym typeface="Wingdings" pitchFamily="2" charset="2"/>
              </a:rPr>
              <a:t></a:t>
            </a:r>
            <a:r>
              <a:rPr lang="en-US" sz="2000" dirty="0"/>
              <a:t> n)</a:t>
            </a:r>
          </a:p>
          <a:p>
            <a:pPr>
              <a:lnSpc>
                <a:spcPct val="120000"/>
              </a:lnSpc>
            </a:pPr>
            <a:r>
              <a:rPr lang="en-US" sz="2400" dirty="0"/>
              <a:t>Variables are interdependent; that is any one of them can be determined by measuring the other three.</a:t>
            </a:r>
          </a:p>
          <a:p>
            <a:pPr>
              <a:lnSpc>
                <a:spcPct val="120000"/>
              </a:lnSpc>
            </a:pPr>
            <a:r>
              <a:rPr lang="en-US" sz="2400" dirty="0" smtClean="0"/>
              <a:t>Four </a:t>
            </a:r>
            <a:r>
              <a:rPr lang="en-US" sz="2400" dirty="0"/>
              <a:t>key relationships between these four variables:</a:t>
            </a:r>
          </a:p>
          <a:p>
            <a:pPr lvl="1">
              <a:lnSpc>
                <a:spcPct val="120000"/>
              </a:lnSpc>
            </a:pPr>
            <a:r>
              <a:rPr lang="en-US" sz="2000" dirty="0"/>
              <a:t>Boyle’s Law</a:t>
            </a:r>
          </a:p>
          <a:p>
            <a:pPr lvl="1">
              <a:lnSpc>
                <a:spcPct val="120000"/>
              </a:lnSpc>
            </a:pPr>
            <a:r>
              <a:rPr lang="en-US" sz="2000" dirty="0"/>
              <a:t>Charles’s </a:t>
            </a:r>
            <a:r>
              <a:rPr lang="en-US" sz="2000" dirty="0" smtClean="0"/>
              <a:t>Law</a:t>
            </a:r>
          </a:p>
          <a:p>
            <a:pPr lvl="1">
              <a:lnSpc>
                <a:spcPct val="120000"/>
              </a:lnSpc>
            </a:pPr>
            <a:r>
              <a:rPr lang="en-US" sz="2000" dirty="0" smtClean="0"/>
              <a:t>Gay </a:t>
            </a:r>
            <a:r>
              <a:rPr lang="en-US" sz="2000" dirty="0" err="1" smtClean="0"/>
              <a:t>Lussac’s</a:t>
            </a:r>
            <a:r>
              <a:rPr lang="en-US" sz="2000" dirty="0" smtClean="0"/>
              <a:t> Law</a:t>
            </a:r>
            <a:endParaRPr lang="en-US" sz="2000" dirty="0"/>
          </a:p>
          <a:p>
            <a:pPr lvl="1">
              <a:lnSpc>
                <a:spcPct val="120000"/>
              </a:lnSpc>
            </a:pPr>
            <a:r>
              <a:rPr lang="en-US" sz="2000" dirty="0"/>
              <a:t>Avogadro’s Law</a:t>
            </a:r>
          </a:p>
          <a:p>
            <a:pPr>
              <a:lnSpc>
                <a:spcPct val="120000"/>
              </a:lnSpc>
            </a:pPr>
            <a:r>
              <a:rPr lang="en-US" sz="2400" dirty="0"/>
              <a:t>Laws are special cases of the </a:t>
            </a:r>
            <a:r>
              <a:rPr lang="en-US" sz="2400" b="1" u="sng" dirty="0"/>
              <a:t>ideal gas law.</a:t>
            </a:r>
          </a:p>
        </p:txBody>
      </p:sp>
      <p:sp>
        <p:nvSpPr>
          <p:cNvPr id="4" name="Slide Number Placeholder 5"/>
          <p:cNvSpPr>
            <a:spLocks noGrp="1"/>
          </p:cNvSpPr>
          <p:nvPr>
            <p:ph type="sldNum" sz="quarter" idx="12"/>
          </p:nvPr>
        </p:nvSpPr>
        <p:spPr/>
        <p:txBody>
          <a:bodyPr/>
          <a:lstStyle/>
          <a:p>
            <a:fld id="{35C42894-2430-4739-B17B-DCE790F71035}" type="slidenum">
              <a:rPr lang="en-US"/>
              <a:pPr/>
              <a:t>21</a:t>
            </a:fld>
            <a:endParaRPr lang="en-US"/>
          </a:p>
        </p:txBody>
      </p:sp>
      <p:sp>
        <p:nvSpPr>
          <p:cNvPr id="41986" name="Rectangle 2"/>
          <p:cNvSpPr>
            <a:spLocks noGrp="1" noChangeArrowheads="1"/>
          </p:cNvSpPr>
          <p:nvPr>
            <p:ph type="title"/>
          </p:nvPr>
        </p:nvSpPr>
        <p:spPr>
          <a:xfrm>
            <a:off x="457200" y="0"/>
            <a:ext cx="8229600" cy="1066800"/>
          </a:xfrm>
        </p:spPr>
        <p:txBody>
          <a:bodyPr/>
          <a:lstStyle/>
          <a:p>
            <a:r>
              <a:rPr lang="en-US" dirty="0"/>
              <a:t>Gas Laws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lide Number Placeholder 3"/>
          <p:cNvSpPr>
            <a:spLocks noGrp="1"/>
          </p:cNvSpPr>
          <p:nvPr>
            <p:ph type="sldNum" sz="quarter" idx="12"/>
          </p:nvPr>
        </p:nvSpPr>
        <p:spPr/>
        <p:txBody>
          <a:bodyPr/>
          <a:lstStyle/>
          <a:p>
            <a:fld id="{3E10CF28-2171-4649-AA7D-C4838A12A4ED}" type="slidenum">
              <a:rPr lang="en-US"/>
              <a:pPr/>
              <a:t>22</a:t>
            </a:fld>
            <a:endParaRPr lang="en-US"/>
          </a:p>
        </p:txBody>
      </p:sp>
      <p:sp>
        <p:nvSpPr>
          <p:cNvPr id="160770" name="Rectangle 2"/>
          <p:cNvSpPr>
            <a:spLocks noGrp="1" noChangeArrowheads="1"/>
          </p:cNvSpPr>
          <p:nvPr>
            <p:ph type="title" idx="4294967295"/>
          </p:nvPr>
        </p:nvSpPr>
        <p:spPr>
          <a:xfrm>
            <a:off x="457200" y="0"/>
            <a:ext cx="8229600" cy="884238"/>
          </a:xfrm>
        </p:spPr>
        <p:txBody>
          <a:bodyPr/>
          <a:lstStyle/>
          <a:p>
            <a:r>
              <a:rPr lang="en-US"/>
              <a:t>Temperature</a:t>
            </a:r>
          </a:p>
        </p:txBody>
      </p:sp>
      <p:sp>
        <p:nvSpPr>
          <p:cNvPr id="160802" name="Rectangle 35"/>
          <p:cNvSpPr>
            <a:spLocks noGrp="1" noChangeArrowheads="1"/>
          </p:cNvSpPr>
          <p:nvPr>
            <p:ph type="body" idx="4294967295"/>
          </p:nvPr>
        </p:nvSpPr>
        <p:spPr>
          <a:xfrm>
            <a:off x="0" y="762000"/>
            <a:ext cx="9144000" cy="1174750"/>
          </a:xfrm>
        </p:spPr>
        <p:txBody>
          <a:bodyPr/>
          <a:lstStyle/>
          <a:p>
            <a:pPr>
              <a:buFontTx/>
              <a:buNone/>
            </a:pPr>
            <a:r>
              <a:rPr lang="en-US" dirty="0"/>
              <a:t>   Always use absolute temperature (Kelvin) when working with gases.</a:t>
            </a:r>
          </a:p>
        </p:txBody>
      </p:sp>
      <p:grpSp>
        <p:nvGrpSpPr>
          <p:cNvPr id="160771" name="Group 4"/>
          <p:cNvGrpSpPr>
            <a:grpSpLocks/>
          </p:cNvGrpSpPr>
          <p:nvPr/>
        </p:nvGrpSpPr>
        <p:grpSpPr bwMode="auto">
          <a:xfrm>
            <a:off x="1431925" y="2020887"/>
            <a:ext cx="6345238" cy="255588"/>
            <a:chOff x="1344" y="2159"/>
            <a:chExt cx="3997" cy="161"/>
          </a:xfrm>
        </p:grpSpPr>
        <p:sp>
          <p:nvSpPr>
            <p:cNvPr id="160772" name="Line 5"/>
            <p:cNvSpPr>
              <a:spLocks noChangeShapeType="1"/>
            </p:cNvSpPr>
            <p:nvPr/>
          </p:nvSpPr>
          <p:spPr bwMode="auto">
            <a:xfrm>
              <a:off x="1344" y="2239"/>
              <a:ext cx="3992" cy="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0773" name="Line 6"/>
            <p:cNvSpPr>
              <a:spLocks noChangeShapeType="1"/>
            </p:cNvSpPr>
            <p:nvPr/>
          </p:nvSpPr>
          <p:spPr bwMode="auto">
            <a:xfrm>
              <a:off x="1345" y="2159"/>
              <a:ext cx="0" cy="161"/>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0774" name="Line 7"/>
            <p:cNvSpPr>
              <a:spLocks noChangeShapeType="1"/>
            </p:cNvSpPr>
            <p:nvPr/>
          </p:nvSpPr>
          <p:spPr bwMode="auto">
            <a:xfrm>
              <a:off x="3710" y="2159"/>
              <a:ext cx="0" cy="161"/>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0775" name="Line 8"/>
            <p:cNvSpPr>
              <a:spLocks noChangeShapeType="1"/>
            </p:cNvSpPr>
            <p:nvPr/>
          </p:nvSpPr>
          <p:spPr bwMode="auto">
            <a:xfrm>
              <a:off x="5341" y="2159"/>
              <a:ext cx="0" cy="161"/>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60776" name="Text Box 9"/>
          <p:cNvSpPr txBox="1">
            <a:spLocks noChangeArrowheads="1"/>
          </p:cNvSpPr>
          <p:nvPr/>
        </p:nvSpPr>
        <p:spPr bwMode="auto">
          <a:xfrm>
            <a:off x="603250" y="1828800"/>
            <a:ext cx="6715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eaLnBrk="0" hangingPunct="0">
              <a:spcBef>
                <a:spcPct val="50000"/>
              </a:spcBef>
            </a:pPr>
            <a:r>
              <a:rPr lang="en-US" sz="3600">
                <a:solidFill>
                  <a:schemeClr val="tx2"/>
                </a:solidFill>
              </a:rPr>
              <a:t>ºF</a:t>
            </a:r>
          </a:p>
        </p:txBody>
      </p:sp>
      <p:grpSp>
        <p:nvGrpSpPr>
          <p:cNvPr id="160777" name="Group 10"/>
          <p:cNvGrpSpPr>
            <a:grpSpLocks/>
          </p:cNvGrpSpPr>
          <p:nvPr/>
        </p:nvGrpSpPr>
        <p:grpSpPr bwMode="auto">
          <a:xfrm>
            <a:off x="1431925" y="3062287"/>
            <a:ext cx="6345238" cy="255588"/>
            <a:chOff x="1206" y="2474"/>
            <a:chExt cx="3997" cy="161"/>
          </a:xfrm>
        </p:grpSpPr>
        <p:sp>
          <p:nvSpPr>
            <p:cNvPr id="160778" name="Line 11"/>
            <p:cNvSpPr>
              <a:spLocks noChangeShapeType="1"/>
            </p:cNvSpPr>
            <p:nvPr/>
          </p:nvSpPr>
          <p:spPr bwMode="auto">
            <a:xfrm>
              <a:off x="1206" y="2554"/>
              <a:ext cx="3992" cy="0"/>
            </a:xfrm>
            <a:prstGeom prst="line">
              <a:avLst/>
            </a:prstGeom>
            <a:noFill/>
            <a:ln w="38100">
              <a:solidFill>
                <a:srgbClr val="0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0779" name="Line 12"/>
            <p:cNvSpPr>
              <a:spLocks noChangeShapeType="1"/>
            </p:cNvSpPr>
            <p:nvPr/>
          </p:nvSpPr>
          <p:spPr bwMode="auto">
            <a:xfrm>
              <a:off x="1207" y="2474"/>
              <a:ext cx="0" cy="161"/>
            </a:xfrm>
            <a:prstGeom prst="line">
              <a:avLst/>
            </a:prstGeom>
            <a:noFill/>
            <a:ln w="38100">
              <a:solidFill>
                <a:srgbClr val="0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0780" name="Line 13"/>
            <p:cNvSpPr>
              <a:spLocks noChangeShapeType="1"/>
            </p:cNvSpPr>
            <p:nvPr/>
          </p:nvSpPr>
          <p:spPr bwMode="auto">
            <a:xfrm>
              <a:off x="3572" y="2474"/>
              <a:ext cx="0" cy="161"/>
            </a:xfrm>
            <a:prstGeom prst="line">
              <a:avLst/>
            </a:prstGeom>
            <a:noFill/>
            <a:ln w="38100">
              <a:solidFill>
                <a:srgbClr val="0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0781" name="Line 14"/>
            <p:cNvSpPr>
              <a:spLocks noChangeShapeType="1"/>
            </p:cNvSpPr>
            <p:nvPr/>
          </p:nvSpPr>
          <p:spPr bwMode="auto">
            <a:xfrm>
              <a:off x="5203" y="2474"/>
              <a:ext cx="0" cy="161"/>
            </a:xfrm>
            <a:prstGeom prst="line">
              <a:avLst/>
            </a:prstGeom>
            <a:noFill/>
            <a:ln w="38100">
              <a:solidFill>
                <a:srgbClr val="0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60782" name="Text Box 15"/>
          <p:cNvSpPr txBox="1">
            <a:spLocks noChangeArrowheads="1"/>
          </p:cNvSpPr>
          <p:nvPr/>
        </p:nvSpPr>
        <p:spPr bwMode="auto">
          <a:xfrm>
            <a:off x="542925" y="2874962"/>
            <a:ext cx="7318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eaLnBrk="0" hangingPunct="0">
              <a:spcBef>
                <a:spcPct val="50000"/>
              </a:spcBef>
            </a:pPr>
            <a:r>
              <a:rPr lang="en-US" sz="3600">
                <a:solidFill>
                  <a:schemeClr val="accent2"/>
                </a:solidFill>
              </a:rPr>
              <a:t>ºC</a:t>
            </a:r>
          </a:p>
        </p:txBody>
      </p:sp>
      <p:grpSp>
        <p:nvGrpSpPr>
          <p:cNvPr id="160783" name="Group 16"/>
          <p:cNvGrpSpPr>
            <a:grpSpLocks/>
          </p:cNvGrpSpPr>
          <p:nvPr/>
        </p:nvGrpSpPr>
        <p:grpSpPr bwMode="auto">
          <a:xfrm>
            <a:off x="1431925" y="4100512"/>
            <a:ext cx="6345238" cy="255588"/>
            <a:chOff x="1206" y="2474"/>
            <a:chExt cx="3997" cy="161"/>
          </a:xfrm>
        </p:grpSpPr>
        <p:sp>
          <p:nvSpPr>
            <p:cNvPr id="160784" name="Line 17"/>
            <p:cNvSpPr>
              <a:spLocks noChangeShapeType="1"/>
            </p:cNvSpPr>
            <p:nvPr/>
          </p:nvSpPr>
          <p:spPr bwMode="auto">
            <a:xfrm>
              <a:off x="1206" y="2554"/>
              <a:ext cx="3992"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0785" name="Line 18"/>
            <p:cNvSpPr>
              <a:spLocks noChangeShapeType="1"/>
            </p:cNvSpPr>
            <p:nvPr/>
          </p:nvSpPr>
          <p:spPr bwMode="auto">
            <a:xfrm>
              <a:off x="1207" y="2474"/>
              <a:ext cx="0" cy="161"/>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0786" name="Line 19"/>
            <p:cNvSpPr>
              <a:spLocks noChangeShapeType="1"/>
            </p:cNvSpPr>
            <p:nvPr/>
          </p:nvSpPr>
          <p:spPr bwMode="auto">
            <a:xfrm>
              <a:off x="3572" y="2474"/>
              <a:ext cx="0" cy="161"/>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0787" name="Line 20"/>
            <p:cNvSpPr>
              <a:spLocks noChangeShapeType="1"/>
            </p:cNvSpPr>
            <p:nvPr/>
          </p:nvSpPr>
          <p:spPr bwMode="auto">
            <a:xfrm>
              <a:off x="5203" y="2474"/>
              <a:ext cx="0" cy="161"/>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60788" name="Text Box 21"/>
          <p:cNvSpPr txBox="1">
            <a:spLocks noChangeArrowheads="1"/>
          </p:cNvSpPr>
          <p:nvPr/>
        </p:nvSpPr>
        <p:spPr bwMode="auto">
          <a:xfrm>
            <a:off x="738188" y="3895725"/>
            <a:ext cx="536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eaLnBrk="0" hangingPunct="0">
              <a:spcBef>
                <a:spcPct val="50000"/>
              </a:spcBef>
            </a:pPr>
            <a:r>
              <a:rPr lang="en-US" sz="3600">
                <a:solidFill>
                  <a:srgbClr val="FF0000"/>
                </a:solidFill>
              </a:rPr>
              <a:t>K</a:t>
            </a:r>
          </a:p>
        </p:txBody>
      </p:sp>
      <p:sp>
        <p:nvSpPr>
          <p:cNvPr id="160789" name="Text Box 22"/>
          <p:cNvSpPr txBox="1">
            <a:spLocks noChangeArrowheads="1"/>
          </p:cNvSpPr>
          <p:nvPr/>
        </p:nvSpPr>
        <p:spPr bwMode="auto">
          <a:xfrm>
            <a:off x="825500" y="2230437"/>
            <a:ext cx="12207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0" hangingPunct="0">
              <a:spcBef>
                <a:spcPct val="50000"/>
              </a:spcBef>
            </a:pPr>
            <a:r>
              <a:rPr lang="en-US" sz="2800">
                <a:solidFill>
                  <a:schemeClr val="tx2"/>
                </a:solidFill>
              </a:rPr>
              <a:t>-459</a:t>
            </a:r>
          </a:p>
        </p:txBody>
      </p:sp>
      <p:sp>
        <p:nvSpPr>
          <p:cNvPr id="160790" name="Text Box 23"/>
          <p:cNvSpPr txBox="1">
            <a:spLocks noChangeArrowheads="1"/>
          </p:cNvSpPr>
          <p:nvPr/>
        </p:nvSpPr>
        <p:spPr bwMode="auto">
          <a:xfrm>
            <a:off x="4567238" y="2230437"/>
            <a:ext cx="12207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0" hangingPunct="0">
              <a:spcBef>
                <a:spcPct val="50000"/>
              </a:spcBef>
            </a:pPr>
            <a:r>
              <a:rPr lang="en-US" sz="2800">
                <a:solidFill>
                  <a:schemeClr val="tx2"/>
                </a:solidFill>
              </a:rPr>
              <a:t>32</a:t>
            </a:r>
          </a:p>
        </p:txBody>
      </p:sp>
      <p:sp>
        <p:nvSpPr>
          <p:cNvPr id="160791" name="Text Box 24"/>
          <p:cNvSpPr txBox="1">
            <a:spLocks noChangeArrowheads="1"/>
          </p:cNvSpPr>
          <p:nvPr/>
        </p:nvSpPr>
        <p:spPr bwMode="auto">
          <a:xfrm>
            <a:off x="7161213" y="2230437"/>
            <a:ext cx="12207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0" hangingPunct="0">
              <a:spcBef>
                <a:spcPct val="50000"/>
              </a:spcBef>
            </a:pPr>
            <a:r>
              <a:rPr lang="en-US" sz="2800">
                <a:solidFill>
                  <a:schemeClr val="tx2"/>
                </a:solidFill>
              </a:rPr>
              <a:t>212</a:t>
            </a:r>
          </a:p>
        </p:txBody>
      </p:sp>
      <p:sp>
        <p:nvSpPr>
          <p:cNvPr id="160792" name="Text Box 25"/>
          <p:cNvSpPr txBox="1">
            <a:spLocks noChangeArrowheads="1"/>
          </p:cNvSpPr>
          <p:nvPr/>
        </p:nvSpPr>
        <p:spPr bwMode="auto">
          <a:xfrm>
            <a:off x="847725" y="3278187"/>
            <a:ext cx="12207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0" hangingPunct="0">
              <a:spcBef>
                <a:spcPct val="50000"/>
              </a:spcBef>
            </a:pPr>
            <a:r>
              <a:rPr lang="en-US" sz="2800">
                <a:solidFill>
                  <a:schemeClr val="accent2"/>
                </a:solidFill>
              </a:rPr>
              <a:t>-273</a:t>
            </a:r>
          </a:p>
        </p:txBody>
      </p:sp>
      <p:sp>
        <p:nvSpPr>
          <p:cNvPr id="160793" name="Text Box 26"/>
          <p:cNvSpPr txBox="1">
            <a:spLocks noChangeArrowheads="1"/>
          </p:cNvSpPr>
          <p:nvPr/>
        </p:nvSpPr>
        <p:spPr bwMode="auto">
          <a:xfrm>
            <a:off x="4589463" y="3278187"/>
            <a:ext cx="12207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0" hangingPunct="0">
              <a:spcBef>
                <a:spcPct val="50000"/>
              </a:spcBef>
            </a:pPr>
            <a:r>
              <a:rPr lang="en-US" sz="2800">
                <a:solidFill>
                  <a:schemeClr val="accent2"/>
                </a:solidFill>
              </a:rPr>
              <a:t>0</a:t>
            </a:r>
          </a:p>
        </p:txBody>
      </p:sp>
      <p:sp>
        <p:nvSpPr>
          <p:cNvPr id="160794" name="Text Box 27"/>
          <p:cNvSpPr txBox="1">
            <a:spLocks noChangeArrowheads="1"/>
          </p:cNvSpPr>
          <p:nvPr/>
        </p:nvSpPr>
        <p:spPr bwMode="auto">
          <a:xfrm>
            <a:off x="7183438" y="3278187"/>
            <a:ext cx="12207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0" hangingPunct="0">
              <a:spcBef>
                <a:spcPct val="50000"/>
              </a:spcBef>
            </a:pPr>
            <a:r>
              <a:rPr lang="en-US" sz="2800">
                <a:solidFill>
                  <a:schemeClr val="accent2"/>
                </a:solidFill>
              </a:rPr>
              <a:t>100</a:t>
            </a:r>
          </a:p>
        </p:txBody>
      </p:sp>
      <p:sp>
        <p:nvSpPr>
          <p:cNvPr id="160795" name="Text Box 28"/>
          <p:cNvSpPr txBox="1">
            <a:spLocks noChangeArrowheads="1"/>
          </p:cNvSpPr>
          <p:nvPr/>
        </p:nvSpPr>
        <p:spPr bwMode="auto">
          <a:xfrm>
            <a:off x="835025" y="4325937"/>
            <a:ext cx="12207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0" hangingPunct="0">
              <a:spcBef>
                <a:spcPct val="50000"/>
              </a:spcBef>
            </a:pPr>
            <a:r>
              <a:rPr lang="en-US" sz="2800">
                <a:solidFill>
                  <a:srgbClr val="FF0000"/>
                </a:solidFill>
              </a:rPr>
              <a:t>0</a:t>
            </a:r>
          </a:p>
        </p:txBody>
      </p:sp>
      <p:sp>
        <p:nvSpPr>
          <p:cNvPr id="160796" name="Text Box 29"/>
          <p:cNvSpPr txBox="1">
            <a:spLocks noChangeArrowheads="1"/>
          </p:cNvSpPr>
          <p:nvPr/>
        </p:nvSpPr>
        <p:spPr bwMode="auto">
          <a:xfrm>
            <a:off x="4576763" y="4325937"/>
            <a:ext cx="12207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0" hangingPunct="0">
              <a:spcBef>
                <a:spcPct val="50000"/>
              </a:spcBef>
            </a:pPr>
            <a:r>
              <a:rPr lang="en-US" sz="2800">
                <a:solidFill>
                  <a:srgbClr val="FF0000"/>
                </a:solidFill>
              </a:rPr>
              <a:t>273</a:t>
            </a:r>
          </a:p>
        </p:txBody>
      </p:sp>
      <p:sp>
        <p:nvSpPr>
          <p:cNvPr id="160797" name="Text Box 30"/>
          <p:cNvSpPr txBox="1">
            <a:spLocks noChangeArrowheads="1"/>
          </p:cNvSpPr>
          <p:nvPr/>
        </p:nvSpPr>
        <p:spPr bwMode="auto">
          <a:xfrm>
            <a:off x="7170738" y="4325937"/>
            <a:ext cx="12207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0" hangingPunct="0">
              <a:spcBef>
                <a:spcPct val="50000"/>
              </a:spcBef>
            </a:pPr>
            <a:r>
              <a:rPr lang="en-US" sz="2800">
                <a:solidFill>
                  <a:srgbClr val="FF0000"/>
                </a:solidFill>
              </a:rPr>
              <a:t>373</a:t>
            </a:r>
          </a:p>
        </p:txBody>
      </p:sp>
      <p:grpSp>
        <p:nvGrpSpPr>
          <p:cNvPr id="5" name="Group 31"/>
          <p:cNvGrpSpPr>
            <a:grpSpLocks/>
          </p:cNvGrpSpPr>
          <p:nvPr/>
        </p:nvGrpSpPr>
        <p:grpSpPr bwMode="auto">
          <a:xfrm>
            <a:off x="1447800" y="5106987"/>
            <a:ext cx="7442200" cy="862013"/>
            <a:chOff x="838" y="1484"/>
            <a:chExt cx="4688" cy="543"/>
          </a:xfrm>
        </p:grpSpPr>
        <p:sp>
          <p:nvSpPr>
            <p:cNvPr id="160799" name="AutoShape 32"/>
            <p:cNvSpPr>
              <a:spLocks noChangeArrowheads="1"/>
            </p:cNvSpPr>
            <p:nvPr/>
          </p:nvSpPr>
          <p:spPr bwMode="auto">
            <a:xfrm>
              <a:off x="838" y="1484"/>
              <a:ext cx="4661" cy="538"/>
            </a:xfrm>
            <a:prstGeom prst="roundRect">
              <a:avLst>
                <a:gd name="adj" fmla="val 16667"/>
              </a:avLst>
            </a:prstGeom>
            <a:solidFill>
              <a:srgbClr val="E7F4F5"/>
            </a:solidFill>
            <a:ln w="28575">
              <a:solidFill>
                <a:srgbClr val="000000"/>
              </a:solidFill>
              <a:round/>
              <a:headEnd/>
              <a:tailEnd/>
            </a:ln>
          </p:spPr>
          <p:txBody>
            <a:bodyPr wrap="none" anchor="ctr"/>
            <a:lstStyle/>
            <a:p>
              <a:pPr algn="ctr"/>
              <a:endParaRPr lang="en-US" sz="1200"/>
            </a:p>
          </p:txBody>
        </p:sp>
        <p:graphicFrame>
          <p:nvGraphicFramePr>
            <p:cNvPr id="160800" name="Object 33"/>
            <p:cNvGraphicFramePr>
              <a:graphicFrameLocks noChangeAspect="1"/>
            </p:cNvGraphicFramePr>
            <p:nvPr/>
          </p:nvGraphicFramePr>
          <p:xfrm>
            <a:off x="937" y="1544"/>
            <a:ext cx="1942" cy="483"/>
          </p:xfrm>
          <a:graphic>
            <a:graphicData uri="http://schemas.openxmlformats.org/presentationml/2006/ole">
              <mc:AlternateContent xmlns:mc="http://schemas.openxmlformats.org/markup-compatibility/2006">
                <mc:Choice xmlns:v="urn:schemas-microsoft-com:vml" Requires="v">
                  <p:oleObj spid="_x0000_s160813" name="Equation" r:id="rId4" imgW="1168200" imgH="291960" progId="Equation.3">
                    <p:embed/>
                  </p:oleObj>
                </mc:Choice>
                <mc:Fallback>
                  <p:oleObj name="Equation" r:id="rId4" imgW="1168200" imgH="291960" progId="Equation.3">
                    <p:embed/>
                    <p:pic>
                      <p:nvPicPr>
                        <p:cNvPr id="0" name="Object 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7" y="1544"/>
                          <a:ext cx="1942" cy="48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FFFF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0801" name="Text Box 34"/>
            <p:cNvSpPr txBox="1">
              <a:spLocks noChangeArrowheads="1"/>
            </p:cNvSpPr>
            <p:nvPr/>
          </p:nvSpPr>
          <p:spPr bwMode="auto">
            <a:xfrm>
              <a:off x="3396" y="1505"/>
              <a:ext cx="2130" cy="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hangingPunct="0"/>
              <a:r>
                <a:rPr lang="en-US" sz="4200">
                  <a:solidFill>
                    <a:srgbClr val="000000"/>
                  </a:solidFill>
                </a:rPr>
                <a:t>K = ºC + 273</a:t>
              </a:r>
            </a:p>
          </p:txBody>
        </p:sp>
      </p:gr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5891" name="Rectangle 3"/>
          <p:cNvSpPr>
            <a:spLocks noGrp="1" noChangeArrowheads="1"/>
          </p:cNvSpPr>
          <p:nvPr>
            <p:ph idx="1"/>
          </p:nvPr>
        </p:nvSpPr>
        <p:spPr>
          <a:xfrm>
            <a:off x="685800" y="762000"/>
            <a:ext cx="8686800" cy="5105400"/>
          </a:xfrm>
          <a:noFill/>
          <a:ln/>
        </p:spPr>
        <p:txBody>
          <a:bodyPr lIns="92075" tIns="46038" rIns="92075" bIns="46038">
            <a:normAutofit fontScale="62500" lnSpcReduction="20000"/>
          </a:bodyPr>
          <a:lstStyle/>
          <a:p>
            <a:pPr marL="0" indent="0">
              <a:buFontTx/>
              <a:buNone/>
            </a:pPr>
            <a:r>
              <a:rPr lang="en-US" sz="3400" b="1" dirty="0"/>
              <a:t>Experiment	Pressure	</a:t>
            </a:r>
            <a:r>
              <a:rPr lang="en-US" sz="3400" b="1" dirty="0" smtClean="0"/>
              <a:t>	Volume    	 </a:t>
            </a:r>
            <a:r>
              <a:rPr lang="en-US" sz="3400" b="1" dirty="0"/>
              <a:t>P x </a:t>
            </a:r>
            <a:r>
              <a:rPr lang="en-US" sz="3400" b="1" dirty="0" smtClean="0"/>
              <a:t>V		</a:t>
            </a:r>
            <a:r>
              <a:rPr lang="en-US" sz="3400" b="1" u="sng" dirty="0" smtClean="0"/>
              <a:t>		(</a:t>
            </a:r>
            <a:r>
              <a:rPr lang="en-US" sz="3400" b="1" u="sng" dirty="0" err="1" smtClean="0"/>
              <a:t>atm</a:t>
            </a:r>
            <a:r>
              <a:rPr lang="en-US" sz="3400" b="1" u="sng" dirty="0" smtClean="0"/>
              <a:t>)			 (</a:t>
            </a:r>
            <a:r>
              <a:rPr lang="en-US" sz="3400" b="1" u="sng" dirty="0"/>
              <a:t>L)           </a:t>
            </a:r>
            <a:r>
              <a:rPr lang="en-US" sz="3400" b="1" u="sng" dirty="0" smtClean="0"/>
              <a:t>	(</a:t>
            </a:r>
            <a:r>
              <a:rPr lang="en-US" sz="3400" b="1" u="sng" dirty="0" err="1"/>
              <a:t>atm</a:t>
            </a:r>
            <a:r>
              <a:rPr lang="en-US" sz="3400" b="1" u="sng" dirty="0"/>
              <a:t> x L)</a:t>
            </a:r>
          </a:p>
          <a:p>
            <a:pPr>
              <a:buFontTx/>
              <a:buNone/>
            </a:pPr>
            <a:r>
              <a:rPr lang="en-US" sz="3400" b="1" dirty="0"/>
              <a:t>1			</a:t>
            </a:r>
            <a:r>
              <a:rPr lang="en-US" sz="3400" b="1" dirty="0" smtClean="0"/>
              <a:t>8.0        </a:t>
            </a:r>
            <a:r>
              <a:rPr lang="en-US" sz="3400" b="1" dirty="0"/>
              <a:t>	</a:t>
            </a:r>
            <a:r>
              <a:rPr lang="en-US" sz="3400" b="1" dirty="0" smtClean="0"/>
              <a:t>	2.0        </a:t>
            </a:r>
            <a:r>
              <a:rPr lang="en-US" sz="3400" b="1" dirty="0"/>
              <a:t>	</a:t>
            </a:r>
            <a:r>
              <a:rPr lang="en-US" sz="3400" b="1" dirty="0" smtClean="0"/>
              <a:t>16 </a:t>
            </a:r>
            <a:endParaRPr lang="en-US" sz="3400" b="1" dirty="0"/>
          </a:p>
          <a:p>
            <a:pPr>
              <a:lnSpc>
                <a:spcPct val="140000"/>
              </a:lnSpc>
              <a:buFontTx/>
              <a:buNone/>
            </a:pPr>
            <a:r>
              <a:rPr lang="en-US" sz="3400" b="1" dirty="0"/>
              <a:t>2			</a:t>
            </a:r>
            <a:r>
              <a:rPr lang="en-US" sz="3400" b="1" dirty="0" smtClean="0"/>
              <a:t>4.0</a:t>
            </a:r>
            <a:r>
              <a:rPr lang="en-US" sz="3400" b="1" dirty="0"/>
              <a:t>		</a:t>
            </a:r>
            <a:r>
              <a:rPr lang="en-US" sz="3400" b="1" dirty="0" smtClean="0"/>
              <a:t>	4.0</a:t>
            </a:r>
            <a:r>
              <a:rPr lang="en-US" sz="3400" b="1" dirty="0"/>
              <a:t>	</a:t>
            </a:r>
            <a:r>
              <a:rPr lang="en-US" sz="3400" b="1" dirty="0" smtClean="0"/>
              <a:t>	_____</a:t>
            </a:r>
            <a:endParaRPr lang="en-US" sz="3400" b="1" dirty="0"/>
          </a:p>
          <a:p>
            <a:pPr>
              <a:lnSpc>
                <a:spcPct val="140000"/>
              </a:lnSpc>
              <a:buFontTx/>
              <a:buNone/>
            </a:pPr>
            <a:r>
              <a:rPr lang="en-US" sz="3400" b="1" dirty="0"/>
              <a:t>3			</a:t>
            </a:r>
            <a:r>
              <a:rPr lang="en-US" sz="3400" b="1" dirty="0" smtClean="0"/>
              <a:t>2.0</a:t>
            </a:r>
            <a:r>
              <a:rPr lang="en-US" sz="3400" b="1" dirty="0"/>
              <a:t>		</a:t>
            </a:r>
            <a:r>
              <a:rPr lang="en-US" sz="3400" b="1" dirty="0" smtClean="0"/>
              <a:t>	8.0</a:t>
            </a:r>
            <a:r>
              <a:rPr lang="en-US" sz="3400" b="1" dirty="0"/>
              <a:t>	</a:t>
            </a:r>
            <a:r>
              <a:rPr lang="en-US" sz="3400" b="1" dirty="0" smtClean="0"/>
              <a:t>	_____</a:t>
            </a:r>
            <a:endParaRPr lang="en-US" sz="3400" b="1" dirty="0"/>
          </a:p>
          <a:p>
            <a:pPr>
              <a:lnSpc>
                <a:spcPct val="140000"/>
              </a:lnSpc>
              <a:buFontTx/>
              <a:buNone/>
            </a:pPr>
            <a:r>
              <a:rPr lang="en-US" sz="3400" b="1" dirty="0"/>
              <a:t>4			</a:t>
            </a:r>
            <a:r>
              <a:rPr lang="en-US" sz="3400" b="1" dirty="0" smtClean="0"/>
              <a:t>1.0</a:t>
            </a:r>
            <a:r>
              <a:rPr lang="en-US" sz="3400" b="1" dirty="0"/>
              <a:t>		</a:t>
            </a:r>
            <a:r>
              <a:rPr lang="en-US" sz="3400" b="1" dirty="0" smtClean="0"/>
              <a:t>	16</a:t>
            </a:r>
            <a:r>
              <a:rPr lang="en-US" sz="3400" b="1" dirty="0"/>
              <a:t>	</a:t>
            </a:r>
            <a:r>
              <a:rPr lang="en-US" sz="3400" b="1" dirty="0" smtClean="0"/>
              <a:t>	_____</a:t>
            </a:r>
            <a:endParaRPr lang="en-US" sz="3400" b="1" dirty="0"/>
          </a:p>
          <a:p>
            <a:pPr>
              <a:lnSpc>
                <a:spcPct val="30000"/>
              </a:lnSpc>
              <a:buFontTx/>
              <a:buNone/>
            </a:pPr>
            <a:endParaRPr lang="en-US" sz="3000" b="1" dirty="0"/>
          </a:p>
          <a:p>
            <a:pPr>
              <a:buFontTx/>
              <a:buNone/>
            </a:pPr>
            <a:r>
              <a:rPr lang="en-US" sz="3000" dirty="0" smtClean="0"/>
              <a:t/>
            </a:r>
            <a:br>
              <a:rPr lang="en-US" sz="3000" dirty="0" smtClean="0"/>
            </a:br>
            <a:r>
              <a:rPr lang="en-US" sz="3000" dirty="0" smtClean="0"/>
              <a:t>Boyle's </a:t>
            </a:r>
            <a:r>
              <a:rPr lang="en-US" sz="3000" dirty="0"/>
              <a:t>Law        P x V  =  k (constant)  when </a:t>
            </a:r>
            <a:r>
              <a:rPr lang="en-US" sz="3000" dirty="0" smtClean="0"/>
              <a:t>T </a:t>
            </a:r>
            <a:r>
              <a:rPr lang="en-US" sz="3000" dirty="0"/>
              <a:t>remains constant</a:t>
            </a:r>
            <a:endParaRPr lang="en-US" dirty="0"/>
          </a:p>
          <a:p>
            <a:pPr>
              <a:buFontTx/>
              <a:buNone/>
            </a:pPr>
            <a:endParaRPr lang="en-US" dirty="0"/>
          </a:p>
          <a:p>
            <a:pPr>
              <a:buFontTx/>
              <a:buNone/>
            </a:pPr>
            <a:r>
              <a:rPr lang="en-US" dirty="0"/>
              <a:t>		</a:t>
            </a:r>
          </a:p>
          <a:p>
            <a:pPr>
              <a:buFontTx/>
              <a:buNone/>
            </a:pPr>
            <a:r>
              <a:rPr lang="en-US" dirty="0"/>
              <a:t>P</a:t>
            </a:r>
            <a:r>
              <a:rPr lang="en-US" baseline="-25000" dirty="0"/>
              <a:t>1</a:t>
            </a:r>
            <a:r>
              <a:rPr lang="en-US" dirty="0"/>
              <a:t>V</a:t>
            </a:r>
            <a:r>
              <a:rPr lang="en-US" baseline="-25000" dirty="0"/>
              <a:t>1</a:t>
            </a:r>
            <a:r>
              <a:rPr lang="en-US" dirty="0"/>
              <a:t>=     8.0 </a:t>
            </a:r>
            <a:r>
              <a:rPr lang="en-US" dirty="0" err="1"/>
              <a:t>atm</a:t>
            </a:r>
            <a:r>
              <a:rPr lang="en-US" dirty="0"/>
              <a:t>  x   2.0 L   	=   16  </a:t>
            </a:r>
            <a:r>
              <a:rPr lang="en-US" dirty="0" err="1"/>
              <a:t>atm</a:t>
            </a:r>
            <a:r>
              <a:rPr lang="en-US" dirty="0"/>
              <a:t>  L</a:t>
            </a:r>
          </a:p>
          <a:p>
            <a:pPr>
              <a:buFontTx/>
              <a:buNone/>
            </a:pPr>
            <a:endParaRPr lang="en-US" dirty="0"/>
          </a:p>
          <a:p>
            <a:pPr>
              <a:buFontTx/>
              <a:buNone/>
            </a:pPr>
            <a:r>
              <a:rPr lang="en-US" dirty="0"/>
              <a:t>P</a:t>
            </a:r>
            <a:r>
              <a:rPr lang="en-US" baseline="-25000" dirty="0"/>
              <a:t>2</a:t>
            </a:r>
            <a:r>
              <a:rPr lang="en-US" dirty="0"/>
              <a:t>V</a:t>
            </a:r>
            <a:r>
              <a:rPr lang="en-US" baseline="-25000" dirty="0"/>
              <a:t>2</a:t>
            </a:r>
            <a:r>
              <a:rPr lang="en-US" dirty="0"/>
              <a:t>=     4.0 </a:t>
            </a:r>
            <a:r>
              <a:rPr lang="en-US" dirty="0" err="1"/>
              <a:t>atm</a:t>
            </a:r>
            <a:r>
              <a:rPr lang="en-US" dirty="0"/>
              <a:t>  x   4.0 L   	=   16  </a:t>
            </a:r>
            <a:r>
              <a:rPr lang="en-US" dirty="0" err="1"/>
              <a:t>atm</a:t>
            </a:r>
            <a:r>
              <a:rPr lang="en-US" dirty="0"/>
              <a:t>  L</a:t>
            </a:r>
          </a:p>
          <a:p>
            <a:pPr>
              <a:buFontTx/>
              <a:buNone/>
            </a:pPr>
            <a:endParaRPr lang="en-US" dirty="0"/>
          </a:p>
          <a:p>
            <a:pPr>
              <a:buFontTx/>
              <a:buNone/>
            </a:pPr>
            <a:r>
              <a:rPr lang="en-US" dirty="0"/>
              <a:t>			P</a:t>
            </a:r>
            <a:r>
              <a:rPr lang="en-US" baseline="-25000" dirty="0"/>
              <a:t>1</a:t>
            </a:r>
            <a:r>
              <a:rPr lang="en-US" dirty="0"/>
              <a:t>V</a:t>
            </a:r>
            <a:r>
              <a:rPr lang="en-US" baseline="-25000" dirty="0"/>
              <a:t>1</a:t>
            </a:r>
            <a:r>
              <a:rPr lang="en-US" dirty="0"/>
              <a:t>    =    P</a:t>
            </a:r>
            <a:r>
              <a:rPr lang="en-US" baseline="-25000" dirty="0"/>
              <a:t>2</a:t>
            </a:r>
            <a:r>
              <a:rPr lang="en-US" dirty="0"/>
              <a:t>V</a:t>
            </a:r>
            <a:r>
              <a:rPr lang="en-US" baseline="-25000" dirty="0"/>
              <a:t>2</a:t>
            </a:r>
            <a:r>
              <a:rPr lang="en-US" dirty="0"/>
              <a:t>    =   k</a:t>
            </a:r>
          </a:p>
          <a:p>
            <a:pPr>
              <a:buFontTx/>
              <a:buNone/>
            </a:pPr>
            <a:endParaRPr lang="en-US" dirty="0"/>
          </a:p>
          <a:p>
            <a:pPr>
              <a:buFontTx/>
              <a:buNone/>
            </a:pPr>
            <a:endParaRPr lang="en-US" dirty="0"/>
          </a:p>
          <a:p>
            <a:pPr>
              <a:buFontTx/>
              <a:buNone/>
            </a:pPr>
            <a:endParaRPr lang="en-US" dirty="0"/>
          </a:p>
          <a:p>
            <a:pPr>
              <a:buFontTx/>
              <a:buNone/>
            </a:pPr>
            <a:endParaRPr lang="en-US" dirty="0"/>
          </a:p>
        </p:txBody>
      </p:sp>
      <p:sp>
        <p:nvSpPr>
          <p:cNvPr id="4" name="Slide Number Placeholder 5"/>
          <p:cNvSpPr>
            <a:spLocks noGrp="1"/>
          </p:cNvSpPr>
          <p:nvPr>
            <p:ph type="sldNum" sz="quarter" idx="12"/>
          </p:nvPr>
        </p:nvSpPr>
        <p:spPr/>
        <p:txBody>
          <a:bodyPr/>
          <a:lstStyle/>
          <a:p>
            <a:fld id="{C3516382-F81D-4D5D-9106-077ABFA4C319}" type="slidenum">
              <a:rPr lang="en-US"/>
              <a:pPr/>
              <a:t>23</a:t>
            </a:fld>
            <a:endParaRPr lang="en-US"/>
          </a:p>
        </p:txBody>
      </p:sp>
      <p:sp>
        <p:nvSpPr>
          <p:cNvPr id="165890" name="Rectangle 2"/>
          <p:cNvSpPr>
            <a:spLocks noGrp="1" noChangeArrowheads="1"/>
          </p:cNvSpPr>
          <p:nvPr>
            <p:ph type="title"/>
          </p:nvPr>
        </p:nvSpPr>
        <p:spPr>
          <a:xfrm>
            <a:off x="685800" y="30707"/>
            <a:ext cx="7772400" cy="685800"/>
          </a:xfrm>
          <a:noFill/>
          <a:ln/>
          <a:extLst>
            <a:ext uri="{91240B29-F687-4F45-9708-019B960494DF}">
              <a14:hiddenLine xmlns:a14="http://schemas.microsoft.com/office/drawing/2010/main" w="38100" cmpd="sng">
                <a:solidFill>
                  <a:schemeClr val="hlink"/>
                </a:solidFill>
                <a:miter lim="800000"/>
                <a:headEnd/>
                <a:tailEnd/>
              </a14:hiddenLine>
            </a:ext>
          </a:extLst>
        </p:spPr>
        <p:txBody>
          <a:bodyPr lIns="92075" tIns="46038" rIns="92075" bIns="46038"/>
          <a:lstStyle/>
          <a:p>
            <a:r>
              <a:rPr lang="en-US" sz="3600" dirty="0"/>
              <a:t>Pressure  and Volume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76200"/>
            <a:ext cx="8229600" cy="792163"/>
          </a:xfrm>
        </p:spPr>
        <p:txBody>
          <a:bodyPr/>
          <a:lstStyle/>
          <a:p>
            <a:r>
              <a:rPr lang="en-US"/>
              <a:t>Boyle’s Law</a:t>
            </a:r>
          </a:p>
        </p:txBody>
      </p:sp>
      <p:sp>
        <p:nvSpPr>
          <p:cNvPr id="43011" name="Rectangle 3"/>
          <p:cNvSpPr>
            <a:spLocks noGrp="1" noChangeArrowheads="1"/>
          </p:cNvSpPr>
          <p:nvPr>
            <p:ph type="body" sz="half" idx="1"/>
          </p:nvPr>
        </p:nvSpPr>
        <p:spPr>
          <a:xfrm>
            <a:off x="457200" y="838200"/>
            <a:ext cx="8382000" cy="5181600"/>
          </a:xfrm>
        </p:spPr>
        <p:txBody>
          <a:bodyPr/>
          <a:lstStyle/>
          <a:p>
            <a:pPr>
              <a:lnSpc>
                <a:spcPct val="90000"/>
              </a:lnSpc>
            </a:pPr>
            <a:r>
              <a:rPr lang="en-US" sz="2400" dirty="0"/>
              <a:t>Describes the relationship between volume and pressure.</a:t>
            </a:r>
          </a:p>
          <a:p>
            <a:pPr>
              <a:lnSpc>
                <a:spcPct val="90000"/>
              </a:lnSpc>
            </a:pPr>
            <a:r>
              <a:rPr lang="en-US" sz="2400" dirty="0"/>
              <a:t>Law states:</a:t>
            </a:r>
          </a:p>
          <a:p>
            <a:pPr lvl="1">
              <a:lnSpc>
                <a:spcPct val="90000"/>
              </a:lnSpc>
            </a:pPr>
            <a:r>
              <a:rPr lang="en-US" sz="2400" dirty="0"/>
              <a:t>At constant temperature, the volume occupied by a fixed amount of gas is </a:t>
            </a:r>
            <a:r>
              <a:rPr lang="en-US" sz="2400" u="sng" dirty="0"/>
              <a:t>inversely</a:t>
            </a:r>
            <a:r>
              <a:rPr lang="en-US" sz="2400" dirty="0"/>
              <a:t> proportional to the applied (external) pressure</a:t>
            </a:r>
          </a:p>
          <a:p>
            <a:pPr lvl="1">
              <a:lnSpc>
                <a:spcPct val="90000"/>
              </a:lnSpc>
              <a:buFontTx/>
              <a:buNone/>
            </a:pPr>
            <a:r>
              <a:rPr lang="en-US" sz="2400" dirty="0"/>
              <a:t>	</a:t>
            </a:r>
            <a:br>
              <a:rPr lang="en-US" sz="2400" dirty="0"/>
            </a:br>
            <a:r>
              <a:rPr lang="en-US" sz="2400" dirty="0"/>
              <a:t>                                   [ T and n fixed]</a:t>
            </a:r>
          </a:p>
          <a:p>
            <a:pPr lvl="1">
              <a:lnSpc>
                <a:spcPct val="90000"/>
              </a:lnSpc>
            </a:pPr>
            <a:endParaRPr lang="en-US" sz="2400" dirty="0"/>
          </a:p>
          <a:p>
            <a:pPr lvl="2">
              <a:lnSpc>
                <a:spcPct val="90000"/>
              </a:lnSpc>
            </a:pPr>
            <a:r>
              <a:rPr lang="en-US" dirty="0"/>
              <a:t>PV=constant</a:t>
            </a:r>
          </a:p>
          <a:p>
            <a:pPr lvl="2">
              <a:lnSpc>
                <a:spcPct val="90000"/>
              </a:lnSpc>
            </a:pPr>
            <a:r>
              <a:rPr lang="en-US" dirty="0"/>
              <a:t>V = constant / P</a:t>
            </a:r>
          </a:p>
          <a:p>
            <a:pPr>
              <a:lnSpc>
                <a:spcPct val="90000"/>
              </a:lnSpc>
            </a:pPr>
            <a:r>
              <a:rPr lang="en-US" sz="2400" dirty="0"/>
              <a:t>In general, if volume of the gas increases, the pressure of the gas decreases, and vice versa. </a:t>
            </a:r>
            <a:endParaRPr lang="el-GR" sz="2400" dirty="0">
              <a:cs typeface="Arial" pitchFamily="34" charset="0"/>
            </a:endParaRPr>
          </a:p>
        </p:txBody>
      </p:sp>
      <p:graphicFrame>
        <p:nvGraphicFramePr>
          <p:cNvPr id="43012" name="Object 4"/>
          <p:cNvGraphicFramePr>
            <a:graphicFrameLocks noGrp="1" noChangeAspect="1"/>
          </p:cNvGraphicFramePr>
          <p:nvPr>
            <p:ph sz="half" idx="2"/>
            <p:extLst>
              <p:ext uri="{D42A27DB-BD31-4B8C-83A1-F6EECF244321}">
                <p14:modId xmlns:p14="http://schemas.microsoft.com/office/powerpoint/2010/main" val="2627554255"/>
              </p:ext>
            </p:extLst>
          </p:nvPr>
        </p:nvGraphicFramePr>
        <p:xfrm>
          <a:off x="2286000" y="2743200"/>
          <a:ext cx="1143000" cy="1012825"/>
        </p:xfrm>
        <a:graphic>
          <a:graphicData uri="http://schemas.openxmlformats.org/presentationml/2006/ole">
            <mc:AlternateContent xmlns:mc="http://schemas.openxmlformats.org/markup-compatibility/2006">
              <mc:Choice xmlns:v="urn:schemas-microsoft-com:vml" Requires="v">
                <p:oleObj spid="_x0000_s43033" name="Equation" r:id="rId3" imgW="444240" imgH="393480" progId="Equation.3">
                  <p:embed/>
                </p:oleObj>
              </mc:Choice>
              <mc:Fallback>
                <p:oleObj name="Equation" r:id="rId3" imgW="444240" imgH="39348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2743200"/>
                        <a:ext cx="1143000" cy="1012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Slide Number Placeholder 6"/>
          <p:cNvSpPr>
            <a:spLocks noGrp="1"/>
          </p:cNvSpPr>
          <p:nvPr>
            <p:ph type="sldNum" sz="quarter" idx="12"/>
          </p:nvPr>
        </p:nvSpPr>
        <p:spPr/>
        <p:txBody>
          <a:bodyPr/>
          <a:lstStyle/>
          <a:p>
            <a:fld id="{F3605F5A-13B4-404F-8FB0-9D1D8C4E4D88}" type="slidenum">
              <a:rPr lang="en-US"/>
              <a:pPr/>
              <a:t>24</a:t>
            </a:fld>
            <a:endParaRPr lang="en-US"/>
          </a:p>
        </p:txBody>
      </p:sp>
      <p:graphicFrame>
        <p:nvGraphicFramePr>
          <p:cNvPr id="43014" name="Object 6"/>
          <p:cNvGraphicFramePr>
            <a:graphicFrameLocks noChangeAspect="1"/>
          </p:cNvGraphicFramePr>
          <p:nvPr>
            <p:extLst>
              <p:ext uri="{D42A27DB-BD31-4B8C-83A1-F6EECF244321}">
                <p14:modId xmlns:p14="http://schemas.microsoft.com/office/powerpoint/2010/main" val="781841239"/>
              </p:ext>
            </p:extLst>
          </p:nvPr>
        </p:nvGraphicFramePr>
        <p:xfrm>
          <a:off x="3886200" y="5410200"/>
          <a:ext cx="2438400" cy="768350"/>
        </p:xfrm>
        <a:graphic>
          <a:graphicData uri="http://schemas.openxmlformats.org/presentationml/2006/ole">
            <mc:AlternateContent xmlns:mc="http://schemas.openxmlformats.org/markup-compatibility/2006">
              <mc:Choice xmlns:v="urn:schemas-microsoft-com:vml" Requires="v">
                <p:oleObj spid="_x0000_s43034" name="Equation" r:id="rId5" imgW="685800" imgH="215640" progId="Equation.3">
                  <p:embed/>
                </p:oleObj>
              </mc:Choice>
              <mc:Fallback>
                <p:oleObj name="Equation" r:id="rId5" imgW="685800" imgH="21564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6200" y="5410200"/>
                        <a:ext cx="2438400" cy="768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9" name="Rectangle 3"/>
          <p:cNvSpPr>
            <a:spLocks noGrp="1" noChangeArrowheads="1"/>
          </p:cNvSpPr>
          <p:nvPr>
            <p:ph idx="1"/>
          </p:nvPr>
        </p:nvSpPr>
        <p:spPr>
          <a:xfrm>
            <a:off x="457200" y="685800"/>
            <a:ext cx="8229600" cy="4906963"/>
          </a:xfrm>
        </p:spPr>
        <p:txBody>
          <a:bodyPr/>
          <a:lstStyle/>
          <a:p>
            <a:pPr marL="609600" indent="-609600">
              <a:lnSpc>
                <a:spcPct val="80000"/>
              </a:lnSpc>
              <a:buSzPct val="100000"/>
              <a:buFontTx/>
              <a:buAutoNum type="arabicPeriod"/>
            </a:pPr>
            <a:r>
              <a:rPr lang="en-US" sz="2200" dirty="0"/>
              <a:t>A sample of nitrogen gas is 6.4 L at a pressure of  0.70 atm.  What will the new volume be if the pressure is changed to 1.40 </a:t>
            </a:r>
            <a:r>
              <a:rPr lang="en-US" sz="2200" dirty="0" err="1"/>
              <a:t>atm</a:t>
            </a:r>
            <a:r>
              <a:rPr lang="en-US" sz="2200" dirty="0"/>
              <a:t>? (T constant)</a:t>
            </a:r>
            <a:br>
              <a:rPr lang="en-US" sz="2200" dirty="0"/>
            </a:br>
            <a:r>
              <a:rPr lang="en-US" sz="2200" dirty="0" smtClean="0"/>
              <a:t/>
            </a:r>
            <a:br>
              <a:rPr lang="en-US" sz="2200" dirty="0" smtClean="0"/>
            </a:br>
            <a:r>
              <a:rPr lang="en-US" sz="2200" dirty="0" smtClean="0"/>
              <a:t/>
            </a:r>
            <a:br>
              <a:rPr lang="en-US" sz="2200" dirty="0" smtClean="0"/>
            </a:br>
            <a:r>
              <a:rPr lang="en-US" sz="2200" dirty="0" smtClean="0"/>
              <a:t/>
            </a:r>
            <a:br>
              <a:rPr lang="en-US" sz="2200" dirty="0" smtClean="0"/>
            </a:br>
            <a:r>
              <a:rPr lang="en-US" sz="2200" dirty="0" smtClean="0"/>
              <a:t/>
            </a:r>
            <a:br>
              <a:rPr lang="en-US" sz="2200" dirty="0" smtClean="0"/>
            </a:br>
            <a:r>
              <a:rPr lang="en-US" sz="2200" dirty="0" smtClean="0"/>
              <a:t/>
            </a:r>
            <a:br>
              <a:rPr lang="en-US" sz="2200" dirty="0" smtClean="0"/>
            </a:br>
            <a:r>
              <a:rPr lang="en-US" sz="2200" dirty="0" smtClean="0"/>
              <a:t/>
            </a:r>
            <a:br>
              <a:rPr lang="en-US" sz="2200" dirty="0" smtClean="0"/>
            </a:br>
            <a:endParaRPr lang="en-US" sz="2200" dirty="0"/>
          </a:p>
          <a:p>
            <a:pPr marL="609600" indent="-609600">
              <a:lnSpc>
                <a:spcPct val="80000"/>
              </a:lnSpc>
              <a:buSzPct val="100000"/>
              <a:buFontTx/>
              <a:buAutoNum type="arabicPeriod"/>
            </a:pPr>
            <a:r>
              <a:rPr lang="en-US" sz="2200" dirty="0"/>
              <a:t>A sample of helium gas has a volume of 12.0 L at 600. mm Hg.  What new pressure is needed to change the volume to 36.0 L? (T constant</a:t>
            </a:r>
            <a:r>
              <a:rPr lang="en-US" sz="2200" dirty="0" smtClean="0"/>
              <a:t>)</a:t>
            </a:r>
            <a:endParaRPr lang="en-US" sz="2200" dirty="0"/>
          </a:p>
        </p:txBody>
      </p:sp>
      <p:sp>
        <p:nvSpPr>
          <p:cNvPr id="4" name="Slide Number Placeholder 5"/>
          <p:cNvSpPr>
            <a:spLocks noGrp="1"/>
          </p:cNvSpPr>
          <p:nvPr>
            <p:ph type="sldNum" sz="quarter" idx="12"/>
          </p:nvPr>
        </p:nvSpPr>
        <p:spPr/>
        <p:txBody>
          <a:bodyPr/>
          <a:lstStyle/>
          <a:p>
            <a:fld id="{7A8A4D47-69D9-4503-8718-3D2904BE657F}" type="slidenum">
              <a:rPr lang="en-US"/>
              <a:pPr/>
              <a:t>25</a:t>
            </a:fld>
            <a:endParaRPr lang="en-US"/>
          </a:p>
        </p:txBody>
      </p:sp>
      <p:sp>
        <p:nvSpPr>
          <p:cNvPr id="162818" name="Rectangle 2"/>
          <p:cNvSpPr>
            <a:spLocks noGrp="1" noChangeArrowheads="1"/>
          </p:cNvSpPr>
          <p:nvPr>
            <p:ph type="title"/>
          </p:nvPr>
        </p:nvSpPr>
        <p:spPr>
          <a:xfrm>
            <a:off x="457200" y="0"/>
            <a:ext cx="8229600" cy="792163"/>
          </a:xfrm>
        </p:spPr>
        <p:txBody>
          <a:bodyPr/>
          <a:lstStyle/>
          <a:p>
            <a:r>
              <a:rPr lang="en-US" dirty="0"/>
              <a:t>Boyle’s Law Examples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9" name="Rectangle 3"/>
          <p:cNvSpPr>
            <a:spLocks noGrp="1" noChangeArrowheads="1"/>
          </p:cNvSpPr>
          <p:nvPr>
            <p:ph idx="1"/>
          </p:nvPr>
        </p:nvSpPr>
        <p:spPr>
          <a:xfrm>
            <a:off x="457200" y="914400"/>
            <a:ext cx="8229600" cy="4906963"/>
          </a:xfrm>
        </p:spPr>
        <p:txBody>
          <a:bodyPr/>
          <a:lstStyle/>
          <a:p>
            <a:pPr marL="609600" indent="-609600">
              <a:lnSpc>
                <a:spcPct val="80000"/>
              </a:lnSpc>
              <a:buSzPct val="100000"/>
              <a:buFont typeface="+mj-lt"/>
              <a:buAutoNum type="arabicPeriod" startAt="3"/>
            </a:pPr>
            <a:r>
              <a:rPr lang="en-US" sz="2200" dirty="0" smtClean="0"/>
              <a:t>A </a:t>
            </a:r>
            <a:r>
              <a:rPr lang="en-US" sz="2200" dirty="0"/>
              <a:t>sample of oxygen gas is 3.3 L at a pressure of 48.6 </a:t>
            </a:r>
            <a:r>
              <a:rPr lang="en-US" sz="2200" dirty="0" err="1"/>
              <a:t>kPa</a:t>
            </a:r>
            <a:r>
              <a:rPr lang="en-US" sz="2200" dirty="0"/>
              <a:t>.  What will the new pressure be if the volume is changed to 1.1 L? (T constant</a:t>
            </a:r>
            <a:r>
              <a:rPr lang="en-US" sz="2200" dirty="0" smtClean="0"/>
              <a:t>)</a:t>
            </a:r>
            <a:br>
              <a:rPr lang="en-US" sz="2200" dirty="0" smtClean="0"/>
            </a:br>
            <a:r>
              <a:rPr lang="en-US" sz="2200" dirty="0" smtClean="0"/>
              <a:t/>
            </a:r>
            <a:br>
              <a:rPr lang="en-US" sz="2200" dirty="0" smtClean="0"/>
            </a:br>
            <a:r>
              <a:rPr lang="en-US" sz="2200" dirty="0" smtClean="0"/>
              <a:t/>
            </a:r>
            <a:br>
              <a:rPr lang="en-US" sz="2200" dirty="0" smtClean="0"/>
            </a:br>
            <a:r>
              <a:rPr lang="en-US" sz="2200" dirty="0" smtClean="0"/>
              <a:t/>
            </a:r>
            <a:br>
              <a:rPr lang="en-US" sz="2200" dirty="0" smtClean="0"/>
            </a:br>
            <a:r>
              <a:rPr lang="en-US" sz="2200" dirty="0" smtClean="0"/>
              <a:t/>
            </a:r>
            <a:br>
              <a:rPr lang="en-US" sz="2200" dirty="0" smtClean="0"/>
            </a:br>
            <a:r>
              <a:rPr lang="en-US" sz="2200" dirty="0" smtClean="0"/>
              <a:t/>
            </a:r>
            <a:br>
              <a:rPr lang="en-US" sz="2200" dirty="0" smtClean="0"/>
            </a:br>
            <a:r>
              <a:rPr lang="en-US" sz="2200" dirty="0"/>
              <a:t/>
            </a:r>
            <a:br>
              <a:rPr lang="en-US" sz="2200" dirty="0"/>
            </a:br>
            <a:endParaRPr lang="en-US" sz="2200" dirty="0"/>
          </a:p>
          <a:p>
            <a:pPr marL="609600" indent="-609600">
              <a:lnSpc>
                <a:spcPct val="80000"/>
              </a:lnSpc>
              <a:buSzPct val="100000"/>
              <a:buFontTx/>
              <a:buAutoNum type="arabicPeriod" startAt="3"/>
            </a:pPr>
            <a:r>
              <a:rPr lang="en-US" sz="2200" dirty="0"/>
              <a:t>Freon-12, CCl</a:t>
            </a:r>
            <a:r>
              <a:rPr lang="en-US" sz="2200" baseline="-25000" dirty="0"/>
              <a:t>2</a:t>
            </a:r>
            <a:r>
              <a:rPr lang="en-US" sz="2200" dirty="0"/>
              <a:t>F</a:t>
            </a:r>
            <a:r>
              <a:rPr lang="en-US" sz="2200" baseline="-25000" dirty="0"/>
              <a:t>2</a:t>
            </a:r>
            <a:r>
              <a:rPr lang="en-US" sz="2200" dirty="0"/>
              <a:t>, is used in refrigeration systems.  What is the new volume (L) of a 1.6 L sample of Freon gas initially at 50 mm Hg after its pressure is changed to 200 mm Hg at constant T?</a:t>
            </a:r>
          </a:p>
          <a:p>
            <a:pPr marL="609600" indent="-609600">
              <a:lnSpc>
                <a:spcPct val="80000"/>
              </a:lnSpc>
              <a:buFontTx/>
              <a:buAutoNum type="arabicPeriod" startAt="3"/>
            </a:pPr>
            <a:endParaRPr lang="en-US" sz="2200" dirty="0"/>
          </a:p>
        </p:txBody>
      </p:sp>
      <p:sp>
        <p:nvSpPr>
          <p:cNvPr id="4" name="Slide Number Placeholder 5"/>
          <p:cNvSpPr>
            <a:spLocks noGrp="1"/>
          </p:cNvSpPr>
          <p:nvPr>
            <p:ph type="sldNum" sz="quarter" idx="12"/>
          </p:nvPr>
        </p:nvSpPr>
        <p:spPr/>
        <p:txBody>
          <a:bodyPr/>
          <a:lstStyle/>
          <a:p>
            <a:fld id="{7A8A4D47-69D9-4503-8718-3D2904BE657F}" type="slidenum">
              <a:rPr lang="en-US"/>
              <a:pPr/>
              <a:t>26</a:t>
            </a:fld>
            <a:endParaRPr lang="en-US"/>
          </a:p>
        </p:txBody>
      </p:sp>
      <p:sp>
        <p:nvSpPr>
          <p:cNvPr id="162818" name="Rectangle 2"/>
          <p:cNvSpPr>
            <a:spLocks noGrp="1" noChangeArrowheads="1"/>
          </p:cNvSpPr>
          <p:nvPr>
            <p:ph type="title"/>
          </p:nvPr>
        </p:nvSpPr>
        <p:spPr>
          <a:xfrm>
            <a:off x="457200" y="76200"/>
            <a:ext cx="8229600" cy="792163"/>
          </a:xfrm>
        </p:spPr>
        <p:txBody>
          <a:bodyPr/>
          <a:lstStyle/>
          <a:p>
            <a:r>
              <a:rPr lang="en-US"/>
              <a:t>Boyle’s Law Examples</a:t>
            </a:r>
          </a:p>
        </p:txBody>
      </p:sp>
    </p:spTree>
    <p:extLst>
      <p:ext uri="{BB962C8B-B14F-4D97-AF65-F5344CB8AC3E}">
        <p14:creationId xmlns:p14="http://schemas.microsoft.com/office/powerpoint/2010/main" val="24650552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4867" name="Rectangle 3"/>
          <p:cNvSpPr>
            <a:spLocks noGrp="1" noChangeArrowheads="1"/>
          </p:cNvSpPr>
          <p:nvPr>
            <p:ph idx="1"/>
          </p:nvPr>
        </p:nvSpPr>
        <p:spPr>
          <a:xfrm>
            <a:off x="381000" y="990600"/>
            <a:ext cx="8382000" cy="4724400"/>
          </a:xfrm>
        </p:spPr>
        <p:txBody>
          <a:bodyPr/>
          <a:lstStyle/>
          <a:p>
            <a:pPr>
              <a:buFontTx/>
              <a:buNone/>
            </a:pPr>
            <a:endParaRPr lang="en-US" dirty="0"/>
          </a:p>
          <a:p>
            <a:pPr>
              <a:buFontTx/>
              <a:buNone/>
            </a:pPr>
            <a:endParaRPr lang="en-US" dirty="0"/>
          </a:p>
          <a:p>
            <a:pPr>
              <a:buFontTx/>
              <a:buNone/>
            </a:pPr>
            <a:endParaRPr lang="en-US" sz="3000" b="1" dirty="0"/>
          </a:p>
          <a:p>
            <a:pPr>
              <a:buFontTx/>
              <a:buNone/>
            </a:pPr>
            <a:r>
              <a:rPr lang="en-US" sz="3000" b="1" dirty="0"/>
              <a:t>	</a:t>
            </a:r>
          </a:p>
          <a:p>
            <a:pPr>
              <a:buFontTx/>
              <a:buNone/>
            </a:pPr>
            <a:r>
              <a:rPr lang="en-US" sz="3000" b="1" dirty="0"/>
              <a:t>	V 	=  125 mL                    V    	=  250 mL</a:t>
            </a:r>
          </a:p>
          <a:p>
            <a:pPr>
              <a:buFontTx/>
              <a:buNone/>
            </a:pPr>
            <a:r>
              <a:rPr lang="en-US" sz="3000" b="1" dirty="0"/>
              <a:t>	T  	=  273 K                       T   	=  546 K  	</a:t>
            </a:r>
          </a:p>
          <a:p>
            <a:pPr>
              <a:buFontTx/>
              <a:buNone/>
            </a:pPr>
            <a:r>
              <a:rPr lang="en-US" sz="3000" b="1" dirty="0"/>
              <a:t>	</a:t>
            </a:r>
            <a:r>
              <a:rPr lang="en-US" sz="3000" b="1" dirty="0" smtClean="0"/>
              <a:t/>
            </a:r>
            <a:br>
              <a:rPr lang="en-US" sz="3000" b="1" dirty="0" smtClean="0"/>
            </a:br>
            <a:r>
              <a:rPr lang="en-US" sz="3000" b="1" dirty="0" smtClean="0"/>
              <a:t>Observe </a:t>
            </a:r>
            <a:r>
              <a:rPr lang="en-US" sz="3000" b="1" dirty="0"/>
              <a:t>the V and T of the balloons. How does volume change with temperature?</a:t>
            </a:r>
          </a:p>
          <a:p>
            <a:pPr>
              <a:buFontTx/>
              <a:buNone/>
            </a:pPr>
            <a:endParaRPr lang="en-US" dirty="0"/>
          </a:p>
        </p:txBody>
      </p:sp>
      <p:sp>
        <p:nvSpPr>
          <p:cNvPr id="14" name="Slide Number Placeholder 5"/>
          <p:cNvSpPr>
            <a:spLocks noGrp="1"/>
          </p:cNvSpPr>
          <p:nvPr>
            <p:ph type="sldNum" sz="quarter" idx="12"/>
          </p:nvPr>
        </p:nvSpPr>
        <p:spPr/>
        <p:txBody>
          <a:bodyPr/>
          <a:lstStyle/>
          <a:p>
            <a:fld id="{0EDAB749-E438-49B2-BF27-9BFADB29630E}" type="slidenum">
              <a:rPr lang="en-US"/>
              <a:pPr/>
              <a:t>27</a:t>
            </a:fld>
            <a:endParaRPr lang="en-US"/>
          </a:p>
        </p:txBody>
      </p:sp>
      <p:sp>
        <p:nvSpPr>
          <p:cNvPr id="164866" name="Rectangle 2"/>
          <p:cNvSpPr>
            <a:spLocks noGrp="1" noChangeArrowheads="1"/>
          </p:cNvSpPr>
          <p:nvPr>
            <p:ph type="title"/>
          </p:nvPr>
        </p:nvSpPr>
        <p:spPr>
          <a:xfrm>
            <a:off x="685800" y="0"/>
            <a:ext cx="7772400" cy="1066800"/>
          </a:xfrm>
          <a:noFill/>
          <a:ln/>
          <a:extLst>
            <a:ext uri="{91240B29-F687-4F45-9708-019B960494DF}">
              <a14:hiddenLine xmlns:a14="http://schemas.microsoft.com/office/drawing/2010/main" w="38100" cmpd="sng">
                <a:solidFill>
                  <a:schemeClr val="hlink"/>
                </a:solidFill>
                <a:miter lim="800000"/>
                <a:headEnd/>
                <a:tailEnd/>
              </a14:hiddenLine>
            </a:ext>
          </a:extLst>
        </p:spPr>
        <p:txBody>
          <a:bodyPr/>
          <a:lstStyle/>
          <a:p>
            <a:r>
              <a:rPr lang="en-US" sz="4000" dirty="0"/>
              <a:t>Charles’ Law</a:t>
            </a:r>
            <a:endParaRPr lang="en-US" dirty="0"/>
          </a:p>
        </p:txBody>
      </p:sp>
      <p:sp>
        <p:nvSpPr>
          <p:cNvPr id="164868" name="Line 4"/>
          <p:cNvSpPr>
            <a:spLocks noChangeShapeType="1"/>
          </p:cNvSpPr>
          <p:nvPr/>
        </p:nvSpPr>
        <p:spPr bwMode="auto">
          <a:xfrm>
            <a:off x="609600" y="1600200"/>
            <a:ext cx="0" cy="1295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869" name="Line 5"/>
          <p:cNvSpPr>
            <a:spLocks noChangeShapeType="1"/>
          </p:cNvSpPr>
          <p:nvPr/>
        </p:nvSpPr>
        <p:spPr bwMode="auto">
          <a:xfrm>
            <a:off x="5334000" y="1600200"/>
            <a:ext cx="0" cy="1295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870" name="Line 6"/>
          <p:cNvSpPr>
            <a:spLocks noChangeShapeType="1"/>
          </p:cNvSpPr>
          <p:nvPr/>
        </p:nvSpPr>
        <p:spPr bwMode="auto">
          <a:xfrm>
            <a:off x="7467600" y="1600200"/>
            <a:ext cx="0" cy="1295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871" name="Line 7"/>
          <p:cNvSpPr>
            <a:spLocks noChangeShapeType="1"/>
          </p:cNvSpPr>
          <p:nvPr/>
        </p:nvSpPr>
        <p:spPr bwMode="auto">
          <a:xfrm>
            <a:off x="2743200" y="1600200"/>
            <a:ext cx="0" cy="1295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872" name="Line 8"/>
          <p:cNvSpPr>
            <a:spLocks noChangeShapeType="1"/>
          </p:cNvSpPr>
          <p:nvPr/>
        </p:nvSpPr>
        <p:spPr bwMode="auto">
          <a:xfrm>
            <a:off x="5334000" y="2895600"/>
            <a:ext cx="2133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873" name="Line 9"/>
          <p:cNvSpPr>
            <a:spLocks noChangeShapeType="1"/>
          </p:cNvSpPr>
          <p:nvPr/>
        </p:nvSpPr>
        <p:spPr bwMode="auto">
          <a:xfrm>
            <a:off x="609600" y="2895600"/>
            <a:ext cx="2133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874" name="Oval 10"/>
          <p:cNvSpPr>
            <a:spLocks noChangeArrowheads="1"/>
          </p:cNvSpPr>
          <p:nvPr/>
        </p:nvSpPr>
        <p:spPr bwMode="auto">
          <a:xfrm>
            <a:off x="5715000" y="1295400"/>
            <a:ext cx="1219200" cy="1219200"/>
          </a:xfrm>
          <a:prstGeom prst="ellipse">
            <a:avLst/>
          </a:prstGeom>
          <a:solidFill>
            <a:schemeClr val="tx2"/>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875" name="Oval 11"/>
          <p:cNvSpPr>
            <a:spLocks noChangeArrowheads="1"/>
          </p:cNvSpPr>
          <p:nvPr/>
        </p:nvSpPr>
        <p:spPr bwMode="auto">
          <a:xfrm>
            <a:off x="1295400" y="1828800"/>
            <a:ext cx="609600" cy="609600"/>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876" name="Line 12"/>
          <p:cNvSpPr>
            <a:spLocks noChangeShapeType="1"/>
          </p:cNvSpPr>
          <p:nvPr/>
        </p:nvSpPr>
        <p:spPr bwMode="auto">
          <a:xfrm>
            <a:off x="5334000" y="2209800"/>
            <a:ext cx="2133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877" name="Line 13"/>
          <p:cNvSpPr>
            <a:spLocks noChangeShapeType="1"/>
          </p:cNvSpPr>
          <p:nvPr/>
        </p:nvSpPr>
        <p:spPr bwMode="auto">
          <a:xfrm>
            <a:off x="609600" y="2286000"/>
            <a:ext cx="2133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4867">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4867">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64867">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648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09600" y="0"/>
            <a:ext cx="8229600" cy="792163"/>
          </a:xfrm>
        </p:spPr>
        <p:txBody>
          <a:bodyPr/>
          <a:lstStyle/>
          <a:p>
            <a:r>
              <a:rPr lang="en-US"/>
              <a:t>Charles’s Law</a:t>
            </a:r>
          </a:p>
        </p:txBody>
      </p:sp>
      <p:sp>
        <p:nvSpPr>
          <p:cNvPr id="45059" name="Rectangle 3"/>
          <p:cNvSpPr>
            <a:spLocks noGrp="1" noChangeArrowheads="1"/>
          </p:cNvSpPr>
          <p:nvPr>
            <p:ph type="body" sz="half" idx="1"/>
          </p:nvPr>
        </p:nvSpPr>
        <p:spPr>
          <a:xfrm>
            <a:off x="304800" y="762000"/>
            <a:ext cx="8458200" cy="5791200"/>
          </a:xfrm>
        </p:spPr>
        <p:txBody>
          <a:bodyPr/>
          <a:lstStyle/>
          <a:p>
            <a:r>
              <a:rPr lang="en-US" sz="2200"/>
              <a:t>Describes the relationship between volume and temperature.</a:t>
            </a:r>
          </a:p>
          <a:p>
            <a:r>
              <a:rPr lang="en-US" sz="2200"/>
              <a:t>Law states:</a:t>
            </a:r>
          </a:p>
          <a:p>
            <a:pPr lvl="1"/>
            <a:r>
              <a:rPr lang="en-US" sz="2200"/>
              <a:t>At constant pressure, the volume occupied by a fixed amount of gas is directly proportional to its absolute temperature</a:t>
            </a:r>
          </a:p>
          <a:p>
            <a:pPr lvl="1"/>
            <a:endParaRPr lang="en-US" sz="2200"/>
          </a:p>
          <a:p>
            <a:pPr lvl="2">
              <a:buFontTx/>
              <a:buNone/>
            </a:pPr>
            <a:r>
              <a:rPr lang="en-US" sz="2200"/>
              <a:t>                                      [P and n fixed]</a:t>
            </a:r>
          </a:p>
          <a:p>
            <a:pPr lvl="1"/>
            <a:endParaRPr lang="en-US" sz="2200"/>
          </a:p>
          <a:p>
            <a:pPr lvl="1"/>
            <a:r>
              <a:rPr lang="en-US" sz="2200"/>
              <a:t>V/T = constant</a:t>
            </a:r>
          </a:p>
          <a:p>
            <a:pPr lvl="1"/>
            <a:r>
              <a:rPr lang="en-US" sz="2200"/>
              <a:t>V = constant * T</a:t>
            </a:r>
          </a:p>
          <a:p>
            <a:r>
              <a:rPr lang="en-US" sz="2200"/>
              <a:t>As temperature increases, volume increases, and vice versa.</a:t>
            </a:r>
          </a:p>
        </p:txBody>
      </p:sp>
      <p:graphicFrame>
        <p:nvGraphicFramePr>
          <p:cNvPr id="45060" name="Object 4"/>
          <p:cNvGraphicFramePr>
            <a:graphicFrameLocks noGrp="1" noChangeAspect="1"/>
          </p:cNvGraphicFramePr>
          <p:nvPr>
            <p:ph sz="half" idx="2"/>
            <p:extLst>
              <p:ext uri="{D42A27DB-BD31-4B8C-83A1-F6EECF244321}">
                <p14:modId xmlns:p14="http://schemas.microsoft.com/office/powerpoint/2010/main" val="2383875148"/>
              </p:ext>
            </p:extLst>
          </p:nvPr>
        </p:nvGraphicFramePr>
        <p:xfrm>
          <a:off x="1752600" y="2438400"/>
          <a:ext cx="1752600" cy="849313"/>
        </p:xfrm>
        <a:graphic>
          <a:graphicData uri="http://schemas.openxmlformats.org/presentationml/2006/ole">
            <mc:AlternateContent xmlns:mc="http://schemas.openxmlformats.org/markup-compatibility/2006">
              <mc:Choice xmlns:v="urn:schemas-microsoft-com:vml" Requires="v">
                <p:oleObj spid="_x0000_s45091" name="Equation" r:id="rId3" imgW="419040" imgH="203040" progId="Equation.3">
                  <p:embed/>
                </p:oleObj>
              </mc:Choice>
              <mc:Fallback>
                <p:oleObj name="Equation" r:id="rId3" imgW="419040" imgH="20304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2438400"/>
                        <a:ext cx="1752600" cy="849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Slide Number Placeholder 6"/>
          <p:cNvSpPr>
            <a:spLocks noGrp="1"/>
          </p:cNvSpPr>
          <p:nvPr>
            <p:ph type="sldNum" sz="quarter" idx="12"/>
          </p:nvPr>
        </p:nvSpPr>
        <p:spPr/>
        <p:txBody>
          <a:bodyPr/>
          <a:lstStyle/>
          <a:p>
            <a:fld id="{D2C4F7E4-6A42-4E9B-8793-632BB749E5E8}" type="slidenum">
              <a:rPr lang="en-US"/>
              <a:pPr/>
              <a:t>28</a:t>
            </a:fld>
            <a:endParaRPr lang="en-US"/>
          </a:p>
        </p:txBody>
      </p:sp>
      <p:graphicFrame>
        <p:nvGraphicFramePr>
          <p:cNvPr id="45072" name="Object 16"/>
          <p:cNvGraphicFramePr>
            <a:graphicFrameLocks noChangeAspect="1"/>
          </p:cNvGraphicFramePr>
          <p:nvPr>
            <p:extLst>
              <p:ext uri="{D42A27DB-BD31-4B8C-83A1-F6EECF244321}">
                <p14:modId xmlns:p14="http://schemas.microsoft.com/office/powerpoint/2010/main" val="2486803999"/>
              </p:ext>
            </p:extLst>
          </p:nvPr>
        </p:nvGraphicFramePr>
        <p:xfrm>
          <a:off x="3657600" y="4724400"/>
          <a:ext cx="1785937" cy="1520825"/>
        </p:xfrm>
        <a:graphic>
          <a:graphicData uri="http://schemas.openxmlformats.org/presentationml/2006/ole">
            <mc:AlternateContent xmlns:mc="http://schemas.openxmlformats.org/markup-compatibility/2006">
              <mc:Choice xmlns:v="urn:schemas-microsoft-com:vml" Requires="v">
                <p:oleObj spid="_x0000_s45092" name="Equation" r:id="rId5" imgW="507960" imgH="431640" progId="Equation.3">
                  <p:embed/>
                </p:oleObj>
              </mc:Choice>
              <mc:Fallback>
                <p:oleObj name="Equation" r:id="rId5" imgW="507960" imgH="431640" progId="Equation.3">
                  <p:embed/>
                  <p:pic>
                    <p:nvPicPr>
                      <p:cNvPr id="0" name="Object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7600" y="4724400"/>
                        <a:ext cx="1785937" cy="152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3" name="Rectangle 3"/>
          <p:cNvSpPr>
            <a:spLocks noGrp="1" noChangeArrowheads="1"/>
          </p:cNvSpPr>
          <p:nvPr>
            <p:ph idx="1"/>
          </p:nvPr>
        </p:nvSpPr>
        <p:spPr>
          <a:xfrm>
            <a:off x="304800" y="609600"/>
            <a:ext cx="8534400" cy="5059363"/>
          </a:xfrm>
        </p:spPr>
        <p:txBody>
          <a:bodyPr/>
          <a:lstStyle/>
          <a:p>
            <a:pPr indent="0">
              <a:lnSpc>
                <a:spcPct val="130000"/>
              </a:lnSpc>
              <a:buFontTx/>
              <a:buNone/>
            </a:pPr>
            <a:r>
              <a:rPr lang="en-US" sz="3000" b="1" dirty="0"/>
              <a:t>Use Charles’ Law to complete the statements below</a:t>
            </a:r>
            <a:r>
              <a:rPr lang="en-US" sz="3000" b="1" dirty="0" smtClean="0"/>
              <a:t>:</a:t>
            </a:r>
            <a:br>
              <a:rPr lang="en-US" sz="3000" b="1" dirty="0" smtClean="0"/>
            </a:br>
            <a:endParaRPr lang="en-US" sz="3000" b="1" baseline="-25000" dirty="0"/>
          </a:p>
          <a:p>
            <a:pPr>
              <a:buFontTx/>
              <a:buNone/>
            </a:pPr>
            <a:r>
              <a:rPr lang="en-US" sz="3000" b="1" dirty="0"/>
              <a:t>	1. If final T is higher than initial T, final V</a:t>
            </a:r>
          </a:p>
          <a:p>
            <a:pPr>
              <a:buFontTx/>
              <a:buNone/>
            </a:pPr>
            <a:r>
              <a:rPr lang="en-US" sz="3000" b="1" dirty="0"/>
              <a:t>       is (</a:t>
            </a:r>
            <a:r>
              <a:rPr lang="en-US" sz="3000" b="1" dirty="0">
                <a:solidFill>
                  <a:srgbClr val="FF9933"/>
                </a:solidFill>
              </a:rPr>
              <a:t>greater, or less</a:t>
            </a:r>
            <a:r>
              <a:rPr lang="en-US" sz="3000" b="1" dirty="0"/>
              <a:t>) than the initial V.</a:t>
            </a:r>
          </a:p>
          <a:p>
            <a:pPr>
              <a:lnSpc>
                <a:spcPct val="20000"/>
              </a:lnSpc>
              <a:buFontTx/>
              <a:buNone/>
            </a:pPr>
            <a:endParaRPr lang="en-US" sz="3000" b="1" dirty="0"/>
          </a:p>
          <a:p>
            <a:pPr>
              <a:buFontTx/>
              <a:buNone/>
            </a:pPr>
            <a:r>
              <a:rPr lang="en-US" sz="3000" b="1" dirty="0"/>
              <a:t>	2. If final V is less than initial V, final T is</a:t>
            </a:r>
          </a:p>
          <a:p>
            <a:pPr>
              <a:buFontTx/>
              <a:buNone/>
            </a:pPr>
            <a:r>
              <a:rPr lang="en-US" sz="3000" b="1" dirty="0"/>
              <a:t>       (</a:t>
            </a:r>
            <a:r>
              <a:rPr lang="en-US" sz="3000" b="1" dirty="0">
                <a:solidFill>
                  <a:srgbClr val="FF9933"/>
                </a:solidFill>
              </a:rPr>
              <a:t>higher, or lower</a:t>
            </a:r>
            <a:r>
              <a:rPr lang="en-US" sz="3000" b="1" dirty="0"/>
              <a:t>) than the initial T.</a:t>
            </a:r>
          </a:p>
          <a:p>
            <a:endParaRPr lang="en-US" sz="2800" dirty="0"/>
          </a:p>
        </p:txBody>
      </p:sp>
      <p:sp>
        <p:nvSpPr>
          <p:cNvPr id="4" name="Slide Number Placeholder 5"/>
          <p:cNvSpPr>
            <a:spLocks noGrp="1"/>
          </p:cNvSpPr>
          <p:nvPr>
            <p:ph type="sldNum" sz="quarter" idx="12"/>
          </p:nvPr>
        </p:nvSpPr>
        <p:spPr/>
        <p:txBody>
          <a:bodyPr/>
          <a:lstStyle/>
          <a:p>
            <a:fld id="{50222722-EFF0-4BF6-A17E-9F3B3ACFC9DA}" type="slidenum">
              <a:rPr lang="en-US"/>
              <a:pPr/>
              <a:t>29</a:t>
            </a:fld>
            <a:endParaRPr lang="en-US"/>
          </a:p>
        </p:txBody>
      </p:sp>
      <p:sp>
        <p:nvSpPr>
          <p:cNvPr id="163842" name="Rectangle 2"/>
          <p:cNvSpPr>
            <a:spLocks noGrp="1" noChangeArrowheads="1"/>
          </p:cNvSpPr>
          <p:nvPr>
            <p:ph type="title"/>
          </p:nvPr>
        </p:nvSpPr>
        <p:spPr>
          <a:xfrm>
            <a:off x="457200" y="76200"/>
            <a:ext cx="8229600" cy="639762"/>
          </a:xfrm>
        </p:spPr>
        <p:txBody>
          <a:bodyPr>
            <a:normAutofit fontScale="90000"/>
          </a:bodyPr>
          <a:lstStyle/>
          <a:p>
            <a:r>
              <a:rPr lang="en-US" sz="4000" dirty="0"/>
              <a:t>Charles’ Law Examples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63" name="Rectangle 3"/>
          <p:cNvSpPr>
            <a:spLocks noGrp="1" noChangeArrowheads="1"/>
          </p:cNvSpPr>
          <p:nvPr>
            <p:ph idx="1"/>
          </p:nvPr>
        </p:nvSpPr>
        <p:spPr>
          <a:xfrm>
            <a:off x="457200" y="838200"/>
            <a:ext cx="8229600" cy="4525963"/>
          </a:xfrm>
        </p:spPr>
        <p:txBody>
          <a:bodyPr/>
          <a:lstStyle/>
          <a:p>
            <a:pPr>
              <a:spcBef>
                <a:spcPct val="40000"/>
              </a:spcBef>
            </a:pPr>
            <a:r>
              <a:rPr lang="en-US" dirty="0"/>
              <a:t>Gases can be compressed.</a:t>
            </a:r>
          </a:p>
          <a:p>
            <a:pPr lvl="1">
              <a:spcBef>
                <a:spcPct val="0"/>
              </a:spcBef>
            </a:pPr>
            <a:r>
              <a:rPr lang="en-US" dirty="0" smtClean="0"/>
              <a:t>Small molecular volume = </a:t>
            </a:r>
            <a:r>
              <a:rPr lang="en-US" dirty="0"/>
              <a:t>lots of empty space</a:t>
            </a:r>
          </a:p>
          <a:p>
            <a:pPr>
              <a:spcBef>
                <a:spcPct val="40000"/>
              </a:spcBef>
            </a:pPr>
            <a:r>
              <a:rPr lang="en-US" dirty="0"/>
              <a:t>Gases undergo diffusion &amp; effusion.</a:t>
            </a:r>
          </a:p>
          <a:p>
            <a:pPr lvl="1">
              <a:spcBef>
                <a:spcPct val="0"/>
              </a:spcBef>
            </a:pPr>
            <a:r>
              <a:rPr lang="en-US" dirty="0"/>
              <a:t>Random motion</a:t>
            </a:r>
          </a:p>
        </p:txBody>
      </p:sp>
      <p:sp>
        <p:nvSpPr>
          <p:cNvPr id="10" name="Slide Number Placeholder 5"/>
          <p:cNvSpPr>
            <a:spLocks noGrp="1"/>
          </p:cNvSpPr>
          <p:nvPr>
            <p:ph type="sldNum" sz="quarter" idx="12"/>
          </p:nvPr>
        </p:nvSpPr>
        <p:spPr/>
        <p:txBody>
          <a:bodyPr/>
          <a:lstStyle/>
          <a:p>
            <a:fld id="{05F1DE51-EDD6-4332-B363-721DB2797236}" type="slidenum">
              <a:rPr lang="en-US"/>
              <a:pPr/>
              <a:t>3</a:t>
            </a:fld>
            <a:endParaRPr lang="en-US"/>
          </a:p>
        </p:txBody>
      </p:sp>
      <p:sp>
        <p:nvSpPr>
          <p:cNvPr id="109570" name="Rectangle 2"/>
          <p:cNvSpPr>
            <a:spLocks noGrp="1" noChangeArrowheads="1"/>
          </p:cNvSpPr>
          <p:nvPr>
            <p:ph type="title"/>
          </p:nvPr>
        </p:nvSpPr>
        <p:spPr>
          <a:xfrm>
            <a:off x="457200" y="0"/>
            <a:ext cx="8229600" cy="731838"/>
          </a:xfrm>
        </p:spPr>
        <p:txBody>
          <a:bodyPr/>
          <a:lstStyle/>
          <a:p>
            <a:r>
              <a:rPr lang="en-US" dirty="0"/>
              <a:t>Characteristics of Gases</a:t>
            </a:r>
          </a:p>
        </p:txBody>
      </p:sp>
      <p:grpSp>
        <p:nvGrpSpPr>
          <p:cNvPr id="2" name="Group 4"/>
          <p:cNvGrpSpPr>
            <a:grpSpLocks/>
          </p:cNvGrpSpPr>
          <p:nvPr/>
        </p:nvGrpSpPr>
        <p:grpSpPr bwMode="auto">
          <a:xfrm>
            <a:off x="762000" y="2928760"/>
            <a:ext cx="3178175" cy="1462088"/>
            <a:chOff x="3724" y="3464"/>
            <a:chExt cx="1648" cy="748"/>
          </a:xfrm>
        </p:grpSpPr>
        <p:pic>
          <p:nvPicPr>
            <p:cNvPr id="1095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4" y="3464"/>
              <a:ext cx="760" cy="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9" y="3465"/>
              <a:ext cx="763" cy="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7"/>
          <p:cNvGrpSpPr>
            <a:grpSpLocks/>
          </p:cNvGrpSpPr>
          <p:nvPr/>
        </p:nvGrpSpPr>
        <p:grpSpPr bwMode="auto">
          <a:xfrm>
            <a:off x="4892675" y="3505200"/>
            <a:ext cx="3336925" cy="2438400"/>
            <a:chOff x="3426" y="2614"/>
            <a:chExt cx="1774" cy="1296"/>
          </a:xfrm>
        </p:grpSpPr>
        <p:graphicFrame>
          <p:nvGraphicFramePr>
            <p:cNvPr id="109576" name="Object 8"/>
            <p:cNvGraphicFramePr>
              <a:graphicFrameLocks noChangeAspect="1"/>
            </p:cNvGraphicFramePr>
            <p:nvPr/>
          </p:nvGraphicFramePr>
          <p:xfrm>
            <a:off x="4570" y="2932"/>
            <a:ext cx="630" cy="660"/>
          </p:xfrm>
          <a:graphic>
            <a:graphicData uri="http://schemas.openxmlformats.org/presentationml/2006/ole">
              <mc:AlternateContent xmlns:mc="http://schemas.openxmlformats.org/markup-compatibility/2006">
                <mc:Choice xmlns:v="urn:schemas-microsoft-com:vml" Requires="v">
                  <p:oleObj spid="_x0000_s109595" name="Photo Editor Photo" r:id="rId6" imgW="1000000" imgH="1047619" progId="">
                    <p:embed/>
                  </p:oleObj>
                </mc:Choice>
                <mc:Fallback>
                  <p:oleObj name="Photo Editor Photo" r:id="rId6" imgW="1000000" imgH="1047619" progId="">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0" y="2932"/>
                          <a:ext cx="630" cy="660"/>
                        </a:xfrm>
                        <a:prstGeom prst="rect">
                          <a:avLst/>
                        </a:prstGeom>
                        <a:noFill/>
                        <a:ln w="2857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9577" name="Object 9"/>
            <p:cNvGraphicFramePr>
              <a:graphicFrameLocks noChangeAspect="1"/>
            </p:cNvGraphicFramePr>
            <p:nvPr/>
          </p:nvGraphicFramePr>
          <p:xfrm>
            <a:off x="3426" y="2614"/>
            <a:ext cx="900" cy="1296"/>
          </p:xfrm>
          <a:graphic>
            <a:graphicData uri="http://schemas.openxmlformats.org/presentationml/2006/ole">
              <mc:AlternateContent xmlns:mc="http://schemas.openxmlformats.org/markup-compatibility/2006">
                <mc:Choice xmlns:v="urn:schemas-microsoft-com:vml" Requires="v">
                  <p:oleObj spid="_x0000_s109596" name="Photo Editor Photo" r:id="rId8" imgW="1428949" imgH="2057143" progId="">
                    <p:embed/>
                  </p:oleObj>
                </mc:Choice>
                <mc:Fallback>
                  <p:oleObj name="Photo Editor Photo" r:id="rId8" imgW="1428949" imgH="2057143" progId="">
                    <p:embed/>
                    <p:pic>
                      <p:nvPicPr>
                        <p:cNvPr id="0"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26" y="2614"/>
                          <a:ext cx="900" cy="1296"/>
                        </a:xfrm>
                        <a:prstGeom prst="rect">
                          <a:avLst/>
                        </a:prstGeom>
                        <a:noFill/>
                        <a:ln w="2857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5" name="Rectangle 3"/>
          <p:cNvSpPr>
            <a:spLocks noGrp="1" noChangeArrowheads="1"/>
          </p:cNvSpPr>
          <p:nvPr>
            <p:ph idx="1"/>
          </p:nvPr>
        </p:nvSpPr>
        <p:spPr>
          <a:xfrm>
            <a:off x="457200" y="762000"/>
            <a:ext cx="8229600" cy="4800600"/>
          </a:xfrm>
        </p:spPr>
        <p:txBody>
          <a:bodyPr>
            <a:normAutofit/>
          </a:bodyPr>
          <a:lstStyle/>
          <a:p>
            <a:pPr marL="609600" indent="-609600">
              <a:buFontTx/>
              <a:buAutoNum type="arabicPeriod"/>
            </a:pPr>
            <a:r>
              <a:rPr lang="en-US" sz="2400" dirty="0"/>
              <a:t>A balloon has a volume of 785 mL on a fall  day when the temperature is 21°C.   In the winter, the gas cools to 0°C. What is the new volume of the balloon? </a:t>
            </a:r>
            <a:br>
              <a:rPr lang="en-US" sz="2400" dirty="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endParaRPr lang="en-US" sz="2400" dirty="0"/>
          </a:p>
          <a:p>
            <a:pPr marL="609600" indent="-609600">
              <a:buFontTx/>
              <a:buAutoNum type="arabicPeriod"/>
            </a:pPr>
            <a:r>
              <a:rPr lang="en-US" sz="2400" dirty="0"/>
              <a:t>A sample of oxygen gas has a volume of 420 mL at a temperature of 18°C.  What temperature (in °C) is needed to change the volume to 640 mL?</a:t>
            </a:r>
          </a:p>
          <a:p>
            <a:pPr marL="609600" indent="-609600">
              <a:buFontTx/>
              <a:buAutoNum type="arabicPeriod"/>
            </a:pPr>
            <a:endParaRPr lang="en-US" sz="2400" dirty="0"/>
          </a:p>
        </p:txBody>
      </p:sp>
      <p:sp>
        <p:nvSpPr>
          <p:cNvPr id="4" name="Slide Number Placeholder 5"/>
          <p:cNvSpPr>
            <a:spLocks noGrp="1"/>
          </p:cNvSpPr>
          <p:nvPr>
            <p:ph type="sldNum" sz="quarter" idx="12"/>
          </p:nvPr>
        </p:nvSpPr>
        <p:spPr/>
        <p:txBody>
          <a:bodyPr/>
          <a:lstStyle/>
          <a:p>
            <a:fld id="{221DB278-C27E-4C4F-999B-EC8915B3A3D3}" type="slidenum">
              <a:rPr lang="en-US"/>
              <a:pPr/>
              <a:t>30</a:t>
            </a:fld>
            <a:endParaRPr lang="en-US"/>
          </a:p>
        </p:txBody>
      </p:sp>
      <p:sp>
        <p:nvSpPr>
          <p:cNvPr id="166914" name="Rectangle 2"/>
          <p:cNvSpPr>
            <a:spLocks noGrp="1" noChangeArrowheads="1"/>
          </p:cNvSpPr>
          <p:nvPr>
            <p:ph type="title"/>
          </p:nvPr>
        </p:nvSpPr>
        <p:spPr>
          <a:xfrm>
            <a:off x="457200" y="0"/>
            <a:ext cx="8229600" cy="868363"/>
          </a:xfrm>
        </p:spPr>
        <p:txBody>
          <a:bodyPr/>
          <a:lstStyle/>
          <a:p>
            <a:r>
              <a:rPr lang="en-US" dirty="0"/>
              <a:t>Charles’ Law Examples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7941" name="Object 5"/>
          <p:cNvGraphicFramePr>
            <a:graphicFrameLocks noGrp="1" noChangeAspect="1"/>
          </p:cNvGraphicFramePr>
          <p:nvPr>
            <p:ph idx="1"/>
            <p:extLst>
              <p:ext uri="{D42A27DB-BD31-4B8C-83A1-F6EECF244321}">
                <p14:modId xmlns:p14="http://schemas.microsoft.com/office/powerpoint/2010/main" val="297546700"/>
              </p:ext>
            </p:extLst>
          </p:nvPr>
        </p:nvGraphicFramePr>
        <p:xfrm>
          <a:off x="1981200" y="2362200"/>
          <a:ext cx="2438400" cy="1182688"/>
        </p:xfrm>
        <a:graphic>
          <a:graphicData uri="http://schemas.openxmlformats.org/presentationml/2006/ole">
            <mc:AlternateContent xmlns:mc="http://schemas.openxmlformats.org/markup-compatibility/2006">
              <mc:Choice xmlns:v="urn:schemas-microsoft-com:vml" Requires="v">
                <p:oleObj spid="_x0000_s167962" name="Equation" r:id="rId3" imgW="419040" imgH="203040" progId="Equation.3">
                  <p:embed/>
                </p:oleObj>
              </mc:Choice>
              <mc:Fallback>
                <p:oleObj name="Equation" r:id="rId3" imgW="419040" imgH="20304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2362200"/>
                        <a:ext cx="2438400" cy="1182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Slide Number Placeholder 5"/>
          <p:cNvSpPr>
            <a:spLocks noGrp="1"/>
          </p:cNvSpPr>
          <p:nvPr>
            <p:ph type="sldNum" sz="quarter" idx="12"/>
          </p:nvPr>
        </p:nvSpPr>
        <p:spPr/>
        <p:txBody>
          <a:bodyPr/>
          <a:lstStyle/>
          <a:p>
            <a:fld id="{666B2918-9AFD-4B87-A1AC-F1F2526936AA}" type="slidenum">
              <a:rPr lang="en-US"/>
              <a:pPr/>
              <a:t>31</a:t>
            </a:fld>
            <a:endParaRPr lang="en-US"/>
          </a:p>
        </p:txBody>
      </p:sp>
      <p:sp>
        <p:nvSpPr>
          <p:cNvPr id="167938" name="Rectangle 2"/>
          <p:cNvSpPr>
            <a:spLocks noGrp="1" noChangeArrowheads="1"/>
          </p:cNvSpPr>
          <p:nvPr>
            <p:ph type="title"/>
          </p:nvPr>
        </p:nvSpPr>
        <p:spPr>
          <a:xfrm>
            <a:off x="457200" y="0"/>
            <a:ext cx="8229600" cy="914400"/>
          </a:xfrm>
        </p:spPr>
        <p:txBody>
          <a:bodyPr/>
          <a:lstStyle/>
          <a:p>
            <a:r>
              <a:rPr lang="en-US" dirty="0"/>
              <a:t>Gay-Lussac’s Law</a:t>
            </a:r>
          </a:p>
        </p:txBody>
      </p:sp>
      <p:sp>
        <p:nvSpPr>
          <p:cNvPr id="167939" name="Rectangle 3"/>
          <p:cNvSpPr>
            <a:spLocks noGrp="1" noChangeArrowheads="1"/>
          </p:cNvSpPr>
          <p:nvPr>
            <p:ph type="body" idx="4294967295"/>
          </p:nvPr>
        </p:nvSpPr>
        <p:spPr>
          <a:xfrm>
            <a:off x="304800" y="655637"/>
            <a:ext cx="8458200" cy="4525963"/>
          </a:xfrm>
        </p:spPr>
        <p:txBody>
          <a:bodyPr/>
          <a:lstStyle/>
          <a:p>
            <a:pPr>
              <a:lnSpc>
                <a:spcPct val="120000"/>
              </a:lnSpc>
            </a:pPr>
            <a:r>
              <a:rPr lang="en-US" sz="2800" dirty="0"/>
              <a:t>At constant volume, the pressure exerted by a fixed amount of gas is directly proportional to the absolute temperature</a:t>
            </a:r>
          </a:p>
          <a:p>
            <a:pPr>
              <a:lnSpc>
                <a:spcPct val="120000"/>
              </a:lnSpc>
            </a:pPr>
            <a:endParaRPr lang="en-US" sz="2800" dirty="0"/>
          </a:p>
          <a:p>
            <a:pPr>
              <a:lnSpc>
                <a:spcPct val="120000"/>
              </a:lnSpc>
              <a:buFontTx/>
              <a:buNone/>
            </a:pPr>
            <a:r>
              <a:rPr lang="en-US" sz="2800" dirty="0"/>
              <a:t>						</a:t>
            </a:r>
            <a:r>
              <a:rPr lang="en-US" dirty="0"/>
              <a:t> [V and n fixed]</a:t>
            </a:r>
          </a:p>
          <a:p>
            <a:pPr>
              <a:lnSpc>
                <a:spcPct val="120000"/>
              </a:lnSpc>
            </a:pPr>
            <a:r>
              <a:rPr lang="en-US" sz="2800" dirty="0"/>
              <a:t>As temperature increases, pressure increases, and vice versa.</a:t>
            </a:r>
          </a:p>
          <a:p>
            <a:pPr>
              <a:lnSpc>
                <a:spcPct val="120000"/>
              </a:lnSpc>
              <a:buFontTx/>
              <a:buNone/>
            </a:pPr>
            <a:endParaRPr lang="en-US" sz="2800" dirty="0"/>
          </a:p>
          <a:p>
            <a:endParaRPr lang="en-US" sz="2800" dirty="0"/>
          </a:p>
        </p:txBody>
      </p:sp>
      <p:graphicFrame>
        <p:nvGraphicFramePr>
          <p:cNvPr id="167943" name="Object 7"/>
          <p:cNvGraphicFramePr>
            <a:graphicFrameLocks noChangeAspect="1"/>
          </p:cNvGraphicFramePr>
          <p:nvPr>
            <p:extLst>
              <p:ext uri="{D42A27DB-BD31-4B8C-83A1-F6EECF244321}">
                <p14:modId xmlns:p14="http://schemas.microsoft.com/office/powerpoint/2010/main" val="4221277497"/>
              </p:ext>
            </p:extLst>
          </p:nvPr>
        </p:nvGraphicFramePr>
        <p:xfrm>
          <a:off x="4038600" y="4419600"/>
          <a:ext cx="2238375" cy="1903413"/>
        </p:xfrm>
        <a:graphic>
          <a:graphicData uri="http://schemas.openxmlformats.org/presentationml/2006/ole">
            <mc:AlternateContent xmlns:mc="http://schemas.openxmlformats.org/markup-compatibility/2006">
              <mc:Choice xmlns:v="urn:schemas-microsoft-com:vml" Requires="v">
                <p:oleObj spid="_x0000_s167963" name="Equation" r:id="rId5" imgW="507960" imgH="431640" progId="Equation.3">
                  <p:embed/>
                </p:oleObj>
              </mc:Choice>
              <mc:Fallback>
                <p:oleObj name="Equation" r:id="rId5" imgW="507960" imgH="431640"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38600" y="4419600"/>
                        <a:ext cx="2238375" cy="1903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3" name="Rectangle 3"/>
          <p:cNvSpPr>
            <a:spLocks noGrp="1" noChangeArrowheads="1"/>
          </p:cNvSpPr>
          <p:nvPr>
            <p:ph idx="1"/>
          </p:nvPr>
        </p:nvSpPr>
        <p:spPr>
          <a:xfrm>
            <a:off x="457200" y="685800"/>
            <a:ext cx="8229600" cy="4525963"/>
          </a:xfrm>
        </p:spPr>
        <p:txBody>
          <a:bodyPr/>
          <a:lstStyle/>
          <a:p>
            <a:pPr>
              <a:buFontTx/>
              <a:buNone/>
            </a:pPr>
            <a:r>
              <a:rPr lang="en-US" sz="2800" dirty="0"/>
              <a:t>	Use Gay-Lussac’s law to complete the statements below:  </a:t>
            </a:r>
          </a:p>
          <a:p>
            <a:pPr>
              <a:lnSpc>
                <a:spcPct val="50000"/>
              </a:lnSpc>
              <a:buFontTx/>
              <a:buNone/>
            </a:pPr>
            <a:r>
              <a:rPr lang="en-US" sz="2800" dirty="0"/>
              <a:t>	</a:t>
            </a:r>
          </a:p>
          <a:p>
            <a:pPr>
              <a:buFontTx/>
              <a:buNone/>
            </a:pPr>
            <a:r>
              <a:rPr lang="en-US" sz="2800" dirty="0"/>
              <a:t>	1. When temperature decreases, the</a:t>
            </a:r>
          </a:p>
          <a:p>
            <a:pPr>
              <a:buFontTx/>
              <a:buNone/>
            </a:pPr>
            <a:r>
              <a:rPr lang="en-US" sz="2800" dirty="0"/>
              <a:t>	    pressure of a gas (</a:t>
            </a:r>
            <a:r>
              <a:rPr lang="en-US" sz="2800" dirty="0">
                <a:solidFill>
                  <a:srgbClr val="FF6600"/>
                </a:solidFill>
              </a:rPr>
              <a:t>decreases</a:t>
            </a:r>
            <a:r>
              <a:rPr lang="en-US" sz="2800" dirty="0"/>
              <a:t> or  </a:t>
            </a:r>
            <a:r>
              <a:rPr lang="en-US" sz="2800" dirty="0">
                <a:solidFill>
                  <a:srgbClr val="FF6600"/>
                </a:solidFill>
              </a:rPr>
              <a:t>increases</a:t>
            </a:r>
            <a:r>
              <a:rPr lang="en-US" sz="2800" dirty="0"/>
              <a:t>).</a:t>
            </a:r>
          </a:p>
          <a:p>
            <a:pPr>
              <a:lnSpc>
                <a:spcPct val="120000"/>
              </a:lnSpc>
              <a:buFontTx/>
              <a:buNone/>
            </a:pPr>
            <a:r>
              <a:rPr lang="en-US" sz="2800" dirty="0"/>
              <a:t>	2. When temperature increases, the pressure </a:t>
            </a:r>
          </a:p>
          <a:p>
            <a:pPr>
              <a:lnSpc>
                <a:spcPct val="120000"/>
              </a:lnSpc>
              <a:buFontTx/>
              <a:buNone/>
            </a:pPr>
            <a:r>
              <a:rPr lang="en-US" sz="2800" dirty="0"/>
              <a:t>	    of a gas (</a:t>
            </a:r>
            <a:r>
              <a:rPr lang="en-US" sz="2800" dirty="0">
                <a:solidFill>
                  <a:srgbClr val="FF6600"/>
                </a:solidFill>
              </a:rPr>
              <a:t>decreases</a:t>
            </a:r>
            <a:r>
              <a:rPr lang="en-US" sz="2800" dirty="0"/>
              <a:t> or </a:t>
            </a:r>
            <a:r>
              <a:rPr lang="en-US" sz="2800" dirty="0">
                <a:solidFill>
                  <a:srgbClr val="FF6600"/>
                </a:solidFill>
              </a:rPr>
              <a:t>increases</a:t>
            </a:r>
            <a:r>
              <a:rPr lang="en-US" sz="2800" dirty="0"/>
              <a:t>).</a:t>
            </a:r>
          </a:p>
          <a:p>
            <a:endParaRPr lang="en-US" sz="2800" dirty="0"/>
          </a:p>
        </p:txBody>
      </p:sp>
      <p:sp>
        <p:nvSpPr>
          <p:cNvPr id="4" name="Slide Number Placeholder 5"/>
          <p:cNvSpPr>
            <a:spLocks noGrp="1"/>
          </p:cNvSpPr>
          <p:nvPr>
            <p:ph type="sldNum" sz="quarter" idx="12"/>
          </p:nvPr>
        </p:nvSpPr>
        <p:spPr/>
        <p:txBody>
          <a:bodyPr/>
          <a:lstStyle/>
          <a:p>
            <a:fld id="{BD9B6C91-1032-4804-A844-FB92B9DBBAEF}" type="slidenum">
              <a:rPr lang="en-US"/>
              <a:pPr/>
              <a:t>32</a:t>
            </a:fld>
            <a:endParaRPr lang="en-US"/>
          </a:p>
        </p:txBody>
      </p:sp>
      <p:sp>
        <p:nvSpPr>
          <p:cNvPr id="168962" name="Rectangle 2"/>
          <p:cNvSpPr>
            <a:spLocks noGrp="1" noChangeArrowheads="1"/>
          </p:cNvSpPr>
          <p:nvPr>
            <p:ph type="title"/>
          </p:nvPr>
        </p:nvSpPr>
        <p:spPr>
          <a:xfrm>
            <a:off x="457200" y="0"/>
            <a:ext cx="8229600" cy="639762"/>
          </a:xfrm>
        </p:spPr>
        <p:txBody>
          <a:bodyPr>
            <a:normAutofit fontScale="90000"/>
          </a:bodyPr>
          <a:lstStyle/>
          <a:p>
            <a:r>
              <a:rPr lang="en-US" sz="4000" dirty="0"/>
              <a:t>Gay-Lussac’s Law Examples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5" name="Rectangle 3"/>
          <p:cNvSpPr>
            <a:spLocks noGrp="1" noChangeArrowheads="1"/>
          </p:cNvSpPr>
          <p:nvPr>
            <p:ph idx="1"/>
          </p:nvPr>
        </p:nvSpPr>
        <p:spPr>
          <a:xfrm>
            <a:off x="457200" y="838200"/>
            <a:ext cx="8229600" cy="4525963"/>
          </a:xfrm>
        </p:spPr>
        <p:txBody>
          <a:bodyPr/>
          <a:lstStyle/>
          <a:p>
            <a:pPr marL="566928" indent="-457200">
              <a:buFont typeface="+mj-lt"/>
              <a:buAutoNum type="arabicPeriod"/>
            </a:pPr>
            <a:r>
              <a:rPr lang="en-US" sz="2400" dirty="0"/>
              <a:t>A gas has a pressure at 2.0 </a:t>
            </a:r>
            <a:r>
              <a:rPr lang="en-US" sz="2400" dirty="0" err="1"/>
              <a:t>atm</a:t>
            </a:r>
            <a:r>
              <a:rPr lang="en-US" sz="2400" dirty="0"/>
              <a:t> at 18°C.  What will be the new pressure if the temperature rises to 62°C?  (V constant)</a:t>
            </a:r>
            <a:br>
              <a:rPr lang="en-US" sz="2400" dirty="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endParaRPr lang="en-US" sz="2400" dirty="0"/>
          </a:p>
          <a:p>
            <a:pPr marL="566928" indent="-457200">
              <a:buFont typeface="+mj-lt"/>
              <a:buAutoNum type="arabicPeriod"/>
            </a:pPr>
            <a:r>
              <a:rPr lang="en-US" sz="2400" dirty="0"/>
              <a:t>A gas has a pressure of 3.8 </a:t>
            </a:r>
            <a:r>
              <a:rPr lang="en-US" sz="2400" dirty="0" err="1"/>
              <a:t>atm</a:t>
            </a:r>
            <a:r>
              <a:rPr lang="en-US" sz="2400" dirty="0"/>
              <a:t> at 27°C.  What will the temperature be if the pressure decreases to 1.9 </a:t>
            </a:r>
            <a:r>
              <a:rPr lang="en-US" sz="2400" dirty="0" err="1"/>
              <a:t>atm</a:t>
            </a:r>
            <a:r>
              <a:rPr lang="en-US" sz="2400" dirty="0"/>
              <a:t>? (V constant)</a:t>
            </a:r>
          </a:p>
          <a:p>
            <a:endParaRPr lang="en-US" sz="2800" dirty="0"/>
          </a:p>
        </p:txBody>
      </p:sp>
      <p:sp>
        <p:nvSpPr>
          <p:cNvPr id="4" name="Slide Number Placeholder 5"/>
          <p:cNvSpPr>
            <a:spLocks noGrp="1"/>
          </p:cNvSpPr>
          <p:nvPr>
            <p:ph type="sldNum" sz="quarter" idx="12"/>
          </p:nvPr>
        </p:nvSpPr>
        <p:spPr/>
        <p:txBody>
          <a:bodyPr/>
          <a:lstStyle/>
          <a:p>
            <a:fld id="{86BFA8E1-1D50-4001-B17E-64105C48C361}" type="slidenum">
              <a:rPr lang="en-US"/>
              <a:pPr/>
              <a:t>33</a:t>
            </a:fld>
            <a:endParaRPr lang="en-US"/>
          </a:p>
        </p:txBody>
      </p:sp>
      <p:sp>
        <p:nvSpPr>
          <p:cNvPr id="172034" name="Rectangle 2"/>
          <p:cNvSpPr>
            <a:spLocks noGrp="1" noChangeArrowheads="1"/>
          </p:cNvSpPr>
          <p:nvPr>
            <p:ph type="title"/>
          </p:nvPr>
        </p:nvSpPr>
        <p:spPr>
          <a:xfrm>
            <a:off x="457200" y="0"/>
            <a:ext cx="8229600" cy="868362"/>
          </a:xfrm>
        </p:spPr>
        <p:txBody>
          <a:bodyPr/>
          <a:lstStyle/>
          <a:p>
            <a:r>
              <a:rPr lang="en-US" dirty="0"/>
              <a:t>Gay-Lussac’s Law Examples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3059" name="Rectangle 3"/>
          <p:cNvSpPr>
            <a:spLocks noGrp="1" noChangeArrowheads="1"/>
          </p:cNvSpPr>
          <p:nvPr>
            <p:ph idx="1"/>
          </p:nvPr>
        </p:nvSpPr>
        <p:spPr>
          <a:xfrm>
            <a:off x="304800" y="762000"/>
            <a:ext cx="8610600" cy="4876800"/>
          </a:xfrm>
          <a:noFill/>
          <a:ln/>
        </p:spPr>
        <p:txBody>
          <a:bodyPr lIns="92075" tIns="46038" rIns="92075" bIns="46038"/>
          <a:lstStyle/>
          <a:p>
            <a:pPr>
              <a:buFontTx/>
              <a:buNone/>
            </a:pPr>
            <a:r>
              <a:rPr lang="en-US" sz="2600" b="1" dirty="0"/>
              <a:t>Complete with  	1)  Increases   2) Decreases    </a:t>
            </a:r>
          </a:p>
          <a:p>
            <a:pPr>
              <a:buFontTx/>
              <a:buNone/>
            </a:pPr>
            <a:r>
              <a:rPr lang="en-US" sz="2600" b="1" dirty="0"/>
              <a:t>				3) Does not change</a:t>
            </a:r>
          </a:p>
          <a:p>
            <a:pPr>
              <a:lnSpc>
                <a:spcPct val="0"/>
              </a:lnSpc>
              <a:buFontTx/>
              <a:buNone/>
            </a:pPr>
            <a:endParaRPr lang="en-US" sz="2600" b="1" dirty="0"/>
          </a:p>
          <a:p>
            <a:pPr>
              <a:buFontTx/>
              <a:buNone/>
            </a:pPr>
            <a:r>
              <a:rPr lang="en-US" sz="2600" b="1" dirty="0"/>
              <a:t>A. Pressure _____,  when V decreases</a:t>
            </a:r>
          </a:p>
          <a:p>
            <a:pPr>
              <a:lnSpc>
                <a:spcPct val="50000"/>
              </a:lnSpc>
              <a:buFontTx/>
              <a:buNone/>
            </a:pPr>
            <a:r>
              <a:rPr lang="en-US" sz="2600" b="1" dirty="0" smtClean="0"/>
              <a:t/>
            </a:r>
            <a:br>
              <a:rPr lang="en-US" sz="2600" b="1" dirty="0" smtClean="0"/>
            </a:br>
            <a:endParaRPr lang="en-US" sz="2600" b="1" dirty="0"/>
          </a:p>
          <a:p>
            <a:pPr>
              <a:buFontTx/>
              <a:buNone/>
            </a:pPr>
            <a:r>
              <a:rPr lang="en-US" sz="2600" b="1" dirty="0"/>
              <a:t>B. When T decreases, V  _____.</a:t>
            </a:r>
          </a:p>
          <a:p>
            <a:pPr>
              <a:lnSpc>
                <a:spcPct val="40000"/>
              </a:lnSpc>
              <a:buFontTx/>
              <a:buNone/>
            </a:pPr>
            <a:r>
              <a:rPr lang="en-US" sz="2600" b="1" dirty="0" smtClean="0"/>
              <a:t/>
            </a:r>
            <a:br>
              <a:rPr lang="en-US" sz="2600" b="1" dirty="0" smtClean="0"/>
            </a:br>
            <a:endParaRPr lang="en-US" sz="2600" b="1" dirty="0"/>
          </a:p>
          <a:p>
            <a:pPr>
              <a:buFontTx/>
              <a:buNone/>
            </a:pPr>
            <a:r>
              <a:rPr lang="en-US" sz="2600" b="1" dirty="0"/>
              <a:t>C. Pressure   _____  when V changes from 12.0 L to 24.0 L (constant n and T)</a:t>
            </a:r>
          </a:p>
          <a:p>
            <a:pPr>
              <a:lnSpc>
                <a:spcPct val="30000"/>
              </a:lnSpc>
              <a:buFontTx/>
              <a:buNone/>
            </a:pPr>
            <a:r>
              <a:rPr lang="en-US" sz="2600" b="1" dirty="0" smtClean="0"/>
              <a:t/>
            </a:r>
            <a:br>
              <a:rPr lang="en-US" sz="2600" b="1" dirty="0" smtClean="0"/>
            </a:br>
            <a:endParaRPr lang="en-US" sz="2600" b="1" dirty="0"/>
          </a:p>
          <a:p>
            <a:pPr>
              <a:buFontTx/>
              <a:buNone/>
            </a:pPr>
            <a:r>
              <a:rPr lang="en-US" sz="2600" b="1" dirty="0"/>
              <a:t>D. Volume _____when T changes from 15.0 °C to  45.0°C (constant P and n)</a:t>
            </a:r>
            <a:endParaRPr lang="en-US" sz="2600" dirty="0"/>
          </a:p>
        </p:txBody>
      </p:sp>
      <p:sp>
        <p:nvSpPr>
          <p:cNvPr id="4" name="Slide Number Placeholder 5"/>
          <p:cNvSpPr>
            <a:spLocks noGrp="1"/>
          </p:cNvSpPr>
          <p:nvPr>
            <p:ph type="sldNum" sz="quarter" idx="12"/>
          </p:nvPr>
        </p:nvSpPr>
        <p:spPr/>
        <p:txBody>
          <a:bodyPr/>
          <a:lstStyle/>
          <a:p>
            <a:fld id="{D37E302F-B813-4B75-BB25-8BA5AC00546B}" type="slidenum">
              <a:rPr lang="en-US"/>
              <a:pPr/>
              <a:t>34</a:t>
            </a:fld>
            <a:endParaRPr lang="en-US"/>
          </a:p>
        </p:txBody>
      </p:sp>
      <p:sp>
        <p:nvSpPr>
          <p:cNvPr id="173058" name="Rectangle 2"/>
          <p:cNvSpPr>
            <a:spLocks noGrp="1" noChangeArrowheads="1"/>
          </p:cNvSpPr>
          <p:nvPr>
            <p:ph type="title"/>
          </p:nvPr>
        </p:nvSpPr>
        <p:spPr>
          <a:xfrm>
            <a:off x="685800" y="0"/>
            <a:ext cx="7772400" cy="762000"/>
          </a:xfrm>
          <a:noFill/>
          <a:ln/>
          <a:extLst>
            <a:ext uri="{91240B29-F687-4F45-9708-019B960494DF}">
              <a14:hiddenLine xmlns:a14="http://schemas.microsoft.com/office/drawing/2010/main" w="38100" cmpd="sng">
                <a:solidFill>
                  <a:schemeClr val="hlink"/>
                </a:solidFill>
                <a:miter lim="800000"/>
                <a:headEnd/>
                <a:tailEnd/>
              </a14:hiddenLine>
            </a:ext>
          </a:extLst>
        </p:spPr>
        <p:txBody>
          <a:bodyPr lIns="92075" tIns="46038" rIns="92075" bIns="46038"/>
          <a:lstStyle/>
          <a:p>
            <a:r>
              <a:rPr lang="en-US" sz="4000" dirty="0"/>
              <a:t>Understanding Gas Laws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30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30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7305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73059">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7305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73059">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73059">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73059">
                                            <p:txEl>
                                              <p:pRg st="8" end="8"/>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7305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9"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108" name="Object 4"/>
          <p:cNvGraphicFramePr>
            <a:graphicFrameLocks noGrp="1" noChangeAspect="1"/>
          </p:cNvGraphicFramePr>
          <p:nvPr>
            <p:ph idx="1"/>
            <p:extLst>
              <p:ext uri="{D42A27DB-BD31-4B8C-83A1-F6EECF244321}">
                <p14:modId xmlns:p14="http://schemas.microsoft.com/office/powerpoint/2010/main" val="1905313474"/>
              </p:ext>
            </p:extLst>
          </p:nvPr>
        </p:nvGraphicFramePr>
        <p:xfrm>
          <a:off x="2743200" y="2209800"/>
          <a:ext cx="3305351" cy="1905000"/>
        </p:xfrm>
        <a:graphic>
          <a:graphicData uri="http://schemas.openxmlformats.org/presentationml/2006/ole">
            <mc:AlternateContent xmlns:mc="http://schemas.openxmlformats.org/markup-compatibility/2006">
              <mc:Choice xmlns:v="urn:schemas-microsoft-com:vml" Requires="v">
                <p:oleObj spid="_x0000_s47120" name="Equation" r:id="rId3" imgW="749160" imgH="431640" progId="Equation.3">
                  <p:embed/>
                </p:oleObj>
              </mc:Choice>
              <mc:Fallback>
                <p:oleObj name="Equation" r:id="rId3" imgW="749160" imgH="43164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2209800"/>
                        <a:ext cx="3305351" cy="1905000"/>
                      </a:xfrm>
                      <a:prstGeom prst="rect">
                        <a:avLst/>
                      </a:prstGeom>
                      <a:noFill/>
                      <a:ln>
                        <a:noFill/>
                      </a:ln>
                      <a:effectLst/>
                    </p:spPr>
                  </p:pic>
                </p:oleObj>
              </mc:Fallback>
            </mc:AlternateContent>
          </a:graphicData>
        </a:graphic>
      </p:graphicFrame>
      <p:sp>
        <p:nvSpPr>
          <p:cNvPr id="5" name="Slide Number Placeholder 5"/>
          <p:cNvSpPr>
            <a:spLocks noGrp="1"/>
          </p:cNvSpPr>
          <p:nvPr>
            <p:ph type="sldNum" sz="quarter" idx="12"/>
          </p:nvPr>
        </p:nvSpPr>
        <p:spPr/>
        <p:txBody>
          <a:bodyPr/>
          <a:lstStyle/>
          <a:p>
            <a:fld id="{2726CDA3-7680-4045-9AAB-C51E823267C6}" type="slidenum">
              <a:rPr lang="en-US"/>
              <a:pPr/>
              <a:t>35</a:t>
            </a:fld>
            <a:endParaRPr lang="en-US"/>
          </a:p>
        </p:txBody>
      </p:sp>
      <p:sp>
        <p:nvSpPr>
          <p:cNvPr id="47106" name="Rectangle 2"/>
          <p:cNvSpPr>
            <a:spLocks noGrp="1" noChangeArrowheads="1"/>
          </p:cNvSpPr>
          <p:nvPr>
            <p:ph type="title"/>
          </p:nvPr>
        </p:nvSpPr>
        <p:spPr>
          <a:xfrm>
            <a:off x="457200" y="0"/>
            <a:ext cx="8229600" cy="731838"/>
          </a:xfrm>
        </p:spPr>
        <p:txBody>
          <a:bodyPr/>
          <a:lstStyle/>
          <a:p>
            <a:r>
              <a:rPr lang="en-US" dirty="0"/>
              <a:t>Combined Gas Law</a:t>
            </a:r>
          </a:p>
        </p:txBody>
      </p:sp>
      <p:sp>
        <p:nvSpPr>
          <p:cNvPr id="47107" name="Rectangle 3"/>
          <p:cNvSpPr>
            <a:spLocks noGrp="1" noChangeArrowheads="1"/>
          </p:cNvSpPr>
          <p:nvPr>
            <p:ph type="body" idx="4294967295"/>
          </p:nvPr>
        </p:nvSpPr>
        <p:spPr>
          <a:xfrm>
            <a:off x="381000" y="762000"/>
            <a:ext cx="8229600" cy="1143000"/>
          </a:xfrm>
        </p:spPr>
        <p:txBody>
          <a:bodyPr/>
          <a:lstStyle/>
          <a:p>
            <a:r>
              <a:rPr lang="en-US" sz="2800" dirty="0"/>
              <a:t>Combining Boyle’s and Charles’ laws gives the Combined Gas Law</a:t>
            </a:r>
          </a:p>
          <a:p>
            <a:pPr lvl="1">
              <a:buFontTx/>
              <a:buChar char="•"/>
            </a:pPr>
            <a:endParaRPr lang="en-US" sz="24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7" name="Rectangle 3"/>
          <p:cNvSpPr>
            <a:spLocks noGrp="1" noChangeArrowheads="1"/>
          </p:cNvSpPr>
          <p:nvPr>
            <p:ph idx="1"/>
          </p:nvPr>
        </p:nvSpPr>
        <p:spPr>
          <a:xfrm>
            <a:off x="457200" y="838200"/>
            <a:ext cx="8229600" cy="4906963"/>
          </a:xfrm>
        </p:spPr>
        <p:txBody>
          <a:bodyPr>
            <a:normAutofit/>
          </a:bodyPr>
          <a:lstStyle/>
          <a:p>
            <a:pPr marL="609600" indent="-609600">
              <a:buFontTx/>
              <a:buAutoNum type="arabicPeriod"/>
            </a:pPr>
            <a:r>
              <a:rPr lang="en-US" sz="2400" dirty="0"/>
              <a:t>If a 2.0 L sample of gas at 3.0 </a:t>
            </a:r>
            <a:r>
              <a:rPr lang="en-US" sz="2400" dirty="0" err="1"/>
              <a:t>atm</a:t>
            </a:r>
            <a:r>
              <a:rPr lang="en-US" sz="2400" dirty="0"/>
              <a:t> and 52°C is compressed to 1.0 L at 25°C, find the pressure of the gas.</a:t>
            </a:r>
            <a:br>
              <a:rPr lang="en-US" sz="2400" dirty="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endParaRPr lang="en-US" sz="2400" dirty="0"/>
          </a:p>
          <a:p>
            <a:pPr marL="609600" indent="-609600">
              <a:buFontTx/>
              <a:buAutoNum type="arabicPeriod"/>
            </a:pPr>
            <a:r>
              <a:rPr lang="en-US" sz="2400" dirty="0"/>
              <a:t>If nitrogen gas at 23°C and 746 mmHg occupies 10.1 cm</a:t>
            </a:r>
            <a:r>
              <a:rPr lang="en-US" sz="2400" baseline="30000" dirty="0"/>
              <a:t>3</a:t>
            </a:r>
            <a:r>
              <a:rPr lang="en-US" sz="2400" dirty="0"/>
              <a:t>, what volume would the gas occupy at 0°C and 760 mmHg?</a:t>
            </a:r>
          </a:p>
        </p:txBody>
      </p:sp>
      <p:sp>
        <p:nvSpPr>
          <p:cNvPr id="4" name="Slide Number Placeholder 5"/>
          <p:cNvSpPr>
            <a:spLocks noGrp="1"/>
          </p:cNvSpPr>
          <p:nvPr>
            <p:ph type="sldNum" sz="quarter" idx="12"/>
          </p:nvPr>
        </p:nvSpPr>
        <p:spPr/>
        <p:txBody>
          <a:bodyPr/>
          <a:lstStyle/>
          <a:p>
            <a:fld id="{A76BF6FC-9F02-49D4-9821-F85A97B6E44D}" type="slidenum">
              <a:rPr lang="en-US"/>
              <a:pPr/>
              <a:t>36</a:t>
            </a:fld>
            <a:endParaRPr lang="en-US"/>
          </a:p>
        </p:txBody>
      </p:sp>
      <p:sp>
        <p:nvSpPr>
          <p:cNvPr id="175106" name="Rectangle 2"/>
          <p:cNvSpPr>
            <a:spLocks noGrp="1" noChangeArrowheads="1"/>
          </p:cNvSpPr>
          <p:nvPr>
            <p:ph type="title"/>
          </p:nvPr>
        </p:nvSpPr>
        <p:spPr>
          <a:xfrm>
            <a:off x="457200" y="0"/>
            <a:ext cx="8229600" cy="792162"/>
          </a:xfrm>
        </p:spPr>
        <p:txBody>
          <a:bodyPr/>
          <a:lstStyle/>
          <a:p>
            <a:r>
              <a:rPr lang="en-US" dirty="0"/>
              <a:t>Combined Gas Law Problems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0"/>
            <a:ext cx="8229600" cy="960437"/>
          </a:xfrm>
        </p:spPr>
        <p:txBody>
          <a:bodyPr/>
          <a:lstStyle/>
          <a:p>
            <a:r>
              <a:rPr lang="en-US" dirty="0"/>
              <a:t>Avogadro’s Law</a:t>
            </a:r>
          </a:p>
        </p:txBody>
      </p:sp>
      <p:sp>
        <p:nvSpPr>
          <p:cNvPr id="49155" name="Rectangle 3"/>
          <p:cNvSpPr>
            <a:spLocks noGrp="1" noChangeArrowheads="1"/>
          </p:cNvSpPr>
          <p:nvPr>
            <p:ph type="body" sz="half" idx="1"/>
          </p:nvPr>
        </p:nvSpPr>
        <p:spPr>
          <a:xfrm>
            <a:off x="381000" y="762000"/>
            <a:ext cx="8382000" cy="5181600"/>
          </a:xfrm>
        </p:spPr>
        <p:txBody>
          <a:bodyPr/>
          <a:lstStyle/>
          <a:p>
            <a:pPr>
              <a:lnSpc>
                <a:spcPct val="90000"/>
              </a:lnSpc>
            </a:pPr>
            <a:r>
              <a:rPr lang="en-US" sz="2800" dirty="0"/>
              <a:t>Describes the relationship between volume and amount.</a:t>
            </a:r>
          </a:p>
          <a:p>
            <a:pPr>
              <a:lnSpc>
                <a:spcPct val="90000"/>
              </a:lnSpc>
            </a:pPr>
            <a:r>
              <a:rPr lang="en-US" sz="2800" dirty="0"/>
              <a:t>Law states:</a:t>
            </a:r>
          </a:p>
          <a:p>
            <a:pPr lvl="1">
              <a:lnSpc>
                <a:spcPct val="90000"/>
              </a:lnSpc>
            </a:pPr>
            <a:r>
              <a:rPr lang="en-US" sz="2400" dirty="0"/>
              <a:t>At constant temperature and pressure, equal volumes of any ideal gas contain equal numbers of particles (or moles).</a:t>
            </a:r>
          </a:p>
          <a:p>
            <a:pPr lvl="1">
              <a:lnSpc>
                <a:spcPct val="90000"/>
              </a:lnSpc>
              <a:buFontTx/>
              <a:buNone/>
            </a:pPr>
            <a:r>
              <a:rPr lang="en-US" sz="2400" dirty="0"/>
              <a:t/>
            </a:r>
            <a:br>
              <a:rPr lang="en-US" sz="2400" dirty="0"/>
            </a:br>
            <a:r>
              <a:rPr lang="en-US" sz="2400" dirty="0"/>
              <a:t>                                                      [P and T fixed]</a:t>
            </a:r>
          </a:p>
          <a:p>
            <a:pPr lvl="1">
              <a:lnSpc>
                <a:spcPct val="90000"/>
              </a:lnSpc>
            </a:pPr>
            <a:endParaRPr lang="en-US" sz="2400" dirty="0"/>
          </a:p>
          <a:p>
            <a:pPr lvl="1">
              <a:lnSpc>
                <a:spcPct val="90000"/>
              </a:lnSpc>
            </a:pPr>
            <a:r>
              <a:rPr lang="en-US" sz="2400" dirty="0"/>
              <a:t>V / n = constant</a:t>
            </a:r>
          </a:p>
          <a:p>
            <a:pPr lvl="1">
              <a:lnSpc>
                <a:spcPct val="90000"/>
              </a:lnSpc>
            </a:pPr>
            <a:r>
              <a:rPr lang="en-US" sz="2400" dirty="0"/>
              <a:t>V = constant * n</a:t>
            </a:r>
          </a:p>
          <a:p>
            <a:pPr lvl="1">
              <a:lnSpc>
                <a:spcPct val="90000"/>
              </a:lnSpc>
            </a:pPr>
            <a:r>
              <a:rPr lang="en-US" sz="2400" dirty="0"/>
              <a:t>As number of moles increases, volume increases, and vice versa.</a:t>
            </a:r>
          </a:p>
        </p:txBody>
      </p:sp>
      <p:graphicFrame>
        <p:nvGraphicFramePr>
          <p:cNvPr id="49156" name="Object 4"/>
          <p:cNvGraphicFramePr>
            <a:graphicFrameLocks noGrp="1" noChangeAspect="1"/>
          </p:cNvGraphicFramePr>
          <p:nvPr>
            <p:ph sz="half" idx="2"/>
            <p:extLst>
              <p:ext uri="{D42A27DB-BD31-4B8C-83A1-F6EECF244321}">
                <p14:modId xmlns:p14="http://schemas.microsoft.com/office/powerpoint/2010/main" val="1519687001"/>
              </p:ext>
            </p:extLst>
          </p:nvPr>
        </p:nvGraphicFramePr>
        <p:xfrm>
          <a:off x="2590800" y="3048000"/>
          <a:ext cx="1905000" cy="982662"/>
        </p:xfrm>
        <a:graphic>
          <a:graphicData uri="http://schemas.openxmlformats.org/presentationml/2006/ole">
            <mc:AlternateContent xmlns:mc="http://schemas.openxmlformats.org/markup-compatibility/2006">
              <mc:Choice xmlns:v="urn:schemas-microsoft-com:vml" Requires="v">
                <p:oleObj spid="_x0000_s49167" name="Equation" r:id="rId3" imgW="393480" imgH="203040" progId="Equation.3">
                  <p:embed/>
                </p:oleObj>
              </mc:Choice>
              <mc:Fallback>
                <p:oleObj name="Equation" r:id="rId3" imgW="393480" imgH="20304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3048000"/>
                        <a:ext cx="1905000" cy="982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Slide Number Placeholder 6"/>
          <p:cNvSpPr>
            <a:spLocks noGrp="1"/>
          </p:cNvSpPr>
          <p:nvPr>
            <p:ph type="sldNum" sz="quarter" idx="12"/>
          </p:nvPr>
        </p:nvSpPr>
        <p:spPr>
          <a:xfrm>
            <a:off x="8305800" y="6245225"/>
            <a:ext cx="381000" cy="476250"/>
          </a:xfrm>
        </p:spPr>
        <p:txBody>
          <a:bodyPr/>
          <a:lstStyle/>
          <a:p>
            <a:fld id="{3A9C7B3C-F1FF-4A1C-BEB1-54DFDED1F549}" type="slidenum">
              <a:rPr lang="en-US"/>
              <a:pPr/>
              <a:t>37</a:t>
            </a:fld>
            <a:endParaRPr lang="en-US"/>
          </a:p>
        </p:txBody>
      </p:sp>
      <p:sp>
        <p:nvSpPr>
          <p:cNvPr id="2" name="TextBox 1"/>
          <p:cNvSpPr txBox="1"/>
          <p:nvPr/>
        </p:nvSpPr>
        <p:spPr>
          <a:xfrm>
            <a:off x="4114800" y="5410200"/>
            <a:ext cx="3352800" cy="990600"/>
          </a:xfrm>
          <a:prstGeom prst="rect">
            <a:avLst/>
          </a:prstGeom>
          <a:noFill/>
          <a:ln>
            <a:solidFill>
              <a:schemeClr val="tx1"/>
            </a:solidFill>
          </a:ln>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5" name="Rectangle 3"/>
          <p:cNvSpPr>
            <a:spLocks noGrp="1" noChangeArrowheads="1"/>
          </p:cNvSpPr>
          <p:nvPr>
            <p:ph idx="1"/>
          </p:nvPr>
        </p:nvSpPr>
        <p:spPr>
          <a:xfrm>
            <a:off x="457200" y="762000"/>
            <a:ext cx="8229600" cy="4983163"/>
          </a:xfrm>
        </p:spPr>
        <p:txBody>
          <a:bodyPr/>
          <a:lstStyle/>
          <a:p>
            <a:pPr marL="609600" indent="-609600">
              <a:buFontTx/>
              <a:buNone/>
            </a:pPr>
            <a:r>
              <a:rPr lang="en-US" dirty="0"/>
              <a:t>Assume P and T are fixed.</a:t>
            </a:r>
          </a:p>
          <a:p>
            <a:pPr marL="609600" indent="-609600">
              <a:buFontTx/>
              <a:buAutoNum type="arabicPeriod"/>
            </a:pPr>
            <a:r>
              <a:rPr lang="en-US" dirty="0"/>
              <a:t>If 1.5 </a:t>
            </a:r>
            <a:r>
              <a:rPr lang="en-US" dirty="0" err="1"/>
              <a:t>mol</a:t>
            </a:r>
            <a:r>
              <a:rPr lang="en-US" dirty="0"/>
              <a:t> of O</a:t>
            </a:r>
            <a:r>
              <a:rPr lang="en-US" baseline="-25000" dirty="0"/>
              <a:t>2</a:t>
            </a:r>
            <a:r>
              <a:rPr lang="en-US" dirty="0"/>
              <a:t> occupies 3.2 cm</a:t>
            </a:r>
            <a:r>
              <a:rPr lang="en-US" baseline="30000" dirty="0"/>
              <a:t>3</a:t>
            </a:r>
            <a:r>
              <a:rPr lang="en-US" dirty="0"/>
              <a:t>, how many moles of O</a:t>
            </a:r>
            <a:r>
              <a:rPr lang="en-US" baseline="-25000" dirty="0"/>
              <a:t>2</a:t>
            </a:r>
            <a:r>
              <a:rPr lang="en-US" dirty="0"/>
              <a:t> would occupy 6.4 cm</a:t>
            </a:r>
            <a:r>
              <a:rPr lang="en-US" baseline="30000" dirty="0"/>
              <a:t>3</a:t>
            </a:r>
            <a:r>
              <a:rPr lang="en-US" dirty="0" smtClean="0"/>
              <a:t>?</a:t>
            </a:r>
            <a:br>
              <a:rPr lang="en-US" dirty="0" smtClean="0"/>
            </a:br>
            <a:r>
              <a:rPr lang="en-US" dirty="0" smtClean="0"/>
              <a:t/>
            </a:r>
            <a:br>
              <a:rPr lang="en-US" dirty="0" smtClean="0"/>
            </a:br>
            <a:r>
              <a:rPr lang="en-US" dirty="0" smtClean="0"/>
              <a:t/>
            </a:r>
            <a:br>
              <a:rPr lang="en-US" dirty="0" smtClean="0"/>
            </a:br>
            <a:endParaRPr lang="en-US" dirty="0"/>
          </a:p>
          <a:p>
            <a:pPr marL="609600" indent="-609600">
              <a:buFontTx/>
              <a:buAutoNum type="arabicPeriod"/>
            </a:pPr>
            <a:r>
              <a:rPr lang="en-US" dirty="0"/>
              <a:t>If a 56 g sample of N</a:t>
            </a:r>
            <a:r>
              <a:rPr lang="en-US" baseline="-25000" dirty="0"/>
              <a:t>2</a:t>
            </a:r>
            <a:r>
              <a:rPr lang="en-US" dirty="0"/>
              <a:t> occupies 4.6 L, what volume will 168 g of N</a:t>
            </a:r>
            <a:r>
              <a:rPr lang="en-US" baseline="-25000" dirty="0"/>
              <a:t>2</a:t>
            </a:r>
            <a:r>
              <a:rPr lang="en-US" dirty="0"/>
              <a:t> occupy</a:t>
            </a:r>
            <a:r>
              <a:rPr lang="en-US" dirty="0" smtClean="0"/>
              <a:t>?</a:t>
            </a:r>
            <a:endParaRPr lang="en-US" dirty="0"/>
          </a:p>
        </p:txBody>
      </p:sp>
      <p:sp>
        <p:nvSpPr>
          <p:cNvPr id="4" name="Slide Number Placeholder 5"/>
          <p:cNvSpPr>
            <a:spLocks noGrp="1"/>
          </p:cNvSpPr>
          <p:nvPr>
            <p:ph type="sldNum" sz="quarter" idx="12"/>
          </p:nvPr>
        </p:nvSpPr>
        <p:spPr/>
        <p:txBody>
          <a:bodyPr/>
          <a:lstStyle/>
          <a:p>
            <a:fld id="{5D4D37EF-9CDC-4C01-9FA0-48D320BAE559}" type="slidenum">
              <a:rPr lang="en-US"/>
              <a:pPr/>
              <a:t>38</a:t>
            </a:fld>
            <a:endParaRPr lang="en-US"/>
          </a:p>
        </p:txBody>
      </p:sp>
      <p:sp>
        <p:nvSpPr>
          <p:cNvPr id="212994" name="Rectangle 2"/>
          <p:cNvSpPr>
            <a:spLocks noGrp="1" noChangeArrowheads="1"/>
          </p:cNvSpPr>
          <p:nvPr>
            <p:ph type="title"/>
          </p:nvPr>
        </p:nvSpPr>
        <p:spPr>
          <a:xfrm>
            <a:off x="457200" y="0"/>
            <a:ext cx="8229600" cy="792162"/>
          </a:xfrm>
        </p:spPr>
        <p:txBody>
          <a:bodyPr/>
          <a:lstStyle/>
          <a:p>
            <a:r>
              <a:rPr lang="en-US" dirty="0"/>
              <a:t>Avogadro’s Law Problems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5" name="Rectangle 3"/>
          <p:cNvSpPr>
            <a:spLocks noGrp="1" noChangeArrowheads="1"/>
          </p:cNvSpPr>
          <p:nvPr>
            <p:ph idx="1"/>
          </p:nvPr>
        </p:nvSpPr>
        <p:spPr>
          <a:xfrm>
            <a:off x="457200" y="762000"/>
            <a:ext cx="8229600" cy="4983163"/>
          </a:xfrm>
        </p:spPr>
        <p:txBody>
          <a:bodyPr/>
          <a:lstStyle/>
          <a:p>
            <a:pPr marL="609600" indent="-609600">
              <a:buFontTx/>
              <a:buNone/>
            </a:pPr>
            <a:r>
              <a:rPr lang="en-US" dirty="0"/>
              <a:t>Assume P and T are fixed.</a:t>
            </a:r>
          </a:p>
          <a:p>
            <a:pPr marL="609600" indent="-609600">
              <a:buFont typeface="+mj-lt"/>
              <a:buAutoNum type="arabicPeriod" startAt="3"/>
            </a:pPr>
            <a:r>
              <a:rPr lang="en-US" dirty="0" smtClean="0"/>
              <a:t>If </a:t>
            </a:r>
            <a:r>
              <a:rPr lang="en-US" dirty="0"/>
              <a:t>2.6 </a:t>
            </a:r>
            <a:r>
              <a:rPr lang="en-US" dirty="0" err="1"/>
              <a:t>mol</a:t>
            </a:r>
            <a:r>
              <a:rPr lang="en-US" dirty="0"/>
              <a:t> of F</a:t>
            </a:r>
            <a:r>
              <a:rPr lang="en-US" baseline="-25000" dirty="0"/>
              <a:t>2</a:t>
            </a:r>
            <a:r>
              <a:rPr lang="en-US" dirty="0"/>
              <a:t> occupies 6.1 dm</a:t>
            </a:r>
            <a:r>
              <a:rPr lang="en-US" baseline="30000" dirty="0"/>
              <a:t>3</a:t>
            </a:r>
            <a:r>
              <a:rPr lang="en-US" dirty="0"/>
              <a:t>, what volume will 2.6 </a:t>
            </a:r>
            <a:r>
              <a:rPr lang="en-US" dirty="0" err="1"/>
              <a:t>mol</a:t>
            </a:r>
            <a:r>
              <a:rPr lang="en-US" dirty="0"/>
              <a:t> of Cl</a:t>
            </a:r>
            <a:r>
              <a:rPr lang="en-US" baseline="-25000" dirty="0"/>
              <a:t>2</a:t>
            </a:r>
            <a:r>
              <a:rPr lang="en-US" dirty="0"/>
              <a:t> occupy?</a:t>
            </a:r>
          </a:p>
        </p:txBody>
      </p:sp>
      <p:sp>
        <p:nvSpPr>
          <p:cNvPr id="4" name="Slide Number Placeholder 5"/>
          <p:cNvSpPr>
            <a:spLocks noGrp="1"/>
          </p:cNvSpPr>
          <p:nvPr>
            <p:ph type="sldNum" sz="quarter" idx="12"/>
          </p:nvPr>
        </p:nvSpPr>
        <p:spPr/>
        <p:txBody>
          <a:bodyPr/>
          <a:lstStyle/>
          <a:p>
            <a:fld id="{5D4D37EF-9CDC-4C01-9FA0-48D320BAE559}" type="slidenum">
              <a:rPr lang="en-US"/>
              <a:pPr/>
              <a:t>39</a:t>
            </a:fld>
            <a:endParaRPr lang="en-US"/>
          </a:p>
        </p:txBody>
      </p:sp>
      <p:sp>
        <p:nvSpPr>
          <p:cNvPr id="212994" name="Rectangle 2"/>
          <p:cNvSpPr>
            <a:spLocks noGrp="1" noChangeArrowheads="1"/>
          </p:cNvSpPr>
          <p:nvPr>
            <p:ph type="title"/>
          </p:nvPr>
        </p:nvSpPr>
        <p:spPr>
          <a:xfrm>
            <a:off x="457200" y="0"/>
            <a:ext cx="8229600" cy="792162"/>
          </a:xfrm>
        </p:spPr>
        <p:txBody>
          <a:bodyPr/>
          <a:lstStyle/>
          <a:p>
            <a:r>
              <a:rPr lang="en-US" dirty="0"/>
              <a:t>Avogadro’s Law Problems</a:t>
            </a:r>
          </a:p>
        </p:txBody>
      </p:sp>
    </p:spTree>
    <p:extLst>
      <p:ext uri="{BB962C8B-B14F-4D97-AF65-F5344CB8AC3E}">
        <p14:creationId xmlns:p14="http://schemas.microsoft.com/office/powerpoint/2010/main" val="29506585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381000" y="838200"/>
            <a:ext cx="8305800" cy="5715000"/>
          </a:xfrm>
        </p:spPr>
        <p:txBody>
          <a:bodyPr>
            <a:normAutofit/>
          </a:bodyPr>
          <a:lstStyle/>
          <a:p>
            <a:pPr>
              <a:lnSpc>
                <a:spcPct val="90000"/>
              </a:lnSpc>
            </a:pPr>
            <a:r>
              <a:rPr lang="en-US" dirty="0"/>
              <a:t>Pressure (P) is defined as the force exerted per unit of surface area</a:t>
            </a:r>
            <a:r>
              <a:rPr lang="en-US" dirty="0" smtClean="0"/>
              <a:t>:</a:t>
            </a:r>
          </a:p>
          <a:p>
            <a:pPr lvl="1">
              <a:lnSpc>
                <a:spcPct val="90000"/>
              </a:lnSpc>
            </a:pPr>
            <a:r>
              <a:rPr lang="en-US" dirty="0" smtClean="0"/>
              <a:t>Pressure = force / area</a:t>
            </a:r>
            <a:br>
              <a:rPr lang="en-US" dirty="0" smtClean="0"/>
            </a:br>
            <a:endParaRPr lang="en-US" dirty="0"/>
          </a:p>
          <a:p>
            <a:pPr>
              <a:lnSpc>
                <a:spcPct val="90000"/>
              </a:lnSpc>
            </a:pPr>
            <a:r>
              <a:rPr lang="en-US" dirty="0" smtClean="0"/>
              <a:t>The </a:t>
            </a:r>
            <a:r>
              <a:rPr lang="en-US" dirty="0"/>
              <a:t>earth’s gravitational attraction pulls the atmospheric gases toward its surface where they exert a force on all objects.  The force of these gases creates a pressure of about 14.7 pounds per square inch (</a:t>
            </a:r>
            <a:r>
              <a:rPr lang="en-US" dirty="0" err="1"/>
              <a:t>lb</a:t>
            </a:r>
            <a:r>
              <a:rPr lang="en-US" dirty="0"/>
              <a:t>/in</a:t>
            </a:r>
            <a:r>
              <a:rPr lang="en-US" baseline="30000" dirty="0"/>
              <a:t>2</a:t>
            </a:r>
            <a:r>
              <a:rPr lang="en-US" dirty="0"/>
              <a:t>; psi) of surface</a:t>
            </a:r>
            <a:r>
              <a:rPr lang="en-US" dirty="0" smtClean="0"/>
              <a:t>.</a:t>
            </a:r>
            <a:br>
              <a:rPr lang="en-US" dirty="0" smtClean="0"/>
            </a:br>
            <a:endParaRPr lang="en-US" dirty="0" smtClean="0"/>
          </a:p>
          <a:p>
            <a:pPr>
              <a:lnSpc>
                <a:spcPct val="90000"/>
              </a:lnSpc>
            </a:pPr>
            <a:r>
              <a:rPr lang="en-US" dirty="0" smtClean="0"/>
              <a:t>In a container, pressure is caused by the collisions of molecules with the container walls.  </a:t>
            </a:r>
            <a:endParaRPr lang="en-US" dirty="0"/>
          </a:p>
        </p:txBody>
      </p:sp>
      <p:sp>
        <p:nvSpPr>
          <p:cNvPr id="4" name="Slide Number Placeholder 5"/>
          <p:cNvSpPr>
            <a:spLocks noGrp="1"/>
          </p:cNvSpPr>
          <p:nvPr>
            <p:ph type="sldNum" sz="quarter" idx="12"/>
          </p:nvPr>
        </p:nvSpPr>
        <p:spPr/>
        <p:txBody>
          <a:bodyPr/>
          <a:lstStyle/>
          <a:p>
            <a:fld id="{3CF9787D-235E-4989-8FB0-EC7682DF86CB}" type="slidenum">
              <a:rPr lang="en-US"/>
              <a:pPr/>
              <a:t>4</a:t>
            </a:fld>
            <a:endParaRPr lang="en-US"/>
          </a:p>
        </p:txBody>
      </p:sp>
      <p:sp>
        <p:nvSpPr>
          <p:cNvPr id="12290" name="Rectangle 2"/>
          <p:cNvSpPr>
            <a:spLocks noGrp="1" noChangeArrowheads="1"/>
          </p:cNvSpPr>
          <p:nvPr>
            <p:ph type="title"/>
          </p:nvPr>
        </p:nvSpPr>
        <p:spPr>
          <a:xfrm>
            <a:off x="1447800" y="29570"/>
            <a:ext cx="6316663" cy="792163"/>
          </a:xfrm>
        </p:spPr>
        <p:txBody>
          <a:bodyPr>
            <a:normAutofit fontScale="90000"/>
          </a:bodyPr>
          <a:lstStyle/>
          <a:p>
            <a:r>
              <a:rPr lang="en-US" sz="4800" dirty="0"/>
              <a:t>Gas Pressure</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idx="1"/>
          </p:nvPr>
        </p:nvSpPr>
        <p:spPr>
          <a:xfrm>
            <a:off x="457200" y="914400"/>
            <a:ext cx="8229600" cy="4525963"/>
          </a:xfrm>
        </p:spPr>
        <p:txBody>
          <a:bodyPr/>
          <a:lstStyle/>
          <a:p>
            <a:r>
              <a:rPr lang="en-US" dirty="0"/>
              <a:t>Chemists use a set of standard conditions called standard temperature and pressure (STP):</a:t>
            </a:r>
          </a:p>
          <a:p>
            <a:pPr lvl="1"/>
            <a:r>
              <a:rPr lang="en-US" dirty="0"/>
              <a:t>STP:  0 </a:t>
            </a:r>
            <a:r>
              <a:rPr lang="en-US" dirty="0">
                <a:cs typeface="Arial" pitchFamily="34" charset="0"/>
              </a:rPr>
              <a:t>°C (273.15 K) and 1 </a:t>
            </a:r>
            <a:r>
              <a:rPr lang="en-US" dirty="0" err="1">
                <a:cs typeface="Arial" pitchFamily="34" charset="0"/>
              </a:rPr>
              <a:t>atm</a:t>
            </a:r>
            <a:r>
              <a:rPr lang="en-US" dirty="0">
                <a:cs typeface="Arial" pitchFamily="34" charset="0"/>
              </a:rPr>
              <a:t> (760 </a:t>
            </a:r>
            <a:r>
              <a:rPr lang="en-US" dirty="0" err="1">
                <a:cs typeface="Arial" pitchFamily="34" charset="0"/>
              </a:rPr>
              <a:t>torr</a:t>
            </a:r>
            <a:r>
              <a:rPr lang="en-US" dirty="0">
                <a:cs typeface="Arial" pitchFamily="34" charset="0"/>
              </a:rPr>
              <a:t>)</a:t>
            </a:r>
          </a:p>
          <a:p>
            <a:pPr lvl="1"/>
            <a:r>
              <a:rPr lang="en-US" dirty="0">
                <a:cs typeface="Arial" pitchFamily="34" charset="0"/>
              </a:rPr>
              <a:t>Standard molar volume = 22.4 L</a:t>
            </a:r>
          </a:p>
          <a:p>
            <a:pPr lvl="2"/>
            <a:r>
              <a:rPr lang="en-US" dirty="0">
                <a:cs typeface="Arial" pitchFamily="34" charset="0"/>
              </a:rPr>
              <a:t>The volume of 1 </a:t>
            </a:r>
            <a:r>
              <a:rPr lang="en-US" dirty="0" err="1">
                <a:cs typeface="Arial" pitchFamily="34" charset="0"/>
              </a:rPr>
              <a:t>mol</a:t>
            </a:r>
            <a:r>
              <a:rPr lang="en-US" dirty="0">
                <a:cs typeface="Arial" pitchFamily="34" charset="0"/>
              </a:rPr>
              <a:t> of an ideal gas</a:t>
            </a:r>
          </a:p>
        </p:txBody>
      </p:sp>
      <p:sp>
        <p:nvSpPr>
          <p:cNvPr id="4" name="Slide Number Placeholder 5"/>
          <p:cNvSpPr>
            <a:spLocks noGrp="1"/>
          </p:cNvSpPr>
          <p:nvPr>
            <p:ph type="sldNum" sz="quarter" idx="12"/>
          </p:nvPr>
        </p:nvSpPr>
        <p:spPr/>
        <p:txBody>
          <a:bodyPr/>
          <a:lstStyle/>
          <a:p>
            <a:fld id="{78D007A2-780D-4BC4-A680-6DBBA9659A44}" type="slidenum">
              <a:rPr lang="en-US"/>
              <a:pPr/>
              <a:t>40</a:t>
            </a:fld>
            <a:endParaRPr lang="en-US"/>
          </a:p>
        </p:txBody>
      </p:sp>
      <p:sp>
        <p:nvSpPr>
          <p:cNvPr id="51202" name="Rectangle 2"/>
          <p:cNvSpPr>
            <a:spLocks noGrp="1" noChangeArrowheads="1"/>
          </p:cNvSpPr>
          <p:nvPr>
            <p:ph type="title"/>
          </p:nvPr>
        </p:nvSpPr>
        <p:spPr>
          <a:xfrm>
            <a:off x="457200" y="0"/>
            <a:ext cx="8229600" cy="960438"/>
          </a:xfrm>
        </p:spPr>
        <p:txBody>
          <a:bodyPr/>
          <a:lstStyle/>
          <a:p>
            <a:r>
              <a:rPr lang="en-US"/>
              <a:t>Standard Conditions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fld id="{E2AEB531-9A7B-48B2-A3A1-1D5AAFE42ABD}" type="slidenum">
              <a:rPr lang="en-US"/>
              <a:pPr/>
              <a:t>41</a:t>
            </a:fld>
            <a:endParaRPr lang="en-US"/>
          </a:p>
        </p:txBody>
      </p:sp>
      <p:sp>
        <p:nvSpPr>
          <p:cNvPr id="186370" name="Rectangle 2"/>
          <p:cNvSpPr>
            <a:spLocks noGrp="1" noChangeArrowheads="1"/>
          </p:cNvSpPr>
          <p:nvPr>
            <p:ph type="title" idx="4294967295"/>
          </p:nvPr>
        </p:nvSpPr>
        <p:spPr>
          <a:xfrm>
            <a:off x="533400" y="0"/>
            <a:ext cx="8229600" cy="1143000"/>
          </a:xfrm>
        </p:spPr>
        <p:txBody>
          <a:bodyPr/>
          <a:lstStyle/>
          <a:p>
            <a:r>
              <a:rPr lang="en-US" dirty="0"/>
              <a:t>Molar Volume</a:t>
            </a:r>
          </a:p>
        </p:txBody>
      </p:sp>
      <p:pic>
        <p:nvPicPr>
          <p:cNvPr id="1242117" name="Picture 5" descr="Molar Volume of Gas"/>
          <p:cNvPicPr>
            <a:picLocks noChangeAspect="1" noChangeArrowheads="1"/>
          </p:cNvPicPr>
          <p:nvPr/>
        </p:nvPicPr>
        <p:blipFill>
          <a:blip r:embed="rId3" cstate="print">
            <a:lum bright="2000" contrast="12000"/>
            <a:extLst>
              <a:ext uri="{28A0092B-C50C-407E-A947-70E740481C1C}">
                <a14:useLocalDpi xmlns:a14="http://schemas.microsoft.com/office/drawing/2010/main" val="0"/>
              </a:ext>
            </a:extLst>
          </a:blip>
          <a:srcRect l="34875" t="10007" r="33220" b="16609"/>
          <a:stretch>
            <a:fillRect/>
          </a:stretch>
        </p:blipFill>
        <p:spPr bwMode="auto">
          <a:xfrm>
            <a:off x="3273425" y="1828800"/>
            <a:ext cx="2540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2118" name="Picture 6" descr="Molar Volume of Gas"/>
          <p:cNvPicPr>
            <a:picLocks noChangeAspect="1" noChangeArrowheads="1"/>
          </p:cNvPicPr>
          <p:nvPr/>
        </p:nvPicPr>
        <p:blipFill>
          <a:blip r:embed="rId3" cstate="print">
            <a:lum bright="2000" contrast="12000"/>
            <a:extLst>
              <a:ext uri="{28A0092B-C50C-407E-A947-70E740481C1C}">
                <a14:useLocalDpi xmlns:a14="http://schemas.microsoft.com/office/drawing/2010/main" val="0"/>
              </a:ext>
            </a:extLst>
          </a:blip>
          <a:srcRect l="66580" t="10007" r="1775" b="16609"/>
          <a:stretch>
            <a:fillRect/>
          </a:stretch>
        </p:blipFill>
        <p:spPr bwMode="auto">
          <a:xfrm>
            <a:off x="5786438" y="1828800"/>
            <a:ext cx="2519362"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2119" name="Text Box 7"/>
          <p:cNvSpPr txBox="1">
            <a:spLocks noChangeArrowheads="1"/>
          </p:cNvSpPr>
          <p:nvPr/>
        </p:nvSpPr>
        <p:spPr bwMode="auto">
          <a:xfrm>
            <a:off x="2164000" y="965201"/>
            <a:ext cx="4797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dirty="0"/>
              <a:t>1 </a:t>
            </a:r>
            <a:r>
              <a:rPr lang="en-US" dirty="0" err="1"/>
              <a:t>mol</a:t>
            </a:r>
            <a:r>
              <a:rPr lang="en-US" dirty="0"/>
              <a:t> of a gas @ STP has a volume of 22.4 L</a:t>
            </a:r>
          </a:p>
        </p:txBody>
      </p:sp>
      <p:pic>
        <p:nvPicPr>
          <p:cNvPr id="186376" name="Picture 9" descr="Molar Volume of Gas"/>
          <p:cNvPicPr>
            <a:picLocks noChangeAspect="1" noChangeArrowheads="1"/>
          </p:cNvPicPr>
          <p:nvPr/>
        </p:nvPicPr>
        <p:blipFill>
          <a:blip r:embed="rId3" cstate="print">
            <a:lum bright="2000" contrast="12000"/>
            <a:extLst>
              <a:ext uri="{28A0092B-C50C-407E-A947-70E740481C1C}">
                <a14:useLocalDpi xmlns:a14="http://schemas.microsoft.com/office/drawing/2010/main" val="0"/>
              </a:ext>
            </a:extLst>
          </a:blip>
          <a:srcRect l="3828" t="10007" r="64946" b="16609"/>
          <a:stretch>
            <a:fillRect/>
          </a:stretch>
        </p:blipFill>
        <p:spPr bwMode="auto">
          <a:xfrm>
            <a:off x="919163" y="1830388"/>
            <a:ext cx="248602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200" y="76200"/>
            <a:ext cx="8229600" cy="884238"/>
          </a:xfrm>
        </p:spPr>
        <p:txBody>
          <a:bodyPr/>
          <a:lstStyle/>
          <a:p>
            <a:r>
              <a:rPr lang="en-US"/>
              <a:t>Ideal Gas Law</a:t>
            </a:r>
          </a:p>
        </p:txBody>
      </p:sp>
      <p:sp>
        <p:nvSpPr>
          <p:cNvPr id="52227" name="Rectangle 3"/>
          <p:cNvSpPr>
            <a:spLocks noGrp="1" noChangeArrowheads="1"/>
          </p:cNvSpPr>
          <p:nvPr>
            <p:ph type="body" sz="half" idx="1"/>
          </p:nvPr>
        </p:nvSpPr>
        <p:spPr>
          <a:xfrm>
            <a:off x="381000" y="869156"/>
            <a:ext cx="8382000" cy="5059363"/>
          </a:xfrm>
        </p:spPr>
        <p:txBody>
          <a:bodyPr/>
          <a:lstStyle/>
          <a:p>
            <a:r>
              <a:rPr lang="en-US" sz="2800" dirty="0"/>
              <a:t>Each of the gas laws focuses on the effect of changes in one variable on gas volume.</a:t>
            </a:r>
          </a:p>
          <a:p>
            <a:pPr lvl="1"/>
            <a:r>
              <a:rPr lang="en-US" sz="2400" dirty="0"/>
              <a:t>Can combine these individual effects into one relationship</a:t>
            </a:r>
            <a:br>
              <a:rPr lang="en-US" sz="2400" dirty="0"/>
            </a:br>
            <a:endParaRPr lang="en-US" sz="2400" dirty="0"/>
          </a:p>
          <a:p>
            <a:pPr lvl="1"/>
            <a:endParaRPr lang="en-US" sz="2400" dirty="0"/>
          </a:p>
          <a:p>
            <a:pPr lvl="1"/>
            <a:endParaRPr lang="en-US" sz="2400" dirty="0"/>
          </a:p>
          <a:p>
            <a:pPr lvl="1"/>
            <a:r>
              <a:rPr lang="en-US" sz="2400" dirty="0"/>
              <a:t>R is a proportionality constant known as the universal gas constant</a:t>
            </a:r>
          </a:p>
          <a:p>
            <a:pPr lvl="1"/>
            <a:endParaRPr lang="en-US" sz="2400" dirty="0"/>
          </a:p>
        </p:txBody>
      </p:sp>
      <p:sp>
        <p:nvSpPr>
          <p:cNvPr id="11" name="Slide Number Placeholder 6"/>
          <p:cNvSpPr>
            <a:spLocks noGrp="1"/>
          </p:cNvSpPr>
          <p:nvPr>
            <p:ph type="sldNum" sz="quarter" idx="12"/>
          </p:nvPr>
        </p:nvSpPr>
        <p:spPr/>
        <p:txBody>
          <a:bodyPr/>
          <a:lstStyle/>
          <a:p>
            <a:fld id="{93D69D5B-085B-499E-8F6F-79E621ECEB76}" type="slidenum">
              <a:rPr lang="en-US"/>
              <a:pPr/>
              <a:t>42</a:t>
            </a:fld>
            <a:endParaRPr lang="en-US"/>
          </a:p>
        </p:txBody>
      </p:sp>
      <p:grpSp>
        <p:nvGrpSpPr>
          <p:cNvPr id="52235" name="Group 11"/>
          <p:cNvGrpSpPr>
            <a:grpSpLocks/>
          </p:cNvGrpSpPr>
          <p:nvPr/>
        </p:nvGrpSpPr>
        <p:grpSpPr bwMode="auto">
          <a:xfrm>
            <a:off x="1447800" y="2514600"/>
            <a:ext cx="6477000" cy="1135063"/>
            <a:chOff x="1248" y="1987"/>
            <a:chExt cx="4080" cy="715"/>
          </a:xfrm>
        </p:grpSpPr>
        <p:graphicFrame>
          <p:nvGraphicFramePr>
            <p:cNvPr id="52228" name="Object 4"/>
            <p:cNvGraphicFramePr>
              <a:graphicFrameLocks noChangeAspect="1"/>
            </p:cNvGraphicFramePr>
            <p:nvPr/>
          </p:nvGraphicFramePr>
          <p:xfrm>
            <a:off x="1248" y="2064"/>
            <a:ext cx="767" cy="580"/>
          </p:xfrm>
          <a:graphic>
            <a:graphicData uri="http://schemas.openxmlformats.org/presentationml/2006/ole">
              <mc:AlternateContent xmlns:mc="http://schemas.openxmlformats.org/markup-compatibility/2006">
                <mc:Choice xmlns:v="urn:schemas-microsoft-com:vml" Requires="v">
                  <p:oleObj spid="_x0000_s52272" name="Equation" r:id="rId3" imgW="520560" imgH="393480" progId="Equation.3">
                    <p:embed/>
                  </p:oleObj>
                </mc:Choice>
                <mc:Fallback>
                  <p:oleObj name="Equation" r:id="rId3" imgW="520560" imgH="39348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8" y="2064"/>
                          <a:ext cx="767" cy="5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2230" name="Object 6"/>
            <p:cNvGraphicFramePr>
              <a:graphicFrameLocks noChangeAspect="1"/>
            </p:cNvGraphicFramePr>
            <p:nvPr/>
          </p:nvGraphicFramePr>
          <p:xfrm>
            <a:off x="2640" y="2160"/>
            <a:ext cx="1108" cy="369"/>
          </p:xfrm>
          <a:graphic>
            <a:graphicData uri="http://schemas.openxmlformats.org/presentationml/2006/ole">
              <mc:AlternateContent xmlns:mc="http://schemas.openxmlformats.org/markup-compatibility/2006">
                <mc:Choice xmlns:v="urn:schemas-microsoft-com:vml" Requires="v">
                  <p:oleObj spid="_x0000_s52273" name="Equation" r:id="rId5" imgW="609480" imgH="203040" progId="Equation.3">
                    <p:embed/>
                  </p:oleObj>
                </mc:Choice>
                <mc:Fallback>
                  <p:oleObj name="Equation" r:id="rId5" imgW="609480" imgH="20304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40" y="2160"/>
                          <a:ext cx="1108" cy="3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2231" name="Object 7"/>
            <p:cNvGraphicFramePr>
              <a:graphicFrameLocks noChangeAspect="1"/>
            </p:cNvGraphicFramePr>
            <p:nvPr/>
          </p:nvGraphicFramePr>
          <p:xfrm>
            <a:off x="4335" y="1987"/>
            <a:ext cx="993" cy="715"/>
          </p:xfrm>
          <a:graphic>
            <a:graphicData uri="http://schemas.openxmlformats.org/presentationml/2006/ole">
              <mc:AlternateContent xmlns:mc="http://schemas.openxmlformats.org/markup-compatibility/2006">
                <mc:Choice xmlns:v="urn:schemas-microsoft-com:vml" Requires="v">
                  <p:oleObj spid="_x0000_s52274" name="Equation" r:id="rId7" imgW="545760" imgH="393480" progId="Equation.3">
                    <p:embed/>
                  </p:oleObj>
                </mc:Choice>
                <mc:Fallback>
                  <p:oleObj name="Equation" r:id="rId7" imgW="545760" imgH="393480" progId="Equation.3">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35" y="1987"/>
                          <a:ext cx="993" cy="7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2232" name="Line 8"/>
            <p:cNvSpPr>
              <a:spLocks noChangeShapeType="1"/>
            </p:cNvSpPr>
            <p:nvPr/>
          </p:nvSpPr>
          <p:spPr bwMode="auto">
            <a:xfrm>
              <a:off x="2064" y="2304"/>
              <a:ext cx="48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33" name="Line 9"/>
            <p:cNvSpPr>
              <a:spLocks noChangeShapeType="1"/>
            </p:cNvSpPr>
            <p:nvPr/>
          </p:nvSpPr>
          <p:spPr bwMode="auto">
            <a:xfrm>
              <a:off x="3696" y="2352"/>
              <a:ext cx="48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aphicFrame>
        <p:nvGraphicFramePr>
          <p:cNvPr id="52234" name="Object 10"/>
          <p:cNvGraphicFramePr>
            <a:graphicFrameLocks noChangeAspect="1"/>
          </p:cNvGraphicFramePr>
          <p:nvPr>
            <p:extLst>
              <p:ext uri="{D42A27DB-BD31-4B8C-83A1-F6EECF244321}">
                <p14:modId xmlns:p14="http://schemas.microsoft.com/office/powerpoint/2010/main" val="4246603116"/>
              </p:ext>
            </p:extLst>
          </p:nvPr>
        </p:nvGraphicFramePr>
        <p:xfrm>
          <a:off x="3124200" y="4876799"/>
          <a:ext cx="3657600" cy="1083129"/>
        </p:xfrm>
        <a:graphic>
          <a:graphicData uri="http://schemas.openxmlformats.org/presentationml/2006/ole">
            <mc:AlternateContent xmlns:mc="http://schemas.openxmlformats.org/markup-compatibility/2006">
              <mc:Choice xmlns:v="urn:schemas-microsoft-com:vml" Requires="v">
                <p:oleObj spid="_x0000_s52275" name="Equation" r:id="rId9" imgW="685800" imgH="203040" progId="Equation.3">
                  <p:embed/>
                </p:oleObj>
              </mc:Choice>
              <mc:Fallback>
                <p:oleObj name="Equation" r:id="rId9" imgW="685800" imgH="203040" progId="Equation.3">
                  <p:embed/>
                  <p:pic>
                    <p:nvPicPr>
                      <p:cNvPr id="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24200" y="4876799"/>
                        <a:ext cx="3657600" cy="1083129"/>
                      </a:xfrm>
                      <a:prstGeom prst="rect">
                        <a:avLst/>
                      </a:prstGeom>
                      <a:noFill/>
                      <a:ln>
                        <a:noFill/>
                      </a:ln>
                      <a:effectLst/>
                    </p:spPr>
                  </p:pic>
                </p:oleObj>
              </mc:Fallback>
            </mc:AlternateContent>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09600" y="0"/>
            <a:ext cx="8229600" cy="914400"/>
          </a:xfrm>
        </p:spPr>
        <p:txBody>
          <a:bodyPr/>
          <a:lstStyle/>
          <a:p>
            <a:r>
              <a:rPr lang="en-US"/>
              <a:t>Universal Gas Constant</a:t>
            </a:r>
          </a:p>
        </p:txBody>
      </p:sp>
      <p:graphicFrame>
        <p:nvGraphicFramePr>
          <p:cNvPr id="55375" name="Group 79"/>
          <p:cNvGraphicFramePr>
            <a:graphicFrameLocks noGrp="1"/>
          </p:cNvGraphicFramePr>
          <p:nvPr>
            <p:ph sz="half" idx="1"/>
          </p:nvPr>
        </p:nvGraphicFramePr>
        <p:xfrm>
          <a:off x="1676400" y="838200"/>
          <a:ext cx="6324600" cy="5639435"/>
        </p:xfrm>
        <a:graphic>
          <a:graphicData uri="http://schemas.openxmlformats.org/drawingml/2006/table">
            <a:tbl>
              <a:tblPr/>
              <a:tblGrid>
                <a:gridCol w="6324600"/>
              </a:tblGrid>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pitchFamily="34" charset="0"/>
                        </a:rPr>
                        <a:t>Values of R</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4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8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8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2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4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4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55320" name="Object 24"/>
          <p:cNvGraphicFramePr>
            <a:graphicFrameLocks noGrp="1" noChangeAspect="1"/>
          </p:cNvGraphicFramePr>
          <p:nvPr>
            <p:ph sz="quarter" idx="2"/>
          </p:nvPr>
        </p:nvGraphicFramePr>
        <p:xfrm>
          <a:off x="3657600" y="1447800"/>
          <a:ext cx="1917700" cy="814388"/>
        </p:xfrm>
        <a:graphic>
          <a:graphicData uri="http://schemas.openxmlformats.org/presentationml/2006/ole">
            <mc:AlternateContent xmlns:mc="http://schemas.openxmlformats.org/markup-compatibility/2006">
              <mc:Choice xmlns:v="urn:schemas-microsoft-com:vml" Requires="v">
                <p:oleObj spid="_x0000_s55424" name="Equation" r:id="rId3" imgW="927000" imgH="393480" progId="Equation.3">
                  <p:embed/>
                </p:oleObj>
              </mc:Choice>
              <mc:Fallback>
                <p:oleObj name="Equation" r:id="rId3" imgW="927000" imgH="393480" progId="Equation.3">
                  <p:embed/>
                  <p:pic>
                    <p:nvPicPr>
                      <p:cNvPr id="0" name="Object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1447800"/>
                        <a:ext cx="1917700" cy="814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7" name="Slide Number Placeholder 7"/>
          <p:cNvSpPr>
            <a:spLocks noGrp="1"/>
          </p:cNvSpPr>
          <p:nvPr>
            <p:ph type="sldNum" sz="quarter" idx="12"/>
          </p:nvPr>
        </p:nvSpPr>
        <p:spPr/>
        <p:txBody>
          <a:bodyPr/>
          <a:lstStyle/>
          <a:p>
            <a:fld id="{ED884614-14D0-4B67-85C4-0A5763530A4E}" type="slidenum">
              <a:rPr lang="en-US"/>
              <a:pPr/>
              <a:t>43</a:t>
            </a:fld>
            <a:endParaRPr lang="en-US"/>
          </a:p>
        </p:txBody>
      </p:sp>
      <p:graphicFrame>
        <p:nvGraphicFramePr>
          <p:cNvPr id="55338" name="Object 42"/>
          <p:cNvGraphicFramePr>
            <a:graphicFrameLocks noChangeAspect="1"/>
          </p:cNvGraphicFramePr>
          <p:nvPr/>
        </p:nvGraphicFramePr>
        <p:xfrm>
          <a:off x="3886200" y="2286000"/>
          <a:ext cx="1689100" cy="771525"/>
        </p:xfrm>
        <a:graphic>
          <a:graphicData uri="http://schemas.openxmlformats.org/presentationml/2006/ole">
            <mc:AlternateContent xmlns:mc="http://schemas.openxmlformats.org/markup-compatibility/2006">
              <mc:Choice xmlns:v="urn:schemas-microsoft-com:vml" Requires="v">
                <p:oleObj spid="_x0000_s55425" name="Equation" r:id="rId5" imgW="863280" imgH="393480" progId="Equation.3">
                  <p:embed/>
                </p:oleObj>
              </mc:Choice>
              <mc:Fallback>
                <p:oleObj name="Equation" r:id="rId5" imgW="863280" imgH="393480" progId="Equation.3">
                  <p:embed/>
                  <p:pic>
                    <p:nvPicPr>
                      <p:cNvPr id="0" name="Object 4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6200" y="2286000"/>
                        <a:ext cx="1689100" cy="771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5339" name="Object 43"/>
          <p:cNvGraphicFramePr>
            <a:graphicFrameLocks noChangeAspect="1"/>
          </p:cNvGraphicFramePr>
          <p:nvPr/>
        </p:nvGraphicFramePr>
        <p:xfrm>
          <a:off x="3949700" y="3886200"/>
          <a:ext cx="1649413" cy="825500"/>
        </p:xfrm>
        <a:graphic>
          <a:graphicData uri="http://schemas.openxmlformats.org/presentationml/2006/ole">
            <mc:AlternateContent xmlns:mc="http://schemas.openxmlformats.org/markup-compatibility/2006">
              <mc:Choice xmlns:v="urn:schemas-microsoft-com:vml" Requires="v">
                <p:oleObj spid="_x0000_s55426" name="Equation" r:id="rId7" imgW="787320" imgH="393480" progId="Equation.3">
                  <p:embed/>
                </p:oleObj>
              </mc:Choice>
              <mc:Fallback>
                <p:oleObj name="Equation" r:id="rId7" imgW="787320" imgH="393480" progId="Equation.3">
                  <p:embed/>
                  <p:pic>
                    <p:nvPicPr>
                      <p:cNvPr id="0" name="Object 4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49700" y="3886200"/>
                        <a:ext cx="1649413"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5348" name="Object 52"/>
          <p:cNvGraphicFramePr>
            <a:graphicFrameLocks noChangeAspect="1"/>
          </p:cNvGraphicFramePr>
          <p:nvPr/>
        </p:nvGraphicFramePr>
        <p:xfrm>
          <a:off x="3730625" y="4697413"/>
          <a:ext cx="2074863" cy="879475"/>
        </p:xfrm>
        <a:graphic>
          <a:graphicData uri="http://schemas.openxmlformats.org/presentationml/2006/ole">
            <mc:AlternateContent xmlns:mc="http://schemas.openxmlformats.org/markup-compatibility/2006">
              <mc:Choice xmlns:v="urn:schemas-microsoft-com:vml" Requires="v">
                <p:oleObj spid="_x0000_s55427" name="Equation" r:id="rId9" imgW="990360" imgH="419040" progId="Equation.3">
                  <p:embed/>
                </p:oleObj>
              </mc:Choice>
              <mc:Fallback>
                <p:oleObj name="Equation" r:id="rId9" imgW="990360" imgH="419040" progId="Equation.3">
                  <p:embed/>
                  <p:pic>
                    <p:nvPicPr>
                      <p:cNvPr id="0" name="Object 5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30625" y="4697413"/>
                        <a:ext cx="2074863" cy="879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5373" name="Object 77"/>
          <p:cNvGraphicFramePr>
            <a:graphicFrameLocks noChangeAspect="1"/>
          </p:cNvGraphicFramePr>
          <p:nvPr/>
        </p:nvGraphicFramePr>
        <p:xfrm>
          <a:off x="3675063" y="3090863"/>
          <a:ext cx="2085975" cy="820737"/>
        </p:xfrm>
        <a:graphic>
          <a:graphicData uri="http://schemas.openxmlformats.org/presentationml/2006/ole">
            <mc:AlternateContent xmlns:mc="http://schemas.openxmlformats.org/markup-compatibility/2006">
              <mc:Choice xmlns:v="urn:schemas-microsoft-com:vml" Requires="v">
                <p:oleObj spid="_x0000_s55428" name="Equation" r:id="rId11" imgW="1066680" imgH="419040" progId="Equation.3">
                  <p:embed/>
                </p:oleObj>
              </mc:Choice>
              <mc:Fallback>
                <p:oleObj name="Equation" r:id="rId11" imgW="1066680" imgH="419040" progId="Equation.3">
                  <p:embed/>
                  <p:pic>
                    <p:nvPicPr>
                      <p:cNvPr id="0" name="Object 7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75063" y="3090863"/>
                        <a:ext cx="2085975" cy="820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5374" name="Object 78"/>
          <p:cNvGraphicFramePr>
            <a:graphicFrameLocks noChangeAspect="1"/>
          </p:cNvGraphicFramePr>
          <p:nvPr/>
        </p:nvGraphicFramePr>
        <p:xfrm>
          <a:off x="3779838" y="5638800"/>
          <a:ext cx="1782762" cy="825500"/>
        </p:xfrm>
        <a:graphic>
          <a:graphicData uri="http://schemas.openxmlformats.org/presentationml/2006/ole">
            <mc:AlternateContent xmlns:mc="http://schemas.openxmlformats.org/markup-compatibility/2006">
              <mc:Choice xmlns:v="urn:schemas-microsoft-com:vml" Requires="v">
                <p:oleObj spid="_x0000_s55429" name="Equation" r:id="rId13" imgW="850680" imgH="393480" progId="Equation.3">
                  <p:embed/>
                </p:oleObj>
              </mc:Choice>
              <mc:Fallback>
                <p:oleObj name="Equation" r:id="rId13" imgW="850680" imgH="393480" progId="Equation.3">
                  <p:embed/>
                  <p:pic>
                    <p:nvPicPr>
                      <p:cNvPr id="0" name="Object 7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79838" y="5638800"/>
                        <a:ext cx="1782762"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9" name="Rectangle 3"/>
          <p:cNvSpPr>
            <a:spLocks noGrp="1" noChangeArrowheads="1"/>
          </p:cNvSpPr>
          <p:nvPr>
            <p:ph idx="1"/>
          </p:nvPr>
        </p:nvSpPr>
        <p:spPr>
          <a:xfrm>
            <a:off x="381000" y="762000"/>
            <a:ext cx="8382000" cy="4525963"/>
          </a:xfrm>
        </p:spPr>
        <p:txBody>
          <a:bodyPr/>
          <a:lstStyle/>
          <a:p>
            <a:pPr marL="566928" indent="-457200">
              <a:lnSpc>
                <a:spcPct val="80000"/>
              </a:lnSpc>
              <a:buSzPct val="100000"/>
              <a:buFont typeface="+mj-lt"/>
              <a:buAutoNum type="arabicPeriod"/>
            </a:pPr>
            <a:r>
              <a:rPr lang="en-US" sz="2200" dirty="0" smtClean="0"/>
              <a:t>Given </a:t>
            </a:r>
            <a:r>
              <a:rPr lang="en-US" sz="2200" dirty="0"/>
              <a:t>the following sets of values, calculate the unknown quantity.</a:t>
            </a:r>
          </a:p>
          <a:p>
            <a:pPr>
              <a:lnSpc>
                <a:spcPct val="80000"/>
              </a:lnSpc>
              <a:buFontTx/>
              <a:buNone/>
            </a:pPr>
            <a:r>
              <a:rPr lang="en-US" sz="2200" dirty="0"/>
              <a:t>	a) P = 1.01 </a:t>
            </a:r>
            <a:r>
              <a:rPr lang="en-US" sz="2200" dirty="0" err="1" smtClean="0"/>
              <a:t>atm</a:t>
            </a:r>
            <a:r>
              <a:rPr lang="en-US" sz="2200" dirty="0"/>
              <a:t>	V = </a:t>
            </a:r>
            <a:r>
              <a:rPr lang="en-US" sz="2200" dirty="0" smtClean="0"/>
              <a:t>?	n </a:t>
            </a:r>
            <a:r>
              <a:rPr lang="en-US" sz="2200" dirty="0"/>
              <a:t>= 0.00831 </a:t>
            </a:r>
            <a:r>
              <a:rPr lang="en-US" sz="2200" dirty="0" err="1" smtClean="0"/>
              <a:t>mol</a:t>
            </a:r>
            <a:r>
              <a:rPr lang="en-US" sz="2200" dirty="0"/>
              <a:t>	T = 25°C</a:t>
            </a:r>
          </a:p>
          <a:p>
            <a:pPr>
              <a:lnSpc>
                <a:spcPct val="80000"/>
              </a:lnSpc>
              <a:buFontTx/>
              <a:buNone/>
            </a:pPr>
            <a:r>
              <a:rPr lang="en-US" sz="2200" dirty="0"/>
              <a:t>	</a:t>
            </a:r>
            <a:r>
              <a:rPr lang="en-US" sz="2200" dirty="0" smtClean="0"/>
              <a:t/>
            </a:r>
            <a:br>
              <a:rPr lang="en-US" sz="2200" dirty="0" smtClean="0"/>
            </a:br>
            <a:r>
              <a:rPr lang="en-US" sz="2200" dirty="0" smtClean="0"/>
              <a:t/>
            </a:r>
            <a:br>
              <a:rPr lang="en-US" sz="2200" dirty="0" smtClean="0"/>
            </a:br>
            <a:r>
              <a:rPr lang="en-US" sz="2200" dirty="0" smtClean="0"/>
              <a:t/>
            </a:r>
            <a:br>
              <a:rPr lang="en-US" sz="2200" dirty="0" smtClean="0"/>
            </a:br>
            <a:r>
              <a:rPr lang="en-US" sz="2200" dirty="0" smtClean="0"/>
              <a:t/>
            </a:r>
            <a:br>
              <a:rPr lang="en-US" sz="2200" dirty="0" smtClean="0"/>
            </a:br>
            <a:r>
              <a:rPr lang="en-US" sz="2200" dirty="0" smtClean="0"/>
              <a:t/>
            </a:r>
            <a:br>
              <a:rPr lang="en-US" sz="2200" dirty="0" smtClean="0"/>
            </a:br>
            <a:r>
              <a:rPr lang="en-US" sz="2200" dirty="0" smtClean="0"/>
              <a:t/>
            </a:r>
            <a:br>
              <a:rPr lang="en-US" sz="2200" dirty="0" smtClean="0"/>
            </a:br>
            <a:r>
              <a:rPr lang="en-US" sz="2200" dirty="0" smtClean="0"/>
              <a:t/>
            </a:r>
            <a:br>
              <a:rPr lang="en-US" sz="2200" dirty="0" smtClean="0"/>
            </a:br>
            <a:endParaRPr lang="en-US" sz="2200" dirty="0"/>
          </a:p>
          <a:p>
            <a:pPr>
              <a:lnSpc>
                <a:spcPct val="80000"/>
              </a:lnSpc>
              <a:buFontTx/>
              <a:buNone/>
            </a:pPr>
            <a:r>
              <a:rPr lang="en-US" sz="2200" dirty="0"/>
              <a:t>	b) P = </a:t>
            </a:r>
            <a:r>
              <a:rPr lang="en-US" sz="2200" dirty="0" smtClean="0"/>
              <a:t>? </a:t>
            </a:r>
            <a:r>
              <a:rPr lang="en-US" sz="2200" dirty="0"/>
              <a:t>	V= 0.602 </a:t>
            </a:r>
            <a:r>
              <a:rPr lang="en-US" sz="2200" dirty="0" smtClean="0"/>
              <a:t>L	n </a:t>
            </a:r>
            <a:r>
              <a:rPr lang="en-US" sz="2200" dirty="0"/>
              <a:t>= 0.00801 </a:t>
            </a:r>
            <a:r>
              <a:rPr lang="en-US" sz="2200" dirty="0" err="1" smtClean="0"/>
              <a:t>mol</a:t>
            </a:r>
            <a:r>
              <a:rPr lang="en-US" sz="2200" dirty="0" smtClean="0"/>
              <a:t> </a:t>
            </a:r>
            <a:r>
              <a:rPr lang="en-US" sz="2200" dirty="0"/>
              <a:t>	T = 311 </a:t>
            </a:r>
            <a:r>
              <a:rPr lang="en-US" sz="2200" dirty="0" smtClean="0"/>
              <a:t>K</a:t>
            </a:r>
            <a:endParaRPr lang="en-US" sz="2200" dirty="0"/>
          </a:p>
        </p:txBody>
      </p:sp>
      <p:sp>
        <p:nvSpPr>
          <p:cNvPr id="4" name="Slide Number Placeholder 5"/>
          <p:cNvSpPr>
            <a:spLocks noGrp="1"/>
          </p:cNvSpPr>
          <p:nvPr>
            <p:ph type="sldNum" sz="quarter" idx="12"/>
          </p:nvPr>
        </p:nvSpPr>
        <p:spPr/>
        <p:txBody>
          <a:bodyPr/>
          <a:lstStyle/>
          <a:p>
            <a:fld id="{18C10DA4-1601-434B-B4E3-932C38BBD04B}" type="slidenum">
              <a:rPr lang="en-US"/>
              <a:pPr/>
              <a:t>44</a:t>
            </a:fld>
            <a:endParaRPr lang="en-US"/>
          </a:p>
        </p:txBody>
      </p:sp>
      <p:sp>
        <p:nvSpPr>
          <p:cNvPr id="214018" name="Rectangle 2"/>
          <p:cNvSpPr>
            <a:spLocks noGrp="1" noChangeArrowheads="1"/>
          </p:cNvSpPr>
          <p:nvPr>
            <p:ph type="title"/>
          </p:nvPr>
        </p:nvSpPr>
        <p:spPr>
          <a:xfrm>
            <a:off x="457200" y="0"/>
            <a:ext cx="8229600" cy="762000"/>
          </a:xfrm>
        </p:spPr>
        <p:txBody>
          <a:bodyPr/>
          <a:lstStyle/>
          <a:p>
            <a:r>
              <a:rPr lang="en-US" dirty="0"/>
              <a:t>Ideal Gas Law </a:t>
            </a:r>
            <a:r>
              <a:rPr lang="en-US" dirty="0" smtClean="0"/>
              <a:t>Examples</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9" name="Rectangle 3"/>
          <p:cNvSpPr>
            <a:spLocks noGrp="1" noChangeArrowheads="1"/>
          </p:cNvSpPr>
          <p:nvPr>
            <p:ph idx="1"/>
          </p:nvPr>
        </p:nvSpPr>
        <p:spPr>
          <a:xfrm>
            <a:off x="381000" y="762000"/>
            <a:ext cx="8382000" cy="4525963"/>
          </a:xfrm>
        </p:spPr>
        <p:txBody>
          <a:bodyPr/>
          <a:lstStyle/>
          <a:p>
            <a:pPr marL="566928" indent="-457200">
              <a:lnSpc>
                <a:spcPct val="80000"/>
              </a:lnSpc>
              <a:buSzPct val="100000"/>
              <a:buFont typeface="+mj-lt"/>
              <a:buAutoNum type="arabicPeriod" startAt="2"/>
            </a:pPr>
            <a:r>
              <a:rPr lang="en-US" sz="2200" dirty="0" smtClean="0"/>
              <a:t>At </a:t>
            </a:r>
            <a:r>
              <a:rPr lang="en-US" sz="2200" dirty="0"/>
              <a:t>what temperature would 2.10 moles of N</a:t>
            </a:r>
            <a:r>
              <a:rPr lang="en-US" sz="2200" baseline="-25000" dirty="0"/>
              <a:t>2</a:t>
            </a:r>
            <a:r>
              <a:rPr lang="en-US" sz="2200" dirty="0"/>
              <a:t> gas have a pressure of 1.25 </a:t>
            </a:r>
            <a:r>
              <a:rPr lang="en-US" sz="2200" dirty="0" err="1"/>
              <a:t>atm</a:t>
            </a:r>
            <a:r>
              <a:rPr lang="en-US" sz="2200" dirty="0"/>
              <a:t> and in a 25.0 L tank?</a:t>
            </a:r>
          </a:p>
        </p:txBody>
      </p:sp>
      <p:sp>
        <p:nvSpPr>
          <p:cNvPr id="4" name="Slide Number Placeholder 5"/>
          <p:cNvSpPr>
            <a:spLocks noGrp="1"/>
          </p:cNvSpPr>
          <p:nvPr>
            <p:ph type="sldNum" sz="quarter" idx="12"/>
          </p:nvPr>
        </p:nvSpPr>
        <p:spPr/>
        <p:txBody>
          <a:bodyPr/>
          <a:lstStyle/>
          <a:p>
            <a:fld id="{18C10DA4-1601-434B-B4E3-932C38BBD04B}" type="slidenum">
              <a:rPr lang="en-US"/>
              <a:pPr/>
              <a:t>45</a:t>
            </a:fld>
            <a:endParaRPr lang="en-US"/>
          </a:p>
        </p:txBody>
      </p:sp>
      <p:sp>
        <p:nvSpPr>
          <p:cNvPr id="214018" name="Rectangle 2"/>
          <p:cNvSpPr>
            <a:spLocks noGrp="1" noChangeArrowheads="1"/>
          </p:cNvSpPr>
          <p:nvPr>
            <p:ph type="title"/>
          </p:nvPr>
        </p:nvSpPr>
        <p:spPr>
          <a:xfrm>
            <a:off x="457200" y="0"/>
            <a:ext cx="8229600" cy="762000"/>
          </a:xfrm>
        </p:spPr>
        <p:txBody>
          <a:bodyPr/>
          <a:lstStyle/>
          <a:p>
            <a:r>
              <a:rPr lang="en-US" dirty="0"/>
              <a:t>Ideal Gas Law Problems</a:t>
            </a:r>
          </a:p>
        </p:txBody>
      </p:sp>
    </p:spTree>
    <p:extLst>
      <p:ext uri="{BB962C8B-B14F-4D97-AF65-F5344CB8AC3E}">
        <p14:creationId xmlns:p14="http://schemas.microsoft.com/office/powerpoint/2010/main" val="32352710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3" name="Rectangle 3"/>
          <p:cNvSpPr>
            <a:spLocks noGrp="1" noChangeArrowheads="1"/>
          </p:cNvSpPr>
          <p:nvPr>
            <p:ph idx="1"/>
          </p:nvPr>
        </p:nvSpPr>
        <p:spPr>
          <a:xfrm>
            <a:off x="381000" y="838200"/>
            <a:ext cx="8382000" cy="5059363"/>
          </a:xfrm>
        </p:spPr>
        <p:txBody>
          <a:bodyPr>
            <a:normAutofit/>
          </a:bodyPr>
          <a:lstStyle/>
          <a:p>
            <a:pPr marL="566928" indent="-457200">
              <a:lnSpc>
                <a:spcPct val="90000"/>
              </a:lnSpc>
              <a:buSzPct val="100000"/>
              <a:buFont typeface="+mj-lt"/>
              <a:buAutoNum type="arabicPeriod" startAt="3"/>
            </a:pPr>
            <a:r>
              <a:rPr lang="en-US" sz="2000" dirty="0" smtClean="0"/>
              <a:t>When </a:t>
            </a:r>
            <a:r>
              <a:rPr lang="en-US" sz="2000" dirty="0"/>
              <a:t>filling a weather balloon with gas you have to consider that the gas will expand greatly as it rises and the pressure decreases. Let’s say you put about 10.0 moles of He gas into a balloon that can inflate to hold 5000.0L. Currently, the balloon is not full because of the high pressure on the ground. What is the pressure when the balloon rises to a point where the temperature is -10.0°C and the balloon has completely filled with the gas.</a:t>
            </a:r>
          </a:p>
          <a:p>
            <a:pPr marL="566928" indent="-457200">
              <a:lnSpc>
                <a:spcPct val="90000"/>
              </a:lnSpc>
              <a:buFont typeface="+mj-lt"/>
              <a:buAutoNum type="arabicPeriod" startAt="3"/>
            </a:pPr>
            <a:endParaRPr lang="en-US" sz="2000" dirty="0"/>
          </a:p>
        </p:txBody>
      </p:sp>
      <p:sp>
        <p:nvSpPr>
          <p:cNvPr id="4" name="Slide Number Placeholder 5"/>
          <p:cNvSpPr>
            <a:spLocks noGrp="1"/>
          </p:cNvSpPr>
          <p:nvPr>
            <p:ph type="sldNum" sz="quarter" idx="12"/>
          </p:nvPr>
        </p:nvSpPr>
        <p:spPr/>
        <p:txBody>
          <a:bodyPr/>
          <a:lstStyle/>
          <a:p>
            <a:fld id="{5A0818C6-3216-4658-9CE3-1796827EDBFA}" type="slidenum">
              <a:rPr lang="en-US"/>
              <a:pPr/>
              <a:t>46</a:t>
            </a:fld>
            <a:endParaRPr lang="en-US"/>
          </a:p>
        </p:txBody>
      </p:sp>
      <p:sp>
        <p:nvSpPr>
          <p:cNvPr id="215042" name="Rectangle 2"/>
          <p:cNvSpPr>
            <a:spLocks noGrp="1" noChangeArrowheads="1"/>
          </p:cNvSpPr>
          <p:nvPr>
            <p:ph type="title"/>
          </p:nvPr>
        </p:nvSpPr>
        <p:spPr>
          <a:xfrm>
            <a:off x="457200" y="76200"/>
            <a:ext cx="8229600" cy="884238"/>
          </a:xfrm>
        </p:spPr>
        <p:txBody>
          <a:bodyPr/>
          <a:lstStyle/>
          <a:p>
            <a:r>
              <a:rPr lang="en-US" dirty="0"/>
              <a:t>Ideal Gas Law </a:t>
            </a:r>
            <a:r>
              <a:rPr lang="en-US" dirty="0" smtClean="0"/>
              <a:t>Problems</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3" name="Rectangle 3"/>
          <p:cNvSpPr>
            <a:spLocks noGrp="1" noChangeArrowheads="1"/>
          </p:cNvSpPr>
          <p:nvPr>
            <p:ph idx="1"/>
          </p:nvPr>
        </p:nvSpPr>
        <p:spPr>
          <a:xfrm>
            <a:off x="304800" y="731837"/>
            <a:ext cx="8458200" cy="5059363"/>
          </a:xfrm>
        </p:spPr>
        <p:txBody>
          <a:bodyPr/>
          <a:lstStyle/>
          <a:p>
            <a:pPr marL="566928" indent="-457200">
              <a:lnSpc>
                <a:spcPct val="90000"/>
              </a:lnSpc>
              <a:buSzPct val="100000"/>
              <a:buFont typeface="+mj-lt"/>
              <a:buAutoNum type="arabicPeriod" startAt="4"/>
            </a:pPr>
            <a:r>
              <a:rPr lang="en-US" sz="2400" dirty="0" smtClean="0"/>
              <a:t>What </a:t>
            </a:r>
            <a:r>
              <a:rPr lang="en-US" sz="2400" dirty="0"/>
              <a:t>volume is occupied by 5.03 g of O</a:t>
            </a:r>
            <a:r>
              <a:rPr lang="en-US" sz="2400" baseline="-25000" dirty="0"/>
              <a:t>2</a:t>
            </a:r>
            <a:r>
              <a:rPr lang="en-US" sz="2400" dirty="0"/>
              <a:t> at 28°C and a pressure of 0.998 </a:t>
            </a:r>
            <a:r>
              <a:rPr lang="en-US" sz="2400" dirty="0" err="1" smtClean="0"/>
              <a:t>atm</a:t>
            </a:r>
            <a:r>
              <a:rPr lang="en-US" sz="2400" dirty="0" smtClean="0"/>
              <a:t>?</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endParaRPr lang="en-US" sz="2400" dirty="0" smtClean="0"/>
          </a:p>
          <a:p>
            <a:pPr marL="566928" indent="-457200">
              <a:lnSpc>
                <a:spcPct val="90000"/>
              </a:lnSpc>
              <a:buSzPct val="100000"/>
              <a:buFont typeface="+mj-lt"/>
              <a:buAutoNum type="arabicPeriod" startAt="4"/>
            </a:pPr>
            <a:r>
              <a:rPr lang="en-US" sz="2400" dirty="0" smtClean="0"/>
              <a:t>Calculate </a:t>
            </a:r>
            <a:r>
              <a:rPr lang="en-US" sz="2400" dirty="0"/>
              <a:t>the pressure in a 212 </a:t>
            </a:r>
            <a:r>
              <a:rPr lang="en-US" sz="2400" dirty="0" smtClean="0"/>
              <a:t>liter </a:t>
            </a:r>
            <a:r>
              <a:rPr lang="en-US" sz="2400" dirty="0"/>
              <a:t>tank containing 23.3 kg of argon gas at 25°C?</a:t>
            </a:r>
          </a:p>
          <a:p>
            <a:pPr marL="566928" indent="-457200">
              <a:lnSpc>
                <a:spcPct val="90000"/>
              </a:lnSpc>
              <a:buSzPct val="100000"/>
              <a:buFont typeface="+mj-lt"/>
              <a:buAutoNum type="arabicPeriod" startAt="4"/>
            </a:pPr>
            <a:endParaRPr lang="en-US" sz="2400" dirty="0"/>
          </a:p>
        </p:txBody>
      </p:sp>
      <p:sp>
        <p:nvSpPr>
          <p:cNvPr id="4" name="Slide Number Placeholder 5"/>
          <p:cNvSpPr>
            <a:spLocks noGrp="1"/>
          </p:cNvSpPr>
          <p:nvPr>
            <p:ph type="sldNum" sz="quarter" idx="12"/>
          </p:nvPr>
        </p:nvSpPr>
        <p:spPr/>
        <p:txBody>
          <a:bodyPr/>
          <a:lstStyle/>
          <a:p>
            <a:fld id="{5A0818C6-3216-4658-9CE3-1796827EDBFA}" type="slidenum">
              <a:rPr lang="en-US"/>
              <a:pPr/>
              <a:t>47</a:t>
            </a:fld>
            <a:endParaRPr lang="en-US"/>
          </a:p>
        </p:txBody>
      </p:sp>
      <p:sp>
        <p:nvSpPr>
          <p:cNvPr id="215042" name="Rectangle 2"/>
          <p:cNvSpPr>
            <a:spLocks noGrp="1" noChangeArrowheads="1"/>
          </p:cNvSpPr>
          <p:nvPr>
            <p:ph type="title"/>
          </p:nvPr>
        </p:nvSpPr>
        <p:spPr>
          <a:xfrm>
            <a:off x="457200" y="0"/>
            <a:ext cx="8229600" cy="884238"/>
          </a:xfrm>
        </p:spPr>
        <p:txBody>
          <a:bodyPr/>
          <a:lstStyle/>
          <a:p>
            <a:r>
              <a:rPr lang="en-US" dirty="0"/>
              <a:t>Ideal Gas Law </a:t>
            </a:r>
            <a:r>
              <a:rPr lang="en-US" dirty="0" smtClean="0"/>
              <a:t>Problems</a:t>
            </a:r>
            <a:endParaRPr lang="en-US" dirty="0"/>
          </a:p>
        </p:txBody>
      </p:sp>
    </p:spTree>
    <p:extLst>
      <p:ext uri="{BB962C8B-B14F-4D97-AF65-F5344CB8AC3E}">
        <p14:creationId xmlns:p14="http://schemas.microsoft.com/office/powerpoint/2010/main" val="412488185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5"/>
          <p:cNvSpPr>
            <a:spLocks noGrp="1"/>
          </p:cNvSpPr>
          <p:nvPr>
            <p:ph type="sldNum" sz="quarter" idx="12"/>
          </p:nvPr>
        </p:nvSpPr>
        <p:spPr/>
        <p:txBody>
          <a:bodyPr/>
          <a:lstStyle/>
          <a:p>
            <a:fld id="{C0B1F949-8AC3-49CF-B320-E31EA9C27101}" type="slidenum">
              <a:rPr lang="en-US"/>
              <a:pPr/>
              <a:t>48</a:t>
            </a:fld>
            <a:endParaRPr lang="en-US"/>
          </a:p>
        </p:txBody>
      </p:sp>
      <p:sp>
        <p:nvSpPr>
          <p:cNvPr id="54274" name="Rectangle 2"/>
          <p:cNvSpPr>
            <a:spLocks noGrp="1" noChangeArrowheads="1"/>
          </p:cNvSpPr>
          <p:nvPr>
            <p:ph type="title"/>
          </p:nvPr>
        </p:nvSpPr>
        <p:spPr>
          <a:xfrm>
            <a:off x="457200" y="0"/>
            <a:ext cx="8229600" cy="731838"/>
          </a:xfrm>
        </p:spPr>
        <p:txBody>
          <a:bodyPr/>
          <a:lstStyle/>
          <a:p>
            <a:r>
              <a:rPr lang="en-US" dirty="0"/>
              <a:t>Ideal Gas Law</a:t>
            </a:r>
          </a:p>
        </p:txBody>
      </p:sp>
      <p:sp>
        <p:nvSpPr>
          <p:cNvPr id="54276" name="Rectangle 4"/>
          <p:cNvSpPr>
            <a:spLocks noChangeArrowheads="1"/>
          </p:cNvSpPr>
          <p:nvPr/>
        </p:nvSpPr>
        <p:spPr bwMode="auto">
          <a:xfrm>
            <a:off x="381000" y="990600"/>
            <a:ext cx="8305800" cy="4800600"/>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54277" name="Rectangle 5"/>
          <p:cNvSpPr>
            <a:spLocks noChangeArrowheads="1"/>
          </p:cNvSpPr>
          <p:nvPr/>
        </p:nvSpPr>
        <p:spPr bwMode="auto">
          <a:xfrm>
            <a:off x="1981200" y="1295400"/>
            <a:ext cx="2133600" cy="609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PV = nRT</a:t>
            </a:r>
          </a:p>
        </p:txBody>
      </p:sp>
      <p:sp>
        <p:nvSpPr>
          <p:cNvPr id="54279" name="Rectangle 7"/>
          <p:cNvSpPr>
            <a:spLocks noChangeArrowheads="1"/>
          </p:cNvSpPr>
          <p:nvPr/>
        </p:nvSpPr>
        <p:spPr bwMode="auto">
          <a:xfrm>
            <a:off x="4648200" y="1295400"/>
            <a:ext cx="2133600" cy="609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V = nRT / P</a:t>
            </a:r>
          </a:p>
        </p:txBody>
      </p:sp>
      <p:sp>
        <p:nvSpPr>
          <p:cNvPr id="54280" name="Rectangle 8"/>
          <p:cNvSpPr>
            <a:spLocks noChangeArrowheads="1"/>
          </p:cNvSpPr>
          <p:nvPr/>
        </p:nvSpPr>
        <p:spPr bwMode="auto">
          <a:xfrm>
            <a:off x="609600" y="4114800"/>
            <a:ext cx="2209800" cy="838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Boyle’s Law</a:t>
            </a:r>
          </a:p>
          <a:p>
            <a:pPr algn="ctr"/>
            <a:r>
              <a:rPr lang="en-US"/>
              <a:t>V = constant / P</a:t>
            </a:r>
          </a:p>
        </p:txBody>
      </p:sp>
      <p:sp>
        <p:nvSpPr>
          <p:cNvPr id="54281" name="Rectangle 9"/>
          <p:cNvSpPr>
            <a:spLocks noChangeArrowheads="1"/>
          </p:cNvSpPr>
          <p:nvPr/>
        </p:nvSpPr>
        <p:spPr bwMode="auto">
          <a:xfrm>
            <a:off x="3352800" y="4114800"/>
            <a:ext cx="2209800" cy="838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Charles’s Law</a:t>
            </a:r>
          </a:p>
          <a:p>
            <a:pPr algn="ctr"/>
            <a:r>
              <a:rPr lang="en-US"/>
              <a:t>V = constant * T</a:t>
            </a:r>
          </a:p>
        </p:txBody>
      </p:sp>
      <p:sp>
        <p:nvSpPr>
          <p:cNvPr id="54282" name="Rectangle 10"/>
          <p:cNvSpPr>
            <a:spLocks noChangeArrowheads="1"/>
          </p:cNvSpPr>
          <p:nvPr/>
        </p:nvSpPr>
        <p:spPr bwMode="auto">
          <a:xfrm>
            <a:off x="6096000" y="4114800"/>
            <a:ext cx="2209800" cy="838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Avogadro’s Law</a:t>
            </a:r>
          </a:p>
          <a:p>
            <a:pPr algn="ctr"/>
            <a:r>
              <a:rPr lang="en-US"/>
              <a:t>V = constant * n</a:t>
            </a:r>
          </a:p>
        </p:txBody>
      </p:sp>
      <p:sp>
        <p:nvSpPr>
          <p:cNvPr id="54283" name="Line 11"/>
          <p:cNvSpPr>
            <a:spLocks noChangeShapeType="1"/>
          </p:cNvSpPr>
          <p:nvPr/>
        </p:nvSpPr>
        <p:spPr bwMode="auto">
          <a:xfrm flipH="1">
            <a:off x="1981200" y="2057400"/>
            <a:ext cx="1524000" cy="1905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84" name="Line 12"/>
          <p:cNvSpPr>
            <a:spLocks noChangeShapeType="1"/>
          </p:cNvSpPr>
          <p:nvPr/>
        </p:nvSpPr>
        <p:spPr bwMode="auto">
          <a:xfrm flipH="1">
            <a:off x="4343400" y="2057400"/>
            <a:ext cx="76200" cy="1981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85" name="Line 13"/>
          <p:cNvSpPr>
            <a:spLocks noChangeShapeType="1"/>
          </p:cNvSpPr>
          <p:nvPr/>
        </p:nvSpPr>
        <p:spPr bwMode="auto">
          <a:xfrm>
            <a:off x="5715000" y="2057400"/>
            <a:ext cx="1219200" cy="1905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86" name="Text Box 14"/>
          <p:cNvSpPr txBox="1">
            <a:spLocks noChangeArrowheads="1"/>
          </p:cNvSpPr>
          <p:nvPr/>
        </p:nvSpPr>
        <p:spPr bwMode="auto">
          <a:xfrm>
            <a:off x="4114800" y="1371600"/>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t>or</a:t>
            </a:r>
          </a:p>
        </p:txBody>
      </p:sp>
      <p:sp>
        <p:nvSpPr>
          <p:cNvPr id="54287" name="Text Box 15"/>
          <p:cNvSpPr txBox="1">
            <a:spLocks noChangeArrowheads="1"/>
          </p:cNvSpPr>
          <p:nvPr/>
        </p:nvSpPr>
        <p:spPr bwMode="auto">
          <a:xfrm>
            <a:off x="1143000" y="2743200"/>
            <a:ext cx="1828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Fixed n and T</a:t>
            </a:r>
          </a:p>
        </p:txBody>
      </p:sp>
      <p:sp>
        <p:nvSpPr>
          <p:cNvPr id="54288" name="Text Box 16"/>
          <p:cNvSpPr txBox="1">
            <a:spLocks noChangeArrowheads="1"/>
          </p:cNvSpPr>
          <p:nvPr/>
        </p:nvSpPr>
        <p:spPr bwMode="auto">
          <a:xfrm>
            <a:off x="4343400" y="2986088"/>
            <a:ext cx="1600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Fixed n and P</a:t>
            </a:r>
          </a:p>
        </p:txBody>
      </p:sp>
      <p:sp>
        <p:nvSpPr>
          <p:cNvPr id="54289" name="Text Box 17"/>
          <p:cNvSpPr txBox="1">
            <a:spLocks noChangeArrowheads="1"/>
          </p:cNvSpPr>
          <p:nvPr/>
        </p:nvSpPr>
        <p:spPr bwMode="auto">
          <a:xfrm>
            <a:off x="6477000" y="2590800"/>
            <a:ext cx="1828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Fixed P and T</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idx="1"/>
          </p:nvPr>
        </p:nvSpPr>
        <p:spPr>
          <a:xfrm>
            <a:off x="381000" y="838200"/>
            <a:ext cx="8382000" cy="5257800"/>
          </a:xfrm>
        </p:spPr>
        <p:txBody>
          <a:bodyPr/>
          <a:lstStyle/>
          <a:p>
            <a:pPr marL="381000" indent="-381000">
              <a:lnSpc>
                <a:spcPct val="80000"/>
              </a:lnSpc>
              <a:buFontTx/>
              <a:buAutoNum type="arabicPeriod"/>
            </a:pPr>
            <a:r>
              <a:rPr lang="en-US" sz="2200" dirty="0"/>
              <a:t>A sample of air occupies 24.8 cm</a:t>
            </a:r>
            <a:r>
              <a:rPr lang="en-US" sz="2200" baseline="30000" dirty="0"/>
              <a:t>3</a:t>
            </a:r>
            <a:r>
              <a:rPr lang="en-US" sz="2200" dirty="0"/>
              <a:t> at 1.12 atm.   The pressure of the air is increased to 2.64 atm.  Assuming constant temperature, what is the new volume of the air (in L</a:t>
            </a:r>
            <a:r>
              <a:rPr lang="en-US" sz="2200" dirty="0" smtClean="0"/>
              <a:t>)?</a:t>
            </a:r>
            <a:br>
              <a:rPr lang="en-US" sz="2200" dirty="0" smtClean="0"/>
            </a:br>
            <a:r>
              <a:rPr lang="en-US" sz="2200" dirty="0" smtClean="0"/>
              <a:t/>
            </a:r>
            <a:br>
              <a:rPr lang="en-US" sz="2200" dirty="0" smtClean="0"/>
            </a:br>
            <a:r>
              <a:rPr lang="en-US" sz="2200" dirty="0" smtClean="0"/>
              <a:t/>
            </a:r>
            <a:br>
              <a:rPr lang="en-US" sz="2200" dirty="0" smtClean="0"/>
            </a:br>
            <a:r>
              <a:rPr lang="en-US" sz="2200" dirty="0" smtClean="0"/>
              <a:t/>
            </a:r>
            <a:br>
              <a:rPr lang="en-US" sz="2200" dirty="0" smtClean="0"/>
            </a:br>
            <a:r>
              <a:rPr lang="en-US" sz="2200" dirty="0" smtClean="0"/>
              <a:t/>
            </a:r>
            <a:br>
              <a:rPr lang="en-US" sz="2200" dirty="0" smtClean="0"/>
            </a:br>
            <a:r>
              <a:rPr lang="en-US" sz="2200" dirty="0" smtClean="0"/>
              <a:t/>
            </a:r>
            <a:br>
              <a:rPr lang="en-US" sz="2200" dirty="0" smtClean="0"/>
            </a:br>
            <a:r>
              <a:rPr lang="en-US" sz="2200" dirty="0" smtClean="0"/>
              <a:t/>
            </a:r>
            <a:br>
              <a:rPr lang="en-US" sz="2200" dirty="0" smtClean="0"/>
            </a:br>
            <a:endParaRPr lang="en-US" sz="2200" dirty="0"/>
          </a:p>
          <a:p>
            <a:pPr marL="381000" indent="-381000">
              <a:lnSpc>
                <a:spcPct val="80000"/>
              </a:lnSpc>
              <a:buFontTx/>
              <a:buAutoNum type="arabicPeriod"/>
            </a:pPr>
            <a:r>
              <a:rPr lang="en-US" sz="2200" dirty="0"/>
              <a:t>A sample of argon gas occupies 105 mL at 0.871 atm.  If the temperature remains constant, what is the volume (in L) at 26.3 </a:t>
            </a:r>
            <a:r>
              <a:rPr lang="en-US" sz="2200" dirty="0" err="1"/>
              <a:t>kPa</a:t>
            </a:r>
            <a:r>
              <a:rPr lang="en-US" sz="2200" dirty="0" smtClean="0"/>
              <a:t>?</a:t>
            </a:r>
            <a:endParaRPr lang="en-US" sz="2200" dirty="0"/>
          </a:p>
        </p:txBody>
      </p:sp>
      <p:sp>
        <p:nvSpPr>
          <p:cNvPr id="4" name="Slide Number Placeholder 5"/>
          <p:cNvSpPr>
            <a:spLocks noGrp="1"/>
          </p:cNvSpPr>
          <p:nvPr>
            <p:ph type="sldNum" sz="quarter" idx="12"/>
          </p:nvPr>
        </p:nvSpPr>
        <p:spPr/>
        <p:txBody>
          <a:bodyPr/>
          <a:lstStyle/>
          <a:p>
            <a:fld id="{3B66F1F5-BB9D-4EA0-8605-FDA710324B3F}" type="slidenum">
              <a:rPr lang="en-US"/>
              <a:pPr/>
              <a:t>49</a:t>
            </a:fld>
            <a:endParaRPr lang="en-US"/>
          </a:p>
        </p:txBody>
      </p:sp>
      <p:sp>
        <p:nvSpPr>
          <p:cNvPr id="58370" name="Rectangle 2"/>
          <p:cNvSpPr>
            <a:spLocks noGrp="1" noChangeArrowheads="1"/>
          </p:cNvSpPr>
          <p:nvPr>
            <p:ph type="title"/>
          </p:nvPr>
        </p:nvSpPr>
        <p:spPr>
          <a:xfrm>
            <a:off x="457200" y="0"/>
            <a:ext cx="8229600" cy="838200"/>
          </a:xfrm>
        </p:spPr>
        <p:txBody>
          <a:bodyPr/>
          <a:lstStyle/>
          <a:p>
            <a:r>
              <a:rPr lang="en-US" dirty="0"/>
              <a:t>Solving Gas Law Problems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3"/>
          <p:cNvSpPr>
            <a:spLocks noGrp="1"/>
          </p:cNvSpPr>
          <p:nvPr>
            <p:ph type="sldNum" sz="quarter" idx="12"/>
          </p:nvPr>
        </p:nvSpPr>
        <p:spPr/>
        <p:txBody>
          <a:bodyPr/>
          <a:lstStyle/>
          <a:p>
            <a:fld id="{4A1DF118-2E97-4E40-957C-4D24B4B382A2}" type="slidenum">
              <a:rPr lang="en-US"/>
              <a:pPr/>
              <a:t>5</a:t>
            </a:fld>
            <a:endParaRPr lang="en-US"/>
          </a:p>
        </p:txBody>
      </p:sp>
      <p:sp>
        <p:nvSpPr>
          <p:cNvPr id="102402" name="Rectangle 2"/>
          <p:cNvSpPr>
            <a:spLocks noGrp="1" noChangeArrowheads="1"/>
          </p:cNvSpPr>
          <p:nvPr>
            <p:ph type="title" idx="4294967295"/>
          </p:nvPr>
        </p:nvSpPr>
        <p:spPr>
          <a:xfrm>
            <a:off x="464344" y="0"/>
            <a:ext cx="8229600" cy="1143000"/>
          </a:xfrm>
        </p:spPr>
        <p:txBody>
          <a:bodyPr/>
          <a:lstStyle/>
          <a:p>
            <a:r>
              <a:rPr lang="en-US" dirty="0">
                <a:solidFill>
                  <a:schemeClr val="tx1"/>
                </a:solidFill>
              </a:rPr>
              <a:t>Pressure</a:t>
            </a:r>
          </a:p>
        </p:txBody>
      </p:sp>
      <p:sp>
        <p:nvSpPr>
          <p:cNvPr id="102404" name="AutoShape 16"/>
          <p:cNvSpPr>
            <a:spLocks noChangeArrowheads="1"/>
          </p:cNvSpPr>
          <p:nvPr/>
        </p:nvSpPr>
        <p:spPr bwMode="auto">
          <a:xfrm>
            <a:off x="1752600" y="1219200"/>
            <a:ext cx="5653088" cy="1978025"/>
          </a:xfrm>
          <a:prstGeom prst="roundRect">
            <a:avLst>
              <a:gd name="adj" fmla="val 16667"/>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200"/>
          </a:p>
        </p:txBody>
      </p:sp>
      <p:graphicFrame>
        <p:nvGraphicFramePr>
          <p:cNvPr id="102405" name="Object 17"/>
          <p:cNvGraphicFramePr>
            <a:graphicFrameLocks noChangeAspect="1"/>
          </p:cNvGraphicFramePr>
          <p:nvPr>
            <p:extLst>
              <p:ext uri="{D42A27DB-BD31-4B8C-83A1-F6EECF244321}">
                <p14:modId xmlns:p14="http://schemas.microsoft.com/office/powerpoint/2010/main" val="2184097729"/>
              </p:ext>
            </p:extLst>
          </p:nvPr>
        </p:nvGraphicFramePr>
        <p:xfrm>
          <a:off x="1905000" y="1243012"/>
          <a:ext cx="5345113" cy="1833563"/>
        </p:xfrm>
        <a:graphic>
          <a:graphicData uri="http://schemas.openxmlformats.org/presentationml/2006/ole">
            <mc:AlternateContent xmlns:mc="http://schemas.openxmlformats.org/markup-compatibility/2006">
              <mc:Choice xmlns:v="urn:schemas-microsoft-com:vml" Requires="v">
                <p:oleObj spid="_x0000_s102454" name="Equation" r:id="rId4" imgW="1143000" imgH="393480" progId="Equation.3">
                  <p:embed/>
                </p:oleObj>
              </mc:Choice>
              <mc:Fallback>
                <p:oleObj name="Equation" r:id="rId4" imgW="1143000" imgH="393480" progId="Equation.3">
                  <p:embed/>
                  <p:pic>
                    <p:nvPicPr>
                      <p:cNvPr id="0" name="Object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1243012"/>
                        <a:ext cx="5345113" cy="1833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18"/>
          <p:cNvGrpSpPr>
            <a:grpSpLocks/>
          </p:cNvGrpSpPr>
          <p:nvPr/>
        </p:nvGrpSpPr>
        <p:grpSpPr bwMode="auto">
          <a:xfrm>
            <a:off x="3276600" y="3733800"/>
            <a:ext cx="1619250" cy="1346200"/>
            <a:chOff x="1794" y="2316"/>
            <a:chExt cx="1271" cy="1044"/>
          </a:xfrm>
        </p:grpSpPr>
        <p:graphicFrame>
          <p:nvGraphicFramePr>
            <p:cNvPr id="102407" name="Object 19"/>
            <p:cNvGraphicFramePr>
              <a:graphicFrameLocks noChangeAspect="1"/>
            </p:cNvGraphicFramePr>
            <p:nvPr/>
          </p:nvGraphicFramePr>
          <p:xfrm>
            <a:off x="1899" y="2316"/>
            <a:ext cx="1166" cy="859"/>
          </p:xfrm>
          <a:graphic>
            <a:graphicData uri="http://schemas.openxmlformats.org/presentationml/2006/ole">
              <mc:AlternateContent xmlns:mc="http://schemas.openxmlformats.org/markup-compatibility/2006">
                <mc:Choice xmlns:v="urn:schemas-microsoft-com:vml" Requires="v">
                  <p:oleObj spid="_x0000_s102455" name="Clip" r:id="rId6" imgW="1540440" imgH="1134720" progId="">
                    <p:embed/>
                  </p:oleObj>
                </mc:Choice>
                <mc:Fallback>
                  <p:oleObj name="Clip" r:id="rId6" imgW="1540440" imgH="1134720" progId="">
                    <p:embed/>
                    <p:pic>
                      <p:nvPicPr>
                        <p:cNvPr id="0" name="Object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99" y="2316"/>
                          <a:ext cx="1166" cy="85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08" name="Object 20"/>
            <p:cNvGraphicFramePr>
              <a:graphicFrameLocks noChangeAspect="1"/>
            </p:cNvGraphicFramePr>
            <p:nvPr/>
          </p:nvGraphicFramePr>
          <p:xfrm>
            <a:off x="1794" y="2501"/>
            <a:ext cx="1166" cy="859"/>
          </p:xfrm>
          <a:graphic>
            <a:graphicData uri="http://schemas.openxmlformats.org/presentationml/2006/ole">
              <mc:AlternateContent xmlns:mc="http://schemas.openxmlformats.org/markup-compatibility/2006">
                <mc:Choice xmlns:v="urn:schemas-microsoft-com:vml" Requires="v">
                  <p:oleObj spid="_x0000_s102456" name="Clip" r:id="rId8" imgW="1540440" imgH="1134720" progId="">
                    <p:embed/>
                  </p:oleObj>
                </mc:Choice>
                <mc:Fallback>
                  <p:oleObj name="Clip" r:id="rId8" imgW="1540440" imgH="1134720" progId="">
                    <p:embed/>
                    <p:pic>
                      <p:nvPicPr>
                        <p:cNvPr id="0" name="Object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4" y="2501"/>
                          <a:ext cx="1166" cy="85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27669" name="Object 21"/>
          <p:cNvGraphicFramePr>
            <a:graphicFrameLocks noChangeAspect="1"/>
          </p:cNvGraphicFramePr>
          <p:nvPr>
            <p:extLst>
              <p:ext uri="{D42A27DB-BD31-4B8C-83A1-F6EECF244321}">
                <p14:modId xmlns:p14="http://schemas.microsoft.com/office/powerpoint/2010/main" val="4247166532"/>
              </p:ext>
            </p:extLst>
          </p:nvPr>
        </p:nvGraphicFramePr>
        <p:xfrm>
          <a:off x="5341938" y="3505200"/>
          <a:ext cx="2887662" cy="1520825"/>
        </p:xfrm>
        <a:graphic>
          <a:graphicData uri="http://schemas.openxmlformats.org/presentationml/2006/ole">
            <mc:AlternateContent xmlns:mc="http://schemas.openxmlformats.org/markup-compatibility/2006">
              <mc:Choice xmlns:v="urn:schemas-microsoft-com:vml" Requires="v">
                <p:oleObj spid="_x0000_s102457" name="Clip" r:id="rId9" imgW="4582440" imgH="2414160" progId="">
                  <p:embed/>
                </p:oleObj>
              </mc:Choice>
              <mc:Fallback>
                <p:oleObj name="Clip" r:id="rId9" imgW="4582440" imgH="2414160" progId="">
                  <p:embed/>
                  <p:pic>
                    <p:nvPicPr>
                      <p:cNvPr id="0" name="Object 2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41938" y="3505200"/>
                        <a:ext cx="2887662" cy="1520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670" name="Text Box 22"/>
          <p:cNvSpPr txBox="1">
            <a:spLocks noChangeArrowheads="1"/>
          </p:cNvSpPr>
          <p:nvPr/>
        </p:nvSpPr>
        <p:spPr bwMode="auto">
          <a:xfrm>
            <a:off x="914400" y="5334000"/>
            <a:ext cx="73326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hangingPunct="0"/>
            <a:r>
              <a:rPr lang="en-US" sz="3200"/>
              <a:t>Which shoes create the most pressure?</a:t>
            </a:r>
          </a:p>
        </p:txBody>
      </p:sp>
      <p:graphicFrame>
        <p:nvGraphicFramePr>
          <p:cNvPr id="27671" name="Object 23"/>
          <p:cNvGraphicFramePr>
            <a:graphicFrameLocks noChangeAspect="1"/>
          </p:cNvGraphicFramePr>
          <p:nvPr>
            <p:extLst>
              <p:ext uri="{D42A27DB-BD31-4B8C-83A1-F6EECF244321}">
                <p14:modId xmlns:p14="http://schemas.microsoft.com/office/powerpoint/2010/main" val="2378560357"/>
              </p:ext>
            </p:extLst>
          </p:nvPr>
        </p:nvGraphicFramePr>
        <p:xfrm>
          <a:off x="990600" y="3962400"/>
          <a:ext cx="1450975" cy="922338"/>
        </p:xfrm>
        <a:graphic>
          <a:graphicData uri="http://schemas.openxmlformats.org/presentationml/2006/ole">
            <mc:AlternateContent xmlns:mc="http://schemas.openxmlformats.org/markup-compatibility/2006">
              <mc:Choice xmlns:v="urn:schemas-microsoft-com:vml" Requires="v">
                <p:oleObj spid="_x0000_s102458" name="Clip" r:id="rId11" imgW="1787400" imgH="1136520" progId="">
                  <p:embed/>
                </p:oleObj>
              </mc:Choice>
              <mc:Fallback>
                <p:oleObj name="Clip" r:id="rId11" imgW="1787400" imgH="1136520" progId="">
                  <p:embed/>
                  <p:pic>
                    <p:nvPicPr>
                      <p:cNvPr id="0" name="Object 2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90600" y="3962400"/>
                        <a:ext cx="1450975" cy="922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idx="1"/>
          </p:nvPr>
        </p:nvSpPr>
        <p:spPr>
          <a:xfrm>
            <a:off x="381000" y="762000"/>
            <a:ext cx="8382000" cy="5257800"/>
          </a:xfrm>
        </p:spPr>
        <p:txBody>
          <a:bodyPr/>
          <a:lstStyle/>
          <a:p>
            <a:pPr marL="457200" indent="-457200">
              <a:lnSpc>
                <a:spcPct val="80000"/>
              </a:lnSpc>
              <a:buSzPct val="100000"/>
              <a:buFont typeface="+mj-lt"/>
              <a:buAutoNum type="arabicPeriod" startAt="3"/>
            </a:pPr>
            <a:r>
              <a:rPr lang="en-US" sz="2200" dirty="0" smtClean="0"/>
              <a:t>A </a:t>
            </a:r>
            <a:r>
              <a:rPr lang="en-US" sz="2200" dirty="0"/>
              <a:t>1.0 L steel tank is fitted with a safety valve that opens if the internal pressure exceeds 1.00x10</a:t>
            </a:r>
            <a:r>
              <a:rPr lang="en-US" sz="2200" baseline="30000" dirty="0"/>
              <a:t>3</a:t>
            </a:r>
            <a:r>
              <a:rPr lang="en-US" sz="2200" dirty="0"/>
              <a:t> </a:t>
            </a:r>
            <a:r>
              <a:rPr lang="en-US" sz="2200" dirty="0" err="1"/>
              <a:t>torr</a:t>
            </a:r>
            <a:r>
              <a:rPr lang="en-US" sz="2200" dirty="0"/>
              <a:t>.  It is filled with helium at 23 </a:t>
            </a:r>
            <a:r>
              <a:rPr lang="en-US" sz="2200" dirty="0">
                <a:cs typeface="Arial" pitchFamily="34" charset="0"/>
              </a:rPr>
              <a:t>°C and 0.991 </a:t>
            </a:r>
            <a:r>
              <a:rPr lang="en-US" sz="2200" dirty="0" err="1">
                <a:cs typeface="Arial" pitchFamily="34" charset="0"/>
              </a:rPr>
              <a:t>atm</a:t>
            </a:r>
            <a:r>
              <a:rPr lang="en-US" sz="2200" dirty="0">
                <a:cs typeface="Arial" pitchFamily="34" charset="0"/>
              </a:rPr>
              <a:t> and placed in boiling water at exactly 100 °C.  Will the safety valve open</a:t>
            </a:r>
            <a:r>
              <a:rPr lang="en-US" sz="2200" dirty="0" smtClean="0">
                <a:cs typeface="Arial" pitchFamily="34" charset="0"/>
              </a:rPr>
              <a:t>?</a:t>
            </a:r>
            <a:br>
              <a:rPr lang="en-US" sz="2200" dirty="0" smtClean="0">
                <a:cs typeface="Arial" pitchFamily="34" charset="0"/>
              </a:rPr>
            </a:br>
            <a:r>
              <a:rPr lang="en-US" sz="2200" dirty="0" smtClean="0">
                <a:cs typeface="Arial" pitchFamily="34" charset="0"/>
              </a:rPr>
              <a:t/>
            </a:r>
            <a:br>
              <a:rPr lang="en-US" sz="2200" dirty="0" smtClean="0">
                <a:cs typeface="Arial" pitchFamily="34" charset="0"/>
              </a:rPr>
            </a:br>
            <a:r>
              <a:rPr lang="en-US" sz="2200" dirty="0" smtClean="0">
                <a:cs typeface="Arial" pitchFamily="34" charset="0"/>
              </a:rPr>
              <a:t/>
            </a:r>
            <a:br>
              <a:rPr lang="en-US" sz="2200" dirty="0" smtClean="0">
                <a:cs typeface="Arial" pitchFamily="34" charset="0"/>
              </a:rPr>
            </a:br>
            <a:r>
              <a:rPr lang="en-US" sz="2200" dirty="0" smtClean="0">
                <a:cs typeface="Arial" pitchFamily="34" charset="0"/>
              </a:rPr>
              <a:t/>
            </a:r>
            <a:br>
              <a:rPr lang="en-US" sz="2200" dirty="0" smtClean="0">
                <a:cs typeface="Arial" pitchFamily="34" charset="0"/>
              </a:rPr>
            </a:br>
            <a:r>
              <a:rPr lang="en-US" sz="2200" dirty="0" smtClean="0">
                <a:cs typeface="Arial" pitchFamily="34" charset="0"/>
              </a:rPr>
              <a:t/>
            </a:r>
            <a:br>
              <a:rPr lang="en-US" sz="2200" dirty="0" smtClean="0">
                <a:cs typeface="Arial" pitchFamily="34" charset="0"/>
              </a:rPr>
            </a:br>
            <a:r>
              <a:rPr lang="en-US" sz="2200" dirty="0" smtClean="0">
                <a:cs typeface="Arial" pitchFamily="34" charset="0"/>
              </a:rPr>
              <a:t/>
            </a:r>
            <a:br>
              <a:rPr lang="en-US" sz="2200" dirty="0" smtClean="0">
                <a:cs typeface="Arial" pitchFamily="34" charset="0"/>
              </a:rPr>
            </a:br>
            <a:endParaRPr lang="en-US" sz="2200" dirty="0">
              <a:cs typeface="Arial" pitchFamily="34" charset="0"/>
            </a:endParaRPr>
          </a:p>
          <a:p>
            <a:pPr marL="457200" indent="-457200">
              <a:lnSpc>
                <a:spcPct val="80000"/>
              </a:lnSpc>
              <a:buSzPct val="100000"/>
              <a:buFont typeface="+mj-lt"/>
              <a:buAutoNum type="arabicPeriod" startAt="3"/>
            </a:pPr>
            <a:r>
              <a:rPr lang="en-US" sz="2200" dirty="0">
                <a:cs typeface="Arial" pitchFamily="34" charset="0"/>
              </a:rPr>
              <a:t>An engineer pumps air at 0 °C into a newly designed piston cylinder assembly.  The volume measures 6.83 cm</a:t>
            </a:r>
            <a:r>
              <a:rPr lang="en-US" sz="2200" baseline="30000" dirty="0">
                <a:cs typeface="Arial" pitchFamily="34" charset="0"/>
              </a:rPr>
              <a:t>3</a:t>
            </a:r>
            <a:r>
              <a:rPr lang="en-US" sz="2200" dirty="0">
                <a:cs typeface="Arial" pitchFamily="34" charset="0"/>
              </a:rPr>
              <a:t>.  At what temperature (in K) would the volume be 9.75 cm</a:t>
            </a:r>
            <a:r>
              <a:rPr lang="en-US" sz="2200" baseline="30000" dirty="0">
                <a:cs typeface="Arial" pitchFamily="34" charset="0"/>
              </a:rPr>
              <a:t>3</a:t>
            </a:r>
            <a:r>
              <a:rPr lang="en-US" sz="2200" dirty="0">
                <a:cs typeface="Arial" pitchFamily="34" charset="0"/>
              </a:rPr>
              <a:t>?</a:t>
            </a:r>
          </a:p>
        </p:txBody>
      </p:sp>
      <p:sp>
        <p:nvSpPr>
          <p:cNvPr id="4" name="Slide Number Placeholder 5"/>
          <p:cNvSpPr>
            <a:spLocks noGrp="1"/>
          </p:cNvSpPr>
          <p:nvPr>
            <p:ph type="sldNum" sz="quarter" idx="12"/>
          </p:nvPr>
        </p:nvSpPr>
        <p:spPr/>
        <p:txBody>
          <a:bodyPr/>
          <a:lstStyle/>
          <a:p>
            <a:fld id="{3B66F1F5-BB9D-4EA0-8605-FDA710324B3F}" type="slidenum">
              <a:rPr lang="en-US"/>
              <a:pPr/>
              <a:t>50</a:t>
            </a:fld>
            <a:endParaRPr lang="en-US"/>
          </a:p>
        </p:txBody>
      </p:sp>
      <p:sp>
        <p:nvSpPr>
          <p:cNvPr id="58370" name="Rectangle 2"/>
          <p:cNvSpPr>
            <a:spLocks noGrp="1" noChangeArrowheads="1"/>
          </p:cNvSpPr>
          <p:nvPr>
            <p:ph type="title"/>
          </p:nvPr>
        </p:nvSpPr>
        <p:spPr>
          <a:xfrm>
            <a:off x="457200" y="0"/>
            <a:ext cx="8229600" cy="838200"/>
          </a:xfrm>
        </p:spPr>
        <p:txBody>
          <a:bodyPr/>
          <a:lstStyle/>
          <a:p>
            <a:r>
              <a:rPr lang="en-US" dirty="0"/>
              <a:t>Solving Gas Law Problems</a:t>
            </a:r>
          </a:p>
        </p:txBody>
      </p:sp>
    </p:spTree>
    <p:extLst>
      <p:ext uri="{BB962C8B-B14F-4D97-AF65-F5344CB8AC3E}">
        <p14:creationId xmlns:p14="http://schemas.microsoft.com/office/powerpoint/2010/main" val="99941981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idx="1"/>
          </p:nvPr>
        </p:nvSpPr>
        <p:spPr>
          <a:xfrm>
            <a:off x="381000" y="685800"/>
            <a:ext cx="8382000" cy="5334000"/>
          </a:xfrm>
        </p:spPr>
        <p:txBody>
          <a:bodyPr/>
          <a:lstStyle/>
          <a:p>
            <a:pPr marL="457200" indent="-457200">
              <a:lnSpc>
                <a:spcPct val="80000"/>
              </a:lnSpc>
              <a:buFontTx/>
              <a:buAutoNum type="arabicPeriod" startAt="5"/>
            </a:pPr>
            <a:r>
              <a:rPr lang="en-US" sz="2200" dirty="0"/>
              <a:t>A scale model of a blimp rises when it is filled with helium to a volume of 55.0 dm</a:t>
            </a:r>
            <a:r>
              <a:rPr lang="en-US" sz="2200" baseline="30000" dirty="0"/>
              <a:t>3</a:t>
            </a:r>
            <a:r>
              <a:rPr lang="en-US" sz="2200" dirty="0"/>
              <a:t>.  When 1.10 </a:t>
            </a:r>
            <a:r>
              <a:rPr lang="en-US" sz="2200" dirty="0" err="1"/>
              <a:t>mol</a:t>
            </a:r>
            <a:r>
              <a:rPr lang="en-US" sz="2200" dirty="0"/>
              <a:t> of He is added to the blimp, the volume is 26.2 dm</a:t>
            </a:r>
            <a:r>
              <a:rPr lang="en-US" sz="2200" baseline="30000" dirty="0"/>
              <a:t>3</a:t>
            </a:r>
            <a:r>
              <a:rPr lang="en-US" sz="2200" dirty="0"/>
              <a:t>.  How many more grams of He must be added to make it rise? Assume constant T and P</a:t>
            </a:r>
            <a:r>
              <a:rPr lang="en-US" sz="2200" dirty="0" smtClean="0"/>
              <a:t>.</a:t>
            </a:r>
            <a:br>
              <a:rPr lang="en-US" sz="2200" dirty="0" smtClean="0"/>
            </a:br>
            <a:r>
              <a:rPr lang="en-US" sz="2200" dirty="0" smtClean="0"/>
              <a:t/>
            </a:r>
            <a:br>
              <a:rPr lang="en-US" sz="2200" dirty="0" smtClean="0"/>
            </a:br>
            <a:r>
              <a:rPr lang="en-US" sz="2200" dirty="0" smtClean="0"/>
              <a:t/>
            </a:r>
            <a:br>
              <a:rPr lang="en-US" sz="2200" dirty="0" smtClean="0"/>
            </a:br>
            <a:r>
              <a:rPr lang="en-US" sz="2200" dirty="0" smtClean="0"/>
              <a:t/>
            </a:r>
            <a:br>
              <a:rPr lang="en-US" sz="2200" dirty="0" smtClean="0"/>
            </a:br>
            <a:r>
              <a:rPr lang="en-US" sz="2200" dirty="0" smtClean="0"/>
              <a:t/>
            </a:r>
            <a:br>
              <a:rPr lang="en-US" sz="2200" dirty="0" smtClean="0"/>
            </a:br>
            <a:r>
              <a:rPr lang="en-US" sz="2200" dirty="0" smtClean="0"/>
              <a:t/>
            </a:r>
            <a:br>
              <a:rPr lang="en-US" sz="2200" dirty="0" smtClean="0"/>
            </a:br>
            <a:r>
              <a:rPr lang="en-US" sz="2200" dirty="0" smtClean="0"/>
              <a:t/>
            </a:r>
            <a:br>
              <a:rPr lang="en-US" sz="2200" dirty="0" smtClean="0"/>
            </a:br>
            <a:endParaRPr lang="en-US" sz="2200" dirty="0"/>
          </a:p>
          <a:p>
            <a:pPr marL="457200" indent="-457200">
              <a:lnSpc>
                <a:spcPct val="80000"/>
              </a:lnSpc>
              <a:buFontTx/>
              <a:buAutoNum type="arabicPeriod" startAt="5"/>
            </a:pPr>
            <a:r>
              <a:rPr lang="en-US" sz="2200" dirty="0"/>
              <a:t>A rigid plastic container holds 35.0 g of ethylene gas (C</a:t>
            </a:r>
            <a:r>
              <a:rPr lang="en-US" sz="2200" baseline="-25000" dirty="0"/>
              <a:t>2</a:t>
            </a:r>
            <a:r>
              <a:rPr lang="en-US" sz="2200" dirty="0"/>
              <a:t>H</a:t>
            </a:r>
            <a:r>
              <a:rPr lang="en-US" sz="2200" baseline="-25000" dirty="0"/>
              <a:t>4</a:t>
            </a:r>
            <a:r>
              <a:rPr lang="en-US" sz="2200" dirty="0"/>
              <a:t>) at a pressure of 793 </a:t>
            </a:r>
            <a:r>
              <a:rPr lang="en-US" sz="2200" dirty="0" err="1"/>
              <a:t>torr</a:t>
            </a:r>
            <a:r>
              <a:rPr lang="en-US" sz="2200" dirty="0"/>
              <a:t>.  What is the pressure if 5.0 g of ethylene is removed at constant temperature</a:t>
            </a:r>
            <a:r>
              <a:rPr lang="en-US" sz="2200" dirty="0" smtClean="0"/>
              <a:t>?</a:t>
            </a:r>
            <a:endParaRPr lang="en-US" sz="2200" dirty="0"/>
          </a:p>
        </p:txBody>
      </p:sp>
      <p:sp>
        <p:nvSpPr>
          <p:cNvPr id="4" name="Slide Number Placeholder 5"/>
          <p:cNvSpPr>
            <a:spLocks noGrp="1"/>
          </p:cNvSpPr>
          <p:nvPr>
            <p:ph type="sldNum" sz="quarter" idx="12"/>
          </p:nvPr>
        </p:nvSpPr>
        <p:spPr/>
        <p:txBody>
          <a:bodyPr/>
          <a:lstStyle/>
          <a:p>
            <a:fld id="{9314B0BD-34F2-4B6B-B294-51F2CE2EEEB6}" type="slidenum">
              <a:rPr lang="en-US"/>
              <a:pPr/>
              <a:t>51</a:t>
            </a:fld>
            <a:endParaRPr lang="en-US"/>
          </a:p>
        </p:txBody>
      </p:sp>
      <p:sp>
        <p:nvSpPr>
          <p:cNvPr id="60418" name="Rectangle 2"/>
          <p:cNvSpPr>
            <a:spLocks noGrp="1" noChangeArrowheads="1"/>
          </p:cNvSpPr>
          <p:nvPr>
            <p:ph type="title"/>
          </p:nvPr>
        </p:nvSpPr>
        <p:spPr>
          <a:xfrm>
            <a:off x="457200" y="0"/>
            <a:ext cx="8229600" cy="808038"/>
          </a:xfrm>
        </p:spPr>
        <p:txBody>
          <a:bodyPr/>
          <a:lstStyle/>
          <a:p>
            <a:r>
              <a:rPr lang="en-US" dirty="0"/>
              <a:t>Solving Gas Law </a:t>
            </a:r>
            <a:r>
              <a:rPr lang="en-US" dirty="0" smtClean="0"/>
              <a:t>Problems</a:t>
            </a:r>
            <a:endParaRPr lang="en-US" dirty="0"/>
          </a:p>
        </p:txBody>
      </p:sp>
    </p:spTree>
    <p:extLst>
      <p:ext uri="{BB962C8B-B14F-4D97-AF65-F5344CB8AC3E}">
        <p14:creationId xmlns:p14="http://schemas.microsoft.com/office/powerpoint/2010/main" val="20181840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idx="1"/>
          </p:nvPr>
        </p:nvSpPr>
        <p:spPr>
          <a:xfrm>
            <a:off x="381000" y="685800"/>
            <a:ext cx="8382000" cy="5334000"/>
          </a:xfrm>
        </p:spPr>
        <p:txBody>
          <a:bodyPr/>
          <a:lstStyle/>
          <a:p>
            <a:pPr marL="457200" indent="-457200">
              <a:lnSpc>
                <a:spcPct val="80000"/>
              </a:lnSpc>
              <a:buSzPct val="100000"/>
              <a:buFont typeface="+mj-lt"/>
              <a:buAutoNum type="arabicPeriod" startAt="7"/>
            </a:pPr>
            <a:r>
              <a:rPr lang="en-US" sz="2200" dirty="0" smtClean="0"/>
              <a:t>A </a:t>
            </a:r>
            <a:r>
              <a:rPr lang="en-US" sz="2200" dirty="0"/>
              <a:t>steel tank has a volume of 438 L and is filled with </a:t>
            </a:r>
            <a:r>
              <a:rPr lang="en-US" sz="2200" dirty="0" smtClean="0"/>
              <a:t>885 g </a:t>
            </a:r>
            <a:r>
              <a:rPr lang="en-US" sz="2200" dirty="0"/>
              <a:t>of O</a:t>
            </a:r>
            <a:r>
              <a:rPr lang="en-US" sz="2200" baseline="-25000" dirty="0"/>
              <a:t>2</a:t>
            </a:r>
            <a:r>
              <a:rPr lang="en-US" sz="2200" dirty="0"/>
              <a:t>.  Calculate the pressure of O</a:t>
            </a:r>
            <a:r>
              <a:rPr lang="en-US" sz="2200" baseline="-25000" dirty="0"/>
              <a:t>2</a:t>
            </a:r>
            <a:r>
              <a:rPr lang="en-US" sz="2200" dirty="0"/>
              <a:t> at 21 </a:t>
            </a:r>
            <a:r>
              <a:rPr lang="en-US" sz="2200" dirty="0">
                <a:cs typeface="Arial" pitchFamily="34" charset="0"/>
              </a:rPr>
              <a:t>°C</a:t>
            </a:r>
            <a:r>
              <a:rPr lang="en-US" sz="2200" dirty="0" smtClean="0">
                <a:cs typeface="Arial" pitchFamily="34" charset="0"/>
              </a:rPr>
              <a:t>.</a:t>
            </a:r>
            <a:br>
              <a:rPr lang="en-US" sz="2200" dirty="0" smtClean="0">
                <a:cs typeface="Arial" pitchFamily="34" charset="0"/>
              </a:rPr>
            </a:br>
            <a:r>
              <a:rPr lang="en-US" sz="2200" dirty="0" smtClean="0">
                <a:cs typeface="Arial" pitchFamily="34" charset="0"/>
              </a:rPr>
              <a:t/>
            </a:r>
            <a:br>
              <a:rPr lang="en-US" sz="2200" dirty="0" smtClean="0">
                <a:cs typeface="Arial" pitchFamily="34" charset="0"/>
              </a:rPr>
            </a:br>
            <a:r>
              <a:rPr lang="en-US" sz="2200" dirty="0" smtClean="0">
                <a:cs typeface="Arial" pitchFamily="34" charset="0"/>
              </a:rPr>
              <a:t/>
            </a:r>
            <a:br>
              <a:rPr lang="en-US" sz="2200" dirty="0" smtClean="0">
                <a:cs typeface="Arial" pitchFamily="34" charset="0"/>
              </a:rPr>
            </a:br>
            <a:r>
              <a:rPr lang="en-US" sz="2200" dirty="0" smtClean="0">
                <a:cs typeface="Arial" pitchFamily="34" charset="0"/>
              </a:rPr>
              <a:t/>
            </a:r>
            <a:br>
              <a:rPr lang="en-US" sz="2200" dirty="0" smtClean="0">
                <a:cs typeface="Arial" pitchFamily="34" charset="0"/>
              </a:rPr>
            </a:br>
            <a:r>
              <a:rPr lang="en-US" sz="2200" dirty="0" smtClean="0">
                <a:cs typeface="Arial" pitchFamily="34" charset="0"/>
              </a:rPr>
              <a:t/>
            </a:r>
            <a:br>
              <a:rPr lang="en-US" sz="2200" dirty="0" smtClean="0">
                <a:cs typeface="Arial" pitchFamily="34" charset="0"/>
              </a:rPr>
            </a:br>
            <a:r>
              <a:rPr lang="en-US" sz="2200" dirty="0" smtClean="0">
                <a:cs typeface="Arial" pitchFamily="34" charset="0"/>
              </a:rPr>
              <a:t/>
            </a:r>
            <a:br>
              <a:rPr lang="en-US" sz="2200" dirty="0" smtClean="0">
                <a:cs typeface="Arial" pitchFamily="34" charset="0"/>
              </a:rPr>
            </a:br>
            <a:r>
              <a:rPr lang="en-US" sz="2200" dirty="0" smtClean="0">
                <a:cs typeface="Arial" pitchFamily="34" charset="0"/>
              </a:rPr>
              <a:t/>
            </a:r>
            <a:br>
              <a:rPr lang="en-US" sz="2200" dirty="0" smtClean="0">
                <a:cs typeface="Arial" pitchFamily="34" charset="0"/>
              </a:rPr>
            </a:br>
            <a:r>
              <a:rPr lang="en-US" sz="2200" dirty="0" smtClean="0">
                <a:cs typeface="Arial" pitchFamily="34" charset="0"/>
              </a:rPr>
              <a:t/>
            </a:r>
            <a:br>
              <a:rPr lang="en-US" sz="2200" dirty="0" smtClean="0">
                <a:cs typeface="Arial" pitchFamily="34" charset="0"/>
              </a:rPr>
            </a:br>
            <a:endParaRPr lang="en-US" sz="2200" dirty="0">
              <a:cs typeface="Arial" pitchFamily="34" charset="0"/>
            </a:endParaRPr>
          </a:p>
          <a:p>
            <a:pPr marL="457200" indent="-457200">
              <a:lnSpc>
                <a:spcPct val="80000"/>
              </a:lnSpc>
              <a:buSzPct val="100000"/>
              <a:buFont typeface="+mj-lt"/>
              <a:buAutoNum type="arabicPeriod" startAt="7"/>
            </a:pPr>
            <a:r>
              <a:rPr lang="en-US" sz="2200" dirty="0">
                <a:cs typeface="Arial" pitchFamily="34" charset="0"/>
              </a:rPr>
              <a:t>The tank in problem 7 develops a slow leak that is discovered and sealed.  The new measured pressure is 1.37 atm.  How many grams of O</a:t>
            </a:r>
            <a:r>
              <a:rPr lang="en-US" sz="2200" baseline="-25000" dirty="0">
                <a:cs typeface="Arial" pitchFamily="34" charset="0"/>
              </a:rPr>
              <a:t>2</a:t>
            </a:r>
            <a:r>
              <a:rPr lang="en-US" sz="2200" dirty="0">
                <a:cs typeface="Arial" pitchFamily="34" charset="0"/>
              </a:rPr>
              <a:t> remain?</a:t>
            </a:r>
          </a:p>
        </p:txBody>
      </p:sp>
      <p:sp>
        <p:nvSpPr>
          <p:cNvPr id="4" name="Slide Number Placeholder 5"/>
          <p:cNvSpPr>
            <a:spLocks noGrp="1"/>
          </p:cNvSpPr>
          <p:nvPr>
            <p:ph type="sldNum" sz="quarter" idx="12"/>
          </p:nvPr>
        </p:nvSpPr>
        <p:spPr/>
        <p:txBody>
          <a:bodyPr/>
          <a:lstStyle/>
          <a:p>
            <a:fld id="{9314B0BD-34F2-4B6B-B294-51F2CE2EEEB6}" type="slidenum">
              <a:rPr lang="en-US"/>
              <a:pPr/>
              <a:t>52</a:t>
            </a:fld>
            <a:endParaRPr lang="en-US"/>
          </a:p>
        </p:txBody>
      </p:sp>
      <p:sp>
        <p:nvSpPr>
          <p:cNvPr id="60418" name="Rectangle 2"/>
          <p:cNvSpPr>
            <a:spLocks noGrp="1" noChangeArrowheads="1"/>
          </p:cNvSpPr>
          <p:nvPr>
            <p:ph type="title"/>
          </p:nvPr>
        </p:nvSpPr>
        <p:spPr>
          <a:xfrm>
            <a:off x="457200" y="0"/>
            <a:ext cx="8229600" cy="808038"/>
          </a:xfrm>
        </p:spPr>
        <p:txBody>
          <a:bodyPr/>
          <a:lstStyle/>
          <a:p>
            <a:r>
              <a:rPr lang="en-US" dirty="0"/>
              <a:t>Solving Gas Law </a:t>
            </a:r>
            <a:r>
              <a:rPr lang="en-US" dirty="0" smtClean="0"/>
              <a:t>Problems</a:t>
            </a:r>
            <a:endParaRPr lang="en-US" dirty="0"/>
          </a:p>
        </p:txBody>
      </p:sp>
    </p:spTree>
    <p:extLst>
      <p:ext uri="{BB962C8B-B14F-4D97-AF65-F5344CB8AC3E}">
        <p14:creationId xmlns:p14="http://schemas.microsoft.com/office/powerpoint/2010/main" val="39862189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noChangeArrowheads="1"/>
          </p:cNvSpPr>
          <p:nvPr>
            <p:ph idx="1"/>
          </p:nvPr>
        </p:nvSpPr>
        <p:spPr>
          <a:xfrm>
            <a:off x="457200" y="762000"/>
            <a:ext cx="8229600" cy="4906963"/>
          </a:xfrm>
        </p:spPr>
        <p:txBody>
          <a:bodyPr/>
          <a:lstStyle/>
          <a:p>
            <a:r>
              <a:rPr lang="en-US" sz="2800" dirty="0"/>
              <a:t>One mole of any gas occupies nearly the same volume at a given temperature and pressure.</a:t>
            </a:r>
          </a:p>
          <a:p>
            <a:r>
              <a:rPr lang="en-US" sz="2800" dirty="0"/>
              <a:t>The density (d = m/V) depends on differences in molar mass.  </a:t>
            </a:r>
          </a:p>
          <a:p>
            <a:pPr lvl="1"/>
            <a:r>
              <a:rPr lang="en-US" sz="2400" dirty="0"/>
              <a:t>e.g. at STP, 1 </a:t>
            </a:r>
            <a:r>
              <a:rPr lang="en-US" sz="2400" dirty="0" err="1"/>
              <a:t>mol</a:t>
            </a:r>
            <a:r>
              <a:rPr lang="en-US" sz="2400" dirty="0"/>
              <a:t> O</a:t>
            </a:r>
            <a:r>
              <a:rPr lang="en-US" sz="2400" baseline="-25000" dirty="0"/>
              <a:t>2</a:t>
            </a:r>
            <a:r>
              <a:rPr lang="en-US" sz="2400" dirty="0"/>
              <a:t> occupies the same volume as 1 </a:t>
            </a:r>
            <a:r>
              <a:rPr lang="en-US" sz="2400" dirty="0" err="1"/>
              <a:t>mol</a:t>
            </a:r>
            <a:r>
              <a:rPr lang="en-US" sz="2400" dirty="0"/>
              <a:t> N</a:t>
            </a:r>
            <a:r>
              <a:rPr lang="en-US" sz="2400" baseline="-25000" dirty="0"/>
              <a:t>2</a:t>
            </a:r>
            <a:r>
              <a:rPr lang="en-US" sz="2400" dirty="0"/>
              <a:t>, but since each O</a:t>
            </a:r>
            <a:r>
              <a:rPr lang="en-US" sz="2400" baseline="-25000" dirty="0"/>
              <a:t>2</a:t>
            </a:r>
            <a:r>
              <a:rPr lang="en-US" sz="2400" dirty="0"/>
              <a:t> molecule has a greater mass than each N</a:t>
            </a:r>
            <a:r>
              <a:rPr lang="en-US" sz="2400" baseline="-25000" dirty="0"/>
              <a:t>2</a:t>
            </a:r>
            <a:r>
              <a:rPr lang="en-US" sz="2400" dirty="0"/>
              <a:t> molecule, O</a:t>
            </a:r>
            <a:r>
              <a:rPr lang="en-US" sz="2400" baseline="-25000" dirty="0"/>
              <a:t>2</a:t>
            </a:r>
            <a:r>
              <a:rPr lang="en-US" sz="2400" dirty="0"/>
              <a:t> is denser.</a:t>
            </a:r>
          </a:p>
          <a:p>
            <a:r>
              <a:rPr lang="en-US" sz="2800" dirty="0"/>
              <a:t>All gases are miscible when thoroughly mixed but in the absence of mixing, a less dense gas will lie above a more dense one.</a:t>
            </a:r>
          </a:p>
        </p:txBody>
      </p:sp>
      <p:sp>
        <p:nvSpPr>
          <p:cNvPr id="4" name="Slide Number Placeholder 5"/>
          <p:cNvSpPr>
            <a:spLocks noGrp="1"/>
          </p:cNvSpPr>
          <p:nvPr>
            <p:ph type="sldNum" sz="quarter" idx="12"/>
          </p:nvPr>
        </p:nvSpPr>
        <p:spPr/>
        <p:txBody>
          <a:bodyPr/>
          <a:lstStyle/>
          <a:p>
            <a:fld id="{2E424EEC-2BAA-454D-A8FC-A2CFBC37C7B1}" type="slidenum">
              <a:rPr lang="en-US"/>
              <a:pPr/>
              <a:t>53</a:t>
            </a:fld>
            <a:endParaRPr lang="en-US"/>
          </a:p>
        </p:txBody>
      </p:sp>
      <p:sp>
        <p:nvSpPr>
          <p:cNvPr id="61442" name="Rectangle 2"/>
          <p:cNvSpPr>
            <a:spLocks noGrp="1" noChangeArrowheads="1"/>
          </p:cNvSpPr>
          <p:nvPr>
            <p:ph type="title"/>
          </p:nvPr>
        </p:nvSpPr>
        <p:spPr>
          <a:xfrm>
            <a:off x="457200" y="0"/>
            <a:ext cx="8229600" cy="914400"/>
          </a:xfrm>
        </p:spPr>
        <p:txBody>
          <a:bodyPr/>
          <a:lstStyle/>
          <a:p>
            <a:r>
              <a:rPr lang="en-US" dirty="0"/>
              <a:t>Density of a Gas</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457200" y="0"/>
            <a:ext cx="8229600" cy="990600"/>
          </a:xfrm>
        </p:spPr>
        <p:txBody>
          <a:bodyPr/>
          <a:lstStyle/>
          <a:p>
            <a:r>
              <a:rPr lang="en-US" dirty="0"/>
              <a:t>Calculating Gas Density</a:t>
            </a:r>
          </a:p>
        </p:txBody>
      </p:sp>
      <p:sp>
        <p:nvSpPr>
          <p:cNvPr id="62467" name="Rectangle 3"/>
          <p:cNvSpPr>
            <a:spLocks noGrp="1" noChangeArrowheads="1"/>
          </p:cNvSpPr>
          <p:nvPr>
            <p:ph type="body" sz="half" idx="1"/>
          </p:nvPr>
        </p:nvSpPr>
        <p:spPr>
          <a:xfrm>
            <a:off x="457200" y="914400"/>
            <a:ext cx="8153400" cy="5486400"/>
          </a:xfrm>
        </p:spPr>
        <p:txBody>
          <a:bodyPr/>
          <a:lstStyle/>
          <a:p>
            <a:pPr>
              <a:lnSpc>
                <a:spcPct val="90000"/>
              </a:lnSpc>
            </a:pPr>
            <a:r>
              <a:rPr lang="en-US" sz="2400"/>
              <a:t>Number of moles is mass divided by molar mass. </a:t>
            </a:r>
            <a:br>
              <a:rPr lang="en-US" sz="2400"/>
            </a:br>
            <a:r>
              <a:rPr lang="en-US" sz="2400"/>
              <a:t/>
            </a:r>
            <a:br>
              <a:rPr lang="en-US" sz="2400"/>
            </a:br>
            <a:r>
              <a:rPr lang="en-US" sz="2400"/>
              <a:t/>
            </a:r>
            <a:br>
              <a:rPr lang="en-US" sz="2400"/>
            </a:br>
            <a:r>
              <a:rPr lang="en-US" sz="2400"/>
              <a:t/>
            </a:r>
            <a:br>
              <a:rPr lang="en-US" sz="2400"/>
            </a:br>
            <a:r>
              <a:rPr lang="en-US" sz="2400"/>
              <a:t/>
            </a:r>
            <a:br>
              <a:rPr lang="en-US" sz="2400"/>
            </a:br>
            <a:endParaRPr lang="en-US" sz="2400"/>
          </a:p>
          <a:p>
            <a:pPr>
              <a:lnSpc>
                <a:spcPct val="90000"/>
              </a:lnSpc>
            </a:pPr>
            <a:r>
              <a:rPr lang="en-US" sz="2400"/>
              <a:t>The density of a gas is directly proportional to its molar mass.</a:t>
            </a:r>
          </a:p>
          <a:p>
            <a:pPr lvl="1">
              <a:lnSpc>
                <a:spcPct val="90000"/>
              </a:lnSpc>
            </a:pPr>
            <a:r>
              <a:rPr lang="en-US" sz="2000"/>
              <a:t>A given amount of a heavier gas occupies the same volume as that amount of a lighter gas (Avogadro’s law).</a:t>
            </a:r>
          </a:p>
          <a:p>
            <a:pPr>
              <a:lnSpc>
                <a:spcPct val="90000"/>
              </a:lnSpc>
            </a:pPr>
            <a:r>
              <a:rPr lang="en-US" sz="2400"/>
              <a:t>The density of a gas is inversely proportional to the temperature.</a:t>
            </a:r>
          </a:p>
          <a:p>
            <a:pPr lvl="1">
              <a:lnSpc>
                <a:spcPct val="90000"/>
              </a:lnSpc>
            </a:pPr>
            <a:r>
              <a:rPr lang="en-US" sz="2000"/>
              <a:t>As the volume of a gas increases with temperature (Charles’s law, the same mass occupies more space; thus the density is lower.</a:t>
            </a:r>
          </a:p>
        </p:txBody>
      </p:sp>
      <p:graphicFrame>
        <p:nvGraphicFramePr>
          <p:cNvPr id="62468" name="Object 4"/>
          <p:cNvGraphicFramePr>
            <a:graphicFrameLocks noGrp="1" noChangeAspect="1"/>
          </p:cNvGraphicFramePr>
          <p:nvPr>
            <p:ph sz="half" idx="2"/>
          </p:nvPr>
        </p:nvGraphicFramePr>
        <p:xfrm>
          <a:off x="838200" y="1398588"/>
          <a:ext cx="1295400" cy="1116012"/>
        </p:xfrm>
        <a:graphic>
          <a:graphicData uri="http://schemas.openxmlformats.org/presentationml/2006/ole">
            <mc:AlternateContent xmlns:mc="http://schemas.openxmlformats.org/markup-compatibility/2006">
              <mc:Choice xmlns:v="urn:schemas-microsoft-com:vml" Requires="v">
                <p:oleObj spid="_x0000_s62501" name="Equation" r:id="rId4" imgW="457200" imgH="393480" progId="Equation.3">
                  <p:embed/>
                </p:oleObj>
              </mc:Choice>
              <mc:Fallback>
                <p:oleObj name="Equation" r:id="rId4" imgW="457200" imgH="39348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398588"/>
                        <a:ext cx="1295400" cy="1116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Slide Number Placeholder 6"/>
          <p:cNvSpPr>
            <a:spLocks noGrp="1"/>
          </p:cNvSpPr>
          <p:nvPr>
            <p:ph type="sldNum" sz="quarter" idx="12"/>
          </p:nvPr>
        </p:nvSpPr>
        <p:spPr/>
        <p:txBody>
          <a:bodyPr/>
          <a:lstStyle/>
          <a:p>
            <a:fld id="{8DFADE06-352E-4C6B-86E4-40CAFD2ABC67}" type="slidenum">
              <a:rPr lang="en-US"/>
              <a:pPr/>
              <a:t>54</a:t>
            </a:fld>
            <a:endParaRPr lang="en-US"/>
          </a:p>
        </p:txBody>
      </p:sp>
      <p:graphicFrame>
        <p:nvGraphicFramePr>
          <p:cNvPr id="62470" name="Object 6"/>
          <p:cNvGraphicFramePr>
            <a:graphicFrameLocks noChangeAspect="1"/>
          </p:cNvGraphicFramePr>
          <p:nvPr/>
        </p:nvGraphicFramePr>
        <p:xfrm>
          <a:off x="2895600" y="1447800"/>
          <a:ext cx="2301875" cy="1116013"/>
        </p:xfrm>
        <a:graphic>
          <a:graphicData uri="http://schemas.openxmlformats.org/presentationml/2006/ole">
            <mc:AlternateContent xmlns:mc="http://schemas.openxmlformats.org/markup-compatibility/2006">
              <mc:Choice xmlns:v="urn:schemas-microsoft-com:vml" Requires="v">
                <p:oleObj spid="_x0000_s62502" name="Equation" r:id="rId6" imgW="812520" imgH="393480" progId="Equation.3">
                  <p:embed/>
                </p:oleObj>
              </mc:Choice>
              <mc:Fallback>
                <p:oleObj name="Equation" r:id="rId6" imgW="812520" imgH="393480" progId="Equation.3">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95600" y="1447800"/>
                        <a:ext cx="2301875" cy="1116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2471" name="Object 7"/>
          <p:cNvGraphicFramePr>
            <a:graphicFrameLocks noChangeAspect="1"/>
          </p:cNvGraphicFramePr>
          <p:nvPr/>
        </p:nvGraphicFramePr>
        <p:xfrm>
          <a:off x="5794375" y="1447800"/>
          <a:ext cx="2662238" cy="1116013"/>
        </p:xfrm>
        <a:graphic>
          <a:graphicData uri="http://schemas.openxmlformats.org/presentationml/2006/ole">
            <mc:AlternateContent xmlns:mc="http://schemas.openxmlformats.org/markup-compatibility/2006">
              <mc:Choice xmlns:v="urn:schemas-microsoft-com:vml" Requires="v">
                <p:oleObj spid="_x0000_s62503" name="Equation" r:id="rId8" imgW="939600" imgH="393480" progId="Equation.3">
                  <p:embed/>
                </p:oleObj>
              </mc:Choice>
              <mc:Fallback>
                <p:oleObj name="Equation" r:id="rId8" imgW="939600" imgH="393480" progId="Equation.3">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94375" y="1447800"/>
                        <a:ext cx="2662238" cy="1116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2472" name="Line 8"/>
          <p:cNvSpPr>
            <a:spLocks noChangeShapeType="1"/>
          </p:cNvSpPr>
          <p:nvPr/>
        </p:nvSpPr>
        <p:spPr bwMode="auto">
          <a:xfrm>
            <a:off x="2209800" y="1981200"/>
            <a:ext cx="533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73" name="Line 9"/>
          <p:cNvSpPr>
            <a:spLocks noChangeShapeType="1"/>
          </p:cNvSpPr>
          <p:nvPr/>
        </p:nvSpPr>
        <p:spPr bwMode="auto">
          <a:xfrm>
            <a:off x="5181600" y="1981200"/>
            <a:ext cx="533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p:cNvSpPr>
            <a:spLocks noGrp="1" noChangeArrowheads="1"/>
          </p:cNvSpPr>
          <p:nvPr>
            <p:ph idx="1"/>
          </p:nvPr>
        </p:nvSpPr>
        <p:spPr>
          <a:xfrm>
            <a:off x="457200" y="685800"/>
            <a:ext cx="8229600" cy="4525963"/>
          </a:xfrm>
        </p:spPr>
        <p:txBody>
          <a:bodyPr>
            <a:normAutofit/>
          </a:bodyPr>
          <a:lstStyle/>
          <a:p>
            <a:pPr marL="609600" indent="-609600">
              <a:buFontTx/>
              <a:buAutoNum type="arabicPeriod"/>
            </a:pPr>
            <a:r>
              <a:rPr lang="en-US" sz="2400" dirty="0"/>
              <a:t>Calculate the density (in g/L) of carbon </a:t>
            </a:r>
            <a:r>
              <a:rPr lang="en-US" sz="2400" dirty="0" smtClean="0"/>
              <a:t>dioxide</a:t>
            </a:r>
          </a:p>
          <a:p>
            <a:pPr marL="865632" lvl="1" indent="-609600">
              <a:buFontTx/>
              <a:buAutoNum type="alphaLcPeriod"/>
            </a:pPr>
            <a:r>
              <a:rPr lang="en-US" sz="2400" dirty="0" smtClean="0"/>
              <a:t>At </a:t>
            </a:r>
            <a:r>
              <a:rPr lang="en-US" sz="2400" dirty="0"/>
              <a:t>STP (0 °C and 1 </a:t>
            </a:r>
            <a:r>
              <a:rPr lang="en-US" sz="2400" dirty="0" err="1"/>
              <a:t>atm</a:t>
            </a:r>
            <a:r>
              <a:rPr lang="en-US" sz="2400" dirty="0"/>
              <a:t>) </a:t>
            </a: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endParaRPr lang="en-US" sz="2400" dirty="0"/>
          </a:p>
          <a:p>
            <a:pPr marL="865632" lvl="1" indent="-609600">
              <a:buFontTx/>
              <a:buAutoNum type="alphaLcPeriod"/>
            </a:pPr>
            <a:r>
              <a:rPr lang="en-US" sz="2400" dirty="0" smtClean="0"/>
              <a:t>At </a:t>
            </a:r>
            <a:r>
              <a:rPr lang="en-US" sz="2400" dirty="0"/>
              <a:t>ordinary room conditions (20 °C and 1.00 </a:t>
            </a:r>
            <a:r>
              <a:rPr lang="en-US" sz="2400" dirty="0" err="1"/>
              <a:t>atm</a:t>
            </a:r>
            <a:r>
              <a:rPr lang="en-US" sz="2400" dirty="0" smtClean="0"/>
              <a:t>)</a:t>
            </a:r>
            <a:br>
              <a:rPr lang="en-US" sz="2400" dirty="0" smtClean="0"/>
            </a:br>
            <a:r>
              <a:rPr lang="en-US" sz="2400" dirty="0" smtClean="0"/>
              <a:t/>
            </a:r>
            <a:br>
              <a:rPr lang="en-US" sz="2400" dirty="0" smtClean="0"/>
            </a:br>
            <a:r>
              <a:rPr lang="en-US" sz="2400" dirty="0" smtClean="0"/>
              <a:t/>
            </a:r>
            <a:br>
              <a:rPr lang="en-US" sz="2400" dirty="0" smtClean="0"/>
            </a:br>
            <a:endParaRPr lang="en-US" sz="2400" dirty="0"/>
          </a:p>
          <a:p>
            <a:pPr marL="609600" indent="-609600">
              <a:buFontTx/>
              <a:buAutoNum type="arabicPeriod" startAt="2"/>
            </a:pPr>
            <a:r>
              <a:rPr lang="en-US" sz="2400" dirty="0"/>
              <a:t>Compare the density of SO</a:t>
            </a:r>
            <a:r>
              <a:rPr lang="en-US" sz="2400" baseline="-25000" dirty="0"/>
              <a:t>2</a:t>
            </a:r>
            <a:r>
              <a:rPr lang="en-US" sz="2400" dirty="0"/>
              <a:t> at 0 °C and 380 </a:t>
            </a:r>
            <a:r>
              <a:rPr lang="en-US" sz="2400" dirty="0" err="1"/>
              <a:t>torr</a:t>
            </a:r>
            <a:r>
              <a:rPr lang="en-US" sz="2400" dirty="0"/>
              <a:t> with its density at STP.</a:t>
            </a:r>
          </a:p>
        </p:txBody>
      </p:sp>
      <p:sp>
        <p:nvSpPr>
          <p:cNvPr id="4" name="Slide Number Placeholder 5"/>
          <p:cNvSpPr>
            <a:spLocks noGrp="1"/>
          </p:cNvSpPr>
          <p:nvPr>
            <p:ph type="sldNum" sz="quarter" idx="12"/>
          </p:nvPr>
        </p:nvSpPr>
        <p:spPr/>
        <p:txBody>
          <a:bodyPr/>
          <a:lstStyle/>
          <a:p>
            <a:fld id="{9C758D06-3D4B-4AC7-85B5-FB78344DBA36}" type="slidenum">
              <a:rPr lang="en-US"/>
              <a:pPr/>
              <a:t>55</a:t>
            </a:fld>
            <a:endParaRPr lang="en-US"/>
          </a:p>
        </p:txBody>
      </p:sp>
      <p:sp>
        <p:nvSpPr>
          <p:cNvPr id="64514" name="Rectangle 2"/>
          <p:cNvSpPr>
            <a:spLocks noGrp="1" noChangeArrowheads="1"/>
          </p:cNvSpPr>
          <p:nvPr>
            <p:ph type="title"/>
          </p:nvPr>
        </p:nvSpPr>
        <p:spPr>
          <a:xfrm>
            <a:off x="533400" y="0"/>
            <a:ext cx="8229600" cy="808037"/>
          </a:xfrm>
        </p:spPr>
        <p:txBody>
          <a:bodyPr/>
          <a:lstStyle/>
          <a:p>
            <a:r>
              <a:rPr lang="en-US" dirty="0"/>
              <a:t>Calculating Gas Density</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57200" y="76200"/>
            <a:ext cx="8229600" cy="715962"/>
          </a:xfrm>
        </p:spPr>
        <p:txBody>
          <a:bodyPr/>
          <a:lstStyle/>
          <a:p>
            <a:r>
              <a:rPr lang="en-US" sz="4000" dirty="0"/>
              <a:t>Molar Mass of a Gas</a:t>
            </a:r>
          </a:p>
        </p:txBody>
      </p:sp>
      <p:sp>
        <p:nvSpPr>
          <p:cNvPr id="67587" name="Rectangle 3"/>
          <p:cNvSpPr>
            <a:spLocks noGrp="1" noChangeArrowheads="1"/>
          </p:cNvSpPr>
          <p:nvPr>
            <p:ph type="body" sz="half" idx="1"/>
          </p:nvPr>
        </p:nvSpPr>
        <p:spPr>
          <a:xfrm>
            <a:off x="457200" y="838200"/>
            <a:ext cx="8153400" cy="5334000"/>
          </a:xfrm>
        </p:spPr>
        <p:txBody>
          <a:bodyPr/>
          <a:lstStyle/>
          <a:p>
            <a:r>
              <a:rPr lang="en-US" sz="2800" dirty="0"/>
              <a:t>Rearrange the ideal gas law:</a:t>
            </a:r>
            <a:br>
              <a:rPr lang="en-US" sz="2800" dirty="0"/>
            </a:br>
            <a:r>
              <a:rPr lang="en-US" sz="2800" dirty="0"/>
              <a:t/>
            </a:r>
            <a:br>
              <a:rPr lang="en-US" sz="2800" dirty="0"/>
            </a:br>
            <a:r>
              <a:rPr lang="en-US" sz="2800" dirty="0"/>
              <a:t/>
            </a:r>
            <a:br>
              <a:rPr lang="en-US" sz="2800" dirty="0"/>
            </a:br>
            <a:endParaRPr lang="en-US" sz="2800" dirty="0"/>
          </a:p>
        </p:txBody>
      </p:sp>
      <p:graphicFrame>
        <p:nvGraphicFramePr>
          <p:cNvPr id="67588" name="Object 4"/>
          <p:cNvGraphicFramePr>
            <a:graphicFrameLocks noGrp="1" noChangeAspect="1"/>
          </p:cNvGraphicFramePr>
          <p:nvPr>
            <p:ph sz="half" idx="2"/>
            <p:extLst>
              <p:ext uri="{D42A27DB-BD31-4B8C-83A1-F6EECF244321}">
                <p14:modId xmlns:p14="http://schemas.microsoft.com/office/powerpoint/2010/main" val="2292230469"/>
              </p:ext>
            </p:extLst>
          </p:nvPr>
        </p:nvGraphicFramePr>
        <p:xfrm>
          <a:off x="914400" y="1600200"/>
          <a:ext cx="2590800" cy="1198563"/>
        </p:xfrm>
        <a:graphic>
          <a:graphicData uri="http://schemas.openxmlformats.org/presentationml/2006/ole">
            <mc:AlternateContent xmlns:mc="http://schemas.openxmlformats.org/markup-compatibility/2006">
              <mc:Choice xmlns:v="urn:schemas-microsoft-com:vml" Requires="v">
                <p:oleObj spid="_x0000_s67621" name="Equation" r:id="rId3" imgW="850680" imgH="393480" progId="Equation.3">
                  <p:embed/>
                </p:oleObj>
              </mc:Choice>
              <mc:Fallback>
                <p:oleObj name="Equation" r:id="rId3" imgW="850680" imgH="39348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600200"/>
                        <a:ext cx="2590800" cy="1198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Slide Number Placeholder 6"/>
          <p:cNvSpPr>
            <a:spLocks noGrp="1"/>
          </p:cNvSpPr>
          <p:nvPr>
            <p:ph type="sldNum" sz="quarter" idx="12"/>
          </p:nvPr>
        </p:nvSpPr>
        <p:spPr/>
        <p:txBody>
          <a:bodyPr/>
          <a:lstStyle/>
          <a:p>
            <a:fld id="{BA318991-6A71-45F0-A4C5-0A926915CC11}" type="slidenum">
              <a:rPr lang="en-US"/>
              <a:pPr/>
              <a:t>56</a:t>
            </a:fld>
            <a:endParaRPr lang="en-US"/>
          </a:p>
        </p:txBody>
      </p:sp>
      <p:graphicFrame>
        <p:nvGraphicFramePr>
          <p:cNvPr id="67590" name="Object 6"/>
          <p:cNvGraphicFramePr>
            <a:graphicFrameLocks noChangeAspect="1"/>
          </p:cNvGraphicFramePr>
          <p:nvPr>
            <p:extLst>
              <p:ext uri="{D42A27DB-BD31-4B8C-83A1-F6EECF244321}">
                <p14:modId xmlns:p14="http://schemas.microsoft.com/office/powerpoint/2010/main" val="2365514638"/>
              </p:ext>
            </p:extLst>
          </p:nvPr>
        </p:nvGraphicFramePr>
        <p:xfrm>
          <a:off x="3200400" y="3048000"/>
          <a:ext cx="2133600" cy="1227138"/>
        </p:xfrm>
        <a:graphic>
          <a:graphicData uri="http://schemas.openxmlformats.org/presentationml/2006/ole">
            <mc:AlternateContent xmlns:mc="http://schemas.openxmlformats.org/markup-compatibility/2006">
              <mc:Choice xmlns:v="urn:schemas-microsoft-com:vml" Requires="v">
                <p:oleObj spid="_x0000_s67622" name="Equation" r:id="rId5" imgW="685800" imgH="393480" progId="Equation.3">
                  <p:embed/>
                </p:oleObj>
              </mc:Choice>
              <mc:Fallback>
                <p:oleObj name="Equation" r:id="rId5" imgW="685800" imgH="39348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0400" y="3048000"/>
                        <a:ext cx="2133600" cy="1227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7591" name="Object 7"/>
          <p:cNvGraphicFramePr>
            <a:graphicFrameLocks noChangeAspect="1"/>
          </p:cNvGraphicFramePr>
          <p:nvPr>
            <p:extLst>
              <p:ext uri="{D42A27DB-BD31-4B8C-83A1-F6EECF244321}">
                <p14:modId xmlns:p14="http://schemas.microsoft.com/office/powerpoint/2010/main" val="3362412901"/>
              </p:ext>
            </p:extLst>
          </p:nvPr>
        </p:nvGraphicFramePr>
        <p:xfrm>
          <a:off x="5715000" y="4572000"/>
          <a:ext cx="2362200" cy="1438275"/>
        </p:xfrm>
        <a:graphic>
          <a:graphicData uri="http://schemas.openxmlformats.org/presentationml/2006/ole">
            <mc:AlternateContent xmlns:mc="http://schemas.openxmlformats.org/markup-compatibility/2006">
              <mc:Choice xmlns:v="urn:schemas-microsoft-com:vml" Requires="v">
                <p:oleObj spid="_x0000_s67623" name="Equation" r:id="rId7" imgW="647640" imgH="393480" progId="Equation.3">
                  <p:embed/>
                </p:oleObj>
              </mc:Choice>
              <mc:Fallback>
                <p:oleObj name="Equation" r:id="rId7" imgW="647640" imgH="393480" progId="Equation.3">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15000" y="4572000"/>
                        <a:ext cx="2362200" cy="1438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457200" y="76200"/>
            <a:ext cx="8229600" cy="715963"/>
          </a:xfrm>
        </p:spPr>
        <p:txBody>
          <a:bodyPr/>
          <a:lstStyle/>
          <a:p>
            <a:r>
              <a:rPr lang="en-US" sz="4000"/>
              <a:t>Finding the Molar Mass of a Gas</a:t>
            </a:r>
          </a:p>
        </p:txBody>
      </p:sp>
      <p:sp>
        <p:nvSpPr>
          <p:cNvPr id="69635" name="Rectangle 3"/>
          <p:cNvSpPr>
            <a:spLocks noGrp="1" noChangeArrowheads="1"/>
          </p:cNvSpPr>
          <p:nvPr>
            <p:ph type="body" sz="half" idx="1"/>
          </p:nvPr>
        </p:nvSpPr>
        <p:spPr>
          <a:xfrm>
            <a:off x="304800" y="685800"/>
            <a:ext cx="8382000" cy="5334000"/>
          </a:xfrm>
        </p:spPr>
        <p:txBody>
          <a:bodyPr>
            <a:normAutofit/>
          </a:bodyPr>
          <a:lstStyle/>
          <a:p>
            <a:pPr marL="533400" indent="-533400">
              <a:buFontTx/>
              <a:buAutoNum type="arabicPeriod"/>
            </a:pPr>
            <a:r>
              <a:rPr lang="en-US" sz="2000" dirty="0"/>
              <a:t>An organic chemist isolates from a petroleum sample a colorless liquid with the properties of cyclohexane (C</a:t>
            </a:r>
            <a:r>
              <a:rPr lang="en-US" sz="2000" baseline="-25000" dirty="0"/>
              <a:t>6</a:t>
            </a:r>
            <a:r>
              <a:rPr lang="en-US" sz="2000" dirty="0"/>
              <a:t>H</a:t>
            </a:r>
            <a:r>
              <a:rPr lang="en-US" sz="2000" baseline="-25000" dirty="0"/>
              <a:t>12</a:t>
            </a:r>
            <a:r>
              <a:rPr lang="en-US" sz="2000" dirty="0"/>
              <a:t>).  She obtains the following data to determine its molar mass:</a:t>
            </a:r>
          </a:p>
          <a:p>
            <a:pPr marL="1295400" lvl="2" indent="-381000">
              <a:buFont typeface="Wingdings" pitchFamily="2" charset="2"/>
              <a:buChar char="Ø"/>
            </a:pPr>
            <a:r>
              <a:rPr lang="en-US" sz="2000" dirty="0"/>
              <a:t>Volume (V) of flask = 213 mL</a:t>
            </a:r>
          </a:p>
          <a:p>
            <a:pPr marL="1295400" lvl="2" indent="-381000">
              <a:buFont typeface="Wingdings" pitchFamily="2" charset="2"/>
              <a:buChar char="Ø"/>
            </a:pPr>
            <a:r>
              <a:rPr lang="en-US" sz="2000" dirty="0"/>
              <a:t>Mass of flask + gas = 78.416 g</a:t>
            </a:r>
          </a:p>
          <a:p>
            <a:pPr marL="1295400" lvl="2" indent="-381000">
              <a:buFont typeface="Wingdings" pitchFamily="2" charset="2"/>
              <a:buChar char="Ø"/>
            </a:pPr>
            <a:r>
              <a:rPr lang="en-US" sz="2000" dirty="0"/>
              <a:t>Mass of flask = 77.834 g</a:t>
            </a:r>
          </a:p>
          <a:p>
            <a:pPr marL="1295400" lvl="2" indent="-381000">
              <a:buFont typeface="Wingdings" pitchFamily="2" charset="2"/>
              <a:buChar char="Ø"/>
            </a:pPr>
            <a:r>
              <a:rPr lang="en-US" sz="2000" dirty="0"/>
              <a:t>T = 100.0 °C</a:t>
            </a:r>
          </a:p>
          <a:p>
            <a:pPr marL="1295400" lvl="2" indent="-381000">
              <a:buFont typeface="Wingdings" pitchFamily="2" charset="2"/>
              <a:buChar char="Ø"/>
            </a:pPr>
            <a:r>
              <a:rPr lang="en-US" sz="2000" dirty="0"/>
              <a:t>P = 754 </a:t>
            </a:r>
            <a:r>
              <a:rPr lang="en-US" sz="2000" dirty="0" err="1" smtClean="0"/>
              <a:t>torr</a:t>
            </a:r>
            <a:endParaRPr lang="en-US" sz="2000" dirty="0"/>
          </a:p>
        </p:txBody>
      </p:sp>
      <p:sp>
        <p:nvSpPr>
          <p:cNvPr id="4" name="Slide Number Placeholder 6"/>
          <p:cNvSpPr>
            <a:spLocks noGrp="1"/>
          </p:cNvSpPr>
          <p:nvPr>
            <p:ph type="sldNum" sz="quarter" idx="12"/>
          </p:nvPr>
        </p:nvSpPr>
        <p:spPr/>
        <p:txBody>
          <a:bodyPr/>
          <a:lstStyle/>
          <a:p>
            <a:fld id="{E861768D-5476-49C4-9B18-2EB31157A8F9}" type="slidenum">
              <a:rPr lang="en-US"/>
              <a:pPr/>
              <a:t>57</a:t>
            </a:fld>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457200" y="76200"/>
            <a:ext cx="8229600" cy="715963"/>
          </a:xfrm>
        </p:spPr>
        <p:txBody>
          <a:bodyPr/>
          <a:lstStyle/>
          <a:p>
            <a:r>
              <a:rPr lang="en-US" sz="4000"/>
              <a:t>Finding the Molar Mass of a Gas</a:t>
            </a:r>
          </a:p>
        </p:txBody>
      </p:sp>
      <p:sp>
        <p:nvSpPr>
          <p:cNvPr id="69635" name="Rectangle 3"/>
          <p:cNvSpPr>
            <a:spLocks noGrp="1" noChangeArrowheads="1"/>
          </p:cNvSpPr>
          <p:nvPr>
            <p:ph type="body" sz="half" idx="1"/>
          </p:nvPr>
        </p:nvSpPr>
        <p:spPr>
          <a:xfrm>
            <a:off x="381000" y="838200"/>
            <a:ext cx="8305800" cy="5334000"/>
          </a:xfrm>
        </p:spPr>
        <p:txBody>
          <a:bodyPr/>
          <a:lstStyle/>
          <a:p>
            <a:pPr marL="533400" indent="-533400">
              <a:buFontTx/>
              <a:buAutoNum type="arabicPeriod" startAt="2"/>
            </a:pPr>
            <a:r>
              <a:rPr lang="en-US" sz="2800" dirty="0" smtClean="0">
                <a:cs typeface="Arial" pitchFamily="34" charset="0"/>
              </a:rPr>
              <a:t>At </a:t>
            </a:r>
            <a:r>
              <a:rPr lang="en-US" sz="2800" dirty="0">
                <a:cs typeface="Arial" pitchFamily="34" charset="0"/>
              </a:rPr>
              <a:t>10.0 °C and 102.5 </a:t>
            </a:r>
            <a:r>
              <a:rPr lang="en-US" sz="2800" dirty="0" err="1">
                <a:cs typeface="Arial" pitchFamily="34" charset="0"/>
              </a:rPr>
              <a:t>kPa</a:t>
            </a:r>
            <a:r>
              <a:rPr lang="en-US" sz="2800" dirty="0">
                <a:cs typeface="Arial" pitchFamily="34" charset="0"/>
              </a:rPr>
              <a:t>, the density of dry air is 1.26 g/L.  What is the molar mass of dry air at these conditions?</a:t>
            </a:r>
          </a:p>
        </p:txBody>
      </p:sp>
      <p:sp>
        <p:nvSpPr>
          <p:cNvPr id="4" name="Slide Number Placeholder 6"/>
          <p:cNvSpPr>
            <a:spLocks noGrp="1"/>
          </p:cNvSpPr>
          <p:nvPr>
            <p:ph type="sldNum" sz="quarter" idx="12"/>
          </p:nvPr>
        </p:nvSpPr>
        <p:spPr/>
        <p:txBody>
          <a:bodyPr/>
          <a:lstStyle/>
          <a:p>
            <a:fld id="{E861768D-5476-49C4-9B18-2EB31157A8F9}" type="slidenum">
              <a:rPr lang="en-US"/>
              <a:pPr/>
              <a:t>58</a:t>
            </a:fld>
            <a:endParaRPr lang="en-US"/>
          </a:p>
        </p:txBody>
      </p:sp>
    </p:spTree>
    <p:extLst>
      <p:ext uri="{BB962C8B-B14F-4D97-AF65-F5344CB8AC3E}">
        <p14:creationId xmlns:p14="http://schemas.microsoft.com/office/powerpoint/2010/main" val="3667870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p:cNvSpPr>
            <a:spLocks noGrp="1" noChangeArrowheads="1"/>
          </p:cNvSpPr>
          <p:nvPr>
            <p:ph idx="1"/>
          </p:nvPr>
        </p:nvSpPr>
        <p:spPr>
          <a:xfrm>
            <a:off x="457200" y="838200"/>
            <a:ext cx="8229600" cy="4525963"/>
          </a:xfrm>
        </p:spPr>
        <p:txBody>
          <a:bodyPr>
            <a:normAutofit lnSpcReduction="10000"/>
          </a:bodyPr>
          <a:lstStyle/>
          <a:p>
            <a:pPr>
              <a:lnSpc>
                <a:spcPct val="80000"/>
              </a:lnSpc>
            </a:pPr>
            <a:r>
              <a:rPr lang="en-US" sz="2800" dirty="0"/>
              <a:t>Gases mix homogeneously (form a solution) in any proportions.</a:t>
            </a:r>
          </a:p>
          <a:p>
            <a:pPr>
              <a:lnSpc>
                <a:spcPct val="80000"/>
              </a:lnSpc>
            </a:pPr>
            <a:r>
              <a:rPr lang="en-US" sz="2800" dirty="0"/>
              <a:t>Each gas in a mixture behaves as if it were the only gas present (assuming no chemical interactions).</a:t>
            </a:r>
          </a:p>
          <a:p>
            <a:pPr>
              <a:lnSpc>
                <a:spcPct val="80000"/>
              </a:lnSpc>
            </a:pPr>
            <a:r>
              <a:rPr lang="en-US" sz="2800" dirty="0"/>
              <a:t>Each gas in a mixture exerts a partial pressure,</a:t>
            </a:r>
            <a:r>
              <a:rPr lang="en-US" sz="2800" dirty="0">
                <a:sym typeface="Wingdings" pitchFamily="2" charset="2"/>
              </a:rPr>
              <a:t> a portion of the total pressure of the mixture, that is the same as the pressure it exerts by itself.</a:t>
            </a:r>
          </a:p>
          <a:p>
            <a:pPr>
              <a:lnSpc>
                <a:spcPct val="80000"/>
              </a:lnSpc>
            </a:pPr>
            <a:r>
              <a:rPr lang="en-US" sz="2800" dirty="0"/>
              <a:t>Law states:</a:t>
            </a:r>
          </a:p>
          <a:p>
            <a:pPr lvl="1">
              <a:lnSpc>
                <a:spcPct val="80000"/>
              </a:lnSpc>
            </a:pPr>
            <a:r>
              <a:rPr lang="en-US" sz="2400" b="1" dirty="0"/>
              <a:t>In a mixture of </a:t>
            </a:r>
            <a:r>
              <a:rPr lang="en-US" sz="2400" b="1" dirty="0" err="1"/>
              <a:t>unreacting</a:t>
            </a:r>
            <a:r>
              <a:rPr lang="en-US" sz="2400" b="1" dirty="0"/>
              <a:t> gases, the total pressure is the sum of the partial pressures of the individual gases.</a:t>
            </a:r>
          </a:p>
          <a:p>
            <a:pPr lvl="2">
              <a:lnSpc>
                <a:spcPct val="80000"/>
              </a:lnSpc>
            </a:pPr>
            <a:endParaRPr lang="en-US" sz="2000" b="1" dirty="0"/>
          </a:p>
          <a:p>
            <a:pPr>
              <a:lnSpc>
                <a:spcPct val="80000"/>
              </a:lnSpc>
            </a:pPr>
            <a:endParaRPr lang="en-US" sz="2800" dirty="0"/>
          </a:p>
        </p:txBody>
      </p:sp>
      <p:sp>
        <p:nvSpPr>
          <p:cNvPr id="5" name="Slide Number Placeholder 5"/>
          <p:cNvSpPr>
            <a:spLocks noGrp="1"/>
          </p:cNvSpPr>
          <p:nvPr>
            <p:ph type="sldNum" sz="quarter" idx="12"/>
          </p:nvPr>
        </p:nvSpPr>
        <p:spPr/>
        <p:txBody>
          <a:bodyPr/>
          <a:lstStyle/>
          <a:p>
            <a:fld id="{A7B142F9-0C74-42D3-B9A4-EFA7592F2ED7}" type="slidenum">
              <a:rPr lang="en-US"/>
              <a:pPr/>
              <a:t>59</a:t>
            </a:fld>
            <a:endParaRPr lang="en-US"/>
          </a:p>
        </p:txBody>
      </p:sp>
      <p:sp>
        <p:nvSpPr>
          <p:cNvPr id="70658" name="Rectangle 2"/>
          <p:cNvSpPr>
            <a:spLocks noGrp="1" noChangeArrowheads="1"/>
          </p:cNvSpPr>
          <p:nvPr>
            <p:ph type="title"/>
          </p:nvPr>
        </p:nvSpPr>
        <p:spPr>
          <a:xfrm>
            <a:off x="457200" y="0"/>
            <a:ext cx="8229600" cy="884238"/>
          </a:xfrm>
        </p:spPr>
        <p:txBody>
          <a:bodyPr/>
          <a:lstStyle/>
          <a:p>
            <a:r>
              <a:rPr lang="en-US" dirty="0"/>
              <a:t>Dalton’s Law of Partial Pressure</a:t>
            </a:r>
          </a:p>
        </p:txBody>
      </p:sp>
      <p:sp>
        <p:nvSpPr>
          <p:cNvPr id="70660" name="Text Box 4"/>
          <p:cNvSpPr txBox="1">
            <a:spLocks noChangeArrowheads="1"/>
          </p:cNvSpPr>
          <p:nvPr/>
        </p:nvSpPr>
        <p:spPr bwMode="auto">
          <a:xfrm>
            <a:off x="2707943" y="5135562"/>
            <a:ext cx="4800600" cy="579438"/>
          </a:xfrm>
          <a:prstGeom prst="rect">
            <a:avLst/>
          </a:prstGeom>
          <a:solidFill>
            <a:srgbClr val="CCFFFF">
              <a:alpha val="8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dirty="0" err="1"/>
              <a:t>P</a:t>
            </a:r>
            <a:r>
              <a:rPr lang="en-US" sz="3200" b="1" baseline="-25000" dirty="0" err="1"/>
              <a:t>total</a:t>
            </a:r>
            <a:r>
              <a:rPr lang="en-US" sz="3200" b="1" dirty="0"/>
              <a:t> = P</a:t>
            </a:r>
            <a:r>
              <a:rPr lang="en-US" sz="3200" b="1" baseline="-25000" dirty="0"/>
              <a:t>1</a:t>
            </a:r>
            <a:r>
              <a:rPr lang="en-US" sz="3200" b="1" dirty="0"/>
              <a:t> + P</a:t>
            </a:r>
            <a:r>
              <a:rPr lang="en-US" sz="3200" b="1" baseline="-25000" dirty="0"/>
              <a:t>2</a:t>
            </a:r>
            <a:r>
              <a:rPr lang="en-US" sz="3200" b="1" dirty="0"/>
              <a:t> + P</a:t>
            </a:r>
            <a:r>
              <a:rPr lang="en-US" sz="3200" b="1" baseline="-25000" dirty="0"/>
              <a:t>3</a:t>
            </a:r>
            <a:r>
              <a:rPr lang="en-US" sz="3200" b="1" dirty="0"/>
              <a:t> +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Slide Number Placeholder 3"/>
          <p:cNvSpPr>
            <a:spLocks noGrp="1"/>
          </p:cNvSpPr>
          <p:nvPr>
            <p:ph type="sldNum" sz="quarter" idx="12"/>
          </p:nvPr>
        </p:nvSpPr>
        <p:spPr/>
        <p:txBody>
          <a:bodyPr/>
          <a:lstStyle/>
          <a:p>
            <a:fld id="{A6D379F5-64C5-4AEB-9C22-B706EB6D6FFC}" type="slidenum">
              <a:rPr lang="en-US"/>
              <a:pPr/>
              <a:t>6</a:t>
            </a:fld>
            <a:endParaRPr lang="en-US"/>
          </a:p>
        </p:txBody>
      </p:sp>
      <p:sp>
        <p:nvSpPr>
          <p:cNvPr id="104450" name="Rectangle 2"/>
          <p:cNvSpPr>
            <a:spLocks noGrp="1" noChangeArrowheads="1"/>
          </p:cNvSpPr>
          <p:nvPr>
            <p:ph type="title" idx="4294967295"/>
          </p:nvPr>
        </p:nvSpPr>
        <p:spPr>
          <a:xfrm>
            <a:off x="457200" y="4549"/>
            <a:ext cx="8229600" cy="715962"/>
          </a:xfrm>
        </p:spPr>
        <p:txBody>
          <a:bodyPr/>
          <a:lstStyle/>
          <a:p>
            <a:r>
              <a:rPr lang="en-US" sz="4000" dirty="0"/>
              <a:t>Pressure</a:t>
            </a:r>
          </a:p>
        </p:txBody>
      </p:sp>
      <p:grpSp>
        <p:nvGrpSpPr>
          <p:cNvPr id="2" name="Group 5"/>
          <p:cNvGrpSpPr>
            <a:grpSpLocks/>
          </p:cNvGrpSpPr>
          <p:nvPr/>
        </p:nvGrpSpPr>
        <p:grpSpPr bwMode="auto">
          <a:xfrm>
            <a:off x="5210175" y="3622675"/>
            <a:ext cx="1257300" cy="1028700"/>
            <a:chOff x="7740" y="3312"/>
            <a:chExt cx="1980" cy="1620"/>
          </a:xfrm>
        </p:grpSpPr>
        <p:sp>
          <p:nvSpPr>
            <p:cNvPr id="104452" name="Text Box 6"/>
            <p:cNvSpPr txBox="1">
              <a:spLocks noChangeArrowheads="1"/>
            </p:cNvSpPr>
            <p:nvPr/>
          </p:nvSpPr>
          <p:spPr bwMode="auto">
            <a:xfrm>
              <a:off x="7920" y="3312"/>
              <a:ext cx="72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a:ea typeface="Times New Roman" pitchFamily="18" charset="0"/>
                  <a:cs typeface="Arial" pitchFamily="34" charset="0"/>
                </a:rPr>
                <a:t>F</a:t>
              </a:r>
            </a:p>
          </p:txBody>
        </p:sp>
        <p:sp>
          <p:nvSpPr>
            <p:cNvPr id="104453" name="Text Box 7"/>
            <p:cNvSpPr txBox="1">
              <a:spLocks noChangeArrowheads="1"/>
            </p:cNvSpPr>
            <p:nvPr/>
          </p:nvSpPr>
          <p:spPr bwMode="auto">
            <a:xfrm>
              <a:off x="7740" y="3672"/>
              <a:ext cx="900" cy="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4800">
                  <a:ea typeface="Times New Roman" pitchFamily="18" charset="0"/>
                  <a:cs typeface="Arial" pitchFamily="34" charset="0"/>
                </a:rPr>
                <a:t>A</a:t>
              </a:r>
              <a:endParaRPr lang="en-US">
                <a:ea typeface="Times New Roman" pitchFamily="18" charset="0"/>
                <a:cs typeface="Arial" pitchFamily="34" charset="0"/>
              </a:endParaRPr>
            </a:p>
          </p:txBody>
        </p:sp>
        <p:sp>
          <p:nvSpPr>
            <p:cNvPr id="104454" name="Line 8"/>
            <p:cNvSpPr>
              <a:spLocks noChangeShapeType="1"/>
            </p:cNvSpPr>
            <p:nvPr/>
          </p:nvSpPr>
          <p:spPr bwMode="auto">
            <a:xfrm>
              <a:off x="7920" y="3852"/>
              <a:ext cx="54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455" name="Text Box 9"/>
            <p:cNvSpPr txBox="1">
              <a:spLocks noChangeArrowheads="1"/>
            </p:cNvSpPr>
            <p:nvPr/>
          </p:nvSpPr>
          <p:spPr bwMode="auto">
            <a:xfrm>
              <a:off x="8460" y="3492"/>
              <a:ext cx="72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a:ea typeface="Times New Roman" pitchFamily="18" charset="0"/>
                  <a:cs typeface="Arial" pitchFamily="34" charset="0"/>
                </a:rPr>
                <a:t>=</a:t>
              </a:r>
            </a:p>
          </p:txBody>
        </p:sp>
        <p:sp>
          <p:nvSpPr>
            <p:cNvPr id="104456" name="Text Box 10"/>
            <p:cNvSpPr txBox="1">
              <a:spLocks noChangeArrowheads="1"/>
            </p:cNvSpPr>
            <p:nvPr/>
          </p:nvSpPr>
          <p:spPr bwMode="auto">
            <a:xfrm>
              <a:off x="9000" y="3672"/>
              <a:ext cx="72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800">
                  <a:ea typeface="Times New Roman" pitchFamily="18" charset="0"/>
                  <a:cs typeface="Arial" pitchFamily="34" charset="0"/>
                </a:rPr>
                <a:t>P</a:t>
              </a:r>
              <a:endParaRPr lang="en-US">
                <a:ea typeface="Times New Roman" pitchFamily="18" charset="0"/>
                <a:cs typeface="Arial" pitchFamily="34" charset="0"/>
              </a:endParaRPr>
            </a:p>
          </p:txBody>
        </p:sp>
      </p:grpSp>
      <p:grpSp>
        <p:nvGrpSpPr>
          <p:cNvPr id="3" name="Group 11"/>
          <p:cNvGrpSpPr>
            <a:grpSpLocks/>
          </p:cNvGrpSpPr>
          <p:nvPr/>
        </p:nvGrpSpPr>
        <p:grpSpPr bwMode="auto">
          <a:xfrm flipH="1">
            <a:off x="6696075" y="3556000"/>
            <a:ext cx="1152525" cy="866775"/>
            <a:chOff x="9000" y="3492"/>
            <a:chExt cx="1816" cy="1365"/>
          </a:xfrm>
        </p:grpSpPr>
        <p:sp>
          <p:nvSpPr>
            <p:cNvPr id="104458" name="Freeform 12"/>
            <p:cNvSpPr>
              <a:spLocks/>
            </p:cNvSpPr>
            <p:nvPr/>
          </p:nvSpPr>
          <p:spPr bwMode="auto">
            <a:xfrm>
              <a:off x="10057" y="4154"/>
              <a:ext cx="255" cy="199"/>
            </a:xfrm>
            <a:custGeom>
              <a:avLst/>
              <a:gdLst>
                <a:gd name="T0" fmla="*/ 248 w 255"/>
                <a:gd name="T1" fmla="*/ 2 h 199"/>
                <a:gd name="T2" fmla="*/ 236 w 255"/>
                <a:gd name="T3" fmla="*/ 0 h 199"/>
                <a:gd name="T4" fmla="*/ 226 w 255"/>
                <a:gd name="T5" fmla="*/ 0 h 199"/>
                <a:gd name="T6" fmla="*/ 213 w 255"/>
                <a:gd name="T7" fmla="*/ 2 h 199"/>
                <a:gd name="T8" fmla="*/ 199 w 255"/>
                <a:gd name="T9" fmla="*/ 5 h 199"/>
                <a:gd name="T10" fmla="*/ 182 w 255"/>
                <a:gd name="T11" fmla="*/ 10 h 199"/>
                <a:gd name="T12" fmla="*/ 166 w 255"/>
                <a:gd name="T13" fmla="*/ 16 h 199"/>
                <a:gd name="T14" fmla="*/ 146 w 255"/>
                <a:gd name="T15" fmla="*/ 27 h 199"/>
                <a:gd name="T16" fmla="*/ 128 w 255"/>
                <a:gd name="T17" fmla="*/ 37 h 199"/>
                <a:gd name="T18" fmla="*/ 110 w 255"/>
                <a:gd name="T19" fmla="*/ 53 h 199"/>
                <a:gd name="T20" fmla="*/ 91 w 255"/>
                <a:gd name="T21" fmla="*/ 70 h 199"/>
                <a:gd name="T22" fmla="*/ 70 w 255"/>
                <a:gd name="T23" fmla="*/ 87 h 199"/>
                <a:gd name="T24" fmla="*/ 54 w 255"/>
                <a:gd name="T25" fmla="*/ 102 h 199"/>
                <a:gd name="T26" fmla="*/ 37 w 255"/>
                <a:gd name="T27" fmla="*/ 118 h 199"/>
                <a:gd name="T28" fmla="*/ 23 w 255"/>
                <a:gd name="T29" fmla="*/ 135 h 199"/>
                <a:gd name="T30" fmla="*/ 11 w 255"/>
                <a:gd name="T31" fmla="*/ 147 h 199"/>
                <a:gd name="T32" fmla="*/ 3 w 255"/>
                <a:gd name="T33" fmla="*/ 161 h 199"/>
                <a:gd name="T34" fmla="*/ 0 w 255"/>
                <a:gd name="T35" fmla="*/ 175 h 199"/>
                <a:gd name="T36" fmla="*/ 2 w 255"/>
                <a:gd name="T37" fmla="*/ 185 h 199"/>
                <a:gd name="T38" fmla="*/ 8 w 255"/>
                <a:gd name="T39" fmla="*/ 195 h 199"/>
                <a:gd name="T40" fmla="*/ 23 w 255"/>
                <a:gd name="T41" fmla="*/ 199 h 199"/>
                <a:gd name="T42" fmla="*/ 32 w 255"/>
                <a:gd name="T43" fmla="*/ 199 h 199"/>
                <a:gd name="T44" fmla="*/ 43 w 255"/>
                <a:gd name="T45" fmla="*/ 196 h 199"/>
                <a:gd name="T46" fmla="*/ 55 w 255"/>
                <a:gd name="T47" fmla="*/ 190 h 199"/>
                <a:gd name="T48" fmla="*/ 69 w 255"/>
                <a:gd name="T49" fmla="*/ 185 h 199"/>
                <a:gd name="T50" fmla="*/ 81 w 255"/>
                <a:gd name="T51" fmla="*/ 178 h 199"/>
                <a:gd name="T52" fmla="*/ 96 w 255"/>
                <a:gd name="T53" fmla="*/ 170 h 199"/>
                <a:gd name="T54" fmla="*/ 110 w 255"/>
                <a:gd name="T55" fmla="*/ 159 h 199"/>
                <a:gd name="T56" fmla="*/ 126 w 255"/>
                <a:gd name="T57" fmla="*/ 150 h 199"/>
                <a:gd name="T58" fmla="*/ 142 w 255"/>
                <a:gd name="T59" fmla="*/ 139 h 199"/>
                <a:gd name="T60" fmla="*/ 157 w 255"/>
                <a:gd name="T61" fmla="*/ 128 h 199"/>
                <a:gd name="T62" fmla="*/ 170 w 255"/>
                <a:gd name="T63" fmla="*/ 116 h 199"/>
                <a:gd name="T64" fmla="*/ 186 w 255"/>
                <a:gd name="T65" fmla="*/ 105 h 199"/>
                <a:gd name="T66" fmla="*/ 199 w 255"/>
                <a:gd name="T67" fmla="*/ 93 h 199"/>
                <a:gd name="T68" fmla="*/ 211 w 255"/>
                <a:gd name="T69" fmla="*/ 82 h 199"/>
                <a:gd name="T70" fmla="*/ 222 w 255"/>
                <a:gd name="T71" fmla="*/ 73 h 199"/>
                <a:gd name="T72" fmla="*/ 231 w 255"/>
                <a:gd name="T73" fmla="*/ 64 h 199"/>
                <a:gd name="T74" fmla="*/ 246 w 255"/>
                <a:gd name="T75" fmla="*/ 47 h 199"/>
                <a:gd name="T76" fmla="*/ 252 w 255"/>
                <a:gd name="T77" fmla="*/ 39 h 199"/>
                <a:gd name="T78" fmla="*/ 254 w 255"/>
                <a:gd name="T79" fmla="*/ 27 h 199"/>
                <a:gd name="T80" fmla="*/ 254 w 255"/>
                <a:gd name="T81" fmla="*/ 11 h 199"/>
                <a:gd name="T82" fmla="*/ 252 w 255"/>
                <a:gd name="T83" fmla="*/ 2 h 19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55"/>
                <a:gd name="T127" fmla="*/ 0 h 199"/>
                <a:gd name="T128" fmla="*/ 255 w 255"/>
                <a:gd name="T129" fmla="*/ 199 h 19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55" h="199">
                  <a:moveTo>
                    <a:pt x="251" y="2"/>
                  </a:moveTo>
                  <a:lnTo>
                    <a:pt x="249" y="2"/>
                  </a:lnTo>
                  <a:lnTo>
                    <a:pt x="248" y="2"/>
                  </a:lnTo>
                  <a:lnTo>
                    <a:pt x="243" y="0"/>
                  </a:lnTo>
                  <a:lnTo>
                    <a:pt x="239" y="0"/>
                  </a:lnTo>
                  <a:lnTo>
                    <a:pt x="236" y="0"/>
                  </a:lnTo>
                  <a:lnTo>
                    <a:pt x="233" y="0"/>
                  </a:lnTo>
                  <a:lnTo>
                    <a:pt x="228" y="0"/>
                  </a:lnTo>
                  <a:lnTo>
                    <a:pt x="226" y="0"/>
                  </a:lnTo>
                  <a:lnTo>
                    <a:pt x="222" y="0"/>
                  </a:lnTo>
                  <a:lnTo>
                    <a:pt x="217" y="2"/>
                  </a:lnTo>
                  <a:lnTo>
                    <a:pt x="213" y="2"/>
                  </a:lnTo>
                  <a:lnTo>
                    <a:pt x="210" y="2"/>
                  </a:lnTo>
                  <a:lnTo>
                    <a:pt x="204" y="4"/>
                  </a:lnTo>
                  <a:lnTo>
                    <a:pt x="199" y="5"/>
                  </a:lnTo>
                  <a:lnTo>
                    <a:pt x="193" y="5"/>
                  </a:lnTo>
                  <a:lnTo>
                    <a:pt x="189" y="8"/>
                  </a:lnTo>
                  <a:lnTo>
                    <a:pt x="182" y="10"/>
                  </a:lnTo>
                  <a:lnTo>
                    <a:pt x="176" y="11"/>
                  </a:lnTo>
                  <a:lnTo>
                    <a:pt x="172" y="14"/>
                  </a:lnTo>
                  <a:lnTo>
                    <a:pt x="166" y="16"/>
                  </a:lnTo>
                  <a:lnTo>
                    <a:pt x="160" y="19"/>
                  </a:lnTo>
                  <a:lnTo>
                    <a:pt x="154" y="22"/>
                  </a:lnTo>
                  <a:lnTo>
                    <a:pt x="146" y="27"/>
                  </a:lnTo>
                  <a:lnTo>
                    <a:pt x="142" y="30"/>
                  </a:lnTo>
                  <a:lnTo>
                    <a:pt x="134" y="33"/>
                  </a:lnTo>
                  <a:lnTo>
                    <a:pt x="128" y="37"/>
                  </a:lnTo>
                  <a:lnTo>
                    <a:pt x="122" y="44"/>
                  </a:lnTo>
                  <a:lnTo>
                    <a:pt x="116" y="48"/>
                  </a:lnTo>
                  <a:lnTo>
                    <a:pt x="110" y="53"/>
                  </a:lnTo>
                  <a:lnTo>
                    <a:pt x="104" y="57"/>
                  </a:lnTo>
                  <a:lnTo>
                    <a:pt x="98" y="64"/>
                  </a:lnTo>
                  <a:lnTo>
                    <a:pt x="91" y="70"/>
                  </a:lnTo>
                  <a:lnTo>
                    <a:pt x="84" y="74"/>
                  </a:lnTo>
                  <a:lnTo>
                    <a:pt x="78" y="81"/>
                  </a:lnTo>
                  <a:lnTo>
                    <a:pt x="70" y="87"/>
                  </a:lnTo>
                  <a:lnTo>
                    <a:pt x="66" y="91"/>
                  </a:lnTo>
                  <a:lnTo>
                    <a:pt x="60" y="96"/>
                  </a:lnTo>
                  <a:lnTo>
                    <a:pt x="54" y="102"/>
                  </a:lnTo>
                  <a:lnTo>
                    <a:pt x="47" y="107"/>
                  </a:lnTo>
                  <a:lnTo>
                    <a:pt x="43" y="113"/>
                  </a:lnTo>
                  <a:lnTo>
                    <a:pt x="37" y="118"/>
                  </a:lnTo>
                  <a:lnTo>
                    <a:pt x="32" y="124"/>
                  </a:lnTo>
                  <a:lnTo>
                    <a:pt x="26" y="128"/>
                  </a:lnTo>
                  <a:lnTo>
                    <a:pt x="23" y="135"/>
                  </a:lnTo>
                  <a:lnTo>
                    <a:pt x="19" y="139"/>
                  </a:lnTo>
                  <a:lnTo>
                    <a:pt x="14" y="144"/>
                  </a:lnTo>
                  <a:lnTo>
                    <a:pt x="11" y="147"/>
                  </a:lnTo>
                  <a:lnTo>
                    <a:pt x="8" y="153"/>
                  </a:lnTo>
                  <a:lnTo>
                    <a:pt x="5" y="158"/>
                  </a:lnTo>
                  <a:lnTo>
                    <a:pt x="3" y="161"/>
                  </a:lnTo>
                  <a:lnTo>
                    <a:pt x="2" y="165"/>
                  </a:lnTo>
                  <a:lnTo>
                    <a:pt x="2" y="171"/>
                  </a:lnTo>
                  <a:lnTo>
                    <a:pt x="0" y="175"/>
                  </a:lnTo>
                  <a:lnTo>
                    <a:pt x="0" y="178"/>
                  </a:lnTo>
                  <a:lnTo>
                    <a:pt x="0" y="182"/>
                  </a:lnTo>
                  <a:lnTo>
                    <a:pt x="2" y="185"/>
                  </a:lnTo>
                  <a:lnTo>
                    <a:pt x="3" y="188"/>
                  </a:lnTo>
                  <a:lnTo>
                    <a:pt x="7" y="190"/>
                  </a:lnTo>
                  <a:lnTo>
                    <a:pt x="8" y="195"/>
                  </a:lnTo>
                  <a:lnTo>
                    <a:pt x="14" y="198"/>
                  </a:lnTo>
                  <a:lnTo>
                    <a:pt x="17" y="199"/>
                  </a:lnTo>
                  <a:lnTo>
                    <a:pt x="23" y="199"/>
                  </a:lnTo>
                  <a:lnTo>
                    <a:pt x="26" y="199"/>
                  </a:lnTo>
                  <a:lnTo>
                    <a:pt x="28" y="199"/>
                  </a:lnTo>
                  <a:lnTo>
                    <a:pt x="32" y="199"/>
                  </a:lnTo>
                  <a:lnTo>
                    <a:pt x="35" y="198"/>
                  </a:lnTo>
                  <a:lnTo>
                    <a:pt x="38" y="196"/>
                  </a:lnTo>
                  <a:lnTo>
                    <a:pt x="43" y="196"/>
                  </a:lnTo>
                  <a:lnTo>
                    <a:pt x="46" y="195"/>
                  </a:lnTo>
                  <a:lnTo>
                    <a:pt x="51" y="193"/>
                  </a:lnTo>
                  <a:lnTo>
                    <a:pt x="55" y="190"/>
                  </a:lnTo>
                  <a:lnTo>
                    <a:pt x="60" y="190"/>
                  </a:lnTo>
                  <a:lnTo>
                    <a:pt x="63" y="187"/>
                  </a:lnTo>
                  <a:lnTo>
                    <a:pt x="69" y="185"/>
                  </a:lnTo>
                  <a:lnTo>
                    <a:pt x="72" y="184"/>
                  </a:lnTo>
                  <a:lnTo>
                    <a:pt x="76" y="181"/>
                  </a:lnTo>
                  <a:lnTo>
                    <a:pt x="81" y="178"/>
                  </a:lnTo>
                  <a:lnTo>
                    <a:pt x="85" y="176"/>
                  </a:lnTo>
                  <a:lnTo>
                    <a:pt x="91" y="171"/>
                  </a:lnTo>
                  <a:lnTo>
                    <a:pt x="96" y="170"/>
                  </a:lnTo>
                  <a:lnTo>
                    <a:pt x="101" y="165"/>
                  </a:lnTo>
                  <a:lnTo>
                    <a:pt x="107" y="164"/>
                  </a:lnTo>
                  <a:lnTo>
                    <a:pt x="110" y="159"/>
                  </a:lnTo>
                  <a:lnTo>
                    <a:pt x="116" y="156"/>
                  </a:lnTo>
                  <a:lnTo>
                    <a:pt x="122" y="153"/>
                  </a:lnTo>
                  <a:lnTo>
                    <a:pt x="126" y="150"/>
                  </a:lnTo>
                  <a:lnTo>
                    <a:pt x="131" y="147"/>
                  </a:lnTo>
                  <a:lnTo>
                    <a:pt x="137" y="142"/>
                  </a:lnTo>
                  <a:lnTo>
                    <a:pt x="142" y="139"/>
                  </a:lnTo>
                  <a:lnTo>
                    <a:pt x="146" y="136"/>
                  </a:lnTo>
                  <a:lnTo>
                    <a:pt x="151" y="131"/>
                  </a:lnTo>
                  <a:lnTo>
                    <a:pt x="157" y="128"/>
                  </a:lnTo>
                  <a:lnTo>
                    <a:pt x="161" y="124"/>
                  </a:lnTo>
                  <a:lnTo>
                    <a:pt x="166" y="121"/>
                  </a:lnTo>
                  <a:lnTo>
                    <a:pt x="170" y="116"/>
                  </a:lnTo>
                  <a:lnTo>
                    <a:pt x="175" y="111"/>
                  </a:lnTo>
                  <a:lnTo>
                    <a:pt x="181" y="108"/>
                  </a:lnTo>
                  <a:lnTo>
                    <a:pt x="186" y="105"/>
                  </a:lnTo>
                  <a:lnTo>
                    <a:pt x="190" y="101"/>
                  </a:lnTo>
                  <a:lnTo>
                    <a:pt x="193" y="98"/>
                  </a:lnTo>
                  <a:lnTo>
                    <a:pt x="199" y="93"/>
                  </a:lnTo>
                  <a:lnTo>
                    <a:pt x="202" y="90"/>
                  </a:lnTo>
                  <a:lnTo>
                    <a:pt x="205" y="87"/>
                  </a:lnTo>
                  <a:lnTo>
                    <a:pt x="211" y="82"/>
                  </a:lnTo>
                  <a:lnTo>
                    <a:pt x="214" y="79"/>
                  </a:lnTo>
                  <a:lnTo>
                    <a:pt x="219" y="76"/>
                  </a:lnTo>
                  <a:lnTo>
                    <a:pt x="222" y="73"/>
                  </a:lnTo>
                  <a:lnTo>
                    <a:pt x="225" y="70"/>
                  </a:lnTo>
                  <a:lnTo>
                    <a:pt x="228" y="65"/>
                  </a:lnTo>
                  <a:lnTo>
                    <a:pt x="231" y="64"/>
                  </a:lnTo>
                  <a:lnTo>
                    <a:pt x="237" y="57"/>
                  </a:lnTo>
                  <a:lnTo>
                    <a:pt x="242" y="51"/>
                  </a:lnTo>
                  <a:lnTo>
                    <a:pt x="246" y="47"/>
                  </a:lnTo>
                  <a:lnTo>
                    <a:pt x="249" y="44"/>
                  </a:lnTo>
                  <a:lnTo>
                    <a:pt x="252" y="41"/>
                  </a:lnTo>
                  <a:lnTo>
                    <a:pt x="252" y="39"/>
                  </a:lnTo>
                  <a:lnTo>
                    <a:pt x="254" y="33"/>
                  </a:lnTo>
                  <a:lnTo>
                    <a:pt x="254" y="30"/>
                  </a:lnTo>
                  <a:lnTo>
                    <a:pt x="254" y="27"/>
                  </a:lnTo>
                  <a:lnTo>
                    <a:pt x="255" y="22"/>
                  </a:lnTo>
                  <a:lnTo>
                    <a:pt x="254" y="16"/>
                  </a:lnTo>
                  <a:lnTo>
                    <a:pt x="254" y="11"/>
                  </a:lnTo>
                  <a:lnTo>
                    <a:pt x="252" y="8"/>
                  </a:lnTo>
                  <a:lnTo>
                    <a:pt x="252" y="4"/>
                  </a:lnTo>
                  <a:lnTo>
                    <a:pt x="252" y="2"/>
                  </a:lnTo>
                  <a:lnTo>
                    <a:pt x="251" y="2"/>
                  </a:lnTo>
                  <a:close/>
                </a:path>
              </a:pathLst>
            </a:custGeom>
            <a:solidFill>
              <a:srgbClr val="FF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59" name="Freeform 13"/>
            <p:cNvSpPr>
              <a:spLocks/>
            </p:cNvSpPr>
            <p:nvPr/>
          </p:nvSpPr>
          <p:spPr bwMode="auto">
            <a:xfrm>
              <a:off x="9790" y="3971"/>
              <a:ext cx="248" cy="199"/>
            </a:xfrm>
            <a:custGeom>
              <a:avLst/>
              <a:gdLst>
                <a:gd name="T0" fmla="*/ 246 w 248"/>
                <a:gd name="T1" fmla="*/ 2 h 199"/>
                <a:gd name="T2" fmla="*/ 236 w 248"/>
                <a:gd name="T3" fmla="*/ 0 h 199"/>
                <a:gd name="T4" fmla="*/ 219 w 248"/>
                <a:gd name="T5" fmla="*/ 2 h 199"/>
                <a:gd name="T6" fmla="*/ 207 w 248"/>
                <a:gd name="T7" fmla="*/ 5 h 199"/>
                <a:gd name="T8" fmla="*/ 193 w 248"/>
                <a:gd name="T9" fmla="*/ 9 h 199"/>
                <a:gd name="T10" fmla="*/ 179 w 248"/>
                <a:gd name="T11" fmla="*/ 16 h 199"/>
                <a:gd name="T12" fmla="*/ 163 w 248"/>
                <a:gd name="T13" fmla="*/ 25 h 199"/>
                <a:gd name="T14" fmla="*/ 145 w 248"/>
                <a:gd name="T15" fmla="*/ 39 h 199"/>
                <a:gd name="T16" fmla="*/ 132 w 248"/>
                <a:gd name="T17" fmla="*/ 49 h 199"/>
                <a:gd name="T18" fmla="*/ 122 w 248"/>
                <a:gd name="T19" fmla="*/ 57 h 199"/>
                <a:gd name="T20" fmla="*/ 111 w 248"/>
                <a:gd name="T21" fmla="*/ 65 h 199"/>
                <a:gd name="T22" fmla="*/ 101 w 248"/>
                <a:gd name="T23" fmla="*/ 74 h 199"/>
                <a:gd name="T24" fmla="*/ 91 w 248"/>
                <a:gd name="T25" fmla="*/ 83 h 199"/>
                <a:gd name="T26" fmla="*/ 79 w 248"/>
                <a:gd name="T27" fmla="*/ 89 h 199"/>
                <a:gd name="T28" fmla="*/ 69 w 248"/>
                <a:gd name="T29" fmla="*/ 99 h 199"/>
                <a:gd name="T30" fmla="*/ 49 w 248"/>
                <a:gd name="T31" fmla="*/ 114 h 199"/>
                <a:gd name="T32" fmla="*/ 32 w 248"/>
                <a:gd name="T33" fmla="*/ 131 h 199"/>
                <a:gd name="T34" fmla="*/ 17 w 248"/>
                <a:gd name="T35" fmla="*/ 146 h 199"/>
                <a:gd name="T36" fmla="*/ 6 w 248"/>
                <a:gd name="T37" fmla="*/ 160 h 199"/>
                <a:gd name="T38" fmla="*/ 2 w 248"/>
                <a:gd name="T39" fmla="*/ 174 h 199"/>
                <a:gd name="T40" fmla="*/ 0 w 248"/>
                <a:gd name="T41" fmla="*/ 185 h 199"/>
                <a:gd name="T42" fmla="*/ 6 w 248"/>
                <a:gd name="T43" fmla="*/ 194 h 199"/>
                <a:gd name="T44" fmla="*/ 20 w 248"/>
                <a:gd name="T45" fmla="*/ 199 h 199"/>
                <a:gd name="T46" fmla="*/ 29 w 248"/>
                <a:gd name="T47" fmla="*/ 197 h 199"/>
                <a:gd name="T48" fmla="*/ 38 w 248"/>
                <a:gd name="T49" fmla="*/ 196 h 199"/>
                <a:gd name="T50" fmla="*/ 50 w 248"/>
                <a:gd name="T51" fmla="*/ 190 h 199"/>
                <a:gd name="T52" fmla="*/ 64 w 248"/>
                <a:gd name="T53" fmla="*/ 183 h 199"/>
                <a:gd name="T54" fmla="*/ 78 w 248"/>
                <a:gd name="T55" fmla="*/ 174 h 199"/>
                <a:gd name="T56" fmla="*/ 91 w 248"/>
                <a:gd name="T57" fmla="*/ 165 h 199"/>
                <a:gd name="T58" fmla="*/ 105 w 248"/>
                <a:gd name="T59" fmla="*/ 154 h 199"/>
                <a:gd name="T60" fmla="*/ 120 w 248"/>
                <a:gd name="T61" fmla="*/ 143 h 199"/>
                <a:gd name="T62" fmla="*/ 135 w 248"/>
                <a:gd name="T63" fmla="*/ 131 h 199"/>
                <a:gd name="T64" fmla="*/ 151 w 248"/>
                <a:gd name="T65" fmla="*/ 119 h 199"/>
                <a:gd name="T66" fmla="*/ 163 w 248"/>
                <a:gd name="T67" fmla="*/ 106 h 199"/>
                <a:gd name="T68" fmla="*/ 178 w 248"/>
                <a:gd name="T69" fmla="*/ 93 h 199"/>
                <a:gd name="T70" fmla="*/ 192 w 248"/>
                <a:gd name="T71" fmla="*/ 80 h 199"/>
                <a:gd name="T72" fmla="*/ 202 w 248"/>
                <a:gd name="T73" fmla="*/ 69 h 199"/>
                <a:gd name="T74" fmla="*/ 213 w 248"/>
                <a:gd name="T75" fmla="*/ 59 h 199"/>
                <a:gd name="T76" fmla="*/ 222 w 248"/>
                <a:gd name="T77" fmla="*/ 46 h 199"/>
                <a:gd name="T78" fmla="*/ 236 w 248"/>
                <a:gd name="T79" fmla="*/ 29 h 199"/>
                <a:gd name="T80" fmla="*/ 243 w 248"/>
                <a:gd name="T81" fmla="*/ 22 h 199"/>
                <a:gd name="T82" fmla="*/ 245 w 248"/>
                <a:gd name="T83" fmla="*/ 11 h 199"/>
                <a:gd name="T84" fmla="*/ 248 w 248"/>
                <a:gd name="T85" fmla="*/ 3 h 19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48"/>
                <a:gd name="T130" fmla="*/ 0 h 199"/>
                <a:gd name="T131" fmla="*/ 248 w 248"/>
                <a:gd name="T132" fmla="*/ 199 h 19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48" h="199">
                  <a:moveTo>
                    <a:pt x="248" y="5"/>
                  </a:moveTo>
                  <a:lnTo>
                    <a:pt x="246" y="3"/>
                  </a:lnTo>
                  <a:lnTo>
                    <a:pt x="246" y="2"/>
                  </a:lnTo>
                  <a:lnTo>
                    <a:pt x="243" y="2"/>
                  </a:lnTo>
                  <a:lnTo>
                    <a:pt x="240" y="2"/>
                  </a:lnTo>
                  <a:lnTo>
                    <a:pt x="236" y="0"/>
                  </a:lnTo>
                  <a:lnTo>
                    <a:pt x="231" y="0"/>
                  </a:lnTo>
                  <a:lnTo>
                    <a:pt x="225" y="0"/>
                  </a:lnTo>
                  <a:lnTo>
                    <a:pt x="219" y="2"/>
                  </a:lnTo>
                  <a:lnTo>
                    <a:pt x="214" y="2"/>
                  </a:lnTo>
                  <a:lnTo>
                    <a:pt x="210" y="3"/>
                  </a:lnTo>
                  <a:lnTo>
                    <a:pt x="207" y="5"/>
                  </a:lnTo>
                  <a:lnTo>
                    <a:pt x="204" y="5"/>
                  </a:lnTo>
                  <a:lnTo>
                    <a:pt x="198" y="6"/>
                  </a:lnTo>
                  <a:lnTo>
                    <a:pt x="193" y="9"/>
                  </a:lnTo>
                  <a:lnTo>
                    <a:pt x="189" y="11"/>
                  </a:lnTo>
                  <a:lnTo>
                    <a:pt x="184" y="14"/>
                  </a:lnTo>
                  <a:lnTo>
                    <a:pt x="179" y="16"/>
                  </a:lnTo>
                  <a:lnTo>
                    <a:pt x="175" y="19"/>
                  </a:lnTo>
                  <a:lnTo>
                    <a:pt x="169" y="22"/>
                  </a:lnTo>
                  <a:lnTo>
                    <a:pt x="163" y="25"/>
                  </a:lnTo>
                  <a:lnTo>
                    <a:pt x="157" y="29"/>
                  </a:lnTo>
                  <a:lnTo>
                    <a:pt x="151" y="34"/>
                  </a:lnTo>
                  <a:lnTo>
                    <a:pt x="145" y="39"/>
                  </a:lnTo>
                  <a:lnTo>
                    <a:pt x="138" y="45"/>
                  </a:lnTo>
                  <a:lnTo>
                    <a:pt x="135" y="46"/>
                  </a:lnTo>
                  <a:lnTo>
                    <a:pt x="132" y="49"/>
                  </a:lnTo>
                  <a:lnTo>
                    <a:pt x="129" y="51"/>
                  </a:lnTo>
                  <a:lnTo>
                    <a:pt x="126" y="54"/>
                  </a:lnTo>
                  <a:lnTo>
                    <a:pt x="122" y="57"/>
                  </a:lnTo>
                  <a:lnTo>
                    <a:pt x="119" y="59"/>
                  </a:lnTo>
                  <a:lnTo>
                    <a:pt x="116" y="62"/>
                  </a:lnTo>
                  <a:lnTo>
                    <a:pt x="111" y="65"/>
                  </a:lnTo>
                  <a:lnTo>
                    <a:pt x="108" y="68"/>
                  </a:lnTo>
                  <a:lnTo>
                    <a:pt x="104" y="71"/>
                  </a:lnTo>
                  <a:lnTo>
                    <a:pt x="101" y="74"/>
                  </a:lnTo>
                  <a:lnTo>
                    <a:pt x="98" y="77"/>
                  </a:lnTo>
                  <a:lnTo>
                    <a:pt x="94" y="79"/>
                  </a:lnTo>
                  <a:lnTo>
                    <a:pt x="91" y="83"/>
                  </a:lnTo>
                  <a:lnTo>
                    <a:pt x="87" y="85"/>
                  </a:lnTo>
                  <a:lnTo>
                    <a:pt x="84" y="88"/>
                  </a:lnTo>
                  <a:lnTo>
                    <a:pt x="79" y="89"/>
                  </a:lnTo>
                  <a:lnTo>
                    <a:pt x="76" y="93"/>
                  </a:lnTo>
                  <a:lnTo>
                    <a:pt x="73" y="96"/>
                  </a:lnTo>
                  <a:lnTo>
                    <a:pt x="69" y="99"/>
                  </a:lnTo>
                  <a:lnTo>
                    <a:pt x="63" y="105"/>
                  </a:lnTo>
                  <a:lnTo>
                    <a:pt x="55" y="110"/>
                  </a:lnTo>
                  <a:lnTo>
                    <a:pt x="49" y="114"/>
                  </a:lnTo>
                  <a:lnTo>
                    <a:pt x="44" y="120"/>
                  </a:lnTo>
                  <a:lnTo>
                    <a:pt x="38" y="125"/>
                  </a:lnTo>
                  <a:lnTo>
                    <a:pt x="32" y="131"/>
                  </a:lnTo>
                  <a:lnTo>
                    <a:pt x="28" y="137"/>
                  </a:lnTo>
                  <a:lnTo>
                    <a:pt x="22" y="142"/>
                  </a:lnTo>
                  <a:lnTo>
                    <a:pt x="17" y="146"/>
                  </a:lnTo>
                  <a:lnTo>
                    <a:pt x="14" y="151"/>
                  </a:lnTo>
                  <a:lnTo>
                    <a:pt x="10" y="156"/>
                  </a:lnTo>
                  <a:lnTo>
                    <a:pt x="6" y="160"/>
                  </a:lnTo>
                  <a:lnTo>
                    <a:pt x="3" y="165"/>
                  </a:lnTo>
                  <a:lnTo>
                    <a:pt x="2" y="170"/>
                  </a:lnTo>
                  <a:lnTo>
                    <a:pt x="2" y="174"/>
                  </a:lnTo>
                  <a:lnTo>
                    <a:pt x="0" y="177"/>
                  </a:lnTo>
                  <a:lnTo>
                    <a:pt x="0" y="180"/>
                  </a:lnTo>
                  <a:lnTo>
                    <a:pt x="0" y="185"/>
                  </a:lnTo>
                  <a:lnTo>
                    <a:pt x="2" y="188"/>
                  </a:lnTo>
                  <a:lnTo>
                    <a:pt x="3" y="191"/>
                  </a:lnTo>
                  <a:lnTo>
                    <a:pt x="6" y="194"/>
                  </a:lnTo>
                  <a:lnTo>
                    <a:pt x="11" y="197"/>
                  </a:lnTo>
                  <a:lnTo>
                    <a:pt x="14" y="199"/>
                  </a:lnTo>
                  <a:lnTo>
                    <a:pt x="20" y="199"/>
                  </a:lnTo>
                  <a:lnTo>
                    <a:pt x="22" y="199"/>
                  </a:lnTo>
                  <a:lnTo>
                    <a:pt x="25" y="199"/>
                  </a:lnTo>
                  <a:lnTo>
                    <a:pt x="29" y="197"/>
                  </a:lnTo>
                  <a:lnTo>
                    <a:pt x="32" y="197"/>
                  </a:lnTo>
                  <a:lnTo>
                    <a:pt x="35" y="197"/>
                  </a:lnTo>
                  <a:lnTo>
                    <a:pt x="38" y="196"/>
                  </a:lnTo>
                  <a:lnTo>
                    <a:pt x="43" y="193"/>
                  </a:lnTo>
                  <a:lnTo>
                    <a:pt x="47" y="191"/>
                  </a:lnTo>
                  <a:lnTo>
                    <a:pt x="50" y="190"/>
                  </a:lnTo>
                  <a:lnTo>
                    <a:pt x="55" y="187"/>
                  </a:lnTo>
                  <a:lnTo>
                    <a:pt x="60" y="185"/>
                  </a:lnTo>
                  <a:lnTo>
                    <a:pt x="64" y="183"/>
                  </a:lnTo>
                  <a:lnTo>
                    <a:pt x="67" y="180"/>
                  </a:lnTo>
                  <a:lnTo>
                    <a:pt x="73" y="177"/>
                  </a:lnTo>
                  <a:lnTo>
                    <a:pt x="78" y="174"/>
                  </a:lnTo>
                  <a:lnTo>
                    <a:pt x="82" y="173"/>
                  </a:lnTo>
                  <a:lnTo>
                    <a:pt x="85" y="168"/>
                  </a:lnTo>
                  <a:lnTo>
                    <a:pt x="91" y="165"/>
                  </a:lnTo>
                  <a:lnTo>
                    <a:pt x="96" y="162"/>
                  </a:lnTo>
                  <a:lnTo>
                    <a:pt x="102" y="157"/>
                  </a:lnTo>
                  <a:lnTo>
                    <a:pt x="105" y="154"/>
                  </a:lnTo>
                  <a:lnTo>
                    <a:pt x="110" y="150"/>
                  </a:lnTo>
                  <a:lnTo>
                    <a:pt x="116" y="146"/>
                  </a:lnTo>
                  <a:lnTo>
                    <a:pt x="120" y="143"/>
                  </a:lnTo>
                  <a:lnTo>
                    <a:pt x="126" y="139"/>
                  </a:lnTo>
                  <a:lnTo>
                    <a:pt x="131" y="136"/>
                  </a:lnTo>
                  <a:lnTo>
                    <a:pt x="135" y="131"/>
                  </a:lnTo>
                  <a:lnTo>
                    <a:pt x="140" y="128"/>
                  </a:lnTo>
                  <a:lnTo>
                    <a:pt x="145" y="122"/>
                  </a:lnTo>
                  <a:lnTo>
                    <a:pt x="151" y="119"/>
                  </a:lnTo>
                  <a:lnTo>
                    <a:pt x="154" y="113"/>
                  </a:lnTo>
                  <a:lnTo>
                    <a:pt x="160" y="110"/>
                  </a:lnTo>
                  <a:lnTo>
                    <a:pt x="163" y="106"/>
                  </a:lnTo>
                  <a:lnTo>
                    <a:pt x="169" y="102"/>
                  </a:lnTo>
                  <a:lnTo>
                    <a:pt x="173" y="96"/>
                  </a:lnTo>
                  <a:lnTo>
                    <a:pt x="178" y="93"/>
                  </a:lnTo>
                  <a:lnTo>
                    <a:pt x="181" y="89"/>
                  </a:lnTo>
                  <a:lnTo>
                    <a:pt x="187" y="83"/>
                  </a:lnTo>
                  <a:lnTo>
                    <a:pt x="192" y="80"/>
                  </a:lnTo>
                  <a:lnTo>
                    <a:pt x="195" y="77"/>
                  </a:lnTo>
                  <a:lnTo>
                    <a:pt x="198" y="73"/>
                  </a:lnTo>
                  <a:lnTo>
                    <a:pt x="202" y="69"/>
                  </a:lnTo>
                  <a:lnTo>
                    <a:pt x="205" y="65"/>
                  </a:lnTo>
                  <a:lnTo>
                    <a:pt x="210" y="62"/>
                  </a:lnTo>
                  <a:lnTo>
                    <a:pt x="213" y="59"/>
                  </a:lnTo>
                  <a:lnTo>
                    <a:pt x="216" y="54"/>
                  </a:lnTo>
                  <a:lnTo>
                    <a:pt x="219" y="51"/>
                  </a:lnTo>
                  <a:lnTo>
                    <a:pt x="222" y="46"/>
                  </a:lnTo>
                  <a:lnTo>
                    <a:pt x="228" y="40"/>
                  </a:lnTo>
                  <a:lnTo>
                    <a:pt x="234" y="34"/>
                  </a:lnTo>
                  <a:lnTo>
                    <a:pt x="236" y="29"/>
                  </a:lnTo>
                  <a:lnTo>
                    <a:pt x="240" y="26"/>
                  </a:lnTo>
                  <a:lnTo>
                    <a:pt x="240" y="23"/>
                  </a:lnTo>
                  <a:lnTo>
                    <a:pt x="243" y="22"/>
                  </a:lnTo>
                  <a:lnTo>
                    <a:pt x="243" y="17"/>
                  </a:lnTo>
                  <a:lnTo>
                    <a:pt x="245" y="12"/>
                  </a:lnTo>
                  <a:lnTo>
                    <a:pt x="245" y="11"/>
                  </a:lnTo>
                  <a:lnTo>
                    <a:pt x="246" y="8"/>
                  </a:lnTo>
                  <a:lnTo>
                    <a:pt x="246" y="5"/>
                  </a:lnTo>
                  <a:lnTo>
                    <a:pt x="248" y="3"/>
                  </a:lnTo>
                  <a:lnTo>
                    <a:pt x="248" y="5"/>
                  </a:lnTo>
                  <a:close/>
                </a:path>
              </a:pathLst>
            </a:custGeom>
            <a:solidFill>
              <a:srgbClr val="FF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60" name="Freeform 14"/>
            <p:cNvSpPr>
              <a:spLocks/>
            </p:cNvSpPr>
            <p:nvPr/>
          </p:nvSpPr>
          <p:spPr bwMode="auto">
            <a:xfrm>
              <a:off x="9006" y="3492"/>
              <a:ext cx="1616" cy="1043"/>
            </a:xfrm>
            <a:custGeom>
              <a:avLst/>
              <a:gdLst>
                <a:gd name="T0" fmla="*/ 1457 w 1616"/>
                <a:gd name="T1" fmla="*/ 57 h 1043"/>
                <a:gd name="T2" fmla="*/ 1362 w 1616"/>
                <a:gd name="T3" fmla="*/ 128 h 1043"/>
                <a:gd name="T4" fmla="*/ 1267 w 1616"/>
                <a:gd name="T5" fmla="*/ 200 h 1043"/>
                <a:gd name="T6" fmla="*/ 1173 w 1616"/>
                <a:gd name="T7" fmla="*/ 273 h 1043"/>
                <a:gd name="T8" fmla="*/ 1080 w 1616"/>
                <a:gd name="T9" fmla="*/ 345 h 1043"/>
                <a:gd name="T10" fmla="*/ 985 w 1616"/>
                <a:gd name="T11" fmla="*/ 418 h 1043"/>
                <a:gd name="T12" fmla="*/ 891 w 1616"/>
                <a:gd name="T13" fmla="*/ 490 h 1043"/>
                <a:gd name="T14" fmla="*/ 797 w 1616"/>
                <a:gd name="T15" fmla="*/ 561 h 1043"/>
                <a:gd name="T16" fmla="*/ 702 w 1616"/>
                <a:gd name="T17" fmla="*/ 633 h 1043"/>
                <a:gd name="T18" fmla="*/ 608 w 1616"/>
                <a:gd name="T19" fmla="*/ 706 h 1043"/>
                <a:gd name="T20" fmla="*/ 513 w 1616"/>
                <a:gd name="T21" fmla="*/ 776 h 1043"/>
                <a:gd name="T22" fmla="*/ 419 w 1616"/>
                <a:gd name="T23" fmla="*/ 849 h 1043"/>
                <a:gd name="T24" fmla="*/ 326 w 1616"/>
                <a:gd name="T25" fmla="*/ 921 h 1043"/>
                <a:gd name="T26" fmla="*/ 293 w 1616"/>
                <a:gd name="T27" fmla="*/ 946 h 1043"/>
                <a:gd name="T28" fmla="*/ 263 w 1616"/>
                <a:gd name="T29" fmla="*/ 966 h 1043"/>
                <a:gd name="T30" fmla="*/ 234 w 1616"/>
                <a:gd name="T31" fmla="*/ 981 h 1043"/>
                <a:gd name="T32" fmla="*/ 203 w 1616"/>
                <a:gd name="T33" fmla="*/ 992 h 1043"/>
                <a:gd name="T34" fmla="*/ 175 w 1616"/>
                <a:gd name="T35" fmla="*/ 997 h 1043"/>
                <a:gd name="T36" fmla="*/ 149 w 1616"/>
                <a:gd name="T37" fmla="*/ 998 h 1043"/>
                <a:gd name="T38" fmla="*/ 120 w 1616"/>
                <a:gd name="T39" fmla="*/ 992 h 1043"/>
                <a:gd name="T40" fmla="*/ 94 w 1616"/>
                <a:gd name="T41" fmla="*/ 983 h 1043"/>
                <a:gd name="T42" fmla="*/ 73 w 1616"/>
                <a:gd name="T43" fmla="*/ 968 h 1043"/>
                <a:gd name="T44" fmla="*/ 50 w 1616"/>
                <a:gd name="T45" fmla="*/ 949 h 1043"/>
                <a:gd name="T46" fmla="*/ 36 w 1616"/>
                <a:gd name="T47" fmla="*/ 931 h 1043"/>
                <a:gd name="T48" fmla="*/ 14 w 1616"/>
                <a:gd name="T49" fmla="*/ 943 h 1043"/>
                <a:gd name="T50" fmla="*/ 2 w 1616"/>
                <a:gd name="T51" fmla="*/ 957 h 1043"/>
                <a:gd name="T52" fmla="*/ 21 w 1616"/>
                <a:gd name="T53" fmla="*/ 981 h 1043"/>
                <a:gd name="T54" fmla="*/ 43 w 1616"/>
                <a:gd name="T55" fmla="*/ 1000 h 1043"/>
                <a:gd name="T56" fmla="*/ 67 w 1616"/>
                <a:gd name="T57" fmla="*/ 1018 h 1043"/>
                <a:gd name="T58" fmla="*/ 93 w 1616"/>
                <a:gd name="T59" fmla="*/ 1029 h 1043"/>
                <a:gd name="T60" fmla="*/ 111 w 1616"/>
                <a:gd name="T61" fmla="*/ 1035 h 1043"/>
                <a:gd name="T62" fmla="*/ 132 w 1616"/>
                <a:gd name="T63" fmla="*/ 1040 h 1043"/>
                <a:gd name="T64" fmla="*/ 162 w 1616"/>
                <a:gd name="T65" fmla="*/ 1043 h 1043"/>
                <a:gd name="T66" fmla="*/ 184 w 1616"/>
                <a:gd name="T67" fmla="*/ 1040 h 1043"/>
                <a:gd name="T68" fmla="*/ 208 w 1616"/>
                <a:gd name="T69" fmla="*/ 1035 h 1043"/>
                <a:gd name="T70" fmla="*/ 225 w 1616"/>
                <a:gd name="T71" fmla="*/ 1032 h 1043"/>
                <a:gd name="T72" fmla="*/ 241 w 1616"/>
                <a:gd name="T73" fmla="*/ 1026 h 1043"/>
                <a:gd name="T74" fmla="*/ 259 w 1616"/>
                <a:gd name="T75" fmla="*/ 1017 h 1043"/>
                <a:gd name="T76" fmla="*/ 276 w 1616"/>
                <a:gd name="T77" fmla="*/ 1008 h 1043"/>
                <a:gd name="T78" fmla="*/ 296 w 1616"/>
                <a:gd name="T79" fmla="*/ 997 h 1043"/>
                <a:gd name="T80" fmla="*/ 313 w 1616"/>
                <a:gd name="T81" fmla="*/ 984 h 1043"/>
                <a:gd name="T82" fmla="*/ 332 w 1616"/>
                <a:gd name="T83" fmla="*/ 972 h 1043"/>
                <a:gd name="T84" fmla="*/ 351 w 1616"/>
                <a:gd name="T85" fmla="*/ 957 h 1043"/>
                <a:gd name="T86" fmla="*/ 398 w 1616"/>
                <a:gd name="T87" fmla="*/ 917 h 1043"/>
                <a:gd name="T88" fmla="*/ 470 w 1616"/>
                <a:gd name="T89" fmla="*/ 858 h 1043"/>
                <a:gd name="T90" fmla="*/ 560 w 1616"/>
                <a:gd name="T91" fmla="*/ 786 h 1043"/>
                <a:gd name="T92" fmla="*/ 662 w 1616"/>
                <a:gd name="T93" fmla="*/ 707 h 1043"/>
                <a:gd name="T94" fmla="*/ 774 w 1616"/>
                <a:gd name="T95" fmla="*/ 622 h 1043"/>
                <a:gd name="T96" fmla="*/ 891 w 1616"/>
                <a:gd name="T97" fmla="*/ 532 h 1043"/>
                <a:gd name="T98" fmla="*/ 1009 w 1616"/>
                <a:gd name="T99" fmla="*/ 444 h 1043"/>
                <a:gd name="T100" fmla="*/ 1124 w 1616"/>
                <a:gd name="T101" fmla="*/ 357 h 1043"/>
                <a:gd name="T102" fmla="*/ 1232 w 1616"/>
                <a:gd name="T103" fmla="*/ 276 h 1043"/>
                <a:gd name="T104" fmla="*/ 1331 w 1616"/>
                <a:gd name="T105" fmla="*/ 202 h 1043"/>
                <a:gd name="T106" fmla="*/ 1414 w 1616"/>
                <a:gd name="T107" fmla="*/ 140 h 1043"/>
                <a:gd name="T108" fmla="*/ 1479 w 1616"/>
                <a:gd name="T109" fmla="*/ 91 h 1043"/>
                <a:gd name="T110" fmla="*/ 1523 w 1616"/>
                <a:gd name="T111" fmla="*/ 62 h 1043"/>
                <a:gd name="T112" fmla="*/ 1532 w 1616"/>
                <a:gd name="T113" fmla="*/ 0 h 10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616"/>
                <a:gd name="T172" fmla="*/ 0 h 1043"/>
                <a:gd name="T173" fmla="*/ 1616 w 1616"/>
                <a:gd name="T174" fmla="*/ 1043 h 104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616" h="1043">
                  <a:moveTo>
                    <a:pt x="1532" y="0"/>
                  </a:moveTo>
                  <a:lnTo>
                    <a:pt x="1513" y="12"/>
                  </a:lnTo>
                  <a:lnTo>
                    <a:pt x="1494" y="28"/>
                  </a:lnTo>
                  <a:lnTo>
                    <a:pt x="1476" y="42"/>
                  </a:lnTo>
                  <a:lnTo>
                    <a:pt x="1457" y="57"/>
                  </a:lnTo>
                  <a:lnTo>
                    <a:pt x="1438" y="71"/>
                  </a:lnTo>
                  <a:lnTo>
                    <a:pt x="1419" y="85"/>
                  </a:lnTo>
                  <a:lnTo>
                    <a:pt x="1400" y="99"/>
                  </a:lnTo>
                  <a:lnTo>
                    <a:pt x="1381" y="116"/>
                  </a:lnTo>
                  <a:lnTo>
                    <a:pt x="1362" y="128"/>
                  </a:lnTo>
                  <a:lnTo>
                    <a:pt x="1344" y="143"/>
                  </a:lnTo>
                  <a:lnTo>
                    <a:pt x="1325" y="157"/>
                  </a:lnTo>
                  <a:lnTo>
                    <a:pt x="1306" y="173"/>
                  </a:lnTo>
                  <a:lnTo>
                    <a:pt x="1287" y="186"/>
                  </a:lnTo>
                  <a:lnTo>
                    <a:pt x="1267" y="200"/>
                  </a:lnTo>
                  <a:lnTo>
                    <a:pt x="1250" y="214"/>
                  </a:lnTo>
                  <a:lnTo>
                    <a:pt x="1230" y="230"/>
                  </a:lnTo>
                  <a:lnTo>
                    <a:pt x="1212" y="243"/>
                  </a:lnTo>
                  <a:lnTo>
                    <a:pt x="1193" y="257"/>
                  </a:lnTo>
                  <a:lnTo>
                    <a:pt x="1173" y="273"/>
                  </a:lnTo>
                  <a:lnTo>
                    <a:pt x="1155" y="287"/>
                  </a:lnTo>
                  <a:lnTo>
                    <a:pt x="1136" y="302"/>
                  </a:lnTo>
                  <a:lnTo>
                    <a:pt x="1117" y="314"/>
                  </a:lnTo>
                  <a:lnTo>
                    <a:pt x="1098" y="330"/>
                  </a:lnTo>
                  <a:lnTo>
                    <a:pt x="1080" y="345"/>
                  </a:lnTo>
                  <a:lnTo>
                    <a:pt x="1061" y="359"/>
                  </a:lnTo>
                  <a:lnTo>
                    <a:pt x="1042" y="374"/>
                  </a:lnTo>
                  <a:lnTo>
                    <a:pt x="1023" y="387"/>
                  </a:lnTo>
                  <a:lnTo>
                    <a:pt x="1004" y="402"/>
                  </a:lnTo>
                  <a:lnTo>
                    <a:pt x="985" y="418"/>
                  </a:lnTo>
                  <a:lnTo>
                    <a:pt x="965" y="431"/>
                  </a:lnTo>
                  <a:lnTo>
                    <a:pt x="947" y="445"/>
                  </a:lnTo>
                  <a:lnTo>
                    <a:pt x="929" y="461"/>
                  </a:lnTo>
                  <a:lnTo>
                    <a:pt x="910" y="475"/>
                  </a:lnTo>
                  <a:lnTo>
                    <a:pt x="891" y="490"/>
                  </a:lnTo>
                  <a:lnTo>
                    <a:pt x="871" y="502"/>
                  </a:lnTo>
                  <a:lnTo>
                    <a:pt x="853" y="518"/>
                  </a:lnTo>
                  <a:lnTo>
                    <a:pt x="833" y="532"/>
                  </a:lnTo>
                  <a:lnTo>
                    <a:pt x="816" y="547"/>
                  </a:lnTo>
                  <a:lnTo>
                    <a:pt x="797" y="561"/>
                  </a:lnTo>
                  <a:lnTo>
                    <a:pt x="778" y="575"/>
                  </a:lnTo>
                  <a:lnTo>
                    <a:pt x="759" y="590"/>
                  </a:lnTo>
                  <a:lnTo>
                    <a:pt x="739" y="604"/>
                  </a:lnTo>
                  <a:lnTo>
                    <a:pt x="721" y="618"/>
                  </a:lnTo>
                  <a:lnTo>
                    <a:pt x="702" y="633"/>
                  </a:lnTo>
                  <a:lnTo>
                    <a:pt x="683" y="647"/>
                  </a:lnTo>
                  <a:lnTo>
                    <a:pt x="665" y="661"/>
                  </a:lnTo>
                  <a:lnTo>
                    <a:pt x="645" y="676"/>
                  </a:lnTo>
                  <a:lnTo>
                    <a:pt x="627" y="690"/>
                  </a:lnTo>
                  <a:lnTo>
                    <a:pt x="608" y="706"/>
                  </a:lnTo>
                  <a:lnTo>
                    <a:pt x="589" y="719"/>
                  </a:lnTo>
                  <a:lnTo>
                    <a:pt x="569" y="733"/>
                  </a:lnTo>
                  <a:lnTo>
                    <a:pt x="551" y="749"/>
                  </a:lnTo>
                  <a:lnTo>
                    <a:pt x="531" y="761"/>
                  </a:lnTo>
                  <a:lnTo>
                    <a:pt x="513" y="776"/>
                  </a:lnTo>
                  <a:lnTo>
                    <a:pt x="495" y="792"/>
                  </a:lnTo>
                  <a:lnTo>
                    <a:pt x="476" y="806"/>
                  </a:lnTo>
                  <a:lnTo>
                    <a:pt x="457" y="820"/>
                  </a:lnTo>
                  <a:lnTo>
                    <a:pt x="437" y="833"/>
                  </a:lnTo>
                  <a:lnTo>
                    <a:pt x="419" y="849"/>
                  </a:lnTo>
                  <a:lnTo>
                    <a:pt x="401" y="864"/>
                  </a:lnTo>
                  <a:lnTo>
                    <a:pt x="382" y="877"/>
                  </a:lnTo>
                  <a:lnTo>
                    <a:pt x="363" y="892"/>
                  </a:lnTo>
                  <a:lnTo>
                    <a:pt x="344" y="906"/>
                  </a:lnTo>
                  <a:lnTo>
                    <a:pt x="326" y="921"/>
                  </a:lnTo>
                  <a:lnTo>
                    <a:pt x="319" y="926"/>
                  </a:lnTo>
                  <a:lnTo>
                    <a:pt x="313" y="931"/>
                  </a:lnTo>
                  <a:lnTo>
                    <a:pt x="305" y="937"/>
                  </a:lnTo>
                  <a:lnTo>
                    <a:pt x="299" y="941"/>
                  </a:lnTo>
                  <a:lnTo>
                    <a:pt x="293" y="946"/>
                  </a:lnTo>
                  <a:lnTo>
                    <a:pt x="287" y="949"/>
                  </a:lnTo>
                  <a:lnTo>
                    <a:pt x="281" y="954"/>
                  </a:lnTo>
                  <a:lnTo>
                    <a:pt x="275" y="960"/>
                  </a:lnTo>
                  <a:lnTo>
                    <a:pt x="269" y="961"/>
                  </a:lnTo>
                  <a:lnTo>
                    <a:pt x="263" y="966"/>
                  </a:lnTo>
                  <a:lnTo>
                    <a:pt x="256" y="969"/>
                  </a:lnTo>
                  <a:lnTo>
                    <a:pt x="250" y="972"/>
                  </a:lnTo>
                  <a:lnTo>
                    <a:pt x="244" y="975"/>
                  </a:lnTo>
                  <a:lnTo>
                    <a:pt x="238" y="978"/>
                  </a:lnTo>
                  <a:lnTo>
                    <a:pt x="234" y="981"/>
                  </a:lnTo>
                  <a:lnTo>
                    <a:pt x="228" y="984"/>
                  </a:lnTo>
                  <a:lnTo>
                    <a:pt x="222" y="986"/>
                  </a:lnTo>
                  <a:lnTo>
                    <a:pt x="216" y="989"/>
                  </a:lnTo>
                  <a:lnTo>
                    <a:pt x="209" y="991"/>
                  </a:lnTo>
                  <a:lnTo>
                    <a:pt x="203" y="992"/>
                  </a:lnTo>
                  <a:lnTo>
                    <a:pt x="197" y="994"/>
                  </a:lnTo>
                  <a:lnTo>
                    <a:pt x="191" y="995"/>
                  </a:lnTo>
                  <a:lnTo>
                    <a:pt x="185" y="997"/>
                  </a:lnTo>
                  <a:lnTo>
                    <a:pt x="181" y="997"/>
                  </a:lnTo>
                  <a:lnTo>
                    <a:pt x="175" y="997"/>
                  </a:lnTo>
                  <a:lnTo>
                    <a:pt x="170" y="998"/>
                  </a:lnTo>
                  <a:lnTo>
                    <a:pt x="164" y="998"/>
                  </a:lnTo>
                  <a:lnTo>
                    <a:pt x="159" y="998"/>
                  </a:lnTo>
                  <a:lnTo>
                    <a:pt x="153" y="998"/>
                  </a:lnTo>
                  <a:lnTo>
                    <a:pt x="149" y="998"/>
                  </a:lnTo>
                  <a:lnTo>
                    <a:pt x="143" y="997"/>
                  </a:lnTo>
                  <a:lnTo>
                    <a:pt x="138" y="997"/>
                  </a:lnTo>
                  <a:lnTo>
                    <a:pt x="132" y="997"/>
                  </a:lnTo>
                  <a:lnTo>
                    <a:pt x="126" y="995"/>
                  </a:lnTo>
                  <a:lnTo>
                    <a:pt x="120" y="992"/>
                  </a:lnTo>
                  <a:lnTo>
                    <a:pt x="114" y="991"/>
                  </a:lnTo>
                  <a:lnTo>
                    <a:pt x="108" y="989"/>
                  </a:lnTo>
                  <a:lnTo>
                    <a:pt x="102" y="986"/>
                  </a:lnTo>
                  <a:lnTo>
                    <a:pt x="97" y="984"/>
                  </a:lnTo>
                  <a:lnTo>
                    <a:pt x="94" y="983"/>
                  </a:lnTo>
                  <a:lnTo>
                    <a:pt x="88" y="978"/>
                  </a:lnTo>
                  <a:lnTo>
                    <a:pt x="85" y="977"/>
                  </a:lnTo>
                  <a:lnTo>
                    <a:pt x="79" y="972"/>
                  </a:lnTo>
                  <a:lnTo>
                    <a:pt x="76" y="971"/>
                  </a:lnTo>
                  <a:lnTo>
                    <a:pt x="73" y="968"/>
                  </a:lnTo>
                  <a:lnTo>
                    <a:pt x="68" y="966"/>
                  </a:lnTo>
                  <a:lnTo>
                    <a:pt x="65" y="963"/>
                  </a:lnTo>
                  <a:lnTo>
                    <a:pt x="62" y="960"/>
                  </a:lnTo>
                  <a:lnTo>
                    <a:pt x="55" y="954"/>
                  </a:lnTo>
                  <a:lnTo>
                    <a:pt x="50" y="949"/>
                  </a:lnTo>
                  <a:lnTo>
                    <a:pt x="46" y="943"/>
                  </a:lnTo>
                  <a:lnTo>
                    <a:pt x="43" y="938"/>
                  </a:lnTo>
                  <a:lnTo>
                    <a:pt x="40" y="935"/>
                  </a:lnTo>
                  <a:lnTo>
                    <a:pt x="38" y="932"/>
                  </a:lnTo>
                  <a:lnTo>
                    <a:pt x="36" y="931"/>
                  </a:lnTo>
                  <a:lnTo>
                    <a:pt x="32" y="932"/>
                  </a:lnTo>
                  <a:lnTo>
                    <a:pt x="27" y="935"/>
                  </a:lnTo>
                  <a:lnTo>
                    <a:pt x="23" y="937"/>
                  </a:lnTo>
                  <a:lnTo>
                    <a:pt x="18" y="941"/>
                  </a:lnTo>
                  <a:lnTo>
                    <a:pt x="14" y="943"/>
                  </a:lnTo>
                  <a:lnTo>
                    <a:pt x="9" y="946"/>
                  </a:lnTo>
                  <a:lnTo>
                    <a:pt x="5" y="949"/>
                  </a:lnTo>
                  <a:lnTo>
                    <a:pt x="0" y="954"/>
                  </a:lnTo>
                  <a:lnTo>
                    <a:pt x="2" y="957"/>
                  </a:lnTo>
                  <a:lnTo>
                    <a:pt x="5" y="960"/>
                  </a:lnTo>
                  <a:lnTo>
                    <a:pt x="8" y="966"/>
                  </a:lnTo>
                  <a:lnTo>
                    <a:pt x="14" y="971"/>
                  </a:lnTo>
                  <a:lnTo>
                    <a:pt x="20" y="978"/>
                  </a:lnTo>
                  <a:lnTo>
                    <a:pt x="21" y="981"/>
                  </a:lnTo>
                  <a:lnTo>
                    <a:pt x="26" y="984"/>
                  </a:lnTo>
                  <a:lnTo>
                    <a:pt x="30" y="989"/>
                  </a:lnTo>
                  <a:lnTo>
                    <a:pt x="33" y="992"/>
                  </a:lnTo>
                  <a:lnTo>
                    <a:pt x="36" y="997"/>
                  </a:lnTo>
                  <a:lnTo>
                    <a:pt x="43" y="1000"/>
                  </a:lnTo>
                  <a:lnTo>
                    <a:pt x="46" y="1003"/>
                  </a:lnTo>
                  <a:lnTo>
                    <a:pt x="52" y="1008"/>
                  </a:lnTo>
                  <a:lnTo>
                    <a:pt x="56" y="1009"/>
                  </a:lnTo>
                  <a:lnTo>
                    <a:pt x="62" y="1015"/>
                  </a:lnTo>
                  <a:lnTo>
                    <a:pt x="67" y="1018"/>
                  </a:lnTo>
                  <a:lnTo>
                    <a:pt x="73" y="1021"/>
                  </a:lnTo>
                  <a:lnTo>
                    <a:pt x="79" y="1025"/>
                  </a:lnTo>
                  <a:lnTo>
                    <a:pt x="85" y="1028"/>
                  </a:lnTo>
                  <a:lnTo>
                    <a:pt x="90" y="1028"/>
                  </a:lnTo>
                  <a:lnTo>
                    <a:pt x="93" y="1029"/>
                  </a:lnTo>
                  <a:lnTo>
                    <a:pt x="97" y="1031"/>
                  </a:lnTo>
                  <a:lnTo>
                    <a:pt x="100" y="1032"/>
                  </a:lnTo>
                  <a:lnTo>
                    <a:pt x="103" y="1032"/>
                  </a:lnTo>
                  <a:lnTo>
                    <a:pt x="108" y="1034"/>
                  </a:lnTo>
                  <a:lnTo>
                    <a:pt x="111" y="1035"/>
                  </a:lnTo>
                  <a:lnTo>
                    <a:pt x="114" y="1037"/>
                  </a:lnTo>
                  <a:lnTo>
                    <a:pt x="118" y="1038"/>
                  </a:lnTo>
                  <a:lnTo>
                    <a:pt x="121" y="1038"/>
                  </a:lnTo>
                  <a:lnTo>
                    <a:pt x="126" y="1038"/>
                  </a:lnTo>
                  <a:lnTo>
                    <a:pt x="132" y="1040"/>
                  </a:lnTo>
                  <a:lnTo>
                    <a:pt x="138" y="1041"/>
                  </a:lnTo>
                  <a:lnTo>
                    <a:pt x="144" y="1043"/>
                  </a:lnTo>
                  <a:lnTo>
                    <a:pt x="150" y="1043"/>
                  </a:lnTo>
                  <a:lnTo>
                    <a:pt x="156" y="1043"/>
                  </a:lnTo>
                  <a:lnTo>
                    <a:pt x="162" y="1043"/>
                  </a:lnTo>
                  <a:lnTo>
                    <a:pt x="170" y="1043"/>
                  </a:lnTo>
                  <a:lnTo>
                    <a:pt x="173" y="1041"/>
                  </a:lnTo>
                  <a:lnTo>
                    <a:pt x="176" y="1041"/>
                  </a:lnTo>
                  <a:lnTo>
                    <a:pt x="179" y="1040"/>
                  </a:lnTo>
                  <a:lnTo>
                    <a:pt x="184" y="1040"/>
                  </a:lnTo>
                  <a:lnTo>
                    <a:pt x="191" y="1038"/>
                  </a:lnTo>
                  <a:lnTo>
                    <a:pt x="197" y="1038"/>
                  </a:lnTo>
                  <a:lnTo>
                    <a:pt x="200" y="1037"/>
                  </a:lnTo>
                  <a:lnTo>
                    <a:pt x="203" y="1037"/>
                  </a:lnTo>
                  <a:lnTo>
                    <a:pt x="208" y="1035"/>
                  </a:lnTo>
                  <a:lnTo>
                    <a:pt x="211" y="1035"/>
                  </a:lnTo>
                  <a:lnTo>
                    <a:pt x="214" y="1034"/>
                  </a:lnTo>
                  <a:lnTo>
                    <a:pt x="217" y="1032"/>
                  </a:lnTo>
                  <a:lnTo>
                    <a:pt x="222" y="1032"/>
                  </a:lnTo>
                  <a:lnTo>
                    <a:pt x="225" y="1032"/>
                  </a:lnTo>
                  <a:lnTo>
                    <a:pt x="228" y="1031"/>
                  </a:lnTo>
                  <a:lnTo>
                    <a:pt x="232" y="1029"/>
                  </a:lnTo>
                  <a:lnTo>
                    <a:pt x="235" y="1028"/>
                  </a:lnTo>
                  <a:lnTo>
                    <a:pt x="240" y="1028"/>
                  </a:lnTo>
                  <a:lnTo>
                    <a:pt x="241" y="1026"/>
                  </a:lnTo>
                  <a:lnTo>
                    <a:pt x="246" y="1025"/>
                  </a:lnTo>
                  <a:lnTo>
                    <a:pt x="249" y="1021"/>
                  </a:lnTo>
                  <a:lnTo>
                    <a:pt x="252" y="1021"/>
                  </a:lnTo>
                  <a:lnTo>
                    <a:pt x="256" y="1020"/>
                  </a:lnTo>
                  <a:lnTo>
                    <a:pt x="259" y="1017"/>
                  </a:lnTo>
                  <a:lnTo>
                    <a:pt x="263" y="1015"/>
                  </a:lnTo>
                  <a:lnTo>
                    <a:pt x="267" y="1015"/>
                  </a:lnTo>
                  <a:lnTo>
                    <a:pt x="269" y="1011"/>
                  </a:lnTo>
                  <a:lnTo>
                    <a:pt x="273" y="1009"/>
                  </a:lnTo>
                  <a:lnTo>
                    <a:pt x="276" y="1008"/>
                  </a:lnTo>
                  <a:lnTo>
                    <a:pt x="281" y="1006"/>
                  </a:lnTo>
                  <a:lnTo>
                    <a:pt x="284" y="1003"/>
                  </a:lnTo>
                  <a:lnTo>
                    <a:pt x="287" y="1001"/>
                  </a:lnTo>
                  <a:lnTo>
                    <a:pt x="293" y="1000"/>
                  </a:lnTo>
                  <a:lnTo>
                    <a:pt x="296" y="997"/>
                  </a:lnTo>
                  <a:lnTo>
                    <a:pt x="299" y="995"/>
                  </a:lnTo>
                  <a:lnTo>
                    <a:pt x="302" y="992"/>
                  </a:lnTo>
                  <a:lnTo>
                    <a:pt x="305" y="991"/>
                  </a:lnTo>
                  <a:lnTo>
                    <a:pt x="310" y="988"/>
                  </a:lnTo>
                  <a:lnTo>
                    <a:pt x="313" y="984"/>
                  </a:lnTo>
                  <a:lnTo>
                    <a:pt x="317" y="983"/>
                  </a:lnTo>
                  <a:lnTo>
                    <a:pt x="322" y="978"/>
                  </a:lnTo>
                  <a:lnTo>
                    <a:pt x="325" y="978"/>
                  </a:lnTo>
                  <a:lnTo>
                    <a:pt x="328" y="974"/>
                  </a:lnTo>
                  <a:lnTo>
                    <a:pt x="332" y="972"/>
                  </a:lnTo>
                  <a:lnTo>
                    <a:pt x="335" y="968"/>
                  </a:lnTo>
                  <a:lnTo>
                    <a:pt x="340" y="966"/>
                  </a:lnTo>
                  <a:lnTo>
                    <a:pt x="343" y="963"/>
                  </a:lnTo>
                  <a:lnTo>
                    <a:pt x="346" y="960"/>
                  </a:lnTo>
                  <a:lnTo>
                    <a:pt x="351" y="957"/>
                  </a:lnTo>
                  <a:lnTo>
                    <a:pt x="354" y="954"/>
                  </a:lnTo>
                  <a:lnTo>
                    <a:pt x="363" y="944"/>
                  </a:lnTo>
                  <a:lnTo>
                    <a:pt x="373" y="937"/>
                  </a:lnTo>
                  <a:lnTo>
                    <a:pt x="384" y="926"/>
                  </a:lnTo>
                  <a:lnTo>
                    <a:pt x="398" y="917"/>
                  </a:lnTo>
                  <a:lnTo>
                    <a:pt x="410" y="906"/>
                  </a:lnTo>
                  <a:lnTo>
                    <a:pt x="423" y="894"/>
                  </a:lnTo>
                  <a:lnTo>
                    <a:pt x="439" y="881"/>
                  </a:lnTo>
                  <a:lnTo>
                    <a:pt x="454" y="870"/>
                  </a:lnTo>
                  <a:lnTo>
                    <a:pt x="470" y="858"/>
                  </a:lnTo>
                  <a:lnTo>
                    <a:pt x="487" y="844"/>
                  </a:lnTo>
                  <a:lnTo>
                    <a:pt x="504" y="830"/>
                  </a:lnTo>
                  <a:lnTo>
                    <a:pt x="522" y="815"/>
                  </a:lnTo>
                  <a:lnTo>
                    <a:pt x="540" y="801"/>
                  </a:lnTo>
                  <a:lnTo>
                    <a:pt x="560" y="786"/>
                  </a:lnTo>
                  <a:lnTo>
                    <a:pt x="578" y="772"/>
                  </a:lnTo>
                  <a:lnTo>
                    <a:pt x="599" y="755"/>
                  </a:lnTo>
                  <a:lnTo>
                    <a:pt x="619" y="740"/>
                  </a:lnTo>
                  <a:lnTo>
                    <a:pt x="640" y="724"/>
                  </a:lnTo>
                  <a:lnTo>
                    <a:pt x="662" y="707"/>
                  </a:lnTo>
                  <a:lnTo>
                    <a:pt x="684" y="690"/>
                  </a:lnTo>
                  <a:lnTo>
                    <a:pt x="706" y="673"/>
                  </a:lnTo>
                  <a:lnTo>
                    <a:pt x="728" y="656"/>
                  </a:lnTo>
                  <a:lnTo>
                    <a:pt x="751" y="638"/>
                  </a:lnTo>
                  <a:lnTo>
                    <a:pt x="774" y="622"/>
                  </a:lnTo>
                  <a:lnTo>
                    <a:pt x="797" y="604"/>
                  </a:lnTo>
                  <a:lnTo>
                    <a:pt x="821" y="585"/>
                  </a:lnTo>
                  <a:lnTo>
                    <a:pt x="844" y="568"/>
                  </a:lnTo>
                  <a:lnTo>
                    <a:pt x="868" y="550"/>
                  </a:lnTo>
                  <a:lnTo>
                    <a:pt x="891" y="532"/>
                  </a:lnTo>
                  <a:lnTo>
                    <a:pt x="915" y="515"/>
                  </a:lnTo>
                  <a:lnTo>
                    <a:pt x="938" y="496"/>
                  </a:lnTo>
                  <a:lnTo>
                    <a:pt x="962" y="479"/>
                  </a:lnTo>
                  <a:lnTo>
                    <a:pt x="985" y="462"/>
                  </a:lnTo>
                  <a:lnTo>
                    <a:pt x="1009" y="444"/>
                  </a:lnTo>
                  <a:lnTo>
                    <a:pt x="1032" y="427"/>
                  </a:lnTo>
                  <a:lnTo>
                    <a:pt x="1054" y="408"/>
                  </a:lnTo>
                  <a:lnTo>
                    <a:pt x="1077" y="391"/>
                  </a:lnTo>
                  <a:lnTo>
                    <a:pt x="1102" y="374"/>
                  </a:lnTo>
                  <a:lnTo>
                    <a:pt x="1124" y="357"/>
                  </a:lnTo>
                  <a:lnTo>
                    <a:pt x="1147" y="340"/>
                  </a:lnTo>
                  <a:lnTo>
                    <a:pt x="1168" y="324"/>
                  </a:lnTo>
                  <a:lnTo>
                    <a:pt x="1191" y="308"/>
                  </a:lnTo>
                  <a:lnTo>
                    <a:pt x="1211" y="290"/>
                  </a:lnTo>
                  <a:lnTo>
                    <a:pt x="1232" y="276"/>
                  </a:lnTo>
                  <a:lnTo>
                    <a:pt x="1253" y="260"/>
                  </a:lnTo>
                  <a:lnTo>
                    <a:pt x="1273" y="245"/>
                  </a:lnTo>
                  <a:lnTo>
                    <a:pt x="1293" y="230"/>
                  </a:lnTo>
                  <a:lnTo>
                    <a:pt x="1312" y="217"/>
                  </a:lnTo>
                  <a:lnTo>
                    <a:pt x="1331" y="202"/>
                  </a:lnTo>
                  <a:lnTo>
                    <a:pt x="1349" y="188"/>
                  </a:lnTo>
                  <a:lnTo>
                    <a:pt x="1365" y="176"/>
                  </a:lnTo>
                  <a:lnTo>
                    <a:pt x="1382" y="163"/>
                  </a:lnTo>
                  <a:lnTo>
                    <a:pt x="1399" y="151"/>
                  </a:lnTo>
                  <a:lnTo>
                    <a:pt x="1414" y="140"/>
                  </a:lnTo>
                  <a:lnTo>
                    <a:pt x="1428" y="128"/>
                  </a:lnTo>
                  <a:lnTo>
                    <a:pt x="1443" y="120"/>
                  </a:lnTo>
                  <a:lnTo>
                    <a:pt x="1455" y="109"/>
                  </a:lnTo>
                  <a:lnTo>
                    <a:pt x="1469" y="100"/>
                  </a:lnTo>
                  <a:lnTo>
                    <a:pt x="1479" y="91"/>
                  </a:lnTo>
                  <a:lnTo>
                    <a:pt x="1490" y="85"/>
                  </a:lnTo>
                  <a:lnTo>
                    <a:pt x="1499" y="77"/>
                  </a:lnTo>
                  <a:lnTo>
                    <a:pt x="1510" y="71"/>
                  </a:lnTo>
                  <a:lnTo>
                    <a:pt x="1517" y="65"/>
                  </a:lnTo>
                  <a:lnTo>
                    <a:pt x="1523" y="62"/>
                  </a:lnTo>
                  <a:lnTo>
                    <a:pt x="1582" y="139"/>
                  </a:lnTo>
                  <a:lnTo>
                    <a:pt x="1616" y="112"/>
                  </a:lnTo>
                  <a:lnTo>
                    <a:pt x="1546" y="15"/>
                  </a:lnTo>
                  <a:lnTo>
                    <a:pt x="153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61" name="Freeform 15"/>
            <p:cNvSpPr>
              <a:spLocks/>
            </p:cNvSpPr>
            <p:nvPr/>
          </p:nvSpPr>
          <p:spPr bwMode="auto">
            <a:xfrm>
              <a:off x="9000" y="3588"/>
              <a:ext cx="1625" cy="1046"/>
            </a:xfrm>
            <a:custGeom>
              <a:avLst/>
              <a:gdLst>
                <a:gd name="T0" fmla="*/ 3 w 1625"/>
                <a:gd name="T1" fmla="*/ 868 h 1046"/>
                <a:gd name="T2" fmla="*/ 12 w 1625"/>
                <a:gd name="T3" fmla="*/ 895 h 1046"/>
                <a:gd name="T4" fmla="*/ 23 w 1625"/>
                <a:gd name="T5" fmla="*/ 921 h 1046"/>
                <a:gd name="T6" fmla="*/ 32 w 1625"/>
                <a:gd name="T7" fmla="*/ 939 h 1046"/>
                <a:gd name="T8" fmla="*/ 44 w 1625"/>
                <a:gd name="T9" fmla="*/ 958 h 1046"/>
                <a:gd name="T10" fmla="*/ 58 w 1625"/>
                <a:gd name="T11" fmla="*/ 975 h 1046"/>
                <a:gd name="T12" fmla="*/ 80 w 1625"/>
                <a:gd name="T13" fmla="*/ 999 h 1046"/>
                <a:gd name="T14" fmla="*/ 100 w 1625"/>
                <a:gd name="T15" fmla="*/ 1015 h 1046"/>
                <a:gd name="T16" fmla="*/ 121 w 1625"/>
                <a:gd name="T17" fmla="*/ 1027 h 1046"/>
                <a:gd name="T18" fmla="*/ 150 w 1625"/>
                <a:gd name="T19" fmla="*/ 1038 h 1046"/>
                <a:gd name="T20" fmla="*/ 176 w 1625"/>
                <a:gd name="T21" fmla="*/ 1044 h 1046"/>
                <a:gd name="T22" fmla="*/ 200 w 1625"/>
                <a:gd name="T23" fmla="*/ 1046 h 1046"/>
                <a:gd name="T24" fmla="*/ 217 w 1625"/>
                <a:gd name="T25" fmla="*/ 1046 h 1046"/>
                <a:gd name="T26" fmla="*/ 237 w 1625"/>
                <a:gd name="T27" fmla="*/ 1043 h 1046"/>
                <a:gd name="T28" fmla="*/ 255 w 1625"/>
                <a:gd name="T29" fmla="*/ 1039 h 1046"/>
                <a:gd name="T30" fmla="*/ 275 w 1625"/>
                <a:gd name="T31" fmla="*/ 1033 h 1046"/>
                <a:gd name="T32" fmla="*/ 293 w 1625"/>
                <a:gd name="T33" fmla="*/ 1026 h 1046"/>
                <a:gd name="T34" fmla="*/ 313 w 1625"/>
                <a:gd name="T35" fmla="*/ 1018 h 1046"/>
                <a:gd name="T36" fmla="*/ 334 w 1625"/>
                <a:gd name="T37" fmla="*/ 1009 h 1046"/>
                <a:gd name="T38" fmla="*/ 353 w 1625"/>
                <a:gd name="T39" fmla="*/ 996 h 1046"/>
                <a:gd name="T40" fmla="*/ 407 w 1625"/>
                <a:gd name="T41" fmla="*/ 959 h 1046"/>
                <a:gd name="T42" fmla="*/ 505 w 1625"/>
                <a:gd name="T43" fmla="*/ 884 h 1046"/>
                <a:gd name="T44" fmla="*/ 602 w 1625"/>
                <a:gd name="T45" fmla="*/ 810 h 1046"/>
                <a:gd name="T46" fmla="*/ 701 w 1625"/>
                <a:gd name="T47" fmla="*/ 736 h 1046"/>
                <a:gd name="T48" fmla="*/ 800 w 1625"/>
                <a:gd name="T49" fmla="*/ 659 h 1046"/>
                <a:gd name="T50" fmla="*/ 898 w 1625"/>
                <a:gd name="T51" fmla="*/ 587 h 1046"/>
                <a:gd name="T52" fmla="*/ 997 w 1625"/>
                <a:gd name="T53" fmla="*/ 513 h 1046"/>
                <a:gd name="T54" fmla="*/ 1094 w 1625"/>
                <a:gd name="T55" fmla="*/ 436 h 1046"/>
                <a:gd name="T56" fmla="*/ 1192 w 1625"/>
                <a:gd name="T57" fmla="*/ 363 h 1046"/>
                <a:gd name="T58" fmla="*/ 1291 w 1625"/>
                <a:gd name="T59" fmla="*/ 288 h 1046"/>
                <a:gd name="T60" fmla="*/ 1388 w 1625"/>
                <a:gd name="T61" fmla="*/ 212 h 1046"/>
                <a:gd name="T62" fmla="*/ 1487 w 1625"/>
                <a:gd name="T63" fmla="*/ 140 h 1046"/>
                <a:gd name="T64" fmla="*/ 1585 w 1625"/>
                <a:gd name="T65" fmla="*/ 64 h 1046"/>
                <a:gd name="T66" fmla="*/ 1560 w 1625"/>
                <a:gd name="T67" fmla="*/ 29 h 1046"/>
                <a:gd name="T68" fmla="*/ 1461 w 1625"/>
                <a:gd name="T69" fmla="*/ 103 h 1046"/>
                <a:gd name="T70" fmla="*/ 1362 w 1625"/>
                <a:gd name="T71" fmla="*/ 177 h 1046"/>
                <a:gd name="T72" fmla="*/ 1265 w 1625"/>
                <a:gd name="T73" fmla="*/ 251 h 1046"/>
                <a:gd name="T74" fmla="*/ 1167 w 1625"/>
                <a:gd name="T75" fmla="*/ 326 h 1046"/>
                <a:gd name="T76" fmla="*/ 1070 w 1625"/>
                <a:gd name="T77" fmla="*/ 400 h 1046"/>
                <a:gd name="T78" fmla="*/ 971 w 1625"/>
                <a:gd name="T79" fmla="*/ 476 h 1046"/>
                <a:gd name="T80" fmla="*/ 874 w 1625"/>
                <a:gd name="T81" fmla="*/ 550 h 1046"/>
                <a:gd name="T82" fmla="*/ 775 w 1625"/>
                <a:gd name="T83" fmla="*/ 623 h 1046"/>
                <a:gd name="T84" fmla="*/ 678 w 1625"/>
                <a:gd name="T85" fmla="*/ 699 h 1046"/>
                <a:gd name="T86" fmla="*/ 580 w 1625"/>
                <a:gd name="T87" fmla="*/ 774 h 1046"/>
                <a:gd name="T88" fmla="*/ 481 w 1625"/>
                <a:gd name="T89" fmla="*/ 847 h 1046"/>
                <a:gd name="T90" fmla="*/ 384 w 1625"/>
                <a:gd name="T91" fmla="*/ 922 h 1046"/>
                <a:gd name="T92" fmla="*/ 334 w 1625"/>
                <a:gd name="T93" fmla="*/ 958 h 1046"/>
                <a:gd name="T94" fmla="*/ 316 w 1625"/>
                <a:gd name="T95" fmla="*/ 967 h 1046"/>
                <a:gd name="T96" fmla="*/ 294 w 1625"/>
                <a:gd name="T97" fmla="*/ 978 h 1046"/>
                <a:gd name="T98" fmla="*/ 275 w 1625"/>
                <a:gd name="T99" fmla="*/ 987 h 1046"/>
                <a:gd name="T100" fmla="*/ 243 w 1625"/>
                <a:gd name="T101" fmla="*/ 996 h 1046"/>
                <a:gd name="T102" fmla="*/ 212 w 1625"/>
                <a:gd name="T103" fmla="*/ 1001 h 1046"/>
                <a:gd name="T104" fmla="*/ 185 w 1625"/>
                <a:gd name="T105" fmla="*/ 999 h 1046"/>
                <a:gd name="T106" fmla="*/ 158 w 1625"/>
                <a:gd name="T107" fmla="*/ 995 h 1046"/>
                <a:gd name="T108" fmla="*/ 138 w 1625"/>
                <a:gd name="T109" fmla="*/ 986 h 1046"/>
                <a:gd name="T110" fmla="*/ 108 w 1625"/>
                <a:gd name="T111" fmla="*/ 964 h 1046"/>
                <a:gd name="T112" fmla="*/ 82 w 1625"/>
                <a:gd name="T113" fmla="*/ 935 h 1046"/>
                <a:gd name="T114" fmla="*/ 65 w 1625"/>
                <a:gd name="T115" fmla="*/ 905 h 1046"/>
                <a:gd name="T116" fmla="*/ 52 w 1625"/>
                <a:gd name="T117" fmla="*/ 876 h 1046"/>
                <a:gd name="T118" fmla="*/ 44 w 1625"/>
                <a:gd name="T119" fmla="*/ 855 h 1046"/>
                <a:gd name="T120" fmla="*/ 0 w 1625"/>
                <a:gd name="T121" fmla="*/ 853 h 104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625"/>
                <a:gd name="T184" fmla="*/ 0 h 1046"/>
                <a:gd name="T185" fmla="*/ 1625 w 1625"/>
                <a:gd name="T186" fmla="*/ 1046 h 104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625" h="1046">
                  <a:moveTo>
                    <a:pt x="0" y="853"/>
                  </a:moveTo>
                  <a:lnTo>
                    <a:pt x="0" y="856"/>
                  </a:lnTo>
                  <a:lnTo>
                    <a:pt x="2" y="861"/>
                  </a:lnTo>
                  <a:lnTo>
                    <a:pt x="2" y="864"/>
                  </a:lnTo>
                  <a:lnTo>
                    <a:pt x="3" y="868"/>
                  </a:lnTo>
                  <a:lnTo>
                    <a:pt x="5" y="872"/>
                  </a:lnTo>
                  <a:lnTo>
                    <a:pt x="6" y="878"/>
                  </a:lnTo>
                  <a:lnTo>
                    <a:pt x="8" y="882"/>
                  </a:lnTo>
                  <a:lnTo>
                    <a:pt x="9" y="888"/>
                  </a:lnTo>
                  <a:lnTo>
                    <a:pt x="12" y="895"/>
                  </a:lnTo>
                  <a:lnTo>
                    <a:pt x="14" y="901"/>
                  </a:lnTo>
                  <a:lnTo>
                    <a:pt x="17" y="907"/>
                  </a:lnTo>
                  <a:lnTo>
                    <a:pt x="20" y="913"/>
                  </a:lnTo>
                  <a:lnTo>
                    <a:pt x="21" y="918"/>
                  </a:lnTo>
                  <a:lnTo>
                    <a:pt x="23" y="921"/>
                  </a:lnTo>
                  <a:lnTo>
                    <a:pt x="26" y="925"/>
                  </a:lnTo>
                  <a:lnTo>
                    <a:pt x="27" y="929"/>
                  </a:lnTo>
                  <a:lnTo>
                    <a:pt x="29" y="932"/>
                  </a:lnTo>
                  <a:lnTo>
                    <a:pt x="32" y="936"/>
                  </a:lnTo>
                  <a:lnTo>
                    <a:pt x="32" y="939"/>
                  </a:lnTo>
                  <a:lnTo>
                    <a:pt x="35" y="942"/>
                  </a:lnTo>
                  <a:lnTo>
                    <a:pt x="36" y="947"/>
                  </a:lnTo>
                  <a:lnTo>
                    <a:pt x="39" y="950"/>
                  </a:lnTo>
                  <a:lnTo>
                    <a:pt x="42" y="955"/>
                  </a:lnTo>
                  <a:lnTo>
                    <a:pt x="44" y="958"/>
                  </a:lnTo>
                  <a:lnTo>
                    <a:pt x="47" y="961"/>
                  </a:lnTo>
                  <a:lnTo>
                    <a:pt x="49" y="964"/>
                  </a:lnTo>
                  <a:lnTo>
                    <a:pt x="52" y="967"/>
                  </a:lnTo>
                  <a:lnTo>
                    <a:pt x="55" y="972"/>
                  </a:lnTo>
                  <a:lnTo>
                    <a:pt x="58" y="975"/>
                  </a:lnTo>
                  <a:lnTo>
                    <a:pt x="61" y="979"/>
                  </a:lnTo>
                  <a:lnTo>
                    <a:pt x="64" y="984"/>
                  </a:lnTo>
                  <a:lnTo>
                    <a:pt x="67" y="987"/>
                  </a:lnTo>
                  <a:lnTo>
                    <a:pt x="73" y="993"/>
                  </a:lnTo>
                  <a:lnTo>
                    <a:pt x="80" y="999"/>
                  </a:lnTo>
                  <a:lnTo>
                    <a:pt x="85" y="1002"/>
                  </a:lnTo>
                  <a:lnTo>
                    <a:pt x="88" y="1006"/>
                  </a:lnTo>
                  <a:lnTo>
                    <a:pt x="91" y="1009"/>
                  </a:lnTo>
                  <a:lnTo>
                    <a:pt x="96" y="1012"/>
                  </a:lnTo>
                  <a:lnTo>
                    <a:pt x="100" y="1015"/>
                  </a:lnTo>
                  <a:lnTo>
                    <a:pt x="103" y="1018"/>
                  </a:lnTo>
                  <a:lnTo>
                    <a:pt x="108" y="1021"/>
                  </a:lnTo>
                  <a:lnTo>
                    <a:pt x="112" y="1022"/>
                  </a:lnTo>
                  <a:lnTo>
                    <a:pt x="117" y="1026"/>
                  </a:lnTo>
                  <a:lnTo>
                    <a:pt x="121" y="1027"/>
                  </a:lnTo>
                  <a:lnTo>
                    <a:pt x="126" y="1030"/>
                  </a:lnTo>
                  <a:lnTo>
                    <a:pt x="132" y="1033"/>
                  </a:lnTo>
                  <a:lnTo>
                    <a:pt x="138" y="1033"/>
                  </a:lnTo>
                  <a:lnTo>
                    <a:pt x="144" y="1036"/>
                  </a:lnTo>
                  <a:lnTo>
                    <a:pt x="150" y="1038"/>
                  </a:lnTo>
                  <a:lnTo>
                    <a:pt x="156" y="1039"/>
                  </a:lnTo>
                  <a:lnTo>
                    <a:pt x="162" y="1041"/>
                  </a:lnTo>
                  <a:lnTo>
                    <a:pt x="168" y="1043"/>
                  </a:lnTo>
                  <a:lnTo>
                    <a:pt x="173" y="1044"/>
                  </a:lnTo>
                  <a:lnTo>
                    <a:pt x="176" y="1044"/>
                  </a:lnTo>
                  <a:lnTo>
                    <a:pt x="181" y="1046"/>
                  </a:lnTo>
                  <a:lnTo>
                    <a:pt x="184" y="1046"/>
                  </a:lnTo>
                  <a:lnTo>
                    <a:pt x="190" y="1046"/>
                  </a:lnTo>
                  <a:lnTo>
                    <a:pt x="197" y="1046"/>
                  </a:lnTo>
                  <a:lnTo>
                    <a:pt x="200" y="1046"/>
                  </a:lnTo>
                  <a:lnTo>
                    <a:pt x="203" y="1046"/>
                  </a:lnTo>
                  <a:lnTo>
                    <a:pt x="208" y="1046"/>
                  </a:lnTo>
                  <a:lnTo>
                    <a:pt x="211" y="1046"/>
                  </a:lnTo>
                  <a:lnTo>
                    <a:pt x="214" y="1046"/>
                  </a:lnTo>
                  <a:lnTo>
                    <a:pt x="217" y="1046"/>
                  </a:lnTo>
                  <a:lnTo>
                    <a:pt x="222" y="1044"/>
                  </a:lnTo>
                  <a:lnTo>
                    <a:pt x="225" y="1044"/>
                  </a:lnTo>
                  <a:lnTo>
                    <a:pt x="228" y="1044"/>
                  </a:lnTo>
                  <a:lnTo>
                    <a:pt x="234" y="1044"/>
                  </a:lnTo>
                  <a:lnTo>
                    <a:pt x="237" y="1043"/>
                  </a:lnTo>
                  <a:lnTo>
                    <a:pt x="240" y="1043"/>
                  </a:lnTo>
                  <a:lnTo>
                    <a:pt x="244" y="1041"/>
                  </a:lnTo>
                  <a:lnTo>
                    <a:pt x="247" y="1039"/>
                  </a:lnTo>
                  <a:lnTo>
                    <a:pt x="252" y="1039"/>
                  </a:lnTo>
                  <a:lnTo>
                    <a:pt x="255" y="1039"/>
                  </a:lnTo>
                  <a:lnTo>
                    <a:pt x="258" y="1038"/>
                  </a:lnTo>
                  <a:lnTo>
                    <a:pt x="262" y="1036"/>
                  </a:lnTo>
                  <a:lnTo>
                    <a:pt x="267" y="1035"/>
                  </a:lnTo>
                  <a:lnTo>
                    <a:pt x="270" y="1033"/>
                  </a:lnTo>
                  <a:lnTo>
                    <a:pt x="275" y="1033"/>
                  </a:lnTo>
                  <a:lnTo>
                    <a:pt x="278" y="1032"/>
                  </a:lnTo>
                  <a:lnTo>
                    <a:pt x="281" y="1030"/>
                  </a:lnTo>
                  <a:lnTo>
                    <a:pt x="285" y="1029"/>
                  </a:lnTo>
                  <a:lnTo>
                    <a:pt x="288" y="1027"/>
                  </a:lnTo>
                  <a:lnTo>
                    <a:pt x="293" y="1026"/>
                  </a:lnTo>
                  <a:lnTo>
                    <a:pt x="297" y="1024"/>
                  </a:lnTo>
                  <a:lnTo>
                    <a:pt x="302" y="1022"/>
                  </a:lnTo>
                  <a:lnTo>
                    <a:pt x="305" y="1021"/>
                  </a:lnTo>
                  <a:lnTo>
                    <a:pt x="309" y="1019"/>
                  </a:lnTo>
                  <a:lnTo>
                    <a:pt x="313" y="1018"/>
                  </a:lnTo>
                  <a:lnTo>
                    <a:pt x="317" y="1015"/>
                  </a:lnTo>
                  <a:lnTo>
                    <a:pt x="322" y="1015"/>
                  </a:lnTo>
                  <a:lnTo>
                    <a:pt x="326" y="1012"/>
                  </a:lnTo>
                  <a:lnTo>
                    <a:pt x="329" y="1010"/>
                  </a:lnTo>
                  <a:lnTo>
                    <a:pt x="334" y="1009"/>
                  </a:lnTo>
                  <a:lnTo>
                    <a:pt x="338" y="1006"/>
                  </a:lnTo>
                  <a:lnTo>
                    <a:pt x="341" y="1004"/>
                  </a:lnTo>
                  <a:lnTo>
                    <a:pt x="346" y="1001"/>
                  </a:lnTo>
                  <a:lnTo>
                    <a:pt x="350" y="998"/>
                  </a:lnTo>
                  <a:lnTo>
                    <a:pt x="353" y="996"/>
                  </a:lnTo>
                  <a:lnTo>
                    <a:pt x="358" y="993"/>
                  </a:lnTo>
                  <a:lnTo>
                    <a:pt x="364" y="992"/>
                  </a:lnTo>
                  <a:lnTo>
                    <a:pt x="369" y="990"/>
                  </a:lnTo>
                  <a:lnTo>
                    <a:pt x="387" y="973"/>
                  </a:lnTo>
                  <a:lnTo>
                    <a:pt x="407" y="959"/>
                  </a:lnTo>
                  <a:lnTo>
                    <a:pt x="426" y="944"/>
                  </a:lnTo>
                  <a:lnTo>
                    <a:pt x="446" y="930"/>
                  </a:lnTo>
                  <a:lnTo>
                    <a:pt x="466" y="913"/>
                  </a:lnTo>
                  <a:lnTo>
                    <a:pt x="485" y="899"/>
                  </a:lnTo>
                  <a:lnTo>
                    <a:pt x="505" y="884"/>
                  </a:lnTo>
                  <a:lnTo>
                    <a:pt x="525" y="870"/>
                  </a:lnTo>
                  <a:lnTo>
                    <a:pt x="543" y="855"/>
                  </a:lnTo>
                  <a:lnTo>
                    <a:pt x="564" y="841"/>
                  </a:lnTo>
                  <a:lnTo>
                    <a:pt x="584" y="825"/>
                  </a:lnTo>
                  <a:lnTo>
                    <a:pt x="602" y="810"/>
                  </a:lnTo>
                  <a:lnTo>
                    <a:pt x="622" y="794"/>
                  </a:lnTo>
                  <a:lnTo>
                    <a:pt x="643" y="781"/>
                  </a:lnTo>
                  <a:lnTo>
                    <a:pt x="661" y="765"/>
                  </a:lnTo>
                  <a:lnTo>
                    <a:pt x="681" y="750"/>
                  </a:lnTo>
                  <a:lnTo>
                    <a:pt x="701" y="736"/>
                  </a:lnTo>
                  <a:lnTo>
                    <a:pt x="721" y="719"/>
                  </a:lnTo>
                  <a:lnTo>
                    <a:pt x="740" y="705"/>
                  </a:lnTo>
                  <a:lnTo>
                    <a:pt x="760" y="690"/>
                  </a:lnTo>
                  <a:lnTo>
                    <a:pt x="780" y="676"/>
                  </a:lnTo>
                  <a:lnTo>
                    <a:pt x="800" y="659"/>
                  </a:lnTo>
                  <a:lnTo>
                    <a:pt x="819" y="645"/>
                  </a:lnTo>
                  <a:lnTo>
                    <a:pt x="839" y="630"/>
                  </a:lnTo>
                  <a:lnTo>
                    <a:pt x="857" y="616"/>
                  </a:lnTo>
                  <a:lnTo>
                    <a:pt x="877" y="600"/>
                  </a:lnTo>
                  <a:lnTo>
                    <a:pt x="898" y="587"/>
                  </a:lnTo>
                  <a:lnTo>
                    <a:pt x="916" y="571"/>
                  </a:lnTo>
                  <a:lnTo>
                    <a:pt x="936" y="557"/>
                  </a:lnTo>
                  <a:lnTo>
                    <a:pt x="957" y="540"/>
                  </a:lnTo>
                  <a:lnTo>
                    <a:pt x="977" y="526"/>
                  </a:lnTo>
                  <a:lnTo>
                    <a:pt x="997" y="513"/>
                  </a:lnTo>
                  <a:lnTo>
                    <a:pt x="1016" y="496"/>
                  </a:lnTo>
                  <a:lnTo>
                    <a:pt x="1036" y="482"/>
                  </a:lnTo>
                  <a:lnTo>
                    <a:pt x="1054" y="466"/>
                  </a:lnTo>
                  <a:lnTo>
                    <a:pt x="1074" y="452"/>
                  </a:lnTo>
                  <a:lnTo>
                    <a:pt x="1094" y="436"/>
                  </a:lnTo>
                  <a:lnTo>
                    <a:pt x="1114" y="422"/>
                  </a:lnTo>
                  <a:lnTo>
                    <a:pt x="1133" y="406"/>
                  </a:lnTo>
                  <a:lnTo>
                    <a:pt x="1155" y="392"/>
                  </a:lnTo>
                  <a:lnTo>
                    <a:pt x="1173" y="377"/>
                  </a:lnTo>
                  <a:lnTo>
                    <a:pt x="1192" y="363"/>
                  </a:lnTo>
                  <a:lnTo>
                    <a:pt x="1212" y="346"/>
                  </a:lnTo>
                  <a:lnTo>
                    <a:pt x="1232" y="334"/>
                  </a:lnTo>
                  <a:lnTo>
                    <a:pt x="1250" y="317"/>
                  </a:lnTo>
                  <a:lnTo>
                    <a:pt x="1271" y="303"/>
                  </a:lnTo>
                  <a:lnTo>
                    <a:pt x="1291" y="288"/>
                  </a:lnTo>
                  <a:lnTo>
                    <a:pt x="1311" y="272"/>
                  </a:lnTo>
                  <a:lnTo>
                    <a:pt x="1329" y="258"/>
                  </a:lnTo>
                  <a:lnTo>
                    <a:pt x="1350" y="243"/>
                  </a:lnTo>
                  <a:lnTo>
                    <a:pt x="1368" y="228"/>
                  </a:lnTo>
                  <a:lnTo>
                    <a:pt x="1388" y="212"/>
                  </a:lnTo>
                  <a:lnTo>
                    <a:pt x="1408" y="198"/>
                  </a:lnTo>
                  <a:lnTo>
                    <a:pt x="1428" y="183"/>
                  </a:lnTo>
                  <a:lnTo>
                    <a:pt x="1447" y="167"/>
                  </a:lnTo>
                  <a:lnTo>
                    <a:pt x="1467" y="154"/>
                  </a:lnTo>
                  <a:lnTo>
                    <a:pt x="1487" y="140"/>
                  </a:lnTo>
                  <a:lnTo>
                    <a:pt x="1507" y="123"/>
                  </a:lnTo>
                  <a:lnTo>
                    <a:pt x="1526" y="109"/>
                  </a:lnTo>
                  <a:lnTo>
                    <a:pt x="1546" y="93"/>
                  </a:lnTo>
                  <a:lnTo>
                    <a:pt x="1566" y="80"/>
                  </a:lnTo>
                  <a:lnTo>
                    <a:pt x="1585" y="64"/>
                  </a:lnTo>
                  <a:lnTo>
                    <a:pt x="1605" y="49"/>
                  </a:lnTo>
                  <a:lnTo>
                    <a:pt x="1625" y="35"/>
                  </a:lnTo>
                  <a:lnTo>
                    <a:pt x="1599" y="0"/>
                  </a:lnTo>
                  <a:lnTo>
                    <a:pt x="1578" y="13"/>
                  </a:lnTo>
                  <a:lnTo>
                    <a:pt x="1560" y="29"/>
                  </a:lnTo>
                  <a:lnTo>
                    <a:pt x="1540" y="44"/>
                  </a:lnTo>
                  <a:lnTo>
                    <a:pt x="1520" y="58"/>
                  </a:lnTo>
                  <a:lnTo>
                    <a:pt x="1500" y="73"/>
                  </a:lnTo>
                  <a:lnTo>
                    <a:pt x="1481" y="87"/>
                  </a:lnTo>
                  <a:lnTo>
                    <a:pt x="1461" y="103"/>
                  </a:lnTo>
                  <a:lnTo>
                    <a:pt x="1441" y="118"/>
                  </a:lnTo>
                  <a:lnTo>
                    <a:pt x="1422" y="132"/>
                  </a:lnTo>
                  <a:lnTo>
                    <a:pt x="1402" y="147"/>
                  </a:lnTo>
                  <a:lnTo>
                    <a:pt x="1382" y="163"/>
                  </a:lnTo>
                  <a:lnTo>
                    <a:pt x="1362" y="177"/>
                  </a:lnTo>
                  <a:lnTo>
                    <a:pt x="1344" y="192"/>
                  </a:lnTo>
                  <a:lnTo>
                    <a:pt x="1324" y="206"/>
                  </a:lnTo>
                  <a:lnTo>
                    <a:pt x="1305" y="221"/>
                  </a:lnTo>
                  <a:lnTo>
                    <a:pt x="1285" y="237"/>
                  </a:lnTo>
                  <a:lnTo>
                    <a:pt x="1265" y="251"/>
                  </a:lnTo>
                  <a:lnTo>
                    <a:pt x="1246" y="266"/>
                  </a:lnTo>
                  <a:lnTo>
                    <a:pt x="1226" y="281"/>
                  </a:lnTo>
                  <a:lnTo>
                    <a:pt x="1206" y="297"/>
                  </a:lnTo>
                  <a:lnTo>
                    <a:pt x="1186" y="311"/>
                  </a:lnTo>
                  <a:lnTo>
                    <a:pt x="1167" y="326"/>
                  </a:lnTo>
                  <a:lnTo>
                    <a:pt x="1148" y="340"/>
                  </a:lnTo>
                  <a:lnTo>
                    <a:pt x="1129" y="355"/>
                  </a:lnTo>
                  <a:lnTo>
                    <a:pt x="1108" y="369"/>
                  </a:lnTo>
                  <a:lnTo>
                    <a:pt x="1089" y="385"/>
                  </a:lnTo>
                  <a:lnTo>
                    <a:pt x="1070" y="400"/>
                  </a:lnTo>
                  <a:lnTo>
                    <a:pt x="1050" y="415"/>
                  </a:lnTo>
                  <a:lnTo>
                    <a:pt x="1030" y="429"/>
                  </a:lnTo>
                  <a:lnTo>
                    <a:pt x="1010" y="445"/>
                  </a:lnTo>
                  <a:lnTo>
                    <a:pt x="991" y="460"/>
                  </a:lnTo>
                  <a:lnTo>
                    <a:pt x="971" y="476"/>
                  </a:lnTo>
                  <a:lnTo>
                    <a:pt x="953" y="489"/>
                  </a:lnTo>
                  <a:lnTo>
                    <a:pt x="933" y="505"/>
                  </a:lnTo>
                  <a:lnTo>
                    <a:pt x="912" y="520"/>
                  </a:lnTo>
                  <a:lnTo>
                    <a:pt x="894" y="534"/>
                  </a:lnTo>
                  <a:lnTo>
                    <a:pt x="874" y="550"/>
                  </a:lnTo>
                  <a:lnTo>
                    <a:pt x="854" y="563"/>
                  </a:lnTo>
                  <a:lnTo>
                    <a:pt x="834" y="580"/>
                  </a:lnTo>
                  <a:lnTo>
                    <a:pt x="815" y="594"/>
                  </a:lnTo>
                  <a:lnTo>
                    <a:pt x="795" y="610"/>
                  </a:lnTo>
                  <a:lnTo>
                    <a:pt x="775" y="623"/>
                  </a:lnTo>
                  <a:lnTo>
                    <a:pt x="757" y="639"/>
                  </a:lnTo>
                  <a:lnTo>
                    <a:pt x="737" y="653"/>
                  </a:lnTo>
                  <a:lnTo>
                    <a:pt x="716" y="670"/>
                  </a:lnTo>
                  <a:lnTo>
                    <a:pt x="696" y="684"/>
                  </a:lnTo>
                  <a:lnTo>
                    <a:pt x="678" y="699"/>
                  </a:lnTo>
                  <a:lnTo>
                    <a:pt x="658" y="713"/>
                  </a:lnTo>
                  <a:lnTo>
                    <a:pt x="637" y="728"/>
                  </a:lnTo>
                  <a:lnTo>
                    <a:pt x="619" y="744"/>
                  </a:lnTo>
                  <a:lnTo>
                    <a:pt x="599" y="758"/>
                  </a:lnTo>
                  <a:lnTo>
                    <a:pt x="580" y="774"/>
                  </a:lnTo>
                  <a:lnTo>
                    <a:pt x="560" y="787"/>
                  </a:lnTo>
                  <a:lnTo>
                    <a:pt x="540" y="804"/>
                  </a:lnTo>
                  <a:lnTo>
                    <a:pt x="520" y="818"/>
                  </a:lnTo>
                  <a:lnTo>
                    <a:pt x="501" y="833"/>
                  </a:lnTo>
                  <a:lnTo>
                    <a:pt x="481" y="847"/>
                  </a:lnTo>
                  <a:lnTo>
                    <a:pt x="463" y="862"/>
                  </a:lnTo>
                  <a:lnTo>
                    <a:pt x="441" y="876"/>
                  </a:lnTo>
                  <a:lnTo>
                    <a:pt x="423" y="893"/>
                  </a:lnTo>
                  <a:lnTo>
                    <a:pt x="404" y="907"/>
                  </a:lnTo>
                  <a:lnTo>
                    <a:pt x="384" y="922"/>
                  </a:lnTo>
                  <a:lnTo>
                    <a:pt x="364" y="936"/>
                  </a:lnTo>
                  <a:lnTo>
                    <a:pt x="346" y="953"/>
                  </a:lnTo>
                  <a:lnTo>
                    <a:pt x="341" y="955"/>
                  </a:lnTo>
                  <a:lnTo>
                    <a:pt x="338" y="956"/>
                  </a:lnTo>
                  <a:lnTo>
                    <a:pt x="334" y="958"/>
                  </a:lnTo>
                  <a:lnTo>
                    <a:pt x="331" y="961"/>
                  </a:lnTo>
                  <a:lnTo>
                    <a:pt x="328" y="962"/>
                  </a:lnTo>
                  <a:lnTo>
                    <a:pt x="323" y="964"/>
                  </a:lnTo>
                  <a:lnTo>
                    <a:pt x="319" y="967"/>
                  </a:lnTo>
                  <a:lnTo>
                    <a:pt x="316" y="967"/>
                  </a:lnTo>
                  <a:lnTo>
                    <a:pt x="311" y="969"/>
                  </a:lnTo>
                  <a:lnTo>
                    <a:pt x="308" y="972"/>
                  </a:lnTo>
                  <a:lnTo>
                    <a:pt x="305" y="973"/>
                  </a:lnTo>
                  <a:lnTo>
                    <a:pt x="302" y="975"/>
                  </a:lnTo>
                  <a:lnTo>
                    <a:pt x="294" y="978"/>
                  </a:lnTo>
                  <a:lnTo>
                    <a:pt x="288" y="982"/>
                  </a:lnTo>
                  <a:lnTo>
                    <a:pt x="285" y="982"/>
                  </a:lnTo>
                  <a:lnTo>
                    <a:pt x="281" y="986"/>
                  </a:lnTo>
                  <a:lnTo>
                    <a:pt x="278" y="986"/>
                  </a:lnTo>
                  <a:lnTo>
                    <a:pt x="275" y="987"/>
                  </a:lnTo>
                  <a:lnTo>
                    <a:pt x="269" y="989"/>
                  </a:lnTo>
                  <a:lnTo>
                    <a:pt x="262" y="992"/>
                  </a:lnTo>
                  <a:lnTo>
                    <a:pt x="255" y="993"/>
                  </a:lnTo>
                  <a:lnTo>
                    <a:pt x="249" y="995"/>
                  </a:lnTo>
                  <a:lnTo>
                    <a:pt x="243" y="996"/>
                  </a:lnTo>
                  <a:lnTo>
                    <a:pt x="237" y="998"/>
                  </a:lnTo>
                  <a:lnTo>
                    <a:pt x="231" y="998"/>
                  </a:lnTo>
                  <a:lnTo>
                    <a:pt x="223" y="999"/>
                  </a:lnTo>
                  <a:lnTo>
                    <a:pt x="217" y="999"/>
                  </a:lnTo>
                  <a:lnTo>
                    <a:pt x="212" y="1001"/>
                  </a:lnTo>
                  <a:lnTo>
                    <a:pt x="206" y="1001"/>
                  </a:lnTo>
                  <a:lnTo>
                    <a:pt x="202" y="1001"/>
                  </a:lnTo>
                  <a:lnTo>
                    <a:pt x="196" y="1001"/>
                  </a:lnTo>
                  <a:lnTo>
                    <a:pt x="190" y="1001"/>
                  </a:lnTo>
                  <a:lnTo>
                    <a:pt x="185" y="999"/>
                  </a:lnTo>
                  <a:lnTo>
                    <a:pt x="179" y="999"/>
                  </a:lnTo>
                  <a:lnTo>
                    <a:pt x="174" y="998"/>
                  </a:lnTo>
                  <a:lnTo>
                    <a:pt x="168" y="998"/>
                  </a:lnTo>
                  <a:lnTo>
                    <a:pt x="162" y="996"/>
                  </a:lnTo>
                  <a:lnTo>
                    <a:pt x="158" y="995"/>
                  </a:lnTo>
                  <a:lnTo>
                    <a:pt x="153" y="993"/>
                  </a:lnTo>
                  <a:lnTo>
                    <a:pt x="149" y="992"/>
                  </a:lnTo>
                  <a:lnTo>
                    <a:pt x="144" y="990"/>
                  </a:lnTo>
                  <a:lnTo>
                    <a:pt x="141" y="989"/>
                  </a:lnTo>
                  <a:lnTo>
                    <a:pt x="138" y="986"/>
                  </a:lnTo>
                  <a:lnTo>
                    <a:pt x="134" y="986"/>
                  </a:lnTo>
                  <a:lnTo>
                    <a:pt x="126" y="979"/>
                  </a:lnTo>
                  <a:lnTo>
                    <a:pt x="120" y="975"/>
                  </a:lnTo>
                  <a:lnTo>
                    <a:pt x="114" y="969"/>
                  </a:lnTo>
                  <a:lnTo>
                    <a:pt x="108" y="964"/>
                  </a:lnTo>
                  <a:lnTo>
                    <a:pt x="103" y="959"/>
                  </a:lnTo>
                  <a:lnTo>
                    <a:pt x="97" y="955"/>
                  </a:lnTo>
                  <a:lnTo>
                    <a:pt x="91" y="949"/>
                  </a:lnTo>
                  <a:lnTo>
                    <a:pt x="86" y="941"/>
                  </a:lnTo>
                  <a:lnTo>
                    <a:pt x="82" y="935"/>
                  </a:lnTo>
                  <a:lnTo>
                    <a:pt x="79" y="930"/>
                  </a:lnTo>
                  <a:lnTo>
                    <a:pt x="74" y="924"/>
                  </a:lnTo>
                  <a:lnTo>
                    <a:pt x="71" y="916"/>
                  </a:lnTo>
                  <a:lnTo>
                    <a:pt x="67" y="910"/>
                  </a:lnTo>
                  <a:lnTo>
                    <a:pt x="65" y="905"/>
                  </a:lnTo>
                  <a:lnTo>
                    <a:pt x="61" y="899"/>
                  </a:lnTo>
                  <a:lnTo>
                    <a:pt x="59" y="893"/>
                  </a:lnTo>
                  <a:lnTo>
                    <a:pt x="55" y="887"/>
                  </a:lnTo>
                  <a:lnTo>
                    <a:pt x="55" y="882"/>
                  </a:lnTo>
                  <a:lnTo>
                    <a:pt x="52" y="876"/>
                  </a:lnTo>
                  <a:lnTo>
                    <a:pt x="49" y="870"/>
                  </a:lnTo>
                  <a:lnTo>
                    <a:pt x="49" y="865"/>
                  </a:lnTo>
                  <a:lnTo>
                    <a:pt x="47" y="862"/>
                  </a:lnTo>
                  <a:lnTo>
                    <a:pt x="46" y="858"/>
                  </a:lnTo>
                  <a:lnTo>
                    <a:pt x="44" y="855"/>
                  </a:lnTo>
                  <a:lnTo>
                    <a:pt x="42" y="851"/>
                  </a:lnTo>
                  <a:lnTo>
                    <a:pt x="42" y="848"/>
                  </a:lnTo>
                  <a:lnTo>
                    <a:pt x="42" y="845"/>
                  </a:lnTo>
                  <a:lnTo>
                    <a:pt x="0" y="8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62" name="Freeform 16"/>
            <p:cNvSpPr>
              <a:spLocks/>
            </p:cNvSpPr>
            <p:nvPr/>
          </p:nvSpPr>
          <p:spPr bwMode="auto">
            <a:xfrm>
              <a:off x="9323" y="3655"/>
              <a:ext cx="1493" cy="1105"/>
            </a:xfrm>
            <a:custGeom>
              <a:avLst/>
              <a:gdLst>
                <a:gd name="T0" fmla="*/ 1359 w 1493"/>
                <a:gd name="T1" fmla="*/ 31 h 1105"/>
                <a:gd name="T2" fmla="*/ 1303 w 1493"/>
                <a:gd name="T3" fmla="*/ 79 h 1105"/>
                <a:gd name="T4" fmla="*/ 1250 w 1493"/>
                <a:gd name="T5" fmla="*/ 127 h 1105"/>
                <a:gd name="T6" fmla="*/ 1194 w 1493"/>
                <a:gd name="T7" fmla="*/ 174 h 1105"/>
                <a:gd name="T8" fmla="*/ 1141 w 1493"/>
                <a:gd name="T9" fmla="*/ 222 h 1105"/>
                <a:gd name="T10" fmla="*/ 1086 w 1493"/>
                <a:gd name="T11" fmla="*/ 268 h 1105"/>
                <a:gd name="T12" fmla="*/ 1032 w 1493"/>
                <a:gd name="T13" fmla="*/ 316 h 1105"/>
                <a:gd name="T14" fmla="*/ 977 w 1493"/>
                <a:gd name="T15" fmla="*/ 364 h 1105"/>
                <a:gd name="T16" fmla="*/ 923 w 1493"/>
                <a:gd name="T17" fmla="*/ 412 h 1105"/>
                <a:gd name="T18" fmla="*/ 868 w 1493"/>
                <a:gd name="T19" fmla="*/ 459 h 1105"/>
                <a:gd name="T20" fmla="*/ 813 w 1493"/>
                <a:gd name="T21" fmla="*/ 507 h 1105"/>
                <a:gd name="T22" fmla="*/ 759 w 1493"/>
                <a:gd name="T23" fmla="*/ 555 h 1105"/>
                <a:gd name="T24" fmla="*/ 704 w 1493"/>
                <a:gd name="T25" fmla="*/ 604 h 1105"/>
                <a:gd name="T26" fmla="*/ 649 w 1493"/>
                <a:gd name="T27" fmla="*/ 650 h 1105"/>
                <a:gd name="T28" fmla="*/ 595 w 1493"/>
                <a:gd name="T29" fmla="*/ 698 h 1105"/>
                <a:gd name="T30" fmla="*/ 540 w 1493"/>
                <a:gd name="T31" fmla="*/ 746 h 1105"/>
                <a:gd name="T32" fmla="*/ 486 w 1493"/>
                <a:gd name="T33" fmla="*/ 794 h 1105"/>
                <a:gd name="T34" fmla="*/ 431 w 1493"/>
                <a:gd name="T35" fmla="*/ 840 h 1105"/>
                <a:gd name="T36" fmla="*/ 376 w 1493"/>
                <a:gd name="T37" fmla="*/ 889 h 1105"/>
                <a:gd name="T38" fmla="*/ 322 w 1493"/>
                <a:gd name="T39" fmla="*/ 937 h 1105"/>
                <a:gd name="T40" fmla="*/ 267 w 1493"/>
                <a:gd name="T41" fmla="*/ 985 h 1105"/>
                <a:gd name="T42" fmla="*/ 228 w 1493"/>
                <a:gd name="T43" fmla="*/ 1020 h 1105"/>
                <a:gd name="T44" fmla="*/ 220 w 1493"/>
                <a:gd name="T45" fmla="*/ 1033 h 1105"/>
                <a:gd name="T46" fmla="*/ 208 w 1493"/>
                <a:gd name="T47" fmla="*/ 1040 h 1105"/>
                <a:gd name="T48" fmla="*/ 196 w 1493"/>
                <a:gd name="T49" fmla="*/ 1048 h 1105"/>
                <a:gd name="T50" fmla="*/ 184 w 1493"/>
                <a:gd name="T51" fmla="*/ 1053 h 1105"/>
                <a:gd name="T52" fmla="*/ 173 w 1493"/>
                <a:gd name="T53" fmla="*/ 1057 h 1105"/>
                <a:gd name="T54" fmla="*/ 159 w 1493"/>
                <a:gd name="T55" fmla="*/ 1059 h 1105"/>
                <a:gd name="T56" fmla="*/ 147 w 1493"/>
                <a:gd name="T57" fmla="*/ 1060 h 1105"/>
                <a:gd name="T58" fmla="*/ 134 w 1493"/>
                <a:gd name="T59" fmla="*/ 1060 h 1105"/>
                <a:gd name="T60" fmla="*/ 120 w 1493"/>
                <a:gd name="T61" fmla="*/ 1059 h 1105"/>
                <a:gd name="T62" fmla="*/ 108 w 1493"/>
                <a:gd name="T63" fmla="*/ 1057 h 1105"/>
                <a:gd name="T64" fmla="*/ 94 w 1493"/>
                <a:gd name="T65" fmla="*/ 1054 h 1105"/>
                <a:gd name="T66" fmla="*/ 82 w 1493"/>
                <a:gd name="T67" fmla="*/ 1051 h 1105"/>
                <a:gd name="T68" fmla="*/ 71 w 1493"/>
                <a:gd name="T69" fmla="*/ 1048 h 1105"/>
                <a:gd name="T70" fmla="*/ 61 w 1493"/>
                <a:gd name="T71" fmla="*/ 1043 h 1105"/>
                <a:gd name="T72" fmla="*/ 47 w 1493"/>
                <a:gd name="T73" fmla="*/ 1039 h 1105"/>
                <a:gd name="T74" fmla="*/ 30 w 1493"/>
                <a:gd name="T75" fmla="*/ 1029 h 1105"/>
                <a:gd name="T76" fmla="*/ 23 w 1493"/>
                <a:gd name="T77" fmla="*/ 1026 h 1105"/>
                <a:gd name="T78" fmla="*/ 12 w 1493"/>
                <a:gd name="T79" fmla="*/ 1070 h 1105"/>
                <a:gd name="T80" fmla="*/ 23 w 1493"/>
                <a:gd name="T81" fmla="*/ 1076 h 1105"/>
                <a:gd name="T82" fmla="*/ 34 w 1493"/>
                <a:gd name="T83" fmla="*/ 1080 h 1105"/>
                <a:gd name="T84" fmla="*/ 46 w 1493"/>
                <a:gd name="T85" fmla="*/ 1085 h 1105"/>
                <a:gd name="T86" fmla="*/ 58 w 1493"/>
                <a:gd name="T87" fmla="*/ 1090 h 1105"/>
                <a:gd name="T88" fmla="*/ 71 w 1493"/>
                <a:gd name="T89" fmla="*/ 1093 h 1105"/>
                <a:gd name="T90" fmla="*/ 84 w 1493"/>
                <a:gd name="T91" fmla="*/ 1097 h 1105"/>
                <a:gd name="T92" fmla="*/ 97 w 1493"/>
                <a:gd name="T93" fmla="*/ 1100 h 1105"/>
                <a:gd name="T94" fmla="*/ 112 w 1493"/>
                <a:gd name="T95" fmla="*/ 1103 h 1105"/>
                <a:gd name="T96" fmla="*/ 125 w 1493"/>
                <a:gd name="T97" fmla="*/ 1105 h 1105"/>
                <a:gd name="T98" fmla="*/ 140 w 1493"/>
                <a:gd name="T99" fmla="*/ 1105 h 1105"/>
                <a:gd name="T100" fmla="*/ 153 w 1493"/>
                <a:gd name="T101" fmla="*/ 1105 h 1105"/>
                <a:gd name="T102" fmla="*/ 169 w 1493"/>
                <a:gd name="T103" fmla="*/ 1103 h 1105"/>
                <a:gd name="T104" fmla="*/ 181 w 1493"/>
                <a:gd name="T105" fmla="*/ 1100 h 1105"/>
                <a:gd name="T106" fmla="*/ 194 w 1493"/>
                <a:gd name="T107" fmla="*/ 1097 h 1105"/>
                <a:gd name="T108" fmla="*/ 208 w 1493"/>
                <a:gd name="T109" fmla="*/ 1093 h 1105"/>
                <a:gd name="T110" fmla="*/ 220 w 1493"/>
                <a:gd name="T111" fmla="*/ 1086 h 1105"/>
                <a:gd name="T112" fmla="*/ 232 w 1493"/>
                <a:gd name="T113" fmla="*/ 1077 h 1105"/>
                <a:gd name="T114" fmla="*/ 244 w 1493"/>
                <a:gd name="T115" fmla="*/ 1068 h 1105"/>
                <a:gd name="T116" fmla="*/ 255 w 1493"/>
                <a:gd name="T117" fmla="*/ 1057 h 1105"/>
                <a:gd name="T118" fmla="*/ 267 w 1493"/>
                <a:gd name="T119" fmla="*/ 1045 h 1105"/>
                <a:gd name="T120" fmla="*/ 1493 w 1493"/>
                <a:gd name="T121" fmla="*/ 134 h 110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493"/>
                <a:gd name="T184" fmla="*/ 0 h 1105"/>
                <a:gd name="T185" fmla="*/ 1493 w 1493"/>
                <a:gd name="T186" fmla="*/ 1105 h 110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493" h="1105">
                  <a:moveTo>
                    <a:pt x="1396" y="0"/>
                  </a:moveTo>
                  <a:lnTo>
                    <a:pt x="1378" y="14"/>
                  </a:lnTo>
                  <a:lnTo>
                    <a:pt x="1359" y="31"/>
                  </a:lnTo>
                  <a:lnTo>
                    <a:pt x="1340" y="47"/>
                  </a:lnTo>
                  <a:lnTo>
                    <a:pt x="1323" y="62"/>
                  </a:lnTo>
                  <a:lnTo>
                    <a:pt x="1303" y="79"/>
                  </a:lnTo>
                  <a:lnTo>
                    <a:pt x="1287" y="94"/>
                  </a:lnTo>
                  <a:lnTo>
                    <a:pt x="1267" y="110"/>
                  </a:lnTo>
                  <a:lnTo>
                    <a:pt x="1250" y="127"/>
                  </a:lnTo>
                  <a:lnTo>
                    <a:pt x="1231" y="142"/>
                  </a:lnTo>
                  <a:lnTo>
                    <a:pt x="1212" y="157"/>
                  </a:lnTo>
                  <a:lnTo>
                    <a:pt x="1194" y="174"/>
                  </a:lnTo>
                  <a:lnTo>
                    <a:pt x="1177" y="190"/>
                  </a:lnTo>
                  <a:lnTo>
                    <a:pt x="1159" y="205"/>
                  </a:lnTo>
                  <a:lnTo>
                    <a:pt x="1141" y="222"/>
                  </a:lnTo>
                  <a:lnTo>
                    <a:pt x="1123" y="238"/>
                  </a:lnTo>
                  <a:lnTo>
                    <a:pt x="1105" y="255"/>
                  </a:lnTo>
                  <a:lnTo>
                    <a:pt x="1086" y="268"/>
                  </a:lnTo>
                  <a:lnTo>
                    <a:pt x="1068" y="284"/>
                  </a:lnTo>
                  <a:lnTo>
                    <a:pt x="1050" y="301"/>
                  </a:lnTo>
                  <a:lnTo>
                    <a:pt x="1032" y="316"/>
                  </a:lnTo>
                  <a:lnTo>
                    <a:pt x="1012" y="333"/>
                  </a:lnTo>
                  <a:lnTo>
                    <a:pt x="995" y="348"/>
                  </a:lnTo>
                  <a:lnTo>
                    <a:pt x="977" y="364"/>
                  </a:lnTo>
                  <a:lnTo>
                    <a:pt x="959" y="381"/>
                  </a:lnTo>
                  <a:lnTo>
                    <a:pt x="941" y="396"/>
                  </a:lnTo>
                  <a:lnTo>
                    <a:pt x="923" y="412"/>
                  </a:lnTo>
                  <a:lnTo>
                    <a:pt x="903" y="429"/>
                  </a:lnTo>
                  <a:lnTo>
                    <a:pt x="886" y="444"/>
                  </a:lnTo>
                  <a:lnTo>
                    <a:pt x="868" y="459"/>
                  </a:lnTo>
                  <a:lnTo>
                    <a:pt x="850" y="476"/>
                  </a:lnTo>
                  <a:lnTo>
                    <a:pt x="832" y="492"/>
                  </a:lnTo>
                  <a:lnTo>
                    <a:pt x="813" y="507"/>
                  </a:lnTo>
                  <a:lnTo>
                    <a:pt x="797" y="523"/>
                  </a:lnTo>
                  <a:lnTo>
                    <a:pt x="777" y="540"/>
                  </a:lnTo>
                  <a:lnTo>
                    <a:pt x="759" y="555"/>
                  </a:lnTo>
                  <a:lnTo>
                    <a:pt x="741" y="572"/>
                  </a:lnTo>
                  <a:lnTo>
                    <a:pt x="722" y="586"/>
                  </a:lnTo>
                  <a:lnTo>
                    <a:pt x="704" y="604"/>
                  </a:lnTo>
                  <a:lnTo>
                    <a:pt x="686" y="618"/>
                  </a:lnTo>
                  <a:lnTo>
                    <a:pt x="668" y="635"/>
                  </a:lnTo>
                  <a:lnTo>
                    <a:pt x="649" y="650"/>
                  </a:lnTo>
                  <a:lnTo>
                    <a:pt x="631" y="666"/>
                  </a:lnTo>
                  <a:lnTo>
                    <a:pt x="612" y="683"/>
                  </a:lnTo>
                  <a:lnTo>
                    <a:pt x="595" y="698"/>
                  </a:lnTo>
                  <a:lnTo>
                    <a:pt x="577" y="714"/>
                  </a:lnTo>
                  <a:lnTo>
                    <a:pt x="558" y="731"/>
                  </a:lnTo>
                  <a:lnTo>
                    <a:pt x="540" y="746"/>
                  </a:lnTo>
                  <a:lnTo>
                    <a:pt x="522" y="761"/>
                  </a:lnTo>
                  <a:lnTo>
                    <a:pt x="504" y="778"/>
                  </a:lnTo>
                  <a:lnTo>
                    <a:pt x="486" y="794"/>
                  </a:lnTo>
                  <a:lnTo>
                    <a:pt x="467" y="809"/>
                  </a:lnTo>
                  <a:lnTo>
                    <a:pt x="449" y="826"/>
                  </a:lnTo>
                  <a:lnTo>
                    <a:pt x="431" y="840"/>
                  </a:lnTo>
                  <a:lnTo>
                    <a:pt x="413" y="858"/>
                  </a:lnTo>
                  <a:lnTo>
                    <a:pt x="395" y="872"/>
                  </a:lnTo>
                  <a:lnTo>
                    <a:pt x="376" y="889"/>
                  </a:lnTo>
                  <a:lnTo>
                    <a:pt x="358" y="905"/>
                  </a:lnTo>
                  <a:lnTo>
                    <a:pt x="340" y="922"/>
                  </a:lnTo>
                  <a:lnTo>
                    <a:pt x="322" y="937"/>
                  </a:lnTo>
                  <a:lnTo>
                    <a:pt x="304" y="954"/>
                  </a:lnTo>
                  <a:lnTo>
                    <a:pt x="285" y="968"/>
                  </a:lnTo>
                  <a:lnTo>
                    <a:pt x="267" y="985"/>
                  </a:lnTo>
                  <a:lnTo>
                    <a:pt x="249" y="1000"/>
                  </a:lnTo>
                  <a:lnTo>
                    <a:pt x="231" y="1017"/>
                  </a:lnTo>
                  <a:lnTo>
                    <a:pt x="228" y="1020"/>
                  </a:lnTo>
                  <a:lnTo>
                    <a:pt x="225" y="1025"/>
                  </a:lnTo>
                  <a:lnTo>
                    <a:pt x="222" y="1028"/>
                  </a:lnTo>
                  <a:lnTo>
                    <a:pt x="220" y="1033"/>
                  </a:lnTo>
                  <a:lnTo>
                    <a:pt x="216" y="1034"/>
                  </a:lnTo>
                  <a:lnTo>
                    <a:pt x="213" y="1039"/>
                  </a:lnTo>
                  <a:lnTo>
                    <a:pt x="208" y="1040"/>
                  </a:lnTo>
                  <a:lnTo>
                    <a:pt x="205" y="1045"/>
                  </a:lnTo>
                  <a:lnTo>
                    <a:pt x="200" y="1045"/>
                  </a:lnTo>
                  <a:lnTo>
                    <a:pt x="196" y="1048"/>
                  </a:lnTo>
                  <a:lnTo>
                    <a:pt x="193" y="1051"/>
                  </a:lnTo>
                  <a:lnTo>
                    <a:pt x="190" y="1051"/>
                  </a:lnTo>
                  <a:lnTo>
                    <a:pt x="184" y="1053"/>
                  </a:lnTo>
                  <a:lnTo>
                    <a:pt x="181" y="1056"/>
                  </a:lnTo>
                  <a:lnTo>
                    <a:pt x="178" y="1057"/>
                  </a:lnTo>
                  <a:lnTo>
                    <a:pt x="173" y="1057"/>
                  </a:lnTo>
                  <a:lnTo>
                    <a:pt x="169" y="1059"/>
                  </a:lnTo>
                  <a:lnTo>
                    <a:pt x="164" y="1059"/>
                  </a:lnTo>
                  <a:lnTo>
                    <a:pt x="159" y="1059"/>
                  </a:lnTo>
                  <a:lnTo>
                    <a:pt x="155" y="1060"/>
                  </a:lnTo>
                  <a:lnTo>
                    <a:pt x="150" y="1060"/>
                  </a:lnTo>
                  <a:lnTo>
                    <a:pt x="147" y="1060"/>
                  </a:lnTo>
                  <a:lnTo>
                    <a:pt x="143" y="1060"/>
                  </a:lnTo>
                  <a:lnTo>
                    <a:pt x="138" y="1060"/>
                  </a:lnTo>
                  <a:lnTo>
                    <a:pt x="134" y="1060"/>
                  </a:lnTo>
                  <a:lnTo>
                    <a:pt x="129" y="1060"/>
                  </a:lnTo>
                  <a:lnTo>
                    <a:pt x="125" y="1059"/>
                  </a:lnTo>
                  <a:lnTo>
                    <a:pt x="120" y="1059"/>
                  </a:lnTo>
                  <a:lnTo>
                    <a:pt x="117" y="1057"/>
                  </a:lnTo>
                  <a:lnTo>
                    <a:pt x="112" y="1057"/>
                  </a:lnTo>
                  <a:lnTo>
                    <a:pt x="108" y="1057"/>
                  </a:lnTo>
                  <a:lnTo>
                    <a:pt x="105" y="1057"/>
                  </a:lnTo>
                  <a:lnTo>
                    <a:pt x="100" y="1056"/>
                  </a:lnTo>
                  <a:lnTo>
                    <a:pt x="94" y="1054"/>
                  </a:lnTo>
                  <a:lnTo>
                    <a:pt x="91" y="1053"/>
                  </a:lnTo>
                  <a:lnTo>
                    <a:pt x="88" y="1053"/>
                  </a:lnTo>
                  <a:lnTo>
                    <a:pt x="82" y="1051"/>
                  </a:lnTo>
                  <a:lnTo>
                    <a:pt x="79" y="1051"/>
                  </a:lnTo>
                  <a:lnTo>
                    <a:pt x="76" y="1048"/>
                  </a:lnTo>
                  <a:lnTo>
                    <a:pt x="71" y="1048"/>
                  </a:lnTo>
                  <a:lnTo>
                    <a:pt x="68" y="1045"/>
                  </a:lnTo>
                  <a:lnTo>
                    <a:pt x="65" y="1045"/>
                  </a:lnTo>
                  <a:lnTo>
                    <a:pt x="61" y="1043"/>
                  </a:lnTo>
                  <a:lnTo>
                    <a:pt x="58" y="1043"/>
                  </a:lnTo>
                  <a:lnTo>
                    <a:pt x="52" y="1039"/>
                  </a:lnTo>
                  <a:lnTo>
                    <a:pt x="47" y="1039"/>
                  </a:lnTo>
                  <a:lnTo>
                    <a:pt x="41" y="1034"/>
                  </a:lnTo>
                  <a:lnTo>
                    <a:pt x="35" y="1033"/>
                  </a:lnTo>
                  <a:lnTo>
                    <a:pt x="30" y="1029"/>
                  </a:lnTo>
                  <a:lnTo>
                    <a:pt x="29" y="1028"/>
                  </a:lnTo>
                  <a:lnTo>
                    <a:pt x="23" y="1026"/>
                  </a:lnTo>
                  <a:lnTo>
                    <a:pt x="0" y="1063"/>
                  </a:lnTo>
                  <a:lnTo>
                    <a:pt x="6" y="1068"/>
                  </a:lnTo>
                  <a:lnTo>
                    <a:pt x="12" y="1070"/>
                  </a:lnTo>
                  <a:lnTo>
                    <a:pt x="15" y="1071"/>
                  </a:lnTo>
                  <a:lnTo>
                    <a:pt x="18" y="1074"/>
                  </a:lnTo>
                  <a:lnTo>
                    <a:pt x="23" y="1076"/>
                  </a:lnTo>
                  <a:lnTo>
                    <a:pt x="26" y="1077"/>
                  </a:lnTo>
                  <a:lnTo>
                    <a:pt x="29" y="1079"/>
                  </a:lnTo>
                  <a:lnTo>
                    <a:pt x="34" y="1080"/>
                  </a:lnTo>
                  <a:lnTo>
                    <a:pt x="38" y="1082"/>
                  </a:lnTo>
                  <a:lnTo>
                    <a:pt x="41" y="1083"/>
                  </a:lnTo>
                  <a:lnTo>
                    <a:pt x="46" y="1085"/>
                  </a:lnTo>
                  <a:lnTo>
                    <a:pt x="49" y="1086"/>
                  </a:lnTo>
                  <a:lnTo>
                    <a:pt x="53" y="1088"/>
                  </a:lnTo>
                  <a:lnTo>
                    <a:pt x="58" y="1090"/>
                  </a:lnTo>
                  <a:lnTo>
                    <a:pt x="61" y="1091"/>
                  </a:lnTo>
                  <a:lnTo>
                    <a:pt x="65" y="1093"/>
                  </a:lnTo>
                  <a:lnTo>
                    <a:pt x="71" y="1093"/>
                  </a:lnTo>
                  <a:lnTo>
                    <a:pt x="74" y="1094"/>
                  </a:lnTo>
                  <a:lnTo>
                    <a:pt x="79" y="1096"/>
                  </a:lnTo>
                  <a:lnTo>
                    <a:pt x="84" y="1097"/>
                  </a:lnTo>
                  <a:lnTo>
                    <a:pt x="88" y="1099"/>
                  </a:lnTo>
                  <a:lnTo>
                    <a:pt x="93" y="1099"/>
                  </a:lnTo>
                  <a:lnTo>
                    <a:pt x="97" y="1100"/>
                  </a:lnTo>
                  <a:lnTo>
                    <a:pt x="102" y="1100"/>
                  </a:lnTo>
                  <a:lnTo>
                    <a:pt x="106" y="1102"/>
                  </a:lnTo>
                  <a:lnTo>
                    <a:pt x="112" y="1103"/>
                  </a:lnTo>
                  <a:lnTo>
                    <a:pt x="115" y="1103"/>
                  </a:lnTo>
                  <a:lnTo>
                    <a:pt x="120" y="1105"/>
                  </a:lnTo>
                  <a:lnTo>
                    <a:pt x="125" y="1105"/>
                  </a:lnTo>
                  <a:lnTo>
                    <a:pt x="131" y="1105"/>
                  </a:lnTo>
                  <a:lnTo>
                    <a:pt x="135" y="1105"/>
                  </a:lnTo>
                  <a:lnTo>
                    <a:pt x="140" y="1105"/>
                  </a:lnTo>
                  <a:lnTo>
                    <a:pt x="144" y="1105"/>
                  </a:lnTo>
                  <a:lnTo>
                    <a:pt x="149" y="1105"/>
                  </a:lnTo>
                  <a:lnTo>
                    <a:pt x="153" y="1105"/>
                  </a:lnTo>
                  <a:lnTo>
                    <a:pt x="158" y="1105"/>
                  </a:lnTo>
                  <a:lnTo>
                    <a:pt x="162" y="1103"/>
                  </a:lnTo>
                  <a:lnTo>
                    <a:pt x="169" y="1103"/>
                  </a:lnTo>
                  <a:lnTo>
                    <a:pt x="172" y="1102"/>
                  </a:lnTo>
                  <a:lnTo>
                    <a:pt x="178" y="1102"/>
                  </a:lnTo>
                  <a:lnTo>
                    <a:pt x="181" y="1100"/>
                  </a:lnTo>
                  <a:lnTo>
                    <a:pt x="185" y="1099"/>
                  </a:lnTo>
                  <a:lnTo>
                    <a:pt x="190" y="1099"/>
                  </a:lnTo>
                  <a:lnTo>
                    <a:pt x="194" y="1097"/>
                  </a:lnTo>
                  <a:lnTo>
                    <a:pt x="199" y="1096"/>
                  </a:lnTo>
                  <a:lnTo>
                    <a:pt x="203" y="1094"/>
                  </a:lnTo>
                  <a:lnTo>
                    <a:pt x="208" y="1093"/>
                  </a:lnTo>
                  <a:lnTo>
                    <a:pt x="213" y="1090"/>
                  </a:lnTo>
                  <a:lnTo>
                    <a:pt x="216" y="1086"/>
                  </a:lnTo>
                  <a:lnTo>
                    <a:pt x="220" y="1086"/>
                  </a:lnTo>
                  <a:lnTo>
                    <a:pt x="225" y="1082"/>
                  </a:lnTo>
                  <a:lnTo>
                    <a:pt x="228" y="1080"/>
                  </a:lnTo>
                  <a:lnTo>
                    <a:pt x="232" y="1077"/>
                  </a:lnTo>
                  <a:lnTo>
                    <a:pt x="237" y="1076"/>
                  </a:lnTo>
                  <a:lnTo>
                    <a:pt x="241" y="1071"/>
                  </a:lnTo>
                  <a:lnTo>
                    <a:pt x="244" y="1068"/>
                  </a:lnTo>
                  <a:lnTo>
                    <a:pt x="249" y="1063"/>
                  </a:lnTo>
                  <a:lnTo>
                    <a:pt x="252" y="1060"/>
                  </a:lnTo>
                  <a:lnTo>
                    <a:pt x="255" y="1057"/>
                  </a:lnTo>
                  <a:lnTo>
                    <a:pt x="258" y="1053"/>
                  </a:lnTo>
                  <a:lnTo>
                    <a:pt x="261" y="1048"/>
                  </a:lnTo>
                  <a:lnTo>
                    <a:pt x="267" y="1045"/>
                  </a:lnTo>
                  <a:lnTo>
                    <a:pt x="1387" y="68"/>
                  </a:lnTo>
                  <a:lnTo>
                    <a:pt x="1460" y="161"/>
                  </a:lnTo>
                  <a:lnTo>
                    <a:pt x="1493" y="134"/>
                  </a:lnTo>
                  <a:lnTo>
                    <a:pt x="139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63" name="Freeform 17"/>
            <p:cNvSpPr>
              <a:spLocks/>
            </p:cNvSpPr>
            <p:nvPr/>
          </p:nvSpPr>
          <p:spPr bwMode="auto">
            <a:xfrm>
              <a:off x="9317" y="3782"/>
              <a:ext cx="1499" cy="1075"/>
            </a:xfrm>
            <a:custGeom>
              <a:avLst/>
              <a:gdLst>
                <a:gd name="T0" fmla="*/ 3 w 1499"/>
                <a:gd name="T1" fmla="*/ 929 h 1075"/>
                <a:gd name="T2" fmla="*/ 11 w 1499"/>
                <a:gd name="T3" fmla="*/ 949 h 1075"/>
                <a:gd name="T4" fmla="*/ 24 w 1499"/>
                <a:gd name="T5" fmla="*/ 975 h 1075"/>
                <a:gd name="T6" fmla="*/ 43 w 1499"/>
                <a:gd name="T7" fmla="*/ 1003 h 1075"/>
                <a:gd name="T8" fmla="*/ 70 w 1499"/>
                <a:gd name="T9" fmla="*/ 1030 h 1075"/>
                <a:gd name="T10" fmla="*/ 87 w 1499"/>
                <a:gd name="T11" fmla="*/ 1043 h 1075"/>
                <a:gd name="T12" fmla="*/ 106 w 1499"/>
                <a:gd name="T13" fmla="*/ 1053 h 1075"/>
                <a:gd name="T14" fmla="*/ 131 w 1499"/>
                <a:gd name="T15" fmla="*/ 1064 h 1075"/>
                <a:gd name="T16" fmla="*/ 153 w 1499"/>
                <a:gd name="T17" fmla="*/ 1070 h 1075"/>
                <a:gd name="T18" fmla="*/ 172 w 1499"/>
                <a:gd name="T19" fmla="*/ 1073 h 1075"/>
                <a:gd name="T20" fmla="*/ 190 w 1499"/>
                <a:gd name="T21" fmla="*/ 1075 h 1075"/>
                <a:gd name="T22" fmla="*/ 208 w 1499"/>
                <a:gd name="T23" fmla="*/ 1075 h 1075"/>
                <a:gd name="T24" fmla="*/ 229 w 1499"/>
                <a:gd name="T25" fmla="*/ 1073 h 1075"/>
                <a:gd name="T26" fmla="*/ 249 w 1499"/>
                <a:gd name="T27" fmla="*/ 1069 h 1075"/>
                <a:gd name="T28" fmla="*/ 269 w 1499"/>
                <a:gd name="T29" fmla="*/ 1063 h 1075"/>
                <a:gd name="T30" fmla="*/ 291 w 1499"/>
                <a:gd name="T31" fmla="*/ 1057 h 1075"/>
                <a:gd name="T32" fmla="*/ 313 w 1499"/>
                <a:gd name="T33" fmla="*/ 1049 h 1075"/>
                <a:gd name="T34" fmla="*/ 335 w 1499"/>
                <a:gd name="T35" fmla="*/ 1038 h 1075"/>
                <a:gd name="T36" fmla="*/ 358 w 1499"/>
                <a:gd name="T37" fmla="*/ 1027 h 1075"/>
                <a:gd name="T38" fmla="*/ 420 w 1499"/>
                <a:gd name="T39" fmla="*/ 978 h 1075"/>
                <a:gd name="T40" fmla="*/ 510 w 1499"/>
                <a:gd name="T41" fmla="*/ 899 h 1075"/>
                <a:gd name="T42" fmla="*/ 598 w 1499"/>
                <a:gd name="T43" fmla="*/ 822 h 1075"/>
                <a:gd name="T44" fmla="*/ 686 w 1499"/>
                <a:gd name="T45" fmla="*/ 744 h 1075"/>
                <a:gd name="T46" fmla="*/ 774 w 1499"/>
                <a:gd name="T47" fmla="*/ 667 h 1075"/>
                <a:gd name="T48" fmla="*/ 862 w 1499"/>
                <a:gd name="T49" fmla="*/ 590 h 1075"/>
                <a:gd name="T50" fmla="*/ 951 w 1499"/>
                <a:gd name="T51" fmla="*/ 514 h 1075"/>
                <a:gd name="T52" fmla="*/ 1039 w 1499"/>
                <a:gd name="T53" fmla="*/ 436 h 1075"/>
                <a:gd name="T54" fmla="*/ 1127 w 1499"/>
                <a:gd name="T55" fmla="*/ 357 h 1075"/>
                <a:gd name="T56" fmla="*/ 1217 w 1499"/>
                <a:gd name="T57" fmla="*/ 280 h 1075"/>
                <a:gd name="T58" fmla="*/ 1303 w 1499"/>
                <a:gd name="T59" fmla="*/ 203 h 1075"/>
                <a:gd name="T60" fmla="*/ 1393 w 1499"/>
                <a:gd name="T61" fmla="*/ 126 h 1075"/>
                <a:gd name="T62" fmla="*/ 1481 w 1499"/>
                <a:gd name="T63" fmla="*/ 49 h 1075"/>
                <a:gd name="T64" fmla="*/ 1419 w 1499"/>
                <a:gd name="T65" fmla="*/ 46 h 1075"/>
                <a:gd name="T66" fmla="*/ 1331 w 1499"/>
                <a:gd name="T67" fmla="*/ 121 h 1075"/>
                <a:gd name="T68" fmla="*/ 1243 w 1499"/>
                <a:gd name="T69" fmla="*/ 200 h 1075"/>
                <a:gd name="T70" fmla="*/ 1155 w 1499"/>
                <a:gd name="T71" fmla="*/ 275 h 1075"/>
                <a:gd name="T72" fmla="*/ 1067 w 1499"/>
                <a:gd name="T73" fmla="*/ 354 h 1075"/>
                <a:gd name="T74" fmla="*/ 980 w 1499"/>
                <a:gd name="T75" fmla="*/ 429 h 1075"/>
                <a:gd name="T76" fmla="*/ 891 w 1499"/>
                <a:gd name="T77" fmla="*/ 508 h 1075"/>
                <a:gd name="T78" fmla="*/ 804 w 1499"/>
                <a:gd name="T79" fmla="*/ 584 h 1075"/>
                <a:gd name="T80" fmla="*/ 716 w 1499"/>
                <a:gd name="T81" fmla="*/ 661 h 1075"/>
                <a:gd name="T82" fmla="*/ 628 w 1499"/>
                <a:gd name="T83" fmla="*/ 738 h 1075"/>
                <a:gd name="T84" fmla="*/ 540 w 1499"/>
                <a:gd name="T85" fmla="*/ 815 h 1075"/>
                <a:gd name="T86" fmla="*/ 452 w 1499"/>
                <a:gd name="T87" fmla="*/ 892 h 1075"/>
                <a:gd name="T88" fmla="*/ 364 w 1499"/>
                <a:gd name="T89" fmla="*/ 969 h 1075"/>
                <a:gd name="T90" fmla="*/ 331 w 1499"/>
                <a:gd name="T91" fmla="*/ 992 h 1075"/>
                <a:gd name="T92" fmla="*/ 311 w 1499"/>
                <a:gd name="T93" fmla="*/ 1003 h 1075"/>
                <a:gd name="T94" fmla="*/ 291 w 1499"/>
                <a:gd name="T95" fmla="*/ 1010 h 1075"/>
                <a:gd name="T96" fmla="*/ 273 w 1499"/>
                <a:gd name="T97" fmla="*/ 1016 h 1075"/>
                <a:gd name="T98" fmla="*/ 255 w 1499"/>
                <a:gd name="T99" fmla="*/ 1021 h 1075"/>
                <a:gd name="T100" fmla="*/ 234 w 1499"/>
                <a:gd name="T101" fmla="*/ 1027 h 1075"/>
                <a:gd name="T102" fmla="*/ 214 w 1499"/>
                <a:gd name="T103" fmla="*/ 1029 h 1075"/>
                <a:gd name="T104" fmla="*/ 182 w 1499"/>
                <a:gd name="T105" fmla="*/ 1029 h 1075"/>
                <a:gd name="T106" fmla="*/ 153 w 1499"/>
                <a:gd name="T107" fmla="*/ 1026 h 1075"/>
                <a:gd name="T108" fmla="*/ 124 w 1499"/>
                <a:gd name="T109" fmla="*/ 1015 h 1075"/>
                <a:gd name="T110" fmla="*/ 97 w 1499"/>
                <a:gd name="T111" fmla="*/ 995 h 1075"/>
                <a:gd name="T112" fmla="*/ 77 w 1499"/>
                <a:gd name="T113" fmla="*/ 973 h 1075"/>
                <a:gd name="T114" fmla="*/ 61 w 1499"/>
                <a:gd name="T115" fmla="*/ 952 h 1075"/>
                <a:gd name="T116" fmla="*/ 50 w 1499"/>
                <a:gd name="T117" fmla="*/ 930 h 1075"/>
                <a:gd name="T118" fmla="*/ 43 w 1499"/>
                <a:gd name="T119" fmla="*/ 912 h 107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499"/>
                <a:gd name="T181" fmla="*/ 0 h 1075"/>
                <a:gd name="T182" fmla="*/ 1499 w 1499"/>
                <a:gd name="T183" fmla="*/ 1075 h 107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499" h="1075">
                  <a:moveTo>
                    <a:pt x="0" y="918"/>
                  </a:moveTo>
                  <a:lnTo>
                    <a:pt x="0" y="919"/>
                  </a:lnTo>
                  <a:lnTo>
                    <a:pt x="0" y="924"/>
                  </a:lnTo>
                  <a:lnTo>
                    <a:pt x="2" y="926"/>
                  </a:lnTo>
                  <a:lnTo>
                    <a:pt x="3" y="929"/>
                  </a:lnTo>
                  <a:lnTo>
                    <a:pt x="5" y="932"/>
                  </a:lnTo>
                  <a:lnTo>
                    <a:pt x="6" y="936"/>
                  </a:lnTo>
                  <a:lnTo>
                    <a:pt x="6" y="941"/>
                  </a:lnTo>
                  <a:lnTo>
                    <a:pt x="9" y="944"/>
                  </a:lnTo>
                  <a:lnTo>
                    <a:pt x="11" y="949"/>
                  </a:lnTo>
                  <a:lnTo>
                    <a:pt x="14" y="955"/>
                  </a:lnTo>
                  <a:lnTo>
                    <a:pt x="15" y="958"/>
                  </a:lnTo>
                  <a:lnTo>
                    <a:pt x="18" y="964"/>
                  </a:lnTo>
                  <a:lnTo>
                    <a:pt x="21" y="969"/>
                  </a:lnTo>
                  <a:lnTo>
                    <a:pt x="24" y="975"/>
                  </a:lnTo>
                  <a:lnTo>
                    <a:pt x="27" y="979"/>
                  </a:lnTo>
                  <a:lnTo>
                    <a:pt x="30" y="986"/>
                  </a:lnTo>
                  <a:lnTo>
                    <a:pt x="35" y="990"/>
                  </a:lnTo>
                  <a:lnTo>
                    <a:pt x="40" y="996"/>
                  </a:lnTo>
                  <a:lnTo>
                    <a:pt x="43" y="1003"/>
                  </a:lnTo>
                  <a:lnTo>
                    <a:pt x="47" y="1009"/>
                  </a:lnTo>
                  <a:lnTo>
                    <a:pt x="53" y="1015"/>
                  </a:lnTo>
                  <a:lnTo>
                    <a:pt x="59" y="1021"/>
                  </a:lnTo>
                  <a:lnTo>
                    <a:pt x="65" y="1026"/>
                  </a:lnTo>
                  <a:lnTo>
                    <a:pt x="70" y="1030"/>
                  </a:lnTo>
                  <a:lnTo>
                    <a:pt x="73" y="1033"/>
                  </a:lnTo>
                  <a:lnTo>
                    <a:pt x="77" y="1035"/>
                  </a:lnTo>
                  <a:lnTo>
                    <a:pt x="80" y="1038"/>
                  </a:lnTo>
                  <a:lnTo>
                    <a:pt x="84" y="1041"/>
                  </a:lnTo>
                  <a:lnTo>
                    <a:pt x="87" y="1043"/>
                  </a:lnTo>
                  <a:lnTo>
                    <a:pt x="90" y="1044"/>
                  </a:lnTo>
                  <a:lnTo>
                    <a:pt x="94" y="1047"/>
                  </a:lnTo>
                  <a:lnTo>
                    <a:pt x="97" y="1050"/>
                  </a:lnTo>
                  <a:lnTo>
                    <a:pt x="100" y="1050"/>
                  </a:lnTo>
                  <a:lnTo>
                    <a:pt x="106" y="1053"/>
                  </a:lnTo>
                  <a:lnTo>
                    <a:pt x="111" y="1057"/>
                  </a:lnTo>
                  <a:lnTo>
                    <a:pt x="114" y="1058"/>
                  </a:lnTo>
                  <a:lnTo>
                    <a:pt x="120" y="1061"/>
                  </a:lnTo>
                  <a:lnTo>
                    <a:pt x="126" y="1063"/>
                  </a:lnTo>
                  <a:lnTo>
                    <a:pt x="131" y="1064"/>
                  </a:lnTo>
                  <a:lnTo>
                    <a:pt x="132" y="1066"/>
                  </a:lnTo>
                  <a:lnTo>
                    <a:pt x="137" y="1067"/>
                  </a:lnTo>
                  <a:lnTo>
                    <a:pt x="141" y="1069"/>
                  </a:lnTo>
                  <a:lnTo>
                    <a:pt x="147" y="1069"/>
                  </a:lnTo>
                  <a:lnTo>
                    <a:pt x="153" y="1070"/>
                  </a:lnTo>
                  <a:lnTo>
                    <a:pt x="156" y="1070"/>
                  </a:lnTo>
                  <a:lnTo>
                    <a:pt x="159" y="1072"/>
                  </a:lnTo>
                  <a:lnTo>
                    <a:pt x="164" y="1072"/>
                  </a:lnTo>
                  <a:lnTo>
                    <a:pt x="167" y="1073"/>
                  </a:lnTo>
                  <a:lnTo>
                    <a:pt x="172" y="1073"/>
                  </a:lnTo>
                  <a:lnTo>
                    <a:pt x="175" y="1073"/>
                  </a:lnTo>
                  <a:lnTo>
                    <a:pt x="178" y="1073"/>
                  </a:lnTo>
                  <a:lnTo>
                    <a:pt x="182" y="1075"/>
                  </a:lnTo>
                  <a:lnTo>
                    <a:pt x="185" y="1075"/>
                  </a:lnTo>
                  <a:lnTo>
                    <a:pt x="190" y="1075"/>
                  </a:lnTo>
                  <a:lnTo>
                    <a:pt x="193" y="1075"/>
                  </a:lnTo>
                  <a:lnTo>
                    <a:pt x="197" y="1075"/>
                  </a:lnTo>
                  <a:lnTo>
                    <a:pt x="202" y="1075"/>
                  </a:lnTo>
                  <a:lnTo>
                    <a:pt x="205" y="1075"/>
                  </a:lnTo>
                  <a:lnTo>
                    <a:pt x="208" y="1075"/>
                  </a:lnTo>
                  <a:lnTo>
                    <a:pt x="212" y="1075"/>
                  </a:lnTo>
                  <a:lnTo>
                    <a:pt x="216" y="1073"/>
                  </a:lnTo>
                  <a:lnTo>
                    <a:pt x="220" y="1073"/>
                  </a:lnTo>
                  <a:lnTo>
                    <a:pt x="225" y="1073"/>
                  </a:lnTo>
                  <a:lnTo>
                    <a:pt x="229" y="1073"/>
                  </a:lnTo>
                  <a:lnTo>
                    <a:pt x="232" y="1072"/>
                  </a:lnTo>
                  <a:lnTo>
                    <a:pt x="237" y="1070"/>
                  </a:lnTo>
                  <a:lnTo>
                    <a:pt x="240" y="1070"/>
                  </a:lnTo>
                  <a:lnTo>
                    <a:pt x="244" y="1069"/>
                  </a:lnTo>
                  <a:lnTo>
                    <a:pt x="249" y="1069"/>
                  </a:lnTo>
                  <a:lnTo>
                    <a:pt x="252" y="1069"/>
                  </a:lnTo>
                  <a:lnTo>
                    <a:pt x="256" y="1067"/>
                  </a:lnTo>
                  <a:lnTo>
                    <a:pt x="261" y="1066"/>
                  </a:lnTo>
                  <a:lnTo>
                    <a:pt x="264" y="1064"/>
                  </a:lnTo>
                  <a:lnTo>
                    <a:pt x="269" y="1063"/>
                  </a:lnTo>
                  <a:lnTo>
                    <a:pt x="273" y="1063"/>
                  </a:lnTo>
                  <a:lnTo>
                    <a:pt x="278" y="1061"/>
                  </a:lnTo>
                  <a:lnTo>
                    <a:pt x="282" y="1060"/>
                  </a:lnTo>
                  <a:lnTo>
                    <a:pt x="285" y="1058"/>
                  </a:lnTo>
                  <a:lnTo>
                    <a:pt x="291" y="1057"/>
                  </a:lnTo>
                  <a:lnTo>
                    <a:pt x="296" y="1057"/>
                  </a:lnTo>
                  <a:lnTo>
                    <a:pt x="299" y="1053"/>
                  </a:lnTo>
                  <a:lnTo>
                    <a:pt x="302" y="1052"/>
                  </a:lnTo>
                  <a:lnTo>
                    <a:pt x="308" y="1050"/>
                  </a:lnTo>
                  <a:lnTo>
                    <a:pt x="313" y="1049"/>
                  </a:lnTo>
                  <a:lnTo>
                    <a:pt x="316" y="1047"/>
                  </a:lnTo>
                  <a:lnTo>
                    <a:pt x="320" y="1044"/>
                  </a:lnTo>
                  <a:lnTo>
                    <a:pt x="326" y="1044"/>
                  </a:lnTo>
                  <a:lnTo>
                    <a:pt x="331" y="1041"/>
                  </a:lnTo>
                  <a:lnTo>
                    <a:pt x="335" y="1038"/>
                  </a:lnTo>
                  <a:lnTo>
                    <a:pt x="340" y="1038"/>
                  </a:lnTo>
                  <a:lnTo>
                    <a:pt x="344" y="1033"/>
                  </a:lnTo>
                  <a:lnTo>
                    <a:pt x="349" y="1033"/>
                  </a:lnTo>
                  <a:lnTo>
                    <a:pt x="354" y="1030"/>
                  </a:lnTo>
                  <a:lnTo>
                    <a:pt x="358" y="1027"/>
                  </a:lnTo>
                  <a:lnTo>
                    <a:pt x="363" y="1026"/>
                  </a:lnTo>
                  <a:lnTo>
                    <a:pt x="369" y="1024"/>
                  </a:lnTo>
                  <a:lnTo>
                    <a:pt x="385" y="1009"/>
                  </a:lnTo>
                  <a:lnTo>
                    <a:pt x="404" y="992"/>
                  </a:lnTo>
                  <a:lnTo>
                    <a:pt x="420" y="978"/>
                  </a:lnTo>
                  <a:lnTo>
                    <a:pt x="439" y="961"/>
                  </a:lnTo>
                  <a:lnTo>
                    <a:pt x="455" y="947"/>
                  </a:lnTo>
                  <a:lnTo>
                    <a:pt x="473" y="930"/>
                  </a:lnTo>
                  <a:lnTo>
                    <a:pt x="492" y="915"/>
                  </a:lnTo>
                  <a:lnTo>
                    <a:pt x="510" y="899"/>
                  </a:lnTo>
                  <a:lnTo>
                    <a:pt x="527" y="884"/>
                  </a:lnTo>
                  <a:lnTo>
                    <a:pt x="545" y="869"/>
                  </a:lnTo>
                  <a:lnTo>
                    <a:pt x="561" y="853"/>
                  </a:lnTo>
                  <a:lnTo>
                    <a:pt x="580" y="838"/>
                  </a:lnTo>
                  <a:lnTo>
                    <a:pt x="598" y="822"/>
                  </a:lnTo>
                  <a:lnTo>
                    <a:pt x="615" y="807"/>
                  </a:lnTo>
                  <a:lnTo>
                    <a:pt x="633" y="792"/>
                  </a:lnTo>
                  <a:lnTo>
                    <a:pt x="651" y="776"/>
                  </a:lnTo>
                  <a:lnTo>
                    <a:pt x="668" y="761"/>
                  </a:lnTo>
                  <a:lnTo>
                    <a:pt x="686" y="744"/>
                  </a:lnTo>
                  <a:lnTo>
                    <a:pt x="703" y="730"/>
                  </a:lnTo>
                  <a:lnTo>
                    <a:pt x="721" y="713"/>
                  </a:lnTo>
                  <a:lnTo>
                    <a:pt x="737" y="699"/>
                  </a:lnTo>
                  <a:lnTo>
                    <a:pt x="756" y="682"/>
                  </a:lnTo>
                  <a:lnTo>
                    <a:pt x="774" y="667"/>
                  </a:lnTo>
                  <a:lnTo>
                    <a:pt x="792" y="653"/>
                  </a:lnTo>
                  <a:lnTo>
                    <a:pt x="809" y="636"/>
                  </a:lnTo>
                  <a:lnTo>
                    <a:pt x="827" y="621"/>
                  </a:lnTo>
                  <a:lnTo>
                    <a:pt x="844" y="605"/>
                  </a:lnTo>
                  <a:lnTo>
                    <a:pt x="862" y="590"/>
                  </a:lnTo>
                  <a:lnTo>
                    <a:pt x="880" y="574"/>
                  </a:lnTo>
                  <a:lnTo>
                    <a:pt x="898" y="559"/>
                  </a:lnTo>
                  <a:lnTo>
                    <a:pt x="915" y="543"/>
                  </a:lnTo>
                  <a:lnTo>
                    <a:pt x="933" y="528"/>
                  </a:lnTo>
                  <a:lnTo>
                    <a:pt x="951" y="514"/>
                  </a:lnTo>
                  <a:lnTo>
                    <a:pt x="968" y="497"/>
                  </a:lnTo>
                  <a:lnTo>
                    <a:pt x="986" y="482"/>
                  </a:lnTo>
                  <a:lnTo>
                    <a:pt x="1004" y="466"/>
                  </a:lnTo>
                  <a:lnTo>
                    <a:pt x="1021" y="451"/>
                  </a:lnTo>
                  <a:lnTo>
                    <a:pt x="1039" y="436"/>
                  </a:lnTo>
                  <a:lnTo>
                    <a:pt x="1058" y="420"/>
                  </a:lnTo>
                  <a:lnTo>
                    <a:pt x="1076" y="405"/>
                  </a:lnTo>
                  <a:lnTo>
                    <a:pt x="1092" y="389"/>
                  </a:lnTo>
                  <a:lnTo>
                    <a:pt x="1111" y="374"/>
                  </a:lnTo>
                  <a:lnTo>
                    <a:pt x="1127" y="357"/>
                  </a:lnTo>
                  <a:lnTo>
                    <a:pt x="1146" y="343"/>
                  </a:lnTo>
                  <a:lnTo>
                    <a:pt x="1164" y="326"/>
                  </a:lnTo>
                  <a:lnTo>
                    <a:pt x="1180" y="311"/>
                  </a:lnTo>
                  <a:lnTo>
                    <a:pt x="1199" y="295"/>
                  </a:lnTo>
                  <a:lnTo>
                    <a:pt x="1217" y="280"/>
                  </a:lnTo>
                  <a:lnTo>
                    <a:pt x="1234" y="266"/>
                  </a:lnTo>
                  <a:lnTo>
                    <a:pt x="1252" y="249"/>
                  </a:lnTo>
                  <a:lnTo>
                    <a:pt x="1268" y="234"/>
                  </a:lnTo>
                  <a:lnTo>
                    <a:pt x="1287" y="218"/>
                  </a:lnTo>
                  <a:lnTo>
                    <a:pt x="1303" y="203"/>
                  </a:lnTo>
                  <a:lnTo>
                    <a:pt x="1321" y="188"/>
                  </a:lnTo>
                  <a:lnTo>
                    <a:pt x="1340" y="172"/>
                  </a:lnTo>
                  <a:lnTo>
                    <a:pt x="1358" y="157"/>
                  </a:lnTo>
                  <a:lnTo>
                    <a:pt x="1375" y="141"/>
                  </a:lnTo>
                  <a:lnTo>
                    <a:pt x="1393" y="126"/>
                  </a:lnTo>
                  <a:lnTo>
                    <a:pt x="1409" y="109"/>
                  </a:lnTo>
                  <a:lnTo>
                    <a:pt x="1428" y="95"/>
                  </a:lnTo>
                  <a:lnTo>
                    <a:pt x="1446" y="78"/>
                  </a:lnTo>
                  <a:lnTo>
                    <a:pt x="1464" y="63"/>
                  </a:lnTo>
                  <a:lnTo>
                    <a:pt x="1481" y="49"/>
                  </a:lnTo>
                  <a:lnTo>
                    <a:pt x="1499" y="34"/>
                  </a:lnTo>
                  <a:lnTo>
                    <a:pt x="1472" y="0"/>
                  </a:lnTo>
                  <a:lnTo>
                    <a:pt x="1453" y="15"/>
                  </a:lnTo>
                  <a:lnTo>
                    <a:pt x="1435" y="30"/>
                  </a:lnTo>
                  <a:lnTo>
                    <a:pt x="1419" y="46"/>
                  </a:lnTo>
                  <a:lnTo>
                    <a:pt x="1400" y="61"/>
                  </a:lnTo>
                  <a:lnTo>
                    <a:pt x="1384" y="77"/>
                  </a:lnTo>
                  <a:lnTo>
                    <a:pt x="1365" y="91"/>
                  </a:lnTo>
                  <a:lnTo>
                    <a:pt x="1347" y="107"/>
                  </a:lnTo>
                  <a:lnTo>
                    <a:pt x="1331" y="121"/>
                  </a:lnTo>
                  <a:lnTo>
                    <a:pt x="1312" y="138"/>
                  </a:lnTo>
                  <a:lnTo>
                    <a:pt x="1296" y="152"/>
                  </a:lnTo>
                  <a:lnTo>
                    <a:pt x="1277" y="169"/>
                  </a:lnTo>
                  <a:lnTo>
                    <a:pt x="1259" y="183"/>
                  </a:lnTo>
                  <a:lnTo>
                    <a:pt x="1243" y="200"/>
                  </a:lnTo>
                  <a:lnTo>
                    <a:pt x="1224" y="214"/>
                  </a:lnTo>
                  <a:lnTo>
                    <a:pt x="1206" y="229"/>
                  </a:lnTo>
                  <a:lnTo>
                    <a:pt x="1190" y="246"/>
                  </a:lnTo>
                  <a:lnTo>
                    <a:pt x="1171" y="260"/>
                  </a:lnTo>
                  <a:lnTo>
                    <a:pt x="1155" y="275"/>
                  </a:lnTo>
                  <a:lnTo>
                    <a:pt x="1136" y="291"/>
                  </a:lnTo>
                  <a:lnTo>
                    <a:pt x="1120" y="308"/>
                  </a:lnTo>
                  <a:lnTo>
                    <a:pt x="1102" y="322"/>
                  </a:lnTo>
                  <a:lnTo>
                    <a:pt x="1085" y="339"/>
                  </a:lnTo>
                  <a:lnTo>
                    <a:pt x="1067" y="354"/>
                  </a:lnTo>
                  <a:lnTo>
                    <a:pt x="1050" y="368"/>
                  </a:lnTo>
                  <a:lnTo>
                    <a:pt x="1032" y="385"/>
                  </a:lnTo>
                  <a:lnTo>
                    <a:pt x="1015" y="399"/>
                  </a:lnTo>
                  <a:lnTo>
                    <a:pt x="997" y="416"/>
                  </a:lnTo>
                  <a:lnTo>
                    <a:pt x="980" y="429"/>
                  </a:lnTo>
                  <a:lnTo>
                    <a:pt x="962" y="446"/>
                  </a:lnTo>
                  <a:lnTo>
                    <a:pt x="945" y="460"/>
                  </a:lnTo>
                  <a:lnTo>
                    <a:pt x="927" y="477"/>
                  </a:lnTo>
                  <a:lnTo>
                    <a:pt x="909" y="493"/>
                  </a:lnTo>
                  <a:lnTo>
                    <a:pt x="891" y="508"/>
                  </a:lnTo>
                  <a:lnTo>
                    <a:pt x="874" y="522"/>
                  </a:lnTo>
                  <a:lnTo>
                    <a:pt x="856" y="537"/>
                  </a:lnTo>
                  <a:lnTo>
                    <a:pt x="839" y="554"/>
                  </a:lnTo>
                  <a:lnTo>
                    <a:pt x="821" y="568"/>
                  </a:lnTo>
                  <a:lnTo>
                    <a:pt x="804" y="584"/>
                  </a:lnTo>
                  <a:lnTo>
                    <a:pt x="786" y="599"/>
                  </a:lnTo>
                  <a:lnTo>
                    <a:pt x="769" y="616"/>
                  </a:lnTo>
                  <a:lnTo>
                    <a:pt x="751" y="630"/>
                  </a:lnTo>
                  <a:lnTo>
                    <a:pt x="734" y="647"/>
                  </a:lnTo>
                  <a:lnTo>
                    <a:pt x="716" y="661"/>
                  </a:lnTo>
                  <a:lnTo>
                    <a:pt x="699" y="676"/>
                  </a:lnTo>
                  <a:lnTo>
                    <a:pt x="681" y="691"/>
                  </a:lnTo>
                  <a:lnTo>
                    <a:pt x="665" y="707"/>
                  </a:lnTo>
                  <a:lnTo>
                    <a:pt x="646" y="722"/>
                  </a:lnTo>
                  <a:lnTo>
                    <a:pt x="628" y="738"/>
                  </a:lnTo>
                  <a:lnTo>
                    <a:pt x="611" y="755"/>
                  </a:lnTo>
                  <a:lnTo>
                    <a:pt x="593" y="768"/>
                  </a:lnTo>
                  <a:lnTo>
                    <a:pt x="577" y="784"/>
                  </a:lnTo>
                  <a:lnTo>
                    <a:pt x="558" y="799"/>
                  </a:lnTo>
                  <a:lnTo>
                    <a:pt x="540" y="815"/>
                  </a:lnTo>
                  <a:lnTo>
                    <a:pt x="522" y="830"/>
                  </a:lnTo>
                  <a:lnTo>
                    <a:pt x="505" y="845"/>
                  </a:lnTo>
                  <a:lnTo>
                    <a:pt x="487" y="862"/>
                  </a:lnTo>
                  <a:lnTo>
                    <a:pt x="470" y="876"/>
                  </a:lnTo>
                  <a:lnTo>
                    <a:pt x="452" y="892"/>
                  </a:lnTo>
                  <a:lnTo>
                    <a:pt x="435" y="907"/>
                  </a:lnTo>
                  <a:lnTo>
                    <a:pt x="417" y="924"/>
                  </a:lnTo>
                  <a:lnTo>
                    <a:pt x="401" y="938"/>
                  </a:lnTo>
                  <a:lnTo>
                    <a:pt x="382" y="955"/>
                  </a:lnTo>
                  <a:lnTo>
                    <a:pt x="364" y="969"/>
                  </a:lnTo>
                  <a:lnTo>
                    <a:pt x="348" y="984"/>
                  </a:lnTo>
                  <a:lnTo>
                    <a:pt x="344" y="987"/>
                  </a:lnTo>
                  <a:lnTo>
                    <a:pt x="338" y="989"/>
                  </a:lnTo>
                  <a:lnTo>
                    <a:pt x="335" y="990"/>
                  </a:lnTo>
                  <a:lnTo>
                    <a:pt x="331" y="992"/>
                  </a:lnTo>
                  <a:lnTo>
                    <a:pt x="326" y="995"/>
                  </a:lnTo>
                  <a:lnTo>
                    <a:pt x="322" y="996"/>
                  </a:lnTo>
                  <a:lnTo>
                    <a:pt x="319" y="998"/>
                  </a:lnTo>
                  <a:lnTo>
                    <a:pt x="314" y="1000"/>
                  </a:lnTo>
                  <a:lnTo>
                    <a:pt x="311" y="1003"/>
                  </a:lnTo>
                  <a:lnTo>
                    <a:pt x="308" y="1003"/>
                  </a:lnTo>
                  <a:lnTo>
                    <a:pt x="302" y="1006"/>
                  </a:lnTo>
                  <a:lnTo>
                    <a:pt x="299" y="1007"/>
                  </a:lnTo>
                  <a:lnTo>
                    <a:pt x="296" y="1009"/>
                  </a:lnTo>
                  <a:lnTo>
                    <a:pt x="291" y="1010"/>
                  </a:lnTo>
                  <a:lnTo>
                    <a:pt x="288" y="1012"/>
                  </a:lnTo>
                  <a:lnTo>
                    <a:pt x="285" y="1013"/>
                  </a:lnTo>
                  <a:lnTo>
                    <a:pt x="281" y="1015"/>
                  </a:lnTo>
                  <a:lnTo>
                    <a:pt x="278" y="1015"/>
                  </a:lnTo>
                  <a:lnTo>
                    <a:pt x="273" y="1016"/>
                  </a:lnTo>
                  <a:lnTo>
                    <a:pt x="270" y="1018"/>
                  </a:lnTo>
                  <a:lnTo>
                    <a:pt x="266" y="1018"/>
                  </a:lnTo>
                  <a:lnTo>
                    <a:pt x="261" y="1020"/>
                  </a:lnTo>
                  <a:lnTo>
                    <a:pt x="258" y="1021"/>
                  </a:lnTo>
                  <a:lnTo>
                    <a:pt x="255" y="1021"/>
                  </a:lnTo>
                  <a:lnTo>
                    <a:pt x="250" y="1023"/>
                  </a:lnTo>
                  <a:lnTo>
                    <a:pt x="247" y="1023"/>
                  </a:lnTo>
                  <a:lnTo>
                    <a:pt x="243" y="1024"/>
                  </a:lnTo>
                  <a:lnTo>
                    <a:pt x="241" y="1026"/>
                  </a:lnTo>
                  <a:lnTo>
                    <a:pt x="234" y="1027"/>
                  </a:lnTo>
                  <a:lnTo>
                    <a:pt x="228" y="1027"/>
                  </a:lnTo>
                  <a:lnTo>
                    <a:pt x="225" y="1027"/>
                  </a:lnTo>
                  <a:lnTo>
                    <a:pt x="220" y="1029"/>
                  </a:lnTo>
                  <a:lnTo>
                    <a:pt x="217" y="1029"/>
                  </a:lnTo>
                  <a:lnTo>
                    <a:pt x="214" y="1029"/>
                  </a:lnTo>
                  <a:lnTo>
                    <a:pt x="208" y="1029"/>
                  </a:lnTo>
                  <a:lnTo>
                    <a:pt x="200" y="1030"/>
                  </a:lnTo>
                  <a:lnTo>
                    <a:pt x="194" y="1030"/>
                  </a:lnTo>
                  <a:lnTo>
                    <a:pt x="188" y="1030"/>
                  </a:lnTo>
                  <a:lnTo>
                    <a:pt x="182" y="1029"/>
                  </a:lnTo>
                  <a:lnTo>
                    <a:pt x="176" y="1029"/>
                  </a:lnTo>
                  <a:lnTo>
                    <a:pt x="170" y="1027"/>
                  </a:lnTo>
                  <a:lnTo>
                    <a:pt x="164" y="1027"/>
                  </a:lnTo>
                  <a:lnTo>
                    <a:pt x="158" y="1026"/>
                  </a:lnTo>
                  <a:lnTo>
                    <a:pt x="153" y="1026"/>
                  </a:lnTo>
                  <a:lnTo>
                    <a:pt x="147" y="1023"/>
                  </a:lnTo>
                  <a:lnTo>
                    <a:pt x="143" y="1021"/>
                  </a:lnTo>
                  <a:lnTo>
                    <a:pt x="137" y="1020"/>
                  </a:lnTo>
                  <a:lnTo>
                    <a:pt x="131" y="1018"/>
                  </a:lnTo>
                  <a:lnTo>
                    <a:pt x="124" y="1015"/>
                  </a:lnTo>
                  <a:lnTo>
                    <a:pt x="118" y="1010"/>
                  </a:lnTo>
                  <a:lnTo>
                    <a:pt x="112" y="1007"/>
                  </a:lnTo>
                  <a:lnTo>
                    <a:pt x="106" y="1003"/>
                  </a:lnTo>
                  <a:lnTo>
                    <a:pt x="102" y="998"/>
                  </a:lnTo>
                  <a:lnTo>
                    <a:pt x="97" y="995"/>
                  </a:lnTo>
                  <a:lnTo>
                    <a:pt x="93" y="990"/>
                  </a:lnTo>
                  <a:lnTo>
                    <a:pt x="88" y="987"/>
                  </a:lnTo>
                  <a:lnTo>
                    <a:pt x="84" y="983"/>
                  </a:lnTo>
                  <a:lnTo>
                    <a:pt x="80" y="978"/>
                  </a:lnTo>
                  <a:lnTo>
                    <a:pt x="77" y="973"/>
                  </a:lnTo>
                  <a:lnTo>
                    <a:pt x="71" y="969"/>
                  </a:lnTo>
                  <a:lnTo>
                    <a:pt x="68" y="964"/>
                  </a:lnTo>
                  <a:lnTo>
                    <a:pt x="65" y="959"/>
                  </a:lnTo>
                  <a:lnTo>
                    <a:pt x="62" y="955"/>
                  </a:lnTo>
                  <a:lnTo>
                    <a:pt x="61" y="952"/>
                  </a:lnTo>
                  <a:lnTo>
                    <a:pt x="58" y="947"/>
                  </a:lnTo>
                  <a:lnTo>
                    <a:pt x="55" y="943"/>
                  </a:lnTo>
                  <a:lnTo>
                    <a:pt x="53" y="938"/>
                  </a:lnTo>
                  <a:lnTo>
                    <a:pt x="52" y="935"/>
                  </a:lnTo>
                  <a:lnTo>
                    <a:pt x="50" y="930"/>
                  </a:lnTo>
                  <a:lnTo>
                    <a:pt x="47" y="927"/>
                  </a:lnTo>
                  <a:lnTo>
                    <a:pt x="47" y="924"/>
                  </a:lnTo>
                  <a:lnTo>
                    <a:pt x="47" y="921"/>
                  </a:lnTo>
                  <a:lnTo>
                    <a:pt x="44" y="915"/>
                  </a:lnTo>
                  <a:lnTo>
                    <a:pt x="43" y="912"/>
                  </a:lnTo>
                  <a:lnTo>
                    <a:pt x="41" y="909"/>
                  </a:lnTo>
                  <a:lnTo>
                    <a:pt x="41" y="907"/>
                  </a:lnTo>
                  <a:lnTo>
                    <a:pt x="0" y="9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64" name="Freeform 18"/>
            <p:cNvSpPr>
              <a:spLocks/>
            </p:cNvSpPr>
            <p:nvPr/>
          </p:nvSpPr>
          <p:spPr bwMode="auto">
            <a:xfrm>
              <a:off x="9680" y="4028"/>
              <a:ext cx="214" cy="180"/>
            </a:xfrm>
            <a:custGeom>
              <a:avLst/>
              <a:gdLst>
                <a:gd name="T0" fmla="*/ 188 w 214"/>
                <a:gd name="T1" fmla="*/ 150 h 180"/>
                <a:gd name="T2" fmla="*/ 66 w 214"/>
                <a:gd name="T3" fmla="*/ 0 h 180"/>
                <a:gd name="T4" fmla="*/ 56 w 214"/>
                <a:gd name="T5" fmla="*/ 0 h 180"/>
                <a:gd name="T6" fmla="*/ 47 w 214"/>
                <a:gd name="T7" fmla="*/ 2 h 180"/>
                <a:gd name="T8" fmla="*/ 38 w 214"/>
                <a:gd name="T9" fmla="*/ 3 h 180"/>
                <a:gd name="T10" fmla="*/ 28 w 214"/>
                <a:gd name="T11" fmla="*/ 8 h 180"/>
                <a:gd name="T12" fmla="*/ 22 w 214"/>
                <a:gd name="T13" fmla="*/ 12 h 180"/>
                <a:gd name="T14" fmla="*/ 16 w 214"/>
                <a:gd name="T15" fmla="*/ 17 h 180"/>
                <a:gd name="T16" fmla="*/ 10 w 214"/>
                <a:gd name="T17" fmla="*/ 22 h 180"/>
                <a:gd name="T18" fmla="*/ 6 w 214"/>
                <a:gd name="T19" fmla="*/ 29 h 180"/>
                <a:gd name="T20" fmla="*/ 3 w 214"/>
                <a:gd name="T21" fmla="*/ 36 h 180"/>
                <a:gd name="T22" fmla="*/ 0 w 214"/>
                <a:gd name="T23" fmla="*/ 45 h 180"/>
                <a:gd name="T24" fmla="*/ 0 w 214"/>
                <a:gd name="T25" fmla="*/ 51 h 180"/>
                <a:gd name="T26" fmla="*/ 0 w 214"/>
                <a:gd name="T27" fmla="*/ 62 h 180"/>
                <a:gd name="T28" fmla="*/ 1 w 214"/>
                <a:gd name="T29" fmla="*/ 69 h 180"/>
                <a:gd name="T30" fmla="*/ 6 w 214"/>
                <a:gd name="T31" fmla="*/ 80 h 180"/>
                <a:gd name="T32" fmla="*/ 10 w 214"/>
                <a:gd name="T33" fmla="*/ 91 h 180"/>
                <a:gd name="T34" fmla="*/ 16 w 214"/>
                <a:gd name="T35" fmla="*/ 102 h 180"/>
                <a:gd name="T36" fmla="*/ 22 w 214"/>
                <a:gd name="T37" fmla="*/ 111 h 180"/>
                <a:gd name="T38" fmla="*/ 32 w 214"/>
                <a:gd name="T39" fmla="*/ 120 h 180"/>
                <a:gd name="T40" fmla="*/ 41 w 214"/>
                <a:gd name="T41" fmla="*/ 128 h 180"/>
                <a:gd name="T42" fmla="*/ 53 w 214"/>
                <a:gd name="T43" fmla="*/ 137 h 180"/>
                <a:gd name="T44" fmla="*/ 62 w 214"/>
                <a:gd name="T45" fmla="*/ 143 h 180"/>
                <a:gd name="T46" fmla="*/ 74 w 214"/>
                <a:gd name="T47" fmla="*/ 150 h 180"/>
                <a:gd name="T48" fmla="*/ 86 w 214"/>
                <a:gd name="T49" fmla="*/ 154 h 180"/>
                <a:gd name="T50" fmla="*/ 98 w 214"/>
                <a:gd name="T51" fmla="*/ 160 h 180"/>
                <a:gd name="T52" fmla="*/ 109 w 214"/>
                <a:gd name="T53" fmla="*/ 165 h 180"/>
                <a:gd name="T54" fmla="*/ 120 w 214"/>
                <a:gd name="T55" fmla="*/ 168 h 180"/>
                <a:gd name="T56" fmla="*/ 130 w 214"/>
                <a:gd name="T57" fmla="*/ 171 h 180"/>
                <a:gd name="T58" fmla="*/ 139 w 214"/>
                <a:gd name="T59" fmla="*/ 174 h 180"/>
                <a:gd name="T60" fmla="*/ 147 w 214"/>
                <a:gd name="T61" fmla="*/ 177 h 180"/>
                <a:gd name="T62" fmla="*/ 154 w 214"/>
                <a:gd name="T63" fmla="*/ 177 h 180"/>
                <a:gd name="T64" fmla="*/ 162 w 214"/>
                <a:gd name="T65" fmla="*/ 180 h 180"/>
                <a:gd name="T66" fmla="*/ 168 w 214"/>
                <a:gd name="T67" fmla="*/ 136 h 180"/>
                <a:gd name="T68" fmla="*/ 160 w 214"/>
                <a:gd name="T69" fmla="*/ 134 h 180"/>
                <a:gd name="T70" fmla="*/ 154 w 214"/>
                <a:gd name="T71" fmla="*/ 133 h 180"/>
                <a:gd name="T72" fmla="*/ 148 w 214"/>
                <a:gd name="T73" fmla="*/ 130 h 180"/>
                <a:gd name="T74" fmla="*/ 139 w 214"/>
                <a:gd name="T75" fmla="*/ 128 h 180"/>
                <a:gd name="T76" fmla="*/ 130 w 214"/>
                <a:gd name="T77" fmla="*/ 125 h 180"/>
                <a:gd name="T78" fmla="*/ 123 w 214"/>
                <a:gd name="T79" fmla="*/ 122 h 180"/>
                <a:gd name="T80" fmla="*/ 113 w 214"/>
                <a:gd name="T81" fmla="*/ 119 h 180"/>
                <a:gd name="T82" fmla="*/ 106 w 214"/>
                <a:gd name="T83" fmla="*/ 116 h 180"/>
                <a:gd name="T84" fmla="*/ 95 w 214"/>
                <a:gd name="T85" fmla="*/ 111 h 180"/>
                <a:gd name="T86" fmla="*/ 88 w 214"/>
                <a:gd name="T87" fmla="*/ 108 h 180"/>
                <a:gd name="T88" fmla="*/ 80 w 214"/>
                <a:gd name="T89" fmla="*/ 103 h 180"/>
                <a:gd name="T90" fmla="*/ 72 w 214"/>
                <a:gd name="T91" fmla="*/ 99 h 180"/>
                <a:gd name="T92" fmla="*/ 65 w 214"/>
                <a:gd name="T93" fmla="*/ 93 h 180"/>
                <a:gd name="T94" fmla="*/ 59 w 214"/>
                <a:gd name="T95" fmla="*/ 85 h 180"/>
                <a:gd name="T96" fmla="*/ 51 w 214"/>
                <a:gd name="T97" fmla="*/ 74 h 180"/>
                <a:gd name="T98" fmla="*/ 47 w 214"/>
                <a:gd name="T99" fmla="*/ 65 h 180"/>
                <a:gd name="T100" fmla="*/ 47 w 214"/>
                <a:gd name="T101" fmla="*/ 57 h 180"/>
                <a:gd name="T102" fmla="*/ 50 w 214"/>
                <a:gd name="T103" fmla="*/ 49 h 180"/>
                <a:gd name="T104" fmla="*/ 53 w 214"/>
                <a:gd name="T105" fmla="*/ 45 h 18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14"/>
                <a:gd name="T160" fmla="*/ 0 h 180"/>
                <a:gd name="T161" fmla="*/ 214 w 214"/>
                <a:gd name="T162" fmla="*/ 180 h 18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14" h="180">
                  <a:moveTo>
                    <a:pt x="53" y="45"/>
                  </a:moveTo>
                  <a:lnTo>
                    <a:pt x="188" y="150"/>
                  </a:lnTo>
                  <a:lnTo>
                    <a:pt x="214" y="114"/>
                  </a:lnTo>
                  <a:lnTo>
                    <a:pt x="66" y="0"/>
                  </a:lnTo>
                  <a:lnTo>
                    <a:pt x="62" y="0"/>
                  </a:lnTo>
                  <a:lnTo>
                    <a:pt x="56" y="0"/>
                  </a:lnTo>
                  <a:lnTo>
                    <a:pt x="51" y="2"/>
                  </a:lnTo>
                  <a:lnTo>
                    <a:pt x="47" y="2"/>
                  </a:lnTo>
                  <a:lnTo>
                    <a:pt x="41" y="2"/>
                  </a:lnTo>
                  <a:lnTo>
                    <a:pt x="38" y="3"/>
                  </a:lnTo>
                  <a:lnTo>
                    <a:pt x="33" y="6"/>
                  </a:lnTo>
                  <a:lnTo>
                    <a:pt x="28" y="8"/>
                  </a:lnTo>
                  <a:lnTo>
                    <a:pt x="25" y="9"/>
                  </a:lnTo>
                  <a:lnTo>
                    <a:pt x="22" y="12"/>
                  </a:lnTo>
                  <a:lnTo>
                    <a:pt x="18" y="14"/>
                  </a:lnTo>
                  <a:lnTo>
                    <a:pt x="16" y="17"/>
                  </a:lnTo>
                  <a:lnTo>
                    <a:pt x="12" y="20"/>
                  </a:lnTo>
                  <a:lnTo>
                    <a:pt x="10" y="22"/>
                  </a:lnTo>
                  <a:lnTo>
                    <a:pt x="9" y="26"/>
                  </a:lnTo>
                  <a:lnTo>
                    <a:pt x="6" y="29"/>
                  </a:lnTo>
                  <a:lnTo>
                    <a:pt x="4" y="32"/>
                  </a:lnTo>
                  <a:lnTo>
                    <a:pt x="3" y="36"/>
                  </a:lnTo>
                  <a:lnTo>
                    <a:pt x="1" y="39"/>
                  </a:lnTo>
                  <a:lnTo>
                    <a:pt x="0" y="45"/>
                  </a:lnTo>
                  <a:lnTo>
                    <a:pt x="0" y="48"/>
                  </a:lnTo>
                  <a:lnTo>
                    <a:pt x="0" y="51"/>
                  </a:lnTo>
                  <a:lnTo>
                    <a:pt x="0" y="56"/>
                  </a:lnTo>
                  <a:lnTo>
                    <a:pt x="0" y="62"/>
                  </a:lnTo>
                  <a:lnTo>
                    <a:pt x="0" y="65"/>
                  </a:lnTo>
                  <a:lnTo>
                    <a:pt x="1" y="69"/>
                  </a:lnTo>
                  <a:lnTo>
                    <a:pt x="3" y="74"/>
                  </a:lnTo>
                  <a:lnTo>
                    <a:pt x="6" y="80"/>
                  </a:lnTo>
                  <a:lnTo>
                    <a:pt x="7" y="85"/>
                  </a:lnTo>
                  <a:lnTo>
                    <a:pt x="10" y="91"/>
                  </a:lnTo>
                  <a:lnTo>
                    <a:pt x="13" y="96"/>
                  </a:lnTo>
                  <a:lnTo>
                    <a:pt x="16" y="102"/>
                  </a:lnTo>
                  <a:lnTo>
                    <a:pt x="19" y="106"/>
                  </a:lnTo>
                  <a:lnTo>
                    <a:pt x="22" y="111"/>
                  </a:lnTo>
                  <a:lnTo>
                    <a:pt x="27" y="116"/>
                  </a:lnTo>
                  <a:lnTo>
                    <a:pt x="32" y="120"/>
                  </a:lnTo>
                  <a:lnTo>
                    <a:pt x="35" y="123"/>
                  </a:lnTo>
                  <a:lnTo>
                    <a:pt x="41" y="128"/>
                  </a:lnTo>
                  <a:lnTo>
                    <a:pt x="47" y="133"/>
                  </a:lnTo>
                  <a:lnTo>
                    <a:pt x="53" y="137"/>
                  </a:lnTo>
                  <a:lnTo>
                    <a:pt x="57" y="140"/>
                  </a:lnTo>
                  <a:lnTo>
                    <a:pt x="62" y="143"/>
                  </a:lnTo>
                  <a:lnTo>
                    <a:pt x="68" y="147"/>
                  </a:lnTo>
                  <a:lnTo>
                    <a:pt x="74" y="150"/>
                  </a:lnTo>
                  <a:lnTo>
                    <a:pt x="80" y="153"/>
                  </a:lnTo>
                  <a:lnTo>
                    <a:pt x="86" y="154"/>
                  </a:lnTo>
                  <a:lnTo>
                    <a:pt x="92" y="157"/>
                  </a:lnTo>
                  <a:lnTo>
                    <a:pt x="98" y="160"/>
                  </a:lnTo>
                  <a:lnTo>
                    <a:pt x="104" y="162"/>
                  </a:lnTo>
                  <a:lnTo>
                    <a:pt x="109" y="165"/>
                  </a:lnTo>
                  <a:lnTo>
                    <a:pt x="115" y="167"/>
                  </a:lnTo>
                  <a:lnTo>
                    <a:pt x="120" y="168"/>
                  </a:lnTo>
                  <a:lnTo>
                    <a:pt x="124" y="170"/>
                  </a:lnTo>
                  <a:lnTo>
                    <a:pt x="130" y="171"/>
                  </a:lnTo>
                  <a:lnTo>
                    <a:pt x="135" y="173"/>
                  </a:lnTo>
                  <a:lnTo>
                    <a:pt x="139" y="174"/>
                  </a:lnTo>
                  <a:lnTo>
                    <a:pt x="142" y="176"/>
                  </a:lnTo>
                  <a:lnTo>
                    <a:pt x="147" y="177"/>
                  </a:lnTo>
                  <a:lnTo>
                    <a:pt x="150" y="177"/>
                  </a:lnTo>
                  <a:lnTo>
                    <a:pt x="154" y="177"/>
                  </a:lnTo>
                  <a:lnTo>
                    <a:pt x="159" y="179"/>
                  </a:lnTo>
                  <a:lnTo>
                    <a:pt x="162" y="180"/>
                  </a:lnTo>
                  <a:lnTo>
                    <a:pt x="171" y="137"/>
                  </a:lnTo>
                  <a:lnTo>
                    <a:pt x="168" y="136"/>
                  </a:lnTo>
                  <a:lnTo>
                    <a:pt x="165" y="134"/>
                  </a:lnTo>
                  <a:lnTo>
                    <a:pt x="160" y="134"/>
                  </a:lnTo>
                  <a:lnTo>
                    <a:pt x="159" y="134"/>
                  </a:lnTo>
                  <a:lnTo>
                    <a:pt x="154" y="133"/>
                  </a:lnTo>
                  <a:lnTo>
                    <a:pt x="151" y="131"/>
                  </a:lnTo>
                  <a:lnTo>
                    <a:pt x="148" y="130"/>
                  </a:lnTo>
                  <a:lnTo>
                    <a:pt x="144" y="130"/>
                  </a:lnTo>
                  <a:lnTo>
                    <a:pt x="139" y="128"/>
                  </a:lnTo>
                  <a:lnTo>
                    <a:pt x="135" y="126"/>
                  </a:lnTo>
                  <a:lnTo>
                    <a:pt x="130" y="125"/>
                  </a:lnTo>
                  <a:lnTo>
                    <a:pt x="127" y="123"/>
                  </a:lnTo>
                  <a:lnTo>
                    <a:pt x="123" y="122"/>
                  </a:lnTo>
                  <a:lnTo>
                    <a:pt x="118" y="122"/>
                  </a:lnTo>
                  <a:lnTo>
                    <a:pt x="113" y="119"/>
                  </a:lnTo>
                  <a:lnTo>
                    <a:pt x="110" y="117"/>
                  </a:lnTo>
                  <a:lnTo>
                    <a:pt x="106" y="116"/>
                  </a:lnTo>
                  <a:lnTo>
                    <a:pt x="100" y="114"/>
                  </a:lnTo>
                  <a:lnTo>
                    <a:pt x="95" y="111"/>
                  </a:lnTo>
                  <a:lnTo>
                    <a:pt x="92" y="111"/>
                  </a:lnTo>
                  <a:lnTo>
                    <a:pt x="88" y="108"/>
                  </a:lnTo>
                  <a:lnTo>
                    <a:pt x="83" y="105"/>
                  </a:lnTo>
                  <a:lnTo>
                    <a:pt x="80" y="103"/>
                  </a:lnTo>
                  <a:lnTo>
                    <a:pt x="77" y="100"/>
                  </a:lnTo>
                  <a:lnTo>
                    <a:pt x="72" y="99"/>
                  </a:lnTo>
                  <a:lnTo>
                    <a:pt x="69" y="96"/>
                  </a:lnTo>
                  <a:lnTo>
                    <a:pt x="65" y="93"/>
                  </a:lnTo>
                  <a:lnTo>
                    <a:pt x="63" y="89"/>
                  </a:lnTo>
                  <a:lnTo>
                    <a:pt x="59" y="85"/>
                  </a:lnTo>
                  <a:lnTo>
                    <a:pt x="54" y="79"/>
                  </a:lnTo>
                  <a:lnTo>
                    <a:pt x="51" y="74"/>
                  </a:lnTo>
                  <a:lnTo>
                    <a:pt x="50" y="69"/>
                  </a:lnTo>
                  <a:lnTo>
                    <a:pt x="47" y="65"/>
                  </a:lnTo>
                  <a:lnTo>
                    <a:pt x="47" y="62"/>
                  </a:lnTo>
                  <a:lnTo>
                    <a:pt x="47" y="57"/>
                  </a:lnTo>
                  <a:lnTo>
                    <a:pt x="47" y="53"/>
                  </a:lnTo>
                  <a:lnTo>
                    <a:pt x="50" y="49"/>
                  </a:lnTo>
                  <a:lnTo>
                    <a:pt x="53"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65" name="Freeform 19"/>
            <p:cNvSpPr>
              <a:spLocks/>
            </p:cNvSpPr>
            <p:nvPr/>
          </p:nvSpPr>
          <p:spPr bwMode="auto">
            <a:xfrm>
              <a:off x="10135" y="3983"/>
              <a:ext cx="174" cy="364"/>
            </a:xfrm>
            <a:custGeom>
              <a:avLst/>
              <a:gdLst>
                <a:gd name="T0" fmla="*/ 171 w 174"/>
                <a:gd name="T1" fmla="*/ 34 h 364"/>
                <a:gd name="T2" fmla="*/ 136 w 174"/>
                <a:gd name="T3" fmla="*/ 5 h 364"/>
                <a:gd name="T4" fmla="*/ 127 w 174"/>
                <a:gd name="T5" fmla="*/ 13 h 364"/>
                <a:gd name="T6" fmla="*/ 118 w 174"/>
                <a:gd name="T7" fmla="*/ 22 h 364"/>
                <a:gd name="T8" fmla="*/ 109 w 174"/>
                <a:gd name="T9" fmla="*/ 31 h 364"/>
                <a:gd name="T10" fmla="*/ 98 w 174"/>
                <a:gd name="T11" fmla="*/ 41 h 364"/>
                <a:gd name="T12" fmla="*/ 91 w 174"/>
                <a:gd name="T13" fmla="*/ 48 h 364"/>
                <a:gd name="T14" fmla="*/ 80 w 174"/>
                <a:gd name="T15" fmla="*/ 57 h 364"/>
                <a:gd name="T16" fmla="*/ 73 w 174"/>
                <a:gd name="T17" fmla="*/ 65 h 364"/>
                <a:gd name="T18" fmla="*/ 71 w 174"/>
                <a:gd name="T19" fmla="*/ 76 h 364"/>
                <a:gd name="T20" fmla="*/ 79 w 174"/>
                <a:gd name="T21" fmla="*/ 85 h 364"/>
                <a:gd name="T22" fmla="*/ 85 w 174"/>
                <a:gd name="T23" fmla="*/ 98 h 364"/>
                <a:gd name="T24" fmla="*/ 91 w 174"/>
                <a:gd name="T25" fmla="*/ 108 h 364"/>
                <a:gd name="T26" fmla="*/ 98 w 174"/>
                <a:gd name="T27" fmla="*/ 119 h 364"/>
                <a:gd name="T28" fmla="*/ 106 w 174"/>
                <a:gd name="T29" fmla="*/ 130 h 364"/>
                <a:gd name="T30" fmla="*/ 112 w 174"/>
                <a:gd name="T31" fmla="*/ 141 h 364"/>
                <a:gd name="T32" fmla="*/ 120 w 174"/>
                <a:gd name="T33" fmla="*/ 151 h 364"/>
                <a:gd name="T34" fmla="*/ 0 w 174"/>
                <a:gd name="T35" fmla="*/ 339 h 364"/>
                <a:gd name="T36" fmla="*/ 39 w 174"/>
                <a:gd name="T37" fmla="*/ 356 h 364"/>
                <a:gd name="T38" fmla="*/ 48 w 174"/>
                <a:gd name="T39" fmla="*/ 344 h 364"/>
                <a:gd name="T40" fmla="*/ 56 w 174"/>
                <a:gd name="T41" fmla="*/ 330 h 364"/>
                <a:gd name="T42" fmla="*/ 65 w 174"/>
                <a:gd name="T43" fmla="*/ 318 h 364"/>
                <a:gd name="T44" fmla="*/ 73 w 174"/>
                <a:gd name="T45" fmla="*/ 306 h 364"/>
                <a:gd name="T46" fmla="*/ 82 w 174"/>
                <a:gd name="T47" fmla="*/ 292 h 364"/>
                <a:gd name="T48" fmla="*/ 91 w 174"/>
                <a:gd name="T49" fmla="*/ 279 h 364"/>
                <a:gd name="T50" fmla="*/ 100 w 174"/>
                <a:gd name="T51" fmla="*/ 265 h 364"/>
                <a:gd name="T52" fmla="*/ 109 w 174"/>
                <a:gd name="T53" fmla="*/ 253 h 364"/>
                <a:gd name="T54" fmla="*/ 117 w 174"/>
                <a:gd name="T55" fmla="*/ 241 h 364"/>
                <a:gd name="T56" fmla="*/ 127 w 174"/>
                <a:gd name="T57" fmla="*/ 228 h 364"/>
                <a:gd name="T58" fmla="*/ 135 w 174"/>
                <a:gd name="T59" fmla="*/ 216 h 364"/>
                <a:gd name="T60" fmla="*/ 144 w 174"/>
                <a:gd name="T61" fmla="*/ 202 h 364"/>
                <a:gd name="T62" fmla="*/ 152 w 174"/>
                <a:gd name="T63" fmla="*/ 190 h 364"/>
                <a:gd name="T64" fmla="*/ 162 w 174"/>
                <a:gd name="T65" fmla="*/ 176 h 364"/>
                <a:gd name="T66" fmla="*/ 170 w 174"/>
                <a:gd name="T67" fmla="*/ 164 h 364"/>
                <a:gd name="T68" fmla="*/ 124 w 174"/>
                <a:gd name="T69" fmla="*/ 77 h 3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4"/>
                <a:gd name="T106" fmla="*/ 0 h 364"/>
                <a:gd name="T107" fmla="*/ 174 w 174"/>
                <a:gd name="T108" fmla="*/ 364 h 36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4" h="364">
                  <a:moveTo>
                    <a:pt x="124" y="77"/>
                  </a:moveTo>
                  <a:lnTo>
                    <a:pt x="171" y="34"/>
                  </a:lnTo>
                  <a:lnTo>
                    <a:pt x="141" y="0"/>
                  </a:lnTo>
                  <a:lnTo>
                    <a:pt x="136" y="5"/>
                  </a:lnTo>
                  <a:lnTo>
                    <a:pt x="132" y="10"/>
                  </a:lnTo>
                  <a:lnTo>
                    <a:pt x="127" y="13"/>
                  </a:lnTo>
                  <a:lnTo>
                    <a:pt x="123" y="17"/>
                  </a:lnTo>
                  <a:lnTo>
                    <a:pt x="118" y="22"/>
                  </a:lnTo>
                  <a:lnTo>
                    <a:pt x="114" y="27"/>
                  </a:lnTo>
                  <a:lnTo>
                    <a:pt x="109" y="31"/>
                  </a:lnTo>
                  <a:lnTo>
                    <a:pt x="104" y="36"/>
                  </a:lnTo>
                  <a:lnTo>
                    <a:pt x="98" y="41"/>
                  </a:lnTo>
                  <a:lnTo>
                    <a:pt x="95" y="44"/>
                  </a:lnTo>
                  <a:lnTo>
                    <a:pt x="91" y="48"/>
                  </a:lnTo>
                  <a:lnTo>
                    <a:pt x="85" y="53"/>
                  </a:lnTo>
                  <a:lnTo>
                    <a:pt x="80" y="57"/>
                  </a:lnTo>
                  <a:lnTo>
                    <a:pt x="77" y="62"/>
                  </a:lnTo>
                  <a:lnTo>
                    <a:pt x="73" y="65"/>
                  </a:lnTo>
                  <a:lnTo>
                    <a:pt x="67" y="71"/>
                  </a:lnTo>
                  <a:lnTo>
                    <a:pt x="71" y="76"/>
                  </a:lnTo>
                  <a:lnTo>
                    <a:pt x="74" y="81"/>
                  </a:lnTo>
                  <a:lnTo>
                    <a:pt x="79" y="85"/>
                  </a:lnTo>
                  <a:lnTo>
                    <a:pt x="82" y="91"/>
                  </a:lnTo>
                  <a:lnTo>
                    <a:pt x="85" y="98"/>
                  </a:lnTo>
                  <a:lnTo>
                    <a:pt x="88" y="102"/>
                  </a:lnTo>
                  <a:lnTo>
                    <a:pt x="91" y="108"/>
                  </a:lnTo>
                  <a:lnTo>
                    <a:pt x="95" y="113"/>
                  </a:lnTo>
                  <a:lnTo>
                    <a:pt x="98" y="119"/>
                  </a:lnTo>
                  <a:lnTo>
                    <a:pt x="103" y="125"/>
                  </a:lnTo>
                  <a:lnTo>
                    <a:pt x="106" y="130"/>
                  </a:lnTo>
                  <a:lnTo>
                    <a:pt x="109" y="136"/>
                  </a:lnTo>
                  <a:lnTo>
                    <a:pt x="112" y="141"/>
                  </a:lnTo>
                  <a:lnTo>
                    <a:pt x="115" y="145"/>
                  </a:lnTo>
                  <a:lnTo>
                    <a:pt x="120" y="151"/>
                  </a:lnTo>
                  <a:lnTo>
                    <a:pt x="123" y="158"/>
                  </a:lnTo>
                  <a:lnTo>
                    <a:pt x="0" y="339"/>
                  </a:lnTo>
                  <a:lnTo>
                    <a:pt x="36" y="364"/>
                  </a:lnTo>
                  <a:lnTo>
                    <a:pt x="39" y="356"/>
                  </a:lnTo>
                  <a:lnTo>
                    <a:pt x="44" y="350"/>
                  </a:lnTo>
                  <a:lnTo>
                    <a:pt x="48" y="344"/>
                  </a:lnTo>
                  <a:lnTo>
                    <a:pt x="53" y="338"/>
                  </a:lnTo>
                  <a:lnTo>
                    <a:pt x="56" y="330"/>
                  </a:lnTo>
                  <a:lnTo>
                    <a:pt x="62" y="324"/>
                  </a:lnTo>
                  <a:lnTo>
                    <a:pt x="65" y="318"/>
                  </a:lnTo>
                  <a:lnTo>
                    <a:pt x="70" y="313"/>
                  </a:lnTo>
                  <a:lnTo>
                    <a:pt x="73" y="306"/>
                  </a:lnTo>
                  <a:lnTo>
                    <a:pt x="79" y="299"/>
                  </a:lnTo>
                  <a:lnTo>
                    <a:pt x="82" y="292"/>
                  </a:lnTo>
                  <a:lnTo>
                    <a:pt x="86" y="287"/>
                  </a:lnTo>
                  <a:lnTo>
                    <a:pt x="91" y="279"/>
                  </a:lnTo>
                  <a:lnTo>
                    <a:pt x="95" y="273"/>
                  </a:lnTo>
                  <a:lnTo>
                    <a:pt x="100" y="265"/>
                  </a:lnTo>
                  <a:lnTo>
                    <a:pt x="104" y="261"/>
                  </a:lnTo>
                  <a:lnTo>
                    <a:pt x="109" y="253"/>
                  </a:lnTo>
                  <a:lnTo>
                    <a:pt x="114" y="247"/>
                  </a:lnTo>
                  <a:lnTo>
                    <a:pt x="117" y="241"/>
                  </a:lnTo>
                  <a:lnTo>
                    <a:pt x="121" y="235"/>
                  </a:lnTo>
                  <a:lnTo>
                    <a:pt x="127" y="228"/>
                  </a:lnTo>
                  <a:lnTo>
                    <a:pt x="130" y="222"/>
                  </a:lnTo>
                  <a:lnTo>
                    <a:pt x="135" y="216"/>
                  </a:lnTo>
                  <a:lnTo>
                    <a:pt x="139" y="210"/>
                  </a:lnTo>
                  <a:lnTo>
                    <a:pt x="144" y="202"/>
                  </a:lnTo>
                  <a:lnTo>
                    <a:pt x="148" y="196"/>
                  </a:lnTo>
                  <a:lnTo>
                    <a:pt x="152" y="190"/>
                  </a:lnTo>
                  <a:lnTo>
                    <a:pt x="156" y="184"/>
                  </a:lnTo>
                  <a:lnTo>
                    <a:pt x="162" y="176"/>
                  </a:lnTo>
                  <a:lnTo>
                    <a:pt x="165" y="170"/>
                  </a:lnTo>
                  <a:lnTo>
                    <a:pt x="170" y="164"/>
                  </a:lnTo>
                  <a:lnTo>
                    <a:pt x="174" y="158"/>
                  </a:lnTo>
                  <a:lnTo>
                    <a:pt x="124" y="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66" name="Freeform 20"/>
            <p:cNvSpPr>
              <a:spLocks/>
            </p:cNvSpPr>
            <p:nvPr/>
          </p:nvSpPr>
          <p:spPr bwMode="auto">
            <a:xfrm>
              <a:off x="10252" y="3983"/>
              <a:ext cx="142" cy="178"/>
            </a:xfrm>
            <a:custGeom>
              <a:avLst/>
              <a:gdLst>
                <a:gd name="T0" fmla="*/ 0 w 142"/>
                <a:gd name="T1" fmla="*/ 27 h 178"/>
                <a:gd name="T2" fmla="*/ 110 w 142"/>
                <a:gd name="T3" fmla="*/ 178 h 178"/>
                <a:gd name="T4" fmla="*/ 142 w 142"/>
                <a:gd name="T5" fmla="*/ 155 h 178"/>
                <a:gd name="T6" fmla="*/ 27 w 142"/>
                <a:gd name="T7" fmla="*/ 0 h 178"/>
                <a:gd name="T8" fmla="*/ 0 w 142"/>
                <a:gd name="T9" fmla="*/ 27 h 178"/>
                <a:gd name="T10" fmla="*/ 0 w 142"/>
                <a:gd name="T11" fmla="*/ 27 h 178"/>
                <a:gd name="T12" fmla="*/ 0 60000 65536"/>
                <a:gd name="T13" fmla="*/ 0 60000 65536"/>
                <a:gd name="T14" fmla="*/ 0 60000 65536"/>
                <a:gd name="T15" fmla="*/ 0 60000 65536"/>
                <a:gd name="T16" fmla="*/ 0 60000 65536"/>
                <a:gd name="T17" fmla="*/ 0 60000 65536"/>
                <a:gd name="T18" fmla="*/ 0 w 142"/>
                <a:gd name="T19" fmla="*/ 0 h 178"/>
                <a:gd name="T20" fmla="*/ 142 w 142"/>
                <a:gd name="T21" fmla="*/ 178 h 178"/>
              </a:gdLst>
              <a:ahLst/>
              <a:cxnLst>
                <a:cxn ang="T12">
                  <a:pos x="T0" y="T1"/>
                </a:cxn>
                <a:cxn ang="T13">
                  <a:pos x="T2" y="T3"/>
                </a:cxn>
                <a:cxn ang="T14">
                  <a:pos x="T4" y="T5"/>
                </a:cxn>
                <a:cxn ang="T15">
                  <a:pos x="T6" y="T7"/>
                </a:cxn>
                <a:cxn ang="T16">
                  <a:pos x="T8" y="T9"/>
                </a:cxn>
                <a:cxn ang="T17">
                  <a:pos x="T10" y="T11"/>
                </a:cxn>
              </a:cxnLst>
              <a:rect l="T18" t="T19" r="T20" b="T21"/>
              <a:pathLst>
                <a:path w="142" h="178">
                  <a:moveTo>
                    <a:pt x="0" y="27"/>
                  </a:moveTo>
                  <a:lnTo>
                    <a:pt x="110" y="178"/>
                  </a:lnTo>
                  <a:lnTo>
                    <a:pt x="142" y="155"/>
                  </a:lnTo>
                  <a:lnTo>
                    <a:pt x="27" y="0"/>
                  </a:lnTo>
                  <a:lnTo>
                    <a:pt x="0"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67" name="Freeform 21"/>
            <p:cNvSpPr>
              <a:spLocks/>
            </p:cNvSpPr>
            <p:nvPr/>
          </p:nvSpPr>
          <p:spPr bwMode="auto">
            <a:xfrm>
              <a:off x="9842" y="3788"/>
              <a:ext cx="174" cy="362"/>
            </a:xfrm>
            <a:custGeom>
              <a:avLst/>
              <a:gdLst>
                <a:gd name="T0" fmla="*/ 171 w 174"/>
                <a:gd name="T1" fmla="*/ 32 h 362"/>
                <a:gd name="T2" fmla="*/ 137 w 174"/>
                <a:gd name="T3" fmla="*/ 4 h 362"/>
                <a:gd name="T4" fmla="*/ 127 w 174"/>
                <a:gd name="T5" fmla="*/ 12 h 362"/>
                <a:gd name="T6" fmla="*/ 117 w 174"/>
                <a:gd name="T7" fmla="*/ 21 h 362"/>
                <a:gd name="T8" fmla="*/ 109 w 174"/>
                <a:gd name="T9" fmla="*/ 31 h 362"/>
                <a:gd name="T10" fmla="*/ 99 w 174"/>
                <a:gd name="T11" fmla="*/ 38 h 362"/>
                <a:gd name="T12" fmla="*/ 91 w 174"/>
                <a:gd name="T13" fmla="*/ 48 h 362"/>
                <a:gd name="T14" fmla="*/ 80 w 174"/>
                <a:gd name="T15" fmla="*/ 55 h 362"/>
                <a:gd name="T16" fmla="*/ 73 w 174"/>
                <a:gd name="T17" fmla="*/ 66 h 362"/>
                <a:gd name="T18" fmla="*/ 71 w 174"/>
                <a:gd name="T19" fmla="*/ 75 h 362"/>
                <a:gd name="T20" fmla="*/ 77 w 174"/>
                <a:gd name="T21" fmla="*/ 85 h 362"/>
                <a:gd name="T22" fmla="*/ 85 w 174"/>
                <a:gd name="T23" fmla="*/ 97 h 362"/>
                <a:gd name="T24" fmla="*/ 91 w 174"/>
                <a:gd name="T25" fmla="*/ 108 h 362"/>
                <a:gd name="T26" fmla="*/ 99 w 174"/>
                <a:gd name="T27" fmla="*/ 118 h 362"/>
                <a:gd name="T28" fmla="*/ 105 w 174"/>
                <a:gd name="T29" fmla="*/ 129 h 362"/>
                <a:gd name="T30" fmla="*/ 111 w 174"/>
                <a:gd name="T31" fmla="*/ 140 h 362"/>
                <a:gd name="T32" fmla="*/ 118 w 174"/>
                <a:gd name="T33" fmla="*/ 151 h 362"/>
                <a:gd name="T34" fmla="*/ 0 w 174"/>
                <a:gd name="T35" fmla="*/ 339 h 362"/>
                <a:gd name="T36" fmla="*/ 39 w 174"/>
                <a:gd name="T37" fmla="*/ 357 h 362"/>
                <a:gd name="T38" fmla="*/ 49 w 174"/>
                <a:gd name="T39" fmla="*/ 343 h 362"/>
                <a:gd name="T40" fmla="*/ 56 w 174"/>
                <a:gd name="T41" fmla="*/ 329 h 362"/>
                <a:gd name="T42" fmla="*/ 64 w 174"/>
                <a:gd name="T43" fmla="*/ 317 h 362"/>
                <a:gd name="T44" fmla="*/ 74 w 174"/>
                <a:gd name="T45" fmla="*/ 303 h 362"/>
                <a:gd name="T46" fmla="*/ 82 w 174"/>
                <a:gd name="T47" fmla="*/ 291 h 362"/>
                <a:gd name="T48" fmla="*/ 91 w 174"/>
                <a:gd name="T49" fmla="*/ 279 h 362"/>
                <a:gd name="T50" fmla="*/ 99 w 174"/>
                <a:gd name="T51" fmla="*/ 266 h 362"/>
                <a:gd name="T52" fmla="*/ 109 w 174"/>
                <a:gd name="T53" fmla="*/ 254 h 362"/>
                <a:gd name="T54" fmla="*/ 117 w 174"/>
                <a:gd name="T55" fmla="*/ 240 h 362"/>
                <a:gd name="T56" fmla="*/ 126 w 174"/>
                <a:gd name="T57" fmla="*/ 228 h 362"/>
                <a:gd name="T58" fmla="*/ 135 w 174"/>
                <a:gd name="T59" fmla="*/ 214 h 362"/>
                <a:gd name="T60" fmla="*/ 143 w 174"/>
                <a:gd name="T61" fmla="*/ 202 h 362"/>
                <a:gd name="T62" fmla="*/ 152 w 174"/>
                <a:gd name="T63" fmla="*/ 188 h 362"/>
                <a:gd name="T64" fmla="*/ 161 w 174"/>
                <a:gd name="T65" fmla="*/ 175 h 362"/>
                <a:gd name="T66" fmla="*/ 170 w 174"/>
                <a:gd name="T67" fmla="*/ 163 h 362"/>
                <a:gd name="T68" fmla="*/ 123 w 174"/>
                <a:gd name="T69" fmla="*/ 77 h 36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4"/>
                <a:gd name="T106" fmla="*/ 0 h 362"/>
                <a:gd name="T107" fmla="*/ 174 w 174"/>
                <a:gd name="T108" fmla="*/ 362 h 36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4" h="362">
                  <a:moveTo>
                    <a:pt x="123" y="77"/>
                  </a:moveTo>
                  <a:lnTo>
                    <a:pt x="171" y="32"/>
                  </a:lnTo>
                  <a:lnTo>
                    <a:pt x="141" y="0"/>
                  </a:lnTo>
                  <a:lnTo>
                    <a:pt x="137" y="4"/>
                  </a:lnTo>
                  <a:lnTo>
                    <a:pt x="132" y="8"/>
                  </a:lnTo>
                  <a:lnTo>
                    <a:pt x="127" y="12"/>
                  </a:lnTo>
                  <a:lnTo>
                    <a:pt x="123" y="17"/>
                  </a:lnTo>
                  <a:lnTo>
                    <a:pt x="117" y="21"/>
                  </a:lnTo>
                  <a:lnTo>
                    <a:pt x="114" y="24"/>
                  </a:lnTo>
                  <a:lnTo>
                    <a:pt x="109" y="31"/>
                  </a:lnTo>
                  <a:lnTo>
                    <a:pt x="105" y="35"/>
                  </a:lnTo>
                  <a:lnTo>
                    <a:pt x="99" y="38"/>
                  </a:lnTo>
                  <a:lnTo>
                    <a:pt x="96" y="43"/>
                  </a:lnTo>
                  <a:lnTo>
                    <a:pt x="91" y="48"/>
                  </a:lnTo>
                  <a:lnTo>
                    <a:pt x="86" y="52"/>
                  </a:lnTo>
                  <a:lnTo>
                    <a:pt x="80" y="55"/>
                  </a:lnTo>
                  <a:lnTo>
                    <a:pt x="77" y="61"/>
                  </a:lnTo>
                  <a:lnTo>
                    <a:pt x="73" y="66"/>
                  </a:lnTo>
                  <a:lnTo>
                    <a:pt x="68" y="71"/>
                  </a:lnTo>
                  <a:lnTo>
                    <a:pt x="71" y="75"/>
                  </a:lnTo>
                  <a:lnTo>
                    <a:pt x="74" y="80"/>
                  </a:lnTo>
                  <a:lnTo>
                    <a:pt x="77" y="85"/>
                  </a:lnTo>
                  <a:lnTo>
                    <a:pt x="80" y="91"/>
                  </a:lnTo>
                  <a:lnTo>
                    <a:pt x="85" y="97"/>
                  </a:lnTo>
                  <a:lnTo>
                    <a:pt x="86" y="103"/>
                  </a:lnTo>
                  <a:lnTo>
                    <a:pt x="91" y="108"/>
                  </a:lnTo>
                  <a:lnTo>
                    <a:pt x="94" y="114"/>
                  </a:lnTo>
                  <a:lnTo>
                    <a:pt x="99" y="118"/>
                  </a:lnTo>
                  <a:lnTo>
                    <a:pt x="102" y="125"/>
                  </a:lnTo>
                  <a:lnTo>
                    <a:pt x="105" y="129"/>
                  </a:lnTo>
                  <a:lnTo>
                    <a:pt x="109" y="134"/>
                  </a:lnTo>
                  <a:lnTo>
                    <a:pt x="111" y="140"/>
                  </a:lnTo>
                  <a:lnTo>
                    <a:pt x="115" y="145"/>
                  </a:lnTo>
                  <a:lnTo>
                    <a:pt x="118" y="151"/>
                  </a:lnTo>
                  <a:lnTo>
                    <a:pt x="123" y="157"/>
                  </a:lnTo>
                  <a:lnTo>
                    <a:pt x="0" y="339"/>
                  </a:lnTo>
                  <a:lnTo>
                    <a:pt x="35" y="362"/>
                  </a:lnTo>
                  <a:lnTo>
                    <a:pt x="39" y="357"/>
                  </a:lnTo>
                  <a:lnTo>
                    <a:pt x="44" y="351"/>
                  </a:lnTo>
                  <a:lnTo>
                    <a:pt x="49" y="343"/>
                  </a:lnTo>
                  <a:lnTo>
                    <a:pt x="52" y="337"/>
                  </a:lnTo>
                  <a:lnTo>
                    <a:pt x="56" y="329"/>
                  </a:lnTo>
                  <a:lnTo>
                    <a:pt x="61" y="323"/>
                  </a:lnTo>
                  <a:lnTo>
                    <a:pt x="64" y="317"/>
                  </a:lnTo>
                  <a:lnTo>
                    <a:pt x="68" y="311"/>
                  </a:lnTo>
                  <a:lnTo>
                    <a:pt x="74" y="303"/>
                  </a:lnTo>
                  <a:lnTo>
                    <a:pt x="79" y="297"/>
                  </a:lnTo>
                  <a:lnTo>
                    <a:pt x="82" y="291"/>
                  </a:lnTo>
                  <a:lnTo>
                    <a:pt x="86" y="285"/>
                  </a:lnTo>
                  <a:lnTo>
                    <a:pt x="91" y="279"/>
                  </a:lnTo>
                  <a:lnTo>
                    <a:pt x="96" y="272"/>
                  </a:lnTo>
                  <a:lnTo>
                    <a:pt x="99" y="266"/>
                  </a:lnTo>
                  <a:lnTo>
                    <a:pt x="105" y="260"/>
                  </a:lnTo>
                  <a:lnTo>
                    <a:pt x="109" y="254"/>
                  </a:lnTo>
                  <a:lnTo>
                    <a:pt x="114" y="246"/>
                  </a:lnTo>
                  <a:lnTo>
                    <a:pt x="117" y="240"/>
                  </a:lnTo>
                  <a:lnTo>
                    <a:pt x="123" y="234"/>
                  </a:lnTo>
                  <a:lnTo>
                    <a:pt x="126" y="228"/>
                  </a:lnTo>
                  <a:lnTo>
                    <a:pt x="130" y="222"/>
                  </a:lnTo>
                  <a:lnTo>
                    <a:pt x="135" y="214"/>
                  </a:lnTo>
                  <a:lnTo>
                    <a:pt x="140" y="208"/>
                  </a:lnTo>
                  <a:lnTo>
                    <a:pt x="143" y="202"/>
                  </a:lnTo>
                  <a:lnTo>
                    <a:pt x="147" y="195"/>
                  </a:lnTo>
                  <a:lnTo>
                    <a:pt x="152" y="188"/>
                  </a:lnTo>
                  <a:lnTo>
                    <a:pt x="156" y="182"/>
                  </a:lnTo>
                  <a:lnTo>
                    <a:pt x="161" y="175"/>
                  </a:lnTo>
                  <a:lnTo>
                    <a:pt x="164" y="169"/>
                  </a:lnTo>
                  <a:lnTo>
                    <a:pt x="170" y="163"/>
                  </a:lnTo>
                  <a:lnTo>
                    <a:pt x="174" y="157"/>
                  </a:lnTo>
                  <a:lnTo>
                    <a:pt x="123" y="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68" name="Freeform 22"/>
            <p:cNvSpPr>
              <a:spLocks/>
            </p:cNvSpPr>
            <p:nvPr/>
          </p:nvSpPr>
          <p:spPr bwMode="auto">
            <a:xfrm>
              <a:off x="9988" y="3816"/>
              <a:ext cx="142" cy="178"/>
            </a:xfrm>
            <a:custGeom>
              <a:avLst/>
              <a:gdLst>
                <a:gd name="T0" fmla="*/ 0 w 142"/>
                <a:gd name="T1" fmla="*/ 27 h 178"/>
                <a:gd name="T2" fmla="*/ 110 w 142"/>
                <a:gd name="T3" fmla="*/ 178 h 178"/>
                <a:gd name="T4" fmla="*/ 142 w 142"/>
                <a:gd name="T5" fmla="*/ 154 h 178"/>
                <a:gd name="T6" fmla="*/ 25 w 142"/>
                <a:gd name="T7" fmla="*/ 0 h 178"/>
                <a:gd name="T8" fmla="*/ 0 w 142"/>
                <a:gd name="T9" fmla="*/ 27 h 178"/>
                <a:gd name="T10" fmla="*/ 0 w 142"/>
                <a:gd name="T11" fmla="*/ 27 h 178"/>
                <a:gd name="T12" fmla="*/ 0 60000 65536"/>
                <a:gd name="T13" fmla="*/ 0 60000 65536"/>
                <a:gd name="T14" fmla="*/ 0 60000 65536"/>
                <a:gd name="T15" fmla="*/ 0 60000 65536"/>
                <a:gd name="T16" fmla="*/ 0 60000 65536"/>
                <a:gd name="T17" fmla="*/ 0 60000 65536"/>
                <a:gd name="T18" fmla="*/ 0 w 142"/>
                <a:gd name="T19" fmla="*/ 0 h 178"/>
                <a:gd name="T20" fmla="*/ 142 w 142"/>
                <a:gd name="T21" fmla="*/ 178 h 178"/>
              </a:gdLst>
              <a:ahLst/>
              <a:cxnLst>
                <a:cxn ang="T12">
                  <a:pos x="T0" y="T1"/>
                </a:cxn>
                <a:cxn ang="T13">
                  <a:pos x="T2" y="T3"/>
                </a:cxn>
                <a:cxn ang="T14">
                  <a:pos x="T4" y="T5"/>
                </a:cxn>
                <a:cxn ang="T15">
                  <a:pos x="T6" y="T7"/>
                </a:cxn>
                <a:cxn ang="T16">
                  <a:pos x="T8" y="T9"/>
                </a:cxn>
                <a:cxn ang="T17">
                  <a:pos x="T10" y="T11"/>
                </a:cxn>
              </a:cxnLst>
              <a:rect l="T18" t="T19" r="T20" b="T21"/>
              <a:pathLst>
                <a:path w="142" h="178">
                  <a:moveTo>
                    <a:pt x="0" y="27"/>
                  </a:moveTo>
                  <a:lnTo>
                    <a:pt x="110" y="178"/>
                  </a:lnTo>
                  <a:lnTo>
                    <a:pt x="142" y="154"/>
                  </a:lnTo>
                  <a:lnTo>
                    <a:pt x="25" y="0"/>
                  </a:lnTo>
                  <a:lnTo>
                    <a:pt x="0"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69" name="Freeform 23"/>
            <p:cNvSpPr>
              <a:spLocks/>
            </p:cNvSpPr>
            <p:nvPr/>
          </p:nvSpPr>
          <p:spPr bwMode="auto">
            <a:xfrm>
              <a:off x="9971" y="4235"/>
              <a:ext cx="212" cy="180"/>
            </a:xfrm>
            <a:custGeom>
              <a:avLst/>
              <a:gdLst>
                <a:gd name="T0" fmla="*/ 184 w 212"/>
                <a:gd name="T1" fmla="*/ 149 h 180"/>
                <a:gd name="T2" fmla="*/ 65 w 212"/>
                <a:gd name="T3" fmla="*/ 0 h 180"/>
                <a:gd name="T4" fmla="*/ 55 w 212"/>
                <a:gd name="T5" fmla="*/ 0 h 180"/>
                <a:gd name="T6" fmla="*/ 45 w 212"/>
                <a:gd name="T7" fmla="*/ 0 h 180"/>
                <a:gd name="T8" fmla="*/ 35 w 212"/>
                <a:gd name="T9" fmla="*/ 3 h 180"/>
                <a:gd name="T10" fmla="*/ 29 w 212"/>
                <a:gd name="T11" fmla="*/ 6 h 180"/>
                <a:gd name="T12" fmla="*/ 20 w 212"/>
                <a:gd name="T13" fmla="*/ 10 h 180"/>
                <a:gd name="T14" fmla="*/ 15 w 212"/>
                <a:gd name="T15" fmla="*/ 15 h 180"/>
                <a:gd name="T16" fmla="*/ 9 w 212"/>
                <a:gd name="T17" fmla="*/ 21 h 180"/>
                <a:gd name="T18" fmla="*/ 6 w 212"/>
                <a:gd name="T19" fmla="*/ 29 h 180"/>
                <a:gd name="T20" fmla="*/ 1 w 212"/>
                <a:gd name="T21" fmla="*/ 35 h 180"/>
                <a:gd name="T22" fmla="*/ 0 w 212"/>
                <a:gd name="T23" fmla="*/ 43 h 180"/>
                <a:gd name="T24" fmla="*/ 0 w 212"/>
                <a:gd name="T25" fmla="*/ 50 h 180"/>
                <a:gd name="T26" fmla="*/ 0 w 212"/>
                <a:gd name="T27" fmla="*/ 60 h 180"/>
                <a:gd name="T28" fmla="*/ 0 w 212"/>
                <a:gd name="T29" fmla="*/ 69 h 180"/>
                <a:gd name="T30" fmla="*/ 5 w 212"/>
                <a:gd name="T31" fmla="*/ 78 h 180"/>
                <a:gd name="T32" fmla="*/ 9 w 212"/>
                <a:gd name="T33" fmla="*/ 90 h 180"/>
                <a:gd name="T34" fmla="*/ 15 w 212"/>
                <a:gd name="T35" fmla="*/ 101 h 180"/>
                <a:gd name="T36" fmla="*/ 21 w 212"/>
                <a:gd name="T37" fmla="*/ 109 h 180"/>
                <a:gd name="T38" fmla="*/ 29 w 212"/>
                <a:gd name="T39" fmla="*/ 120 h 180"/>
                <a:gd name="T40" fmla="*/ 38 w 212"/>
                <a:gd name="T41" fmla="*/ 127 h 180"/>
                <a:gd name="T42" fmla="*/ 50 w 212"/>
                <a:gd name="T43" fmla="*/ 135 h 180"/>
                <a:gd name="T44" fmla="*/ 61 w 212"/>
                <a:gd name="T45" fmla="*/ 141 h 180"/>
                <a:gd name="T46" fmla="*/ 73 w 212"/>
                <a:gd name="T47" fmla="*/ 149 h 180"/>
                <a:gd name="T48" fmla="*/ 83 w 212"/>
                <a:gd name="T49" fmla="*/ 154 h 180"/>
                <a:gd name="T50" fmla="*/ 96 w 212"/>
                <a:gd name="T51" fmla="*/ 160 h 180"/>
                <a:gd name="T52" fmla="*/ 106 w 212"/>
                <a:gd name="T53" fmla="*/ 163 h 180"/>
                <a:gd name="T54" fmla="*/ 118 w 212"/>
                <a:gd name="T55" fmla="*/ 168 h 180"/>
                <a:gd name="T56" fmla="*/ 127 w 212"/>
                <a:gd name="T57" fmla="*/ 169 h 180"/>
                <a:gd name="T58" fmla="*/ 137 w 212"/>
                <a:gd name="T59" fmla="*/ 172 h 180"/>
                <a:gd name="T60" fmla="*/ 144 w 212"/>
                <a:gd name="T61" fmla="*/ 175 h 180"/>
                <a:gd name="T62" fmla="*/ 152 w 212"/>
                <a:gd name="T63" fmla="*/ 177 h 180"/>
                <a:gd name="T64" fmla="*/ 159 w 212"/>
                <a:gd name="T65" fmla="*/ 180 h 180"/>
                <a:gd name="T66" fmla="*/ 165 w 212"/>
                <a:gd name="T67" fmla="*/ 134 h 180"/>
                <a:gd name="T68" fmla="*/ 159 w 212"/>
                <a:gd name="T69" fmla="*/ 134 h 180"/>
                <a:gd name="T70" fmla="*/ 152 w 212"/>
                <a:gd name="T71" fmla="*/ 132 h 180"/>
                <a:gd name="T72" fmla="*/ 144 w 212"/>
                <a:gd name="T73" fmla="*/ 129 h 180"/>
                <a:gd name="T74" fmla="*/ 137 w 212"/>
                <a:gd name="T75" fmla="*/ 127 h 180"/>
                <a:gd name="T76" fmla="*/ 129 w 212"/>
                <a:gd name="T77" fmla="*/ 124 h 180"/>
                <a:gd name="T78" fmla="*/ 120 w 212"/>
                <a:gd name="T79" fmla="*/ 121 h 180"/>
                <a:gd name="T80" fmla="*/ 112 w 212"/>
                <a:gd name="T81" fmla="*/ 118 h 180"/>
                <a:gd name="T82" fmla="*/ 102 w 212"/>
                <a:gd name="T83" fmla="*/ 115 h 180"/>
                <a:gd name="T84" fmla="*/ 94 w 212"/>
                <a:gd name="T85" fmla="*/ 109 h 180"/>
                <a:gd name="T86" fmla="*/ 86 w 212"/>
                <a:gd name="T87" fmla="*/ 106 h 180"/>
                <a:gd name="T88" fmla="*/ 79 w 212"/>
                <a:gd name="T89" fmla="*/ 101 h 180"/>
                <a:gd name="T90" fmla="*/ 71 w 212"/>
                <a:gd name="T91" fmla="*/ 97 h 180"/>
                <a:gd name="T92" fmla="*/ 64 w 212"/>
                <a:gd name="T93" fmla="*/ 90 h 180"/>
                <a:gd name="T94" fmla="*/ 55 w 212"/>
                <a:gd name="T95" fmla="*/ 83 h 180"/>
                <a:gd name="T96" fmla="*/ 47 w 212"/>
                <a:gd name="T97" fmla="*/ 72 h 180"/>
                <a:gd name="T98" fmla="*/ 45 w 212"/>
                <a:gd name="T99" fmla="*/ 63 h 180"/>
                <a:gd name="T100" fmla="*/ 45 w 212"/>
                <a:gd name="T101" fmla="*/ 55 h 180"/>
                <a:gd name="T102" fmla="*/ 47 w 212"/>
                <a:gd name="T103" fmla="*/ 46 h 180"/>
                <a:gd name="T104" fmla="*/ 52 w 212"/>
                <a:gd name="T105" fmla="*/ 43 h 18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12"/>
                <a:gd name="T160" fmla="*/ 0 h 180"/>
                <a:gd name="T161" fmla="*/ 212 w 212"/>
                <a:gd name="T162" fmla="*/ 180 h 18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12" h="180">
                  <a:moveTo>
                    <a:pt x="52" y="43"/>
                  </a:moveTo>
                  <a:lnTo>
                    <a:pt x="184" y="149"/>
                  </a:lnTo>
                  <a:lnTo>
                    <a:pt x="212" y="114"/>
                  </a:lnTo>
                  <a:lnTo>
                    <a:pt x="65" y="0"/>
                  </a:lnTo>
                  <a:lnTo>
                    <a:pt x="59" y="0"/>
                  </a:lnTo>
                  <a:lnTo>
                    <a:pt x="55" y="0"/>
                  </a:lnTo>
                  <a:lnTo>
                    <a:pt x="49" y="0"/>
                  </a:lnTo>
                  <a:lnTo>
                    <a:pt x="45" y="0"/>
                  </a:lnTo>
                  <a:lnTo>
                    <a:pt x="39" y="1"/>
                  </a:lnTo>
                  <a:lnTo>
                    <a:pt x="35" y="3"/>
                  </a:lnTo>
                  <a:lnTo>
                    <a:pt x="32" y="6"/>
                  </a:lnTo>
                  <a:lnTo>
                    <a:pt x="29" y="6"/>
                  </a:lnTo>
                  <a:lnTo>
                    <a:pt x="23" y="9"/>
                  </a:lnTo>
                  <a:lnTo>
                    <a:pt x="20" y="10"/>
                  </a:lnTo>
                  <a:lnTo>
                    <a:pt x="17" y="12"/>
                  </a:lnTo>
                  <a:lnTo>
                    <a:pt x="15" y="15"/>
                  </a:lnTo>
                  <a:lnTo>
                    <a:pt x="11" y="18"/>
                  </a:lnTo>
                  <a:lnTo>
                    <a:pt x="9" y="21"/>
                  </a:lnTo>
                  <a:lnTo>
                    <a:pt x="8" y="24"/>
                  </a:lnTo>
                  <a:lnTo>
                    <a:pt x="6" y="29"/>
                  </a:lnTo>
                  <a:lnTo>
                    <a:pt x="3" y="30"/>
                  </a:lnTo>
                  <a:lnTo>
                    <a:pt x="1" y="35"/>
                  </a:lnTo>
                  <a:lnTo>
                    <a:pt x="0" y="38"/>
                  </a:lnTo>
                  <a:lnTo>
                    <a:pt x="0" y="43"/>
                  </a:lnTo>
                  <a:lnTo>
                    <a:pt x="0" y="46"/>
                  </a:lnTo>
                  <a:lnTo>
                    <a:pt x="0" y="50"/>
                  </a:lnTo>
                  <a:lnTo>
                    <a:pt x="0" y="55"/>
                  </a:lnTo>
                  <a:lnTo>
                    <a:pt x="0" y="60"/>
                  </a:lnTo>
                  <a:lnTo>
                    <a:pt x="0" y="64"/>
                  </a:lnTo>
                  <a:lnTo>
                    <a:pt x="0" y="69"/>
                  </a:lnTo>
                  <a:lnTo>
                    <a:pt x="3" y="72"/>
                  </a:lnTo>
                  <a:lnTo>
                    <a:pt x="5" y="78"/>
                  </a:lnTo>
                  <a:lnTo>
                    <a:pt x="6" y="84"/>
                  </a:lnTo>
                  <a:lnTo>
                    <a:pt x="9" y="90"/>
                  </a:lnTo>
                  <a:lnTo>
                    <a:pt x="11" y="95"/>
                  </a:lnTo>
                  <a:lnTo>
                    <a:pt x="15" y="101"/>
                  </a:lnTo>
                  <a:lnTo>
                    <a:pt x="17" y="104"/>
                  </a:lnTo>
                  <a:lnTo>
                    <a:pt x="21" y="109"/>
                  </a:lnTo>
                  <a:lnTo>
                    <a:pt x="24" y="115"/>
                  </a:lnTo>
                  <a:lnTo>
                    <a:pt x="29" y="120"/>
                  </a:lnTo>
                  <a:lnTo>
                    <a:pt x="33" y="123"/>
                  </a:lnTo>
                  <a:lnTo>
                    <a:pt x="38" y="127"/>
                  </a:lnTo>
                  <a:lnTo>
                    <a:pt x="44" y="132"/>
                  </a:lnTo>
                  <a:lnTo>
                    <a:pt x="50" y="135"/>
                  </a:lnTo>
                  <a:lnTo>
                    <a:pt x="55" y="138"/>
                  </a:lnTo>
                  <a:lnTo>
                    <a:pt x="61" y="141"/>
                  </a:lnTo>
                  <a:lnTo>
                    <a:pt x="65" y="144"/>
                  </a:lnTo>
                  <a:lnTo>
                    <a:pt x="73" y="149"/>
                  </a:lnTo>
                  <a:lnTo>
                    <a:pt x="77" y="151"/>
                  </a:lnTo>
                  <a:lnTo>
                    <a:pt x="83" y="154"/>
                  </a:lnTo>
                  <a:lnTo>
                    <a:pt x="89" y="157"/>
                  </a:lnTo>
                  <a:lnTo>
                    <a:pt x="96" y="160"/>
                  </a:lnTo>
                  <a:lnTo>
                    <a:pt x="100" y="161"/>
                  </a:lnTo>
                  <a:lnTo>
                    <a:pt x="106" y="163"/>
                  </a:lnTo>
                  <a:lnTo>
                    <a:pt x="112" y="164"/>
                  </a:lnTo>
                  <a:lnTo>
                    <a:pt x="118" y="168"/>
                  </a:lnTo>
                  <a:lnTo>
                    <a:pt x="123" y="169"/>
                  </a:lnTo>
                  <a:lnTo>
                    <a:pt x="127" y="169"/>
                  </a:lnTo>
                  <a:lnTo>
                    <a:pt x="132" y="171"/>
                  </a:lnTo>
                  <a:lnTo>
                    <a:pt x="137" y="172"/>
                  </a:lnTo>
                  <a:lnTo>
                    <a:pt x="141" y="174"/>
                  </a:lnTo>
                  <a:lnTo>
                    <a:pt x="144" y="175"/>
                  </a:lnTo>
                  <a:lnTo>
                    <a:pt x="149" y="175"/>
                  </a:lnTo>
                  <a:lnTo>
                    <a:pt x="152" y="177"/>
                  </a:lnTo>
                  <a:lnTo>
                    <a:pt x="156" y="178"/>
                  </a:lnTo>
                  <a:lnTo>
                    <a:pt x="159" y="180"/>
                  </a:lnTo>
                  <a:lnTo>
                    <a:pt x="167" y="135"/>
                  </a:lnTo>
                  <a:lnTo>
                    <a:pt x="165" y="134"/>
                  </a:lnTo>
                  <a:lnTo>
                    <a:pt x="161" y="134"/>
                  </a:lnTo>
                  <a:lnTo>
                    <a:pt x="159" y="134"/>
                  </a:lnTo>
                  <a:lnTo>
                    <a:pt x="155" y="134"/>
                  </a:lnTo>
                  <a:lnTo>
                    <a:pt x="152" y="132"/>
                  </a:lnTo>
                  <a:lnTo>
                    <a:pt x="149" y="131"/>
                  </a:lnTo>
                  <a:lnTo>
                    <a:pt x="144" y="129"/>
                  </a:lnTo>
                  <a:lnTo>
                    <a:pt x="143" y="129"/>
                  </a:lnTo>
                  <a:lnTo>
                    <a:pt x="137" y="127"/>
                  </a:lnTo>
                  <a:lnTo>
                    <a:pt x="132" y="126"/>
                  </a:lnTo>
                  <a:lnTo>
                    <a:pt x="129" y="124"/>
                  </a:lnTo>
                  <a:lnTo>
                    <a:pt x="124" y="123"/>
                  </a:lnTo>
                  <a:lnTo>
                    <a:pt x="120" y="121"/>
                  </a:lnTo>
                  <a:lnTo>
                    <a:pt x="117" y="121"/>
                  </a:lnTo>
                  <a:lnTo>
                    <a:pt x="112" y="118"/>
                  </a:lnTo>
                  <a:lnTo>
                    <a:pt x="108" y="117"/>
                  </a:lnTo>
                  <a:lnTo>
                    <a:pt x="102" y="115"/>
                  </a:lnTo>
                  <a:lnTo>
                    <a:pt x="99" y="114"/>
                  </a:lnTo>
                  <a:lnTo>
                    <a:pt x="94" y="109"/>
                  </a:lnTo>
                  <a:lnTo>
                    <a:pt x="89" y="109"/>
                  </a:lnTo>
                  <a:lnTo>
                    <a:pt x="86" y="106"/>
                  </a:lnTo>
                  <a:lnTo>
                    <a:pt x="83" y="103"/>
                  </a:lnTo>
                  <a:lnTo>
                    <a:pt x="79" y="101"/>
                  </a:lnTo>
                  <a:lnTo>
                    <a:pt x="76" y="100"/>
                  </a:lnTo>
                  <a:lnTo>
                    <a:pt x="71" y="97"/>
                  </a:lnTo>
                  <a:lnTo>
                    <a:pt x="67" y="94"/>
                  </a:lnTo>
                  <a:lnTo>
                    <a:pt x="64" y="90"/>
                  </a:lnTo>
                  <a:lnTo>
                    <a:pt x="61" y="89"/>
                  </a:lnTo>
                  <a:lnTo>
                    <a:pt x="55" y="83"/>
                  </a:lnTo>
                  <a:lnTo>
                    <a:pt x="52" y="78"/>
                  </a:lnTo>
                  <a:lnTo>
                    <a:pt x="47" y="72"/>
                  </a:lnTo>
                  <a:lnTo>
                    <a:pt x="47" y="67"/>
                  </a:lnTo>
                  <a:lnTo>
                    <a:pt x="45" y="63"/>
                  </a:lnTo>
                  <a:lnTo>
                    <a:pt x="45" y="58"/>
                  </a:lnTo>
                  <a:lnTo>
                    <a:pt x="45" y="55"/>
                  </a:lnTo>
                  <a:lnTo>
                    <a:pt x="47" y="50"/>
                  </a:lnTo>
                  <a:lnTo>
                    <a:pt x="47" y="46"/>
                  </a:lnTo>
                  <a:lnTo>
                    <a:pt x="52"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 name="Group 25"/>
          <p:cNvGrpSpPr>
            <a:grpSpLocks/>
          </p:cNvGrpSpPr>
          <p:nvPr/>
        </p:nvGrpSpPr>
        <p:grpSpPr bwMode="auto">
          <a:xfrm>
            <a:off x="5287963" y="5080000"/>
            <a:ext cx="1143000" cy="914400"/>
            <a:chOff x="6840" y="4311"/>
            <a:chExt cx="1800" cy="1440"/>
          </a:xfrm>
        </p:grpSpPr>
        <p:sp>
          <p:nvSpPr>
            <p:cNvPr id="104471" name="Text Box 26"/>
            <p:cNvSpPr txBox="1">
              <a:spLocks noChangeArrowheads="1"/>
            </p:cNvSpPr>
            <p:nvPr/>
          </p:nvSpPr>
          <p:spPr bwMode="auto">
            <a:xfrm>
              <a:off x="6840" y="5031"/>
              <a:ext cx="72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800">
                  <a:ea typeface="Times New Roman" pitchFamily="18" charset="0"/>
                  <a:cs typeface="Arial" pitchFamily="34" charset="0"/>
                </a:rPr>
                <a:t> A</a:t>
              </a:r>
              <a:endParaRPr lang="en-US">
                <a:ea typeface="Times New Roman" pitchFamily="18" charset="0"/>
                <a:cs typeface="Arial" pitchFamily="34" charset="0"/>
              </a:endParaRPr>
            </a:p>
          </p:txBody>
        </p:sp>
        <p:sp>
          <p:nvSpPr>
            <p:cNvPr id="104472" name="Text Box 27"/>
            <p:cNvSpPr txBox="1">
              <a:spLocks noChangeArrowheads="1"/>
            </p:cNvSpPr>
            <p:nvPr/>
          </p:nvSpPr>
          <p:spPr bwMode="auto">
            <a:xfrm>
              <a:off x="7740" y="4311"/>
              <a:ext cx="900" cy="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4800">
                  <a:ea typeface="Times New Roman" pitchFamily="18" charset="0"/>
                  <a:cs typeface="Arial" pitchFamily="34" charset="0"/>
                </a:rPr>
                <a:t>P</a:t>
              </a:r>
              <a:endParaRPr lang="en-US">
                <a:ea typeface="Times New Roman" pitchFamily="18" charset="0"/>
                <a:cs typeface="Arial" pitchFamily="34" charset="0"/>
              </a:endParaRPr>
            </a:p>
          </p:txBody>
        </p:sp>
        <p:sp>
          <p:nvSpPr>
            <p:cNvPr id="104473" name="Line 28"/>
            <p:cNvSpPr>
              <a:spLocks noChangeShapeType="1"/>
            </p:cNvSpPr>
            <p:nvPr/>
          </p:nvSpPr>
          <p:spPr bwMode="auto">
            <a:xfrm>
              <a:off x="6840" y="5031"/>
              <a:ext cx="54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474" name="Text Box 29"/>
            <p:cNvSpPr txBox="1">
              <a:spLocks noChangeArrowheads="1"/>
            </p:cNvSpPr>
            <p:nvPr/>
          </p:nvSpPr>
          <p:spPr bwMode="auto">
            <a:xfrm>
              <a:off x="7380" y="4671"/>
              <a:ext cx="72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a:ea typeface="Times New Roman" pitchFamily="18" charset="0"/>
                  <a:cs typeface="Arial" pitchFamily="34" charset="0"/>
                </a:rPr>
                <a:t>=</a:t>
              </a:r>
            </a:p>
          </p:txBody>
        </p:sp>
        <p:sp>
          <p:nvSpPr>
            <p:cNvPr id="104475" name="Text Box 30"/>
            <p:cNvSpPr txBox="1">
              <a:spLocks noChangeArrowheads="1"/>
            </p:cNvSpPr>
            <p:nvPr/>
          </p:nvSpPr>
          <p:spPr bwMode="auto">
            <a:xfrm>
              <a:off x="6840" y="4491"/>
              <a:ext cx="72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a:ea typeface="Times New Roman" pitchFamily="18" charset="0"/>
                  <a:cs typeface="Arial" pitchFamily="34" charset="0"/>
                </a:rPr>
                <a:t>F</a:t>
              </a:r>
            </a:p>
          </p:txBody>
        </p:sp>
      </p:grpSp>
      <p:pic>
        <p:nvPicPr>
          <p:cNvPr id="889887" name="Picture 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73863" y="5180013"/>
            <a:ext cx="922337"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9888" name="Rectangle 32"/>
          <p:cNvSpPr>
            <a:spLocks noChangeArrowheads="1"/>
          </p:cNvSpPr>
          <p:nvPr/>
        </p:nvSpPr>
        <p:spPr bwMode="auto">
          <a:xfrm>
            <a:off x="621505" y="792163"/>
            <a:ext cx="5123657"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indent="274638"/>
            <a:r>
              <a:rPr lang="en-US" dirty="0">
                <a:ea typeface="Times New Roman" pitchFamily="18" charset="0"/>
                <a:cs typeface="Arial" pitchFamily="34" charset="0"/>
              </a:rPr>
              <a:t>Pressure occurs when a force is</a:t>
            </a:r>
            <a:endParaRPr lang="en-US" sz="900" dirty="0">
              <a:ea typeface="Times New Roman" pitchFamily="18" charset="0"/>
              <a:cs typeface="Arial" pitchFamily="34" charset="0"/>
            </a:endParaRPr>
          </a:p>
          <a:p>
            <a:pPr indent="274638" eaLnBrk="0" hangingPunct="0"/>
            <a:r>
              <a:rPr lang="en-US" dirty="0">
                <a:ea typeface="Times New Roman" pitchFamily="18" charset="0"/>
                <a:cs typeface="Arial" pitchFamily="34" charset="0"/>
              </a:rPr>
              <a:t>dispersed over a given surface area.</a:t>
            </a:r>
          </a:p>
        </p:txBody>
      </p:sp>
      <p:sp>
        <p:nvSpPr>
          <p:cNvPr id="889889" name="Rectangle 33"/>
          <p:cNvSpPr>
            <a:spLocks noChangeArrowheads="1"/>
          </p:cNvSpPr>
          <p:nvPr/>
        </p:nvSpPr>
        <p:spPr bwMode="auto">
          <a:xfrm>
            <a:off x="1666875" y="3751263"/>
            <a:ext cx="3016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ea typeface="Times New Roman" pitchFamily="18" charset="0"/>
                <a:cs typeface="Arial" pitchFamily="34" charset="0"/>
              </a:rPr>
              <a:t>If F acts over a large area…</a:t>
            </a:r>
          </a:p>
        </p:txBody>
      </p:sp>
      <p:sp>
        <p:nvSpPr>
          <p:cNvPr id="889890" name="Rectangle 34"/>
          <p:cNvSpPr>
            <a:spLocks noChangeArrowheads="1"/>
          </p:cNvSpPr>
          <p:nvPr/>
        </p:nvSpPr>
        <p:spPr bwMode="auto">
          <a:xfrm>
            <a:off x="1371600" y="5246688"/>
            <a:ext cx="37099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indent="274638"/>
            <a:r>
              <a:rPr lang="en-US">
                <a:ea typeface="Times New Roman" pitchFamily="18" charset="0"/>
                <a:cs typeface="Arial" pitchFamily="34" charset="0"/>
              </a:rPr>
              <a:t>But if F acts over a small area…</a:t>
            </a:r>
          </a:p>
        </p:txBody>
      </p:sp>
      <p:grpSp>
        <p:nvGrpSpPr>
          <p:cNvPr id="5" name="Group 39"/>
          <p:cNvGrpSpPr>
            <a:grpSpLocks/>
          </p:cNvGrpSpPr>
          <p:nvPr/>
        </p:nvGrpSpPr>
        <p:grpSpPr bwMode="auto">
          <a:xfrm>
            <a:off x="1584562" y="1618611"/>
            <a:ext cx="1103313" cy="822325"/>
            <a:chOff x="2159" y="1528"/>
            <a:chExt cx="695" cy="518"/>
          </a:xfrm>
        </p:grpSpPr>
        <p:sp>
          <p:nvSpPr>
            <p:cNvPr id="104481" name="Text Box 36"/>
            <p:cNvSpPr txBox="1">
              <a:spLocks noChangeArrowheads="1"/>
            </p:cNvSpPr>
            <p:nvPr/>
          </p:nvSpPr>
          <p:spPr bwMode="auto">
            <a:xfrm>
              <a:off x="2159" y="1638"/>
              <a:ext cx="53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2400"/>
                <a:t>P </a:t>
              </a:r>
              <a:r>
                <a:rPr lang="en-US" sz="800"/>
                <a:t> </a:t>
              </a:r>
              <a:r>
                <a:rPr lang="en-US" sz="2400"/>
                <a:t>=  </a:t>
              </a:r>
            </a:p>
          </p:txBody>
        </p:sp>
        <p:sp>
          <p:nvSpPr>
            <p:cNvPr id="104482" name="Text Box 37"/>
            <p:cNvSpPr txBox="1">
              <a:spLocks noChangeArrowheads="1"/>
            </p:cNvSpPr>
            <p:nvPr/>
          </p:nvSpPr>
          <p:spPr bwMode="auto">
            <a:xfrm>
              <a:off x="2610" y="1528"/>
              <a:ext cx="244"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sz="2400"/>
                <a:t>F</a:t>
              </a:r>
            </a:p>
            <a:p>
              <a:pPr algn="ctr"/>
              <a:r>
                <a:rPr lang="en-US" sz="2400"/>
                <a:t>A</a:t>
              </a:r>
            </a:p>
          </p:txBody>
        </p:sp>
        <p:sp>
          <p:nvSpPr>
            <p:cNvPr id="104483" name="Line 38"/>
            <p:cNvSpPr>
              <a:spLocks noChangeShapeType="1"/>
            </p:cNvSpPr>
            <p:nvPr/>
          </p:nvSpPr>
          <p:spPr bwMode="auto">
            <a:xfrm>
              <a:off x="2619" y="1786"/>
              <a:ext cx="22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104484" name="Picture 53" descr="elephant1"/>
          <p:cNvPicPr>
            <a:picLocks noChangeAspect="1" noChangeArrowheads="1"/>
          </p:cNvPicPr>
          <p:nvPr/>
        </p:nvPicPr>
        <p:blipFill>
          <a:blip r:embed="rId4" cstate="print">
            <a:grayscl/>
            <a:extLst>
              <a:ext uri="{28A0092B-C50C-407E-A947-70E740481C1C}">
                <a14:useLocalDpi xmlns:a14="http://schemas.microsoft.com/office/drawing/2010/main" val="0"/>
              </a:ext>
            </a:extLst>
          </a:blip>
          <a:srcRect/>
          <a:stretch>
            <a:fillRect/>
          </a:stretch>
        </p:blipFill>
        <p:spPr bwMode="auto">
          <a:xfrm>
            <a:off x="6289675" y="1112838"/>
            <a:ext cx="1062038"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85" name="Picture 55" descr="rolskat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19963" y="1463675"/>
            <a:ext cx="787400"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86" name="Text Box 56"/>
          <p:cNvSpPr txBox="1">
            <a:spLocks noChangeArrowheads="1"/>
          </p:cNvSpPr>
          <p:nvPr/>
        </p:nvSpPr>
        <p:spPr bwMode="auto">
          <a:xfrm>
            <a:off x="5710238" y="2428875"/>
            <a:ext cx="2532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1200"/>
              <a:t>       Mass:  2000 kg            55 kg</a:t>
            </a:r>
          </a:p>
          <a:p>
            <a:r>
              <a:rPr lang="en-US" sz="1200"/>
              <a:t>Foot area:  5000 cm</a:t>
            </a:r>
            <a:r>
              <a:rPr lang="en-US" sz="1200" baseline="30000"/>
              <a:t>2</a:t>
            </a:r>
            <a:r>
              <a:rPr lang="en-US" sz="1200"/>
              <a:t>          60 cm</a:t>
            </a:r>
            <a:r>
              <a:rPr lang="en-US" sz="1200" baseline="30000"/>
              <a:t>2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8988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8989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8898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9889" grpId="0"/>
      <p:bldP spid="889890"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E3EA469-ACD3-4860-BD0E-6D5F83C6F26C}" type="slidenum">
              <a:rPr lang="en-US"/>
              <a:pPr/>
              <a:t>60</a:t>
            </a:fld>
            <a:endParaRPr lang="en-US"/>
          </a:p>
        </p:txBody>
      </p:sp>
      <p:sp>
        <p:nvSpPr>
          <p:cNvPr id="191490" name="Rectangle 2"/>
          <p:cNvSpPr>
            <a:spLocks noGrp="1" noChangeArrowheads="1"/>
          </p:cNvSpPr>
          <p:nvPr>
            <p:ph type="title" idx="4294967295"/>
          </p:nvPr>
        </p:nvSpPr>
        <p:spPr>
          <a:xfrm>
            <a:off x="0" y="2209800"/>
            <a:ext cx="3733800" cy="1600200"/>
          </a:xfrm>
        </p:spPr>
        <p:txBody>
          <a:bodyPr>
            <a:normAutofit fontScale="90000"/>
          </a:bodyPr>
          <a:lstStyle/>
          <a:p>
            <a:r>
              <a:rPr lang="en-US" dirty="0"/>
              <a:t>Gas Mixtures and </a:t>
            </a:r>
            <a:r>
              <a:rPr lang="en-US" dirty="0" smtClean="0"/>
              <a:t/>
            </a:r>
            <a:br>
              <a:rPr lang="en-US" dirty="0" smtClean="0"/>
            </a:br>
            <a:r>
              <a:rPr lang="en-US" dirty="0" smtClean="0"/>
              <a:t>Dalton’s </a:t>
            </a:r>
            <a:r>
              <a:rPr lang="en-US" dirty="0"/>
              <a:t>Law</a:t>
            </a:r>
          </a:p>
        </p:txBody>
      </p:sp>
      <p:pic>
        <p:nvPicPr>
          <p:cNvPr id="191491" name="Picture 4" descr="6ff"/>
          <p:cNvPicPr>
            <a:picLocks noChangeAspect="1" noChangeArrowheads="1"/>
          </p:cNvPicPr>
          <p:nvPr/>
        </p:nvPicPr>
        <p:blipFill>
          <a:blip r:embed="rId3" cstate="print">
            <a:lum bright="4000" contrast="12000"/>
            <a:extLst>
              <a:ext uri="{28A0092B-C50C-407E-A947-70E740481C1C}">
                <a14:useLocalDpi xmlns:a14="http://schemas.microsoft.com/office/drawing/2010/main" val="0"/>
              </a:ext>
            </a:extLst>
          </a:blip>
          <a:srcRect/>
          <a:stretch>
            <a:fillRect/>
          </a:stretch>
        </p:blipFill>
        <p:spPr bwMode="auto">
          <a:xfrm>
            <a:off x="3810000" y="609600"/>
            <a:ext cx="5075238" cy="580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457200" y="-30163"/>
            <a:ext cx="8229600" cy="715963"/>
          </a:xfrm>
        </p:spPr>
        <p:txBody>
          <a:bodyPr/>
          <a:lstStyle/>
          <a:p>
            <a:r>
              <a:rPr lang="en-US" sz="4000"/>
              <a:t>Partial Pressure</a:t>
            </a:r>
          </a:p>
        </p:txBody>
      </p:sp>
      <p:sp>
        <p:nvSpPr>
          <p:cNvPr id="71683" name="Rectangle 3"/>
          <p:cNvSpPr>
            <a:spLocks noGrp="1" noChangeArrowheads="1"/>
          </p:cNvSpPr>
          <p:nvPr>
            <p:ph type="body" sz="half" idx="1"/>
          </p:nvPr>
        </p:nvSpPr>
        <p:spPr>
          <a:xfrm>
            <a:off x="381000" y="609600"/>
            <a:ext cx="8153400" cy="5440363"/>
          </a:xfrm>
        </p:spPr>
        <p:txBody>
          <a:bodyPr/>
          <a:lstStyle/>
          <a:p>
            <a:r>
              <a:rPr lang="en-US" sz="2800" dirty="0"/>
              <a:t>Each gas in a mixture of gases behaves independently.</a:t>
            </a:r>
          </a:p>
          <a:p>
            <a:r>
              <a:rPr lang="en-US" sz="2800" dirty="0"/>
              <a:t>Develop a relationship between partial pressure of a gas and the moles of the gas.</a:t>
            </a:r>
          </a:p>
          <a:p>
            <a:pPr lvl="1"/>
            <a:r>
              <a:rPr lang="en-US" sz="2400" dirty="0"/>
              <a:t>e.g.  A mixture of hydrogen and nitrogen gases</a:t>
            </a:r>
          </a:p>
          <a:p>
            <a:pPr lvl="1">
              <a:buFontTx/>
              <a:buNone/>
            </a:pPr>
            <a:endParaRPr lang="en-US" sz="2400" dirty="0"/>
          </a:p>
        </p:txBody>
      </p:sp>
      <p:graphicFrame>
        <p:nvGraphicFramePr>
          <p:cNvPr id="71684" name="Object 4"/>
          <p:cNvGraphicFramePr>
            <a:graphicFrameLocks noGrp="1" noChangeAspect="1"/>
          </p:cNvGraphicFramePr>
          <p:nvPr>
            <p:ph sz="half" idx="2"/>
          </p:nvPr>
        </p:nvGraphicFramePr>
        <p:xfrm>
          <a:off x="1524000" y="3657600"/>
          <a:ext cx="1828800" cy="928688"/>
        </p:xfrm>
        <a:graphic>
          <a:graphicData uri="http://schemas.openxmlformats.org/presentationml/2006/ole">
            <mc:AlternateContent xmlns:mc="http://schemas.openxmlformats.org/markup-compatibility/2006">
              <mc:Choice xmlns:v="urn:schemas-microsoft-com:vml" Requires="v">
                <p:oleObj spid="_x0000_s71745" name="Equation" r:id="rId3" imgW="825480" imgH="419040" progId="Equation.3">
                  <p:embed/>
                </p:oleObj>
              </mc:Choice>
              <mc:Fallback>
                <p:oleObj name="Equation" r:id="rId3" imgW="825480" imgH="41904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657600"/>
                        <a:ext cx="1828800" cy="928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 name="Slide Number Placeholder 6"/>
          <p:cNvSpPr>
            <a:spLocks noGrp="1"/>
          </p:cNvSpPr>
          <p:nvPr>
            <p:ph type="sldNum" sz="quarter" idx="12"/>
          </p:nvPr>
        </p:nvSpPr>
        <p:spPr/>
        <p:txBody>
          <a:bodyPr/>
          <a:lstStyle/>
          <a:p>
            <a:fld id="{F3E7CF6D-66B7-4B46-9F5D-1F978DF5B3C8}" type="slidenum">
              <a:rPr lang="en-US"/>
              <a:pPr/>
              <a:t>61</a:t>
            </a:fld>
            <a:endParaRPr lang="en-US"/>
          </a:p>
        </p:txBody>
      </p:sp>
      <p:graphicFrame>
        <p:nvGraphicFramePr>
          <p:cNvPr id="71686" name="Object 6"/>
          <p:cNvGraphicFramePr>
            <a:graphicFrameLocks noChangeAspect="1"/>
          </p:cNvGraphicFramePr>
          <p:nvPr/>
        </p:nvGraphicFramePr>
        <p:xfrm>
          <a:off x="3657600" y="3657600"/>
          <a:ext cx="1828800" cy="914400"/>
        </p:xfrm>
        <a:graphic>
          <a:graphicData uri="http://schemas.openxmlformats.org/presentationml/2006/ole">
            <mc:AlternateContent xmlns:mc="http://schemas.openxmlformats.org/markup-compatibility/2006">
              <mc:Choice xmlns:v="urn:schemas-microsoft-com:vml" Requires="v">
                <p:oleObj spid="_x0000_s71746" name="Equation" r:id="rId5" imgW="838080" imgH="419040" progId="Equation.3">
                  <p:embed/>
                </p:oleObj>
              </mc:Choice>
              <mc:Fallback>
                <p:oleObj name="Equation" r:id="rId5" imgW="838080" imgH="41904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7600" y="3657600"/>
                        <a:ext cx="18288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687" name="Object 7"/>
          <p:cNvGraphicFramePr>
            <a:graphicFrameLocks noChangeAspect="1"/>
          </p:cNvGraphicFramePr>
          <p:nvPr/>
        </p:nvGraphicFramePr>
        <p:xfrm>
          <a:off x="5943600" y="5562600"/>
          <a:ext cx="2209800" cy="927100"/>
        </p:xfrm>
        <a:graphic>
          <a:graphicData uri="http://schemas.openxmlformats.org/presentationml/2006/ole">
            <mc:AlternateContent xmlns:mc="http://schemas.openxmlformats.org/markup-compatibility/2006">
              <mc:Choice xmlns:v="urn:schemas-microsoft-com:vml" Requires="v">
                <p:oleObj spid="_x0000_s71747" name="Equation" r:id="rId7" imgW="939600" imgH="393480" progId="Equation.3">
                  <p:embed/>
                </p:oleObj>
              </mc:Choice>
              <mc:Fallback>
                <p:oleObj name="Equation" r:id="rId7" imgW="939600" imgH="393480" progId="Equation.3">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43600" y="5562600"/>
                        <a:ext cx="2209800" cy="927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688" name="Object 8"/>
          <p:cNvGraphicFramePr>
            <a:graphicFrameLocks noChangeAspect="1"/>
          </p:cNvGraphicFramePr>
          <p:nvPr/>
        </p:nvGraphicFramePr>
        <p:xfrm>
          <a:off x="1524000" y="3048000"/>
          <a:ext cx="2209800" cy="531813"/>
        </p:xfrm>
        <a:graphic>
          <a:graphicData uri="http://schemas.openxmlformats.org/presentationml/2006/ole">
            <mc:AlternateContent xmlns:mc="http://schemas.openxmlformats.org/markup-compatibility/2006">
              <mc:Choice xmlns:v="urn:schemas-microsoft-com:vml" Requires="v">
                <p:oleObj spid="_x0000_s71748" name="Equation" r:id="rId9" imgW="1002960" imgH="241200" progId="Equation.3">
                  <p:embed/>
                </p:oleObj>
              </mc:Choice>
              <mc:Fallback>
                <p:oleObj name="Equation" r:id="rId9" imgW="1002960" imgH="241200" progId="Equation.3">
                  <p:embed/>
                  <p:pic>
                    <p:nvPicPr>
                      <p:cNvPr id="0"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24000" y="3048000"/>
                        <a:ext cx="2209800"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689" name="Object 9"/>
          <p:cNvGraphicFramePr>
            <a:graphicFrameLocks noChangeAspect="1"/>
          </p:cNvGraphicFramePr>
          <p:nvPr/>
        </p:nvGraphicFramePr>
        <p:xfrm>
          <a:off x="6096000" y="3733800"/>
          <a:ext cx="2362200" cy="566738"/>
        </p:xfrm>
        <a:graphic>
          <a:graphicData uri="http://schemas.openxmlformats.org/presentationml/2006/ole">
            <mc:AlternateContent xmlns:mc="http://schemas.openxmlformats.org/markup-compatibility/2006">
              <mc:Choice xmlns:v="urn:schemas-microsoft-com:vml" Requires="v">
                <p:oleObj spid="_x0000_s71749" name="Equation" r:id="rId11" imgW="1002960" imgH="241200" progId="Equation.3">
                  <p:embed/>
                </p:oleObj>
              </mc:Choice>
              <mc:Fallback>
                <p:oleObj name="Equation" r:id="rId11" imgW="1002960" imgH="241200" progId="Equation.3">
                  <p:embed/>
                  <p:pic>
                    <p:nvPicPr>
                      <p:cNvPr id="0" name="Object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96000" y="3733800"/>
                        <a:ext cx="2362200" cy="566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690" name="Object 10"/>
          <p:cNvGraphicFramePr>
            <a:graphicFrameLocks noChangeAspect="1"/>
          </p:cNvGraphicFramePr>
          <p:nvPr/>
        </p:nvGraphicFramePr>
        <p:xfrm>
          <a:off x="2895600" y="4672013"/>
          <a:ext cx="3048000" cy="966787"/>
        </p:xfrm>
        <a:graphic>
          <a:graphicData uri="http://schemas.openxmlformats.org/presentationml/2006/ole">
            <mc:AlternateContent xmlns:mc="http://schemas.openxmlformats.org/markup-compatibility/2006">
              <mc:Choice xmlns:v="urn:schemas-microsoft-com:vml" Requires="v">
                <p:oleObj spid="_x0000_s71750" name="Equation" r:id="rId13" imgW="1320480" imgH="419040" progId="Equation.3">
                  <p:embed/>
                </p:oleObj>
              </mc:Choice>
              <mc:Fallback>
                <p:oleObj name="Equation" r:id="rId13" imgW="1320480" imgH="419040" progId="Equation.3">
                  <p:embed/>
                  <p:pic>
                    <p:nvPicPr>
                      <p:cNvPr id="0" name="Object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95600" y="4672013"/>
                        <a:ext cx="3048000" cy="966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457200" y="0"/>
            <a:ext cx="8229600" cy="715963"/>
          </a:xfrm>
        </p:spPr>
        <p:txBody>
          <a:bodyPr/>
          <a:lstStyle/>
          <a:p>
            <a:r>
              <a:rPr lang="en-US" sz="4000"/>
              <a:t>Partial Pressure (2)</a:t>
            </a:r>
          </a:p>
        </p:txBody>
      </p:sp>
      <p:sp>
        <p:nvSpPr>
          <p:cNvPr id="73731" name="Rectangle 3"/>
          <p:cNvSpPr>
            <a:spLocks noGrp="1" noChangeArrowheads="1"/>
          </p:cNvSpPr>
          <p:nvPr>
            <p:ph type="body" sz="half" idx="1"/>
          </p:nvPr>
        </p:nvSpPr>
        <p:spPr>
          <a:xfrm>
            <a:off x="304800" y="609600"/>
            <a:ext cx="8458200" cy="5440363"/>
          </a:xfrm>
        </p:spPr>
        <p:txBody>
          <a:bodyPr/>
          <a:lstStyle/>
          <a:p>
            <a:r>
              <a:rPr lang="en-US" sz="2400" dirty="0"/>
              <a:t>The fraction of the total number of moles in a mixture that each component in a mixture contributes is called the mole fraction (X) of that component.</a:t>
            </a:r>
          </a:p>
          <a:p>
            <a:pPr lvl="1"/>
            <a:r>
              <a:rPr lang="en-US" sz="2000" dirty="0"/>
              <a:t>Multiplying X by 100 gives mole percent</a:t>
            </a:r>
          </a:p>
          <a:p>
            <a:r>
              <a:rPr lang="en-US" sz="2400" dirty="0"/>
              <a:t>The sum of the mole fractions of all components in any mixture must be 1 (mole percent = 100)</a:t>
            </a:r>
          </a:p>
          <a:p>
            <a:r>
              <a:rPr lang="en-US" sz="2400" dirty="0"/>
              <a:t>Mole Fraction:</a:t>
            </a:r>
          </a:p>
          <a:p>
            <a:pPr>
              <a:buFontTx/>
              <a:buNone/>
            </a:pPr>
            <a:r>
              <a:rPr lang="en-US" sz="2400" dirty="0"/>
              <a:t/>
            </a:r>
            <a:br>
              <a:rPr lang="en-US" sz="2400" dirty="0"/>
            </a:br>
            <a:endParaRPr lang="en-US" sz="2400" dirty="0"/>
          </a:p>
          <a:p>
            <a:r>
              <a:rPr lang="en-US" sz="2400" dirty="0"/>
              <a:t>Since the total pressure is due to the total number of moles, the partial pressure of gas A is the total pressure multiplied by the mole fraction of A, X</a:t>
            </a:r>
            <a:r>
              <a:rPr lang="en-US" sz="2400" baseline="-25000" dirty="0"/>
              <a:t>A</a:t>
            </a:r>
            <a:r>
              <a:rPr lang="en-US" sz="2400" dirty="0"/>
              <a:t>.</a:t>
            </a:r>
          </a:p>
          <a:p>
            <a:pPr lvl="1">
              <a:buFontTx/>
              <a:buNone/>
            </a:pPr>
            <a:endParaRPr lang="en-US" sz="2000" dirty="0"/>
          </a:p>
        </p:txBody>
      </p:sp>
      <p:graphicFrame>
        <p:nvGraphicFramePr>
          <p:cNvPr id="73732" name="Object 4"/>
          <p:cNvGraphicFramePr>
            <a:graphicFrameLocks noGrp="1" noChangeAspect="1"/>
          </p:cNvGraphicFramePr>
          <p:nvPr>
            <p:ph sz="half" idx="2"/>
            <p:extLst>
              <p:ext uri="{D42A27DB-BD31-4B8C-83A1-F6EECF244321}">
                <p14:modId xmlns:p14="http://schemas.microsoft.com/office/powerpoint/2010/main" val="669285880"/>
              </p:ext>
            </p:extLst>
          </p:nvPr>
        </p:nvGraphicFramePr>
        <p:xfrm>
          <a:off x="2971800" y="2971800"/>
          <a:ext cx="3352800" cy="1098550"/>
        </p:xfrm>
        <a:graphic>
          <a:graphicData uri="http://schemas.openxmlformats.org/presentationml/2006/ole">
            <mc:AlternateContent xmlns:mc="http://schemas.openxmlformats.org/markup-compatibility/2006">
              <mc:Choice xmlns:v="urn:schemas-microsoft-com:vml" Requires="v">
                <p:oleObj spid="_x0000_s73756" name="Equation" r:id="rId3" imgW="1473120" imgH="482400" progId="Equation.3">
                  <p:embed/>
                </p:oleObj>
              </mc:Choice>
              <mc:Fallback>
                <p:oleObj name="Equation" r:id="rId3" imgW="1473120" imgH="4824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2971800"/>
                        <a:ext cx="3352800" cy="1098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Slide Number Placeholder 6"/>
          <p:cNvSpPr>
            <a:spLocks noGrp="1"/>
          </p:cNvSpPr>
          <p:nvPr>
            <p:ph type="sldNum" sz="quarter" idx="12"/>
          </p:nvPr>
        </p:nvSpPr>
        <p:spPr/>
        <p:txBody>
          <a:bodyPr/>
          <a:lstStyle/>
          <a:p>
            <a:fld id="{9CCBFC35-0B41-4CC6-935C-0FE6BEFD327D}" type="slidenum">
              <a:rPr lang="en-US"/>
              <a:pPr/>
              <a:t>62</a:t>
            </a:fld>
            <a:endParaRPr lang="en-US"/>
          </a:p>
        </p:txBody>
      </p:sp>
      <p:graphicFrame>
        <p:nvGraphicFramePr>
          <p:cNvPr id="73734" name="Object 6"/>
          <p:cNvGraphicFramePr>
            <a:graphicFrameLocks noChangeAspect="1"/>
          </p:cNvGraphicFramePr>
          <p:nvPr>
            <p:extLst>
              <p:ext uri="{D42A27DB-BD31-4B8C-83A1-F6EECF244321}">
                <p14:modId xmlns:p14="http://schemas.microsoft.com/office/powerpoint/2010/main" val="2686015558"/>
              </p:ext>
            </p:extLst>
          </p:nvPr>
        </p:nvGraphicFramePr>
        <p:xfrm>
          <a:off x="3886200" y="5410200"/>
          <a:ext cx="3014663" cy="752475"/>
        </p:xfrm>
        <a:graphic>
          <a:graphicData uri="http://schemas.openxmlformats.org/presentationml/2006/ole">
            <mc:AlternateContent xmlns:mc="http://schemas.openxmlformats.org/markup-compatibility/2006">
              <mc:Choice xmlns:v="urn:schemas-microsoft-com:vml" Requires="v">
                <p:oleObj spid="_x0000_s73757" name="Equation" r:id="rId5" imgW="914400" imgH="228600" progId="Equation.3">
                  <p:embed/>
                </p:oleObj>
              </mc:Choice>
              <mc:Fallback>
                <p:oleObj name="Equation" r:id="rId5" imgW="914400" imgH="2286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6200" y="5410200"/>
                        <a:ext cx="3014663" cy="752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3"/>
          <p:cNvSpPr>
            <a:spLocks noGrp="1" noChangeArrowheads="1"/>
          </p:cNvSpPr>
          <p:nvPr>
            <p:ph idx="1"/>
          </p:nvPr>
        </p:nvSpPr>
        <p:spPr>
          <a:xfrm>
            <a:off x="457200" y="762000"/>
            <a:ext cx="8229600" cy="4525963"/>
          </a:xfrm>
        </p:spPr>
        <p:txBody>
          <a:bodyPr>
            <a:normAutofit/>
          </a:bodyPr>
          <a:lstStyle/>
          <a:p>
            <a:pPr marL="533400" indent="-533400">
              <a:lnSpc>
                <a:spcPct val="90000"/>
              </a:lnSpc>
              <a:buSzPct val="100000"/>
              <a:buFontTx/>
              <a:buAutoNum type="arabicPeriod"/>
            </a:pPr>
            <a:r>
              <a:rPr lang="en-US" sz="2000" dirty="0"/>
              <a:t>In a study of O</a:t>
            </a:r>
            <a:r>
              <a:rPr lang="en-US" sz="2000" baseline="-25000" dirty="0"/>
              <a:t>2</a:t>
            </a:r>
            <a:r>
              <a:rPr lang="en-US" sz="2000" dirty="0"/>
              <a:t> uptake by muscle at high altitude, a physiologist prepares an atmosphere consisting of 79 mole % N</a:t>
            </a:r>
            <a:r>
              <a:rPr lang="en-US" sz="2000" baseline="-25000" dirty="0"/>
              <a:t>2</a:t>
            </a:r>
            <a:r>
              <a:rPr lang="en-US" sz="2000" dirty="0"/>
              <a:t>, 17 mole % O</a:t>
            </a:r>
            <a:r>
              <a:rPr lang="en-US" sz="2000" baseline="-25000" dirty="0"/>
              <a:t>2</a:t>
            </a:r>
            <a:r>
              <a:rPr lang="en-US" sz="2000" dirty="0"/>
              <a:t>, and 4.0 mole % CO</a:t>
            </a:r>
            <a:r>
              <a:rPr lang="en-US" sz="2000" baseline="-25000" dirty="0"/>
              <a:t>2</a:t>
            </a:r>
            <a:r>
              <a:rPr lang="en-US" sz="2000" dirty="0"/>
              <a:t>.  The pressure of the mixture is 0.75 </a:t>
            </a:r>
            <a:r>
              <a:rPr lang="en-US" sz="2000" dirty="0" err="1"/>
              <a:t>atm</a:t>
            </a:r>
            <a:r>
              <a:rPr lang="en-US" sz="2000" dirty="0"/>
              <a:t> to simulate high altitude.  Calculate the mole fraction and partial pressure of oxygen in the mixture.</a:t>
            </a:r>
            <a:br>
              <a:rPr lang="en-US" sz="2000" dirty="0"/>
            </a:br>
            <a:endParaRPr lang="en-US" sz="2000" dirty="0"/>
          </a:p>
        </p:txBody>
      </p:sp>
      <p:sp>
        <p:nvSpPr>
          <p:cNvPr id="4" name="Slide Number Placeholder 5"/>
          <p:cNvSpPr>
            <a:spLocks noGrp="1"/>
          </p:cNvSpPr>
          <p:nvPr>
            <p:ph type="sldNum" sz="quarter" idx="12"/>
          </p:nvPr>
        </p:nvSpPr>
        <p:spPr/>
        <p:txBody>
          <a:bodyPr/>
          <a:lstStyle/>
          <a:p>
            <a:fld id="{C564DCE8-E369-499E-B6C2-26CAD320E513}" type="slidenum">
              <a:rPr lang="en-US"/>
              <a:pPr/>
              <a:t>63</a:t>
            </a:fld>
            <a:endParaRPr lang="en-US"/>
          </a:p>
        </p:txBody>
      </p:sp>
      <p:sp>
        <p:nvSpPr>
          <p:cNvPr id="74754" name="Rectangle 2"/>
          <p:cNvSpPr>
            <a:spLocks noGrp="1" noChangeArrowheads="1"/>
          </p:cNvSpPr>
          <p:nvPr>
            <p:ph type="title"/>
          </p:nvPr>
        </p:nvSpPr>
        <p:spPr>
          <a:xfrm>
            <a:off x="457200" y="0"/>
            <a:ext cx="8229600" cy="808038"/>
          </a:xfrm>
        </p:spPr>
        <p:txBody>
          <a:bodyPr>
            <a:normAutofit/>
          </a:bodyPr>
          <a:lstStyle/>
          <a:p>
            <a:r>
              <a:rPr lang="en-US" sz="4000" dirty="0"/>
              <a:t>Partial Pressure </a:t>
            </a:r>
            <a:r>
              <a:rPr lang="en-US" sz="4000" dirty="0" smtClean="0"/>
              <a:t>Examples</a:t>
            </a:r>
            <a:endParaRPr lang="en-US" sz="40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3"/>
          <p:cNvSpPr>
            <a:spLocks noGrp="1" noChangeArrowheads="1"/>
          </p:cNvSpPr>
          <p:nvPr>
            <p:ph idx="1"/>
          </p:nvPr>
        </p:nvSpPr>
        <p:spPr>
          <a:xfrm>
            <a:off x="457200" y="762000"/>
            <a:ext cx="8229600" cy="4525963"/>
          </a:xfrm>
        </p:spPr>
        <p:txBody>
          <a:bodyPr/>
          <a:lstStyle/>
          <a:p>
            <a:pPr marL="533400" indent="-533400">
              <a:lnSpc>
                <a:spcPct val="90000"/>
              </a:lnSpc>
              <a:buSzPct val="100000"/>
              <a:buFont typeface="+mj-lt"/>
              <a:buAutoNum type="arabicPeriod" startAt="2"/>
            </a:pPr>
            <a:r>
              <a:rPr lang="en-US" sz="2400" dirty="0" smtClean="0"/>
              <a:t>A </a:t>
            </a:r>
            <a:r>
              <a:rPr lang="en-US" sz="2400" dirty="0"/>
              <a:t>mixture of noble gases consisting of 5.50 g of He, 15.0 g of Ne, and 35.0 g of Kr is placed in a piston-cylinder assembly at STP.  Calculate the partial pressure of each gas.</a:t>
            </a:r>
          </a:p>
        </p:txBody>
      </p:sp>
      <p:sp>
        <p:nvSpPr>
          <p:cNvPr id="4" name="Slide Number Placeholder 5"/>
          <p:cNvSpPr>
            <a:spLocks noGrp="1"/>
          </p:cNvSpPr>
          <p:nvPr>
            <p:ph type="sldNum" sz="quarter" idx="12"/>
          </p:nvPr>
        </p:nvSpPr>
        <p:spPr/>
        <p:txBody>
          <a:bodyPr/>
          <a:lstStyle/>
          <a:p>
            <a:fld id="{C564DCE8-E369-499E-B6C2-26CAD320E513}" type="slidenum">
              <a:rPr lang="en-US"/>
              <a:pPr/>
              <a:t>64</a:t>
            </a:fld>
            <a:endParaRPr lang="en-US"/>
          </a:p>
        </p:txBody>
      </p:sp>
      <p:sp>
        <p:nvSpPr>
          <p:cNvPr id="74754" name="Rectangle 2"/>
          <p:cNvSpPr>
            <a:spLocks noGrp="1" noChangeArrowheads="1"/>
          </p:cNvSpPr>
          <p:nvPr>
            <p:ph type="title"/>
          </p:nvPr>
        </p:nvSpPr>
        <p:spPr>
          <a:xfrm>
            <a:off x="457200" y="0"/>
            <a:ext cx="8229600" cy="808038"/>
          </a:xfrm>
        </p:spPr>
        <p:txBody>
          <a:bodyPr>
            <a:normAutofit/>
          </a:bodyPr>
          <a:lstStyle/>
          <a:p>
            <a:r>
              <a:rPr lang="en-US" sz="4000" dirty="0"/>
              <a:t>Partial Pressure </a:t>
            </a:r>
            <a:r>
              <a:rPr lang="en-US" sz="4000" dirty="0" smtClean="0"/>
              <a:t>Examples</a:t>
            </a:r>
            <a:endParaRPr lang="en-US" sz="4000" dirty="0"/>
          </a:p>
        </p:txBody>
      </p:sp>
    </p:spTree>
    <p:extLst>
      <p:ext uri="{BB962C8B-B14F-4D97-AF65-F5344CB8AC3E}">
        <p14:creationId xmlns:p14="http://schemas.microsoft.com/office/powerpoint/2010/main" val="250307663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6" name="Rectangle 6"/>
          <p:cNvSpPr>
            <a:spLocks noGrp="1" noChangeArrowheads="1"/>
          </p:cNvSpPr>
          <p:nvPr>
            <p:ph idx="1"/>
          </p:nvPr>
        </p:nvSpPr>
        <p:spPr>
          <a:xfrm>
            <a:off x="457200" y="685800"/>
            <a:ext cx="8229600" cy="4525963"/>
          </a:xfrm>
        </p:spPr>
        <p:txBody>
          <a:bodyPr/>
          <a:lstStyle/>
          <a:p>
            <a:r>
              <a:rPr lang="en-US" sz="2800" dirty="0"/>
              <a:t>Vapor pressure is the partial pressure of a substance over its liquid/solid form.</a:t>
            </a:r>
          </a:p>
          <a:p>
            <a:r>
              <a:rPr lang="en-US" sz="2800" dirty="0"/>
              <a:t>Varies with temperature and identity of the substance.</a:t>
            </a:r>
          </a:p>
        </p:txBody>
      </p:sp>
      <p:sp>
        <p:nvSpPr>
          <p:cNvPr id="5" name="Slide Number Placeholder 5"/>
          <p:cNvSpPr>
            <a:spLocks noGrp="1"/>
          </p:cNvSpPr>
          <p:nvPr>
            <p:ph type="sldNum" sz="quarter" idx="12"/>
          </p:nvPr>
        </p:nvSpPr>
        <p:spPr/>
        <p:txBody>
          <a:bodyPr/>
          <a:lstStyle/>
          <a:p>
            <a:fld id="{8C18E768-BAD5-4B7B-A2D2-DD556372C059}" type="slidenum">
              <a:rPr lang="en-US"/>
              <a:pPr/>
              <a:t>65</a:t>
            </a:fld>
            <a:endParaRPr lang="en-US"/>
          </a:p>
        </p:txBody>
      </p:sp>
      <p:sp>
        <p:nvSpPr>
          <p:cNvPr id="194562" name="Rectangle 2"/>
          <p:cNvSpPr>
            <a:spLocks noGrp="1" noChangeArrowheads="1"/>
          </p:cNvSpPr>
          <p:nvPr>
            <p:ph type="title"/>
          </p:nvPr>
        </p:nvSpPr>
        <p:spPr>
          <a:xfrm>
            <a:off x="457200" y="0"/>
            <a:ext cx="8229600" cy="808038"/>
          </a:xfrm>
        </p:spPr>
        <p:txBody>
          <a:bodyPr/>
          <a:lstStyle/>
          <a:p>
            <a:r>
              <a:rPr lang="en-US" sz="4000" dirty="0"/>
              <a:t>Vapor Pressure</a:t>
            </a:r>
          </a:p>
        </p:txBody>
      </p:sp>
      <p:pic>
        <p:nvPicPr>
          <p:cNvPr id="194563" name="Picture 3" descr="Zumdahl14_10"/>
          <p:cNvPicPr>
            <a:picLocks noChangeAspect="1" noChangeArrowheads="1"/>
          </p:cNvPicPr>
          <p:nvPr/>
        </p:nvPicPr>
        <p:blipFill>
          <a:blip r:embed="rId3">
            <a:extLst>
              <a:ext uri="{28A0092B-C50C-407E-A947-70E740481C1C}">
                <a14:useLocalDpi xmlns:a14="http://schemas.microsoft.com/office/drawing/2010/main" val="0"/>
              </a:ext>
            </a:extLst>
          </a:blip>
          <a:srcRect b="12703"/>
          <a:stretch>
            <a:fillRect/>
          </a:stretch>
        </p:blipFill>
        <p:spPr bwMode="auto">
          <a:xfrm>
            <a:off x="2895600" y="2819400"/>
            <a:ext cx="4953000" cy="383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lide Number Placeholder 3"/>
          <p:cNvSpPr>
            <a:spLocks noGrp="1"/>
          </p:cNvSpPr>
          <p:nvPr>
            <p:ph type="sldNum" sz="quarter" idx="12"/>
          </p:nvPr>
        </p:nvSpPr>
        <p:spPr/>
        <p:txBody>
          <a:bodyPr/>
          <a:lstStyle/>
          <a:p>
            <a:fld id="{41C5CF94-5ECD-4DD8-A0FD-03F1937A2F6D}" type="slidenum">
              <a:rPr lang="en-US"/>
              <a:pPr/>
              <a:t>66</a:t>
            </a:fld>
            <a:endParaRPr lang="en-US"/>
          </a:p>
        </p:txBody>
      </p:sp>
      <p:sp>
        <p:nvSpPr>
          <p:cNvPr id="196611" name="Rectangle 3"/>
          <p:cNvSpPr>
            <a:spLocks noGrp="1" noChangeArrowheads="1"/>
          </p:cNvSpPr>
          <p:nvPr>
            <p:ph type="title" idx="4294967295"/>
          </p:nvPr>
        </p:nvSpPr>
        <p:spPr>
          <a:xfrm>
            <a:off x="1828800" y="0"/>
            <a:ext cx="5562600" cy="838200"/>
          </a:xfrm>
        </p:spPr>
        <p:txBody>
          <a:bodyPr>
            <a:normAutofit fontScale="90000"/>
          </a:bodyPr>
          <a:lstStyle/>
          <a:p>
            <a:r>
              <a:rPr lang="en-US" sz="4000" dirty="0"/>
              <a:t>Vapor Pressure Curves</a:t>
            </a:r>
          </a:p>
        </p:txBody>
      </p:sp>
      <p:grpSp>
        <p:nvGrpSpPr>
          <p:cNvPr id="196666" name="Group 58"/>
          <p:cNvGrpSpPr>
            <a:grpSpLocks/>
          </p:cNvGrpSpPr>
          <p:nvPr/>
        </p:nvGrpSpPr>
        <p:grpSpPr bwMode="auto">
          <a:xfrm>
            <a:off x="762000" y="838200"/>
            <a:ext cx="7615238" cy="5730875"/>
            <a:chOff x="576" y="672"/>
            <a:chExt cx="4797" cy="3610"/>
          </a:xfrm>
        </p:grpSpPr>
        <p:sp>
          <p:nvSpPr>
            <p:cNvPr id="196610" name="Rectangle 2"/>
            <p:cNvSpPr>
              <a:spLocks noChangeArrowheads="1"/>
            </p:cNvSpPr>
            <p:nvPr/>
          </p:nvSpPr>
          <p:spPr bwMode="auto">
            <a:xfrm>
              <a:off x="1440" y="912"/>
              <a:ext cx="3648" cy="2880"/>
            </a:xfrm>
            <a:prstGeom prst="rect">
              <a:avLst/>
            </a:prstGeom>
            <a:solidFill>
              <a:srgbClr val="FFFF99">
                <a:alpha val="16078"/>
              </a:srgbClr>
            </a:solidFill>
            <a:ln w="9525">
              <a:solidFill>
                <a:schemeClr val="tx1"/>
              </a:solidFill>
              <a:miter lim="800000"/>
              <a:headEnd/>
              <a:tailEnd/>
            </a:ln>
          </p:spPr>
          <p:txBody>
            <a:bodyPr wrap="none" anchor="ctr"/>
            <a:lstStyle/>
            <a:p>
              <a:pPr algn="ctr"/>
              <a:endParaRPr lang="en-US" sz="1200"/>
            </a:p>
          </p:txBody>
        </p:sp>
        <p:sp>
          <p:nvSpPr>
            <p:cNvPr id="196613" name="Line 6"/>
            <p:cNvSpPr>
              <a:spLocks noChangeAspect="1" noChangeShapeType="1"/>
            </p:cNvSpPr>
            <p:nvPr/>
          </p:nvSpPr>
          <p:spPr bwMode="auto">
            <a:xfrm>
              <a:off x="1448" y="906"/>
              <a:ext cx="0" cy="289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6614" name="Line 7"/>
            <p:cNvSpPr>
              <a:spLocks noChangeAspect="1" noChangeShapeType="1"/>
            </p:cNvSpPr>
            <p:nvPr/>
          </p:nvSpPr>
          <p:spPr bwMode="auto">
            <a:xfrm>
              <a:off x="1811" y="906"/>
              <a:ext cx="0" cy="289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6615" name="Line 8"/>
            <p:cNvSpPr>
              <a:spLocks noChangeAspect="1" noChangeShapeType="1"/>
            </p:cNvSpPr>
            <p:nvPr/>
          </p:nvSpPr>
          <p:spPr bwMode="auto">
            <a:xfrm>
              <a:off x="2173" y="906"/>
              <a:ext cx="0" cy="289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6616" name="Line 9"/>
            <p:cNvSpPr>
              <a:spLocks noChangeAspect="1" noChangeShapeType="1"/>
            </p:cNvSpPr>
            <p:nvPr/>
          </p:nvSpPr>
          <p:spPr bwMode="auto">
            <a:xfrm>
              <a:off x="2535" y="906"/>
              <a:ext cx="0" cy="289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6617" name="Line 10"/>
            <p:cNvSpPr>
              <a:spLocks noChangeAspect="1" noChangeShapeType="1"/>
            </p:cNvSpPr>
            <p:nvPr/>
          </p:nvSpPr>
          <p:spPr bwMode="auto">
            <a:xfrm>
              <a:off x="2897" y="906"/>
              <a:ext cx="0" cy="289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6618" name="Line 11"/>
            <p:cNvSpPr>
              <a:spLocks noChangeAspect="1" noChangeShapeType="1"/>
            </p:cNvSpPr>
            <p:nvPr/>
          </p:nvSpPr>
          <p:spPr bwMode="auto">
            <a:xfrm>
              <a:off x="3260" y="906"/>
              <a:ext cx="0" cy="289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6619" name="Line 12"/>
            <p:cNvSpPr>
              <a:spLocks noChangeAspect="1" noChangeShapeType="1"/>
            </p:cNvSpPr>
            <p:nvPr/>
          </p:nvSpPr>
          <p:spPr bwMode="auto">
            <a:xfrm>
              <a:off x="3622" y="906"/>
              <a:ext cx="0" cy="289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6620" name="Line 13"/>
            <p:cNvSpPr>
              <a:spLocks noChangeAspect="1" noChangeShapeType="1"/>
            </p:cNvSpPr>
            <p:nvPr/>
          </p:nvSpPr>
          <p:spPr bwMode="auto">
            <a:xfrm>
              <a:off x="3984" y="906"/>
              <a:ext cx="0" cy="289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6621" name="Line 14"/>
            <p:cNvSpPr>
              <a:spLocks noChangeAspect="1" noChangeShapeType="1"/>
            </p:cNvSpPr>
            <p:nvPr/>
          </p:nvSpPr>
          <p:spPr bwMode="auto">
            <a:xfrm>
              <a:off x="4346" y="906"/>
              <a:ext cx="0" cy="289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6622" name="Line 15"/>
            <p:cNvSpPr>
              <a:spLocks noChangeAspect="1" noChangeShapeType="1"/>
            </p:cNvSpPr>
            <p:nvPr/>
          </p:nvSpPr>
          <p:spPr bwMode="auto">
            <a:xfrm>
              <a:off x="4708" y="906"/>
              <a:ext cx="0" cy="289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6623" name="Line 16"/>
            <p:cNvSpPr>
              <a:spLocks noChangeAspect="1" noChangeShapeType="1"/>
            </p:cNvSpPr>
            <p:nvPr/>
          </p:nvSpPr>
          <p:spPr bwMode="auto">
            <a:xfrm>
              <a:off x="1448" y="3442"/>
              <a:ext cx="362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6624" name="Line 17"/>
            <p:cNvSpPr>
              <a:spLocks noChangeAspect="1" noChangeShapeType="1"/>
            </p:cNvSpPr>
            <p:nvPr/>
          </p:nvSpPr>
          <p:spPr bwMode="auto">
            <a:xfrm>
              <a:off x="1433" y="3802"/>
              <a:ext cx="362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6625" name="Line 18"/>
            <p:cNvSpPr>
              <a:spLocks noChangeAspect="1" noChangeShapeType="1"/>
            </p:cNvSpPr>
            <p:nvPr/>
          </p:nvSpPr>
          <p:spPr bwMode="auto">
            <a:xfrm>
              <a:off x="1448" y="3079"/>
              <a:ext cx="362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6626" name="Line 19"/>
            <p:cNvSpPr>
              <a:spLocks noChangeAspect="1" noChangeShapeType="1"/>
            </p:cNvSpPr>
            <p:nvPr/>
          </p:nvSpPr>
          <p:spPr bwMode="auto">
            <a:xfrm>
              <a:off x="1448" y="2717"/>
              <a:ext cx="362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6627" name="Line 20"/>
            <p:cNvSpPr>
              <a:spLocks noChangeAspect="1" noChangeShapeType="1"/>
            </p:cNvSpPr>
            <p:nvPr/>
          </p:nvSpPr>
          <p:spPr bwMode="auto">
            <a:xfrm>
              <a:off x="1448" y="2355"/>
              <a:ext cx="362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6628" name="Line 21"/>
            <p:cNvSpPr>
              <a:spLocks noChangeAspect="1" noChangeShapeType="1"/>
            </p:cNvSpPr>
            <p:nvPr/>
          </p:nvSpPr>
          <p:spPr bwMode="auto">
            <a:xfrm>
              <a:off x="1448" y="1993"/>
              <a:ext cx="362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6629" name="Line 22"/>
            <p:cNvSpPr>
              <a:spLocks noChangeAspect="1" noChangeShapeType="1"/>
            </p:cNvSpPr>
            <p:nvPr/>
          </p:nvSpPr>
          <p:spPr bwMode="auto">
            <a:xfrm>
              <a:off x="1448" y="1630"/>
              <a:ext cx="362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6630" name="Line 23"/>
            <p:cNvSpPr>
              <a:spLocks noChangeAspect="1" noChangeShapeType="1"/>
            </p:cNvSpPr>
            <p:nvPr/>
          </p:nvSpPr>
          <p:spPr bwMode="auto">
            <a:xfrm>
              <a:off x="1448" y="1268"/>
              <a:ext cx="362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6631" name="Freeform 24"/>
            <p:cNvSpPr>
              <a:spLocks noChangeAspect="1"/>
            </p:cNvSpPr>
            <p:nvPr/>
          </p:nvSpPr>
          <p:spPr bwMode="auto">
            <a:xfrm>
              <a:off x="1448" y="909"/>
              <a:ext cx="2215" cy="2623"/>
            </a:xfrm>
            <a:custGeom>
              <a:avLst/>
              <a:gdLst>
                <a:gd name="T0" fmla="*/ 0 w 2215"/>
                <a:gd name="T1" fmla="*/ 2147483647 h 2623"/>
                <a:gd name="T2" fmla="*/ 1083667261 w 2215"/>
                <a:gd name="T3" fmla="*/ 2147483647 h 2623"/>
                <a:gd name="T4" fmla="*/ 2096770167 w 2215"/>
                <a:gd name="T5" fmla="*/ 2147483647 h 2623"/>
                <a:gd name="T6" fmla="*/ 2147483647 w 2215"/>
                <a:gd name="T7" fmla="*/ 2147483647 h 2623"/>
                <a:gd name="T8" fmla="*/ 2147483647 w 2215"/>
                <a:gd name="T9" fmla="*/ 2147483647 h 2623"/>
                <a:gd name="T10" fmla="*/ 2147483647 w 2215"/>
                <a:gd name="T11" fmla="*/ 0 h 2623"/>
                <a:gd name="T12" fmla="*/ 0 60000 65536"/>
                <a:gd name="T13" fmla="*/ 0 60000 65536"/>
                <a:gd name="T14" fmla="*/ 0 60000 65536"/>
                <a:gd name="T15" fmla="*/ 0 60000 65536"/>
                <a:gd name="T16" fmla="*/ 0 60000 65536"/>
                <a:gd name="T17" fmla="*/ 0 60000 65536"/>
                <a:gd name="T18" fmla="*/ 0 w 2215"/>
                <a:gd name="T19" fmla="*/ 0 h 2623"/>
                <a:gd name="T20" fmla="*/ 2215 w 2215"/>
                <a:gd name="T21" fmla="*/ 2623 h 2623"/>
              </a:gdLst>
              <a:ahLst/>
              <a:cxnLst>
                <a:cxn ang="T12">
                  <a:pos x="T0" y="T1"/>
                </a:cxn>
                <a:cxn ang="T13">
                  <a:pos x="T2" y="T3"/>
                </a:cxn>
                <a:cxn ang="T14">
                  <a:pos x="T4" y="T5"/>
                </a:cxn>
                <a:cxn ang="T15">
                  <a:pos x="T6" y="T7"/>
                </a:cxn>
                <a:cxn ang="T16">
                  <a:pos x="T8" y="T9"/>
                </a:cxn>
                <a:cxn ang="T17">
                  <a:pos x="T10" y="T11"/>
                </a:cxn>
              </a:cxnLst>
              <a:rect l="T18" t="T19" r="T20" b="T21"/>
              <a:pathLst>
                <a:path w="2215" h="2623">
                  <a:moveTo>
                    <a:pt x="0" y="2623"/>
                  </a:moveTo>
                  <a:cubicBezTo>
                    <a:pt x="72" y="2598"/>
                    <a:pt x="292" y="2536"/>
                    <a:pt x="430" y="2470"/>
                  </a:cubicBezTo>
                  <a:cubicBezTo>
                    <a:pt x="568" y="2404"/>
                    <a:pt x="677" y="2344"/>
                    <a:pt x="832" y="2231"/>
                  </a:cubicBezTo>
                  <a:cubicBezTo>
                    <a:pt x="987" y="2117"/>
                    <a:pt x="1190" y="1987"/>
                    <a:pt x="1360" y="1785"/>
                  </a:cubicBezTo>
                  <a:cubicBezTo>
                    <a:pt x="1530" y="1584"/>
                    <a:pt x="1704" y="1314"/>
                    <a:pt x="1847" y="1016"/>
                  </a:cubicBezTo>
                  <a:cubicBezTo>
                    <a:pt x="1990" y="718"/>
                    <a:pt x="2138" y="212"/>
                    <a:pt x="2215" y="0"/>
                  </a:cubicBezTo>
                </a:path>
              </a:pathLst>
            </a:cu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6632" name="Freeform 25"/>
            <p:cNvSpPr>
              <a:spLocks noChangeAspect="1"/>
            </p:cNvSpPr>
            <p:nvPr/>
          </p:nvSpPr>
          <p:spPr bwMode="auto">
            <a:xfrm>
              <a:off x="1448" y="909"/>
              <a:ext cx="2854" cy="2714"/>
            </a:xfrm>
            <a:custGeom>
              <a:avLst/>
              <a:gdLst>
                <a:gd name="T0" fmla="*/ 0 w 2854"/>
                <a:gd name="T1" fmla="*/ 2147483647 h 2714"/>
                <a:gd name="T2" fmla="*/ 2147483647 w 2854"/>
                <a:gd name="T3" fmla="*/ 2147483647 h 2714"/>
                <a:gd name="T4" fmla="*/ 2147483647 w 2854"/>
                <a:gd name="T5" fmla="*/ 2147483647 h 2714"/>
                <a:gd name="T6" fmla="*/ 2147483647 w 2854"/>
                <a:gd name="T7" fmla="*/ 2147483647 h 2714"/>
                <a:gd name="T8" fmla="*/ 2147483647 w 2854"/>
                <a:gd name="T9" fmla="*/ 2147483647 h 2714"/>
                <a:gd name="T10" fmla="*/ 2147483647 w 2854"/>
                <a:gd name="T11" fmla="*/ 0 h 2714"/>
                <a:gd name="T12" fmla="*/ 0 60000 65536"/>
                <a:gd name="T13" fmla="*/ 0 60000 65536"/>
                <a:gd name="T14" fmla="*/ 0 60000 65536"/>
                <a:gd name="T15" fmla="*/ 0 60000 65536"/>
                <a:gd name="T16" fmla="*/ 0 60000 65536"/>
                <a:gd name="T17" fmla="*/ 0 60000 65536"/>
                <a:gd name="T18" fmla="*/ 0 w 2854"/>
                <a:gd name="T19" fmla="*/ 0 h 2714"/>
                <a:gd name="T20" fmla="*/ 2854 w 2854"/>
                <a:gd name="T21" fmla="*/ 2714 h 2714"/>
              </a:gdLst>
              <a:ahLst/>
              <a:cxnLst>
                <a:cxn ang="T12">
                  <a:pos x="T0" y="T1"/>
                </a:cxn>
                <a:cxn ang="T13">
                  <a:pos x="T2" y="T3"/>
                </a:cxn>
                <a:cxn ang="T14">
                  <a:pos x="T4" y="T5"/>
                </a:cxn>
                <a:cxn ang="T15">
                  <a:pos x="T6" y="T7"/>
                </a:cxn>
                <a:cxn ang="T16">
                  <a:pos x="T8" y="T9"/>
                </a:cxn>
                <a:cxn ang="T17">
                  <a:pos x="T10" y="T11"/>
                </a:cxn>
              </a:cxnLst>
              <a:rect l="T18" t="T19" r="T20" b="T21"/>
              <a:pathLst>
                <a:path w="2854" h="2714">
                  <a:moveTo>
                    <a:pt x="0" y="2714"/>
                  </a:moveTo>
                  <a:cubicBezTo>
                    <a:pt x="147" y="2693"/>
                    <a:pt x="625" y="2654"/>
                    <a:pt x="881" y="2591"/>
                  </a:cubicBezTo>
                  <a:cubicBezTo>
                    <a:pt x="1138" y="2529"/>
                    <a:pt x="1338" y="2461"/>
                    <a:pt x="1538" y="2337"/>
                  </a:cubicBezTo>
                  <a:cubicBezTo>
                    <a:pt x="1738" y="2212"/>
                    <a:pt x="1921" y="2052"/>
                    <a:pt x="2087" y="1842"/>
                  </a:cubicBezTo>
                  <a:cubicBezTo>
                    <a:pt x="2253" y="1633"/>
                    <a:pt x="2408" y="1390"/>
                    <a:pt x="2536" y="1083"/>
                  </a:cubicBezTo>
                  <a:cubicBezTo>
                    <a:pt x="2664" y="776"/>
                    <a:pt x="2788" y="226"/>
                    <a:pt x="2854" y="0"/>
                  </a:cubicBezTo>
                </a:path>
              </a:pathLst>
            </a:cu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6633" name="Freeform 26"/>
            <p:cNvSpPr>
              <a:spLocks noChangeAspect="1"/>
            </p:cNvSpPr>
            <p:nvPr/>
          </p:nvSpPr>
          <p:spPr bwMode="auto">
            <a:xfrm>
              <a:off x="1448" y="917"/>
              <a:ext cx="3617" cy="2796"/>
            </a:xfrm>
            <a:custGeom>
              <a:avLst/>
              <a:gdLst>
                <a:gd name="T0" fmla="*/ 0 w 1917"/>
                <a:gd name="T1" fmla="*/ 2147483647 h 1482"/>
                <a:gd name="T2" fmla="*/ 2147483647 w 1917"/>
                <a:gd name="T3" fmla="*/ 2147483647 h 1482"/>
                <a:gd name="T4" fmla="*/ 2147483647 w 1917"/>
                <a:gd name="T5" fmla="*/ 2147483647 h 1482"/>
                <a:gd name="T6" fmla="*/ 2147483647 w 1917"/>
                <a:gd name="T7" fmla="*/ 2147483647 h 1482"/>
                <a:gd name="T8" fmla="*/ 2147483647 w 1917"/>
                <a:gd name="T9" fmla="*/ 2147483647 h 1482"/>
                <a:gd name="T10" fmla="*/ 2147483647 w 1917"/>
                <a:gd name="T11" fmla="*/ 2147483647 h 1482"/>
                <a:gd name="T12" fmla="*/ 2147483647 w 1917"/>
                <a:gd name="T13" fmla="*/ 1776113082 h 1482"/>
                <a:gd name="T14" fmla="*/ 2147483647 w 1917"/>
                <a:gd name="T15" fmla="*/ 0 h 1482"/>
                <a:gd name="T16" fmla="*/ 0 60000 65536"/>
                <a:gd name="T17" fmla="*/ 0 60000 65536"/>
                <a:gd name="T18" fmla="*/ 0 60000 65536"/>
                <a:gd name="T19" fmla="*/ 0 60000 65536"/>
                <a:gd name="T20" fmla="*/ 0 60000 65536"/>
                <a:gd name="T21" fmla="*/ 0 60000 65536"/>
                <a:gd name="T22" fmla="*/ 0 60000 65536"/>
                <a:gd name="T23" fmla="*/ 0 60000 65536"/>
                <a:gd name="T24" fmla="*/ 0 w 1917"/>
                <a:gd name="T25" fmla="*/ 0 h 1482"/>
                <a:gd name="T26" fmla="*/ 1917 w 1917"/>
                <a:gd name="T27" fmla="*/ 1482 h 148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17" h="1482">
                  <a:moveTo>
                    <a:pt x="0" y="1482"/>
                  </a:moveTo>
                  <a:cubicBezTo>
                    <a:pt x="55" y="1479"/>
                    <a:pt x="196" y="1478"/>
                    <a:pt x="332" y="1462"/>
                  </a:cubicBezTo>
                  <a:cubicBezTo>
                    <a:pt x="468" y="1446"/>
                    <a:pt x="661" y="1438"/>
                    <a:pt x="816" y="1386"/>
                  </a:cubicBezTo>
                  <a:cubicBezTo>
                    <a:pt x="971" y="1334"/>
                    <a:pt x="1137" y="1241"/>
                    <a:pt x="1264" y="1148"/>
                  </a:cubicBezTo>
                  <a:cubicBezTo>
                    <a:pt x="1391" y="1055"/>
                    <a:pt x="1496" y="939"/>
                    <a:pt x="1581" y="825"/>
                  </a:cubicBezTo>
                  <a:cubicBezTo>
                    <a:pt x="1666" y="711"/>
                    <a:pt x="1727" y="569"/>
                    <a:pt x="1776" y="465"/>
                  </a:cubicBezTo>
                  <a:cubicBezTo>
                    <a:pt x="1825" y="361"/>
                    <a:pt x="1852" y="275"/>
                    <a:pt x="1875" y="198"/>
                  </a:cubicBezTo>
                  <a:cubicBezTo>
                    <a:pt x="1898" y="121"/>
                    <a:pt x="1908" y="41"/>
                    <a:pt x="1917" y="0"/>
                  </a:cubicBezTo>
                </a:path>
              </a:pathLst>
            </a:cu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6634" name="Text Box 27"/>
            <p:cNvSpPr txBox="1">
              <a:spLocks noChangeAspect="1" noChangeArrowheads="1"/>
            </p:cNvSpPr>
            <p:nvPr/>
          </p:nvSpPr>
          <p:spPr bwMode="auto">
            <a:xfrm>
              <a:off x="958" y="1114"/>
              <a:ext cx="42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2000" b="1"/>
                <a:t>93.3</a:t>
              </a:r>
            </a:p>
          </p:txBody>
        </p:sp>
        <p:sp>
          <p:nvSpPr>
            <p:cNvPr id="196635" name="Text Box 28"/>
            <p:cNvSpPr txBox="1">
              <a:spLocks noChangeAspect="1" noChangeArrowheads="1"/>
            </p:cNvSpPr>
            <p:nvPr/>
          </p:nvSpPr>
          <p:spPr bwMode="auto">
            <a:xfrm>
              <a:off x="969" y="1498"/>
              <a:ext cx="42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2000" b="1"/>
                <a:t>80.0</a:t>
              </a:r>
            </a:p>
          </p:txBody>
        </p:sp>
        <p:sp>
          <p:nvSpPr>
            <p:cNvPr id="196636" name="Text Box 29"/>
            <p:cNvSpPr txBox="1">
              <a:spLocks noChangeAspect="1" noChangeArrowheads="1"/>
            </p:cNvSpPr>
            <p:nvPr/>
          </p:nvSpPr>
          <p:spPr bwMode="auto">
            <a:xfrm>
              <a:off x="969" y="1872"/>
              <a:ext cx="42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2000" b="1"/>
                <a:t>66.6</a:t>
              </a:r>
            </a:p>
          </p:txBody>
        </p:sp>
        <p:sp>
          <p:nvSpPr>
            <p:cNvPr id="196637" name="Text Box 30"/>
            <p:cNvSpPr txBox="1">
              <a:spLocks noChangeAspect="1" noChangeArrowheads="1"/>
            </p:cNvSpPr>
            <p:nvPr/>
          </p:nvSpPr>
          <p:spPr bwMode="auto">
            <a:xfrm>
              <a:off x="969" y="2218"/>
              <a:ext cx="42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2000" b="1"/>
                <a:t>53.3</a:t>
              </a:r>
            </a:p>
          </p:txBody>
        </p:sp>
        <p:sp>
          <p:nvSpPr>
            <p:cNvPr id="196638" name="Text Box 31"/>
            <p:cNvSpPr txBox="1">
              <a:spLocks noChangeAspect="1" noChangeArrowheads="1"/>
            </p:cNvSpPr>
            <p:nvPr/>
          </p:nvSpPr>
          <p:spPr bwMode="auto">
            <a:xfrm>
              <a:off x="969" y="2592"/>
              <a:ext cx="42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2000" b="1"/>
                <a:t>40.0</a:t>
              </a:r>
            </a:p>
          </p:txBody>
        </p:sp>
        <p:sp>
          <p:nvSpPr>
            <p:cNvPr id="196639" name="Text Box 32"/>
            <p:cNvSpPr txBox="1">
              <a:spLocks noChangeAspect="1" noChangeArrowheads="1"/>
            </p:cNvSpPr>
            <p:nvPr/>
          </p:nvSpPr>
          <p:spPr bwMode="auto">
            <a:xfrm>
              <a:off x="969" y="2938"/>
              <a:ext cx="42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2000" b="1"/>
                <a:t>26.7</a:t>
              </a:r>
            </a:p>
          </p:txBody>
        </p:sp>
        <p:sp>
          <p:nvSpPr>
            <p:cNvPr id="196640" name="Text Box 33"/>
            <p:cNvSpPr txBox="1">
              <a:spLocks noChangeAspect="1" noChangeArrowheads="1"/>
            </p:cNvSpPr>
            <p:nvPr/>
          </p:nvSpPr>
          <p:spPr bwMode="auto">
            <a:xfrm>
              <a:off x="969" y="3312"/>
              <a:ext cx="42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2000" b="1"/>
                <a:t>13.3</a:t>
              </a:r>
            </a:p>
          </p:txBody>
        </p:sp>
        <p:sp>
          <p:nvSpPr>
            <p:cNvPr id="196641" name="Text Box 34"/>
            <p:cNvSpPr txBox="1">
              <a:spLocks noChangeAspect="1" noChangeArrowheads="1"/>
            </p:cNvSpPr>
            <p:nvPr/>
          </p:nvSpPr>
          <p:spPr bwMode="auto">
            <a:xfrm>
              <a:off x="1337" y="3802"/>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b="1"/>
                <a:t>0</a:t>
              </a:r>
            </a:p>
          </p:txBody>
        </p:sp>
        <p:sp>
          <p:nvSpPr>
            <p:cNvPr id="196642" name="Text Box 35"/>
            <p:cNvSpPr txBox="1">
              <a:spLocks noChangeAspect="1" noChangeArrowheads="1"/>
            </p:cNvSpPr>
            <p:nvPr/>
          </p:nvSpPr>
          <p:spPr bwMode="auto">
            <a:xfrm>
              <a:off x="1655" y="3811"/>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b="1"/>
                <a:t>10</a:t>
              </a:r>
            </a:p>
          </p:txBody>
        </p:sp>
        <p:sp>
          <p:nvSpPr>
            <p:cNvPr id="196643" name="Text Box 36"/>
            <p:cNvSpPr txBox="1">
              <a:spLocks noChangeAspect="1" noChangeArrowheads="1"/>
            </p:cNvSpPr>
            <p:nvPr/>
          </p:nvSpPr>
          <p:spPr bwMode="auto">
            <a:xfrm>
              <a:off x="2052" y="3811"/>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b="1"/>
                <a:t>20</a:t>
              </a:r>
            </a:p>
          </p:txBody>
        </p:sp>
        <p:sp>
          <p:nvSpPr>
            <p:cNvPr id="196644" name="Text Box 37"/>
            <p:cNvSpPr txBox="1">
              <a:spLocks noChangeAspect="1" noChangeArrowheads="1"/>
            </p:cNvSpPr>
            <p:nvPr/>
          </p:nvSpPr>
          <p:spPr bwMode="auto">
            <a:xfrm>
              <a:off x="2380" y="3811"/>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b="1"/>
                <a:t>30</a:t>
              </a:r>
            </a:p>
          </p:txBody>
        </p:sp>
        <p:sp>
          <p:nvSpPr>
            <p:cNvPr id="196645" name="Text Box 38"/>
            <p:cNvSpPr txBox="1">
              <a:spLocks noChangeAspect="1" noChangeArrowheads="1"/>
            </p:cNvSpPr>
            <p:nvPr/>
          </p:nvSpPr>
          <p:spPr bwMode="auto">
            <a:xfrm>
              <a:off x="2742" y="3811"/>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b="1"/>
                <a:t>40</a:t>
              </a:r>
            </a:p>
          </p:txBody>
        </p:sp>
        <p:sp>
          <p:nvSpPr>
            <p:cNvPr id="196646" name="Text Box 39"/>
            <p:cNvSpPr txBox="1">
              <a:spLocks noChangeAspect="1" noChangeArrowheads="1"/>
            </p:cNvSpPr>
            <p:nvPr/>
          </p:nvSpPr>
          <p:spPr bwMode="auto">
            <a:xfrm>
              <a:off x="3104" y="3811"/>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b="1"/>
                <a:t>50</a:t>
              </a:r>
            </a:p>
          </p:txBody>
        </p:sp>
        <p:sp>
          <p:nvSpPr>
            <p:cNvPr id="196647" name="Text Box 40"/>
            <p:cNvSpPr txBox="1">
              <a:spLocks noChangeAspect="1" noChangeArrowheads="1"/>
            </p:cNvSpPr>
            <p:nvPr/>
          </p:nvSpPr>
          <p:spPr bwMode="auto">
            <a:xfrm>
              <a:off x="3467" y="3811"/>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b="1"/>
                <a:t>60</a:t>
              </a:r>
            </a:p>
          </p:txBody>
        </p:sp>
        <p:sp>
          <p:nvSpPr>
            <p:cNvPr id="196648" name="Text Box 41"/>
            <p:cNvSpPr txBox="1">
              <a:spLocks noChangeAspect="1" noChangeArrowheads="1"/>
            </p:cNvSpPr>
            <p:nvPr/>
          </p:nvSpPr>
          <p:spPr bwMode="auto">
            <a:xfrm>
              <a:off x="3863" y="3811"/>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b="1"/>
                <a:t>70</a:t>
              </a:r>
            </a:p>
          </p:txBody>
        </p:sp>
        <p:sp>
          <p:nvSpPr>
            <p:cNvPr id="196649" name="Text Box 42"/>
            <p:cNvSpPr txBox="1">
              <a:spLocks noChangeAspect="1" noChangeArrowheads="1"/>
            </p:cNvSpPr>
            <p:nvPr/>
          </p:nvSpPr>
          <p:spPr bwMode="auto">
            <a:xfrm>
              <a:off x="4191" y="3811"/>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b="1"/>
                <a:t>80</a:t>
              </a:r>
            </a:p>
          </p:txBody>
        </p:sp>
        <p:sp>
          <p:nvSpPr>
            <p:cNvPr id="196650" name="Text Box 43"/>
            <p:cNvSpPr txBox="1">
              <a:spLocks noChangeAspect="1" noChangeArrowheads="1"/>
            </p:cNvSpPr>
            <p:nvPr/>
          </p:nvSpPr>
          <p:spPr bwMode="auto">
            <a:xfrm>
              <a:off x="4553" y="3811"/>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b="1"/>
                <a:t>90</a:t>
              </a:r>
            </a:p>
          </p:txBody>
        </p:sp>
        <p:sp>
          <p:nvSpPr>
            <p:cNvPr id="196651" name="Text Box 44"/>
            <p:cNvSpPr txBox="1">
              <a:spLocks noChangeAspect="1" noChangeArrowheads="1"/>
            </p:cNvSpPr>
            <p:nvPr/>
          </p:nvSpPr>
          <p:spPr bwMode="auto">
            <a:xfrm>
              <a:off x="4825" y="3811"/>
              <a:ext cx="35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b="1"/>
                <a:t>100</a:t>
              </a:r>
            </a:p>
          </p:txBody>
        </p:sp>
        <p:sp>
          <p:nvSpPr>
            <p:cNvPr id="196652" name="Text Box 45"/>
            <p:cNvSpPr txBox="1">
              <a:spLocks noChangeAspect="1" noChangeArrowheads="1"/>
            </p:cNvSpPr>
            <p:nvPr/>
          </p:nvSpPr>
          <p:spPr bwMode="auto">
            <a:xfrm>
              <a:off x="3271" y="672"/>
              <a:ext cx="60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2000" b="1"/>
                <a:t>61.3</a:t>
              </a:r>
              <a:r>
                <a:rPr lang="en-US" sz="2000" b="1" baseline="30000"/>
                <a:t>o</a:t>
              </a:r>
              <a:r>
                <a:rPr lang="en-US" sz="2000" b="1"/>
                <a:t>C</a:t>
              </a:r>
            </a:p>
          </p:txBody>
        </p:sp>
        <p:sp>
          <p:nvSpPr>
            <p:cNvPr id="196653" name="Text Box 46"/>
            <p:cNvSpPr txBox="1">
              <a:spLocks noChangeAspect="1" noChangeArrowheads="1"/>
            </p:cNvSpPr>
            <p:nvPr/>
          </p:nvSpPr>
          <p:spPr bwMode="auto">
            <a:xfrm>
              <a:off x="4086" y="672"/>
              <a:ext cx="60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2000" b="1"/>
                <a:t>78.4</a:t>
              </a:r>
              <a:r>
                <a:rPr lang="en-US" sz="2000" b="1" baseline="30000"/>
                <a:t>o</a:t>
              </a:r>
              <a:r>
                <a:rPr lang="en-US" sz="2000" b="1"/>
                <a:t>C</a:t>
              </a:r>
            </a:p>
          </p:txBody>
        </p:sp>
        <p:sp>
          <p:nvSpPr>
            <p:cNvPr id="196654" name="Text Box 47"/>
            <p:cNvSpPr txBox="1">
              <a:spLocks noChangeAspect="1" noChangeArrowheads="1"/>
            </p:cNvSpPr>
            <p:nvPr/>
          </p:nvSpPr>
          <p:spPr bwMode="auto">
            <a:xfrm>
              <a:off x="4810" y="672"/>
              <a:ext cx="56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2000" b="1"/>
                <a:t>100</a:t>
              </a:r>
              <a:r>
                <a:rPr lang="en-US" sz="2000" b="1" baseline="30000"/>
                <a:t>o</a:t>
              </a:r>
              <a:r>
                <a:rPr lang="en-US" sz="2000" b="1"/>
                <a:t>C</a:t>
              </a:r>
            </a:p>
          </p:txBody>
        </p:sp>
        <p:sp>
          <p:nvSpPr>
            <p:cNvPr id="196655" name="Text Box 48"/>
            <p:cNvSpPr txBox="1">
              <a:spLocks noChangeAspect="1" noChangeArrowheads="1"/>
            </p:cNvSpPr>
            <p:nvPr/>
          </p:nvSpPr>
          <p:spPr bwMode="auto">
            <a:xfrm rot="-3360992">
              <a:off x="2515" y="2030"/>
              <a:ext cx="96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2000" b="1"/>
                <a:t>chloroform</a:t>
              </a:r>
            </a:p>
          </p:txBody>
        </p:sp>
        <p:sp>
          <p:nvSpPr>
            <p:cNvPr id="196656" name="Text Box 49"/>
            <p:cNvSpPr txBox="1">
              <a:spLocks noChangeAspect="1" noChangeArrowheads="1"/>
            </p:cNvSpPr>
            <p:nvPr/>
          </p:nvSpPr>
          <p:spPr bwMode="auto">
            <a:xfrm rot="-3521323">
              <a:off x="3120" y="2209"/>
              <a:ext cx="109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2000" b="1"/>
                <a:t>ethyl alcohol</a:t>
              </a:r>
            </a:p>
          </p:txBody>
        </p:sp>
        <p:sp>
          <p:nvSpPr>
            <p:cNvPr id="196657" name="Text Box 50"/>
            <p:cNvSpPr txBox="1">
              <a:spLocks noChangeAspect="1" noChangeArrowheads="1"/>
            </p:cNvSpPr>
            <p:nvPr/>
          </p:nvSpPr>
          <p:spPr bwMode="auto">
            <a:xfrm rot="-2446097">
              <a:off x="3595" y="2784"/>
              <a:ext cx="53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2000" b="1"/>
                <a:t>water</a:t>
              </a:r>
            </a:p>
          </p:txBody>
        </p:sp>
        <p:sp>
          <p:nvSpPr>
            <p:cNvPr id="196658" name="Freeform 51"/>
            <p:cNvSpPr>
              <a:spLocks noChangeAspect="1"/>
            </p:cNvSpPr>
            <p:nvPr/>
          </p:nvSpPr>
          <p:spPr bwMode="auto">
            <a:xfrm>
              <a:off x="5082" y="918"/>
              <a:ext cx="12" cy="2902"/>
            </a:xfrm>
            <a:custGeom>
              <a:avLst/>
              <a:gdLst>
                <a:gd name="T0" fmla="*/ 30241878 w 12"/>
                <a:gd name="T1" fmla="*/ 0 h 2902"/>
                <a:gd name="T2" fmla="*/ 0 w 12"/>
                <a:gd name="T3" fmla="*/ 2147483647 h 2902"/>
                <a:gd name="T4" fmla="*/ 0 60000 65536"/>
                <a:gd name="T5" fmla="*/ 0 60000 65536"/>
                <a:gd name="T6" fmla="*/ 0 w 12"/>
                <a:gd name="T7" fmla="*/ 0 h 2902"/>
                <a:gd name="T8" fmla="*/ 12 w 12"/>
                <a:gd name="T9" fmla="*/ 2902 h 2902"/>
              </a:gdLst>
              <a:ahLst/>
              <a:cxnLst>
                <a:cxn ang="T4">
                  <a:pos x="T0" y="T1"/>
                </a:cxn>
                <a:cxn ang="T5">
                  <a:pos x="T2" y="T3"/>
                </a:cxn>
              </a:cxnLst>
              <a:rect l="T6" t="T7" r="T8" b="T9"/>
              <a:pathLst>
                <a:path w="12" h="2902">
                  <a:moveTo>
                    <a:pt x="12" y="0"/>
                  </a:moveTo>
                  <a:lnTo>
                    <a:pt x="0" y="2902"/>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6659" name="Line 52"/>
            <p:cNvSpPr>
              <a:spLocks noChangeAspect="1" noChangeShapeType="1"/>
            </p:cNvSpPr>
            <p:nvPr/>
          </p:nvSpPr>
          <p:spPr bwMode="auto">
            <a:xfrm>
              <a:off x="1458" y="922"/>
              <a:ext cx="362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6660" name="Text Box 53"/>
            <p:cNvSpPr txBox="1">
              <a:spLocks noChangeArrowheads="1"/>
            </p:cNvSpPr>
            <p:nvPr/>
          </p:nvSpPr>
          <p:spPr bwMode="auto">
            <a:xfrm rot="16200000" flipH="1">
              <a:off x="5" y="2166"/>
              <a:ext cx="142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2400"/>
                <a:t>Pressure (KPa)</a:t>
              </a:r>
            </a:p>
          </p:txBody>
        </p:sp>
        <p:sp>
          <p:nvSpPr>
            <p:cNvPr id="196661" name="Text Box 54"/>
            <p:cNvSpPr txBox="1">
              <a:spLocks noChangeArrowheads="1"/>
            </p:cNvSpPr>
            <p:nvPr/>
          </p:nvSpPr>
          <p:spPr bwMode="auto">
            <a:xfrm flipH="1">
              <a:off x="2445" y="3994"/>
              <a:ext cx="160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2400"/>
                <a:t>Temperature (</a:t>
              </a:r>
              <a:r>
                <a:rPr lang="en-US" sz="2400" baseline="30000"/>
                <a:t>o</a:t>
              </a:r>
              <a:r>
                <a:rPr lang="en-US" sz="2400"/>
                <a:t>C)</a:t>
              </a:r>
            </a:p>
          </p:txBody>
        </p:sp>
        <p:sp>
          <p:nvSpPr>
            <p:cNvPr id="196662" name="Text Box 55"/>
            <p:cNvSpPr txBox="1">
              <a:spLocks noChangeAspect="1" noChangeArrowheads="1"/>
            </p:cNvSpPr>
            <p:nvPr/>
          </p:nvSpPr>
          <p:spPr bwMode="auto">
            <a:xfrm>
              <a:off x="876" y="816"/>
              <a:ext cx="5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2000" b="1"/>
                <a:t>101.3</a:t>
              </a:r>
            </a:p>
          </p:txBody>
        </p:sp>
        <p:pic>
          <p:nvPicPr>
            <p:cNvPr id="196663" name="Picture 57" descr="bull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6" y="887"/>
              <a:ext cx="52" cy="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6664" name="Picture 58" descr="bull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9" y="889"/>
              <a:ext cx="52" cy="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6665" name="Picture 59" descr="bull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0" y="890"/>
              <a:ext cx="52" cy="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a:xfrm>
            <a:off x="457200" y="0"/>
            <a:ext cx="8229600" cy="808038"/>
          </a:xfrm>
        </p:spPr>
        <p:txBody>
          <a:bodyPr/>
          <a:lstStyle/>
          <a:p>
            <a:r>
              <a:rPr lang="en-US" dirty="0"/>
              <a:t>Vapor Pressure of Water</a:t>
            </a:r>
          </a:p>
        </p:txBody>
      </p:sp>
      <p:graphicFrame>
        <p:nvGraphicFramePr>
          <p:cNvPr id="202860" name="Group 108"/>
          <p:cNvGraphicFramePr>
            <a:graphicFrameLocks noGrp="1"/>
          </p:cNvGraphicFramePr>
          <p:nvPr>
            <p:ph type="tbl" idx="1"/>
            <p:extLst>
              <p:ext uri="{D42A27DB-BD31-4B8C-83A1-F6EECF244321}">
                <p14:modId xmlns:p14="http://schemas.microsoft.com/office/powerpoint/2010/main" val="907130354"/>
              </p:ext>
            </p:extLst>
          </p:nvPr>
        </p:nvGraphicFramePr>
        <p:xfrm>
          <a:off x="1752600" y="914400"/>
          <a:ext cx="5605843" cy="5033963"/>
        </p:xfrm>
        <a:graphic>
          <a:graphicData uri="http://schemas.openxmlformats.org/drawingml/2006/table">
            <a:tbl>
              <a:tblPr/>
              <a:tblGrid>
                <a:gridCol w="2481643"/>
                <a:gridCol w="3124200"/>
              </a:tblGrid>
              <a:tr h="38100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rPr>
                        <a:t>Vapor Pressure of Water at Various Temperatures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381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rPr>
                        <a:t>Temperature </a:t>
                      </a:r>
                      <a:r>
                        <a:rPr kumimoji="0" lang="en-US" sz="1400" b="1" i="0" u="none" strike="noStrike" cap="none" normalizeH="0" baseline="0" smtClean="0">
                          <a:ln>
                            <a:noFill/>
                          </a:ln>
                          <a:solidFill>
                            <a:schemeClr val="tx1"/>
                          </a:solidFill>
                          <a:effectLst/>
                          <a:latin typeface="Arial" pitchFamily="34" charset="0"/>
                          <a:cs typeface="Arial" pitchFamily="34" charset="0"/>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rPr>
                        <a:t>Pressure (mmHg)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rPr>
                        <a:t>4.6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8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rPr>
                        <a:t>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rPr>
                        <a:t>9.2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63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rPr>
                        <a:t>15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rPr>
                        <a:t>12.8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rPr>
                        <a:t>17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rPr>
                        <a:t>14.5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rPr>
                        <a:t>19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rPr>
                        <a:t>16.5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rPr>
                        <a:t>21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rPr>
                        <a:t>18.7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rPr>
                        <a:t>23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rPr>
                        <a:t>21.1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rPr>
                        <a:t>25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rPr>
                        <a:t>23.8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8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rPr>
                        <a:t>27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rPr>
                        <a:t>26.7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01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rPr>
                        <a:t>30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rPr>
                        <a:t>31.8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7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rPr>
                        <a:t>40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rPr>
                        <a:t>55.3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rPr>
                        <a:t>60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rPr>
                        <a:t>149.4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rPr>
                        <a:t>80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rPr>
                        <a:t>355.1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8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rPr>
                        <a:t>100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rPr>
                        <a:t>760.0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5" name="Slide Number Placeholder 5"/>
          <p:cNvSpPr>
            <a:spLocks noGrp="1"/>
          </p:cNvSpPr>
          <p:nvPr>
            <p:ph type="sldNum" sz="quarter" idx="12"/>
          </p:nvPr>
        </p:nvSpPr>
        <p:spPr/>
        <p:txBody>
          <a:bodyPr/>
          <a:lstStyle/>
          <a:p>
            <a:fld id="{762C5D6C-3076-4225-A282-71F1309BEC2F}" type="slidenum">
              <a:rPr lang="en-US"/>
              <a:pPr/>
              <a:t>67</a:t>
            </a:fld>
            <a:endParaRPr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AF10A97-39D0-4DD2-8C2B-BCB93964B4F6}" type="slidenum">
              <a:rPr lang="en-US"/>
              <a:pPr/>
              <a:t>68</a:t>
            </a:fld>
            <a:endParaRPr lang="en-US"/>
          </a:p>
        </p:txBody>
      </p:sp>
      <p:sp>
        <p:nvSpPr>
          <p:cNvPr id="193538" name="Rectangle 2"/>
          <p:cNvSpPr>
            <a:spLocks noGrp="1" noChangeArrowheads="1"/>
          </p:cNvSpPr>
          <p:nvPr>
            <p:ph type="title" idx="4294967295"/>
          </p:nvPr>
        </p:nvSpPr>
        <p:spPr>
          <a:xfrm>
            <a:off x="457200" y="0"/>
            <a:ext cx="8229600" cy="960438"/>
          </a:xfrm>
        </p:spPr>
        <p:txBody>
          <a:bodyPr/>
          <a:lstStyle/>
          <a:p>
            <a:r>
              <a:rPr lang="en-US" dirty="0"/>
              <a:t>Gas Collected Over Water</a:t>
            </a:r>
          </a:p>
        </p:txBody>
      </p:sp>
      <p:pic>
        <p:nvPicPr>
          <p:cNvPr id="193539" name="Picture 4" descr="Gas collection under water"/>
          <p:cNvPicPr>
            <a:picLocks noChangeAspect="1" noChangeArrowheads="1"/>
          </p:cNvPicPr>
          <p:nvPr/>
        </p:nvPicPr>
        <p:blipFill>
          <a:blip r:embed="rId2" cstate="print">
            <a:clrChange>
              <a:clrFrom>
                <a:srgbClr val="ECEDE5"/>
              </a:clrFrom>
              <a:clrTo>
                <a:srgbClr val="ECEDE5">
                  <a:alpha val="0"/>
                </a:srgbClr>
              </a:clrTo>
            </a:clrChange>
            <a:lum bright="4000" contrast="12000"/>
            <a:extLst>
              <a:ext uri="{28A0092B-C50C-407E-A947-70E740481C1C}">
                <a14:useLocalDpi xmlns:a14="http://schemas.microsoft.com/office/drawing/2010/main" val="0"/>
              </a:ext>
            </a:extLst>
          </a:blip>
          <a:srcRect t="1425"/>
          <a:stretch>
            <a:fillRect/>
          </a:stretch>
        </p:blipFill>
        <p:spPr bwMode="auto">
          <a:xfrm>
            <a:off x="685800" y="914400"/>
            <a:ext cx="8153400" cy="526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9" name="Rectangle 3"/>
          <p:cNvSpPr>
            <a:spLocks noGrp="1" noChangeArrowheads="1"/>
          </p:cNvSpPr>
          <p:nvPr>
            <p:ph idx="1"/>
          </p:nvPr>
        </p:nvSpPr>
        <p:spPr>
          <a:xfrm>
            <a:off x="381000" y="762000"/>
            <a:ext cx="8305800" cy="5059362"/>
          </a:xfrm>
        </p:spPr>
        <p:txBody>
          <a:bodyPr/>
          <a:lstStyle/>
          <a:p>
            <a:r>
              <a:rPr lang="en-US" sz="2800" dirty="0"/>
              <a:t>Some chemical reactions produce gases which are collected over water.</a:t>
            </a:r>
          </a:p>
          <a:p>
            <a:r>
              <a:rPr lang="en-US" sz="2800" dirty="0"/>
              <a:t>The total pressure is the sum of the water vapor pressure and the partial pressure of the collected gas.</a:t>
            </a:r>
          </a:p>
          <a:p>
            <a:r>
              <a:rPr lang="en-US" sz="2800" dirty="0"/>
              <a:t>The partial pressure of the gas can be calculated by subtracting the vapor pressure of water from the total pressure.</a:t>
            </a:r>
          </a:p>
          <a:p>
            <a:r>
              <a:rPr lang="en-US" sz="2800" dirty="0"/>
              <a:t>The amount of gas collected can be determined from the partial pressure of the gas and the ideal gas law. </a:t>
            </a:r>
          </a:p>
        </p:txBody>
      </p:sp>
      <p:sp>
        <p:nvSpPr>
          <p:cNvPr id="4" name="Slide Number Placeholder 5"/>
          <p:cNvSpPr>
            <a:spLocks noGrp="1"/>
          </p:cNvSpPr>
          <p:nvPr>
            <p:ph type="sldNum" sz="quarter" idx="12"/>
          </p:nvPr>
        </p:nvSpPr>
        <p:spPr/>
        <p:txBody>
          <a:bodyPr/>
          <a:lstStyle/>
          <a:p>
            <a:fld id="{A9049246-7B68-43E8-B05D-0167D1965D57}" type="slidenum">
              <a:rPr lang="en-US"/>
              <a:pPr/>
              <a:t>69</a:t>
            </a:fld>
            <a:endParaRPr lang="en-US"/>
          </a:p>
        </p:txBody>
      </p:sp>
      <p:sp>
        <p:nvSpPr>
          <p:cNvPr id="198658" name="Rectangle 2"/>
          <p:cNvSpPr>
            <a:spLocks noGrp="1" noChangeArrowheads="1"/>
          </p:cNvSpPr>
          <p:nvPr>
            <p:ph type="title"/>
          </p:nvPr>
        </p:nvSpPr>
        <p:spPr>
          <a:xfrm>
            <a:off x="457200" y="0"/>
            <a:ext cx="8229600" cy="715963"/>
          </a:xfrm>
        </p:spPr>
        <p:txBody>
          <a:bodyPr/>
          <a:lstStyle/>
          <a:p>
            <a:r>
              <a:rPr lang="en-US" sz="4000" dirty="0"/>
              <a:t>Collecting Gases Over Water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371600" y="76200"/>
            <a:ext cx="6316663" cy="762000"/>
          </a:xfrm>
        </p:spPr>
        <p:txBody>
          <a:bodyPr>
            <a:normAutofit fontScale="90000"/>
          </a:bodyPr>
          <a:lstStyle/>
          <a:p>
            <a:r>
              <a:rPr lang="en-US" sz="4800"/>
              <a:t>Units of Pressure</a:t>
            </a:r>
          </a:p>
        </p:txBody>
      </p:sp>
      <p:sp>
        <p:nvSpPr>
          <p:cNvPr id="16387" name="Rectangle 3"/>
          <p:cNvSpPr>
            <a:spLocks noGrp="1" noChangeArrowheads="1"/>
          </p:cNvSpPr>
          <p:nvPr>
            <p:ph type="body" sz="half" idx="1"/>
          </p:nvPr>
        </p:nvSpPr>
        <p:spPr>
          <a:xfrm>
            <a:off x="609600" y="914400"/>
            <a:ext cx="7924800" cy="4800600"/>
          </a:xfrm>
        </p:spPr>
        <p:txBody>
          <a:bodyPr/>
          <a:lstStyle/>
          <a:p>
            <a:pPr>
              <a:lnSpc>
                <a:spcPct val="90000"/>
              </a:lnSpc>
            </a:pPr>
            <a:r>
              <a:rPr lang="en-US" sz="2000" dirty="0"/>
              <a:t>SI unit of force is the newton (N)</a:t>
            </a:r>
          </a:p>
          <a:p>
            <a:pPr lvl="1">
              <a:lnSpc>
                <a:spcPct val="90000"/>
              </a:lnSpc>
            </a:pPr>
            <a:r>
              <a:rPr lang="en-US" sz="2000" dirty="0"/>
              <a:t> </a:t>
            </a:r>
            <a:br>
              <a:rPr lang="en-US" sz="2000" dirty="0"/>
            </a:br>
            <a:r>
              <a:rPr lang="en-US" sz="2000" dirty="0"/>
              <a:t/>
            </a:r>
            <a:br>
              <a:rPr lang="en-US" sz="2000" dirty="0"/>
            </a:br>
            <a:endParaRPr lang="en-US" sz="2000" dirty="0"/>
          </a:p>
          <a:p>
            <a:pPr>
              <a:lnSpc>
                <a:spcPct val="90000"/>
              </a:lnSpc>
            </a:pPr>
            <a:r>
              <a:rPr lang="en-US" sz="2000" dirty="0"/>
              <a:t>SI unit of pressure is the </a:t>
            </a:r>
            <a:r>
              <a:rPr lang="en-US" sz="2000" dirty="0" err="1"/>
              <a:t>pascal</a:t>
            </a:r>
            <a:r>
              <a:rPr lang="en-US" sz="2000" dirty="0"/>
              <a:t> (Pa)</a:t>
            </a:r>
            <a:br>
              <a:rPr lang="en-US" sz="2000" dirty="0"/>
            </a:br>
            <a:endParaRPr lang="en-US" sz="2000" dirty="0"/>
          </a:p>
          <a:p>
            <a:pPr lvl="1">
              <a:lnSpc>
                <a:spcPct val="90000"/>
              </a:lnSpc>
            </a:pPr>
            <a:r>
              <a:rPr lang="en-US" sz="2000" dirty="0"/>
              <a:t> </a:t>
            </a:r>
            <a:br>
              <a:rPr lang="en-US" sz="2000" dirty="0"/>
            </a:br>
            <a:endParaRPr lang="en-US" sz="2000" dirty="0"/>
          </a:p>
          <a:p>
            <a:pPr>
              <a:lnSpc>
                <a:spcPct val="90000"/>
              </a:lnSpc>
            </a:pPr>
            <a:r>
              <a:rPr lang="en-US" sz="2000" dirty="0"/>
              <a:t>Other common units of pressure include:</a:t>
            </a:r>
          </a:p>
          <a:p>
            <a:pPr lvl="1">
              <a:lnSpc>
                <a:spcPct val="90000"/>
              </a:lnSpc>
            </a:pPr>
            <a:r>
              <a:rPr lang="en-US" sz="2000" dirty="0"/>
              <a:t>Standard atmosphere (</a:t>
            </a:r>
            <a:r>
              <a:rPr lang="en-US" sz="2000" dirty="0" err="1"/>
              <a:t>atm</a:t>
            </a:r>
            <a:r>
              <a:rPr lang="en-US" sz="2000" dirty="0"/>
              <a:t>) </a:t>
            </a:r>
            <a:r>
              <a:rPr lang="en-US" sz="2000" dirty="0">
                <a:sym typeface="Wingdings" pitchFamily="2" charset="2"/>
              </a:rPr>
              <a:t> the average atmospheric pressure measured at sea level and 0°C.</a:t>
            </a:r>
          </a:p>
          <a:p>
            <a:pPr lvl="1">
              <a:lnSpc>
                <a:spcPct val="90000"/>
              </a:lnSpc>
            </a:pPr>
            <a:r>
              <a:rPr lang="en-US" sz="2000" dirty="0">
                <a:sym typeface="Wingdings" pitchFamily="2" charset="2"/>
              </a:rPr>
              <a:t>Millimeter of mercury (mmHg)  based on measurement with a barometer or manometer</a:t>
            </a:r>
          </a:p>
          <a:p>
            <a:pPr lvl="2">
              <a:lnSpc>
                <a:spcPct val="90000"/>
              </a:lnSpc>
            </a:pPr>
            <a:r>
              <a:rPr lang="en-US" sz="1800" dirty="0"/>
              <a:t>Also called the </a:t>
            </a:r>
            <a:r>
              <a:rPr lang="en-US" sz="1800" dirty="0" err="1"/>
              <a:t>torr</a:t>
            </a:r>
            <a:endParaRPr lang="en-US" sz="1800" dirty="0"/>
          </a:p>
          <a:p>
            <a:pPr lvl="1">
              <a:lnSpc>
                <a:spcPct val="90000"/>
              </a:lnSpc>
              <a:buFontTx/>
              <a:buNone/>
            </a:pPr>
            <a:endParaRPr lang="en-US" sz="2000" dirty="0"/>
          </a:p>
        </p:txBody>
      </p:sp>
      <p:graphicFrame>
        <p:nvGraphicFramePr>
          <p:cNvPr id="16388" name="Object 4"/>
          <p:cNvGraphicFramePr>
            <a:graphicFrameLocks noGrp="1" noChangeAspect="1"/>
          </p:cNvGraphicFramePr>
          <p:nvPr>
            <p:ph sz="half" idx="2"/>
            <p:extLst>
              <p:ext uri="{D42A27DB-BD31-4B8C-83A1-F6EECF244321}">
                <p14:modId xmlns:p14="http://schemas.microsoft.com/office/powerpoint/2010/main" val="2476088936"/>
              </p:ext>
            </p:extLst>
          </p:nvPr>
        </p:nvGraphicFramePr>
        <p:xfrm>
          <a:off x="1524000" y="1219200"/>
          <a:ext cx="1520825" cy="812800"/>
        </p:xfrm>
        <a:graphic>
          <a:graphicData uri="http://schemas.openxmlformats.org/presentationml/2006/ole">
            <mc:AlternateContent xmlns:mc="http://schemas.openxmlformats.org/markup-compatibility/2006">
              <mc:Choice xmlns:v="urn:schemas-microsoft-com:vml" Requires="v">
                <p:oleObj spid="_x0000_s16407" name="Equation" r:id="rId3" imgW="736560" imgH="393480" progId="Equation.3">
                  <p:embed/>
                </p:oleObj>
              </mc:Choice>
              <mc:Fallback>
                <p:oleObj name="Equation" r:id="rId3" imgW="736560" imgH="39348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219200"/>
                        <a:ext cx="1520825" cy="812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Slide Number Placeholder 6"/>
          <p:cNvSpPr>
            <a:spLocks noGrp="1"/>
          </p:cNvSpPr>
          <p:nvPr>
            <p:ph type="sldNum" sz="quarter" idx="12"/>
          </p:nvPr>
        </p:nvSpPr>
        <p:spPr/>
        <p:txBody>
          <a:bodyPr/>
          <a:lstStyle/>
          <a:p>
            <a:fld id="{04F86DFA-7B52-4C28-9701-FDD1EF06D4BA}" type="slidenum">
              <a:rPr lang="en-US"/>
              <a:pPr/>
              <a:t>7</a:t>
            </a:fld>
            <a:endParaRPr lang="en-US"/>
          </a:p>
        </p:txBody>
      </p:sp>
      <p:graphicFrame>
        <p:nvGraphicFramePr>
          <p:cNvPr id="16390" name="Object 6"/>
          <p:cNvGraphicFramePr>
            <a:graphicFrameLocks noChangeAspect="1"/>
          </p:cNvGraphicFramePr>
          <p:nvPr>
            <p:extLst>
              <p:ext uri="{D42A27DB-BD31-4B8C-83A1-F6EECF244321}">
                <p14:modId xmlns:p14="http://schemas.microsoft.com/office/powerpoint/2010/main" val="3852750510"/>
              </p:ext>
            </p:extLst>
          </p:nvPr>
        </p:nvGraphicFramePr>
        <p:xfrm>
          <a:off x="1524000" y="2362200"/>
          <a:ext cx="1447800" cy="814387"/>
        </p:xfrm>
        <a:graphic>
          <a:graphicData uri="http://schemas.openxmlformats.org/presentationml/2006/ole">
            <mc:AlternateContent xmlns:mc="http://schemas.openxmlformats.org/markup-compatibility/2006">
              <mc:Choice xmlns:v="urn:schemas-microsoft-com:vml" Requires="v">
                <p:oleObj spid="_x0000_s16408" name="Equation" r:id="rId5" imgW="698400" imgH="393480" progId="Equation.3">
                  <p:embed/>
                </p:oleObj>
              </mc:Choice>
              <mc:Fallback>
                <p:oleObj name="Equation" r:id="rId5" imgW="698400" imgH="39348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2362200"/>
                        <a:ext cx="1447800" cy="814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1" name="Rectangle 3"/>
          <p:cNvSpPr>
            <a:spLocks noGrp="1" noChangeArrowheads="1"/>
          </p:cNvSpPr>
          <p:nvPr>
            <p:ph idx="1"/>
          </p:nvPr>
        </p:nvSpPr>
        <p:spPr>
          <a:xfrm>
            <a:off x="457200" y="762000"/>
            <a:ext cx="8229600" cy="5059363"/>
          </a:xfrm>
        </p:spPr>
        <p:txBody>
          <a:bodyPr/>
          <a:lstStyle/>
          <a:p>
            <a:pPr marL="624078" indent="-514350">
              <a:buFont typeface="+mj-lt"/>
              <a:buAutoNum type="arabicPeriod"/>
            </a:pPr>
            <a:r>
              <a:rPr lang="en-US" dirty="0"/>
              <a:t>If 156 mL of hydrogen gas is collected at 19</a:t>
            </a:r>
            <a:r>
              <a:rPr lang="en-US" dirty="0">
                <a:cs typeface="Arial" pitchFamily="34" charset="0"/>
              </a:rPr>
              <a:t>°C and 769 mmHg total pressure, </a:t>
            </a:r>
            <a:endParaRPr lang="en-US" dirty="0" smtClean="0"/>
          </a:p>
          <a:p>
            <a:pPr marL="880110" lvl="1" indent="-514350">
              <a:buFont typeface="+mj-lt"/>
              <a:buAutoNum type="alphaLcPeriod"/>
            </a:pPr>
            <a:r>
              <a:rPr lang="en-US" dirty="0" smtClean="0">
                <a:cs typeface="Arial" pitchFamily="34" charset="0"/>
              </a:rPr>
              <a:t>Calculate </a:t>
            </a:r>
            <a:r>
              <a:rPr lang="en-US" dirty="0">
                <a:cs typeface="Arial" pitchFamily="34" charset="0"/>
              </a:rPr>
              <a:t>the partial pressure of hydrogen </a:t>
            </a:r>
            <a:r>
              <a:rPr lang="en-US" dirty="0" smtClean="0">
                <a:cs typeface="Arial" pitchFamily="34" charset="0"/>
              </a:rPr>
              <a:t>gas.</a:t>
            </a:r>
            <a:br>
              <a:rPr lang="en-US" dirty="0" smtClean="0">
                <a:cs typeface="Arial" pitchFamily="34" charset="0"/>
              </a:rPr>
            </a:br>
            <a:r>
              <a:rPr lang="en-US" dirty="0" smtClean="0">
                <a:cs typeface="Arial" pitchFamily="34" charset="0"/>
              </a:rPr>
              <a:t/>
            </a:r>
            <a:br>
              <a:rPr lang="en-US" dirty="0" smtClean="0">
                <a:cs typeface="Arial" pitchFamily="34" charset="0"/>
              </a:rPr>
            </a:br>
            <a:r>
              <a:rPr lang="en-US" dirty="0" smtClean="0">
                <a:cs typeface="Arial" pitchFamily="34" charset="0"/>
              </a:rPr>
              <a:t/>
            </a:r>
            <a:br>
              <a:rPr lang="en-US" dirty="0" smtClean="0">
                <a:cs typeface="Arial" pitchFamily="34" charset="0"/>
              </a:rPr>
            </a:br>
            <a:r>
              <a:rPr lang="en-US" dirty="0" smtClean="0">
                <a:cs typeface="Arial" pitchFamily="34" charset="0"/>
              </a:rPr>
              <a:t/>
            </a:r>
            <a:br>
              <a:rPr lang="en-US" dirty="0" smtClean="0">
                <a:cs typeface="Arial" pitchFamily="34" charset="0"/>
              </a:rPr>
            </a:br>
            <a:endParaRPr lang="en-US" dirty="0" smtClean="0">
              <a:cs typeface="Arial" pitchFamily="34" charset="0"/>
            </a:endParaRPr>
          </a:p>
          <a:p>
            <a:pPr marL="880110" lvl="1" indent="-514350">
              <a:buFont typeface="+mj-lt"/>
              <a:buAutoNum type="alphaLcPeriod"/>
            </a:pPr>
            <a:r>
              <a:rPr lang="en-US" dirty="0" smtClean="0">
                <a:cs typeface="Arial" pitchFamily="34" charset="0"/>
              </a:rPr>
              <a:t>Calculate </a:t>
            </a:r>
            <a:r>
              <a:rPr lang="en-US" dirty="0">
                <a:cs typeface="Arial" pitchFamily="34" charset="0"/>
              </a:rPr>
              <a:t>the mass of hydrogen collected</a:t>
            </a:r>
            <a:r>
              <a:rPr lang="en-US" dirty="0" smtClean="0">
                <a:cs typeface="Arial" pitchFamily="34" charset="0"/>
              </a:rPr>
              <a:t>.</a:t>
            </a:r>
            <a:endParaRPr lang="en-US" dirty="0">
              <a:cs typeface="Arial" pitchFamily="34" charset="0"/>
            </a:endParaRPr>
          </a:p>
        </p:txBody>
      </p:sp>
      <p:sp>
        <p:nvSpPr>
          <p:cNvPr id="4" name="Slide Number Placeholder 5"/>
          <p:cNvSpPr>
            <a:spLocks noGrp="1"/>
          </p:cNvSpPr>
          <p:nvPr>
            <p:ph type="sldNum" sz="quarter" idx="12"/>
          </p:nvPr>
        </p:nvSpPr>
        <p:spPr/>
        <p:txBody>
          <a:bodyPr/>
          <a:lstStyle/>
          <a:p>
            <a:fld id="{8C816753-5E89-444B-924A-B8AD32D113C4}" type="slidenum">
              <a:rPr lang="en-US"/>
              <a:pPr/>
              <a:t>70</a:t>
            </a:fld>
            <a:endParaRPr lang="en-US"/>
          </a:p>
        </p:txBody>
      </p:sp>
      <p:sp>
        <p:nvSpPr>
          <p:cNvPr id="201730" name="Rectangle 2"/>
          <p:cNvSpPr>
            <a:spLocks noGrp="1" noChangeArrowheads="1"/>
          </p:cNvSpPr>
          <p:nvPr>
            <p:ph type="title"/>
          </p:nvPr>
        </p:nvSpPr>
        <p:spPr>
          <a:xfrm>
            <a:off x="457200" y="0"/>
            <a:ext cx="8229600" cy="884238"/>
          </a:xfrm>
        </p:spPr>
        <p:txBody>
          <a:bodyPr/>
          <a:lstStyle/>
          <a:p>
            <a:r>
              <a:rPr lang="en-US" sz="3600" dirty="0"/>
              <a:t>Gas Collected Over Water Examples</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1" name="Rectangle 3"/>
          <p:cNvSpPr>
            <a:spLocks noGrp="1" noChangeArrowheads="1"/>
          </p:cNvSpPr>
          <p:nvPr>
            <p:ph idx="1"/>
          </p:nvPr>
        </p:nvSpPr>
        <p:spPr>
          <a:xfrm>
            <a:off x="457200" y="762000"/>
            <a:ext cx="8229600" cy="5059363"/>
          </a:xfrm>
        </p:spPr>
        <p:txBody>
          <a:bodyPr/>
          <a:lstStyle/>
          <a:p>
            <a:pPr marL="624078" indent="-514350">
              <a:buSzPct val="100000"/>
              <a:buFont typeface="+mj-lt"/>
              <a:buAutoNum type="arabicPeriod" startAt="2"/>
            </a:pPr>
            <a:r>
              <a:rPr lang="en-US" dirty="0" smtClean="0">
                <a:cs typeface="Arial" pitchFamily="34" charset="0"/>
              </a:rPr>
              <a:t>If </a:t>
            </a:r>
            <a:r>
              <a:rPr lang="en-US" dirty="0">
                <a:cs typeface="Arial" pitchFamily="34" charset="0"/>
              </a:rPr>
              <a:t>254 mL of oxygen gas is collected at 27°C and 655 mmHg total pressure, calculate the mass of oxygen gas collected.</a:t>
            </a:r>
          </a:p>
        </p:txBody>
      </p:sp>
      <p:sp>
        <p:nvSpPr>
          <p:cNvPr id="4" name="Slide Number Placeholder 5"/>
          <p:cNvSpPr>
            <a:spLocks noGrp="1"/>
          </p:cNvSpPr>
          <p:nvPr>
            <p:ph type="sldNum" sz="quarter" idx="12"/>
          </p:nvPr>
        </p:nvSpPr>
        <p:spPr/>
        <p:txBody>
          <a:bodyPr/>
          <a:lstStyle/>
          <a:p>
            <a:fld id="{8C816753-5E89-444B-924A-B8AD32D113C4}" type="slidenum">
              <a:rPr lang="en-US"/>
              <a:pPr/>
              <a:t>71</a:t>
            </a:fld>
            <a:endParaRPr lang="en-US"/>
          </a:p>
        </p:txBody>
      </p:sp>
      <p:sp>
        <p:nvSpPr>
          <p:cNvPr id="201730" name="Rectangle 2"/>
          <p:cNvSpPr>
            <a:spLocks noGrp="1" noChangeArrowheads="1"/>
          </p:cNvSpPr>
          <p:nvPr>
            <p:ph type="title"/>
          </p:nvPr>
        </p:nvSpPr>
        <p:spPr>
          <a:xfrm>
            <a:off x="457200" y="0"/>
            <a:ext cx="8229600" cy="884238"/>
          </a:xfrm>
        </p:spPr>
        <p:txBody>
          <a:bodyPr/>
          <a:lstStyle/>
          <a:p>
            <a:r>
              <a:rPr lang="en-US" sz="3600" dirty="0"/>
              <a:t>Gas Collected Over Water Examples</a:t>
            </a:r>
          </a:p>
        </p:txBody>
      </p:sp>
    </p:spTree>
    <p:extLst>
      <p:ext uri="{BB962C8B-B14F-4D97-AF65-F5344CB8AC3E}">
        <p14:creationId xmlns:p14="http://schemas.microsoft.com/office/powerpoint/2010/main" val="295840355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3"/>
          <p:cNvSpPr>
            <a:spLocks noGrp="1" noChangeArrowheads="1"/>
          </p:cNvSpPr>
          <p:nvPr>
            <p:ph idx="1"/>
          </p:nvPr>
        </p:nvSpPr>
        <p:spPr>
          <a:xfrm>
            <a:off x="228600" y="762000"/>
            <a:ext cx="8610600" cy="4724400"/>
          </a:xfrm>
        </p:spPr>
        <p:txBody>
          <a:bodyPr>
            <a:normAutofit/>
          </a:bodyPr>
          <a:lstStyle/>
          <a:p>
            <a:pPr marL="533400" indent="-533400">
              <a:lnSpc>
                <a:spcPct val="80000"/>
              </a:lnSpc>
              <a:buFontTx/>
              <a:buAutoNum type="arabicPeriod"/>
            </a:pPr>
            <a:r>
              <a:rPr lang="en-US" sz="2400" dirty="0"/>
              <a:t>A laboratory-scale method for reducing a metal oxide is to heat it with H</a:t>
            </a:r>
            <a:r>
              <a:rPr lang="en-US" sz="2400" baseline="-25000" dirty="0"/>
              <a:t>2</a:t>
            </a:r>
            <a:r>
              <a:rPr lang="en-US" sz="2400" dirty="0"/>
              <a:t>.  The pure metal and H</a:t>
            </a:r>
            <a:r>
              <a:rPr lang="en-US" sz="2400" baseline="-25000" dirty="0"/>
              <a:t>2</a:t>
            </a:r>
            <a:r>
              <a:rPr lang="en-US" sz="2400" dirty="0"/>
              <a:t>O are products.  What volume of H</a:t>
            </a:r>
            <a:r>
              <a:rPr lang="en-US" sz="2400" baseline="-25000" dirty="0"/>
              <a:t>2</a:t>
            </a:r>
            <a:r>
              <a:rPr lang="en-US" sz="2400" dirty="0"/>
              <a:t> at 765 </a:t>
            </a:r>
            <a:r>
              <a:rPr lang="en-US" sz="2400" dirty="0" err="1"/>
              <a:t>torr</a:t>
            </a:r>
            <a:r>
              <a:rPr lang="en-US" sz="2400" dirty="0"/>
              <a:t> and 225°C is needed to form 35.5 g of Cu from copper (II) oxide?</a:t>
            </a:r>
            <a:br>
              <a:rPr lang="en-US" sz="2400" dirty="0"/>
            </a:br>
            <a:r>
              <a:rPr lang="en-US" sz="2400" dirty="0"/>
              <a:t>	</a:t>
            </a:r>
            <a:r>
              <a:rPr lang="en-US" sz="2400" dirty="0" smtClean="0"/>
              <a:t/>
            </a:r>
            <a:br>
              <a:rPr lang="en-US" sz="2400" dirty="0" smtClean="0"/>
            </a:br>
            <a:r>
              <a:rPr lang="en-US" sz="2400" dirty="0" smtClean="0"/>
              <a:t>		</a:t>
            </a:r>
            <a:r>
              <a:rPr lang="en-US" sz="2400" dirty="0" err="1" smtClean="0"/>
              <a:t>CuO</a:t>
            </a:r>
            <a:r>
              <a:rPr lang="en-US" sz="2400" dirty="0" smtClean="0"/>
              <a:t>(s</a:t>
            </a:r>
            <a:r>
              <a:rPr lang="en-US" sz="2400" dirty="0"/>
              <a:t>) + H</a:t>
            </a:r>
            <a:r>
              <a:rPr lang="en-US" sz="2400" baseline="-25000" dirty="0"/>
              <a:t>2</a:t>
            </a:r>
            <a:r>
              <a:rPr lang="en-US" sz="2400" dirty="0"/>
              <a:t>(g) </a:t>
            </a:r>
            <a:r>
              <a:rPr lang="en-US" sz="2400" dirty="0">
                <a:sym typeface="Wingdings" pitchFamily="2" charset="2"/>
              </a:rPr>
              <a:t> Cu(s) + H</a:t>
            </a:r>
            <a:r>
              <a:rPr lang="en-US" sz="2400" baseline="-25000" dirty="0">
                <a:sym typeface="Wingdings" pitchFamily="2" charset="2"/>
              </a:rPr>
              <a:t>2</a:t>
            </a:r>
            <a:r>
              <a:rPr lang="en-US" sz="2400" dirty="0">
                <a:sym typeface="Wingdings" pitchFamily="2" charset="2"/>
              </a:rPr>
              <a:t>O (g</a:t>
            </a:r>
            <a:r>
              <a:rPr lang="en-US" sz="2400" dirty="0" smtClean="0">
                <a:sym typeface="Wingdings" pitchFamily="2" charset="2"/>
              </a:rPr>
              <a:t>)</a:t>
            </a:r>
            <a:br>
              <a:rPr lang="en-US" sz="2400" dirty="0" smtClean="0">
                <a:sym typeface="Wingdings" pitchFamily="2" charset="2"/>
              </a:rPr>
            </a:br>
            <a:r>
              <a:rPr lang="en-US" sz="2400" dirty="0" smtClean="0">
                <a:sym typeface="Wingdings" pitchFamily="2" charset="2"/>
              </a:rPr>
              <a:t/>
            </a:r>
            <a:br>
              <a:rPr lang="en-US" sz="2400" dirty="0" smtClean="0">
                <a:sym typeface="Wingdings" pitchFamily="2" charset="2"/>
              </a:rPr>
            </a:br>
            <a:r>
              <a:rPr lang="en-US" sz="2400" dirty="0" smtClean="0">
                <a:sym typeface="Wingdings" pitchFamily="2" charset="2"/>
              </a:rPr>
              <a:t/>
            </a:r>
            <a:br>
              <a:rPr lang="en-US" sz="2400" dirty="0" smtClean="0">
                <a:sym typeface="Wingdings" pitchFamily="2" charset="2"/>
              </a:rPr>
            </a:br>
            <a:r>
              <a:rPr lang="en-US" sz="2400" dirty="0" smtClean="0">
                <a:sym typeface="Wingdings" pitchFamily="2" charset="2"/>
              </a:rPr>
              <a:t/>
            </a:r>
            <a:br>
              <a:rPr lang="en-US" sz="2400" dirty="0" smtClean="0">
                <a:sym typeface="Wingdings" pitchFamily="2" charset="2"/>
              </a:rPr>
            </a:br>
            <a:endParaRPr lang="en-US" sz="2400" dirty="0"/>
          </a:p>
        </p:txBody>
      </p:sp>
      <p:sp>
        <p:nvSpPr>
          <p:cNvPr id="4" name="Slide Number Placeholder 5"/>
          <p:cNvSpPr>
            <a:spLocks noGrp="1"/>
          </p:cNvSpPr>
          <p:nvPr>
            <p:ph type="sldNum" sz="quarter" idx="12"/>
          </p:nvPr>
        </p:nvSpPr>
        <p:spPr/>
        <p:txBody>
          <a:bodyPr/>
          <a:lstStyle/>
          <a:p>
            <a:fld id="{B9E46436-EE94-48FF-B323-495AC8661A1D}" type="slidenum">
              <a:rPr lang="en-US"/>
              <a:pPr/>
              <a:t>72</a:t>
            </a:fld>
            <a:endParaRPr lang="en-US"/>
          </a:p>
        </p:txBody>
      </p:sp>
      <p:sp>
        <p:nvSpPr>
          <p:cNvPr id="75778" name="Rectangle 2"/>
          <p:cNvSpPr>
            <a:spLocks noGrp="1" noChangeArrowheads="1"/>
          </p:cNvSpPr>
          <p:nvPr>
            <p:ph type="title"/>
          </p:nvPr>
        </p:nvSpPr>
        <p:spPr>
          <a:xfrm>
            <a:off x="457200" y="-76200"/>
            <a:ext cx="8229600" cy="990600"/>
          </a:xfrm>
        </p:spPr>
        <p:txBody>
          <a:bodyPr/>
          <a:lstStyle/>
          <a:p>
            <a:r>
              <a:rPr lang="en-US" sz="3600" dirty="0"/>
              <a:t>Stoichiometry and the Ideal Gas Law</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3"/>
          <p:cNvSpPr>
            <a:spLocks noGrp="1" noChangeArrowheads="1"/>
          </p:cNvSpPr>
          <p:nvPr>
            <p:ph idx="1"/>
          </p:nvPr>
        </p:nvSpPr>
        <p:spPr>
          <a:xfrm>
            <a:off x="381000" y="685800"/>
            <a:ext cx="8305800" cy="4724400"/>
          </a:xfrm>
        </p:spPr>
        <p:txBody>
          <a:bodyPr>
            <a:normAutofit/>
          </a:bodyPr>
          <a:lstStyle/>
          <a:p>
            <a:pPr marL="533400" indent="-533400">
              <a:lnSpc>
                <a:spcPct val="80000"/>
              </a:lnSpc>
              <a:buSzPct val="100000"/>
              <a:buFont typeface="+mj-lt"/>
              <a:buAutoNum type="arabicPeriod" startAt="2"/>
            </a:pPr>
            <a:r>
              <a:rPr lang="en-US" sz="2400" dirty="0" smtClean="0">
                <a:cs typeface="Arial" pitchFamily="34" charset="0"/>
              </a:rPr>
              <a:t>Sulfuric </a:t>
            </a:r>
            <a:r>
              <a:rPr lang="en-US" sz="2400" dirty="0">
                <a:cs typeface="Arial" pitchFamily="34" charset="0"/>
              </a:rPr>
              <a:t>acid reacts with sodium chloride to form aqueous sodium sulfate and hydrogen chloride gas.  How many milliliters of gas form at STP when 117 g of sodium chloride reacts with excess sulfuric acid?</a:t>
            </a:r>
          </a:p>
        </p:txBody>
      </p:sp>
      <p:sp>
        <p:nvSpPr>
          <p:cNvPr id="4" name="Slide Number Placeholder 5"/>
          <p:cNvSpPr>
            <a:spLocks noGrp="1"/>
          </p:cNvSpPr>
          <p:nvPr>
            <p:ph type="sldNum" sz="quarter" idx="12"/>
          </p:nvPr>
        </p:nvSpPr>
        <p:spPr/>
        <p:txBody>
          <a:bodyPr/>
          <a:lstStyle/>
          <a:p>
            <a:fld id="{B9E46436-EE94-48FF-B323-495AC8661A1D}" type="slidenum">
              <a:rPr lang="en-US"/>
              <a:pPr/>
              <a:t>73</a:t>
            </a:fld>
            <a:endParaRPr lang="en-US"/>
          </a:p>
        </p:txBody>
      </p:sp>
      <p:sp>
        <p:nvSpPr>
          <p:cNvPr id="75778" name="Rectangle 2"/>
          <p:cNvSpPr>
            <a:spLocks noGrp="1" noChangeArrowheads="1"/>
          </p:cNvSpPr>
          <p:nvPr>
            <p:ph type="title"/>
          </p:nvPr>
        </p:nvSpPr>
        <p:spPr>
          <a:xfrm>
            <a:off x="457200" y="-152400"/>
            <a:ext cx="8229600" cy="1143000"/>
          </a:xfrm>
        </p:spPr>
        <p:txBody>
          <a:bodyPr/>
          <a:lstStyle/>
          <a:p>
            <a:r>
              <a:rPr lang="en-US" sz="3600" dirty="0"/>
              <a:t>Stoichiometry and the Ideal Gas Law</a:t>
            </a:r>
          </a:p>
        </p:txBody>
      </p:sp>
    </p:spTree>
    <p:extLst>
      <p:ext uri="{BB962C8B-B14F-4D97-AF65-F5344CB8AC3E}">
        <p14:creationId xmlns:p14="http://schemas.microsoft.com/office/powerpoint/2010/main" val="153294717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3"/>
          <p:cNvSpPr>
            <a:spLocks noGrp="1" noChangeArrowheads="1"/>
          </p:cNvSpPr>
          <p:nvPr>
            <p:ph idx="1"/>
          </p:nvPr>
        </p:nvSpPr>
        <p:spPr>
          <a:xfrm>
            <a:off x="304800" y="685800"/>
            <a:ext cx="8534400" cy="4724400"/>
          </a:xfrm>
        </p:spPr>
        <p:txBody>
          <a:bodyPr>
            <a:normAutofit/>
          </a:bodyPr>
          <a:lstStyle/>
          <a:p>
            <a:pPr marL="533400" indent="-533400">
              <a:lnSpc>
                <a:spcPct val="80000"/>
              </a:lnSpc>
              <a:buFontTx/>
              <a:buAutoNum type="arabicPeriod" startAt="3"/>
            </a:pPr>
            <a:r>
              <a:rPr lang="en-US" sz="2400" dirty="0"/>
              <a:t>The alkali metals react with the halogens to form ionic metal halides.  What mass of potassium chloride forms when 5.25 L of chlorine gas at 0.950 </a:t>
            </a:r>
            <a:r>
              <a:rPr lang="en-US" sz="2400" dirty="0" err="1"/>
              <a:t>atm</a:t>
            </a:r>
            <a:r>
              <a:rPr lang="en-US" sz="2400" dirty="0"/>
              <a:t> and 293 K reacts with 17.0 g of potassium</a:t>
            </a:r>
            <a:r>
              <a:rPr lang="en-US" sz="2400" dirty="0" smtClean="0"/>
              <a:t>?</a:t>
            </a:r>
            <a:endParaRPr lang="en-US" sz="2400" dirty="0"/>
          </a:p>
        </p:txBody>
      </p:sp>
      <p:sp>
        <p:nvSpPr>
          <p:cNvPr id="4" name="Slide Number Placeholder 5"/>
          <p:cNvSpPr>
            <a:spLocks noGrp="1"/>
          </p:cNvSpPr>
          <p:nvPr>
            <p:ph type="sldNum" sz="quarter" idx="12"/>
          </p:nvPr>
        </p:nvSpPr>
        <p:spPr/>
        <p:txBody>
          <a:bodyPr/>
          <a:lstStyle/>
          <a:p>
            <a:fld id="{24331B25-BBFB-4A4F-8949-AF3F666E861C}" type="slidenum">
              <a:rPr lang="en-US"/>
              <a:pPr/>
              <a:t>74</a:t>
            </a:fld>
            <a:endParaRPr lang="en-US"/>
          </a:p>
        </p:txBody>
      </p:sp>
      <p:sp>
        <p:nvSpPr>
          <p:cNvPr id="76802" name="Rectangle 2"/>
          <p:cNvSpPr>
            <a:spLocks noGrp="1" noChangeArrowheads="1"/>
          </p:cNvSpPr>
          <p:nvPr>
            <p:ph type="title"/>
          </p:nvPr>
        </p:nvSpPr>
        <p:spPr>
          <a:xfrm>
            <a:off x="381000" y="0"/>
            <a:ext cx="8458200" cy="762000"/>
          </a:xfrm>
        </p:spPr>
        <p:txBody>
          <a:bodyPr>
            <a:normAutofit/>
          </a:bodyPr>
          <a:lstStyle/>
          <a:p>
            <a:r>
              <a:rPr lang="en-US" sz="3600" dirty="0"/>
              <a:t>Stoichiometry and the Ideal Gas </a:t>
            </a:r>
            <a:r>
              <a:rPr lang="en-US" sz="3600" dirty="0" smtClean="0"/>
              <a:t>Law</a:t>
            </a:r>
            <a:endParaRPr lang="en-US" sz="3600"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3"/>
          <p:cNvSpPr>
            <a:spLocks noGrp="1" noChangeArrowheads="1"/>
          </p:cNvSpPr>
          <p:nvPr>
            <p:ph idx="1"/>
          </p:nvPr>
        </p:nvSpPr>
        <p:spPr>
          <a:xfrm>
            <a:off x="304800" y="685800"/>
            <a:ext cx="8534400" cy="4724400"/>
          </a:xfrm>
        </p:spPr>
        <p:txBody>
          <a:bodyPr>
            <a:normAutofit/>
          </a:bodyPr>
          <a:lstStyle/>
          <a:p>
            <a:pPr marL="533400" indent="-533400">
              <a:lnSpc>
                <a:spcPct val="80000"/>
              </a:lnSpc>
              <a:buSzPct val="100000"/>
              <a:buFont typeface="+mj-lt"/>
              <a:buAutoNum type="arabicPeriod" startAt="4"/>
            </a:pPr>
            <a:r>
              <a:rPr lang="en-US" sz="2400" dirty="0" smtClean="0"/>
              <a:t>Ammonia </a:t>
            </a:r>
            <a:r>
              <a:rPr lang="en-US" sz="2400" dirty="0"/>
              <a:t>and hydrogen chloride gases react to form solid ammonium chloride.  A 10.0 L reaction flask contains ammonia at 0.452 </a:t>
            </a:r>
            <a:r>
              <a:rPr lang="en-US" sz="2400" dirty="0" err="1"/>
              <a:t>atm</a:t>
            </a:r>
            <a:r>
              <a:rPr lang="en-US" sz="2400" dirty="0"/>
              <a:t> and 22°C, and 155 mL of hydrogen chloride gas at 7.50 </a:t>
            </a:r>
            <a:r>
              <a:rPr lang="en-US" sz="2400" dirty="0" err="1"/>
              <a:t>atm</a:t>
            </a:r>
            <a:r>
              <a:rPr lang="en-US" sz="2400" dirty="0"/>
              <a:t> and 271 K is introduced. After the reaction occurs, and the temperature returns to 22°C, what is the pressure inside the flask?</a:t>
            </a:r>
          </a:p>
        </p:txBody>
      </p:sp>
      <p:sp>
        <p:nvSpPr>
          <p:cNvPr id="4" name="Slide Number Placeholder 5"/>
          <p:cNvSpPr>
            <a:spLocks noGrp="1"/>
          </p:cNvSpPr>
          <p:nvPr>
            <p:ph type="sldNum" sz="quarter" idx="12"/>
          </p:nvPr>
        </p:nvSpPr>
        <p:spPr/>
        <p:txBody>
          <a:bodyPr/>
          <a:lstStyle/>
          <a:p>
            <a:fld id="{24331B25-BBFB-4A4F-8949-AF3F666E861C}" type="slidenum">
              <a:rPr lang="en-US"/>
              <a:pPr/>
              <a:t>75</a:t>
            </a:fld>
            <a:endParaRPr lang="en-US"/>
          </a:p>
        </p:txBody>
      </p:sp>
      <p:sp>
        <p:nvSpPr>
          <p:cNvPr id="76802" name="Rectangle 2"/>
          <p:cNvSpPr>
            <a:spLocks noGrp="1" noChangeArrowheads="1"/>
          </p:cNvSpPr>
          <p:nvPr>
            <p:ph type="title"/>
          </p:nvPr>
        </p:nvSpPr>
        <p:spPr>
          <a:xfrm>
            <a:off x="381000" y="0"/>
            <a:ext cx="8458200" cy="762000"/>
          </a:xfrm>
        </p:spPr>
        <p:txBody>
          <a:bodyPr>
            <a:normAutofit/>
          </a:bodyPr>
          <a:lstStyle/>
          <a:p>
            <a:r>
              <a:rPr lang="en-US" sz="3600" dirty="0"/>
              <a:t>Stoichiometry and the Ideal Gas </a:t>
            </a:r>
            <a:r>
              <a:rPr lang="en-US" sz="3600" dirty="0" smtClean="0"/>
              <a:t>Law</a:t>
            </a:r>
            <a:endParaRPr lang="en-US" sz="3600" dirty="0"/>
          </a:p>
        </p:txBody>
      </p:sp>
    </p:spTree>
    <p:extLst>
      <p:ext uri="{BB962C8B-B14F-4D97-AF65-F5344CB8AC3E}">
        <p14:creationId xmlns:p14="http://schemas.microsoft.com/office/powerpoint/2010/main" val="112939519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idx="1"/>
          </p:nvPr>
        </p:nvSpPr>
        <p:spPr>
          <a:xfrm>
            <a:off x="457200" y="762000"/>
            <a:ext cx="8229600" cy="5715000"/>
          </a:xfrm>
        </p:spPr>
        <p:txBody>
          <a:bodyPr/>
          <a:lstStyle/>
          <a:p>
            <a:pPr>
              <a:lnSpc>
                <a:spcPct val="90000"/>
              </a:lnSpc>
            </a:pPr>
            <a:r>
              <a:rPr lang="en-US" sz="2400"/>
              <a:t>Developed most notably by James Maxwell and Ludwig Boltzmann</a:t>
            </a:r>
          </a:p>
          <a:p>
            <a:pPr>
              <a:lnSpc>
                <a:spcPct val="90000"/>
              </a:lnSpc>
            </a:pPr>
            <a:r>
              <a:rPr lang="en-US" sz="2400"/>
              <a:t>Postulates:</a:t>
            </a:r>
          </a:p>
          <a:p>
            <a:pPr lvl="1">
              <a:lnSpc>
                <a:spcPct val="90000"/>
              </a:lnSpc>
            </a:pPr>
            <a:r>
              <a:rPr lang="en-US" sz="2300" u="sng"/>
              <a:t>Postulate 1</a:t>
            </a:r>
            <a:r>
              <a:rPr lang="en-US" sz="2300"/>
              <a:t>: Gases are composed of molecules whose size is negligible compared with the average distance between them.</a:t>
            </a:r>
          </a:p>
          <a:p>
            <a:pPr lvl="1">
              <a:lnSpc>
                <a:spcPct val="90000"/>
              </a:lnSpc>
            </a:pPr>
            <a:r>
              <a:rPr lang="en-US" sz="2300" u="sng"/>
              <a:t>Postulate 2</a:t>
            </a:r>
            <a:r>
              <a:rPr lang="en-US" sz="2300"/>
              <a:t>: Molecules move randomly in straight lines in all directions and at various speeds.</a:t>
            </a:r>
          </a:p>
          <a:p>
            <a:pPr lvl="1">
              <a:lnSpc>
                <a:spcPct val="90000"/>
              </a:lnSpc>
            </a:pPr>
            <a:r>
              <a:rPr lang="en-US" sz="2300" u="sng"/>
              <a:t>Postulate 3</a:t>
            </a:r>
            <a:r>
              <a:rPr lang="en-US" sz="2300"/>
              <a:t>: The forces of attraction or repulsion between two molecules in a gas are very weak or negligible, except when they collide.</a:t>
            </a:r>
          </a:p>
          <a:p>
            <a:pPr lvl="1">
              <a:lnSpc>
                <a:spcPct val="90000"/>
              </a:lnSpc>
            </a:pPr>
            <a:r>
              <a:rPr lang="en-US" sz="2300" u="sng"/>
              <a:t>Postulate 4</a:t>
            </a:r>
            <a:r>
              <a:rPr lang="en-US" sz="2300"/>
              <a:t>: When molecules collide with one another, the collisions are elastic.</a:t>
            </a:r>
          </a:p>
          <a:p>
            <a:pPr lvl="1">
              <a:lnSpc>
                <a:spcPct val="90000"/>
              </a:lnSpc>
            </a:pPr>
            <a:r>
              <a:rPr lang="en-US" sz="2300" u="sng"/>
              <a:t>Postulate 5</a:t>
            </a:r>
            <a:r>
              <a:rPr lang="en-US" sz="2300"/>
              <a:t>: The average kinetic energy of a molecule is proportional to the absolute temperature.</a:t>
            </a:r>
          </a:p>
          <a:p>
            <a:pPr lvl="1">
              <a:lnSpc>
                <a:spcPct val="90000"/>
              </a:lnSpc>
            </a:pPr>
            <a:endParaRPr lang="en-US" sz="2300"/>
          </a:p>
        </p:txBody>
      </p:sp>
      <p:sp>
        <p:nvSpPr>
          <p:cNvPr id="4" name="Slide Number Placeholder 5"/>
          <p:cNvSpPr>
            <a:spLocks noGrp="1"/>
          </p:cNvSpPr>
          <p:nvPr>
            <p:ph type="sldNum" sz="quarter" idx="12"/>
          </p:nvPr>
        </p:nvSpPr>
        <p:spPr/>
        <p:txBody>
          <a:bodyPr/>
          <a:lstStyle/>
          <a:p>
            <a:fld id="{05384082-31A2-4D8D-AE7F-CC20F68B28D3}" type="slidenum">
              <a:rPr lang="en-US"/>
              <a:pPr/>
              <a:t>76</a:t>
            </a:fld>
            <a:endParaRPr lang="en-US"/>
          </a:p>
        </p:txBody>
      </p:sp>
      <p:sp>
        <p:nvSpPr>
          <p:cNvPr id="77826" name="Rectangle 2"/>
          <p:cNvSpPr>
            <a:spLocks noGrp="1" noChangeArrowheads="1"/>
          </p:cNvSpPr>
          <p:nvPr>
            <p:ph type="title"/>
          </p:nvPr>
        </p:nvSpPr>
        <p:spPr>
          <a:xfrm>
            <a:off x="457200" y="76200"/>
            <a:ext cx="8229600" cy="715963"/>
          </a:xfrm>
        </p:spPr>
        <p:txBody>
          <a:bodyPr/>
          <a:lstStyle/>
          <a:p>
            <a:r>
              <a:rPr lang="en-US" sz="4000"/>
              <a:t>Kinetic Molecular Theory</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fld id="{F789D444-597E-4D28-B85B-AE87C27D79F4}" type="slidenum">
              <a:rPr lang="en-US"/>
              <a:pPr/>
              <a:t>77</a:t>
            </a:fld>
            <a:endParaRPr lang="en-US"/>
          </a:p>
        </p:txBody>
      </p:sp>
      <p:sp>
        <p:nvSpPr>
          <p:cNvPr id="178178" name="Rectangle 2"/>
          <p:cNvSpPr>
            <a:spLocks noGrp="1" noChangeArrowheads="1"/>
          </p:cNvSpPr>
          <p:nvPr>
            <p:ph type="title" idx="4294967295"/>
          </p:nvPr>
        </p:nvSpPr>
        <p:spPr>
          <a:xfrm>
            <a:off x="1371600" y="152400"/>
            <a:ext cx="7772400" cy="685800"/>
          </a:xfrm>
        </p:spPr>
        <p:txBody>
          <a:bodyPr/>
          <a:lstStyle/>
          <a:p>
            <a:r>
              <a:rPr lang="en-US" sz="3600"/>
              <a:t>Kinetic Molecular Theory</a:t>
            </a:r>
          </a:p>
        </p:txBody>
      </p:sp>
      <p:sp>
        <p:nvSpPr>
          <p:cNvPr id="178179" name="Text Box 3"/>
          <p:cNvSpPr txBox="1">
            <a:spLocks noChangeArrowheads="1"/>
          </p:cNvSpPr>
          <p:nvPr/>
        </p:nvSpPr>
        <p:spPr bwMode="auto">
          <a:xfrm>
            <a:off x="2022475" y="846138"/>
            <a:ext cx="1608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2400">
                <a:solidFill>
                  <a:srgbClr val="FF0000"/>
                </a:solidFill>
              </a:rPr>
              <a:t>Postulates</a:t>
            </a:r>
          </a:p>
        </p:txBody>
      </p:sp>
      <p:sp>
        <p:nvSpPr>
          <p:cNvPr id="178180" name="Line 4"/>
          <p:cNvSpPr>
            <a:spLocks noChangeShapeType="1"/>
          </p:cNvSpPr>
          <p:nvPr/>
        </p:nvSpPr>
        <p:spPr bwMode="auto">
          <a:xfrm>
            <a:off x="658813" y="1303338"/>
            <a:ext cx="7772400" cy="0"/>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183" name="Text Box 8"/>
          <p:cNvSpPr txBox="1">
            <a:spLocks noChangeArrowheads="1"/>
          </p:cNvSpPr>
          <p:nvPr/>
        </p:nvSpPr>
        <p:spPr bwMode="auto">
          <a:xfrm>
            <a:off x="5992813" y="844550"/>
            <a:ext cx="14398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2400">
                <a:solidFill>
                  <a:srgbClr val="FF0000"/>
                </a:solidFill>
              </a:rPr>
              <a:t>Evidence</a:t>
            </a:r>
          </a:p>
        </p:txBody>
      </p:sp>
      <p:graphicFrame>
        <p:nvGraphicFramePr>
          <p:cNvPr id="178201" name="Group 25"/>
          <p:cNvGraphicFramePr>
            <a:graphicFrameLocks noGrp="1"/>
          </p:cNvGraphicFramePr>
          <p:nvPr/>
        </p:nvGraphicFramePr>
        <p:xfrm>
          <a:off x="838200" y="1371600"/>
          <a:ext cx="7723188" cy="4376928"/>
        </p:xfrm>
        <a:graphic>
          <a:graphicData uri="http://schemas.openxmlformats.org/drawingml/2006/table">
            <a:tbl>
              <a:tblPr/>
              <a:tblGrid>
                <a:gridCol w="4379913"/>
                <a:gridCol w="3343275"/>
              </a:tblGrid>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rPr>
                        <a:t>1.  Gases are tiny molecules in mostly empty space</a:t>
                      </a:r>
                      <a:r>
                        <a:rPr kumimoji="0" lang="en-US" sz="1400" b="1" i="0" u="none" strike="noStrike" cap="none" normalizeH="0" baseline="0" smtClean="0">
                          <a:ln>
                            <a:noFill/>
                          </a:ln>
                          <a:solidFill>
                            <a:schemeClr val="tx1"/>
                          </a:solidFill>
                          <a:effectLst/>
                          <a:latin typeface="Arial" pitchFamily="34" charset="0"/>
                        </a:rPr>
                        <a:t>.</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rPr>
                        <a:t>The compressibility of gases.</a:t>
                      </a:r>
                    </a:p>
                  </a:txBody>
                  <a:tcPr horzOverflow="overflow">
                    <a:lnL>
                      <a:noFill/>
                    </a:lnL>
                    <a:lnR>
                      <a:noFill/>
                    </a:lnR>
                    <a:lnT>
                      <a:noFill/>
                    </a:lnT>
                    <a:lnB>
                      <a:noFill/>
                    </a:lnB>
                    <a:lnTlToBr>
                      <a:noFill/>
                    </a:lnTlToBr>
                    <a:lnBlToTr>
                      <a:noFill/>
                    </a:lnBlToTr>
                    <a:noFill/>
                  </a:tcPr>
                </a:tc>
              </a:tr>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rPr>
                        <a:t>2.  The molecules move in constant, rapid, random, straight-line motion.</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rPr>
                        <a:t>Gases mix rapidly.</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pitchFamily="34" charset="0"/>
                      </a:endParaRPr>
                    </a:p>
                  </a:txBody>
                  <a:tcPr horzOverflow="overflow">
                    <a:lnL>
                      <a:noFill/>
                    </a:lnL>
                    <a:lnR>
                      <a:noFill/>
                    </a:lnR>
                    <a:lnT>
                      <a:noFill/>
                    </a:lnT>
                    <a:lnB>
                      <a:noFill/>
                    </a:lnB>
                    <a:lnTlToBr>
                      <a:noFill/>
                    </a:lnTlToBr>
                    <a:lnBlToTr>
                      <a:noFill/>
                    </a:lnBlToTr>
                    <a:noFill/>
                  </a:tcPr>
                </a:tc>
              </a:tr>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rPr>
                        <a:t>3.  There are no attractive forces between molecules.</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rPr>
                        <a:t>Gases do not clump.</a:t>
                      </a:r>
                    </a:p>
                  </a:txBody>
                  <a:tcPr horzOverflow="overflow">
                    <a:lnL>
                      <a:noFill/>
                    </a:lnL>
                    <a:lnR>
                      <a:noFill/>
                    </a:lnR>
                    <a:lnT>
                      <a:noFill/>
                    </a:lnT>
                    <a:lnB>
                      <a:noFill/>
                    </a:lnB>
                    <a:lnTlToBr>
                      <a:noFill/>
                    </a:lnTlToBr>
                    <a:lnBlToTr>
                      <a:noFill/>
                    </a:lnBlToTr>
                    <a:noFill/>
                  </a:tcPr>
                </a:tc>
              </a:tr>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rPr>
                        <a:t>4.  The molecules collide elastically   with container walls and one another.</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rPr>
                        <a:t>Gases exert pressure that does not diminish over time.</a:t>
                      </a:r>
                    </a:p>
                  </a:txBody>
                  <a:tcPr horzOverflow="overflow">
                    <a:lnL>
                      <a:noFill/>
                    </a:lnL>
                    <a:lnR>
                      <a:noFill/>
                    </a:lnR>
                    <a:lnT>
                      <a:noFill/>
                    </a:lnT>
                    <a:lnB>
                      <a:noFill/>
                    </a:lnB>
                    <a:lnTlToBr>
                      <a:noFill/>
                    </a:lnTlToBr>
                    <a:lnBlToTr>
                      <a:noFill/>
                    </a:lnBlToTr>
                    <a:noFill/>
                  </a:tcPr>
                </a:tc>
              </a:tr>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rPr>
                        <a:t>5.  The average kinetic energy of the molecules is proportional to the Kelvin temperature of the sample.</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rPr>
                        <a:t>Charles’ Law</a:t>
                      </a:r>
                    </a:p>
                  </a:txBody>
                  <a:tcPr horzOverflow="overflow">
                    <a:lnL>
                      <a:noFill/>
                    </a:lnL>
                    <a:lnR>
                      <a:noFill/>
                    </a:lnR>
                    <a:lnT>
                      <a:noFill/>
                    </a:lnT>
                    <a:lnB>
                      <a:noFill/>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457200" y="76200"/>
            <a:ext cx="8229600" cy="411162"/>
          </a:xfrm>
        </p:spPr>
        <p:txBody>
          <a:bodyPr>
            <a:normAutofit fontScale="90000"/>
          </a:bodyPr>
          <a:lstStyle/>
          <a:p>
            <a:r>
              <a:rPr lang="en-US" sz="4000" dirty="0"/>
              <a:t>Average Kinetic Energy</a:t>
            </a:r>
          </a:p>
        </p:txBody>
      </p:sp>
      <p:sp>
        <p:nvSpPr>
          <p:cNvPr id="78851" name="Rectangle 3"/>
          <p:cNvSpPr>
            <a:spLocks noGrp="1" noChangeArrowheads="1"/>
          </p:cNvSpPr>
          <p:nvPr>
            <p:ph type="body" sz="half" idx="1"/>
          </p:nvPr>
        </p:nvSpPr>
        <p:spPr>
          <a:xfrm>
            <a:off x="381000" y="609600"/>
            <a:ext cx="8229600" cy="5410200"/>
          </a:xfrm>
        </p:spPr>
        <p:txBody>
          <a:bodyPr/>
          <a:lstStyle/>
          <a:p>
            <a:r>
              <a:rPr lang="en-US" sz="2800" dirty="0"/>
              <a:t>Kinetic energy of an object is the energy associated with its motion.  </a:t>
            </a:r>
          </a:p>
          <a:p>
            <a:pPr lvl="1"/>
            <a:r>
              <a:rPr lang="en-US" sz="2400" dirty="0" err="1"/>
              <a:t>E</a:t>
            </a:r>
            <a:r>
              <a:rPr lang="en-US" sz="2400" baseline="-25000" dirty="0" err="1"/>
              <a:t>k</a:t>
            </a:r>
            <a:r>
              <a:rPr lang="en-US" sz="2400" dirty="0"/>
              <a:t> = ½ mass * speed</a:t>
            </a:r>
            <a:r>
              <a:rPr lang="en-US" sz="2400" baseline="30000" dirty="0"/>
              <a:t>2</a:t>
            </a:r>
            <a:endParaRPr lang="en-US" sz="2400" dirty="0"/>
          </a:p>
          <a:p>
            <a:pPr lvl="1"/>
            <a:r>
              <a:rPr lang="en-US" sz="2400" dirty="0"/>
              <a:t>If a heavy object and a light object have the same kinetic energy, the heavy object must be moving more slowly.</a:t>
            </a:r>
          </a:p>
          <a:p>
            <a:pPr lvl="1"/>
            <a:r>
              <a:rPr lang="en-US" sz="2400" dirty="0"/>
              <a:t>Average kinetic energy for a large population of molecules is</a:t>
            </a:r>
            <a:br>
              <a:rPr lang="en-US" sz="2400" dirty="0"/>
            </a:br>
            <a:r>
              <a:rPr lang="en-US" sz="2400" dirty="0"/>
              <a:t/>
            </a:r>
            <a:br>
              <a:rPr lang="en-US" sz="2400" dirty="0"/>
            </a:br>
            <a:r>
              <a:rPr lang="en-US" sz="2400" dirty="0"/>
              <a:t> </a:t>
            </a:r>
            <a:br>
              <a:rPr lang="en-US" sz="2400" dirty="0"/>
            </a:br>
            <a:r>
              <a:rPr lang="en-US" sz="2400" dirty="0"/>
              <a:t>m is molecular mass and       is the average of the squares of the molecular speeds.</a:t>
            </a:r>
          </a:p>
          <a:p>
            <a:pPr lvl="1">
              <a:buFontTx/>
              <a:buNone/>
            </a:pPr>
            <a:endParaRPr lang="en-US" sz="2400" dirty="0"/>
          </a:p>
        </p:txBody>
      </p:sp>
      <p:graphicFrame>
        <p:nvGraphicFramePr>
          <p:cNvPr id="78852" name="Object 4"/>
          <p:cNvGraphicFramePr>
            <a:graphicFrameLocks noGrp="1" noChangeAspect="1"/>
          </p:cNvGraphicFramePr>
          <p:nvPr>
            <p:ph sz="half" idx="2"/>
            <p:extLst>
              <p:ext uri="{D42A27DB-BD31-4B8C-83A1-F6EECF244321}">
                <p14:modId xmlns:p14="http://schemas.microsoft.com/office/powerpoint/2010/main" val="304743634"/>
              </p:ext>
            </p:extLst>
          </p:nvPr>
        </p:nvGraphicFramePr>
        <p:xfrm>
          <a:off x="3124200" y="3581400"/>
          <a:ext cx="1816100" cy="954088"/>
        </p:xfrm>
        <a:graphic>
          <a:graphicData uri="http://schemas.openxmlformats.org/presentationml/2006/ole">
            <mc:AlternateContent xmlns:mc="http://schemas.openxmlformats.org/markup-compatibility/2006">
              <mc:Choice xmlns:v="urn:schemas-microsoft-com:vml" Requires="v">
                <p:oleObj spid="_x0000_s78872" name="Equation" r:id="rId3" imgW="749160" imgH="393480" progId="Equation.3">
                  <p:embed/>
                </p:oleObj>
              </mc:Choice>
              <mc:Fallback>
                <p:oleObj name="Equation" r:id="rId3" imgW="749160" imgH="39348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3581400"/>
                        <a:ext cx="1816100" cy="954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Slide Number Placeholder 6"/>
          <p:cNvSpPr>
            <a:spLocks noGrp="1"/>
          </p:cNvSpPr>
          <p:nvPr>
            <p:ph type="sldNum" sz="quarter" idx="12"/>
          </p:nvPr>
        </p:nvSpPr>
        <p:spPr/>
        <p:txBody>
          <a:bodyPr/>
          <a:lstStyle/>
          <a:p>
            <a:fld id="{606BB487-7A8E-43D1-AC26-6DE800EA0174}" type="slidenum">
              <a:rPr lang="en-US"/>
              <a:pPr/>
              <a:t>78</a:t>
            </a:fld>
            <a:endParaRPr lang="en-US"/>
          </a:p>
        </p:txBody>
      </p:sp>
      <p:graphicFrame>
        <p:nvGraphicFramePr>
          <p:cNvPr id="78854" name="Object 6"/>
          <p:cNvGraphicFramePr>
            <a:graphicFrameLocks noChangeAspect="1"/>
          </p:cNvGraphicFramePr>
          <p:nvPr>
            <p:extLst>
              <p:ext uri="{D42A27DB-BD31-4B8C-83A1-F6EECF244321}">
                <p14:modId xmlns:p14="http://schemas.microsoft.com/office/powerpoint/2010/main" val="1121917718"/>
              </p:ext>
            </p:extLst>
          </p:nvPr>
        </p:nvGraphicFramePr>
        <p:xfrm>
          <a:off x="4675187" y="4572000"/>
          <a:ext cx="277813" cy="333375"/>
        </p:xfrm>
        <a:graphic>
          <a:graphicData uri="http://schemas.openxmlformats.org/presentationml/2006/ole">
            <mc:AlternateContent xmlns:mc="http://schemas.openxmlformats.org/markup-compatibility/2006">
              <mc:Choice xmlns:v="urn:schemas-microsoft-com:vml" Requires="v">
                <p:oleObj spid="_x0000_s78873" name="Equation" r:id="rId5" imgW="190440" imgH="228600" progId="Equation.3">
                  <p:embed/>
                </p:oleObj>
              </mc:Choice>
              <mc:Fallback>
                <p:oleObj name="Equation" r:id="rId5" imgW="190440" imgH="2286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5187" y="4572000"/>
                        <a:ext cx="277813" cy="333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457200" y="0"/>
            <a:ext cx="8229600" cy="914400"/>
          </a:xfrm>
        </p:spPr>
        <p:txBody>
          <a:bodyPr/>
          <a:lstStyle/>
          <a:p>
            <a:r>
              <a:rPr lang="en-US"/>
              <a:t>Root-Mean-Square Speed</a:t>
            </a:r>
          </a:p>
        </p:txBody>
      </p:sp>
      <p:sp>
        <p:nvSpPr>
          <p:cNvPr id="81923" name="Rectangle 3"/>
          <p:cNvSpPr>
            <a:spLocks noGrp="1" noChangeArrowheads="1"/>
          </p:cNvSpPr>
          <p:nvPr>
            <p:ph type="body" sz="half" idx="1"/>
          </p:nvPr>
        </p:nvSpPr>
        <p:spPr>
          <a:xfrm>
            <a:off x="457200" y="914400"/>
            <a:ext cx="8305800" cy="5211763"/>
          </a:xfrm>
        </p:spPr>
        <p:txBody>
          <a:bodyPr/>
          <a:lstStyle/>
          <a:p>
            <a:pPr>
              <a:lnSpc>
                <a:spcPct val="90000"/>
              </a:lnSpc>
            </a:pPr>
            <a:r>
              <a:rPr lang="en-US" sz="2800"/>
              <a:t>The square root of        is called the root mean square speed, or rms speed (u</a:t>
            </a:r>
            <a:r>
              <a:rPr lang="en-US" sz="2800" baseline="-25000"/>
              <a:t>rms</a:t>
            </a:r>
            <a:r>
              <a:rPr lang="en-US" sz="2800"/>
              <a:t>). </a:t>
            </a:r>
          </a:p>
          <a:p>
            <a:pPr lvl="2">
              <a:lnSpc>
                <a:spcPct val="90000"/>
              </a:lnSpc>
            </a:pPr>
            <a:r>
              <a:rPr lang="en-US" sz="2000"/>
              <a:t>A molecule moving at this speed has the average kinetic energy.</a:t>
            </a:r>
          </a:p>
          <a:p>
            <a:pPr>
              <a:lnSpc>
                <a:spcPct val="90000"/>
              </a:lnSpc>
            </a:pPr>
            <a:r>
              <a:rPr lang="en-US" sz="2800"/>
              <a:t>Root mean square speed is related to temperature and molar mass by</a:t>
            </a:r>
            <a:br>
              <a:rPr lang="en-US" sz="2800"/>
            </a:br>
            <a:r>
              <a:rPr lang="en-US" sz="2800"/>
              <a:t/>
            </a:r>
            <a:br>
              <a:rPr lang="en-US" sz="2800"/>
            </a:br>
            <a:r>
              <a:rPr lang="en-US" sz="2800"/>
              <a:t/>
            </a:r>
            <a:br>
              <a:rPr lang="en-US" sz="2800"/>
            </a:br>
            <a:endParaRPr lang="en-US" sz="2800"/>
          </a:p>
          <a:p>
            <a:pPr lvl="1">
              <a:lnSpc>
                <a:spcPct val="90000"/>
              </a:lnSpc>
            </a:pPr>
            <a:r>
              <a:rPr lang="en-US" sz="2400"/>
              <a:t>R is the gas constant (8.314 J/mol K)</a:t>
            </a:r>
          </a:p>
          <a:p>
            <a:pPr lvl="1">
              <a:lnSpc>
                <a:spcPct val="90000"/>
              </a:lnSpc>
            </a:pPr>
            <a:r>
              <a:rPr lang="en-US" sz="2400"/>
              <a:t>T is the absolute temperature</a:t>
            </a:r>
          </a:p>
          <a:p>
            <a:pPr lvl="1">
              <a:lnSpc>
                <a:spcPct val="90000"/>
              </a:lnSpc>
            </a:pPr>
            <a:r>
              <a:rPr lang="en-US" sz="2400"/>
              <a:t>M is the molar mass (kg/mol)</a:t>
            </a:r>
          </a:p>
          <a:p>
            <a:pPr lvl="1">
              <a:lnSpc>
                <a:spcPct val="90000"/>
              </a:lnSpc>
            </a:pPr>
            <a:r>
              <a:rPr lang="en-US" sz="2400"/>
              <a:t>U</a:t>
            </a:r>
            <a:r>
              <a:rPr lang="en-US" sz="2400" baseline="-25000"/>
              <a:t>rms</a:t>
            </a:r>
            <a:r>
              <a:rPr lang="en-US" sz="2400"/>
              <a:t> is in m/s</a:t>
            </a:r>
          </a:p>
        </p:txBody>
      </p:sp>
      <p:graphicFrame>
        <p:nvGraphicFramePr>
          <p:cNvPr id="81924" name="Object 4"/>
          <p:cNvGraphicFramePr>
            <a:graphicFrameLocks noGrp="1" noChangeAspect="1"/>
          </p:cNvGraphicFramePr>
          <p:nvPr>
            <p:ph sz="quarter" idx="2"/>
            <p:extLst>
              <p:ext uri="{D42A27DB-BD31-4B8C-83A1-F6EECF244321}">
                <p14:modId xmlns:p14="http://schemas.microsoft.com/office/powerpoint/2010/main" val="2711568464"/>
              </p:ext>
            </p:extLst>
          </p:nvPr>
        </p:nvGraphicFramePr>
        <p:xfrm>
          <a:off x="2514600" y="2819400"/>
          <a:ext cx="2209800" cy="1171575"/>
        </p:xfrm>
        <a:graphic>
          <a:graphicData uri="http://schemas.openxmlformats.org/presentationml/2006/ole">
            <mc:AlternateContent xmlns:mc="http://schemas.openxmlformats.org/markup-compatibility/2006">
              <mc:Choice xmlns:v="urn:schemas-microsoft-com:vml" Requires="v">
                <p:oleObj spid="_x0000_s81944" name="Equation" r:id="rId4" imgW="838080" imgH="444240" progId="Equation.3">
                  <p:embed/>
                </p:oleObj>
              </mc:Choice>
              <mc:Fallback>
                <p:oleObj name="Equation" r:id="rId4" imgW="838080" imgH="44424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2819400"/>
                        <a:ext cx="2209800" cy="1171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1926" name="Object 6"/>
          <p:cNvGraphicFramePr>
            <a:graphicFrameLocks noGrp="1" noChangeAspect="1"/>
          </p:cNvGraphicFramePr>
          <p:nvPr>
            <p:ph sz="quarter" idx="3"/>
          </p:nvPr>
        </p:nvGraphicFramePr>
        <p:xfrm>
          <a:off x="4038600" y="914400"/>
          <a:ext cx="381000" cy="457200"/>
        </p:xfrm>
        <a:graphic>
          <a:graphicData uri="http://schemas.openxmlformats.org/presentationml/2006/ole">
            <mc:AlternateContent xmlns:mc="http://schemas.openxmlformats.org/markup-compatibility/2006">
              <mc:Choice xmlns:v="urn:schemas-microsoft-com:vml" Requires="v">
                <p:oleObj spid="_x0000_s81945" name="Equation" r:id="rId6" imgW="190440" imgH="228600" progId="Equation.3">
                  <p:embed/>
                </p:oleObj>
              </mc:Choice>
              <mc:Fallback>
                <p:oleObj name="Equation" r:id="rId6" imgW="190440" imgH="228600" progId="Equation.3">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38600" y="914400"/>
                        <a:ext cx="381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Slide Number Placeholder 7"/>
          <p:cNvSpPr>
            <a:spLocks noGrp="1"/>
          </p:cNvSpPr>
          <p:nvPr>
            <p:ph type="sldNum" sz="quarter" idx="12"/>
          </p:nvPr>
        </p:nvSpPr>
        <p:spPr/>
        <p:txBody>
          <a:bodyPr/>
          <a:lstStyle/>
          <a:p>
            <a:fld id="{138AAA7F-9E43-42FE-B2AA-04C1F17110D7}" type="slidenum">
              <a:rPr lang="en-US"/>
              <a:pPr/>
              <a:t>79</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76200"/>
            <a:ext cx="8229600" cy="960438"/>
          </a:xfrm>
        </p:spPr>
        <p:txBody>
          <a:bodyPr/>
          <a:lstStyle/>
          <a:p>
            <a:r>
              <a:rPr lang="en-US"/>
              <a:t>Units of Pressure</a:t>
            </a:r>
          </a:p>
        </p:txBody>
      </p:sp>
      <p:graphicFrame>
        <p:nvGraphicFramePr>
          <p:cNvPr id="38956" name="Group 44"/>
          <p:cNvGraphicFramePr>
            <a:graphicFrameLocks noGrp="1"/>
          </p:cNvGraphicFramePr>
          <p:nvPr>
            <p:ph type="tbl" idx="1"/>
            <p:extLst>
              <p:ext uri="{D42A27DB-BD31-4B8C-83A1-F6EECF244321}">
                <p14:modId xmlns:p14="http://schemas.microsoft.com/office/powerpoint/2010/main" val="3279032522"/>
              </p:ext>
            </p:extLst>
          </p:nvPr>
        </p:nvGraphicFramePr>
        <p:xfrm>
          <a:off x="1066800" y="1143000"/>
          <a:ext cx="7019925" cy="4154172"/>
        </p:xfrm>
        <a:graphic>
          <a:graphicData uri="http://schemas.openxmlformats.org/drawingml/2006/table">
            <a:tbl>
              <a:tblPr/>
              <a:tblGrid>
                <a:gridCol w="4352925"/>
                <a:gridCol w="2667000"/>
              </a:tblGrid>
              <a:tr h="609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rPr>
                        <a:t>Unit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rPr>
                        <a:t>Atmospheric Pressure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Pascal (Pa); kilopascal (kPa)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1.01325x10</a:t>
                      </a:r>
                      <a:r>
                        <a:rPr kumimoji="0" lang="en-US" sz="2000" b="0" i="0" u="none" strike="noStrike" cap="none" normalizeH="0" baseline="30000" smtClean="0">
                          <a:ln>
                            <a:noFill/>
                          </a:ln>
                          <a:solidFill>
                            <a:schemeClr val="tx1"/>
                          </a:solidFill>
                          <a:effectLst/>
                          <a:latin typeface="Arial" pitchFamily="34" charset="0"/>
                        </a:rPr>
                        <a:t>5</a:t>
                      </a:r>
                      <a:r>
                        <a:rPr kumimoji="0" lang="en-US" sz="2000" b="0" i="0" u="none" strike="noStrike" cap="none" normalizeH="0" baseline="0" smtClean="0">
                          <a:ln>
                            <a:noFill/>
                          </a:ln>
                          <a:solidFill>
                            <a:schemeClr val="tx1"/>
                          </a:solidFill>
                          <a:effectLst/>
                          <a:latin typeface="Arial" pitchFamily="34" charset="0"/>
                        </a:rPr>
                        <a:t> Pa; 101.325 kPa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27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Atmosphere (atm)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1 atm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27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Millimeters of mercury (mmHg)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760 mmHg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27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Torr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760 torr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27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Pounds per square inch (psi or lb/in</a:t>
                      </a:r>
                      <a:r>
                        <a:rPr kumimoji="0" lang="en-US" sz="2000" b="0" i="0" u="none" strike="noStrike" cap="none" normalizeH="0" baseline="30000" smtClean="0">
                          <a:ln>
                            <a:noFill/>
                          </a:ln>
                          <a:solidFill>
                            <a:schemeClr val="tx1"/>
                          </a:solidFill>
                          <a:effectLst/>
                          <a:latin typeface="Arial" pitchFamily="34" charset="0"/>
                        </a:rPr>
                        <a:t>2</a:t>
                      </a:r>
                      <a:r>
                        <a:rPr kumimoji="0" lang="en-US" sz="2000" b="0" i="0" u="none" strike="noStrike" cap="none" normalizeH="0" baseline="0" smtClean="0">
                          <a:ln>
                            <a:noFill/>
                          </a:ln>
                          <a:solidFill>
                            <a:schemeClr val="tx1"/>
                          </a:solidFill>
                          <a:effectLst/>
                          <a:latin typeface="Arial" pitchFamily="34"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14.7 lb/in</a:t>
                      </a:r>
                      <a:r>
                        <a:rPr kumimoji="0" lang="en-US" sz="2000" b="0" i="0" u="none" strike="noStrike" cap="none" normalizeH="0" baseline="30000" smtClean="0">
                          <a:ln>
                            <a:noFill/>
                          </a:ln>
                          <a:solidFill>
                            <a:schemeClr val="tx1"/>
                          </a:solidFill>
                          <a:effectLst/>
                          <a:latin typeface="Arial" pitchFamily="34"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27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Bar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rPr>
                        <a:t>1.01325 bar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0" name="Slide Number Placeholder 5"/>
          <p:cNvSpPr>
            <a:spLocks noGrp="1"/>
          </p:cNvSpPr>
          <p:nvPr>
            <p:ph type="sldNum" sz="quarter" idx="12"/>
          </p:nvPr>
        </p:nvSpPr>
        <p:spPr/>
        <p:txBody>
          <a:bodyPr/>
          <a:lstStyle/>
          <a:p>
            <a:fld id="{E1E8E94D-CEAC-4877-B4C6-94F2166133AF}" type="slidenum">
              <a:rPr lang="en-US"/>
              <a:pPr/>
              <a:t>8</a:t>
            </a:fld>
            <a:endParaRPr lang="en-US"/>
          </a:p>
        </p:txBody>
      </p:sp>
      <p:sp>
        <p:nvSpPr>
          <p:cNvPr id="38957" name="Text Box 45"/>
          <p:cNvSpPr txBox="1">
            <a:spLocks noChangeArrowheads="1"/>
          </p:cNvSpPr>
          <p:nvPr/>
        </p:nvSpPr>
        <p:spPr bwMode="auto">
          <a:xfrm>
            <a:off x="2590800" y="5562600"/>
            <a:ext cx="50292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t>** These are all equivalent values.</a:t>
            </a:r>
          </a:p>
          <a:p>
            <a:pPr>
              <a:spcBef>
                <a:spcPct val="50000"/>
              </a:spcBef>
            </a:pPr>
            <a:r>
              <a:rPr lang="en-US" b="1"/>
              <a:t>	e.g.  1 atm = 760 torr</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9" name="Rectangle 3"/>
          <p:cNvSpPr>
            <a:spLocks noGrp="1" noChangeArrowheads="1"/>
          </p:cNvSpPr>
          <p:nvPr>
            <p:ph idx="1"/>
          </p:nvPr>
        </p:nvSpPr>
        <p:spPr>
          <a:xfrm>
            <a:off x="457200" y="762000"/>
            <a:ext cx="8229600" cy="5287962"/>
          </a:xfrm>
        </p:spPr>
        <p:txBody>
          <a:bodyPr/>
          <a:lstStyle/>
          <a:p>
            <a:pPr marL="609600" indent="-609600">
              <a:buFontTx/>
              <a:buAutoNum type="arabicPeriod"/>
            </a:pPr>
            <a:r>
              <a:rPr lang="en-US" dirty="0"/>
              <a:t>Calculate the root mean square speed of O</a:t>
            </a:r>
            <a:r>
              <a:rPr lang="en-US" baseline="-25000" dirty="0"/>
              <a:t>2</a:t>
            </a:r>
            <a:r>
              <a:rPr lang="en-US" dirty="0"/>
              <a:t> molecules in a tank at 21</a:t>
            </a:r>
            <a:r>
              <a:rPr lang="en-US" dirty="0">
                <a:cs typeface="Arial" pitchFamily="34" charset="0"/>
              </a:rPr>
              <a:t>°C and 15.7 atm</a:t>
            </a:r>
            <a:r>
              <a:rPr lang="en-US" dirty="0" smtClean="0">
                <a:cs typeface="Arial" pitchFamily="34" charset="0"/>
              </a:rPr>
              <a:t>.</a:t>
            </a:r>
            <a:br>
              <a:rPr lang="en-US" dirty="0" smtClean="0">
                <a:cs typeface="Arial" pitchFamily="34" charset="0"/>
              </a:rPr>
            </a:br>
            <a:r>
              <a:rPr lang="en-US" dirty="0" smtClean="0">
                <a:cs typeface="Arial" pitchFamily="34" charset="0"/>
              </a:rPr>
              <a:t/>
            </a:r>
            <a:br>
              <a:rPr lang="en-US" dirty="0" smtClean="0">
                <a:cs typeface="Arial" pitchFamily="34" charset="0"/>
              </a:rPr>
            </a:br>
            <a:r>
              <a:rPr lang="en-US" dirty="0" smtClean="0">
                <a:cs typeface="Arial" pitchFamily="34" charset="0"/>
              </a:rPr>
              <a:t/>
            </a:r>
            <a:br>
              <a:rPr lang="en-US" dirty="0" smtClean="0">
                <a:cs typeface="Arial" pitchFamily="34" charset="0"/>
              </a:rPr>
            </a:br>
            <a:r>
              <a:rPr lang="en-US" dirty="0" smtClean="0">
                <a:cs typeface="Arial" pitchFamily="34" charset="0"/>
              </a:rPr>
              <a:t/>
            </a:r>
            <a:br>
              <a:rPr lang="en-US" dirty="0" smtClean="0">
                <a:cs typeface="Arial" pitchFamily="34" charset="0"/>
              </a:rPr>
            </a:br>
            <a:r>
              <a:rPr lang="en-US" dirty="0" smtClean="0">
                <a:cs typeface="Arial" pitchFamily="34" charset="0"/>
              </a:rPr>
              <a:t/>
            </a:r>
            <a:br>
              <a:rPr lang="en-US" dirty="0" smtClean="0">
                <a:cs typeface="Arial" pitchFamily="34" charset="0"/>
              </a:rPr>
            </a:br>
            <a:endParaRPr lang="en-US" dirty="0">
              <a:cs typeface="Arial" pitchFamily="34" charset="0"/>
            </a:endParaRPr>
          </a:p>
          <a:p>
            <a:pPr marL="609600" indent="-609600">
              <a:buFontTx/>
              <a:buAutoNum type="arabicPeriod"/>
            </a:pPr>
            <a:r>
              <a:rPr lang="en-US" dirty="0">
                <a:cs typeface="Arial" pitchFamily="34" charset="0"/>
              </a:rPr>
              <a:t>Calculate the root mean square speed of N</a:t>
            </a:r>
            <a:r>
              <a:rPr lang="en-US" baseline="-25000" dirty="0">
                <a:cs typeface="Arial" pitchFamily="34" charset="0"/>
              </a:rPr>
              <a:t>2</a:t>
            </a:r>
            <a:r>
              <a:rPr lang="en-US" dirty="0">
                <a:cs typeface="Arial" pitchFamily="34" charset="0"/>
              </a:rPr>
              <a:t> molecules in a tank at 33°C and 4.8 atm</a:t>
            </a:r>
            <a:r>
              <a:rPr lang="en-US" dirty="0" smtClean="0">
                <a:cs typeface="Arial" pitchFamily="34" charset="0"/>
              </a:rPr>
              <a:t>.</a:t>
            </a:r>
            <a:endParaRPr lang="en-US" dirty="0">
              <a:cs typeface="Arial" pitchFamily="34" charset="0"/>
            </a:endParaRPr>
          </a:p>
        </p:txBody>
      </p:sp>
      <p:sp>
        <p:nvSpPr>
          <p:cNvPr id="4" name="Slide Number Placeholder 5"/>
          <p:cNvSpPr>
            <a:spLocks noGrp="1"/>
          </p:cNvSpPr>
          <p:nvPr>
            <p:ph type="sldNum" sz="quarter" idx="12"/>
          </p:nvPr>
        </p:nvSpPr>
        <p:spPr/>
        <p:txBody>
          <a:bodyPr/>
          <a:lstStyle/>
          <a:p>
            <a:fld id="{978B5193-95A9-4A90-AEF8-7C5DB790027A}" type="slidenum">
              <a:rPr lang="en-US"/>
              <a:pPr/>
              <a:t>80</a:t>
            </a:fld>
            <a:endParaRPr lang="en-US"/>
          </a:p>
        </p:txBody>
      </p:sp>
      <p:sp>
        <p:nvSpPr>
          <p:cNvPr id="188418" name="Rectangle 2"/>
          <p:cNvSpPr>
            <a:spLocks noGrp="1" noChangeArrowheads="1"/>
          </p:cNvSpPr>
          <p:nvPr>
            <p:ph type="title"/>
          </p:nvPr>
        </p:nvSpPr>
        <p:spPr>
          <a:xfrm>
            <a:off x="457200" y="0"/>
            <a:ext cx="8229600" cy="884237"/>
          </a:xfrm>
        </p:spPr>
        <p:txBody>
          <a:bodyPr/>
          <a:lstStyle/>
          <a:p>
            <a:r>
              <a:rPr lang="en-US" sz="3600" dirty="0"/>
              <a:t>Root Mean Square Speed Examples</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9" name="Rectangle 3"/>
          <p:cNvSpPr>
            <a:spLocks noGrp="1" noChangeArrowheads="1"/>
          </p:cNvSpPr>
          <p:nvPr>
            <p:ph idx="1"/>
          </p:nvPr>
        </p:nvSpPr>
        <p:spPr>
          <a:xfrm>
            <a:off x="457200" y="762000"/>
            <a:ext cx="8229600" cy="5287962"/>
          </a:xfrm>
        </p:spPr>
        <p:txBody>
          <a:bodyPr/>
          <a:lstStyle/>
          <a:p>
            <a:pPr marL="609600" indent="-609600">
              <a:buFont typeface="+mj-lt"/>
              <a:buAutoNum type="arabicPeriod" startAt="3"/>
            </a:pPr>
            <a:r>
              <a:rPr lang="en-US" dirty="0" smtClean="0">
                <a:cs typeface="Arial" pitchFamily="34" charset="0"/>
              </a:rPr>
              <a:t>At </a:t>
            </a:r>
            <a:r>
              <a:rPr lang="en-US" dirty="0">
                <a:cs typeface="Arial" pitchFamily="34" charset="0"/>
              </a:rPr>
              <a:t>what temperature does the root mean square speed of H</a:t>
            </a:r>
            <a:r>
              <a:rPr lang="en-US" baseline="-25000" dirty="0">
                <a:cs typeface="Arial" pitchFamily="34" charset="0"/>
              </a:rPr>
              <a:t>2</a:t>
            </a:r>
            <a:r>
              <a:rPr lang="en-US" dirty="0">
                <a:cs typeface="Arial" pitchFamily="34" charset="0"/>
              </a:rPr>
              <a:t> molecules in a tank equal 675 m/s? </a:t>
            </a:r>
          </a:p>
        </p:txBody>
      </p:sp>
      <p:sp>
        <p:nvSpPr>
          <p:cNvPr id="4" name="Slide Number Placeholder 5"/>
          <p:cNvSpPr>
            <a:spLocks noGrp="1"/>
          </p:cNvSpPr>
          <p:nvPr>
            <p:ph type="sldNum" sz="quarter" idx="12"/>
          </p:nvPr>
        </p:nvSpPr>
        <p:spPr/>
        <p:txBody>
          <a:bodyPr/>
          <a:lstStyle/>
          <a:p>
            <a:fld id="{978B5193-95A9-4A90-AEF8-7C5DB790027A}" type="slidenum">
              <a:rPr lang="en-US"/>
              <a:pPr/>
              <a:t>81</a:t>
            </a:fld>
            <a:endParaRPr lang="en-US"/>
          </a:p>
        </p:txBody>
      </p:sp>
      <p:sp>
        <p:nvSpPr>
          <p:cNvPr id="188418" name="Rectangle 2"/>
          <p:cNvSpPr>
            <a:spLocks noGrp="1" noChangeArrowheads="1"/>
          </p:cNvSpPr>
          <p:nvPr>
            <p:ph type="title"/>
          </p:nvPr>
        </p:nvSpPr>
        <p:spPr>
          <a:xfrm>
            <a:off x="457200" y="0"/>
            <a:ext cx="8229600" cy="884237"/>
          </a:xfrm>
        </p:spPr>
        <p:txBody>
          <a:bodyPr/>
          <a:lstStyle/>
          <a:p>
            <a:r>
              <a:rPr lang="en-US" sz="3600" dirty="0"/>
              <a:t>Root Mean Square Speed Examples</a:t>
            </a:r>
          </a:p>
        </p:txBody>
      </p:sp>
    </p:spTree>
    <p:extLst>
      <p:ext uri="{BB962C8B-B14F-4D97-AF65-F5344CB8AC3E}">
        <p14:creationId xmlns:p14="http://schemas.microsoft.com/office/powerpoint/2010/main" val="38223528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457200" y="122238"/>
            <a:ext cx="8229600" cy="563562"/>
          </a:xfrm>
        </p:spPr>
        <p:txBody>
          <a:bodyPr>
            <a:normAutofit fontScale="90000"/>
          </a:bodyPr>
          <a:lstStyle/>
          <a:p>
            <a:r>
              <a:rPr lang="en-US" sz="4000"/>
              <a:t>Effusion</a:t>
            </a:r>
          </a:p>
        </p:txBody>
      </p:sp>
      <p:sp>
        <p:nvSpPr>
          <p:cNvPr id="86019" name="Rectangle 3"/>
          <p:cNvSpPr>
            <a:spLocks noGrp="1" noChangeArrowheads="1"/>
          </p:cNvSpPr>
          <p:nvPr>
            <p:ph type="body" sz="half" idx="1"/>
          </p:nvPr>
        </p:nvSpPr>
        <p:spPr>
          <a:xfrm>
            <a:off x="457200" y="762000"/>
            <a:ext cx="8458200" cy="5364163"/>
          </a:xfrm>
        </p:spPr>
        <p:txBody>
          <a:bodyPr/>
          <a:lstStyle/>
          <a:p>
            <a:r>
              <a:rPr lang="en-US" sz="2800"/>
              <a:t>Effusion – the process by which a gas escapes from its container through a tiny hole into an evacuated space.</a:t>
            </a:r>
          </a:p>
          <a:p>
            <a:pPr lvl="1"/>
            <a:r>
              <a:rPr lang="en-US" sz="2400"/>
              <a:t>Thomas Graham concluded that effusion rate is inversely proportional to the square root of the gas density.  </a:t>
            </a:r>
          </a:p>
          <a:p>
            <a:pPr lvl="1"/>
            <a:r>
              <a:rPr lang="en-US" sz="2400"/>
              <a:t>Effusion rate is the number of moles (or molecules) of gas effusing per unit time.</a:t>
            </a:r>
          </a:p>
          <a:p>
            <a:pPr lvl="1"/>
            <a:r>
              <a:rPr lang="en-US" sz="2400"/>
              <a:t>Graham’s law of effusion:</a:t>
            </a:r>
          </a:p>
          <a:p>
            <a:pPr lvl="2"/>
            <a:r>
              <a:rPr lang="en-US" sz="2000"/>
              <a:t>The rate of effusion of a gas is inversely proportional to the square root of its molar mass.</a:t>
            </a:r>
          </a:p>
        </p:txBody>
      </p:sp>
      <p:graphicFrame>
        <p:nvGraphicFramePr>
          <p:cNvPr id="86020" name="Object 4"/>
          <p:cNvGraphicFramePr>
            <a:graphicFrameLocks noGrp="1" noChangeAspect="1"/>
          </p:cNvGraphicFramePr>
          <p:nvPr>
            <p:ph sz="half" idx="2"/>
          </p:nvPr>
        </p:nvGraphicFramePr>
        <p:xfrm>
          <a:off x="3581400" y="5426075"/>
          <a:ext cx="2971800" cy="831850"/>
        </p:xfrm>
        <a:graphic>
          <a:graphicData uri="http://schemas.openxmlformats.org/presentationml/2006/ole">
            <mc:AlternateContent xmlns:mc="http://schemas.openxmlformats.org/markup-compatibility/2006">
              <mc:Choice xmlns:v="urn:schemas-microsoft-com:vml" Requires="v">
                <p:oleObj spid="_x0000_s86030" name="Equation" r:id="rId3" imgW="1498320" imgH="419040" progId="Equation.3">
                  <p:embed/>
                </p:oleObj>
              </mc:Choice>
              <mc:Fallback>
                <p:oleObj name="Equation" r:id="rId3" imgW="1498320" imgH="41904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5426075"/>
                        <a:ext cx="2971800" cy="831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Slide Number Placeholder 6"/>
          <p:cNvSpPr>
            <a:spLocks noGrp="1"/>
          </p:cNvSpPr>
          <p:nvPr>
            <p:ph type="sldNum" sz="quarter" idx="12"/>
          </p:nvPr>
        </p:nvSpPr>
        <p:spPr/>
        <p:txBody>
          <a:bodyPr/>
          <a:lstStyle/>
          <a:p>
            <a:fld id="{335F9027-C8F9-4AFB-8D9B-C1BD35A79142}" type="slidenum">
              <a:rPr lang="en-US"/>
              <a:pPr/>
              <a:t>82</a:t>
            </a:fld>
            <a:endParaRPr lang="en-US"/>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457200" y="228600"/>
            <a:ext cx="8229600" cy="639763"/>
          </a:xfrm>
        </p:spPr>
        <p:txBody>
          <a:bodyPr>
            <a:normAutofit fontScale="90000"/>
          </a:bodyPr>
          <a:lstStyle/>
          <a:p>
            <a:r>
              <a:rPr lang="en-US" sz="4000"/>
              <a:t>Applying Graham’s Law</a:t>
            </a:r>
          </a:p>
        </p:txBody>
      </p:sp>
      <p:sp>
        <p:nvSpPr>
          <p:cNvPr id="88067" name="Rectangle 3"/>
          <p:cNvSpPr>
            <a:spLocks noGrp="1" noChangeArrowheads="1"/>
          </p:cNvSpPr>
          <p:nvPr>
            <p:ph type="body" sz="half" idx="1"/>
          </p:nvPr>
        </p:nvSpPr>
        <p:spPr>
          <a:xfrm>
            <a:off x="457200" y="914400"/>
            <a:ext cx="8382000" cy="5638800"/>
          </a:xfrm>
        </p:spPr>
        <p:txBody>
          <a:bodyPr/>
          <a:lstStyle/>
          <a:p>
            <a:pPr marL="533400" indent="-533400"/>
            <a:r>
              <a:rPr lang="en-US" sz="2800" dirty="0"/>
              <a:t>Graham’s Law can be used to compare the rates of effusion of two gases.  </a:t>
            </a:r>
          </a:p>
          <a:p>
            <a:pPr marL="533400" indent="-533400"/>
            <a:r>
              <a:rPr lang="en-US" sz="2800" dirty="0"/>
              <a:t>The ratio of rates of effusion is</a:t>
            </a:r>
            <a:br>
              <a:rPr lang="en-US" sz="2800" dirty="0"/>
            </a:br>
            <a:r>
              <a:rPr lang="en-US" sz="2800" dirty="0"/>
              <a:t/>
            </a:r>
            <a:br>
              <a:rPr lang="en-US" sz="2800" dirty="0"/>
            </a:br>
            <a:r>
              <a:rPr lang="en-US" sz="2800" dirty="0"/>
              <a:t/>
            </a:r>
            <a:br>
              <a:rPr lang="en-US" sz="2800" dirty="0"/>
            </a:br>
            <a:endParaRPr lang="en-US" sz="2800" dirty="0"/>
          </a:p>
          <a:p>
            <a:pPr marL="533400" indent="-533400"/>
            <a:r>
              <a:rPr lang="en-US" sz="2800" dirty="0"/>
              <a:t>The gas with the lower molar mass effuses faster because the most probable speed of its molecules is higher; therefore, more molecules escape per unit time.</a:t>
            </a:r>
          </a:p>
        </p:txBody>
      </p:sp>
      <p:graphicFrame>
        <p:nvGraphicFramePr>
          <p:cNvPr id="88068" name="Object 4"/>
          <p:cNvGraphicFramePr>
            <a:graphicFrameLocks noGrp="1" noChangeAspect="1"/>
          </p:cNvGraphicFramePr>
          <p:nvPr>
            <p:ph sz="half" idx="2"/>
            <p:extLst>
              <p:ext uri="{D42A27DB-BD31-4B8C-83A1-F6EECF244321}">
                <p14:modId xmlns:p14="http://schemas.microsoft.com/office/powerpoint/2010/main" val="4031516512"/>
              </p:ext>
            </p:extLst>
          </p:nvPr>
        </p:nvGraphicFramePr>
        <p:xfrm>
          <a:off x="2590800" y="2362200"/>
          <a:ext cx="2170113" cy="1157288"/>
        </p:xfrm>
        <a:graphic>
          <a:graphicData uri="http://schemas.openxmlformats.org/presentationml/2006/ole">
            <mc:AlternateContent xmlns:mc="http://schemas.openxmlformats.org/markup-compatibility/2006">
              <mc:Choice xmlns:v="urn:schemas-microsoft-com:vml" Requires="v">
                <p:oleObj spid="_x0000_s88078" name="Equation" r:id="rId3" imgW="952200" imgH="507960" progId="Equation.3">
                  <p:embed/>
                </p:oleObj>
              </mc:Choice>
              <mc:Fallback>
                <p:oleObj name="Equation" r:id="rId3" imgW="952200" imgH="50796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2362200"/>
                        <a:ext cx="2170113" cy="1157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Slide Number Placeholder 6"/>
          <p:cNvSpPr>
            <a:spLocks noGrp="1"/>
          </p:cNvSpPr>
          <p:nvPr>
            <p:ph type="sldNum" sz="quarter" idx="12"/>
          </p:nvPr>
        </p:nvSpPr>
        <p:spPr/>
        <p:txBody>
          <a:bodyPr/>
          <a:lstStyle/>
          <a:p>
            <a:fld id="{2D2312BF-B5A3-4EC4-9012-4369A576A47E}" type="slidenum">
              <a:rPr lang="en-US"/>
              <a:pPr/>
              <a:t>83</a:t>
            </a:fld>
            <a:endParaRPr lang="en-US"/>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3"/>
          <p:cNvSpPr>
            <a:spLocks noGrp="1" noChangeArrowheads="1"/>
          </p:cNvSpPr>
          <p:nvPr>
            <p:ph idx="1"/>
          </p:nvPr>
        </p:nvSpPr>
        <p:spPr>
          <a:xfrm>
            <a:off x="457200" y="685800"/>
            <a:ext cx="8229600" cy="5059363"/>
          </a:xfrm>
        </p:spPr>
        <p:txBody>
          <a:bodyPr/>
          <a:lstStyle/>
          <a:p>
            <a:pPr marL="609600" indent="-609600">
              <a:lnSpc>
                <a:spcPct val="90000"/>
              </a:lnSpc>
              <a:buFontTx/>
              <a:buAutoNum type="arabicPeriod"/>
            </a:pPr>
            <a:r>
              <a:rPr lang="en-US" dirty="0"/>
              <a:t>Calculate the ratio of the effusion rates of helium and methane (CH</a:t>
            </a:r>
            <a:r>
              <a:rPr lang="en-US" baseline="-25000" dirty="0"/>
              <a:t>4</a:t>
            </a:r>
            <a:r>
              <a:rPr lang="en-US" dirty="0" smtClean="0"/>
              <a:t>)</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a:p>
            <a:pPr marL="609600" indent="-609600">
              <a:lnSpc>
                <a:spcPct val="90000"/>
              </a:lnSpc>
              <a:buFontTx/>
              <a:buAutoNum type="arabicPeriod"/>
            </a:pPr>
            <a:r>
              <a:rPr lang="en-US" dirty="0"/>
              <a:t>Calculate the ratio of the effusion rates of hydrogen and carbon dioxide</a:t>
            </a:r>
            <a:r>
              <a:rPr lang="en-US" dirty="0" smtClean="0"/>
              <a:t>.</a:t>
            </a:r>
            <a:endParaRPr lang="en-US" dirty="0"/>
          </a:p>
        </p:txBody>
      </p:sp>
      <p:sp>
        <p:nvSpPr>
          <p:cNvPr id="4" name="Slide Number Placeholder 5"/>
          <p:cNvSpPr>
            <a:spLocks noGrp="1"/>
          </p:cNvSpPr>
          <p:nvPr>
            <p:ph type="sldNum" sz="quarter" idx="12"/>
          </p:nvPr>
        </p:nvSpPr>
        <p:spPr/>
        <p:txBody>
          <a:bodyPr/>
          <a:lstStyle/>
          <a:p>
            <a:fld id="{56A9E579-9898-4503-8F6D-5677D458EC81}" type="slidenum">
              <a:rPr lang="en-US"/>
              <a:pPr/>
              <a:t>84</a:t>
            </a:fld>
            <a:endParaRPr lang="en-US"/>
          </a:p>
        </p:txBody>
      </p:sp>
      <p:sp>
        <p:nvSpPr>
          <p:cNvPr id="90114" name="Rectangle 2"/>
          <p:cNvSpPr>
            <a:spLocks noGrp="1" noChangeArrowheads="1"/>
          </p:cNvSpPr>
          <p:nvPr>
            <p:ph type="title"/>
          </p:nvPr>
        </p:nvSpPr>
        <p:spPr>
          <a:xfrm>
            <a:off x="457200" y="0"/>
            <a:ext cx="8229600" cy="792163"/>
          </a:xfrm>
        </p:spPr>
        <p:txBody>
          <a:bodyPr>
            <a:normAutofit fontScale="90000"/>
          </a:bodyPr>
          <a:lstStyle/>
          <a:p>
            <a:r>
              <a:rPr lang="en-US" sz="4000" dirty="0"/>
              <a:t>Graham’s Law Example Problems</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3"/>
          <p:cNvSpPr>
            <a:spLocks noGrp="1" noChangeArrowheads="1"/>
          </p:cNvSpPr>
          <p:nvPr>
            <p:ph idx="1"/>
          </p:nvPr>
        </p:nvSpPr>
        <p:spPr>
          <a:xfrm>
            <a:off x="457200" y="685800"/>
            <a:ext cx="8229600" cy="5059363"/>
          </a:xfrm>
        </p:spPr>
        <p:txBody>
          <a:bodyPr>
            <a:normAutofit/>
          </a:bodyPr>
          <a:lstStyle/>
          <a:p>
            <a:pPr marL="609600" indent="-609600">
              <a:lnSpc>
                <a:spcPct val="90000"/>
              </a:lnSpc>
              <a:buFont typeface="+mj-lt"/>
              <a:buAutoNum type="arabicPeriod" startAt="3"/>
            </a:pPr>
            <a:r>
              <a:rPr lang="en-US" sz="2400" dirty="0" smtClean="0"/>
              <a:t>If </a:t>
            </a:r>
            <a:r>
              <a:rPr lang="en-US" sz="2400" dirty="0"/>
              <a:t>argon gas effuses twice as fast as an unknown gas, calculate the molar mass of the unknown gas</a:t>
            </a:r>
            <a:r>
              <a:rPr lang="en-US" sz="2400" dirty="0" smtClean="0"/>
              <a:t>.</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endParaRPr lang="en-US" sz="2400" dirty="0"/>
          </a:p>
          <a:p>
            <a:pPr marL="609600" indent="-609600">
              <a:lnSpc>
                <a:spcPct val="90000"/>
              </a:lnSpc>
              <a:buFont typeface="+mj-lt"/>
              <a:buAutoNum type="arabicPeriod" startAt="3"/>
            </a:pPr>
            <a:r>
              <a:rPr lang="en-US" sz="2400" dirty="0"/>
              <a:t>If it takes 1.25 min for 0.010 </a:t>
            </a:r>
            <a:r>
              <a:rPr lang="en-US" sz="2400" dirty="0" err="1"/>
              <a:t>mol</a:t>
            </a:r>
            <a:r>
              <a:rPr lang="en-US" sz="2400" dirty="0"/>
              <a:t> of He to effuse, how long will it take for the same amount of ethane (C</a:t>
            </a:r>
            <a:r>
              <a:rPr lang="en-US" sz="2400" baseline="-25000" dirty="0"/>
              <a:t>2</a:t>
            </a:r>
            <a:r>
              <a:rPr lang="en-US" sz="2400" dirty="0"/>
              <a:t>H</a:t>
            </a:r>
            <a:r>
              <a:rPr lang="en-US" sz="2400" baseline="-25000" dirty="0"/>
              <a:t>6</a:t>
            </a:r>
            <a:r>
              <a:rPr lang="en-US" sz="2400" dirty="0"/>
              <a:t>) to effuse?</a:t>
            </a:r>
          </a:p>
        </p:txBody>
      </p:sp>
      <p:sp>
        <p:nvSpPr>
          <p:cNvPr id="4" name="Slide Number Placeholder 5"/>
          <p:cNvSpPr>
            <a:spLocks noGrp="1"/>
          </p:cNvSpPr>
          <p:nvPr>
            <p:ph type="sldNum" sz="quarter" idx="12"/>
          </p:nvPr>
        </p:nvSpPr>
        <p:spPr/>
        <p:txBody>
          <a:bodyPr/>
          <a:lstStyle/>
          <a:p>
            <a:fld id="{56A9E579-9898-4503-8F6D-5677D458EC81}" type="slidenum">
              <a:rPr lang="en-US"/>
              <a:pPr/>
              <a:t>85</a:t>
            </a:fld>
            <a:endParaRPr lang="en-US"/>
          </a:p>
        </p:txBody>
      </p:sp>
      <p:sp>
        <p:nvSpPr>
          <p:cNvPr id="90114" name="Rectangle 2"/>
          <p:cNvSpPr>
            <a:spLocks noGrp="1" noChangeArrowheads="1"/>
          </p:cNvSpPr>
          <p:nvPr>
            <p:ph type="title"/>
          </p:nvPr>
        </p:nvSpPr>
        <p:spPr>
          <a:xfrm>
            <a:off x="457200" y="0"/>
            <a:ext cx="8229600" cy="792163"/>
          </a:xfrm>
        </p:spPr>
        <p:txBody>
          <a:bodyPr>
            <a:normAutofit fontScale="90000"/>
          </a:bodyPr>
          <a:lstStyle/>
          <a:p>
            <a:r>
              <a:rPr lang="en-US" sz="4000" dirty="0"/>
              <a:t>Graham’s Law Example Problems</a:t>
            </a:r>
          </a:p>
        </p:txBody>
      </p:sp>
    </p:spTree>
    <p:extLst>
      <p:ext uri="{BB962C8B-B14F-4D97-AF65-F5344CB8AC3E}">
        <p14:creationId xmlns:p14="http://schemas.microsoft.com/office/powerpoint/2010/main" val="207558995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3"/>
          <p:cNvSpPr>
            <a:spLocks noGrp="1" noChangeArrowheads="1"/>
          </p:cNvSpPr>
          <p:nvPr>
            <p:ph idx="1"/>
          </p:nvPr>
        </p:nvSpPr>
        <p:spPr>
          <a:xfrm>
            <a:off x="457200" y="838200"/>
            <a:ext cx="8229600" cy="5211763"/>
          </a:xfrm>
        </p:spPr>
        <p:txBody>
          <a:bodyPr/>
          <a:lstStyle/>
          <a:p>
            <a:pPr>
              <a:lnSpc>
                <a:spcPct val="110000"/>
              </a:lnSpc>
            </a:pPr>
            <a:r>
              <a:rPr lang="en-US" dirty="0"/>
              <a:t>Gaseous Diffusion – the movement of one gas through another</a:t>
            </a:r>
          </a:p>
          <a:p>
            <a:pPr>
              <a:lnSpc>
                <a:spcPct val="110000"/>
              </a:lnSpc>
            </a:pPr>
            <a:r>
              <a:rPr lang="en-US" dirty="0"/>
              <a:t>Closely related to effusion.</a:t>
            </a:r>
          </a:p>
          <a:p>
            <a:pPr>
              <a:lnSpc>
                <a:spcPct val="110000"/>
              </a:lnSpc>
            </a:pPr>
            <a:r>
              <a:rPr lang="en-US" dirty="0"/>
              <a:t>Can also be described by Graham’s law.</a:t>
            </a:r>
          </a:p>
          <a:p>
            <a:pPr>
              <a:lnSpc>
                <a:spcPct val="110000"/>
              </a:lnSpc>
            </a:pPr>
            <a:r>
              <a:rPr lang="en-US" dirty="0"/>
              <a:t>Diffusion of gases through liquids is much slower because the distances between molecules are much shorter in a liquid than in a gas so collisions are much more frequent.</a:t>
            </a:r>
          </a:p>
          <a:p>
            <a:pPr lvl="1">
              <a:lnSpc>
                <a:spcPct val="110000"/>
              </a:lnSpc>
            </a:pPr>
            <a:r>
              <a:rPr lang="en-US" dirty="0"/>
              <a:t>Important biological process, e.g. oxygen moving from the lungs to the blood</a:t>
            </a:r>
          </a:p>
        </p:txBody>
      </p:sp>
      <p:sp>
        <p:nvSpPr>
          <p:cNvPr id="4" name="Slide Number Placeholder 5"/>
          <p:cNvSpPr>
            <a:spLocks noGrp="1"/>
          </p:cNvSpPr>
          <p:nvPr>
            <p:ph type="sldNum" sz="quarter" idx="12"/>
          </p:nvPr>
        </p:nvSpPr>
        <p:spPr/>
        <p:txBody>
          <a:bodyPr/>
          <a:lstStyle/>
          <a:p>
            <a:fld id="{6AD90196-D0FD-497A-BC5D-CB71711BCD91}" type="slidenum">
              <a:rPr lang="en-US"/>
              <a:pPr/>
              <a:t>86</a:t>
            </a:fld>
            <a:endParaRPr lang="en-US"/>
          </a:p>
        </p:txBody>
      </p:sp>
      <p:sp>
        <p:nvSpPr>
          <p:cNvPr id="91138" name="Rectangle 2"/>
          <p:cNvSpPr>
            <a:spLocks noGrp="1" noChangeArrowheads="1"/>
          </p:cNvSpPr>
          <p:nvPr>
            <p:ph type="title"/>
          </p:nvPr>
        </p:nvSpPr>
        <p:spPr>
          <a:xfrm>
            <a:off x="457200" y="122238"/>
            <a:ext cx="8229600" cy="715962"/>
          </a:xfrm>
        </p:spPr>
        <p:txBody>
          <a:bodyPr/>
          <a:lstStyle/>
          <a:p>
            <a:r>
              <a:rPr lang="en-US" sz="4000"/>
              <a:t>Diffusion</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lide Number Placeholder 3"/>
          <p:cNvSpPr>
            <a:spLocks noGrp="1"/>
          </p:cNvSpPr>
          <p:nvPr>
            <p:ph type="sldNum" sz="quarter" idx="12"/>
          </p:nvPr>
        </p:nvSpPr>
        <p:spPr/>
        <p:txBody>
          <a:bodyPr/>
          <a:lstStyle/>
          <a:p>
            <a:fld id="{7B7F1D59-C7FC-4827-92EB-77F89968F42A}" type="slidenum">
              <a:rPr lang="en-US"/>
              <a:pPr/>
              <a:t>87</a:t>
            </a:fld>
            <a:endParaRPr lang="en-US"/>
          </a:p>
        </p:txBody>
      </p:sp>
      <p:sp>
        <p:nvSpPr>
          <p:cNvPr id="189442" name="Rectangle 2"/>
          <p:cNvSpPr>
            <a:spLocks noGrp="1" noChangeArrowheads="1"/>
          </p:cNvSpPr>
          <p:nvPr>
            <p:ph type="title" idx="4294967295"/>
          </p:nvPr>
        </p:nvSpPr>
        <p:spPr>
          <a:xfrm>
            <a:off x="1676400" y="-71438"/>
            <a:ext cx="5995987" cy="1143001"/>
          </a:xfrm>
        </p:spPr>
        <p:txBody>
          <a:bodyPr/>
          <a:lstStyle/>
          <a:p>
            <a:r>
              <a:rPr lang="en-US" sz="4000" dirty="0"/>
              <a:t>Gas Law Calculations</a:t>
            </a:r>
          </a:p>
        </p:txBody>
      </p:sp>
      <p:sp>
        <p:nvSpPr>
          <p:cNvPr id="23561" name="Rectangle 9"/>
          <p:cNvSpPr>
            <a:spLocks noChangeArrowheads="1"/>
          </p:cNvSpPr>
          <p:nvPr/>
        </p:nvSpPr>
        <p:spPr bwMode="auto">
          <a:xfrm>
            <a:off x="4984750" y="2514600"/>
            <a:ext cx="1524000" cy="1295400"/>
          </a:xfrm>
          <a:prstGeom prst="rect">
            <a:avLst/>
          </a:prstGeom>
          <a:gradFill rotWithShape="0">
            <a:gsLst>
              <a:gs pos="0">
                <a:schemeClr val="bg1"/>
              </a:gs>
              <a:gs pos="100000">
                <a:srgbClr val="FEF2EC"/>
              </a:gs>
            </a:gsLst>
            <a:lin ang="5400000" scaled="1"/>
          </a:gradFill>
          <a:ln w="9525">
            <a:noFill/>
            <a:miter lim="800000"/>
            <a:headEnd/>
            <a:tailEnd/>
          </a:ln>
          <a:effectLst>
            <a:outerShdw dist="107763" dir="8100000" algn="ctr" rotWithShape="0">
              <a:schemeClr val="bg2"/>
            </a:outerShdw>
          </a:effectLst>
        </p:spPr>
        <p:txBody>
          <a:bodyPr wrap="none" anchor="ctr"/>
          <a:lstStyle/>
          <a:p>
            <a:pPr algn="ctr">
              <a:defRPr/>
            </a:pPr>
            <a:r>
              <a:rPr lang="en-US" sz="1600" b="1">
                <a:latin typeface="Arial" charset="0"/>
              </a:rPr>
              <a:t>Ideal </a:t>
            </a:r>
          </a:p>
          <a:p>
            <a:pPr algn="ctr">
              <a:defRPr/>
            </a:pPr>
            <a:r>
              <a:rPr lang="en-US" sz="1600" b="1">
                <a:latin typeface="Arial" charset="0"/>
              </a:rPr>
              <a:t>Gas Law</a:t>
            </a:r>
          </a:p>
          <a:p>
            <a:pPr algn="ctr">
              <a:defRPr/>
            </a:pPr>
            <a:endParaRPr lang="en-US" sz="1600" b="1">
              <a:latin typeface="Arial" charset="0"/>
            </a:endParaRPr>
          </a:p>
          <a:p>
            <a:pPr algn="ctr">
              <a:defRPr/>
            </a:pPr>
            <a:r>
              <a:rPr lang="en-US" b="1" i="1">
                <a:latin typeface="Arial" charset="0"/>
              </a:rPr>
              <a:t>PV  =  nRT</a:t>
            </a:r>
          </a:p>
        </p:txBody>
      </p:sp>
      <p:sp>
        <p:nvSpPr>
          <p:cNvPr id="23576" name="Rectangle 24"/>
          <p:cNvSpPr>
            <a:spLocks noChangeArrowheads="1"/>
          </p:cNvSpPr>
          <p:nvPr/>
        </p:nvSpPr>
        <p:spPr bwMode="auto">
          <a:xfrm>
            <a:off x="6808788" y="5253038"/>
            <a:ext cx="1524000" cy="1295400"/>
          </a:xfrm>
          <a:prstGeom prst="rect">
            <a:avLst/>
          </a:prstGeom>
          <a:gradFill rotWithShape="0">
            <a:gsLst>
              <a:gs pos="0">
                <a:srgbClr val="CCFFCC"/>
              </a:gs>
              <a:gs pos="100000">
                <a:srgbClr val="33CC33"/>
              </a:gs>
            </a:gsLst>
            <a:lin ang="5400000" scaled="1"/>
          </a:gradFill>
          <a:ln w="9525">
            <a:noFill/>
            <a:miter lim="800000"/>
            <a:headEnd/>
            <a:tailEnd/>
          </a:ln>
          <a:effectLst>
            <a:outerShdw dist="107763" dir="8100000" algn="ctr" rotWithShape="0">
              <a:schemeClr val="bg2"/>
            </a:outerShdw>
          </a:effectLst>
        </p:spPr>
        <p:txBody>
          <a:bodyPr wrap="none" anchor="ctr"/>
          <a:lstStyle/>
          <a:p>
            <a:pPr algn="ctr">
              <a:defRPr/>
            </a:pPr>
            <a:r>
              <a:rPr lang="en-US" sz="1600" b="1">
                <a:latin typeface="Arial" charset="0"/>
              </a:rPr>
              <a:t>Dalton’s Law</a:t>
            </a:r>
          </a:p>
          <a:p>
            <a:pPr algn="ctr">
              <a:defRPr/>
            </a:pPr>
            <a:r>
              <a:rPr lang="en-US" sz="1200" b="1">
                <a:latin typeface="Arial" charset="0"/>
              </a:rPr>
              <a:t>Partial Pressures</a:t>
            </a:r>
          </a:p>
          <a:p>
            <a:pPr algn="ctr">
              <a:defRPr/>
            </a:pPr>
            <a:endParaRPr lang="en-US" sz="1600" b="1">
              <a:latin typeface="Arial" charset="0"/>
            </a:endParaRPr>
          </a:p>
          <a:p>
            <a:pPr algn="ctr">
              <a:defRPr/>
            </a:pPr>
            <a:r>
              <a:rPr lang="en-US" b="1" i="1">
                <a:latin typeface="Arial" charset="0"/>
              </a:rPr>
              <a:t>P</a:t>
            </a:r>
            <a:r>
              <a:rPr lang="en-US" b="1" i="1" baseline="-25000">
                <a:latin typeface="Arial" charset="0"/>
              </a:rPr>
              <a:t>T</a:t>
            </a:r>
            <a:r>
              <a:rPr lang="en-US" b="1" i="1">
                <a:latin typeface="Arial" charset="0"/>
              </a:rPr>
              <a:t> = P</a:t>
            </a:r>
            <a:r>
              <a:rPr lang="en-US" b="1" i="1" baseline="-25000">
                <a:latin typeface="Arial" charset="0"/>
              </a:rPr>
              <a:t>A</a:t>
            </a:r>
            <a:r>
              <a:rPr lang="en-US" b="1" i="1">
                <a:latin typeface="Arial" charset="0"/>
              </a:rPr>
              <a:t> + P</a:t>
            </a:r>
            <a:r>
              <a:rPr lang="en-US" b="1" i="1" baseline="-25000">
                <a:latin typeface="Arial" charset="0"/>
              </a:rPr>
              <a:t>B</a:t>
            </a:r>
            <a:r>
              <a:rPr lang="en-US" b="1" i="1">
                <a:latin typeface="Arial" charset="0"/>
              </a:rPr>
              <a:t> </a:t>
            </a:r>
          </a:p>
        </p:txBody>
      </p:sp>
      <p:grpSp>
        <p:nvGrpSpPr>
          <p:cNvPr id="189446" name="Group 95"/>
          <p:cNvGrpSpPr>
            <a:grpSpLocks/>
          </p:cNvGrpSpPr>
          <p:nvPr/>
        </p:nvGrpSpPr>
        <p:grpSpPr bwMode="auto">
          <a:xfrm>
            <a:off x="720725" y="2384425"/>
            <a:ext cx="1524000" cy="1295400"/>
            <a:chOff x="674" y="1502"/>
            <a:chExt cx="960" cy="816"/>
          </a:xfrm>
        </p:grpSpPr>
        <p:sp>
          <p:nvSpPr>
            <p:cNvPr id="23580" name="Rectangle 28"/>
            <p:cNvSpPr>
              <a:spLocks noChangeArrowheads="1"/>
            </p:cNvSpPr>
            <p:nvPr/>
          </p:nvSpPr>
          <p:spPr bwMode="auto">
            <a:xfrm>
              <a:off x="674" y="1502"/>
              <a:ext cx="960" cy="816"/>
            </a:xfrm>
            <a:prstGeom prst="rect">
              <a:avLst/>
            </a:prstGeom>
            <a:gradFill rotWithShape="0">
              <a:gsLst>
                <a:gs pos="0">
                  <a:srgbClr val="C3EFFF"/>
                </a:gs>
                <a:gs pos="100000">
                  <a:srgbClr val="33CCFF"/>
                </a:gs>
              </a:gsLst>
              <a:lin ang="5400000" scaled="1"/>
            </a:gradFill>
            <a:ln w="9525">
              <a:noFill/>
              <a:miter lim="800000"/>
              <a:headEnd/>
              <a:tailEnd/>
            </a:ln>
            <a:effectLst>
              <a:outerShdw dist="107763" dir="8100000" algn="ctr" rotWithShape="0">
                <a:schemeClr val="bg2"/>
              </a:outerShdw>
            </a:effectLst>
          </p:spPr>
          <p:txBody>
            <a:bodyPr wrap="none" anchor="ctr"/>
            <a:lstStyle/>
            <a:p>
              <a:pPr algn="ctr">
                <a:defRPr/>
              </a:pPr>
              <a:r>
                <a:rPr lang="en-US" sz="1600" b="1">
                  <a:latin typeface="Arial" charset="0"/>
                </a:rPr>
                <a:t>Charles’ Law</a:t>
              </a:r>
            </a:p>
            <a:p>
              <a:pPr algn="ctr">
                <a:defRPr/>
              </a:pPr>
              <a:endParaRPr lang="en-US" sz="1200" b="1">
                <a:latin typeface="Arial" charset="0"/>
              </a:endParaRPr>
            </a:p>
            <a:p>
              <a:pPr algn="ctr">
                <a:defRPr/>
              </a:pPr>
              <a:endParaRPr lang="en-US" sz="1200" b="1">
                <a:latin typeface="Arial" charset="0"/>
              </a:endParaRPr>
            </a:p>
            <a:p>
              <a:pPr algn="ctr">
                <a:defRPr/>
              </a:pPr>
              <a:r>
                <a:rPr lang="en-US" sz="1200" b="1">
                  <a:latin typeface="Arial" charset="0"/>
                </a:rPr>
                <a:t> </a:t>
              </a:r>
              <a:endParaRPr lang="en-US" sz="1600" b="1">
                <a:latin typeface="Arial" charset="0"/>
              </a:endParaRPr>
            </a:p>
            <a:p>
              <a:pPr algn="ctr">
                <a:defRPr/>
              </a:pPr>
              <a:r>
                <a:rPr lang="en-US" b="1" i="1">
                  <a:latin typeface="Arial" charset="0"/>
                </a:rPr>
                <a:t>    </a:t>
              </a:r>
            </a:p>
          </p:txBody>
        </p:sp>
        <p:sp>
          <p:nvSpPr>
            <p:cNvPr id="189448" name="Line 29"/>
            <p:cNvSpPr>
              <a:spLocks noChangeShapeType="1"/>
            </p:cNvSpPr>
            <p:nvPr/>
          </p:nvSpPr>
          <p:spPr bwMode="auto">
            <a:xfrm>
              <a:off x="850" y="1994"/>
              <a:ext cx="204" cy="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9449" name="Line 30"/>
            <p:cNvSpPr>
              <a:spLocks noChangeShapeType="1"/>
            </p:cNvSpPr>
            <p:nvPr/>
          </p:nvSpPr>
          <p:spPr bwMode="auto">
            <a:xfrm>
              <a:off x="1186" y="1994"/>
              <a:ext cx="204" cy="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9450" name="Rectangle 32"/>
            <p:cNvSpPr>
              <a:spLocks noChangeArrowheads="1"/>
            </p:cNvSpPr>
            <p:nvPr/>
          </p:nvSpPr>
          <p:spPr bwMode="auto">
            <a:xfrm>
              <a:off x="833" y="1989"/>
              <a:ext cx="56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i="1"/>
                <a:t>T</a:t>
              </a:r>
              <a:r>
                <a:rPr lang="en-US" b="1" i="1" baseline="-25000"/>
                <a:t>1</a:t>
              </a:r>
              <a:r>
                <a:rPr lang="en-US" b="1" i="1"/>
                <a:t> = T</a:t>
              </a:r>
              <a:r>
                <a:rPr lang="en-US" b="1" i="1" baseline="-25000"/>
                <a:t>2</a:t>
              </a:r>
            </a:p>
          </p:txBody>
        </p:sp>
        <p:sp>
          <p:nvSpPr>
            <p:cNvPr id="189451" name="Rectangle 34"/>
            <p:cNvSpPr>
              <a:spLocks noChangeArrowheads="1"/>
            </p:cNvSpPr>
            <p:nvPr/>
          </p:nvSpPr>
          <p:spPr bwMode="auto">
            <a:xfrm>
              <a:off x="836" y="1777"/>
              <a:ext cx="57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i="1"/>
                <a:t>V</a:t>
              </a:r>
              <a:r>
                <a:rPr lang="en-US" b="1" i="1" baseline="-25000"/>
                <a:t>1</a:t>
              </a:r>
              <a:r>
                <a:rPr lang="en-US" b="1" i="1"/>
                <a:t> = V</a:t>
              </a:r>
              <a:r>
                <a:rPr lang="en-US" b="1" i="1" baseline="-25000"/>
                <a:t>2</a:t>
              </a:r>
            </a:p>
          </p:txBody>
        </p:sp>
      </p:grpSp>
      <p:grpSp>
        <p:nvGrpSpPr>
          <p:cNvPr id="189452" name="Group 94"/>
          <p:cNvGrpSpPr>
            <a:grpSpLocks/>
          </p:cNvGrpSpPr>
          <p:nvPr/>
        </p:nvGrpSpPr>
        <p:grpSpPr bwMode="auto">
          <a:xfrm>
            <a:off x="742950" y="928688"/>
            <a:ext cx="1524000" cy="1295400"/>
            <a:chOff x="688" y="585"/>
            <a:chExt cx="960" cy="816"/>
          </a:xfrm>
        </p:grpSpPr>
        <p:sp>
          <p:nvSpPr>
            <p:cNvPr id="23587" name="Rectangle 35"/>
            <p:cNvSpPr>
              <a:spLocks noChangeArrowheads="1"/>
            </p:cNvSpPr>
            <p:nvPr/>
          </p:nvSpPr>
          <p:spPr bwMode="auto">
            <a:xfrm>
              <a:off x="688" y="585"/>
              <a:ext cx="960" cy="816"/>
            </a:xfrm>
            <a:prstGeom prst="rect">
              <a:avLst/>
            </a:prstGeom>
            <a:gradFill rotWithShape="0">
              <a:gsLst>
                <a:gs pos="0">
                  <a:srgbClr val="C3EFFF"/>
                </a:gs>
                <a:gs pos="100000">
                  <a:srgbClr val="33CCFF"/>
                </a:gs>
              </a:gsLst>
              <a:lin ang="5400000" scaled="1"/>
            </a:gradFill>
            <a:ln w="9525">
              <a:noFill/>
              <a:miter lim="800000"/>
              <a:headEnd/>
              <a:tailEnd/>
            </a:ln>
            <a:effectLst>
              <a:outerShdw dist="107763" dir="8100000" algn="ctr" rotWithShape="0">
                <a:schemeClr val="bg2"/>
              </a:outerShdw>
            </a:effectLst>
          </p:spPr>
          <p:txBody>
            <a:bodyPr wrap="none" anchor="ctr"/>
            <a:lstStyle/>
            <a:p>
              <a:pPr algn="ctr">
                <a:defRPr/>
              </a:pPr>
              <a:r>
                <a:rPr lang="en-US" sz="1600" b="1">
                  <a:latin typeface="Arial" charset="0"/>
                </a:rPr>
                <a:t>Boyle’s Law</a:t>
              </a:r>
            </a:p>
            <a:p>
              <a:pPr algn="ctr">
                <a:defRPr/>
              </a:pPr>
              <a:endParaRPr lang="en-US" sz="1200" b="1">
                <a:latin typeface="Arial" charset="0"/>
              </a:endParaRPr>
            </a:p>
            <a:p>
              <a:pPr algn="ctr">
                <a:defRPr/>
              </a:pPr>
              <a:endParaRPr lang="en-US" sz="1200" b="1">
                <a:latin typeface="Arial" charset="0"/>
              </a:endParaRPr>
            </a:p>
            <a:p>
              <a:pPr algn="ctr">
                <a:defRPr/>
              </a:pPr>
              <a:r>
                <a:rPr lang="en-US" sz="1200" b="1">
                  <a:latin typeface="Arial" charset="0"/>
                </a:rPr>
                <a:t> </a:t>
              </a:r>
              <a:endParaRPr lang="en-US" sz="1600" b="1">
                <a:latin typeface="Arial" charset="0"/>
              </a:endParaRPr>
            </a:p>
            <a:p>
              <a:pPr algn="ctr">
                <a:defRPr/>
              </a:pPr>
              <a:r>
                <a:rPr lang="en-US" b="1" i="1">
                  <a:latin typeface="Arial" charset="0"/>
                </a:rPr>
                <a:t>    </a:t>
              </a:r>
            </a:p>
          </p:txBody>
        </p:sp>
        <p:sp>
          <p:nvSpPr>
            <p:cNvPr id="189454" name="Rectangle 39"/>
            <p:cNvSpPr>
              <a:spLocks noChangeArrowheads="1"/>
            </p:cNvSpPr>
            <p:nvPr/>
          </p:nvSpPr>
          <p:spPr bwMode="auto">
            <a:xfrm>
              <a:off x="721" y="923"/>
              <a:ext cx="8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i="1"/>
                <a:t>P</a:t>
              </a:r>
              <a:r>
                <a:rPr lang="en-US" b="1" i="1" baseline="-25000"/>
                <a:t>1</a:t>
              </a:r>
              <a:r>
                <a:rPr lang="en-US" b="1" i="1"/>
                <a:t>V</a:t>
              </a:r>
              <a:r>
                <a:rPr lang="en-US" b="1" i="1" baseline="-25000"/>
                <a:t>1</a:t>
              </a:r>
              <a:r>
                <a:rPr lang="en-US" b="1" i="1"/>
                <a:t> = P</a:t>
              </a:r>
              <a:r>
                <a:rPr lang="en-US" b="1" i="1" baseline="-25000"/>
                <a:t>2</a:t>
              </a:r>
              <a:r>
                <a:rPr lang="en-US" b="1" i="1"/>
                <a:t>V</a:t>
              </a:r>
              <a:r>
                <a:rPr lang="en-US" b="1" i="1" baseline="-25000"/>
                <a:t>2</a:t>
              </a:r>
            </a:p>
          </p:txBody>
        </p:sp>
      </p:grpSp>
      <p:grpSp>
        <p:nvGrpSpPr>
          <p:cNvPr id="189455" name="Group 96"/>
          <p:cNvGrpSpPr>
            <a:grpSpLocks/>
          </p:cNvGrpSpPr>
          <p:nvPr/>
        </p:nvGrpSpPr>
        <p:grpSpPr bwMode="auto">
          <a:xfrm>
            <a:off x="687388" y="3859213"/>
            <a:ext cx="1524000" cy="1295400"/>
            <a:chOff x="653" y="2431"/>
            <a:chExt cx="960" cy="816"/>
          </a:xfrm>
        </p:grpSpPr>
        <p:sp>
          <p:nvSpPr>
            <p:cNvPr id="23579" name="Rectangle 27"/>
            <p:cNvSpPr>
              <a:spLocks noChangeArrowheads="1"/>
            </p:cNvSpPr>
            <p:nvPr/>
          </p:nvSpPr>
          <p:spPr bwMode="auto">
            <a:xfrm>
              <a:off x="653" y="2431"/>
              <a:ext cx="960" cy="816"/>
            </a:xfrm>
            <a:prstGeom prst="rect">
              <a:avLst/>
            </a:prstGeom>
            <a:gradFill rotWithShape="0">
              <a:gsLst>
                <a:gs pos="0">
                  <a:srgbClr val="C3EFFF"/>
                </a:gs>
                <a:gs pos="100000">
                  <a:srgbClr val="33CCFF"/>
                </a:gs>
              </a:gsLst>
              <a:lin ang="5400000" scaled="1"/>
            </a:gradFill>
            <a:ln w="9525">
              <a:noFill/>
              <a:miter lim="800000"/>
              <a:headEnd/>
              <a:tailEnd/>
            </a:ln>
            <a:effectLst>
              <a:outerShdw dist="107763" dir="8100000" algn="ctr" rotWithShape="0">
                <a:schemeClr val="bg2"/>
              </a:outerShdw>
            </a:effectLst>
          </p:spPr>
          <p:txBody>
            <a:bodyPr wrap="none" anchor="ctr"/>
            <a:lstStyle/>
            <a:p>
              <a:pPr algn="ctr">
                <a:defRPr/>
              </a:pPr>
              <a:r>
                <a:rPr lang="en-US" sz="1600" b="1">
                  <a:latin typeface="Arial" charset="0"/>
                </a:rPr>
                <a:t>Gay-Lussac</a:t>
              </a:r>
            </a:p>
            <a:p>
              <a:pPr algn="ctr">
                <a:defRPr/>
              </a:pPr>
              <a:endParaRPr lang="en-US" sz="1600" b="1">
                <a:latin typeface="Arial" charset="0"/>
              </a:endParaRPr>
            </a:p>
            <a:p>
              <a:pPr algn="ctr">
                <a:defRPr/>
              </a:pPr>
              <a:endParaRPr lang="en-US" b="1" i="1">
                <a:latin typeface="Arial" charset="0"/>
              </a:endParaRPr>
            </a:p>
            <a:p>
              <a:pPr algn="ctr">
                <a:defRPr/>
              </a:pPr>
              <a:endParaRPr lang="en-US" b="1" i="1">
                <a:latin typeface="Arial" charset="0"/>
              </a:endParaRPr>
            </a:p>
          </p:txBody>
        </p:sp>
        <p:sp>
          <p:nvSpPr>
            <p:cNvPr id="189457" name="Line 40"/>
            <p:cNvSpPr>
              <a:spLocks noChangeShapeType="1"/>
            </p:cNvSpPr>
            <p:nvPr/>
          </p:nvSpPr>
          <p:spPr bwMode="auto">
            <a:xfrm>
              <a:off x="840" y="2941"/>
              <a:ext cx="204" cy="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9458" name="Line 41"/>
            <p:cNvSpPr>
              <a:spLocks noChangeShapeType="1"/>
            </p:cNvSpPr>
            <p:nvPr/>
          </p:nvSpPr>
          <p:spPr bwMode="auto">
            <a:xfrm>
              <a:off x="1176" y="2941"/>
              <a:ext cx="204" cy="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9459" name="Rectangle 42"/>
            <p:cNvSpPr>
              <a:spLocks noChangeArrowheads="1"/>
            </p:cNvSpPr>
            <p:nvPr/>
          </p:nvSpPr>
          <p:spPr bwMode="auto">
            <a:xfrm>
              <a:off x="823" y="2936"/>
              <a:ext cx="56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i="1"/>
                <a:t>T</a:t>
              </a:r>
              <a:r>
                <a:rPr lang="en-US" b="1" i="1" baseline="-25000"/>
                <a:t>1</a:t>
              </a:r>
              <a:r>
                <a:rPr lang="en-US" b="1" i="1"/>
                <a:t> = T</a:t>
              </a:r>
              <a:r>
                <a:rPr lang="en-US" b="1" i="1" baseline="-25000"/>
                <a:t>2</a:t>
              </a:r>
            </a:p>
          </p:txBody>
        </p:sp>
        <p:sp>
          <p:nvSpPr>
            <p:cNvPr id="189460" name="Rectangle 43"/>
            <p:cNvSpPr>
              <a:spLocks noChangeArrowheads="1"/>
            </p:cNvSpPr>
            <p:nvPr/>
          </p:nvSpPr>
          <p:spPr bwMode="auto">
            <a:xfrm>
              <a:off x="826" y="2724"/>
              <a:ext cx="57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i="1"/>
                <a:t>P</a:t>
              </a:r>
              <a:r>
                <a:rPr lang="en-US" b="1" i="1" baseline="-25000"/>
                <a:t>1</a:t>
              </a:r>
              <a:r>
                <a:rPr lang="en-US" b="1" i="1"/>
                <a:t> = P</a:t>
              </a:r>
              <a:r>
                <a:rPr lang="en-US" b="1" i="1" baseline="-25000"/>
                <a:t>2</a:t>
              </a:r>
            </a:p>
          </p:txBody>
        </p:sp>
      </p:grpSp>
      <p:sp>
        <p:nvSpPr>
          <p:cNvPr id="189461" name="AutoShape 52"/>
          <p:cNvSpPr>
            <a:spLocks/>
          </p:cNvSpPr>
          <p:nvPr/>
        </p:nvSpPr>
        <p:spPr bwMode="auto">
          <a:xfrm>
            <a:off x="2314575" y="838200"/>
            <a:ext cx="258763" cy="4425950"/>
          </a:xfrm>
          <a:prstGeom prst="rightBrace">
            <a:avLst>
              <a:gd name="adj1" fmla="val 142536"/>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200"/>
          </a:p>
        </p:txBody>
      </p:sp>
      <p:grpSp>
        <p:nvGrpSpPr>
          <p:cNvPr id="189462" name="Group 97"/>
          <p:cNvGrpSpPr>
            <a:grpSpLocks/>
          </p:cNvGrpSpPr>
          <p:nvPr/>
        </p:nvGrpSpPr>
        <p:grpSpPr bwMode="auto">
          <a:xfrm>
            <a:off x="2749550" y="2516188"/>
            <a:ext cx="1524000" cy="1295400"/>
            <a:chOff x="1952" y="1685"/>
            <a:chExt cx="960" cy="816"/>
          </a:xfrm>
        </p:grpSpPr>
        <p:sp>
          <p:nvSpPr>
            <p:cNvPr id="23578" name="Rectangle 26"/>
            <p:cNvSpPr>
              <a:spLocks noChangeArrowheads="1"/>
            </p:cNvSpPr>
            <p:nvPr/>
          </p:nvSpPr>
          <p:spPr bwMode="auto">
            <a:xfrm>
              <a:off x="1952" y="1685"/>
              <a:ext cx="960" cy="816"/>
            </a:xfrm>
            <a:prstGeom prst="rect">
              <a:avLst/>
            </a:prstGeom>
            <a:gradFill rotWithShape="0">
              <a:gsLst>
                <a:gs pos="0">
                  <a:srgbClr val="FFCCFF"/>
                </a:gs>
                <a:gs pos="100000">
                  <a:srgbClr val="FF99CC"/>
                </a:gs>
              </a:gsLst>
              <a:lin ang="5400000" scaled="1"/>
            </a:gradFill>
            <a:ln w="9525">
              <a:noFill/>
              <a:miter lim="800000"/>
              <a:headEnd/>
              <a:tailEnd/>
            </a:ln>
            <a:effectLst>
              <a:outerShdw dist="107763" dir="8100000" algn="ctr" rotWithShape="0">
                <a:schemeClr val="bg2"/>
              </a:outerShdw>
            </a:effectLst>
          </p:spPr>
          <p:txBody>
            <a:bodyPr wrap="none" anchor="ctr"/>
            <a:lstStyle/>
            <a:p>
              <a:pPr algn="ctr">
                <a:defRPr/>
              </a:pPr>
              <a:r>
                <a:rPr lang="en-US" sz="1600" b="1">
                  <a:latin typeface="Arial" charset="0"/>
                </a:rPr>
                <a:t>Combined</a:t>
              </a:r>
            </a:p>
            <a:p>
              <a:pPr algn="ctr">
                <a:defRPr/>
              </a:pPr>
              <a:endParaRPr lang="en-US" sz="1600" b="1">
                <a:latin typeface="Arial" charset="0"/>
              </a:endParaRPr>
            </a:p>
            <a:p>
              <a:pPr algn="ctr">
                <a:defRPr/>
              </a:pPr>
              <a:endParaRPr lang="en-US" sz="1600" b="1">
                <a:latin typeface="Arial" charset="0"/>
              </a:endParaRPr>
            </a:p>
            <a:p>
              <a:pPr algn="ctr">
                <a:defRPr/>
              </a:pPr>
              <a:r>
                <a:rPr lang="en-US" b="1" i="1">
                  <a:latin typeface="Arial" charset="0"/>
                </a:rPr>
                <a:t> </a:t>
              </a:r>
            </a:p>
          </p:txBody>
        </p:sp>
        <p:sp>
          <p:nvSpPr>
            <p:cNvPr id="189464" name="Rectangle 48"/>
            <p:cNvSpPr>
              <a:spLocks noChangeArrowheads="1"/>
            </p:cNvSpPr>
            <p:nvPr/>
          </p:nvSpPr>
          <p:spPr bwMode="auto">
            <a:xfrm>
              <a:off x="2079" y="2204"/>
              <a:ext cx="72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i="1"/>
                <a:t>T</a:t>
              </a:r>
              <a:r>
                <a:rPr lang="en-US" b="1" i="1" baseline="-25000"/>
                <a:t>1</a:t>
              </a:r>
              <a:r>
                <a:rPr lang="en-US" b="1" i="1"/>
                <a:t>   =   T</a:t>
              </a:r>
              <a:r>
                <a:rPr lang="en-US" b="1" i="1" baseline="-25000"/>
                <a:t>2</a:t>
              </a:r>
            </a:p>
          </p:txBody>
        </p:sp>
        <p:sp>
          <p:nvSpPr>
            <p:cNvPr id="189465" name="Line 44"/>
            <p:cNvSpPr>
              <a:spLocks noChangeShapeType="1"/>
            </p:cNvSpPr>
            <p:nvPr/>
          </p:nvSpPr>
          <p:spPr bwMode="auto">
            <a:xfrm>
              <a:off x="2046" y="2222"/>
              <a:ext cx="321" cy="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9466" name="Line 45"/>
            <p:cNvSpPr>
              <a:spLocks noChangeShapeType="1"/>
            </p:cNvSpPr>
            <p:nvPr/>
          </p:nvSpPr>
          <p:spPr bwMode="auto">
            <a:xfrm>
              <a:off x="2508" y="2222"/>
              <a:ext cx="331" cy="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9467" name="Rectangle 47"/>
            <p:cNvSpPr>
              <a:spLocks noChangeArrowheads="1"/>
            </p:cNvSpPr>
            <p:nvPr/>
          </p:nvSpPr>
          <p:spPr bwMode="auto">
            <a:xfrm>
              <a:off x="2002" y="2005"/>
              <a:ext cx="8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i="1"/>
                <a:t>P</a:t>
              </a:r>
              <a:r>
                <a:rPr lang="en-US" b="1" i="1" baseline="-25000"/>
                <a:t>1</a:t>
              </a:r>
              <a:r>
                <a:rPr lang="en-US" b="1" i="1"/>
                <a:t>V</a:t>
              </a:r>
              <a:r>
                <a:rPr lang="en-US" b="1" i="1" baseline="-25000"/>
                <a:t>1</a:t>
              </a:r>
              <a:r>
                <a:rPr lang="en-US" b="1" i="1"/>
                <a:t> = P</a:t>
              </a:r>
              <a:r>
                <a:rPr lang="en-US" b="1" i="1" baseline="-25000"/>
                <a:t>2</a:t>
              </a:r>
              <a:r>
                <a:rPr lang="en-US" b="1" i="1"/>
                <a:t>V</a:t>
              </a:r>
              <a:r>
                <a:rPr lang="en-US" b="1" i="1" baseline="-25000"/>
                <a:t>2</a:t>
              </a:r>
            </a:p>
          </p:txBody>
        </p:sp>
      </p:grpSp>
      <p:grpSp>
        <p:nvGrpSpPr>
          <p:cNvPr id="189468" name="Group 100"/>
          <p:cNvGrpSpPr>
            <a:grpSpLocks/>
          </p:cNvGrpSpPr>
          <p:nvPr/>
        </p:nvGrpSpPr>
        <p:grpSpPr bwMode="auto">
          <a:xfrm>
            <a:off x="6851650" y="887413"/>
            <a:ext cx="1689100" cy="941387"/>
            <a:chOff x="4536" y="559"/>
            <a:chExt cx="1064" cy="593"/>
          </a:xfrm>
        </p:grpSpPr>
        <p:sp>
          <p:nvSpPr>
            <p:cNvPr id="23610" name="Rectangle 58"/>
            <p:cNvSpPr>
              <a:spLocks noChangeArrowheads="1"/>
            </p:cNvSpPr>
            <p:nvPr/>
          </p:nvSpPr>
          <p:spPr bwMode="auto">
            <a:xfrm>
              <a:off x="4536" y="559"/>
              <a:ext cx="1064" cy="593"/>
            </a:xfrm>
            <a:prstGeom prst="rect">
              <a:avLst/>
            </a:prstGeom>
            <a:gradFill rotWithShape="0">
              <a:gsLst>
                <a:gs pos="0">
                  <a:srgbClr val="FFFFAB"/>
                </a:gs>
                <a:gs pos="100000">
                  <a:srgbClr val="FFE161"/>
                </a:gs>
              </a:gsLst>
              <a:lin ang="5400000" scaled="1"/>
            </a:gradFill>
            <a:ln w="9525">
              <a:noFill/>
              <a:miter lim="800000"/>
              <a:headEnd/>
              <a:tailEnd/>
            </a:ln>
            <a:effectLst>
              <a:outerShdw dist="107763" dir="8100000" algn="ctr" rotWithShape="0">
                <a:schemeClr val="bg2"/>
              </a:outerShdw>
            </a:effectLst>
          </p:spPr>
          <p:txBody>
            <a:bodyPr wrap="none" anchor="ctr"/>
            <a:lstStyle/>
            <a:p>
              <a:pPr algn="ctr">
                <a:defRPr/>
              </a:pPr>
              <a:r>
                <a:rPr lang="en-US" sz="1600" b="1">
                  <a:latin typeface="Arial" charset="0"/>
                </a:rPr>
                <a:t>Avogadro’s Law</a:t>
              </a:r>
            </a:p>
            <a:p>
              <a:pPr algn="ctr">
                <a:defRPr/>
              </a:pPr>
              <a:endParaRPr lang="en-US" sz="900" b="1">
                <a:latin typeface="Arial" charset="0"/>
              </a:endParaRPr>
            </a:p>
            <a:p>
              <a:pPr algn="ctr">
                <a:defRPr/>
              </a:pPr>
              <a:r>
                <a:rPr lang="en-US" b="1" i="1">
                  <a:latin typeface="Arial" charset="0"/>
                </a:rPr>
                <a:t> </a:t>
              </a:r>
            </a:p>
          </p:txBody>
        </p:sp>
        <p:sp>
          <p:nvSpPr>
            <p:cNvPr id="189470" name="Text Box 60"/>
            <p:cNvSpPr txBox="1">
              <a:spLocks noChangeArrowheads="1"/>
            </p:cNvSpPr>
            <p:nvPr/>
          </p:nvSpPr>
          <p:spPr bwMode="auto">
            <a:xfrm>
              <a:off x="4601" y="888"/>
              <a:ext cx="92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1200"/>
                <a:t>Add or remove gas</a:t>
              </a:r>
            </a:p>
          </p:txBody>
        </p:sp>
      </p:grpSp>
      <p:grpSp>
        <p:nvGrpSpPr>
          <p:cNvPr id="189471" name="Group 101"/>
          <p:cNvGrpSpPr>
            <a:grpSpLocks/>
          </p:cNvGrpSpPr>
          <p:nvPr/>
        </p:nvGrpSpPr>
        <p:grpSpPr bwMode="auto">
          <a:xfrm>
            <a:off x="6813550" y="2081213"/>
            <a:ext cx="1689100" cy="1406525"/>
            <a:chOff x="4512" y="1311"/>
            <a:chExt cx="1064" cy="886"/>
          </a:xfrm>
        </p:grpSpPr>
        <p:sp>
          <p:nvSpPr>
            <p:cNvPr id="23615" name="Rectangle 63"/>
            <p:cNvSpPr>
              <a:spLocks noChangeArrowheads="1"/>
            </p:cNvSpPr>
            <p:nvPr/>
          </p:nvSpPr>
          <p:spPr bwMode="auto">
            <a:xfrm>
              <a:off x="4512" y="1311"/>
              <a:ext cx="1064" cy="886"/>
            </a:xfrm>
            <a:prstGeom prst="rect">
              <a:avLst/>
            </a:prstGeom>
            <a:gradFill rotWithShape="0">
              <a:gsLst>
                <a:gs pos="0">
                  <a:srgbClr val="CCFFCC"/>
                </a:gs>
                <a:gs pos="100000">
                  <a:srgbClr val="33CC33"/>
                </a:gs>
              </a:gsLst>
              <a:lin ang="5400000" scaled="1"/>
            </a:gradFill>
            <a:ln w="9525">
              <a:noFill/>
              <a:miter lim="800000"/>
              <a:headEnd/>
              <a:tailEnd/>
            </a:ln>
            <a:effectLst>
              <a:outerShdw dist="107763" dir="8100000" algn="ctr" rotWithShape="0">
                <a:schemeClr val="bg2"/>
              </a:outerShdw>
            </a:effectLst>
          </p:spPr>
          <p:txBody>
            <a:bodyPr wrap="none" anchor="ctr"/>
            <a:lstStyle/>
            <a:p>
              <a:pPr algn="ctr">
                <a:defRPr/>
              </a:pPr>
              <a:r>
                <a:rPr lang="en-US" sz="1600" b="1">
                  <a:latin typeface="Arial" charset="0"/>
                </a:rPr>
                <a:t>Manometer</a:t>
              </a:r>
            </a:p>
            <a:p>
              <a:pPr algn="ctr">
                <a:defRPr/>
              </a:pPr>
              <a:endParaRPr lang="en-US" sz="900" b="1">
                <a:latin typeface="Arial" charset="0"/>
              </a:endParaRPr>
            </a:p>
            <a:p>
              <a:pPr algn="ctr">
                <a:defRPr/>
              </a:pPr>
              <a:endParaRPr lang="en-US" sz="900" b="1">
                <a:latin typeface="Arial" charset="0"/>
              </a:endParaRPr>
            </a:p>
            <a:p>
              <a:pPr algn="ctr">
                <a:defRPr/>
              </a:pPr>
              <a:endParaRPr lang="en-US" sz="900" b="1">
                <a:latin typeface="Arial" charset="0"/>
              </a:endParaRPr>
            </a:p>
            <a:p>
              <a:pPr algn="ctr">
                <a:defRPr/>
              </a:pPr>
              <a:endParaRPr lang="en-US" sz="900" b="1">
                <a:latin typeface="Arial" charset="0"/>
              </a:endParaRPr>
            </a:p>
            <a:p>
              <a:pPr algn="ctr">
                <a:defRPr/>
              </a:pPr>
              <a:r>
                <a:rPr lang="en-US" b="1" i="1">
                  <a:latin typeface="Arial" charset="0"/>
                </a:rPr>
                <a:t> </a:t>
              </a:r>
            </a:p>
          </p:txBody>
        </p:sp>
        <p:sp>
          <p:nvSpPr>
            <p:cNvPr id="189473" name="Text Box 64"/>
            <p:cNvSpPr txBox="1">
              <a:spLocks noChangeArrowheads="1"/>
            </p:cNvSpPr>
            <p:nvPr/>
          </p:nvSpPr>
          <p:spPr bwMode="auto">
            <a:xfrm>
              <a:off x="4575" y="2007"/>
              <a:ext cx="95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1200"/>
                <a:t>Big = small + height</a:t>
              </a:r>
            </a:p>
          </p:txBody>
        </p:sp>
        <p:sp>
          <p:nvSpPr>
            <p:cNvPr id="189474" name="Freeform 66"/>
            <p:cNvSpPr>
              <a:spLocks/>
            </p:cNvSpPr>
            <p:nvPr/>
          </p:nvSpPr>
          <p:spPr bwMode="auto">
            <a:xfrm>
              <a:off x="5078" y="1729"/>
              <a:ext cx="74" cy="287"/>
            </a:xfrm>
            <a:custGeom>
              <a:avLst/>
              <a:gdLst>
                <a:gd name="T0" fmla="*/ 2 w 176"/>
                <a:gd name="T1" fmla="*/ 48 h 652"/>
                <a:gd name="T2" fmla="*/ 2 w 176"/>
                <a:gd name="T3" fmla="*/ 85 h 652"/>
                <a:gd name="T4" fmla="*/ 4 w 176"/>
                <a:gd name="T5" fmla="*/ 121 h 652"/>
                <a:gd name="T6" fmla="*/ 27 w 176"/>
                <a:gd name="T7" fmla="*/ 120 h 652"/>
                <a:gd name="T8" fmla="*/ 29 w 176"/>
                <a:gd name="T9" fmla="*/ 85 h 652"/>
                <a:gd name="T10" fmla="*/ 29 w 176"/>
                <a:gd name="T11" fmla="*/ 0 h 652"/>
                <a:gd name="T12" fmla="*/ 0 60000 65536"/>
                <a:gd name="T13" fmla="*/ 0 60000 65536"/>
                <a:gd name="T14" fmla="*/ 0 60000 65536"/>
                <a:gd name="T15" fmla="*/ 0 60000 65536"/>
                <a:gd name="T16" fmla="*/ 0 60000 65536"/>
                <a:gd name="T17" fmla="*/ 0 60000 65536"/>
                <a:gd name="T18" fmla="*/ 0 w 176"/>
                <a:gd name="T19" fmla="*/ 0 h 652"/>
                <a:gd name="T20" fmla="*/ 176 w 176"/>
                <a:gd name="T21" fmla="*/ 652 h 652"/>
              </a:gdLst>
              <a:ahLst/>
              <a:cxnLst>
                <a:cxn ang="T12">
                  <a:pos x="T0" y="T1"/>
                </a:cxn>
                <a:cxn ang="T13">
                  <a:pos x="T2" y="T3"/>
                </a:cxn>
                <a:cxn ang="T14">
                  <a:pos x="T4" y="T5"/>
                </a:cxn>
                <a:cxn ang="T15">
                  <a:pos x="T6" y="T7"/>
                </a:cxn>
                <a:cxn ang="T16">
                  <a:pos x="T8" y="T9"/>
                </a:cxn>
                <a:cxn ang="T17">
                  <a:pos x="T10" y="T11"/>
                </a:cxn>
              </a:cxnLst>
              <a:rect l="T18" t="T19" r="T20" b="T21"/>
              <a:pathLst>
                <a:path w="176" h="652">
                  <a:moveTo>
                    <a:pt x="11" y="249"/>
                  </a:moveTo>
                  <a:cubicBezTo>
                    <a:pt x="11" y="280"/>
                    <a:pt x="8" y="374"/>
                    <a:pt x="10" y="436"/>
                  </a:cubicBezTo>
                  <a:cubicBezTo>
                    <a:pt x="12" y="498"/>
                    <a:pt x="0" y="592"/>
                    <a:pt x="24" y="622"/>
                  </a:cubicBezTo>
                  <a:cubicBezTo>
                    <a:pt x="48" y="652"/>
                    <a:pt x="128" y="648"/>
                    <a:pt x="152" y="618"/>
                  </a:cubicBezTo>
                  <a:cubicBezTo>
                    <a:pt x="176" y="588"/>
                    <a:pt x="165" y="544"/>
                    <a:pt x="167" y="441"/>
                  </a:cubicBezTo>
                  <a:cubicBezTo>
                    <a:pt x="169" y="338"/>
                    <a:pt x="166" y="92"/>
                    <a:pt x="166" y="0"/>
                  </a:cubicBezTo>
                </a:path>
              </a:pathLst>
            </a:custGeom>
            <a:noFill/>
            <a:ln w="53975">
              <a:solidFill>
                <a:srgbClr val="C0C0C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89475" name="Group 67"/>
            <p:cNvGrpSpPr>
              <a:grpSpLocks/>
            </p:cNvGrpSpPr>
            <p:nvPr/>
          </p:nvGrpSpPr>
          <p:grpSpPr bwMode="auto">
            <a:xfrm>
              <a:off x="4814" y="1567"/>
              <a:ext cx="340" cy="451"/>
              <a:chOff x="3018" y="1101"/>
              <a:chExt cx="812" cy="1024"/>
            </a:xfrm>
          </p:grpSpPr>
          <p:sp>
            <p:nvSpPr>
              <p:cNvPr id="189476" name="Oval 68"/>
              <p:cNvSpPr>
                <a:spLocks noChangeAspect="1" noChangeArrowheads="1"/>
              </p:cNvSpPr>
              <p:nvPr/>
            </p:nvSpPr>
            <p:spPr bwMode="auto">
              <a:xfrm>
                <a:off x="3018" y="1330"/>
                <a:ext cx="468" cy="469"/>
              </a:xfrm>
              <a:prstGeom prst="ellipse">
                <a:avLst/>
              </a:pr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200"/>
              </a:p>
            </p:txBody>
          </p:sp>
          <p:sp>
            <p:nvSpPr>
              <p:cNvPr id="189477" name="Freeform 69"/>
              <p:cNvSpPr>
                <a:spLocks noChangeAspect="1"/>
              </p:cNvSpPr>
              <p:nvPr/>
            </p:nvSpPr>
            <p:spPr bwMode="auto">
              <a:xfrm>
                <a:off x="3483" y="1107"/>
                <a:ext cx="347" cy="1018"/>
              </a:xfrm>
              <a:custGeom>
                <a:avLst/>
                <a:gdLst>
                  <a:gd name="T0" fmla="*/ 130 w 924"/>
                  <a:gd name="T1" fmla="*/ 0 h 2714"/>
                  <a:gd name="T2" fmla="*/ 130 w 924"/>
                  <a:gd name="T3" fmla="*/ 355 h 2714"/>
                  <a:gd name="T4" fmla="*/ 130 w 924"/>
                  <a:gd name="T5" fmla="*/ 360 h 2714"/>
                  <a:gd name="T6" fmla="*/ 127 w 924"/>
                  <a:gd name="T7" fmla="*/ 365 h 2714"/>
                  <a:gd name="T8" fmla="*/ 123 w 924"/>
                  <a:gd name="T9" fmla="*/ 370 h 2714"/>
                  <a:gd name="T10" fmla="*/ 119 w 924"/>
                  <a:gd name="T11" fmla="*/ 375 h 2714"/>
                  <a:gd name="T12" fmla="*/ 114 w 924"/>
                  <a:gd name="T13" fmla="*/ 379 h 2714"/>
                  <a:gd name="T14" fmla="*/ 106 w 924"/>
                  <a:gd name="T15" fmla="*/ 381 h 2714"/>
                  <a:gd name="T16" fmla="*/ 97 w 924"/>
                  <a:gd name="T17" fmla="*/ 382 h 2714"/>
                  <a:gd name="T18" fmla="*/ 86 w 924"/>
                  <a:gd name="T19" fmla="*/ 382 h 2714"/>
                  <a:gd name="T20" fmla="*/ 78 w 924"/>
                  <a:gd name="T21" fmla="*/ 381 h 2714"/>
                  <a:gd name="T22" fmla="*/ 73 w 924"/>
                  <a:gd name="T23" fmla="*/ 378 h 2714"/>
                  <a:gd name="T24" fmla="*/ 66 w 924"/>
                  <a:gd name="T25" fmla="*/ 373 h 2714"/>
                  <a:gd name="T26" fmla="*/ 62 w 924"/>
                  <a:gd name="T27" fmla="*/ 367 h 2714"/>
                  <a:gd name="T28" fmla="*/ 60 w 924"/>
                  <a:gd name="T29" fmla="*/ 361 h 2714"/>
                  <a:gd name="T30" fmla="*/ 60 w 924"/>
                  <a:gd name="T31" fmla="*/ 194 h 2714"/>
                  <a:gd name="T32" fmla="*/ 59 w 924"/>
                  <a:gd name="T33" fmla="*/ 191 h 2714"/>
                  <a:gd name="T34" fmla="*/ 58 w 924"/>
                  <a:gd name="T35" fmla="*/ 189 h 2714"/>
                  <a:gd name="T36" fmla="*/ 57 w 924"/>
                  <a:gd name="T37" fmla="*/ 186 h 2714"/>
                  <a:gd name="T38" fmla="*/ 55 w 924"/>
                  <a:gd name="T39" fmla="*/ 182 h 2714"/>
                  <a:gd name="T40" fmla="*/ 53 w 924"/>
                  <a:gd name="T41" fmla="*/ 179 h 2714"/>
                  <a:gd name="T42" fmla="*/ 49 w 924"/>
                  <a:gd name="T43" fmla="*/ 176 h 2714"/>
                  <a:gd name="T44" fmla="*/ 45 w 924"/>
                  <a:gd name="T45" fmla="*/ 174 h 2714"/>
                  <a:gd name="T46" fmla="*/ 39 w 924"/>
                  <a:gd name="T47" fmla="*/ 173 h 2714"/>
                  <a:gd name="T48" fmla="*/ 33 w 924"/>
                  <a:gd name="T49" fmla="*/ 172 h 2714"/>
                  <a:gd name="T50" fmla="*/ 24 w 924"/>
                  <a:gd name="T51" fmla="*/ 173 h 2714"/>
                  <a:gd name="T52" fmla="*/ 17 w 924"/>
                  <a:gd name="T53" fmla="*/ 174 h 2714"/>
                  <a:gd name="T54" fmla="*/ 13 w 924"/>
                  <a:gd name="T55" fmla="*/ 178 h 2714"/>
                  <a:gd name="T56" fmla="*/ 11 w 924"/>
                  <a:gd name="T57" fmla="*/ 182 h 2714"/>
                  <a:gd name="T58" fmla="*/ 5 w 924"/>
                  <a:gd name="T59" fmla="*/ 185 h 2714"/>
                  <a:gd name="T60" fmla="*/ 0 w 924"/>
                  <a:gd name="T61" fmla="*/ 186 h 271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24"/>
                  <a:gd name="T94" fmla="*/ 0 h 2714"/>
                  <a:gd name="T95" fmla="*/ 924 w 924"/>
                  <a:gd name="T96" fmla="*/ 2714 h 271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24" h="2714">
                    <a:moveTo>
                      <a:pt x="924" y="0"/>
                    </a:moveTo>
                    <a:lnTo>
                      <a:pt x="924" y="2524"/>
                    </a:lnTo>
                    <a:lnTo>
                      <a:pt x="918" y="2561"/>
                    </a:lnTo>
                    <a:lnTo>
                      <a:pt x="904" y="2592"/>
                    </a:lnTo>
                    <a:lnTo>
                      <a:pt x="874" y="2632"/>
                    </a:lnTo>
                    <a:lnTo>
                      <a:pt x="847" y="2663"/>
                    </a:lnTo>
                    <a:lnTo>
                      <a:pt x="808" y="2695"/>
                    </a:lnTo>
                    <a:lnTo>
                      <a:pt x="753" y="2711"/>
                    </a:lnTo>
                    <a:lnTo>
                      <a:pt x="687" y="2714"/>
                    </a:lnTo>
                    <a:lnTo>
                      <a:pt x="612" y="2714"/>
                    </a:lnTo>
                    <a:lnTo>
                      <a:pt x="555" y="2708"/>
                    </a:lnTo>
                    <a:lnTo>
                      <a:pt x="516" y="2687"/>
                    </a:lnTo>
                    <a:lnTo>
                      <a:pt x="472" y="2652"/>
                    </a:lnTo>
                    <a:lnTo>
                      <a:pt x="442" y="2608"/>
                    </a:lnTo>
                    <a:lnTo>
                      <a:pt x="424" y="2568"/>
                    </a:lnTo>
                    <a:lnTo>
                      <a:pt x="424" y="1378"/>
                    </a:lnTo>
                    <a:lnTo>
                      <a:pt x="421" y="1357"/>
                    </a:lnTo>
                    <a:lnTo>
                      <a:pt x="412" y="1343"/>
                    </a:lnTo>
                    <a:lnTo>
                      <a:pt x="404" y="1320"/>
                    </a:lnTo>
                    <a:lnTo>
                      <a:pt x="391" y="1294"/>
                    </a:lnTo>
                    <a:lnTo>
                      <a:pt x="372" y="1272"/>
                    </a:lnTo>
                    <a:lnTo>
                      <a:pt x="348" y="1248"/>
                    </a:lnTo>
                    <a:lnTo>
                      <a:pt x="316" y="1235"/>
                    </a:lnTo>
                    <a:lnTo>
                      <a:pt x="280" y="1228"/>
                    </a:lnTo>
                    <a:lnTo>
                      <a:pt x="231" y="1225"/>
                    </a:lnTo>
                    <a:lnTo>
                      <a:pt x="172" y="1228"/>
                    </a:lnTo>
                    <a:lnTo>
                      <a:pt x="123" y="1235"/>
                    </a:lnTo>
                    <a:lnTo>
                      <a:pt x="94" y="1264"/>
                    </a:lnTo>
                    <a:lnTo>
                      <a:pt x="75" y="1292"/>
                    </a:lnTo>
                    <a:lnTo>
                      <a:pt x="34" y="1315"/>
                    </a:lnTo>
                    <a:lnTo>
                      <a:pt x="0" y="1324"/>
                    </a:lnTo>
                  </a:path>
                </a:pathLst>
              </a:cu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9478" name="Freeform 70"/>
              <p:cNvSpPr>
                <a:spLocks noChangeAspect="1"/>
              </p:cNvSpPr>
              <p:nvPr/>
            </p:nvSpPr>
            <p:spPr bwMode="auto">
              <a:xfrm>
                <a:off x="3481" y="1106"/>
                <a:ext cx="316" cy="989"/>
              </a:xfrm>
              <a:custGeom>
                <a:avLst/>
                <a:gdLst>
                  <a:gd name="T0" fmla="*/ 118 w 843"/>
                  <a:gd name="T1" fmla="*/ 0 h 2638"/>
                  <a:gd name="T2" fmla="*/ 118 w 843"/>
                  <a:gd name="T3" fmla="*/ 358 h 2638"/>
                  <a:gd name="T4" fmla="*/ 117 w 843"/>
                  <a:gd name="T5" fmla="*/ 363 h 2638"/>
                  <a:gd name="T6" fmla="*/ 114 w 843"/>
                  <a:gd name="T7" fmla="*/ 367 h 2638"/>
                  <a:gd name="T8" fmla="*/ 109 w 843"/>
                  <a:gd name="T9" fmla="*/ 369 h 2638"/>
                  <a:gd name="T10" fmla="*/ 103 w 843"/>
                  <a:gd name="T11" fmla="*/ 370 h 2638"/>
                  <a:gd name="T12" fmla="*/ 98 w 843"/>
                  <a:gd name="T13" fmla="*/ 371 h 2638"/>
                  <a:gd name="T14" fmla="*/ 89 w 843"/>
                  <a:gd name="T15" fmla="*/ 370 h 2638"/>
                  <a:gd name="T16" fmla="*/ 82 w 843"/>
                  <a:gd name="T17" fmla="*/ 370 h 2638"/>
                  <a:gd name="T18" fmla="*/ 77 w 843"/>
                  <a:gd name="T19" fmla="*/ 367 h 2638"/>
                  <a:gd name="T20" fmla="*/ 74 w 843"/>
                  <a:gd name="T21" fmla="*/ 363 h 2638"/>
                  <a:gd name="T22" fmla="*/ 73 w 843"/>
                  <a:gd name="T23" fmla="*/ 358 h 2638"/>
                  <a:gd name="T24" fmla="*/ 73 w 843"/>
                  <a:gd name="T25" fmla="*/ 192 h 2638"/>
                  <a:gd name="T26" fmla="*/ 72 w 843"/>
                  <a:gd name="T27" fmla="*/ 186 h 2638"/>
                  <a:gd name="T28" fmla="*/ 71 w 843"/>
                  <a:gd name="T29" fmla="*/ 182 h 2638"/>
                  <a:gd name="T30" fmla="*/ 69 w 843"/>
                  <a:gd name="T31" fmla="*/ 178 h 2638"/>
                  <a:gd name="T32" fmla="*/ 66 w 843"/>
                  <a:gd name="T33" fmla="*/ 174 h 2638"/>
                  <a:gd name="T34" fmla="*/ 62 w 843"/>
                  <a:gd name="T35" fmla="*/ 169 h 2638"/>
                  <a:gd name="T36" fmla="*/ 58 w 843"/>
                  <a:gd name="T37" fmla="*/ 165 h 2638"/>
                  <a:gd name="T38" fmla="*/ 49 w 843"/>
                  <a:gd name="T39" fmla="*/ 163 h 2638"/>
                  <a:gd name="T40" fmla="*/ 41 w 843"/>
                  <a:gd name="T41" fmla="*/ 161 h 2638"/>
                  <a:gd name="T42" fmla="*/ 30 w 843"/>
                  <a:gd name="T43" fmla="*/ 161 h 2638"/>
                  <a:gd name="T44" fmla="*/ 20 w 843"/>
                  <a:gd name="T45" fmla="*/ 161 h 2638"/>
                  <a:gd name="T46" fmla="*/ 15 w 843"/>
                  <a:gd name="T47" fmla="*/ 160 h 2638"/>
                  <a:gd name="T48" fmla="*/ 9 w 843"/>
                  <a:gd name="T49" fmla="*/ 157 h 2638"/>
                  <a:gd name="T50" fmla="*/ 2 w 843"/>
                  <a:gd name="T51" fmla="*/ 155 h 2638"/>
                  <a:gd name="T52" fmla="*/ 0 w 843"/>
                  <a:gd name="T53" fmla="*/ 153 h 263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43"/>
                  <a:gd name="T82" fmla="*/ 0 h 2638"/>
                  <a:gd name="T83" fmla="*/ 843 w 843"/>
                  <a:gd name="T84" fmla="*/ 2638 h 263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43" h="2638">
                    <a:moveTo>
                      <a:pt x="843" y="0"/>
                    </a:moveTo>
                    <a:lnTo>
                      <a:pt x="843" y="2550"/>
                    </a:lnTo>
                    <a:lnTo>
                      <a:pt x="835" y="2578"/>
                    </a:lnTo>
                    <a:lnTo>
                      <a:pt x="809" y="2612"/>
                    </a:lnTo>
                    <a:lnTo>
                      <a:pt x="773" y="2624"/>
                    </a:lnTo>
                    <a:lnTo>
                      <a:pt x="734" y="2633"/>
                    </a:lnTo>
                    <a:lnTo>
                      <a:pt x="695" y="2638"/>
                    </a:lnTo>
                    <a:lnTo>
                      <a:pt x="632" y="2636"/>
                    </a:lnTo>
                    <a:lnTo>
                      <a:pt x="587" y="2632"/>
                    </a:lnTo>
                    <a:lnTo>
                      <a:pt x="548" y="2608"/>
                    </a:lnTo>
                    <a:lnTo>
                      <a:pt x="526" y="2584"/>
                    </a:lnTo>
                    <a:lnTo>
                      <a:pt x="518" y="2551"/>
                    </a:lnTo>
                    <a:lnTo>
                      <a:pt x="517" y="1364"/>
                    </a:lnTo>
                    <a:lnTo>
                      <a:pt x="514" y="1327"/>
                    </a:lnTo>
                    <a:lnTo>
                      <a:pt x="506" y="1297"/>
                    </a:lnTo>
                    <a:lnTo>
                      <a:pt x="488" y="1265"/>
                    </a:lnTo>
                    <a:lnTo>
                      <a:pt x="470" y="1238"/>
                    </a:lnTo>
                    <a:lnTo>
                      <a:pt x="443" y="1202"/>
                    </a:lnTo>
                    <a:lnTo>
                      <a:pt x="410" y="1175"/>
                    </a:lnTo>
                    <a:lnTo>
                      <a:pt x="353" y="1158"/>
                    </a:lnTo>
                    <a:lnTo>
                      <a:pt x="290" y="1148"/>
                    </a:lnTo>
                    <a:lnTo>
                      <a:pt x="212" y="1147"/>
                    </a:lnTo>
                    <a:lnTo>
                      <a:pt x="145" y="1145"/>
                    </a:lnTo>
                    <a:lnTo>
                      <a:pt x="107" y="1138"/>
                    </a:lnTo>
                    <a:lnTo>
                      <a:pt x="65" y="1118"/>
                    </a:lnTo>
                    <a:lnTo>
                      <a:pt x="14" y="1105"/>
                    </a:lnTo>
                    <a:lnTo>
                      <a:pt x="0" y="1092"/>
                    </a:lnTo>
                  </a:path>
                </a:pathLst>
              </a:cu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9479" name="Freeform 71"/>
              <p:cNvSpPr>
                <a:spLocks noChangeAspect="1"/>
              </p:cNvSpPr>
              <p:nvPr/>
            </p:nvSpPr>
            <p:spPr bwMode="auto">
              <a:xfrm>
                <a:off x="3474" y="1517"/>
                <a:ext cx="20" cy="87"/>
              </a:xfrm>
              <a:custGeom>
                <a:avLst/>
                <a:gdLst>
                  <a:gd name="T0" fmla="*/ 0 w 42"/>
                  <a:gd name="T1" fmla="*/ 0 h 230"/>
                  <a:gd name="T2" fmla="*/ 9 w 42"/>
                  <a:gd name="T3" fmla="*/ 2 h 230"/>
                  <a:gd name="T4" fmla="*/ 10 w 42"/>
                  <a:gd name="T5" fmla="*/ 31 h 230"/>
                  <a:gd name="T6" fmla="*/ 1 w 42"/>
                  <a:gd name="T7" fmla="*/ 33 h 230"/>
                  <a:gd name="T8" fmla="*/ 0 w 42"/>
                  <a:gd name="T9" fmla="*/ 0 h 230"/>
                  <a:gd name="T10" fmla="*/ 0 60000 65536"/>
                  <a:gd name="T11" fmla="*/ 0 60000 65536"/>
                  <a:gd name="T12" fmla="*/ 0 60000 65536"/>
                  <a:gd name="T13" fmla="*/ 0 60000 65536"/>
                  <a:gd name="T14" fmla="*/ 0 60000 65536"/>
                  <a:gd name="T15" fmla="*/ 0 w 42"/>
                  <a:gd name="T16" fmla="*/ 0 h 230"/>
                  <a:gd name="T17" fmla="*/ 42 w 42"/>
                  <a:gd name="T18" fmla="*/ 230 h 230"/>
                </a:gdLst>
                <a:ahLst/>
                <a:cxnLst>
                  <a:cxn ang="T10">
                    <a:pos x="T0" y="T1"/>
                  </a:cxn>
                  <a:cxn ang="T11">
                    <a:pos x="T2" y="T3"/>
                  </a:cxn>
                  <a:cxn ang="T12">
                    <a:pos x="T4" y="T5"/>
                  </a:cxn>
                  <a:cxn ang="T13">
                    <a:pos x="T6" y="T7"/>
                  </a:cxn>
                  <a:cxn ang="T14">
                    <a:pos x="T8" y="T9"/>
                  </a:cxn>
                </a:cxnLst>
                <a:rect l="T15" t="T16" r="T17" b="T18"/>
                <a:pathLst>
                  <a:path w="42" h="230">
                    <a:moveTo>
                      <a:pt x="0" y="0"/>
                    </a:moveTo>
                    <a:lnTo>
                      <a:pt x="37" y="17"/>
                    </a:lnTo>
                    <a:lnTo>
                      <a:pt x="42" y="216"/>
                    </a:lnTo>
                    <a:lnTo>
                      <a:pt x="7" y="23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9480" name="Oval 72"/>
              <p:cNvSpPr>
                <a:spLocks noChangeAspect="1" noChangeArrowheads="1"/>
              </p:cNvSpPr>
              <p:nvPr/>
            </p:nvSpPr>
            <p:spPr bwMode="auto">
              <a:xfrm>
                <a:off x="3796" y="1101"/>
                <a:ext cx="34" cy="13"/>
              </a:xfrm>
              <a:prstGeom prst="ellipse">
                <a:avLst/>
              </a:pr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200"/>
              </a:p>
            </p:txBody>
          </p:sp>
        </p:grpSp>
        <p:sp>
          <p:nvSpPr>
            <p:cNvPr id="189481" name="Line 74"/>
            <p:cNvSpPr>
              <a:spLocks noChangeShapeType="1"/>
            </p:cNvSpPr>
            <p:nvPr/>
          </p:nvSpPr>
          <p:spPr bwMode="auto">
            <a:xfrm>
              <a:off x="5164" y="1730"/>
              <a:ext cx="6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9482" name="Line 76"/>
            <p:cNvSpPr>
              <a:spLocks noChangeShapeType="1"/>
            </p:cNvSpPr>
            <p:nvPr/>
          </p:nvSpPr>
          <p:spPr bwMode="auto">
            <a:xfrm>
              <a:off x="5096" y="1839"/>
              <a:ext cx="13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9483" name="Line 77"/>
            <p:cNvSpPr>
              <a:spLocks noChangeShapeType="1"/>
            </p:cNvSpPr>
            <p:nvPr/>
          </p:nvSpPr>
          <p:spPr bwMode="auto">
            <a:xfrm>
              <a:off x="5195" y="1730"/>
              <a:ext cx="0" cy="108"/>
            </a:xfrm>
            <a:prstGeom prst="line">
              <a:avLst/>
            </a:prstGeom>
            <a:noFill/>
            <a:ln w="9525">
              <a:solidFill>
                <a:schemeClr val="tx1"/>
              </a:solidFill>
              <a:round/>
              <a:headEnd type="triangle" w="sm" len="sm"/>
              <a:tailEnd type="triangle" w="sm" len="sm"/>
            </a:ln>
            <a:extLst>
              <a:ext uri="{909E8E84-426E-40DD-AFC4-6F175D3DCCD1}">
                <a14:hiddenFill xmlns:a14="http://schemas.microsoft.com/office/drawing/2010/main">
                  <a:noFill/>
                </a14:hiddenFill>
              </a:ext>
            </a:extLst>
          </p:spPr>
          <p:txBody>
            <a:bodyPr/>
            <a:lstStyle/>
            <a:p>
              <a:endParaRPr lang="en-US"/>
            </a:p>
          </p:txBody>
        </p:sp>
      </p:grpSp>
      <p:grpSp>
        <p:nvGrpSpPr>
          <p:cNvPr id="189495" name="Group 102"/>
          <p:cNvGrpSpPr>
            <a:grpSpLocks/>
          </p:cNvGrpSpPr>
          <p:nvPr/>
        </p:nvGrpSpPr>
        <p:grpSpPr bwMode="auto">
          <a:xfrm>
            <a:off x="6837363" y="3779838"/>
            <a:ext cx="1524000" cy="1346200"/>
            <a:chOff x="4527" y="2381"/>
            <a:chExt cx="960" cy="848"/>
          </a:xfrm>
        </p:grpSpPr>
        <p:sp>
          <p:nvSpPr>
            <p:cNvPr id="23577" name="Rectangle 25"/>
            <p:cNvSpPr>
              <a:spLocks noChangeArrowheads="1"/>
            </p:cNvSpPr>
            <p:nvPr/>
          </p:nvSpPr>
          <p:spPr bwMode="auto">
            <a:xfrm>
              <a:off x="4527" y="2381"/>
              <a:ext cx="960" cy="816"/>
            </a:xfrm>
            <a:prstGeom prst="rect">
              <a:avLst/>
            </a:prstGeom>
            <a:gradFill rotWithShape="0">
              <a:gsLst>
                <a:gs pos="0">
                  <a:srgbClr val="FFFFFF"/>
                </a:gs>
                <a:gs pos="100000">
                  <a:srgbClr val="FFFFAB"/>
                </a:gs>
              </a:gsLst>
              <a:lin ang="5400000" scaled="1"/>
            </a:gradFill>
            <a:ln w="9525">
              <a:noFill/>
              <a:miter lim="800000"/>
              <a:headEnd/>
              <a:tailEnd/>
            </a:ln>
            <a:effectLst>
              <a:outerShdw dist="107763" dir="8100000" algn="ctr" rotWithShape="0">
                <a:schemeClr val="bg2"/>
              </a:outerShdw>
            </a:effectLst>
          </p:spPr>
          <p:txBody>
            <a:bodyPr wrap="none" anchor="ctr"/>
            <a:lstStyle/>
            <a:p>
              <a:pPr algn="ctr">
                <a:defRPr/>
              </a:pPr>
              <a:r>
                <a:rPr lang="en-US" sz="1600" b="1">
                  <a:latin typeface="Arial" charset="0"/>
                </a:rPr>
                <a:t>Graham’s Law</a:t>
              </a:r>
            </a:p>
            <a:p>
              <a:pPr algn="ctr">
                <a:defRPr/>
              </a:pPr>
              <a:endParaRPr lang="en-US" sz="1600" b="1">
                <a:latin typeface="Arial" charset="0"/>
              </a:endParaRPr>
            </a:p>
            <a:p>
              <a:pPr algn="ctr">
                <a:defRPr/>
              </a:pPr>
              <a:endParaRPr lang="en-US" sz="1600" b="1">
                <a:latin typeface="Arial" charset="0"/>
              </a:endParaRPr>
            </a:p>
            <a:p>
              <a:pPr algn="ctr">
                <a:defRPr/>
              </a:pPr>
              <a:r>
                <a:rPr lang="en-US" b="1" i="1">
                  <a:latin typeface="Arial" charset="0"/>
                </a:rPr>
                <a:t> </a:t>
              </a:r>
            </a:p>
          </p:txBody>
        </p:sp>
        <p:graphicFrame>
          <p:nvGraphicFramePr>
            <p:cNvPr id="189497" name="Object 54"/>
            <p:cNvGraphicFramePr>
              <a:graphicFrameLocks noChangeAspect="1"/>
            </p:cNvGraphicFramePr>
            <p:nvPr/>
          </p:nvGraphicFramePr>
          <p:xfrm>
            <a:off x="4667" y="2682"/>
            <a:ext cx="640" cy="416"/>
          </p:xfrm>
          <a:graphic>
            <a:graphicData uri="http://schemas.openxmlformats.org/presentationml/2006/ole">
              <mc:AlternateContent xmlns:mc="http://schemas.openxmlformats.org/markup-compatibility/2006">
                <mc:Choice xmlns:v="urn:schemas-microsoft-com:vml" Requires="v">
                  <p:oleObj spid="_x0000_s189508" name="Equation" r:id="rId4" imgW="1016000" imgH="660400" progId="Equation.3">
                    <p:embed/>
                  </p:oleObj>
                </mc:Choice>
                <mc:Fallback>
                  <p:oleObj name="Equation" r:id="rId4" imgW="1016000" imgH="660400" progId="Equation.3">
                    <p:embed/>
                    <p:pic>
                      <p:nvPicPr>
                        <p:cNvPr id="0" name="Object 5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7" y="2682"/>
                          <a:ext cx="640" cy="4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9498" name="Text Box 93"/>
            <p:cNvSpPr txBox="1">
              <a:spLocks noChangeArrowheads="1"/>
            </p:cNvSpPr>
            <p:nvPr/>
          </p:nvSpPr>
          <p:spPr bwMode="auto">
            <a:xfrm>
              <a:off x="4658" y="3094"/>
              <a:ext cx="700"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800"/>
                <a:t>diffusion vs. effusion</a:t>
              </a:r>
            </a:p>
          </p:txBody>
        </p:sp>
      </p:gr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Grp="1" noChangeArrowheads="1"/>
          </p:cNvSpPr>
          <p:nvPr>
            <p:ph idx="1"/>
          </p:nvPr>
        </p:nvSpPr>
        <p:spPr>
          <a:xfrm>
            <a:off x="457200" y="762000"/>
            <a:ext cx="8229600" cy="4983163"/>
          </a:xfrm>
        </p:spPr>
        <p:txBody>
          <a:bodyPr/>
          <a:lstStyle/>
          <a:p>
            <a:pPr>
              <a:lnSpc>
                <a:spcPct val="130000"/>
              </a:lnSpc>
            </a:pPr>
            <a:r>
              <a:rPr lang="en-US" dirty="0"/>
              <a:t>Real gases differ from the “ideal gas”:</a:t>
            </a:r>
          </a:p>
          <a:p>
            <a:pPr lvl="1">
              <a:lnSpc>
                <a:spcPct val="130000"/>
              </a:lnSpc>
            </a:pPr>
            <a:r>
              <a:rPr lang="en-US" dirty="0"/>
              <a:t>Molecules have volume and are not simply points of mass.</a:t>
            </a:r>
          </a:p>
          <a:p>
            <a:pPr lvl="1">
              <a:lnSpc>
                <a:spcPct val="130000"/>
              </a:lnSpc>
            </a:pPr>
            <a:r>
              <a:rPr lang="en-US" dirty="0"/>
              <a:t>Molecules contain attractive and repulsive forces.</a:t>
            </a:r>
          </a:p>
          <a:p>
            <a:pPr>
              <a:lnSpc>
                <a:spcPct val="130000"/>
              </a:lnSpc>
            </a:pPr>
            <a:r>
              <a:rPr lang="en-US" dirty="0"/>
              <a:t>At relatively high temperatures and low pressures, most simple gases exhibit nearly ideal behavior, but deviate slightly.</a:t>
            </a:r>
          </a:p>
          <a:p>
            <a:pPr>
              <a:lnSpc>
                <a:spcPct val="130000"/>
              </a:lnSpc>
            </a:pPr>
            <a:r>
              <a:rPr lang="en-US" dirty="0"/>
              <a:t>At low temperatures and very high pressures, gases can deviate significantly.</a:t>
            </a:r>
          </a:p>
        </p:txBody>
      </p:sp>
      <p:sp>
        <p:nvSpPr>
          <p:cNvPr id="4" name="Slide Number Placeholder 5"/>
          <p:cNvSpPr>
            <a:spLocks noGrp="1"/>
          </p:cNvSpPr>
          <p:nvPr>
            <p:ph type="sldNum" sz="quarter" idx="12"/>
          </p:nvPr>
        </p:nvSpPr>
        <p:spPr/>
        <p:txBody>
          <a:bodyPr/>
          <a:lstStyle/>
          <a:p>
            <a:fld id="{D176F691-23DA-4AB3-97F3-9EB2C22EA4BA}" type="slidenum">
              <a:rPr lang="en-US"/>
              <a:pPr/>
              <a:t>88</a:t>
            </a:fld>
            <a:endParaRPr lang="en-US"/>
          </a:p>
        </p:txBody>
      </p:sp>
      <p:sp>
        <p:nvSpPr>
          <p:cNvPr id="93186" name="Rectangle 2"/>
          <p:cNvSpPr>
            <a:spLocks noGrp="1" noChangeArrowheads="1"/>
          </p:cNvSpPr>
          <p:nvPr>
            <p:ph type="title"/>
          </p:nvPr>
        </p:nvSpPr>
        <p:spPr>
          <a:xfrm>
            <a:off x="457200" y="0"/>
            <a:ext cx="8229600" cy="792162"/>
          </a:xfrm>
        </p:spPr>
        <p:txBody>
          <a:bodyPr>
            <a:normAutofit fontScale="90000"/>
          </a:bodyPr>
          <a:lstStyle/>
          <a:p>
            <a:r>
              <a:rPr lang="en-US" sz="4000" dirty="0"/>
              <a:t>Real Gases – Deviations from Ideal</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3"/>
          <p:cNvSpPr>
            <a:spLocks noGrp="1" noChangeArrowheads="1"/>
          </p:cNvSpPr>
          <p:nvPr>
            <p:ph idx="1"/>
          </p:nvPr>
        </p:nvSpPr>
        <p:spPr>
          <a:xfrm>
            <a:off x="457200" y="990600"/>
            <a:ext cx="8229600" cy="4525963"/>
          </a:xfrm>
        </p:spPr>
        <p:txBody>
          <a:bodyPr/>
          <a:lstStyle/>
          <a:p>
            <a:r>
              <a:rPr lang="en-US" dirty="0"/>
              <a:t>At moderately high pressure, values of PV/RT lower then ideal are due predominantly to intermolecular attractions</a:t>
            </a:r>
            <a:r>
              <a:rPr lang="en-US" dirty="0" smtClean="0"/>
              <a:t>.</a:t>
            </a:r>
            <a:br>
              <a:rPr lang="en-US" dirty="0" smtClean="0"/>
            </a:br>
            <a:endParaRPr lang="en-US" dirty="0"/>
          </a:p>
          <a:p>
            <a:r>
              <a:rPr lang="en-US" dirty="0"/>
              <a:t>At very high pressure, values of PV/RT greater than ideal are due predominantly to molecular volume.</a:t>
            </a:r>
          </a:p>
        </p:txBody>
      </p:sp>
      <p:sp>
        <p:nvSpPr>
          <p:cNvPr id="4" name="Slide Number Placeholder 5"/>
          <p:cNvSpPr>
            <a:spLocks noGrp="1"/>
          </p:cNvSpPr>
          <p:nvPr>
            <p:ph type="sldNum" sz="quarter" idx="12"/>
          </p:nvPr>
        </p:nvSpPr>
        <p:spPr/>
        <p:txBody>
          <a:bodyPr/>
          <a:lstStyle/>
          <a:p>
            <a:fld id="{EA482CCF-5DF7-4FAF-BD93-B9AEA48F628D}" type="slidenum">
              <a:rPr lang="en-US"/>
              <a:pPr/>
              <a:t>89</a:t>
            </a:fld>
            <a:endParaRPr lang="en-US"/>
          </a:p>
        </p:txBody>
      </p:sp>
      <p:sp>
        <p:nvSpPr>
          <p:cNvPr id="94210" name="Rectangle 2"/>
          <p:cNvSpPr>
            <a:spLocks noGrp="1" noChangeArrowheads="1"/>
          </p:cNvSpPr>
          <p:nvPr>
            <p:ph type="title"/>
          </p:nvPr>
        </p:nvSpPr>
        <p:spPr>
          <a:xfrm>
            <a:off x="457200" y="0"/>
            <a:ext cx="8229600" cy="1143000"/>
          </a:xfrm>
        </p:spPr>
        <p:txBody>
          <a:bodyPr/>
          <a:lstStyle/>
          <a:p>
            <a:r>
              <a:rPr lang="en-US"/>
              <a:t>Deviations from Ideal Behavior</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idx="1"/>
          </p:nvPr>
        </p:nvSpPr>
        <p:spPr>
          <a:xfrm>
            <a:off x="381000" y="914400"/>
            <a:ext cx="8305800" cy="4525963"/>
          </a:xfrm>
        </p:spPr>
        <p:txBody>
          <a:bodyPr>
            <a:normAutofit/>
          </a:bodyPr>
          <a:lstStyle/>
          <a:p>
            <a:pPr marL="609600" indent="-609600">
              <a:buFontTx/>
              <a:buAutoNum type="arabicPeriod"/>
            </a:pPr>
            <a:r>
              <a:rPr lang="en-US" sz="2400" dirty="0"/>
              <a:t>The pressure of a sample of CO</a:t>
            </a:r>
            <a:r>
              <a:rPr lang="en-US" sz="2400" baseline="-25000" dirty="0"/>
              <a:t>2</a:t>
            </a:r>
            <a:r>
              <a:rPr lang="en-US" sz="2400" dirty="0"/>
              <a:t> is 291.4 mmHg.  Calculate the CO</a:t>
            </a:r>
            <a:r>
              <a:rPr lang="en-US" sz="2400" baseline="-25000" dirty="0"/>
              <a:t>2</a:t>
            </a:r>
            <a:r>
              <a:rPr lang="en-US" sz="2400" dirty="0"/>
              <a:t> pressure in </a:t>
            </a:r>
            <a:r>
              <a:rPr lang="en-US" sz="2400" dirty="0" err="1"/>
              <a:t>torrs</a:t>
            </a:r>
            <a:r>
              <a:rPr lang="en-US" sz="2400" dirty="0"/>
              <a:t>, atmospheres, and kilopascals</a:t>
            </a:r>
            <a:r>
              <a:rPr lang="en-US" sz="2400" dirty="0" smtClean="0"/>
              <a:t>.</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endParaRPr lang="en-US" sz="2400" dirty="0"/>
          </a:p>
          <a:p>
            <a:pPr marL="609600" indent="-609600">
              <a:buFontTx/>
              <a:buAutoNum type="arabicPeriod"/>
            </a:pPr>
            <a:r>
              <a:rPr lang="en-US" sz="2400" dirty="0"/>
              <a:t>If the pressure of a sample of O</a:t>
            </a:r>
            <a:r>
              <a:rPr lang="en-US" sz="2400" baseline="-25000" dirty="0"/>
              <a:t>2</a:t>
            </a:r>
            <a:r>
              <a:rPr lang="en-US" sz="2400" dirty="0"/>
              <a:t> is 642.3 mmHg, calculate P</a:t>
            </a:r>
            <a:r>
              <a:rPr lang="en-US" sz="2400" baseline="-25000" dirty="0"/>
              <a:t>O2 </a:t>
            </a:r>
            <a:r>
              <a:rPr lang="en-US" sz="2400" dirty="0"/>
              <a:t> in </a:t>
            </a:r>
            <a:r>
              <a:rPr lang="en-US" sz="2400" dirty="0" err="1"/>
              <a:t>torrs</a:t>
            </a:r>
            <a:r>
              <a:rPr lang="en-US" sz="2400" dirty="0"/>
              <a:t>, </a:t>
            </a:r>
            <a:r>
              <a:rPr lang="en-US" sz="2400" dirty="0" err="1"/>
              <a:t>pascals</a:t>
            </a:r>
            <a:r>
              <a:rPr lang="en-US" sz="2400" dirty="0"/>
              <a:t>, and </a:t>
            </a:r>
            <a:r>
              <a:rPr lang="en-US" sz="2400" dirty="0" err="1"/>
              <a:t>lb</a:t>
            </a:r>
            <a:r>
              <a:rPr lang="en-US" sz="2400" dirty="0"/>
              <a:t>/in</a:t>
            </a:r>
            <a:r>
              <a:rPr lang="en-US" sz="2400" baseline="30000" dirty="0"/>
              <a:t>2</a:t>
            </a:r>
            <a:r>
              <a:rPr lang="en-US" sz="2400" dirty="0"/>
              <a:t>.</a:t>
            </a:r>
            <a:endParaRPr lang="en-US" sz="2400" baseline="-25000" dirty="0"/>
          </a:p>
        </p:txBody>
      </p:sp>
      <p:sp>
        <p:nvSpPr>
          <p:cNvPr id="4" name="Slide Number Placeholder 5"/>
          <p:cNvSpPr>
            <a:spLocks noGrp="1"/>
          </p:cNvSpPr>
          <p:nvPr>
            <p:ph type="sldNum" sz="quarter" idx="12"/>
          </p:nvPr>
        </p:nvSpPr>
        <p:spPr/>
        <p:txBody>
          <a:bodyPr/>
          <a:lstStyle/>
          <a:p>
            <a:fld id="{AF321268-76E9-4B92-96FC-DA9AE02C6BDF}" type="slidenum">
              <a:rPr lang="en-US"/>
              <a:pPr/>
              <a:t>9</a:t>
            </a:fld>
            <a:endParaRPr lang="en-US"/>
          </a:p>
        </p:txBody>
      </p:sp>
      <p:sp>
        <p:nvSpPr>
          <p:cNvPr id="40962" name="Rectangle 2"/>
          <p:cNvSpPr>
            <a:spLocks noGrp="1" noChangeArrowheads="1"/>
          </p:cNvSpPr>
          <p:nvPr>
            <p:ph type="title"/>
          </p:nvPr>
        </p:nvSpPr>
        <p:spPr>
          <a:xfrm>
            <a:off x="457200" y="0"/>
            <a:ext cx="8229600" cy="838200"/>
          </a:xfrm>
        </p:spPr>
        <p:txBody>
          <a:bodyPr/>
          <a:lstStyle/>
          <a:p>
            <a:r>
              <a:rPr lang="en-US" dirty="0"/>
              <a:t>Converting Units of Pressure</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858" name="Picture 10" descr="realgases3"/>
          <p:cNvPicPr>
            <a:picLocks noGrp="1" noChangeAspect="1" noChangeArrowheads="1"/>
          </p:cNvPicPr>
          <p:nvPr>
            <p:ph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838200" y="1066800"/>
            <a:ext cx="7772400" cy="5181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Slide Number Placeholder 5"/>
          <p:cNvSpPr>
            <a:spLocks noGrp="1"/>
          </p:cNvSpPr>
          <p:nvPr>
            <p:ph type="sldNum" sz="quarter" idx="12"/>
          </p:nvPr>
        </p:nvSpPr>
        <p:spPr/>
        <p:txBody>
          <a:bodyPr/>
          <a:lstStyle/>
          <a:p>
            <a:fld id="{0A7381EC-72C3-47C1-A570-D2CF360B2679}" type="slidenum">
              <a:rPr lang="en-US"/>
              <a:pPr/>
              <a:t>90</a:t>
            </a:fld>
            <a:endParaRPr lang="en-US"/>
          </a:p>
        </p:txBody>
      </p:sp>
      <p:sp>
        <p:nvSpPr>
          <p:cNvPr id="206850" name="Rectangle 2"/>
          <p:cNvSpPr>
            <a:spLocks noGrp="1" noChangeArrowheads="1"/>
          </p:cNvSpPr>
          <p:nvPr>
            <p:ph type="title"/>
          </p:nvPr>
        </p:nvSpPr>
        <p:spPr>
          <a:xfrm>
            <a:off x="457200" y="0"/>
            <a:ext cx="8229600" cy="1143000"/>
          </a:xfrm>
        </p:spPr>
        <p:txBody>
          <a:bodyPr/>
          <a:lstStyle/>
          <a:p>
            <a:r>
              <a:rPr lang="en-US"/>
              <a:t>Behavior of Real Gases</a:t>
            </a:r>
          </a:p>
        </p:txBody>
      </p:sp>
      <p:sp>
        <p:nvSpPr>
          <p:cNvPr id="206860" name="Text Box 12"/>
          <p:cNvSpPr txBox="1">
            <a:spLocks noChangeArrowheads="1"/>
          </p:cNvSpPr>
          <p:nvPr/>
        </p:nvSpPr>
        <p:spPr bwMode="auto">
          <a:xfrm>
            <a:off x="2133600" y="6324600"/>
            <a:ext cx="457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dirty="0"/>
              <a:t>** For 1 mole of gas.</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3"/>
          <p:cNvSpPr>
            <a:spLocks noGrp="1" noChangeArrowheads="1"/>
          </p:cNvSpPr>
          <p:nvPr>
            <p:ph idx="1"/>
          </p:nvPr>
        </p:nvSpPr>
        <p:spPr>
          <a:xfrm>
            <a:off x="457200" y="762000"/>
            <a:ext cx="8229600" cy="5562600"/>
          </a:xfrm>
        </p:spPr>
        <p:txBody>
          <a:bodyPr/>
          <a:lstStyle/>
          <a:p>
            <a:pPr>
              <a:lnSpc>
                <a:spcPct val="90000"/>
              </a:lnSpc>
            </a:pPr>
            <a:r>
              <a:rPr lang="en-US" sz="2400" u="sng" dirty="0"/>
              <a:t>Intermolecular attractions</a:t>
            </a:r>
          </a:p>
          <a:p>
            <a:pPr lvl="1">
              <a:lnSpc>
                <a:spcPct val="90000"/>
              </a:lnSpc>
            </a:pPr>
            <a:r>
              <a:rPr lang="en-US" sz="2000" dirty="0"/>
              <a:t>Attractive forces between molecules are much weaker than the covalent bonding forces that hold a molecule together.  </a:t>
            </a:r>
          </a:p>
          <a:p>
            <a:pPr lvl="1">
              <a:lnSpc>
                <a:spcPct val="90000"/>
              </a:lnSpc>
            </a:pPr>
            <a:r>
              <a:rPr lang="en-US" sz="2000" dirty="0"/>
              <a:t>At normal pressures, the spaces between gas molecules are so large that attractions are negligible, but as the pressure rises, the volume of the sample decreases and the average intermolecular distance becomes smaller.  Therefore, the attractions have greater effect.</a:t>
            </a:r>
          </a:p>
          <a:p>
            <a:pPr>
              <a:lnSpc>
                <a:spcPct val="90000"/>
              </a:lnSpc>
            </a:pPr>
            <a:r>
              <a:rPr lang="en-US" sz="2400" u="sng" dirty="0"/>
              <a:t>Molecular volume</a:t>
            </a:r>
          </a:p>
          <a:p>
            <a:pPr lvl="1">
              <a:lnSpc>
                <a:spcPct val="90000"/>
              </a:lnSpc>
            </a:pPr>
            <a:r>
              <a:rPr lang="en-US" sz="2000" dirty="0"/>
              <a:t>At normal pressures, the space between molecules is enormous compared with the volume of the molecules themselves so the free volume is essentially equal to the container volume.  </a:t>
            </a:r>
          </a:p>
          <a:p>
            <a:pPr lvl="1">
              <a:lnSpc>
                <a:spcPct val="90000"/>
              </a:lnSpc>
            </a:pPr>
            <a:r>
              <a:rPr lang="en-US" sz="2000" dirty="0"/>
              <a:t>As pressure increases, the free volume decreases so the molecular volume makes up a greater proportion of the container volume.  </a:t>
            </a:r>
          </a:p>
          <a:p>
            <a:pPr lvl="1">
              <a:lnSpc>
                <a:spcPct val="90000"/>
              </a:lnSpc>
            </a:pPr>
            <a:r>
              <a:rPr lang="en-US" sz="2000" dirty="0"/>
              <a:t>At very high pressures, the free volume becomes significantly less than the container volume and the effect of the molecular volume becomes increasingly important.</a:t>
            </a:r>
          </a:p>
        </p:txBody>
      </p:sp>
      <p:sp>
        <p:nvSpPr>
          <p:cNvPr id="4" name="Slide Number Placeholder 5"/>
          <p:cNvSpPr>
            <a:spLocks noGrp="1"/>
          </p:cNvSpPr>
          <p:nvPr>
            <p:ph type="sldNum" sz="quarter" idx="12"/>
          </p:nvPr>
        </p:nvSpPr>
        <p:spPr/>
        <p:txBody>
          <a:bodyPr/>
          <a:lstStyle/>
          <a:p>
            <a:fld id="{D1318B4E-00B3-4144-9A30-2EA71EA35FBA}" type="slidenum">
              <a:rPr lang="en-US"/>
              <a:pPr/>
              <a:t>91</a:t>
            </a:fld>
            <a:endParaRPr lang="en-US"/>
          </a:p>
        </p:txBody>
      </p:sp>
      <p:sp>
        <p:nvSpPr>
          <p:cNvPr id="95234" name="Rectangle 2"/>
          <p:cNvSpPr>
            <a:spLocks noGrp="1" noChangeArrowheads="1"/>
          </p:cNvSpPr>
          <p:nvPr>
            <p:ph type="title"/>
          </p:nvPr>
        </p:nvSpPr>
        <p:spPr>
          <a:xfrm>
            <a:off x="457200" y="-46038"/>
            <a:ext cx="8229600" cy="884238"/>
          </a:xfrm>
        </p:spPr>
        <p:txBody>
          <a:bodyPr/>
          <a:lstStyle/>
          <a:p>
            <a:r>
              <a:rPr lang="en-US"/>
              <a:t>Deviations from Ideal Behavior</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457200" y="0"/>
            <a:ext cx="8229600" cy="715963"/>
          </a:xfrm>
        </p:spPr>
        <p:txBody>
          <a:bodyPr/>
          <a:lstStyle/>
          <a:p>
            <a:r>
              <a:rPr lang="en-US" sz="4000"/>
              <a:t>van der Waals Equation</a:t>
            </a:r>
          </a:p>
        </p:txBody>
      </p:sp>
      <p:sp>
        <p:nvSpPr>
          <p:cNvPr id="96259" name="Rectangle 3"/>
          <p:cNvSpPr>
            <a:spLocks noGrp="1" noChangeArrowheads="1"/>
          </p:cNvSpPr>
          <p:nvPr>
            <p:ph type="body" sz="half" idx="1"/>
          </p:nvPr>
        </p:nvSpPr>
        <p:spPr>
          <a:xfrm>
            <a:off x="457200" y="762000"/>
            <a:ext cx="8229600" cy="5364163"/>
          </a:xfrm>
        </p:spPr>
        <p:txBody>
          <a:bodyPr/>
          <a:lstStyle/>
          <a:p>
            <a:pPr>
              <a:lnSpc>
                <a:spcPct val="80000"/>
              </a:lnSpc>
            </a:pPr>
            <a:r>
              <a:rPr lang="en-US" sz="2400" dirty="0"/>
              <a:t>van der Waals equation is a redesign of the ideal gas law to account for the behavior of real gases.  </a:t>
            </a:r>
          </a:p>
          <a:p>
            <a:pPr lvl="1">
              <a:lnSpc>
                <a:spcPct val="80000"/>
              </a:lnSpc>
            </a:pPr>
            <a:r>
              <a:rPr lang="en-US" sz="2000" dirty="0"/>
              <a:t>Adjusts the measured pressure up by adding a factor that accounts for intermolecular attractions.</a:t>
            </a:r>
          </a:p>
          <a:p>
            <a:pPr lvl="1">
              <a:lnSpc>
                <a:spcPct val="80000"/>
              </a:lnSpc>
            </a:pPr>
            <a:r>
              <a:rPr lang="en-US" sz="2000" dirty="0"/>
              <a:t>Adjusts the measured volume down by subtracting a factor from the entire container volume that accounts for the molecular volume.</a:t>
            </a:r>
            <a:br>
              <a:rPr lang="en-US" sz="2000" dirty="0"/>
            </a:br>
            <a:r>
              <a:rPr lang="en-US" sz="2000" dirty="0"/>
              <a:t/>
            </a:r>
            <a:br>
              <a:rPr lang="en-US" sz="2000" dirty="0"/>
            </a:br>
            <a:r>
              <a:rPr lang="en-US" sz="2000" dirty="0"/>
              <a:t/>
            </a:r>
            <a:br>
              <a:rPr lang="en-US" sz="2000" dirty="0"/>
            </a:br>
            <a:r>
              <a:rPr lang="en-US" sz="2000" dirty="0"/>
              <a:t/>
            </a:r>
            <a:br>
              <a:rPr lang="en-US" sz="2000" dirty="0"/>
            </a:br>
            <a:endParaRPr lang="en-US" sz="2000" dirty="0"/>
          </a:p>
          <a:p>
            <a:pPr lvl="1">
              <a:lnSpc>
                <a:spcPct val="80000"/>
              </a:lnSpc>
            </a:pPr>
            <a:r>
              <a:rPr lang="en-US" sz="2000" dirty="0"/>
              <a:t>a and b are van der Waals constants (experimentally determine positive numbers </a:t>
            </a:r>
            <a:r>
              <a:rPr lang="en-US" sz="2000" u="sng" dirty="0"/>
              <a:t>specific for a given gas</a:t>
            </a:r>
            <a:r>
              <a:rPr lang="en-US" sz="2000" dirty="0"/>
              <a:t>)</a:t>
            </a:r>
          </a:p>
          <a:p>
            <a:pPr lvl="1">
              <a:lnSpc>
                <a:spcPct val="80000"/>
              </a:lnSpc>
            </a:pPr>
            <a:r>
              <a:rPr lang="en-US" sz="2000" dirty="0"/>
              <a:t>a relates to the intermolecular attractions; b relates to the molecular volume</a:t>
            </a:r>
          </a:p>
          <a:p>
            <a:pPr lvl="1">
              <a:lnSpc>
                <a:spcPct val="80000"/>
              </a:lnSpc>
            </a:pPr>
            <a:r>
              <a:rPr lang="en-US" sz="2000" dirty="0"/>
              <a:t>The constants a and b are zero for an ideal gas because the particles do not attract each other and have no volume.</a:t>
            </a:r>
          </a:p>
          <a:p>
            <a:pPr lvl="1">
              <a:lnSpc>
                <a:spcPct val="80000"/>
              </a:lnSpc>
            </a:pPr>
            <a:r>
              <a:rPr lang="en-US" sz="2000" dirty="0"/>
              <a:t>At ordinary conditions, the van der Waals equation becomes the ideal gas equation.</a:t>
            </a:r>
          </a:p>
        </p:txBody>
      </p:sp>
      <p:graphicFrame>
        <p:nvGraphicFramePr>
          <p:cNvPr id="96260" name="Object 4"/>
          <p:cNvGraphicFramePr>
            <a:graphicFrameLocks noGrp="1" noChangeAspect="1"/>
          </p:cNvGraphicFramePr>
          <p:nvPr>
            <p:ph sz="half" idx="2"/>
            <p:extLst>
              <p:ext uri="{D42A27DB-BD31-4B8C-83A1-F6EECF244321}">
                <p14:modId xmlns:p14="http://schemas.microsoft.com/office/powerpoint/2010/main" val="2931566146"/>
              </p:ext>
            </p:extLst>
          </p:nvPr>
        </p:nvGraphicFramePr>
        <p:xfrm>
          <a:off x="2743200" y="2438400"/>
          <a:ext cx="4195763" cy="1285875"/>
        </p:xfrm>
        <a:graphic>
          <a:graphicData uri="http://schemas.openxmlformats.org/presentationml/2006/ole">
            <mc:AlternateContent xmlns:mc="http://schemas.openxmlformats.org/markup-compatibility/2006">
              <mc:Choice xmlns:v="urn:schemas-microsoft-com:vml" Requires="v">
                <p:oleObj spid="_x0000_s96270" name="Equation" r:id="rId3" imgW="1574640" imgH="482400" progId="Equation.3">
                  <p:embed/>
                </p:oleObj>
              </mc:Choice>
              <mc:Fallback>
                <p:oleObj name="Equation" r:id="rId3" imgW="1574640" imgH="4824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2438400"/>
                        <a:ext cx="4195763" cy="1285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Slide Number Placeholder 6"/>
          <p:cNvSpPr>
            <a:spLocks noGrp="1"/>
          </p:cNvSpPr>
          <p:nvPr>
            <p:ph type="sldNum" sz="quarter" idx="12"/>
          </p:nvPr>
        </p:nvSpPr>
        <p:spPr/>
        <p:txBody>
          <a:bodyPr/>
          <a:lstStyle/>
          <a:p>
            <a:fld id="{5153775D-2B4F-46AC-A01B-6A785BCD17AE}" type="slidenum">
              <a:rPr lang="en-US"/>
              <a:pPr/>
              <a:t>92</a:t>
            </a:fld>
            <a:endParaRPr lang="en-US"/>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a:xfrm>
            <a:off x="457200" y="0"/>
            <a:ext cx="8229600" cy="914400"/>
          </a:xfrm>
        </p:spPr>
        <p:txBody>
          <a:bodyPr/>
          <a:lstStyle/>
          <a:p>
            <a:r>
              <a:rPr lang="en-US"/>
              <a:t>Rearranging van der Waals</a:t>
            </a:r>
          </a:p>
        </p:txBody>
      </p:sp>
      <p:sp>
        <p:nvSpPr>
          <p:cNvPr id="210947" name="Rectangle 3"/>
          <p:cNvSpPr>
            <a:spLocks noGrp="1" noChangeArrowheads="1"/>
          </p:cNvSpPr>
          <p:nvPr>
            <p:ph type="body" sz="half" idx="1"/>
          </p:nvPr>
        </p:nvSpPr>
        <p:spPr>
          <a:xfrm>
            <a:off x="457200" y="808038"/>
            <a:ext cx="8077200" cy="1173162"/>
          </a:xfrm>
        </p:spPr>
        <p:txBody>
          <a:bodyPr/>
          <a:lstStyle/>
          <a:p>
            <a:r>
              <a:rPr lang="en-US" sz="2800"/>
              <a:t>van der Waals can be rearranged to solve for pressure</a:t>
            </a:r>
          </a:p>
        </p:txBody>
      </p:sp>
      <p:graphicFrame>
        <p:nvGraphicFramePr>
          <p:cNvPr id="210948" name="Object 4"/>
          <p:cNvGraphicFramePr>
            <a:graphicFrameLocks noGrp="1" noChangeAspect="1"/>
          </p:cNvGraphicFramePr>
          <p:nvPr>
            <p:ph sz="half" idx="2"/>
          </p:nvPr>
        </p:nvGraphicFramePr>
        <p:xfrm>
          <a:off x="1676400" y="1828800"/>
          <a:ext cx="3505200" cy="1074738"/>
        </p:xfrm>
        <a:graphic>
          <a:graphicData uri="http://schemas.openxmlformats.org/presentationml/2006/ole">
            <mc:AlternateContent xmlns:mc="http://schemas.openxmlformats.org/markup-compatibility/2006">
              <mc:Choice xmlns:v="urn:schemas-microsoft-com:vml" Requires="v">
                <p:oleObj spid="_x0000_s210976" name="Equation" r:id="rId3" imgW="1574640" imgH="482400" progId="Equation.3">
                  <p:embed/>
                </p:oleObj>
              </mc:Choice>
              <mc:Fallback>
                <p:oleObj name="Equation" r:id="rId3" imgW="1574640" imgH="4824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828800"/>
                        <a:ext cx="3505200" cy="1074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Slide Number Placeholder 6"/>
          <p:cNvSpPr>
            <a:spLocks noGrp="1"/>
          </p:cNvSpPr>
          <p:nvPr>
            <p:ph type="sldNum" sz="quarter" idx="12"/>
          </p:nvPr>
        </p:nvSpPr>
        <p:spPr/>
        <p:txBody>
          <a:bodyPr/>
          <a:lstStyle/>
          <a:p>
            <a:fld id="{35A5898D-EDCE-4898-B59D-C0E0A80805BB}" type="slidenum">
              <a:rPr lang="en-US"/>
              <a:pPr/>
              <a:t>93</a:t>
            </a:fld>
            <a:endParaRPr lang="en-US"/>
          </a:p>
        </p:txBody>
      </p:sp>
      <p:graphicFrame>
        <p:nvGraphicFramePr>
          <p:cNvPr id="210950" name="Object 6"/>
          <p:cNvGraphicFramePr>
            <a:graphicFrameLocks noChangeAspect="1"/>
          </p:cNvGraphicFramePr>
          <p:nvPr/>
        </p:nvGraphicFramePr>
        <p:xfrm>
          <a:off x="3200400" y="3200400"/>
          <a:ext cx="3136900" cy="1125538"/>
        </p:xfrm>
        <a:graphic>
          <a:graphicData uri="http://schemas.openxmlformats.org/presentationml/2006/ole">
            <mc:AlternateContent xmlns:mc="http://schemas.openxmlformats.org/markup-compatibility/2006">
              <mc:Choice xmlns:v="urn:schemas-microsoft-com:vml" Requires="v">
                <p:oleObj spid="_x0000_s210977" name="Equation" r:id="rId5" imgW="1346040" imgH="482400" progId="Equation.3">
                  <p:embed/>
                </p:oleObj>
              </mc:Choice>
              <mc:Fallback>
                <p:oleObj name="Equation" r:id="rId5" imgW="1346040" imgH="4824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0400" y="3200400"/>
                        <a:ext cx="3136900" cy="1125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0951" name="Object 7"/>
          <p:cNvGraphicFramePr>
            <a:graphicFrameLocks noChangeAspect="1"/>
          </p:cNvGraphicFramePr>
          <p:nvPr/>
        </p:nvGraphicFramePr>
        <p:xfrm>
          <a:off x="4572000" y="4724400"/>
          <a:ext cx="3352800" cy="1249363"/>
        </p:xfrm>
        <a:graphic>
          <a:graphicData uri="http://schemas.openxmlformats.org/presentationml/2006/ole">
            <mc:AlternateContent xmlns:mc="http://schemas.openxmlformats.org/markup-compatibility/2006">
              <mc:Choice xmlns:v="urn:schemas-microsoft-com:vml" Requires="v">
                <p:oleObj spid="_x0000_s210978" name="Equation" r:id="rId7" imgW="1193760" imgH="444240" progId="Equation.3">
                  <p:embed/>
                </p:oleObj>
              </mc:Choice>
              <mc:Fallback>
                <p:oleObj name="Equation" r:id="rId7" imgW="1193760" imgH="444240" progId="Equation.3">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0" y="4724400"/>
                        <a:ext cx="3352800" cy="1249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095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109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3"/>
          <p:cNvSpPr>
            <a:spLocks noGrp="1" noChangeArrowheads="1"/>
          </p:cNvSpPr>
          <p:nvPr>
            <p:ph idx="1"/>
          </p:nvPr>
        </p:nvSpPr>
        <p:spPr>
          <a:xfrm>
            <a:off x="457200" y="685800"/>
            <a:ext cx="8229600" cy="5562600"/>
          </a:xfrm>
        </p:spPr>
        <p:txBody>
          <a:bodyPr>
            <a:normAutofit/>
          </a:bodyPr>
          <a:lstStyle/>
          <a:p>
            <a:pPr marL="609600" indent="-609600">
              <a:lnSpc>
                <a:spcPct val="90000"/>
              </a:lnSpc>
              <a:buFontTx/>
              <a:buAutoNum type="arabicPeriod"/>
            </a:pPr>
            <a:r>
              <a:rPr lang="en-US" sz="2000" dirty="0"/>
              <a:t>A 1.98 L vessel contains 4.89 </a:t>
            </a:r>
            <a:r>
              <a:rPr lang="en-US" sz="2000" dirty="0" err="1"/>
              <a:t>mol</a:t>
            </a:r>
            <a:r>
              <a:rPr lang="en-US" sz="2000" dirty="0"/>
              <a:t> of CO</a:t>
            </a:r>
            <a:r>
              <a:rPr lang="en-US" sz="2000" baseline="-25000" dirty="0"/>
              <a:t>2</a:t>
            </a:r>
            <a:r>
              <a:rPr lang="en-US" sz="2000" dirty="0"/>
              <a:t>(g) at 299 K.  Calculate the pressure in the vessel using:</a:t>
            </a:r>
          </a:p>
          <a:p>
            <a:pPr marL="990600" lvl="1" indent="-533400">
              <a:lnSpc>
                <a:spcPct val="90000"/>
              </a:lnSpc>
              <a:buFontTx/>
              <a:buAutoNum type="alphaLcPeriod"/>
            </a:pPr>
            <a:r>
              <a:rPr lang="en-US" sz="2000" dirty="0"/>
              <a:t>the ideal gas </a:t>
            </a:r>
            <a:r>
              <a:rPr lang="en-US" sz="2000" dirty="0" smtClean="0"/>
              <a:t>law</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endParaRPr lang="en-US" sz="2000" dirty="0"/>
          </a:p>
          <a:p>
            <a:pPr marL="990600" lvl="1" indent="-533400">
              <a:lnSpc>
                <a:spcPct val="90000"/>
              </a:lnSpc>
              <a:buFontTx/>
              <a:buAutoNum type="alphaLcPeriod"/>
            </a:pPr>
            <a:r>
              <a:rPr lang="en-US" sz="2000" dirty="0"/>
              <a:t>van der Waals equation </a:t>
            </a:r>
          </a:p>
          <a:p>
            <a:pPr marL="1371600" lvl="2" indent="-457200">
              <a:lnSpc>
                <a:spcPct val="90000"/>
              </a:lnSpc>
            </a:pPr>
            <a:r>
              <a:rPr lang="en-US" sz="2000" dirty="0"/>
              <a:t>a = 3.59 </a:t>
            </a:r>
            <a:r>
              <a:rPr lang="en-US" sz="2000" dirty="0" err="1"/>
              <a:t>atm</a:t>
            </a:r>
            <a:r>
              <a:rPr lang="en-US" sz="2000" dirty="0"/>
              <a:t>*L</a:t>
            </a:r>
            <a:r>
              <a:rPr lang="en-US" sz="2000" baseline="30000" dirty="0"/>
              <a:t>2</a:t>
            </a:r>
            <a:r>
              <a:rPr lang="en-US" sz="2000" dirty="0"/>
              <a:t>/mol</a:t>
            </a:r>
            <a:r>
              <a:rPr lang="en-US" sz="2000" baseline="30000" dirty="0"/>
              <a:t>2</a:t>
            </a:r>
          </a:p>
          <a:p>
            <a:pPr marL="1371600" lvl="2" indent="-457200">
              <a:lnSpc>
                <a:spcPct val="90000"/>
              </a:lnSpc>
            </a:pPr>
            <a:r>
              <a:rPr lang="en-US" sz="2000" dirty="0"/>
              <a:t>b = 0.0427 </a:t>
            </a:r>
            <a:r>
              <a:rPr lang="en-US" sz="2000" dirty="0" smtClean="0"/>
              <a:t>L/</a:t>
            </a:r>
            <a:r>
              <a:rPr lang="en-US" sz="2000" dirty="0" err="1" smtClean="0"/>
              <a:t>mol</a:t>
            </a:r>
            <a:endParaRPr lang="en-US" sz="2000" dirty="0"/>
          </a:p>
        </p:txBody>
      </p:sp>
      <p:sp>
        <p:nvSpPr>
          <p:cNvPr id="4" name="Slide Number Placeholder 5"/>
          <p:cNvSpPr>
            <a:spLocks noGrp="1"/>
          </p:cNvSpPr>
          <p:nvPr>
            <p:ph type="sldNum" sz="quarter" idx="12"/>
          </p:nvPr>
        </p:nvSpPr>
        <p:spPr/>
        <p:txBody>
          <a:bodyPr/>
          <a:lstStyle/>
          <a:p>
            <a:fld id="{0B9C0D3C-2D71-42F6-91CA-3BAC71E6D0E1}" type="slidenum">
              <a:rPr lang="en-US"/>
              <a:pPr/>
              <a:t>94</a:t>
            </a:fld>
            <a:endParaRPr lang="en-US"/>
          </a:p>
        </p:txBody>
      </p:sp>
      <p:sp>
        <p:nvSpPr>
          <p:cNvPr id="98306" name="Rectangle 2"/>
          <p:cNvSpPr>
            <a:spLocks noGrp="1" noChangeArrowheads="1"/>
          </p:cNvSpPr>
          <p:nvPr>
            <p:ph type="title"/>
          </p:nvPr>
        </p:nvSpPr>
        <p:spPr>
          <a:xfrm>
            <a:off x="533400" y="0"/>
            <a:ext cx="8229600" cy="838200"/>
          </a:xfrm>
        </p:spPr>
        <p:txBody>
          <a:bodyPr/>
          <a:lstStyle/>
          <a:p>
            <a:r>
              <a:rPr lang="en-US"/>
              <a:t>Using van der Waals Equation</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3"/>
          <p:cNvSpPr>
            <a:spLocks noGrp="1" noChangeArrowheads="1"/>
          </p:cNvSpPr>
          <p:nvPr>
            <p:ph idx="1"/>
          </p:nvPr>
        </p:nvSpPr>
        <p:spPr>
          <a:xfrm>
            <a:off x="457200" y="685800"/>
            <a:ext cx="8229600" cy="5562600"/>
          </a:xfrm>
        </p:spPr>
        <p:txBody>
          <a:bodyPr>
            <a:normAutofit/>
          </a:bodyPr>
          <a:lstStyle/>
          <a:p>
            <a:pPr marL="609600" indent="-609600">
              <a:lnSpc>
                <a:spcPct val="90000"/>
              </a:lnSpc>
              <a:buFontTx/>
              <a:buAutoNum type="arabicPeriod" startAt="2"/>
            </a:pPr>
            <a:r>
              <a:rPr lang="en-US" sz="2000" dirty="0" smtClean="0"/>
              <a:t>A </a:t>
            </a:r>
            <a:r>
              <a:rPr lang="en-US" sz="2000" dirty="0"/>
              <a:t>3.2 L vessel contains 42 g of ammonia (NH</a:t>
            </a:r>
            <a:r>
              <a:rPr lang="en-US" sz="2000" baseline="-25000" dirty="0"/>
              <a:t>3</a:t>
            </a:r>
            <a:r>
              <a:rPr lang="en-US" sz="2000" dirty="0"/>
              <a:t>) at 338 K.  Calculate the pressure in the vessel using:</a:t>
            </a:r>
          </a:p>
          <a:p>
            <a:pPr marL="990600" lvl="1" indent="-533400">
              <a:lnSpc>
                <a:spcPct val="90000"/>
              </a:lnSpc>
              <a:buFontTx/>
              <a:buAutoNum type="alphaLcPeriod"/>
            </a:pPr>
            <a:r>
              <a:rPr lang="en-US" sz="2000" dirty="0"/>
              <a:t>the ideal gas </a:t>
            </a:r>
            <a:r>
              <a:rPr lang="en-US" sz="2000" dirty="0" smtClean="0"/>
              <a:t>law</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endParaRPr lang="en-US" sz="2000" dirty="0"/>
          </a:p>
          <a:p>
            <a:pPr marL="990600" lvl="1" indent="-533400">
              <a:lnSpc>
                <a:spcPct val="90000"/>
              </a:lnSpc>
              <a:buFontTx/>
              <a:buAutoNum type="alphaLcPeriod"/>
            </a:pPr>
            <a:r>
              <a:rPr lang="en-US" sz="2000" dirty="0"/>
              <a:t>van der Waals equation</a:t>
            </a:r>
          </a:p>
          <a:p>
            <a:pPr marL="1371600" lvl="2" indent="-457200">
              <a:lnSpc>
                <a:spcPct val="90000"/>
              </a:lnSpc>
            </a:pPr>
            <a:r>
              <a:rPr lang="en-US" sz="2000" dirty="0"/>
              <a:t>a = 4.17 </a:t>
            </a:r>
            <a:r>
              <a:rPr lang="en-US" sz="2000" dirty="0" err="1"/>
              <a:t>atm</a:t>
            </a:r>
            <a:r>
              <a:rPr lang="en-US" sz="2000" dirty="0"/>
              <a:t>*L</a:t>
            </a:r>
            <a:r>
              <a:rPr lang="en-US" sz="2000" baseline="30000" dirty="0"/>
              <a:t>2</a:t>
            </a:r>
            <a:r>
              <a:rPr lang="en-US" sz="2000" dirty="0"/>
              <a:t>/mol</a:t>
            </a:r>
            <a:r>
              <a:rPr lang="en-US" sz="2000" baseline="30000" dirty="0"/>
              <a:t>2</a:t>
            </a:r>
            <a:endParaRPr lang="en-US" sz="2000" dirty="0"/>
          </a:p>
          <a:p>
            <a:pPr marL="1371600" lvl="2" indent="-457200">
              <a:lnSpc>
                <a:spcPct val="90000"/>
              </a:lnSpc>
            </a:pPr>
            <a:r>
              <a:rPr lang="en-US" sz="2000" dirty="0"/>
              <a:t>b = 0.0371 L/</a:t>
            </a:r>
            <a:r>
              <a:rPr lang="en-US" sz="2000" dirty="0" err="1"/>
              <a:t>mol</a:t>
            </a:r>
            <a:endParaRPr lang="en-US" sz="2000" dirty="0"/>
          </a:p>
        </p:txBody>
      </p:sp>
      <p:sp>
        <p:nvSpPr>
          <p:cNvPr id="4" name="Slide Number Placeholder 5"/>
          <p:cNvSpPr>
            <a:spLocks noGrp="1"/>
          </p:cNvSpPr>
          <p:nvPr>
            <p:ph type="sldNum" sz="quarter" idx="12"/>
          </p:nvPr>
        </p:nvSpPr>
        <p:spPr/>
        <p:txBody>
          <a:bodyPr/>
          <a:lstStyle/>
          <a:p>
            <a:fld id="{0B9C0D3C-2D71-42F6-91CA-3BAC71E6D0E1}" type="slidenum">
              <a:rPr lang="en-US"/>
              <a:pPr/>
              <a:t>95</a:t>
            </a:fld>
            <a:endParaRPr lang="en-US"/>
          </a:p>
        </p:txBody>
      </p:sp>
      <p:sp>
        <p:nvSpPr>
          <p:cNvPr id="98306" name="Rectangle 2"/>
          <p:cNvSpPr>
            <a:spLocks noGrp="1" noChangeArrowheads="1"/>
          </p:cNvSpPr>
          <p:nvPr>
            <p:ph type="title"/>
          </p:nvPr>
        </p:nvSpPr>
        <p:spPr>
          <a:xfrm>
            <a:off x="533400" y="0"/>
            <a:ext cx="8229600" cy="838200"/>
          </a:xfrm>
        </p:spPr>
        <p:txBody>
          <a:bodyPr/>
          <a:lstStyle/>
          <a:p>
            <a:r>
              <a:rPr lang="en-US"/>
              <a:t>Using van der Waals Equation</a:t>
            </a:r>
          </a:p>
        </p:txBody>
      </p:sp>
    </p:spTree>
    <p:extLst>
      <p:ext uri="{BB962C8B-B14F-4D97-AF65-F5344CB8AC3E}">
        <p14:creationId xmlns:p14="http://schemas.microsoft.com/office/powerpoint/2010/main" val="296648253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5|1.7|1.|0.8|0.8"/>
</p:tagLst>
</file>

<file path=ppt/tags/tag2.xml><?xml version="1.0" encoding="utf-8"?>
<p:tagLst xmlns:a="http://schemas.openxmlformats.org/drawingml/2006/main" xmlns:r="http://schemas.openxmlformats.org/officeDocument/2006/relationships" xmlns:p="http://schemas.openxmlformats.org/presentationml/2006/main">
  <p:tag name="TIMING" val="|0.5|1.9|1.|0.8|0.8"/>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4086</TotalTime>
  <Words>4668</Words>
  <Application>Microsoft Office PowerPoint</Application>
  <PresentationFormat>On-screen Show (4:3)</PresentationFormat>
  <Paragraphs>869</Paragraphs>
  <Slides>95</Slides>
  <Notes>23</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95</vt:i4>
      </vt:variant>
    </vt:vector>
  </HeadingPairs>
  <TitlesOfParts>
    <vt:vector size="99" baseType="lpstr">
      <vt:lpstr>Concourse</vt:lpstr>
      <vt:lpstr>Photo Editor Photo</vt:lpstr>
      <vt:lpstr>Equation</vt:lpstr>
      <vt:lpstr>Clip</vt:lpstr>
      <vt:lpstr>Unit 6:  Gases and the Kinetic Molecular Theory</vt:lpstr>
      <vt:lpstr>Characteristics of Gases</vt:lpstr>
      <vt:lpstr>Characteristics of Gases</vt:lpstr>
      <vt:lpstr>Gas Pressure</vt:lpstr>
      <vt:lpstr>Pressure</vt:lpstr>
      <vt:lpstr>Pressure</vt:lpstr>
      <vt:lpstr>Units of Pressure</vt:lpstr>
      <vt:lpstr>Units of Pressure</vt:lpstr>
      <vt:lpstr>Converting Units of Pressure</vt:lpstr>
      <vt:lpstr>The Barometer</vt:lpstr>
      <vt:lpstr>Why Mercury?</vt:lpstr>
      <vt:lpstr>Barometric Pressure</vt:lpstr>
      <vt:lpstr>The Manometer</vt:lpstr>
      <vt:lpstr>U-Tube Manometer</vt:lpstr>
      <vt:lpstr>Manometer A</vt:lpstr>
      <vt:lpstr>Manometer B</vt:lpstr>
      <vt:lpstr>Solving Manometer Problems</vt:lpstr>
      <vt:lpstr>PowerPoint Presentation</vt:lpstr>
      <vt:lpstr>Manometers Example 2</vt:lpstr>
      <vt:lpstr>PowerPoint Presentation</vt:lpstr>
      <vt:lpstr>Gas Laws</vt:lpstr>
      <vt:lpstr>Temperature</vt:lpstr>
      <vt:lpstr>Pressure  and Volume</vt:lpstr>
      <vt:lpstr>Boyle’s Law</vt:lpstr>
      <vt:lpstr>Boyle’s Law Examples</vt:lpstr>
      <vt:lpstr>Boyle’s Law Examples</vt:lpstr>
      <vt:lpstr>Charles’ Law</vt:lpstr>
      <vt:lpstr>Charles’s Law</vt:lpstr>
      <vt:lpstr>Charles’ Law Examples</vt:lpstr>
      <vt:lpstr>Charles’ Law Examples</vt:lpstr>
      <vt:lpstr>Gay-Lussac’s Law</vt:lpstr>
      <vt:lpstr>Gay-Lussac’s Law Examples</vt:lpstr>
      <vt:lpstr>Gay-Lussac’s Law Examples</vt:lpstr>
      <vt:lpstr>Understanding Gas Laws</vt:lpstr>
      <vt:lpstr>Combined Gas Law</vt:lpstr>
      <vt:lpstr>Combined Gas Law Problems</vt:lpstr>
      <vt:lpstr>Avogadro’s Law</vt:lpstr>
      <vt:lpstr>Avogadro’s Law Problems</vt:lpstr>
      <vt:lpstr>Avogadro’s Law Problems</vt:lpstr>
      <vt:lpstr>Standard Conditions</vt:lpstr>
      <vt:lpstr>Molar Volume</vt:lpstr>
      <vt:lpstr>Ideal Gas Law</vt:lpstr>
      <vt:lpstr>Universal Gas Constant</vt:lpstr>
      <vt:lpstr>Ideal Gas Law Examples</vt:lpstr>
      <vt:lpstr>Ideal Gas Law Problems</vt:lpstr>
      <vt:lpstr>Ideal Gas Law Problems</vt:lpstr>
      <vt:lpstr>Ideal Gas Law Problems</vt:lpstr>
      <vt:lpstr>Ideal Gas Law</vt:lpstr>
      <vt:lpstr>Solving Gas Law Problems</vt:lpstr>
      <vt:lpstr>Solving Gas Law Problems</vt:lpstr>
      <vt:lpstr>Solving Gas Law Problems</vt:lpstr>
      <vt:lpstr>Solving Gas Law Problems</vt:lpstr>
      <vt:lpstr>Density of a Gas</vt:lpstr>
      <vt:lpstr>Calculating Gas Density</vt:lpstr>
      <vt:lpstr>Calculating Gas Density</vt:lpstr>
      <vt:lpstr>Molar Mass of a Gas</vt:lpstr>
      <vt:lpstr>Finding the Molar Mass of a Gas</vt:lpstr>
      <vt:lpstr>Finding the Molar Mass of a Gas</vt:lpstr>
      <vt:lpstr>Dalton’s Law of Partial Pressure</vt:lpstr>
      <vt:lpstr>Gas Mixtures and  Dalton’s Law</vt:lpstr>
      <vt:lpstr>Partial Pressure</vt:lpstr>
      <vt:lpstr>Partial Pressure (2)</vt:lpstr>
      <vt:lpstr>Partial Pressure Examples</vt:lpstr>
      <vt:lpstr>Partial Pressure Examples</vt:lpstr>
      <vt:lpstr>Vapor Pressure</vt:lpstr>
      <vt:lpstr>Vapor Pressure Curves</vt:lpstr>
      <vt:lpstr>Vapor Pressure of Water</vt:lpstr>
      <vt:lpstr>Gas Collected Over Water</vt:lpstr>
      <vt:lpstr>Collecting Gases Over Water</vt:lpstr>
      <vt:lpstr>Gas Collected Over Water Examples</vt:lpstr>
      <vt:lpstr>Gas Collected Over Water Examples</vt:lpstr>
      <vt:lpstr>Stoichiometry and the Ideal Gas Law</vt:lpstr>
      <vt:lpstr>Stoichiometry and the Ideal Gas Law</vt:lpstr>
      <vt:lpstr>Stoichiometry and the Ideal Gas Law</vt:lpstr>
      <vt:lpstr>Stoichiometry and the Ideal Gas Law</vt:lpstr>
      <vt:lpstr>Kinetic Molecular Theory</vt:lpstr>
      <vt:lpstr>Kinetic Molecular Theory</vt:lpstr>
      <vt:lpstr>Average Kinetic Energy</vt:lpstr>
      <vt:lpstr>Root-Mean-Square Speed</vt:lpstr>
      <vt:lpstr>Root Mean Square Speed Examples</vt:lpstr>
      <vt:lpstr>Root Mean Square Speed Examples</vt:lpstr>
      <vt:lpstr>Effusion</vt:lpstr>
      <vt:lpstr>Applying Graham’s Law</vt:lpstr>
      <vt:lpstr>Graham’s Law Example Problems</vt:lpstr>
      <vt:lpstr>Graham’s Law Example Problems</vt:lpstr>
      <vt:lpstr>Diffusion</vt:lpstr>
      <vt:lpstr>Gas Law Calculations</vt:lpstr>
      <vt:lpstr>Real Gases – Deviations from Ideal</vt:lpstr>
      <vt:lpstr>Deviations from Ideal Behavior</vt:lpstr>
      <vt:lpstr>Behavior of Real Gases</vt:lpstr>
      <vt:lpstr>Deviations from Ideal Behavior</vt:lpstr>
      <vt:lpstr>van der Waals Equation</vt:lpstr>
      <vt:lpstr>Rearranging van der Waals</vt:lpstr>
      <vt:lpstr>Using van der Waals Equation</vt:lpstr>
      <vt:lpstr>Using van der Waals Equation</vt:lpstr>
    </vt:vector>
  </TitlesOfParts>
  <Company>Oklahoma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Pre-AP Chemistry</dc:title>
  <dc:creator>Katherine Hergenrether</dc:creator>
  <cp:lastModifiedBy>Katherine Hergenrether</cp:lastModifiedBy>
  <cp:revision>135</cp:revision>
  <dcterms:created xsi:type="dcterms:W3CDTF">2009-08-12T09:03:47Z</dcterms:created>
  <dcterms:modified xsi:type="dcterms:W3CDTF">2014-08-02T02:11:00Z</dcterms:modified>
</cp:coreProperties>
</file>