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76"/>
  </p:notesMasterIdLst>
  <p:handoutMasterIdLst>
    <p:handoutMasterId r:id="rId77"/>
  </p:handoutMasterIdLst>
  <p:sldIdLst>
    <p:sldId id="486" r:id="rId2"/>
    <p:sldId id="499" r:id="rId3"/>
    <p:sldId id="487" r:id="rId4"/>
    <p:sldId id="488" r:id="rId5"/>
    <p:sldId id="501" r:id="rId6"/>
    <p:sldId id="489" r:id="rId7"/>
    <p:sldId id="490" r:id="rId8"/>
    <p:sldId id="491" r:id="rId9"/>
    <p:sldId id="492" r:id="rId10"/>
    <p:sldId id="493" r:id="rId11"/>
    <p:sldId id="494" r:id="rId12"/>
    <p:sldId id="495" r:id="rId13"/>
    <p:sldId id="496" r:id="rId14"/>
    <p:sldId id="497" r:id="rId15"/>
    <p:sldId id="498" r:id="rId16"/>
    <p:sldId id="373" r:id="rId17"/>
    <p:sldId id="390" r:id="rId18"/>
    <p:sldId id="379" r:id="rId19"/>
    <p:sldId id="385" r:id="rId20"/>
    <p:sldId id="271" r:id="rId21"/>
    <p:sldId id="389" r:id="rId22"/>
    <p:sldId id="430" r:id="rId23"/>
    <p:sldId id="391" r:id="rId24"/>
    <p:sldId id="392" r:id="rId25"/>
    <p:sldId id="502" r:id="rId26"/>
    <p:sldId id="431" r:id="rId27"/>
    <p:sldId id="472" r:id="rId28"/>
    <p:sldId id="469" r:id="rId29"/>
    <p:sldId id="470" r:id="rId30"/>
    <p:sldId id="471" r:id="rId31"/>
    <p:sldId id="270" r:id="rId32"/>
    <p:sldId id="272" r:id="rId33"/>
    <p:sldId id="377" r:id="rId34"/>
    <p:sldId id="505" r:id="rId35"/>
    <p:sldId id="504" r:id="rId36"/>
    <p:sldId id="506" r:id="rId37"/>
    <p:sldId id="411" r:id="rId38"/>
    <p:sldId id="273" r:id="rId39"/>
    <p:sldId id="419" r:id="rId40"/>
    <p:sldId id="457" r:id="rId41"/>
    <p:sldId id="394" r:id="rId42"/>
    <p:sldId id="432" r:id="rId43"/>
    <p:sldId id="473" r:id="rId44"/>
    <p:sldId id="274" r:id="rId45"/>
    <p:sldId id="388" r:id="rId46"/>
    <p:sldId id="433" r:id="rId47"/>
    <p:sldId id="434" r:id="rId48"/>
    <p:sldId id="500" r:id="rId49"/>
    <p:sldId id="279" r:id="rId50"/>
    <p:sldId id="438" r:id="rId51"/>
    <p:sldId id="278" r:id="rId52"/>
    <p:sldId id="276" r:id="rId53"/>
    <p:sldId id="281" r:id="rId54"/>
    <p:sldId id="475" r:id="rId55"/>
    <p:sldId id="436" r:id="rId56"/>
    <p:sldId id="437" r:id="rId57"/>
    <p:sldId id="282" r:id="rId58"/>
    <p:sldId id="293" r:id="rId59"/>
    <p:sldId id="435" r:id="rId60"/>
    <p:sldId id="477" r:id="rId61"/>
    <p:sldId id="476" r:id="rId62"/>
    <p:sldId id="295" r:id="rId63"/>
    <p:sldId id="440" r:id="rId64"/>
    <p:sldId id="478" r:id="rId65"/>
    <p:sldId id="479" r:id="rId66"/>
    <p:sldId id="480" r:id="rId67"/>
    <p:sldId id="481" r:id="rId68"/>
    <p:sldId id="296" r:id="rId69"/>
    <p:sldId id="482" r:id="rId70"/>
    <p:sldId id="294" r:id="rId71"/>
    <p:sldId id="483" r:id="rId72"/>
    <p:sldId id="439" r:id="rId73"/>
    <p:sldId id="485" r:id="rId74"/>
    <p:sldId id="348" r:id="rId7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FF"/>
    <a:srgbClr val="0099CC"/>
    <a:srgbClr val="00CCFF"/>
    <a:srgbClr val="161E4C"/>
    <a:srgbClr val="FFFF00"/>
    <a:srgbClr val="FF66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0051" autoAdjust="0"/>
  </p:normalViewPr>
  <p:slideViewPr>
    <p:cSldViewPr>
      <p:cViewPr varScale="1">
        <p:scale>
          <a:sx n="97" d="100"/>
          <a:sy n="97" d="100"/>
        </p:scale>
        <p:origin x="39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4032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4032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4032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8754554-7CE3-4BB2-8E59-3CAF9A4BAD97}" type="slidenum">
              <a:rPr lang="en-US"/>
              <a:pPr/>
              <a:t>‹#›</a:t>
            </a:fld>
            <a:endParaRPr lang="en-US"/>
          </a:p>
        </p:txBody>
      </p:sp>
    </p:spTree>
    <p:extLst>
      <p:ext uri="{BB962C8B-B14F-4D97-AF65-F5344CB8AC3E}">
        <p14:creationId xmlns:p14="http://schemas.microsoft.com/office/powerpoint/2010/main" val="2112618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89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2EBA5FF-326F-4732-A5B9-D44B91071944}" type="slidenum">
              <a:rPr lang="en-US"/>
              <a:pPr/>
              <a:t>‹#›</a:t>
            </a:fld>
            <a:endParaRPr lang="en-US"/>
          </a:p>
        </p:txBody>
      </p:sp>
    </p:spTree>
    <p:extLst>
      <p:ext uri="{BB962C8B-B14F-4D97-AF65-F5344CB8AC3E}">
        <p14:creationId xmlns:p14="http://schemas.microsoft.com/office/powerpoint/2010/main" val="209508385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jergym.hiedu.cz/~canovm/osobnost/eostw.htm"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www.jergym.hiedu.cz/~canovm/osobnost/enobe.htm"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C65F5D5E-44B9-487F-AA41-9387EAD4B610}" type="slidenum">
              <a:rPr lang="en-US"/>
              <a:pPr/>
              <a:t>2</a:t>
            </a:fld>
            <a:endParaRPr lang="en-US"/>
          </a:p>
        </p:txBody>
      </p:sp>
      <p:sp>
        <p:nvSpPr>
          <p:cNvPr id="1884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E1831296-E07D-4988-A8F2-BC024745456E}" type="slidenum">
              <a:rPr lang="en-US" sz="1200">
                <a:latin typeface="Times New Roman" pitchFamily="18" charset="0"/>
              </a:rPr>
              <a:pPr algn="r"/>
              <a:t>2</a:t>
            </a:fld>
            <a:endParaRPr lang="en-US" sz="1200">
              <a:latin typeface="Times New Roman" pitchFamily="18" charset="0"/>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p:txBody>
          <a:bodyPr/>
          <a:lstStyle/>
          <a:p>
            <a:r>
              <a:rPr lang="en-US"/>
              <a:t>Objective:</a:t>
            </a:r>
          </a:p>
          <a:p>
            <a:r>
              <a:rPr lang="en-US"/>
              <a:t>	To state four observations that are evidence for a chemical reaction.</a:t>
            </a:r>
          </a:p>
          <a:p>
            <a:endParaRPr lang="en-US"/>
          </a:p>
          <a:p>
            <a:r>
              <a:rPr lang="en-US"/>
              <a:t>Photo of precipitate:  http://www.geocities.com/chem_reactions/Images/Precipitate.jpg</a:t>
            </a:r>
          </a:p>
        </p:txBody>
      </p:sp>
    </p:spTree>
    <p:extLst>
      <p:ext uri="{BB962C8B-B14F-4D97-AF65-F5344CB8AC3E}">
        <p14:creationId xmlns:p14="http://schemas.microsoft.com/office/powerpoint/2010/main" val="3600509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FB920AF-1F1F-4D92-867A-1D71F505262A}" type="slidenum">
              <a:rPr lang="en-US"/>
              <a:pPr/>
              <a:t>15</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r>
              <a:rPr lang="en-US"/>
              <a:t>Ok, here we are given a pair of aqueous ionic compounds that are mixed and we have to determine whether a reaction occurs (a precipitate forms).  If it does, then we have to write the molecular, total ionic, and net ionic equations for the reaction as well as picking out the spectator ions.  First, sodium sulfate, and strontium nitrate.  Following our precipitation procedure, we have to identify all the ions we have. Na+, SO42-, Sr2+, NO3-.  Now we have to pick out combinations between these two.  We can get sodium nitrate and strontium sulfate (double displacement).  Is sodium nitrate soluble or insoluble.  Look back at our rules.  Sodium is a group 1A element so there is a good chance that it is going to make a soluble compound. Nitrates are also soluble so sodium nitrate is should be soluble.   Strontium sulfate: sulfates are supposed to be soluble, but check out the exceptions: strontium sulfate will be insoluble.  So we’ve got a reaction!  Let’s write our molecular equation.  Then we’ll move on to the total ionic and net ionic equations.  </a:t>
            </a:r>
          </a:p>
        </p:txBody>
      </p:sp>
    </p:spTree>
    <p:extLst>
      <p:ext uri="{BB962C8B-B14F-4D97-AF65-F5344CB8AC3E}">
        <p14:creationId xmlns:p14="http://schemas.microsoft.com/office/powerpoint/2010/main" val="411494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BDFE480-55F9-4366-9FC8-D3572CDF0098}" type="slidenum">
              <a:rPr lang="en-US"/>
              <a:pPr/>
              <a:t>16</a:t>
            </a:fld>
            <a:endParaRPr lang="en-US"/>
          </a:p>
        </p:txBody>
      </p:sp>
      <p:sp>
        <p:nvSpPr>
          <p:cNvPr id="2560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C9B6A43B-D7B9-45CD-8154-6B638519D897}" type="slidenum">
              <a:rPr lang="en-US" sz="1200"/>
              <a:pPr algn="r"/>
              <a:t>16</a:t>
            </a:fld>
            <a:endParaRPr lang="en-US" sz="120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xfrm>
            <a:off x="914400" y="4343400"/>
            <a:ext cx="5029200" cy="4114800"/>
          </a:xfrm>
        </p:spPr>
        <p:txBody>
          <a:bodyPr/>
          <a:lstStyle/>
          <a:p>
            <a:r>
              <a:rPr lang="en-US" b="1" i="1"/>
              <a:t>Properties of acids and bases</a:t>
            </a:r>
          </a:p>
          <a:p>
            <a:endParaRPr lang="en-US" sz="500" b="1" i="1"/>
          </a:p>
          <a:p>
            <a:r>
              <a:rPr lang="en-US" b="1" i="1"/>
              <a:t>   </a:t>
            </a:r>
            <a:r>
              <a:rPr lang="en-US" b="1"/>
              <a:t>Acids</a:t>
            </a:r>
          </a:p>
          <a:p>
            <a:pPr lvl="1"/>
            <a:r>
              <a:rPr lang="en-US"/>
              <a:t>    – Sour taste</a:t>
            </a:r>
          </a:p>
          <a:p>
            <a:pPr lvl="1"/>
            <a:r>
              <a:rPr lang="en-US"/>
              <a:t>    – Turns blue litmus paper red</a:t>
            </a:r>
          </a:p>
          <a:p>
            <a:pPr lvl="1"/>
            <a:r>
              <a:rPr lang="en-US"/>
              <a:t>    – Reacts with some metals to produce H</a:t>
            </a:r>
            <a:r>
              <a:rPr lang="en-US" baseline="-25000"/>
              <a:t>2</a:t>
            </a:r>
          </a:p>
          <a:p>
            <a:pPr lvl="1"/>
            <a:r>
              <a:rPr lang="en-US"/>
              <a:t>    – Dissolves carbonate salts, releasing CO</a:t>
            </a:r>
            <a:r>
              <a:rPr lang="en-US" baseline="-25000"/>
              <a:t>2</a:t>
            </a:r>
          </a:p>
          <a:p>
            <a:endParaRPr lang="en-US" sz="500" baseline="-25000"/>
          </a:p>
          <a:p>
            <a:r>
              <a:rPr lang="en-US" baseline="-25000"/>
              <a:t>    </a:t>
            </a:r>
            <a:r>
              <a:rPr lang="en-US" b="1"/>
              <a:t>Bases</a:t>
            </a:r>
          </a:p>
          <a:p>
            <a:pPr lvl="1"/>
            <a:r>
              <a:rPr lang="en-US"/>
              <a:t>    – Bitter taste</a:t>
            </a:r>
          </a:p>
          <a:p>
            <a:pPr lvl="1"/>
            <a:r>
              <a:rPr lang="en-US"/>
              <a:t>    – Turns red litmus paper blue</a:t>
            </a:r>
          </a:p>
          <a:p>
            <a:pPr lvl="1"/>
            <a:r>
              <a:rPr lang="en-US"/>
              <a:t>    – Slippery to the touch</a:t>
            </a:r>
          </a:p>
          <a:p>
            <a:endParaRPr lang="en-US"/>
          </a:p>
        </p:txBody>
      </p:sp>
    </p:spTree>
    <p:extLst>
      <p:ext uri="{BB962C8B-B14F-4D97-AF65-F5344CB8AC3E}">
        <p14:creationId xmlns:p14="http://schemas.microsoft.com/office/powerpoint/2010/main" val="4278817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8D88C2F-23B6-4EDE-ADDD-52C6F9796229}" type="slidenum">
              <a:rPr lang="en-US"/>
              <a:pPr/>
              <a:t>17</a:t>
            </a:fld>
            <a:endParaRPr lang="en-US"/>
          </a:p>
        </p:txBody>
      </p:sp>
      <p:sp>
        <p:nvSpPr>
          <p:cNvPr id="2908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593B18E2-0521-4A7B-B939-AA3ECCD7213C}" type="slidenum">
              <a:rPr lang="en-US" sz="1200"/>
              <a:pPr algn="r"/>
              <a:t>17</a:t>
            </a:fld>
            <a:endParaRPr lang="en-US" sz="1200"/>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1947575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260B292-0272-48D9-B581-59BBB6F87BFA}" type="slidenum">
              <a:rPr lang="en-US"/>
              <a:pPr/>
              <a:t>18</a:t>
            </a:fld>
            <a:endParaRPr lang="en-US"/>
          </a:p>
        </p:txBody>
      </p:sp>
      <p:sp>
        <p:nvSpPr>
          <p:cNvPr id="26829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DD986FEA-4AA2-43AE-B39F-A02A6AD112B1}" type="slidenum">
              <a:rPr lang="en-US" sz="1200"/>
              <a:pPr algn="r"/>
              <a:t>18</a:t>
            </a:fld>
            <a:endParaRPr lang="en-US" sz="1200"/>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3634889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317471C4-A43A-47D2-B044-E1DC7CD492FE}" type="slidenum">
              <a:rPr lang="en-US"/>
              <a:pPr/>
              <a:t>19</a:t>
            </a:fld>
            <a:endParaRPr lang="en-US"/>
          </a:p>
        </p:txBody>
      </p:sp>
      <p:sp>
        <p:nvSpPr>
          <p:cNvPr id="28057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FCE32B00-4CF7-4F69-8A76-E1B78A703028}" type="slidenum">
              <a:rPr lang="en-US" sz="1200"/>
              <a:pPr algn="r"/>
              <a:t>19</a:t>
            </a:fld>
            <a:endParaRPr lang="en-US" sz="1200"/>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xfrm>
            <a:off x="914400" y="4343400"/>
            <a:ext cx="5029200" cy="4114800"/>
          </a:xfrm>
        </p:spPr>
        <p:txBody>
          <a:bodyPr/>
          <a:lstStyle/>
          <a:p>
            <a:pPr>
              <a:buFont typeface="Symbol" pitchFamily="18" charset="2"/>
              <a:buNone/>
            </a:pPr>
            <a:r>
              <a:rPr lang="en-US" b="1">
                <a:sym typeface="Symbol" pitchFamily="18" charset="2"/>
              </a:rPr>
              <a:t>Bases</a:t>
            </a:r>
          </a:p>
          <a:p>
            <a:pPr>
              <a:buFont typeface="Symbol" pitchFamily="18" charset="2"/>
              <a:buNone/>
            </a:pPr>
            <a:endParaRPr lang="en-US" sz="500" b="1">
              <a:sym typeface="Symbol" pitchFamily="18" charset="2"/>
            </a:endParaRPr>
          </a:p>
          <a:p>
            <a:pPr lvl="2">
              <a:buFont typeface="Symbol" pitchFamily="18" charset="2"/>
              <a:buNone/>
            </a:pPr>
            <a:r>
              <a:rPr lang="en-US" sz="1000">
                <a:sym typeface="Symbol" pitchFamily="18" charset="2"/>
              </a:rPr>
              <a:t>      </a:t>
            </a:r>
            <a:r>
              <a:rPr lang="en-US">
                <a:sym typeface="Symbol" pitchFamily="18" charset="2"/>
              </a:rPr>
              <a:t>– Bases are ionic compounds that contain the hydroxide ion 	and a metal cation and have the general formula 	M(OH)</a:t>
            </a:r>
            <a:r>
              <a:rPr lang="en-US" baseline="-25000">
                <a:sym typeface="Symbol" pitchFamily="18" charset="2"/>
              </a:rPr>
              <a:t>n </a:t>
            </a:r>
            <a:r>
              <a:rPr lang="en-US">
                <a:sym typeface="Symbol" pitchFamily="18" charset="2"/>
              </a:rPr>
              <a:t>.</a:t>
            </a:r>
          </a:p>
          <a:p>
            <a:pPr lvl="2">
              <a:buFont typeface="Symbol" pitchFamily="18" charset="2"/>
              <a:buNone/>
            </a:pPr>
            <a:r>
              <a:rPr lang="en-US">
                <a:sym typeface="Symbol" pitchFamily="18" charset="2"/>
              </a:rPr>
              <a:t>     – When a base reacts with an acid, it accepts a proton (H</a:t>
            </a:r>
            <a:r>
              <a:rPr lang="en-US" baseline="30000">
                <a:sym typeface="Symbol" pitchFamily="18" charset="2"/>
              </a:rPr>
              <a:t>+</a:t>
            </a:r>
            <a:r>
              <a:rPr lang="en-US">
                <a:sym typeface="Symbol" pitchFamily="18" charset="2"/>
              </a:rPr>
              <a:t>) 	and is therefore called a proton acceptor.</a:t>
            </a:r>
          </a:p>
          <a:p>
            <a:pPr lvl="2">
              <a:buFont typeface="Symbol" pitchFamily="18" charset="2"/>
              <a:buNone/>
            </a:pPr>
            <a:r>
              <a:rPr lang="en-US">
                <a:sym typeface="Symbol" pitchFamily="18" charset="2"/>
              </a:rPr>
              <a:t>     – Aqueous ammonia solution is also a common base.</a:t>
            </a:r>
          </a:p>
          <a:p>
            <a:pPr lvl="2">
              <a:buFont typeface="Symbol" pitchFamily="18" charset="2"/>
              <a:buNone/>
            </a:pPr>
            <a:r>
              <a:rPr lang="en-US">
                <a:sym typeface="Symbol" pitchFamily="18" charset="2"/>
              </a:rPr>
              <a:t>     – Replacing a hydrogen atom of NH</a:t>
            </a:r>
            <a:r>
              <a:rPr lang="en-US" baseline="-25000">
                <a:sym typeface="Symbol" pitchFamily="18" charset="2"/>
              </a:rPr>
              <a:t>3 </a:t>
            </a:r>
            <a:r>
              <a:rPr lang="en-US">
                <a:sym typeface="Symbol" pitchFamily="18" charset="2"/>
              </a:rPr>
              <a:t>with an alkyl group results in an amine (RNH</a:t>
            </a:r>
            <a:r>
              <a:rPr lang="en-US" baseline="-25000">
                <a:sym typeface="Symbol" pitchFamily="18" charset="2"/>
              </a:rPr>
              <a:t>2</a:t>
            </a:r>
            <a:r>
              <a:rPr lang="en-US">
                <a:sym typeface="Symbol" pitchFamily="18" charset="2"/>
              </a:rPr>
              <a:t>), which is also a base.  Amines have pungent odors.</a:t>
            </a:r>
          </a:p>
          <a:p>
            <a:endParaRPr lang="en-US"/>
          </a:p>
        </p:txBody>
      </p:sp>
    </p:spTree>
    <p:extLst>
      <p:ext uri="{BB962C8B-B14F-4D97-AF65-F5344CB8AC3E}">
        <p14:creationId xmlns:p14="http://schemas.microsoft.com/office/powerpoint/2010/main" val="657253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09C783F-1D15-43BA-A009-413D1A2C5A47}" type="slidenum">
              <a:rPr lang="en-US"/>
              <a:pPr/>
              <a:t>20</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r>
              <a:rPr lang="en-US"/>
              <a:t>Here is a table of some common acids and bases categorized based on their strength.  If you look at the strong acids, most of the halogen acids are strong except hydrofluoric acid.  The strong bases include hydroxides.  Of note, memorize the strong acids.  All other acids should be assumed weak – and do not dissociate well.  </a:t>
            </a:r>
          </a:p>
        </p:txBody>
      </p:sp>
    </p:spTree>
    <p:extLst>
      <p:ext uri="{BB962C8B-B14F-4D97-AF65-F5344CB8AC3E}">
        <p14:creationId xmlns:p14="http://schemas.microsoft.com/office/powerpoint/2010/main" val="1917134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34D7AD52-B240-42B2-9610-3D65E5A295EF}" type="slidenum">
              <a:rPr lang="en-US"/>
              <a:pPr/>
              <a:t>21</a:t>
            </a:fld>
            <a:endParaRPr lang="en-US"/>
          </a:p>
        </p:txBody>
      </p:sp>
      <p:sp>
        <p:nvSpPr>
          <p:cNvPr id="28877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FD1E2A3E-EDEE-4D20-8B47-E7A054684EB5}" type="slidenum">
              <a:rPr lang="en-US" sz="1200"/>
              <a:pPr algn="r"/>
              <a:t>21</a:t>
            </a:fld>
            <a:endParaRPr lang="en-US" sz="1200"/>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xfrm>
            <a:off x="914400" y="4343400"/>
            <a:ext cx="5029200" cy="4114800"/>
          </a:xfrm>
        </p:spPr>
        <p:txBody>
          <a:bodyPr/>
          <a:lstStyle/>
          <a:p>
            <a:r>
              <a:rPr lang="en-US"/>
              <a:t>Acids differ in the number of hydrogen ions they can donate.</a:t>
            </a:r>
            <a:endParaRPr lang="en-US" sz="500"/>
          </a:p>
          <a:p>
            <a:pPr lvl="1"/>
            <a:r>
              <a:rPr lang="en-US"/>
              <a:t>    – </a:t>
            </a:r>
            <a:r>
              <a:rPr lang="en-US" b="1"/>
              <a:t>Monoprotic acids</a:t>
            </a:r>
            <a:r>
              <a:rPr lang="en-US"/>
              <a:t> are compounds capable of donating a single proton per molecule.</a:t>
            </a:r>
          </a:p>
          <a:p>
            <a:pPr lvl="1"/>
            <a:r>
              <a:rPr lang="en-US"/>
              <a:t>    – </a:t>
            </a:r>
            <a:r>
              <a:rPr lang="en-US" b="1"/>
              <a:t>Polyprotic acids</a:t>
            </a:r>
            <a:r>
              <a:rPr lang="en-US"/>
              <a:t> can donate more than one hydrogen ion per molecule.</a:t>
            </a:r>
          </a:p>
          <a:p>
            <a:endParaRPr lang="en-US"/>
          </a:p>
          <a:p>
            <a:r>
              <a:rPr lang="en-US"/>
              <a:t>Polyprotic acids contain more than one ionizable proton, and the protons are lost in a stepwise manner.</a:t>
            </a:r>
          </a:p>
          <a:p>
            <a:endParaRPr lang="en-US" sz="600"/>
          </a:p>
          <a:p>
            <a:r>
              <a:rPr lang="en-US"/>
              <a:t>•   The fully protonated species is always the strongest acid because it is easier to remove a proton from a neutral molecule than from a negatively charged ion; the fully deprotonated species is the strongest base.</a:t>
            </a:r>
            <a:endParaRPr lang="en-US" sz="500"/>
          </a:p>
          <a:p>
            <a:r>
              <a:rPr lang="en-US"/>
              <a:t>•   Acid strength decreases with the loss of subsequent protons, and the p</a:t>
            </a:r>
            <a:r>
              <a:rPr lang="en-US" i="1"/>
              <a:t>K</a:t>
            </a:r>
            <a:r>
              <a:rPr lang="en-US" baseline="-25000"/>
              <a:t>a </a:t>
            </a:r>
            <a:r>
              <a:rPr lang="en-US"/>
              <a:t>increases.</a:t>
            </a:r>
            <a:endParaRPr lang="en-US" sz="500"/>
          </a:p>
          <a:p>
            <a:r>
              <a:rPr lang="en-US"/>
              <a:t>•   The strengths of the conjugate acids and bases are related by p</a:t>
            </a:r>
            <a:r>
              <a:rPr lang="en-US" i="1"/>
              <a:t>K</a:t>
            </a:r>
            <a:r>
              <a:rPr lang="en-US" baseline="-25000"/>
              <a:t>a </a:t>
            </a:r>
            <a:r>
              <a:rPr lang="en-US"/>
              <a:t>+ p</a:t>
            </a:r>
            <a:r>
              <a:rPr lang="en-US" i="1"/>
              <a:t>K</a:t>
            </a:r>
            <a:r>
              <a:rPr lang="en-US" baseline="-25000"/>
              <a:t>b </a:t>
            </a:r>
            <a:r>
              <a:rPr lang="en-US"/>
              <a:t>= p</a:t>
            </a:r>
            <a:r>
              <a:rPr lang="en-US" i="1"/>
              <a:t>K</a:t>
            </a:r>
            <a:r>
              <a:rPr lang="en-US" baseline="-25000"/>
              <a:t>w</a:t>
            </a:r>
            <a:r>
              <a:rPr lang="en-US"/>
              <a:t>, and equilibrium favors formation of the weaker acid-base pair.</a:t>
            </a:r>
            <a:endParaRPr lang="en-US">
              <a:sym typeface="MT Extra" pitchFamily="18" charset="2"/>
            </a:endParaRPr>
          </a:p>
          <a:p>
            <a:endParaRPr lang="en-US"/>
          </a:p>
          <a:p>
            <a:r>
              <a:rPr lang="en-US"/>
              <a:t>When a strong base is added to a solution of a polyprotic acid, the neutralization reaction occurs in stages.</a:t>
            </a:r>
          </a:p>
          <a:p>
            <a:endParaRPr lang="en-US" sz="500"/>
          </a:p>
          <a:p>
            <a:pPr lvl="1"/>
            <a:r>
              <a:rPr lang="en-US" i="1"/>
              <a:t>    </a:t>
            </a:r>
            <a:r>
              <a:rPr lang="en-US"/>
              <a:t>1. The most acidic group is titrated first, followed by the next most acidic, and so forth</a:t>
            </a:r>
          </a:p>
          <a:p>
            <a:pPr lvl="1"/>
            <a:r>
              <a:rPr lang="en-US"/>
              <a:t>    2. If the p</a:t>
            </a:r>
            <a:r>
              <a:rPr lang="en-US" i="1"/>
              <a:t>K</a:t>
            </a:r>
            <a:r>
              <a:rPr lang="en-US" baseline="-25000"/>
              <a:t>a </a:t>
            </a:r>
            <a:r>
              <a:rPr lang="en-US"/>
              <a:t> values are separated by at least three p</a:t>
            </a:r>
            <a:r>
              <a:rPr lang="en-US" i="1"/>
              <a:t>K</a:t>
            </a:r>
            <a:r>
              <a:rPr lang="en-US" baseline="-25000"/>
              <a:t>a</a:t>
            </a:r>
            <a:r>
              <a:rPr lang="en-US"/>
              <a:t> units, then the overall titration curve shows well-resolved “steps” corresponding to the titration of each proton</a:t>
            </a:r>
            <a:r>
              <a:rPr lang="en-US" i="1"/>
              <a:t> </a:t>
            </a:r>
          </a:p>
          <a:p>
            <a:endParaRPr lang="en-US"/>
          </a:p>
        </p:txBody>
      </p:sp>
    </p:spTree>
    <p:extLst>
      <p:ext uri="{BB962C8B-B14F-4D97-AF65-F5344CB8AC3E}">
        <p14:creationId xmlns:p14="http://schemas.microsoft.com/office/powerpoint/2010/main" val="1359187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40598DD-D7E6-45A4-8243-959685A42C50}" type="slidenum">
              <a:rPr lang="en-US"/>
              <a:pPr/>
              <a:t>24</a:t>
            </a:fld>
            <a:endParaRPr lang="en-US"/>
          </a:p>
        </p:txBody>
      </p:sp>
      <p:sp>
        <p:nvSpPr>
          <p:cNvPr id="29389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B0650699-39C8-45DF-B9F6-C57AF778D71C}" type="slidenum">
              <a:rPr lang="en-US" sz="1200"/>
              <a:pPr algn="r"/>
              <a:t>24</a:t>
            </a:fld>
            <a:endParaRPr lang="en-US" sz="1200"/>
          </a:p>
        </p:txBody>
      </p:sp>
      <p:sp>
        <p:nvSpPr>
          <p:cNvPr id="293891" name="Rectangle 2"/>
          <p:cNvSpPr>
            <a:spLocks noGrp="1" noRot="1" noChangeAspect="1" noChangeArrowheads="1" noTextEdit="1"/>
          </p:cNvSpPr>
          <p:nvPr>
            <p:ph type="sldImg"/>
          </p:nvPr>
        </p:nvSpPr>
        <p:spPr>
          <a:ln/>
        </p:spPr>
      </p:sp>
      <p:sp>
        <p:nvSpPr>
          <p:cNvPr id="293892" name="Rectangle 3"/>
          <p:cNvSpPr>
            <a:spLocks noGrp="1" noChangeArrowheads="1"/>
          </p:cNvSpPr>
          <p:nvPr>
            <p:ph type="body" idx="1"/>
          </p:nvPr>
        </p:nvSpPr>
        <p:spPr>
          <a:xfrm>
            <a:off x="914400" y="4343400"/>
            <a:ext cx="5029200" cy="4114800"/>
          </a:xfrm>
        </p:spPr>
        <p:txBody>
          <a:bodyPr/>
          <a:lstStyle/>
          <a:p>
            <a:r>
              <a:rPr lang="en-US">
                <a:sym typeface="Symbol" pitchFamily="18" charset="2"/>
              </a:rPr>
              <a:t>Paper or plastic strips that contain combinations of indicators estimate the pH of a solution by simply dipping a piece of pH paper into it and comparing the resulting color with standards printed on the container</a:t>
            </a:r>
          </a:p>
          <a:p>
            <a:endParaRPr lang="en-US"/>
          </a:p>
        </p:txBody>
      </p:sp>
    </p:spTree>
    <p:extLst>
      <p:ext uri="{BB962C8B-B14F-4D97-AF65-F5344CB8AC3E}">
        <p14:creationId xmlns:p14="http://schemas.microsoft.com/office/powerpoint/2010/main" val="1600578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1F4F2B5-9EF8-4916-9ED3-5B903B7BA5DB}" type="slidenum">
              <a:rPr lang="en-US"/>
              <a:pPr/>
              <a:t>31</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r>
              <a:rPr lang="en-US"/>
              <a:t>Now we’re going to look at our next type of reaction: acid base reactions.  These reactions are pretty self explanatory in their name.  They occur when an acid reacts with a base; this is also called a neutralization reaction.  To understand what compounds are involved in these reactions, we have to know what an acid and base are.  An acid is a compound that ionizes to produce H+ when it is dissolved in water, while a base is a compound that ionizes to produce OH- when it is dissolved in water.  You will see some other definitions of acids/bases a little later, but this definition is pretty solid.  Just like electrolytes, the more an acid or base dissociates in solution, the stronger it is as an acid or base.  We are going to look at some strong acids/bases and weak acids/bases. </a:t>
            </a:r>
          </a:p>
        </p:txBody>
      </p:sp>
    </p:spTree>
    <p:extLst>
      <p:ext uri="{BB962C8B-B14F-4D97-AF65-F5344CB8AC3E}">
        <p14:creationId xmlns:p14="http://schemas.microsoft.com/office/powerpoint/2010/main" val="2697085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EDAB879-BCB1-4567-88DB-FAE0B7D6EC8F}" type="slidenum">
              <a:rPr lang="en-US"/>
              <a:pPr/>
              <a:t>32</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r>
              <a:rPr lang="en-US"/>
              <a:t>We discussed the driving force for precipitation reactions was the formation of a precipitate that comes out of solution. The driving force for acid base reactions is the removal of H+ and OH- ions from solution to form a water molecule.  An acid base reaction involves a H+ ion from the acid  combines with the OH- ion to make H2O.  Water should be made, but the cation from the base and the anion from the acid combine to make a “salt”.  </a:t>
            </a:r>
          </a:p>
        </p:txBody>
      </p:sp>
    </p:spTree>
    <p:extLst>
      <p:ext uri="{BB962C8B-B14F-4D97-AF65-F5344CB8AC3E}">
        <p14:creationId xmlns:p14="http://schemas.microsoft.com/office/powerpoint/2010/main" val="1129796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2000EAA-F0A5-4E99-9DED-1FA48B5A2FB8}" type="slidenum">
              <a:rPr lang="en-US"/>
              <a:pPr/>
              <a:t>3</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r>
              <a:rPr lang="en-US"/>
              <a:t>All right, now we’ve got the basics, we are going to start discussing the major reaction processes.  </a:t>
            </a:r>
          </a:p>
          <a:p>
            <a:r>
              <a:rPr lang="en-US"/>
              <a:t>Formerly, there were three different reaction classifications than we use today.  These were combination, decomposition, and displacement.  Although these are not the ones we are going to be studying in depth here, it is good to understand and be familiar with these terms.  Combination simply means that you are combining multiple reactants into one product.  Decomposition is the opposite, breaking one reactant down into multiple products.  Finally displacement referred to reactions in which the number of substances on either side were the same, but the ions or atoms had rearranged and changed places.  </a:t>
            </a:r>
          </a:p>
          <a:p>
            <a:r>
              <a:rPr lang="en-US"/>
              <a:t>The classification of major reaction types has changed.  Today we use three newer classifications that we are going to discuss in detail in the coming slides.  </a:t>
            </a:r>
          </a:p>
          <a:p>
            <a:r>
              <a:rPr lang="en-US"/>
              <a:t>First, we will discuss precipitation reactions which involve something coming out of the solution (like rain/snow).  Next, we will discuss acid-base reactions which involve conflicting compounds that work toward neutralization.  Thirdly, we will look at oxidation-reduction reactions which involve the transfer of electrons from one compound to another.</a:t>
            </a:r>
          </a:p>
        </p:txBody>
      </p:sp>
    </p:spTree>
    <p:extLst>
      <p:ext uri="{BB962C8B-B14F-4D97-AF65-F5344CB8AC3E}">
        <p14:creationId xmlns:p14="http://schemas.microsoft.com/office/powerpoint/2010/main" val="2285044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8404B79-5849-47D3-8374-7B87BAC63518}" type="slidenum">
              <a:rPr lang="en-US"/>
              <a:pPr/>
              <a:t>33</a:t>
            </a:fld>
            <a:endParaRPr lang="en-US"/>
          </a:p>
        </p:txBody>
      </p:sp>
      <p:sp>
        <p:nvSpPr>
          <p:cNvPr id="2641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4CE4537C-1D59-44A9-A18D-5B8D05C642D5}" type="slidenum">
              <a:rPr lang="en-US" sz="1200"/>
              <a:pPr algn="r"/>
              <a:t>33</a:t>
            </a:fld>
            <a:endParaRPr lang="en-US" sz="1200"/>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3116527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8A05510-D362-4F3C-9A36-8E5E5A7D7161}" type="slidenum">
              <a:rPr lang="en-US"/>
              <a:pPr/>
              <a:t>37</a:t>
            </a:fld>
            <a:endParaRPr lang="en-US"/>
          </a:p>
        </p:txBody>
      </p:sp>
      <p:sp>
        <p:nvSpPr>
          <p:cNvPr id="33177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4A28088F-9893-4D56-92E7-9C7774DDF3E6}" type="slidenum">
              <a:rPr lang="en-US" sz="1200"/>
              <a:pPr algn="r"/>
              <a:t>37</a:t>
            </a:fld>
            <a:endParaRPr lang="en-US" sz="1200"/>
          </a:p>
        </p:txBody>
      </p:sp>
      <p:sp>
        <p:nvSpPr>
          <p:cNvPr id="331779"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p:txBody>
          <a:bodyPr/>
          <a:lstStyle/>
          <a:p>
            <a:r>
              <a:rPr lang="en-US"/>
              <a:t>In acid-base titrations, a buret is used to deliver measured volumes of an acid or base solution of known titration (the titrant) to a flask that contains a solution of a base or an acid, respectively, of unknown concentration (the unknown).</a:t>
            </a:r>
          </a:p>
          <a:p>
            <a:endParaRPr lang="en-US" sz="500"/>
          </a:p>
          <a:p>
            <a:r>
              <a:rPr lang="en-US"/>
              <a:t>If the concentration of the titrant is known, then the concentration of the unknown can be determined.</a:t>
            </a:r>
          </a:p>
          <a:p>
            <a:endParaRPr lang="en-US" sz="500"/>
          </a:p>
          <a:p>
            <a:r>
              <a:rPr lang="en-US"/>
              <a:t>Plotting the pH changes that occur during an acid-base titration against the amount of acid or base added produces a </a:t>
            </a:r>
            <a:r>
              <a:rPr lang="en-US" b="1"/>
              <a:t>titration curve</a:t>
            </a:r>
            <a:r>
              <a:rPr lang="en-US"/>
              <a:t>; the shape of the curve provides important information about what is occurring in solution during the titration.</a:t>
            </a:r>
          </a:p>
          <a:p>
            <a:r>
              <a:rPr lang="en-US"/>
              <a:t>Before addition of any strong base, the initial [H</a:t>
            </a:r>
            <a:r>
              <a:rPr lang="en-US" baseline="-25000"/>
              <a:t>3</a:t>
            </a:r>
            <a:r>
              <a:rPr lang="en-US"/>
              <a:t>O</a:t>
            </a:r>
            <a:r>
              <a:rPr lang="en-US" baseline="30000"/>
              <a:t>+</a:t>
            </a:r>
            <a:r>
              <a:rPr lang="en-US"/>
              <a:t>] equals the concentration of the strong acid.</a:t>
            </a:r>
          </a:p>
          <a:p>
            <a:endParaRPr lang="en-US" sz="500"/>
          </a:p>
          <a:p>
            <a:r>
              <a:rPr lang="en-US"/>
              <a:t>Addition of strong base before the equivalence point, the point at which the number of moles of base (or acid) added equals the number of moles of acid (or base) originally present in the solution, decreases the [H</a:t>
            </a:r>
            <a:r>
              <a:rPr lang="en-US" baseline="-25000"/>
              <a:t>3</a:t>
            </a:r>
            <a:r>
              <a:rPr lang="en-US"/>
              <a:t>O</a:t>
            </a:r>
            <a:r>
              <a:rPr lang="en-US" baseline="30000"/>
              <a:t>+</a:t>
            </a:r>
            <a:r>
              <a:rPr lang="en-US"/>
              <a:t>] because added base neutralizes some of the H</a:t>
            </a:r>
            <a:r>
              <a:rPr lang="en-US" baseline="-25000"/>
              <a:t>3</a:t>
            </a:r>
            <a:r>
              <a:rPr lang="en-US"/>
              <a:t>O</a:t>
            </a:r>
            <a:r>
              <a:rPr lang="en-US" baseline="30000"/>
              <a:t>+ </a:t>
            </a:r>
            <a:r>
              <a:rPr lang="en-US"/>
              <a:t>present.</a:t>
            </a:r>
          </a:p>
          <a:p>
            <a:endParaRPr lang="en-US" sz="500"/>
          </a:p>
          <a:p>
            <a:r>
              <a:rPr lang="en-US"/>
              <a:t>Addition of strong base at the equivalence point neutralizes all the acid initially present and pH = 7.00; the solution contains water and a salt derived from a strong base and a strong acid. </a:t>
            </a:r>
          </a:p>
          <a:p>
            <a:r>
              <a:rPr lang="en-US"/>
              <a:t>Addition of a strong base after the equivalence causes an excess of OH</a:t>
            </a:r>
            <a:r>
              <a:rPr lang="en-US" baseline="30000"/>
              <a:t>– </a:t>
            </a:r>
            <a:r>
              <a:rPr lang="en-US"/>
              <a:t>and produces a rapid increase in pH.</a:t>
            </a:r>
          </a:p>
          <a:p>
            <a:endParaRPr lang="en-US" baseline="30000"/>
          </a:p>
          <a:p>
            <a:r>
              <a:rPr lang="en-US"/>
              <a:t>A pH titration curve shows a sharp increase in pH in the region near the equivalence point and produces an S-shaped curve; the shape depends only on the concentration of the acid and base, not on their identity.</a:t>
            </a:r>
          </a:p>
          <a:p>
            <a:r>
              <a:rPr lang="en-US"/>
              <a:t>For the titration of a monoprotic strong acid with a monobasic strong base, the volume of base needed to reach the equivalence point can be calculated from the following relationship:  </a:t>
            </a:r>
          </a:p>
          <a:p>
            <a:r>
              <a:rPr lang="en-US"/>
              <a:t>                  moles of base = moles of acid</a:t>
            </a:r>
          </a:p>
          <a:p>
            <a:r>
              <a:rPr lang="en-US"/>
              <a:t>           (volume)</a:t>
            </a:r>
            <a:r>
              <a:rPr lang="en-US" baseline="-25000"/>
              <a:t>b</a:t>
            </a:r>
            <a:r>
              <a:rPr lang="en-US"/>
              <a:t> (molarity)</a:t>
            </a:r>
            <a:r>
              <a:rPr lang="en-US" baseline="-25000"/>
              <a:t>b </a:t>
            </a:r>
            <a:r>
              <a:rPr lang="en-US"/>
              <a:t>= (volume)</a:t>
            </a:r>
            <a:r>
              <a:rPr lang="en-US" baseline="-25000"/>
              <a:t>a </a:t>
            </a:r>
            <a:r>
              <a:rPr lang="en-US"/>
              <a:t>(molarity)</a:t>
            </a:r>
            <a:r>
              <a:rPr lang="en-US" baseline="-25000"/>
              <a:t>a</a:t>
            </a:r>
          </a:p>
          <a:p>
            <a:r>
              <a:rPr lang="en-US" baseline="-25000"/>
              <a:t>                                               </a:t>
            </a:r>
            <a:r>
              <a:rPr lang="en-US" i="1"/>
              <a:t>V</a:t>
            </a:r>
            <a:r>
              <a:rPr lang="en-US" i="1" baseline="-25000"/>
              <a:t>b</a:t>
            </a:r>
            <a:r>
              <a:rPr lang="en-US" i="1"/>
              <a:t>M</a:t>
            </a:r>
            <a:r>
              <a:rPr lang="en-US" i="1" baseline="-25000"/>
              <a:t>b </a:t>
            </a:r>
            <a:r>
              <a:rPr lang="en-US" i="1"/>
              <a:t>= V</a:t>
            </a:r>
            <a:r>
              <a:rPr lang="en-US" i="1" baseline="-25000">
                <a:effectLst>
                  <a:outerShdw blurRad="38100" dist="38100" dir="2700000" algn="tl">
                    <a:srgbClr val="C0C0C0"/>
                  </a:outerShdw>
                </a:effectLst>
              </a:rPr>
              <a:t>a</a:t>
            </a:r>
            <a:r>
              <a:rPr lang="en-US" i="1">
                <a:effectLst>
                  <a:outerShdw blurRad="38100" dist="38100" dir="2700000" algn="tl">
                    <a:srgbClr val="C0C0C0"/>
                  </a:outerShdw>
                </a:effectLst>
              </a:rPr>
              <a:t>M</a:t>
            </a:r>
            <a:r>
              <a:rPr lang="en-US" i="1" baseline="-25000">
                <a:effectLst>
                  <a:outerShdw blurRad="38100" dist="38100" dir="2700000" algn="tl">
                    <a:srgbClr val="C0C0C0"/>
                  </a:outerShdw>
                </a:effectLst>
              </a:rPr>
              <a:t>a</a:t>
            </a:r>
          </a:p>
          <a:p>
            <a:endParaRPr lang="en-US"/>
          </a:p>
        </p:txBody>
      </p:sp>
    </p:spTree>
    <p:extLst>
      <p:ext uri="{BB962C8B-B14F-4D97-AF65-F5344CB8AC3E}">
        <p14:creationId xmlns:p14="http://schemas.microsoft.com/office/powerpoint/2010/main" val="1029689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E3861FF-F998-424B-852C-C1C8794727BA}" type="slidenum">
              <a:rPr lang="en-US"/>
              <a:pPr/>
              <a:t>38</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r>
              <a:rPr lang="en-US"/>
              <a:t>Now we are going to learn a very important laboratory procedure that involves acids and base reactions.  It is known as a titration.  The purpose of a titration is to determine the concentration of one solution using a known concentration of another solution and a monitored reaction.  There is an illustration of the basic setup for an acid base titration on the following slide and you can reference that to picture the setup.  First, a known volume of the acid solution (for which we do not know the concentration) is placed in a flask with indicator solution.  An indicator solution is a chemical that changes color between acid and base.  Then the base is put into the buret, which is a very thin piece of lab equipment that is used to measure out specific amounts of liquid.  The base is of known concentration.  The base is slowly added to the flask of acid solution.  At a certain point, called the equivalence point, all the acid has been converted into a salt and water through an acid base reaction.  When you put just a bit more base into the solution, the indicator solution will change color.  This occurs because the acid has all been used up and the small amount of base you just added has turned the solution basic.  The amount of base you added between the equivalence point and the end point should be small enough not to matter in the titration.  At the end of this process, you should know the volume and concentration of the base used and the volume of the acid used.  Now we need the chemical equation to help us figure out the concentration of the acid.  We are going to do some example problems with the data from titrations to figure out the unknown. </a:t>
            </a:r>
          </a:p>
        </p:txBody>
      </p:sp>
    </p:spTree>
    <p:extLst>
      <p:ext uri="{BB962C8B-B14F-4D97-AF65-F5344CB8AC3E}">
        <p14:creationId xmlns:p14="http://schemas.microsoft.com/office/powerpoint/2010/main" val="1721218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58E674C-177F-4869-9AF6-12CC1D5854A1}" type="slidenum">
              <a:rPr lang="en-US"/>
              <a:pPr/>
              <a:t>39</a:t>
            </a:fld>
            <a:endParaRPr lang="en-US"/>
          </a:p>
        </p:txBody>
      </p:sp>
      <p:sp>
        <p:nvSpPr>
          <p:cNvPr id="3481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805C939A-B2B0-44CF-B0AA-ADD29C684294}" type="slidenum">
              <a:rPr lang="en-US" sz="1200"/>
              <a:pPr algn="r"/>
              <a:t>39</a:t>
            </a:fld>
            <a:endParaRPr lang="en-US" sz="1200"/>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17457715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D60DA8D-AED2-4235-B3BB-FD1CE413ED0A}" type="slidenum">
              <a:rPr lang="en-US"/>
              <a:pPr/>
              <a:t>41</a:t>
            </a:fld>
            <a:endParaRPr lang="en-US"/>
          </a:p>
        </p:txBody>
      </p:sp>
      <p:sp>
        <p:nvSpPr>
          <p:cNvPr id="29798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FFB0149A-CDC8-4E36-BDDC-A3A901E48CED}" type="slidenum">
              <a:rPr lang="en-US" sz="1200"/>
              <a:pPr algn="r"/>
              <a:t>41</a:t>
            </a:fld>
            <a:endParaRPr lang="en-US" sz="1200"/>
          </a:p>
        </p:txBody>
      </p:sp>
      <p:sp>
        <p:nvSpPr>
          <p:cNvPr id="297987" name="Rectangle 2"/>
          <p:cNvSpPr>
            <a:spLocks noGrp="1" noRot="1" noChangeAspect="1" noChangeArrowheads="1" noTextEdit="1"/>
          </p:cNvSpPr>
          <p:nvPr>
            <p:ph type="sldImg"/>
          </p:nvPr>
        </p:nvSpPr>
        <p:spPr>
          <a:ln/>
        </p:spPr>
      </p:sp>
      <p:sp>
        <p:nvSpPr>
          <p:cNvPr id="297988" name="Rectangle 3"/>
          <p:cNvSpPr>
            <a:spLocks noGrp="1" noChangeArrowheads="1"/>
          </p:cNvSpPr>
          <p:nvPr>
            <p:ph type="body" idx="1"/>
          </p:nvPr>
        </p:nvSpPr>
        <p:spPr/>
        <p:txBody>
          <a:bodyPr/>
          <a:lstStyle/>
          <a:p>
            <a:r>
              <a:rPr lang="en-US"/>
              <a:t>From F. Brescia </a:t>
            </a:r>
            <a:r>
              <a:rPr lang="en-US" i="1"/>
              <a:t>et al</a:t>
            </a:r>
            <a:r>
              <a:rPr lang="en-US"/>
              <a:t>., </a:t>
            </a:r>
            <a:r>
              <a:rPr lang="en-US" i="1"/>
              <a:t>Chemistry:  A Modern Introduction</a:t>
            </a:r>
            <a:r>
              <a:rPr lang="en-US"/>
              <a:t>, W. B. Saunders Co., 1978.</a:t>
            </a:r>
          </a:p>
          <a:p>
            <a:r>
              <a:rPr lang="en-US"/>
              <a:t>Adapted from R. Bates, </a:t>
            </a:r>
            <a:r>
              <a:rPr lang="en-US" i="1"/>
              <a:t>Determination of pH, Theory and Practice</a:t>
            </a:r>
            <a:r>
              <a:rPr lang="en-US"/>
              <a:t>, John Wiley &amp; Sons, Inc., New York, 1964.</a:t>
            </a:r>
          </a:p>
          <a:p>
            <a:endParaRPr lang="en-US"/>
          </a:p>
          <a:p>
            <a:r>
              <a:rPr lang="en-US" sz="1400">
                <a:sym typeface="Symbol" pitchFamily="18" charset="2"/>
              </a:rPr>
              <a:t>Choosing the correct indicator for an acid-base titration</a:t>
            </a:r>
          </a:p>
          <a:p>
            <a:endParaRPr lang="en-US" sz="500">
              <a:sym typeface="Symbol" pitchFamily="18" charset="2"/>
            </a:endParaRPr>
          </a:p>
          <a:p>
            <a:pPr lvl="1"/>
            <a:r>
              <a:rPr lang="en-US">
                <a:sym typeface="Symbol" pitchFamily="18" charset="2"/>
              </a:rPr>
              <a:t>    1. For titrations of strong acids and strong bases (and vice versa), any indicator with a pK</a:t>
            </a:r>
            <a:r>
              <a:rPr lang="en-US" baseline="-25000">
                <a:sym typeface="Symbol" pitchFamily="18" charset="2"/>
              </a:rPr>
              <a:t>in </a:t>
            </a:r>
            <a:r>
              <a:rPr lang="en-US">
                <a:sym typeface="Symbol" pitchFamily="18" charset="2"/>
              </a:rPr>
              <a:t>between 4 and 10 will do</a:t>
            </a:r>
            <a:endParaRPr lang="en-US" sz="400">
              <a:sym typeface="Symbol" pitchFamily="18" charset="2"/>
            </a:endParaRPr>
          </a:p>
          <a:p>
            <a:pPr lvl="1"/>
            <a:r>
              <a:rPr lang="en-US">
                <a:sym typeface="Symbol" pitchFamily="18" charset="2"/>
              </a:rPr>
              <a:t>    2. For the titration of a weak acid, the pH at the equivalence point is greater than 7, and an indicator such as phenolphthalein or thymol blue, with pK</a:t>
            </a:r>
            <a:r>
              <a:rPr lang="en-US" baseline="-25000">
                <a:sym typeface="Symbol" pitchFamily="18" charset="2"/>
              </a:rPr>
              <a:t>in </a:t>
            </a:r>
            <a:r>
              <a:rPr lang="en-US">
                <a:sym typeface="Symbol" pitchFamily="18" charset="2"/>
              </a:rPr>
              <a:t>&gt; 7, should be used</a:t>
            </a:r>
            <a:endParaRPr lang="en-US" sz="400">
              <a:sym typeface="Symbol" pitchFamily="18" charset="2"/>
            </a:endParaRPr>
          </a:p>
          <a:p>
            <a:pPr lvl="1"/>
            <a:r>
              <a:rPr lang="en-US">
                <a:sym typeface="Symbol" pitchFamily="18" charset="2"/>
              </a:rPr>
              <a:t>    3. For the titration of a weak base, where the pH at the equivalence point is less than 7, an indicator such as methyl red or bromcresol blue, with pK</a:t>
            </a:r>
            <a:r>
              <a:rPr lang="en-US" baseline="-25000">
                <a:sym typeface="Symbol" pitchFamily="18" charset="2"/>
              </a:rPr>
              <a:t>in </a:t>
            </a:r>
            <a:r>
              <a:rPr lang="en-US">
                <a:sym typeface="Symbol" pitchFamily="18" charset="2"/>
              </a:rPr>
              <a:t>&lt; 7, should be used</a:t>
            </a:r>
          </a:p>
          <a:p>
            <a:endParaRPr lang="en-US"/>
          </a:p>
        </p:txBody>
      </p:sp>
    </p:spTree>
    <p:extLst>
      <p:ext uri="{BB962C8B-B14F-4D97-AF65-F5344CB8AC3E}">
        <p14:creationId xmlns:p14="http://schemas.microsoft.com/office/powerpoint/2010/main" val="3920394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4147E5E-A941-41FA-B921-0B19B00BAA87}" type="slidenum">
              <a:rPr lang="en-US"/>
              <a:pPr/>
              <a:t>44</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r>
              <a:rPr lang="en-US"/>
              <a:t>The first titration problem has HCl reacting with NaOH.   The first thing we need to do is set up a balanced chemical equation for the reaction.  Here we are given the readings on the buret of NaOH.  The initial reading on the buret was 0.55 mL and the ending reading was 33.87 mL.  We should find the difference between these two to find the volume of NaOH we use.  If we use the concentration of NaOH and the volume, we can determine the moles of NaOH that it took to react with HCl.  Then we can use the molar ratio we have from the balanced chemical equation and the volume of HCl that we treated to determine the molarity of the HCl solution.  </a:t>
            </a:r>
          </a:p>
        </p:txBody>
      </p:sp>
    </p:spTree>
    <p:extLst>
      <p:ext uri="{BB962C8B-B14F-4D97-AF65-F5344CB8AC3E}">
        <p14:creationId xmlns:p14="http://schemas.microsoft.com/office/powerpoint/2010/main" val="1186225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0B1FAE0D-AFB4-46BE-969C-97FC925ABE60}" type="slidenum">
              <a:rPr lang="en-US"/>
              <a:pPr/>
              <a:t>45</a:t>
            </a:fld>
            <a:endParaRPr lang="en-US"/>
          </a:p>
        </p:txBody>
      </p:sp>
      <p:sp>
        <p:nvSpPr>
          <p:cNvPr id="28672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2D152434-4AFA-4988-845F-327D8EDD9E4C}" type="slidenum">
              <a:rPr lang="en-US" sz="1200"/>
              <a:pPr algn="r"/>
              <a:t>45</a:t>
            </a:fld>
            <a:endParaRPr lang="en-US" sz="1200"/>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xfrm>
            <a:off x="914400" y="4343400"/>
            <a:ext cx="5029200" cy="4114800"/>
          </a:xfrm>
        </p:spPr>
        <p:txBody>
          <a:bodyPr/>
          <a:lstStyle/>
          <a:p>
            <a:r>
              <a:rPr lang="en-US" b="1"/>
              <a:t>SVANTE AUGUST ARRHENIUS </a:t>
            </a:r>
          </a:p>
          <a:p>
            <a:endParaRPr lang="en-US" b="1"/>
          </a:p>
          <a:p>
            <a:r>
              <a:rPr lang="en-US" b="1"/>
              <a:t>  </a:t>
            </a:r>
            <a:r>
              <a:rPr lang="en-US"/>
              <a:t> Svante Arrhenius was born in Sweden. He learned to read at the age of three and became interested in mathematics and physics at an early age. He proposed in his doctoral thesis that electrolytes split into ions in water. For his efforts he was awarded the barest of passes. Fortunately, </a:t>
            </a:r>
            <a:r>
              <a:rPr lang="en-US">
                <a:hlinkClick r:id="rId3"/>
              </a:rPr>
              <a:t>William Ostwald</a:t>
            </a:r>
            <a:r>
              <a:rPr lang="en-US"/>
              <a:t> and Jacobus van´t Hoff promoted his work on electrolytic theory. He was awarded the 1903 </a:t>
            </a:r>
            <a:r>
              <a:rPr lang="en-US">
                <a:hlinkClick r:id="rId4"/>
              </a:rPr>
              <a:t>Nobel</a:t>
            </a:r>
            <a:r>
              <a:rPr lang="en-US"/>
              <a:t> prize for Chemistry for roughly the same thesis that had been nearly rejected nineteen years previously. He had universal interests in science and proposed the greenhouse effect.</a:t>
            </a:r>
            <a:br>
              <a:rPr lang="en-US"/>
            </a:br>
            <a:endParaRPr lang="en-US"/>
          </a:p>
          <a:p>
            <a:r>
              <a:rPr lang="en-US"/>
              <a:t>Although this paper contains the standard chronological biography of Dr. Arrhenius, our goal is broader. First, we hope to show a more personal view of Dr. Arrhenius as related to us by Dr. Hubert Alyea in an interview. Second, we would like to present an overview of Dr. Arrhenius' Nobel Prize winning work and the difficulty he had in gaining acceptance in the scientific community. Finally we will offer a lab that simulates Dr. Arrhenius's work in hopes that some teachers will let their students experience a little piece of chemical history. </a:t>
            </a:r>
            <a:r>
              <a:rPr lang="en-US" b="1"/>
              <a:t>Reminiscing about Svante A. Arrhenius</a:t>
            </a:r>
          </a:p>
          <a:p>
            <a:r>
              <a:rPr lang="en-US"/>
              <a:t>Dr. Hubert Alyea worked in Sweden under Dr. S. A. Arrhenius during 1925 and 1926. He was Arrhenius' last graduate student and has very fond memories of the great scientist. The path that led Dr. Alyea to Arrhenius' lab began in 1920 when he entered Princeton at the age of 15. His work and studies were delayed when he contracted polio at the age of 19; however, he feels that the year he spent in bed as a result of his illness was a time of great inner reflection and that he emerged with a strong commitment to accomplish something with his life that would contribute to the good of humanity. </a:t>
            </a:r>
          </a:p>
          <a:p>
            <a:r>
              <a:rPr lang="en-US"/>
              <a:t>After Dr. Alyea graduated from Princeton he was awarded a grant to study with Arrhenius, and he left for Sweden. At the time of Dr. Alyea's arrival, Svante Arrhenius was already 66 years old, and the bulk of his research had been completed. What had been a bustling lab in earlier years now supported only a few graduate students. Dr. Alyea felt this atmosphere was perfect for him; he received the mentoring that he needed to thrive. Although Dr. Alyea worked directly under Beckstrum, Arrhenius' assistant, he recalls how Svante Arrhenius came in to the lab at least twice every day to ask how the work was going and what Alyea planned to do that day. </a:t>
            </a:r>
          </a:p>
          <a:p>
            <a:r>
              <a:rPr lang="en-US"/>
              <a:t>Dr. Alyea was working on the idea of a free atom, a concept not readily accepted at that time. Svante Arrhenius seemed very interested in the idea, possibly because he may have thought of it as an extension of his own work on ions. Often Arrhenius would offer suggestions, but he did not insist on a specific research plan. Dr Alyea characterized Arrhenius as a man who "spread joy in the lab". </a:t>
            </a:r>
          </a:p>
          <a:p>
            <a:r>
              <a:rPr lang="en-US"/>
              <a:t>Dr. Arrhenius related the following story of his youth to Hubert Alyea one day when he visited the lab. He said that he was working in a lab at the time, and one of the chemists gave him a vial of liquid to dispose of. The vial contained mercaptans, an extremely smelly substance, but at the time the young Svante Arrhenius was not aware of this. Having forgotten to dispose of the liquid properly while still at the lab, Arrhenius tossed the vial beside the road as he was riding his bicycle home. The cap of the vial came loose, and the mercaptans diffused rapidly causing a wide area of town to smell. A committee was appointed to investigate the problem, and after several weeks they concluded that unusual meteorological conditions had caused the mercaptans to form. They also concluded it was highly unlikely that this would ever happen again. Arrhenius was very sure that it would never happen again! </a:t>
            </a:r>
          </a:p>
          <a:p>
            <a:r>
              <a:rPr lang="en-US"/>
              <a:t>Although there were only a few graduate students working under Dr. Arrhenius at this time, there was a constant flow of visitors from around the world, and Dr. Arrhenius seemed to enjoy the attention as well as their company. Often large groups were invited to dinner. One memorable dinner party was interrupted by Arrhenius when the aurora borealis began that evening. Arrhenius required everyone to accompany him outside as he explained to them the cause of this beautiful phenomenon. By the time he allowed his guests to return to dinner, all of the food was cold. </a:t>
            </a:r>
          </a:p>
          <a:p>
            <a:r>
              <a:rPr lang="en-US"/>
              <a:t>Dr. Alyea said that the aurora borealis was not the only thing about the sky that held Arrhenius' attention. He believed that life on earth was brought here by spores carried through space from other planets by radiation. He believed that likewise these spores could have carried life to many planets resulting in life throughout the universe. </a:t>
            </a:r>
          </a:p>
          <a:p>
            <a:r>
              <a:rPr lang="en-US"/>
              <a:t>Dr. Svante August Arrhenius won the Nobel Prize for his work in 1903, and Dr. Alyea's favorite story about Dr. Arrhenius as director of the Nobel Institute was about the 1926 Nobel Awards Dinner. Dr. Arrhenius took the podium to honor the guests, and as he said a few words about each of the famous men present he offered a toast with the alcoholic beverage of that man's choice. (Because this was during prohibition in the United States, Dr. Arrhenius toasted the American with water!) By the end of this series of toasts, Dr. Arrhenius appeared to be the only one of the distinguished guests still sober. </a:t>
            </a:r>
          </a:p>
          <a:p>
            <a:r>
              <a:rPr lang="en-US"/>
              <a:t>In closing this inspirational interview, Dr. Hubert Alyea offered the following classification of teachers. A good teacher is one who explains a concept; a better teacher is one who asks questions about the concept; and the best teacher is one who demonstrates the concept then solicits the questions from the students. Dr. Alyea has been a wonderful role model for all teachers, and he has certainly been among the best of teachers. </a:t>
            </a:r>
            <a:endParaRPr lang="en-US" b="1"/>
          </a:p>
          <a:p>
            <a:r>
              <a:rPr lang="en-US" b="1"/>
              <a:t>Biographical Information </a:t>
            </a:r>
          </a:p>
          <a:p>
            <a:r>
              <a:rPr lang="en-US"/>
              <a:t>Arrhenius was born in Wijk, Sweden on February 19, 1859. He was an infant prodigy, teaching himself to read at three and graduating from high school as the youngest and brightest in his class. While attending the University of Uppsala studying under E. Edluld he worked on the properties of electricity passing through solutions. As a doctoral candidate he knew of Faraday's "ions", and it seemed to him that the puzzles involved in his conductivity studies could best be explained if one assumed that molecules could break up into electrically charged fragments called "ions". For his PhD thesis in 1884 he presented his "ionic theory", but it turned out to be a bit too revolutionary for his examiners' taste. He just barely passed with a fourth class rank, "not without merit". (See the next section of this paper, Arrhenius' Dissertation, for a more complete discussion of the Thesis, its rejection, and final acceptance.). </a:t>
            </a:r>
          </a:p>
          <a:p>
            <a:r>
              <a:rPr lang="en-US"/>
              <a:t>Arrhenius obtained a travel grant and worked with Ostwald and Van't Hoff during which time his reputation increased as he clarified the ionic theory to his fellow chemists. In the late 1890's when electrically charged subatomic particles were discovered, Arrhenius' ionic theory suddenly made sense, and in 1903 he received the Nobel Prize in chemistry for it. </a:t>
            </a:r>
          </a:p>
          <a:p>
            <a:r>
              <a:rPr lang="en-US"/>
              <a:t>In an extension of his ionic theory Arrhenius proposed definitions for acids and bases. He believed that acids were substances which produce hydrogen ions in solution and that bases were substances which produce hydroxide ions in solution. It is interesting that neither Bronsted nor Lewis received the Nobel Prize for continuing the work on the theory of acids and bases and for expanding the definition of these substances. It is noted that Arrhenius never did accept the Bronsted or Lewis definitions of acids and bases. </a:t>
            </a:r>
          </a:p>
          <a:p>
            <a:r>
              <a:rPr lang="en-US"/>
              <a:t>Arrhenius studied reaction rates as a function of temperature, and in 1889 he introduced the concept of activation energy as the critical energy that chemicals need to react. He also pointed out the existence of a "greenhouse effect" in which small changes in the concentration of carbon dioxide in the atmosphere could considerably alter the average temperature of a planet. </a:t>
            </a:r>
          </a:p>
          <a:p>
            <a:r>
              <a:rPr lang="en-US"/>
              <a:t>In 1908 Arrhenius advanced a new concept that had less success but has remained interesting to scientists and science fiction readers alike. He suggested that life might have orginated through spores blown up through the atmosphere of life-bearing worlds and then driven by radiation pressure across the gulfs of space to fall on hospitable but as yet sterile worlds. </a:t>
            </a:r>
          </a:p>
          <a:p>
            <a:r>
              <a:rPr lang="en-US"/>
              <a:t>He died in Stockholm on October 2, 1927.</a:t>
            </a:r>
            <a:br>
              <a:rPr lang="en-US"/>
            </a:br>
            <a:endParaRPr lang="en-US" b="1"/>
          </a:p>
          <a:p>
            <a:r>
              <a:rPr lang="en-US" b="1"/>
              <a:t>Arrhenius' Dissertation</a:t>
            </a:r>
          </a:p>
          <a:p>
            <a:r>
              <a:rPr lang="en-US"/>
              <a:t>Hindsight shows that this young chemist had both great data and a revolutionary explanation, but neither the logic nor the data could change the mind set of the established chemists. Yet in the end his persistence and his model prevailed. He has been recognized by the professional societies and the Nobel Prize committee. This is the story that needs to be told to high school students. At the age of 24, Arrhenius had determined the conductivity of many electrolytes and planned his dissertation proposal. His data may have taken the following format: </a:t>
            </a:r>
          </a:p>
          <a:p>
            <a:r>
              <a:rPr lang="en-US"/>
              <a:t>Conductivity (ohm-1cm2mol-1)</a:t>
            </a:r>
            <a:r>
              <a:rPr lang="en-US" b="1"/>
              <a:t>Electrolyte0.001M0.0050.010.050.10.5</a:t>
            </a:r>
            <a:r>
              <a:rPr lang="en-US"/>
              <a:t>Acetic acid4120146.54.62.0Hydrochloric acid377373370360351327Sodium acetate757270646149</a:t>
            </a:r>
          </a:p>
          <a:p>
            <a:r>
              <a:rPr lang="en-US"/>
              <a:t/>
            </a:r>
            <a:br>
              <a:rPr lang="en-US"/>
            </a:br>
            <a:r>
              <a:rPr lang="en-US"/>
              <a:t>From this data he noted: </a:t>
            </a:r>
          </a:p>
          <a:p>
            <a:r>
              <a:rPr lang="en-US"/>
              <a:t>The resistance of an electrolyte is increased when the dilution is doubled. </a:t>
            </a:r>
          </a:p>
          <a:p>
            <a:r>
              <a:rPr lang="en-US"/>
              <a:t>In very dilute solutions the conductivity is nearly proportional to the concentration. </a:t>
            </a:r>
          </a:p>
          <a:p>
            <a:r>
              <a:rPr lang="en-US"/>
              <a:t>The conductivity of a solution is equal to the sum of conductivities of the salt and the solvent. </a:t>
            </a:r>
          </a:p>
          <a:p>
            <a:r>
              <a:rPr lang="en-US"/>
              <a:t>If these laws are not observed, it must be due to a chemical reaction between the substances including the solvent. </a:t>
            </a:r>
          </a:p>
          <a:p>
            <a:r>
              <a:rPr lang="en-US"/>
              <a:t>The electrical resistance rises with increasing viscosity, complexity of the ion, and the molecular mass of the solvent. (incorrect) </a:t>
            </a:r>
          </a:p>
          <a:p>
            <a:r>
              <a:rPr lang="en-US"/>
              <a:t/>
            </a:r>
            <a:br>
              <a:rPr lang="en-US"/>
            </a:br>
            <a:r>
              <a:rPr lang="en-US"/>
              <a:t>Arrhenius concluded from the above statements that the "molecule" breaks apart into a positive fragment and negative fragment, called ions, by its interaction with the solvent. This was a great leap in thinking. The concept of dissociation did not come at first but developed as time allowed Arrhenius to talk with other chemists. The review committee at University of Uppsala was very reluctant to award the doctorate degree to Arrhenius but finally gave a fourth rank (barely passing) for the dissertation. The disgrace prevented Arrhenius from aspiring to any professorship. Arrhenius accepted a chemistry position at Technical High School of Stockholm. From this position he sent copies of his research to chemists in many of the laboratories of Europe. The older chemists formally and quietly rejected his thesis; they were firmly convinced that molecules could not break up and could not carry an electric charge. They, like the dissertation committee, could not imagine sodium, a metal that violently reacts with water, and chlorine, a gas with toxic properties, existing as independent tragments after sodium chloride dissolved in water. </a:t>
            </a:r>
          </a:p>
          <a:p>
            <a:r>
              <a:rPr lang="en-US"/>
              <a:t>By 1887 Arrhenius had worked out the language of his model with statements like "In all probability all electrolytes are completely dissociated at extreme dilutions". He could explain weak and strong acids by the concentration of the ions, known as percent dissociation today. </a:t>
            </a:r>
          </a:p>
          <a:p>
            <a:r>
              <a:rPr lang="en-US"/>
              <a:t>Fortunately a few of the younger men in the new field of physical chemistry were intrigued by the notion of ions and by Arrhenius' reasoning. His model gained acceptance as the network of young chemists started to explain their results in terms of ions and dissociation. Van't Hoff is one example; he explained the higher osmotic pressure than predicted for electrolytes. </a:t>
            </a:r>
          </a:p>
          <a:p>
            <a:r>
              <a:rPr lang="en-US"/>
              <a:t>Data continued to support the concept that ionic and polar covalently bonded substances dissociate in water. Some substances dissociate to a greater extent. These statements explain the colligitave properties and differences in pH of similar acid concentrations. </a:t>
            </a:r>
          </a:p>
          <a:p>
            <a:r>
              <a:rPr lang="en-US"/>
              <a:t>Bronsted, Lowry, Lewis and others have developed a more general model of acids and bases for non-water solvent systems. We also must be prepared to accept the next model for the dissociation of substances. </a:t>
            </a:r>
            <a:endParaRPr lang="en-US" b="1"/>
          </a:p>
          <a:p>
            <a:r>
              <a:rPr lang="en-US" b="1"/>
              <a:t>Biographical Resources</a:t>
            </a:r>
          </a:p>
          <a:p>
            <a:r>
              <a:rPr lang="en-US"/>
              <a:t>Asimov, Issac, </a:t>
            </a:r>
            <a:r>
              <a:rPr lang="en-US" i="1"/>
              <a:t>Asimov of Chemistry</a:t>
            </a:r>
            <a:r>
              <a:rPr lang="en-US"/>
              <a:t>, Anchor Books, Garden City, NY, p103 - This source has a fine portrait and biography. Snelders H. A. M., "Arrhenius, Svante August", Charles C. Gillispie, editor, </a:t>
            </a:r>
            <a:r>
              <a:rPr lang="en-US" i="1"/>
              <a:t>Dictionary of Scientific Biography</a:t>
            </a:r>
            <a:r>
              <a:rPr lang="en-US"/>
              <a:t>, Volume 1, Charles Scribner's Sons, New York, New York, pp296 - 302 - Great seven page chronology of Arrhenius and a description of findings in his dissertation on ionic theory. </a:t>
            </a:r>
          </a:p>
          <a:p>
            <a:r>
              <a:rPr lang="en-US"/>
              <a:t>Jaffe, Bernard, </a:t>
            </a:r>
            <a:r>
              <a:rPr lang="en-US" i="1"/>
              <a:t>Crucibles: The Story of Chemistry</a:t>
            </a:r>
            <a:r>
              <a:rPr lang="en-US"/>
              <a:t>, Simon and Schuster, Inc., New York,1930, pp 219 - 241. - This is the best 22 page resource for the human side to Arrhenius' personality and for the personal conflicts of accepting a revolutionary idea. </a:t>
            </a:r>
          </a:p>
          <a:p>
            <a:r>
              <a:rPr lang="en-US"/>
              <a:t>Kendall, James, </a:t>
            </a:r>
            <a:r>
              <a:rPr lang="en-US" i="1"/>
              <a:t>Great Discoveries by Young Chemists</a:t>
            </a:r>
            <a:r>
              <a:rPr lang="en-US"/>
              <a:t>, Thomas Crowell Co, New York, 1935, pp 124 -138.- Chapter V is the chemistry of solutions which shows the supportive relationchip of Van't Hoff, Ostwald and others. </a:t>
            </a:r>
          </a:p>
          <a:p>
            <a:r>
              <a:rPr lang="en-US"/>
              <a:t>Shakhashiri, Bassam, </a:t>
            </a:r>
            <a:r>
              <a:rPr lang="en-US" i="1"/>
              <a:t>Demonstrations in Chemistry</a:t>
            </a:r>
            <a:r>
              <a:rPr lang="en-US"/>
              <a:t>, Volume 3,University of Wisconsin, 1989, pp 3 - 26. - Within the framework of acid/base concept development, Arrhenius' data on conductivity is simulated with more modern measurements. The table of data, page 8, lists the conductivities of 12 compounds at dilutions of 0.05 M to O.001 M. Demonstration 8.21 shows how to build a light bulb conductivity tester with two sets of electrodes for serial comparison. </a:t>
            </a:r>
          </a:p>
          <a:p>
            <a:endParaRPr lang="en-US"/>
          </a:p>
          <a:p>
            <a:r>
              <a:rPr lang="en-US"/>
              <a:t>http://www.woodrow.org/teachers/chemistry/institutes/1992/Arrhenius.html</a:t>
            </a:r>
          </a:p>
          <a:p>
            <a:endParaRPr lang="en-US"/>
          </a:p>
          <a:p>
            <a:r>
              <a:rPr lang="en-US" b="1"/>
              <a:t>GILBERT NEWTON LEWIS:</a:t>
            </a:r>
            <a:br>
              <a:rPr lang="en-US" b="1"/>
            </a:br>
            <a:r>
              <a:rPr lang="en-US" b="1"/>
              <a:t>AMERICAN CHEMIST (1875-1946)</a:t>
            </a:r>
          </a:p>
          <a:p>
            <a:r>
              <a:rPr lang="en-US"/>
              <a:t>At the end of a manuscript in the Bancroft Library at UC Berkeley, we find the words: </a:t>
            </a:r>
          </a:p>
          <a:p>
            <a:r>
              <a:rPr lang="en-US" i="1"/>
              <a:t>"I have attempted to give you a glimpse...of what there may be of soul in chemistry. But it may have been in vain. Perchance the chemist is already damned and the guardian the blackest. But if the chemist has lost his soul, he will not have lost his courage and as he descends into the inferno, sees the rows of glowing furnaces and sniffs the homey fumes of brimstone, he will call out-: 'Asmodeus, hand me a test-tube.'"(1)</a:t>
            </a:r>
            <a:r>
              <a:rPr lang="en-US"/>
              <a:t>These are fitting words from a man who was the most eminent figure in a great revolution that brought America to the forefront in chemistry. Gilbert Newton Lewis was probably the greatest and most influential of American chemists. Through the nineteenth century, Europe dominated science, but the first half of the twentieth century brought a tidal wave of scientific research that thrust America to the forefront. Lewis influenced this revolution by both his teaching and his research. During his career he published over 150 papers. Gilbert Newton Lewis was born at Weymouth, Massachusetts, on October 23, 1875. He was educated at home by his parents in the style of the English tutoring system. His only public schooling occurred between the ages of 9 to 14 years in Lincoln, Nebraska. At age fourteen, Lewis entered the University of Nebraska but transferred to Harvard College after three years. In 1899 he was awarded his PhD at age 24 under the supervision of T.W. Richards. Richards trained Lewis in experimental techniques and careful measurements and fostered his interest in thermodynamics. Richards' idea that "Believing in Faraday's methods ... fact is more important than theory..." </a:t>
            </a:r>
            <a:r>
              <a:rPr lang="en-US" i="1"/>
              <a:t>(2)</a:t>
            </a:r>
            <a:r>
              <a:rPr lang="en-US"/>
              <a:t> influenced Lewis' approach to research throughout his career. Conflicts with Richards over bonding in atomic and molecular structures caused Lewis to leave Harvard. This ended a two-year period in which he published nothing, the only non-productive time in his career. </a:t>
            </a:r>
          </a:p>
          <a:p>
            <a:r>
              <a:rPr lang="en-US"/>
              <a:t>Lewis spent one year in the Phillipines as the Superintendent of the Bureau of Weights and Measures before joining the faculty at MIT where he found a group of young, talented physical chemists interested in doing research. This group was brought together by A.A. Noyes who, like Richards, had received his doctorate under Ostwald at the University of Leipzig. This research center provided an energizing atmosphere where Lewis spent seven productive years during which he undertook the systematic determination of the electrode potentials of the elements. </a:t>
            </a:r>
          </a:p>
          <a:p>
            <a:r>
              <a:rPr lang="en-US"/>
              <a:t>Lewis left MIT when he was appointed the Chairman of the Department of Chemistry and the Dean of the College of Chemistry at UC Berkeley in 1912, positions he held until his sudden death in his laboratory on March 23, 1946, a remarkable 34-year tenure. Lewis believed that a chemistry department should simultaneously teach science and advance it, always remembering that the most important emphasis must be placed on fundamental principles rather than its technical applications. To achieve his goals, Lewis nurtured the Chemistry Department at Berkeley with his own vision. </a:t>
            </a:r>
          </a:p>
          <a:p>
            <a:r>
              <a:rPr lang="en-US"/>
              <a:t>Dr. Lewis focused on young brilliant minds in chemistry, choosing to work with the exceptional rather than the average students. Course content was aimed at giving superior understanding of chemistry fundamentals rather that lots of facts. Students were encouraged to think for themselves by free discussions between students and teacher. Following his early training, Lewis had graduate students teach lower division courses. The present use of problem sets which challenge even the best young minds in organic chemistry can be traced back to Lewis' penchant for innovative study sheets. </a:t>
            </a:r>
          </a:p>
          <a:p>
            <a:r>
              <a:rPr lang="en-US"/>
              <a:t>Upper division honor students were required to do research. Lewis strove to give graduate students freedom in selecting professors for research advisors with the option to change when desired. Students were given the run of the lab facilities and storerooms. Everyone cooperated with each other and no one was too busy to help with another's research. This open policy built initiative and morale among all participants in UC Berkeley's Chemistry Department. There were weekly research seminars at which Lewis sought to educate the graduate students, the staff and himself. At these meetings, research papers were presented by staff, students and eminent visitors on current events, project proposals and journal articles. Throughout his career, Lewis remained open-minded to criticism and was well known for his wit and insight. </a:t>
            </a:r>
          </a:p>
          <a:p>
            <a:r>
              <a:rPr lang="en-US"/>
              <a:t>At UC Berkeley Lewis built a remarkably strong department which trained a large number of chemists including Nobel Prize Laureates, members of the National Academy of Science, and numerous individuals who became department and division chairs. Besides his contributions to education, his research in four areas of science give Lewis his remarkable status. Most of his research is focused on thermodynamics and its relationship to chemical equilibrium, the electron-pair bonding theory of atoms and molecules, isotopes (mainly deuterium), and the interaction of light with matter. </a:t>
            </a:r>
          </a:p>
          <a:p>
            <a:r>
              <a:rPr lang="en-US"/>
              <a:t>During his tenure at MIT, Lewis researched standard electrode potentials, conductivity, free energy and other thermodynamic constants for the elements. These tables are still being used. His ability to organize and apply the scattered laws of thermodynamics brought about the evolution of physical chemistry into the science as it is known today. Lewis once defined physical chemistry as encompassing "everything that is interesting".</a:t>
            </a:r>
            <a:r>
              <a:rPr lang="en-US" i="1"/>
              <a:t>(3)</a:t>
            </a:r>
            <a:r>
              <a:rPr lang="en-US"/>
              <a:t> </a:t>
            </a:r>
          </a:p>
          <a:p>
            <a:r>
              <a:rPr lang="en-US"/>
              <a:t>In his theory of the shared electron pair, Lewis did not believe only that an electron completely transfers from one atom to another, as in the positive-negative theory. He describes the partial transfer of two electrons, one from each of the two bonding atoms, so that there is a shared pair of electrons between them. This eliminates the need for the formation of oppositely charged atoms when there was no indication of individually charged atoms (ions) in a compound. This was the first description of covalent bonding. Lewis theorized that electrons in an atom pair up around the nucleus, usually forming a tetrahedral arrangement. Although he never actually used the term "octet" for four pairs of electrons, the octet rule is often associated with Lewis. His main concern was with individual bonds between atoms rather than with all the electron pairs around each nucleus. Lewis' book, </a:t>
            </a:r>
            <a:r>
              <a:rPr lang="en-US" i="1"/>
              <a:t>Valence and the Structure of Atoms and Molecules</a:t>
            </a:r>
            <a:r>
              <a:rPr lang="en-US"/>
              <a:t>, is a classic, one of the greatest contributions to modern bonding theory. </a:t>
            </a:r>
          </a:p>
          <a:p>
            <a:r>
              <a:rPr lang="en-US"/>
              <a:t>Lewis' research on isotopes is an example of his wide-ranging and prolific interests. He published twenty-six papers on heavy hydrogen and heavy water, isotopes of lithium, and neutron physics. He predicted the existence of naturally occuring heavy water before he isolated it. </a:t>
            </a:r>
          </a:p>
          <a:p>
            <a:r>
              <a:rPr lang="en-US"/>
              <a:t>Lewis continued with his research until his death on March 23, 1946, in his laboratory surrounded by his beakers and test tubes. There is no scientist in American history who has contributed more extensively to all fields in chemistry than Gilbert Newton Lewis. His thinking was far ahead of his time and his theories have had profound influence on modern chemistry. Although Lewis was never to receive the Nobel Prize, it is commonly felt that his work in thermodynamics and valence theory more than merited this award. </a:t>
            </a:r>
            <a:endParaRPr lang="en-US" b="1"/>
          </a:p>
          <a:p>
            <a:r>
              <a:rPr lang="en-US" b="1"/>
              <a:t>GILBERT NEWTON LEWIS: AMERICAN CHEMIST (1875-1946)DATEEVENT</a:t>
            </a:r>
            <a:r>
              <a:rPr lang="en-US"/>
              <a:t>1875Born on October 23 in Weymouth, Mass.1889Entered Univ. of Nebraska at age 14.1892Transferred to Harvard College.1899PhD at age 24.1900Instructor at Harvard College. Began research on electrochemistry and chemical equilibrium under Richards.1904Superintendent of Weights and Measures in the Phillipines.1905Faculty position at MIT. Began work on thermodynamics and free energies for elements.1912Married Mary Sheldon, daughter of Harvard Professor.1912Appointed Chairman of Dept. of Chemistry and Dean of the College of Chemistry, Berkeley.1918World War I, France. Appointed Chief of the Defense Division of Chemical Warfare Service. Received the Distinguished Service Medal (USA) and the Cross of the Legion of Honor (France).1923Authored Thermodynamics and the Free Energy of Chemical Substances with M. Randall. Authored Valence and the Structure of Atoms and Molecules. Clarified electron-pair bonding in covalent substances. Began work on a more inclusive acid-base theory.1930'sWorked on deuterium. First to prepare pure deuterium and its compounds. Published 26 papers on deuterium and other isotopes.1938Franklin Institute lectures on acids and bases. 1940's Worked on photochemical processes.1946Unexpected death in laboratory on March 23.</a:t>
            </a:r>
            <a:br>
              <a:rPr lang="en-US"/>
            </a:br>
            <a:endParaRPr lang="en-US" b="1"/>
          </a:p>
          <a:p>
            <a:r>
              <a:rPr lang="en-US" b="1"/>
              <a:t>Annotated References</a:t>
            </a:r>
          </a:p>
          <a:p>
            <a:r>
              <a:rPr lang="en-US" i="1"/>
              <a:t>Journal of Chem. Ed.</a:t>
            </a:r>
            <a:r>
              <a:rPr lang="en-US"/>
              <a:t>, "Gilbert Newton Lewis: Report of the Symposium", </a:t>
            </a:r>
            <a:r>
              <a:rPr lang="en-US" b="1"/>
              <a:t>1984</a:t>
            </a:r>
            <a:r>
              <a:rPr lang="en-US"/>
              <a:t>, 61, p. 2-21, p. 93-108, p. 185-204. </a:t>
            </a:r>
            <a:br>
              <a:rPr lang="en-US"/>
            </a:br>
            <a:r>
              <a:rPr lang="en-US"/>
              <a:t>--The G.N. Lewis Symposium, presented at the Las Vegas ACS meeting in March of 1982, provides the best overall reference material about Lewis. Chairman Derek A. Davenport of Purdue University organized the symposium honoring Dr. Lewis while many of his friends and colleagues were still alive and able to give valuable insights into his life and far-reaching contributions to modern chemistry. The proceedings of the Lewis symposium were printed in the January 1984 Journal of Chemical Education and its subsequent two issues. </a:t>
            </a:r>
          </a:p>
          <a:p>
            <a:r>
              <a:rPr lang="en-US"/>
              <a:t>Lewis, Gilbert Newton, </a:t>
            </a:r>
            <a:r>
              <a:rPr lang="en-US" i="1"/>
              <a:t>Valence and the Structure of Atoms and Molecules</a:t>
            </a:r>
            <a:r>
              <a:rPr lang="en-US"/>
              <a:t>, Dover Publications, Inc., New York, 1966. </a:t>
            </a:r>
            <a:br>
              <a:rPr lang="en-US"/>
            </a:br>
            <a:r>
              <a:rPr lang="en-US"/>
              <a:t>--Lewis' book Valence and the Structure of Atoms and Molecules is one of the few science classics that can be largely understood by teachers at the secondary level. Much of the information is currently being taught in chemical education although some of the material in his book is now known to be inaccurate. Ihde, Aaron J., </a:t>
            </a:r>
            <a:r>
              <a:rPr lang="en-US" i="1"/>
              <a:t>The Development of Modern Chemistry</a:t>
            </a:r>
            <a:r>
              <a:rPr lang="en-US"/>
              <a:t>, "Gilbert Newton Lewis", Dover Books, NY, 1984, p. 505, p. 534, p.536-41, p. 542. </a:t>
            </a:r>
            <a:br>
              <a:rPr lang="en-US"/>
            </a:br>
            <a:r>
              <a:rPr lang="en-US"/>
              <a:t>--This is a reference for general information about Lewis' research and publications. </a:t>
            </a:r>
          </a:p>
          <a:p>
            <a:r>
              <a:rPr lang="en-US"/>
              <a:t>Servos, John W., </a:t>
            </a:r>
            <a:r>
              <a:rPr lang="en-US" i="1"/>
              <a:t>Physical Chemistry from Ostwald to Pauling</a:t>
            </a:r>
            <a:r>
              <a:rPr lang="en-US"/>
              <a:t>, Princeton University Press, Princeton, New Jersey, 1990. </a:t>
            </a:r>
            <a:br>
              <a:rPr lang="en-US"/>
            </a:br>
            <a:r>
              <a:rPr lang="en-US"/>
              <a:t>--This final reference contains materials for the individual who is more interested in specific details and facts on the work and life of G.N. Lewis and other American physical chemists. It is not as useful as the symposium articles. </a:t>
            </a:r>
            <a:endParaRPr lang="en-US" b="1"/>
          </a:p>
          <a:p>
            <a:r>
              <a:rPr lang="en-US" b="1"/>
              <a:t>Bibliography</a:t>
            </a:r>
          </a:p>
          <a:p>
            <a:r>
              <a:rPr lang="en-US"/>
              <a:t>1. Davenport, Derek A., "Gilbert Newton Lewis: 1875 - 1946",</a:t>
            </a:r>
            <a:r>
              <a:rPr lang="en-US" i="1"/>
              <a:t> J. of Chem Ed.</a:t>
            </a:r>
            <a:r>
              <a:rPr lang="en-US"/>
              <a:t>, </a:t>
            </a:r>
            <a:r>
              <a:rPr lang="en-US" b="1"/>
              <a:t>1984</a:t>
            </a:r>
            <a:r>
              <a:rPr lang="en-US"/>
              <a:t>, 61, p.2. </a:t>
            </a:r>
          </a:p>
          <a:p>
            <a:r>
              <a:rPr lang="en-US"/>
              <a:t>2. Servos, John W., "G.N.Lewis: The Disciplinary Setting", </a:t>
            </a:r>
            <a:r>
              <a:rPr lang="en-US" i="1"/>
              <a:t>J. of Chem Ed.</a:t>
            </a:r>
            <a:r>
              <a:rPr lang="en-US"/>
              <a:t>, </a:t>
            </a:r>
            <a:r>
              <a:rPr lang="en-US" b="1"/>
              <a:t>1984</a:t>
            </a:r>
            <a:r>
              <a:rPr lang="en-US"/>
              <a:t>, 61, p. 7. </a:t>
            </a:r>
          </a:p>
          <a:p>
            <a:r>
              <a:rPr lang="en-US"/>
              <a:t>3. Seaborg, Glenn T., "The Research Style of Gilbert N. Lewis", </a:t>
            </a:r>
            <a:r>
              <a:rPr lang="en-US" i="1"/>
              <a:t>J. of Chem Ed.</a:t>
            </a:r>
            <a:r>
              <a:rPr lang="en-US"/>
              <a:t>, </a:t>
            </a:r>
            <a:r>
              <a:rPr lang="en-US" b="1"/>
              <a:t>1984</a:t>
            </a:r>
            <a:r>
              <a:rPr lang="en-US"/>
              <a:t>, 61, p. 93. </a:t>
            </a:r>
          </a:p>
          <a:p>
            <a:endParaRPr lang="en-US"/>
          </a:p>
          <a:p>
            <a:r>
              <a:rPr lang="en-US"/>
              <a:t>http://www.woodrow.org/teachers/chemistry/institutes/1992/Lewis.html</a:t>
            </a:r>
          </a:p>
        </p:txBody>
      </p:sp>
    </p:spTree>
    <p:extLst>
      <p:ext uri="{BB962C8B-B14F-4D97-AF65-F5344CB8AC3E}">
        <p14:creationId xmlns:p14="http://schemas.microsoft.com/office/powerpoint/2010/main" val="4244499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9F7061E-03B4-4548-B598-87EB4C79C709}" type="slidenum">
              <a:rPr lang="en-US"/>
              <a:pPr/>
              <a:t>49</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US" sz="1000"/>
              <a:t>An important concept you will have to know in order to understand redox reactions is oxidation number.  Oxidation number refers to the charge of each atom individually if the electrons were transferred completely and not shared.  You’ve seen the basic concept with ionic charge, but oxidation number includes all atoms individually.  There are some general rules to follow when assigning oxidation numbers. First, all atoms in elemental form (which includes the diatomic molecules) have an oxidation number of 0.  That means if you have a single element as a reactant in an equation, its oxidation number will be zero.  Next, monatomic ions have the same oxidation number as their ionic charge.  For instance, sodium has an ionic charge of 1+.  Its oxidation number will be +1.  If you have a polyatomic ion, the oxidation numbers have to add up to equal the charge of the ion. The sum of the oxidation numbers for all the atoms in a compound will equal zero.  Just a little side note in here, ionic charge is written with the + / - sign after the number, whereas oxidation number is written with the sign first.  Here are some rules for specific atoms or periodic table groups.   The first two categories are the first two groups on the periodic table.  Notice these groups have the same charge as the monatomic ions they form.  Next, we have hydrogen.  We have usually seen hydrogen having a 1+ charge in compounds.  This is the oxidation number that hydrogen will have in compounds with nonmetals.  In compounds with metals and boron, hydrogen will have a -1 oxidation number.  Next, fluorine has a -1 O.N. in all compounds.  That’s pretty easy.  Next, we have to look at oxygen.  Oxygen typically has a -2 oxidation number.  However, in peroxides, oxygen has a -1 oxidation number.  When oxygen combines with fluorine, it can have another oxidation number.   Finally, the halogens (group 7a) have a -1 oxidation number with most other elements.  The exceptions are oxygen and halogens lower down in the group.  </a:t>
            </a:r>
          </a:p>
        </p:txBody>
      </p:sp>
    </p:spTree>
    <p:extLst>
      <p:ext uri="{BB962C8B-B14F-4D97-AF65-F5344CB8AC3E}">
        <p14:creationId xmlns:p14="http://schemas.microsoft.com/office/powerpoint/2010/main" val="42026664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9B5E730-9D92-4AAB-AE9F-4BA59F6CF176}" type="slidenum">
              <a:rPr lang="en-US"/>
              <a:pPr/>
              <a:t>50</a:t>
            </a:fld>
            <a:endParaRPr lang="en-US"/>
          </a:p>
        </p:txBody>
      </p:sp>
      <p:sp>
        <p:nvSpPr>
          <p:cNvPr id="392194" name="Rectangle 2"/>
          <p:cNvSpPr>
            <a:spLocks noGrp="1" noRot="1" noChangeAspect="1" noChangeArrowheads="1" noTextEdit="1"/>
          </p:cNvSpPr>
          <p:nvPr>
            <p:ph type="sldImg"/>
          </p:nvPr>
        </p:nvSpPr>
        <p:spPr>
          <a:ln/>
        </p:spPr>
      </p:sp>
      <p:sp>
        <p:nvSpPr>
          <p:cNvPr id="392195" name="Rectangle 3"/>
          <p:cNvSpPr>
            <a:spLocks noGrp="1" noChangeArrowheads="1"/>
          </p:cNvSpPr>
          <p:nvPr>
            <p:ph type="body" idx="1"/>
          </p:nvPr>
        </p:nvSpPr>
        <p:spPr/>
        <p:txBody>
          <a:bodyPr/>
          <a:lstStyle/>
          <a:p>
            <a:r>
              <a:rPr lang="en-US"/>
              <a:t>Before we get to some examples, we’re going to look at some trends that occur on the periodic table.  First, we look at the main group elements.  For most of these, the group number (with the A) is the highest oxidation number (positive) that the elements can achieve.  Oxygen and fluorine are exceptions.  For main group nonmetals and metalloids, the A group number minus 8 is the lowest oxidation number (negative) of any element.  Let’s look at some to give us an example of each.  Carbon is in group 4A.  Therefore, the highest oxidation number carbon can achieve is +4.  The lowest oxidation number carbon can have is (4-8) = -4.  Let’s assign some oxidation numbers to help us get comfortable using trends and rules.  </a:t>
            </a:r>
          </a:p>
          <a:p>
            <a:endParaRPr lang="en-US"/>
          </a:p>
        </p:txBody>
      </p:sp>
    </p:spTree>
    <p:extLst>
      <p:ext uri="{BB962C8B-B14F-4D97-AF65-F5344CB8AC3E}">
        <p14:creationId xmlns:p14="http://schemas.microsoft.com/office/powerpoint/2010/main" val="17539877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AC7D9A6-B7A1-49D6-B725-F44E088C975B}" type="slidenum">
              <a:rPr lang="en-US"/>
              <a:pPr/>
              <a:t>51</a:t>
            </a:fld>
            <a:endParaRPr 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r>
              <a:rPr lang="en-US"/>
              <a:t>Ok, here were going to do some examples.  Remember for each of these examples, we have to assign oxidation numbers to every atom in the compound, regardless of whether the compound contains polyatomic ions.  Ok, number one asks for zinc chloride.  The chemical formula for that is ZnCl</a:t>
            </a:r>
            <a:r>
              <a:rPr lang="en-US" baseline="-25000"/>
              <a:t>2</a:t>
            </a:r>
            <a:r>
              <a:rPr lang="en-US"/>
              <a:t>.  Ok, so we don’t have a general rule about transition elements like zinc so we look at chlorine.  Chlorine is a halogen and zinc is a metal so chlorine has a -1 oxidation number.  Therefore, to make the compound neutral, zinc must have a +2 oxidation number.  </a:t>
            </a:r>
          </a:p>
        </p:txBody>
      </p:sp>
    </p:spTree>
    <p:extLst>
      <p:ext uri="{BB962C8B-B14F-4D97-AF65-F5344CB8AC3E}">
        <p14:creationId xmlns:p14="http://schemas.microsoft.com/office/powerpoint/2010/main" val="3335083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EDC6ABF-22FE-47B7-B7A3-EDEE57A5BDB2}" type="slidenum">
              <a:rPr lang="en-US"/>
              <a:pPr/>
              <a:t>4</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a:t>First up, precipitation reactions.  Precipitation reactions involve two soluble ionic compounds that are mixed together to form a product that is insoluble which is called the precipitate.  The reaction we looked at between silver nitrate and sodium chromate is a precipitation reaction.  Silver nitrate and sodium chromate were both soluble ionic compounds as we saw from the total ionic equation, but the silver chromate was a solid that was not in solution.  This product “precipitated” out of solution.  These reactions occur because the reactions “want” to remove ions from solution.  Reaction between soluble ionic compounds only occurs if there is some combination of ions that will cause a precipitate to form.  This reaction below can also be called a double displacement reaction which just means that the ions switch partners.  In this case, silver switched places with sodium as the cation and chromate and nitrate switched places.  </a:t>
            </a:r>
          </a:p>
        </p:txBody>
      </p:sp>
    </p:spTree>
    <p:extLst>
      <p:ext uri="{BB962C8B-B14F-4D97-AF65-F5344CB8AC3E}">
        <p14:creationId xmlns:p14="http://schemas.microsoft.com/office/powerpoint/2010/main" val="34131319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DE80C0C-1519-4421-A16F-13A3606CC863}" type="slidenum">
              <a:rPr lang="en-US"/>
              <a:pPr/>
              <a:t>52</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r>
              <a:rPr lang="en-US"/>
              <a:t>Now we are coming to our third type of reaction: the oxidation reduction reaction. Oxidation reduction reactions involve the transfer of electrons from one reactant to another.  Again, we have to discuss the driving force for these reactions.  This time is that the electrons move from the reactant with less attraction to the reactant with more attraction for the electrons.  Oxidation is the term that means the loss of electrons while reduction is the gain of electrons.  A good way to remember this is that to be reduced means to get smaller or less.  To gain electrons means you are gaining negative amounts or getting a less charge.  Now you will here some other terms that can be somewhat confusing.  The oxidizing agent is the species doing the oxidizing which means that it is being reduced.  The reducing agent is the species doing the reducing which means that it is being oxidized.  Let’s look at an example of an oxidation reduction reaction.  Here we have magnesium being reacted with oxygen to form magnesium oxide.  We are going to have to delve further into oxidation reduction reactions for you to understand the remainder of this reaction and for you to see how to tell electrons are moving.  But let’s look at what’s happening in the second and third parts of this reaction.  In the 2</a:t>
            </a:r>
            <a:r>
              <a:rPr lang="en-US" baseline="30000"/>
              <a:t>nd</a:t>
            </a:r>
            <a:r>
              <a:rPr lang="en-US"/>
              <a:t>, Magnesium is going from its elemental form to its cation Mg</a:t>
            </a:r>
            <a:r>
              <a:rPr lang="en-US" baseline="30000"/>
              <a:t>2+</a:t>
            </a:r>
            <a:r>
              <a:rPr lang="en-US"/>
              <a:t> by giving up 2 electrons (2e-).  In the third, oxygen is in its elemental form and gains two electrons to become the anion O</a:t>
            </a:r>
            <a:r>
              <a:rPr lang="en-US" baseline="30000"/>
              <a:t>2-</a:t>
            </a:r>
            <a:r>
              <a:rPr lang="en-US"/>
              <a:t>.  The coefficients balance the equation.  The ½ O</a:t>
            </a:r>
            <a:r>
              <a:rPr lang="en-US" baseline="-25000"/>
              <a:t>2</a:t>
            </a:r>
            <a:r>
              <a:rPr lang="en-US"/>
              <a:t> + 2e shows that there are 2 electrons per 1 oxygen atom.  </a:t>
            </a:r>
          </a:p>
        </p:txBody>
      </p:sp>
    </p:spTree>
    <p:extLst>
      <p:ext uri="{BB962C8B-B14F-4D97-AF65-F5344CB8AC3E}">
        <p14:creationId xmlns:p14="http://schemas.microsoft.com/office/powerpoint/2010/main" val="37703392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2E96CC8-E08E-4D96-8AF9-DAA11D28B3F8}" type="slidenum">
              <a:rPr lang="en-US"/>
              <a:pPr/>
              <a:t>53</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r>
              <a:rPr lang="en-US" sz="1000"/>
              <a:t>Ok, now we’re going to look at some actual equations.  In each of these we are going to assign oxidation numbers to the elements and observe which is the oxidizing agent (being reduced) and which is the reducing agent (being oxidized).  Maybe you didn’t understand what it meant to be oxidized or reduced earlier. Now that we have worked with oxidation numbers, maybe it will be more clear.  To be reduced means the oxidation number goes down.  To be oxidized, the oxidation number goes up.  Let’s look at equation a) first we have aluminum.  What do we know about aluminum here?  It is in its elemental state; therefore its oxidation number is zero.  Moving on to sulfuric acid.  We know that sulfate has a 2- charge as a polyatomic ion.  To make the compound neutral, hydrogen must have a +1 oxidation number (there are two of them).  Next, we have to examine the atoms in sulfate.  Oxygen is not in a compound with fluorine or a peroxide so its oxidation number is -2.  Since there are four of them, this gives us -8 for sulfate.  In order to get a 2- charge for the polyatomic ion, sulfur must have a +6 oxidation number.  Now we have to look at aluminum sulfate.  The sulfate ion still must have a 2- charge so the oxygen has a -2 o.n. and sulfur has +6.  There are three sulfate ions which give a -6 total.  That means the aluminum must have +6.  Since there are two of them, each aluminum atom has an oxidation number of +3.   Finally, we move on to hydrogen.  What state is hydrogen in? Elemental.  Which means its oxidation number is zero.  Ok, now let’s look at all the oxidation numbers and see which ones have changed.  Aluminum went from 0 to +3 which means it went up and was oxidized.  Hydrogen goes from +1 to 0 which means it went down and was reduced.  So the oxidizing agent was the compound with H </a:t>
            </a:r>
            <a:r>
              <a:rPr lang="en-US" sz="1000">
                <a:sym typeface="Wingdings" pitchFamily="2" charset="2"/>
              </a:rPr>
              <a:t> H2SO4; the reducing agent was the compound with Al  Al. </a:t>
            </a:r>
            <a:endParaRPr lang="en-US" sz="1000"/>
          </a:p>
        </p:txBody>
      </p:sp>
    </p:spTree>
    <p:extLst>
      <p:ext uri="{BB962C8B-B14F-4D97-AF65-F5344CB8AC3E}">
        <p14:creationId xmlns:p14="http://schemas.microsoft.com/office/powerpoint/2010/main" val="32094926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2E96CC8-E08E-4D96-8AF9-DAA11D28B3F8}" type="slidenum">
              <a:rPr lang="en-US"/>
              <a:pPr/>
              <a:t>54</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r>
              <a:rPr lang="en-US" sz="1000"/>
              <a:t>Ok, now we’re going to look at some actual equations.  In each of these we are going to assign oxidation numbers to the elements and observe which is the oxidizing agent (being reduced) and which is the reducing agent (being oxidized).  Maybe you didn’t understand what it meant to be oxidized or reduced earlier. Now that we have worked with oxidation numbers, maybe it will be more clear.  To be reduced means the oxidation number goes down.  To be oxidized, the oxidation number goes up.  Let’s look at equation a) first we have aluminum.  What do we know about aluminum here?  It is in its elemental state; therefore its oxidation number is zero.  Moving on to sulfuric acid.  We know that sulfate has a 2- charge as a polyatomic ion.  To make the compound neutral, hydrogen must have a +1 oxidation number (there are two of them).  Next, we have to examine the atoms in sulfate.  Oxygen is not in a compound with fluorine or a peroxide so its oxidation number is -2.  Since there are four of them, this gives us -8 for sulfate.  In order to get a 2- charge for the polyatomic ion, sulfur must have a +6 oxidation number.  Now we have to look at aluminum sulfate.  The sulfate ion still must have a 2- charge so the oxygen has a -2 o.n. and sulfur has +6.  There are three sulfate ions which give a -6 total.  That means the aluminum must have +6.  Since there are two of them, each aluminum atom has an oxidation number of +3.   Finally, we move on to hydrogen.  What state is hydrogen in? Elemental.  Which means its oxidation number is zero.  Ok, now let’s look at all the oxidation numbers and see which ones have changed.  Aluminum went from 0 to +3 which means it went up and was oxidized.  Hydrogen goes from +1 to 0 which means it went down and was reduced.  So the oxidizing agent was the compound with H </a:t>
            </a:r>
            <a:r>
              <a:rPr lang="en-US" sz="1000">
                <a:sym typeface="Wingdings" pitchFamily="2" charset="2"/>
              </a:rPr>
              <a:t> H2SO4; the reducing agent was the compound with Al  Al. </a:t>
            </a:r>
            <a:endParaRPr lang="en-US" sz="1000"/>
          </a:p>
        </p:txBody>
      </p:sp>
    </p:spTree>
    <p:extLst>
      <p:ext uri="{BB962C8B-B14F-4D97-AF65-F5344CB8AC3E}">
        <p14:creationId xmlns:p14="http://schemas.microsoft.com/office/powerpoint/2010/main" val="28576847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DE54C2F-D657-4CD4-9124-E6043586BAD0}" type="slidenum">
              <a:rPr lang="en-US"/>
              <a:pPr/>
              <a:t>57</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r>
              <a:rPr lang="en-US"/>
              <a:t>Now we are going to look at the task of balancing oxidation-reduction reactions which are called redox for short.  The only thing we are adding in comparison to balancing equations before is a look at electrons.  The number of electrons lost by the reducing agent must equal the number of electrons gained by the oxidizing agent.  There are two methods for balancing redox equations: half-reaction and oxidation number.  We are only going to look in detail at the half-reaction method now. I believe the oxidation number method to be a little confusing and not all that helpful.</a:t>
            </a:r>
          </a:p>
          <a:p>
            <a:endParaRPr lang="en-US"/>
          </a:p>
          <a:p>
            <a:r>
              <a:rPr lang="en-US"/>
              <a:t>Just a side note about redox. If an elemental substance appears on either side of the equation (but not both), the change is going to be a redox reaction because the oxidation number on that element goes from 0 to something else. </a:t>
            </a:r>
          </a:p>
        </p:txBody>
      </p:sp>
    </p:spTree>
    <p:extLst>
      <p:ext uri="{BB962C8B-B14F-4D97-AF65-F5344CB8AC3E}">
        <p14:creationId xmlns:p14="http://schemas.microsoft.com/office/powerpoint/2010/main" val="16142960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D776531-BC20-4D1C-B303-85E2B71DDEF3}" type="slidenum">
              <a:rPr lang="en-US"/>
              <a:pPr/>
              <a:t>58</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r>
              <a:rPr lang="en-US"/>
              <a:t>Now we are going to discuss the half-reaction method.  This method is called such because the first step involves dividing the unbalanced reaction into two half-reactions.  Each half-reaction contains the oxidized and reduced forms of one of the species.   If we look back to the very first oxidation reduction reaction we saw in the beginning of this section, between magnesium and oxygen, we see the two half-reactions given underneath the molecular equation.  Next, balance the atoms and charges in each half-reaction.  The atoms other than hydrogen and oxygen are balanced first, then oxygen, and then hydrogen.  You can balance charges by adding electrons (symbolized e-) to either side.  You will add electrons to the left in the reduction because an atom is gaining electrons when it is reduced and electrons are added to the right for the oxidation half-reaction.  When each half-reaction is balanced in atoms and charges, then examine them in combination.  If the number of electrons do not match on the left and right, then you will have to multiply one or both half-reactions by an  integer to make them equal.  After the electrons are equaled, add the balanced half-reactions together.  If there are the same species or electrons on either side of the equation, they cancel out.  Remember to include states of matter.  Finally check atoms and charges to make sure everything is balanced.  Now, this is not a comprehensive look at what we are going to do because the process will be slightly different depending on whether the reaction takes place in acidic or basic solution.  We are going to look how the process differs on the following slides.  </a:t>
            </a:r>
          </a:p>
        </p:txBody>
      </p:sp>
    </p:spTree>
    <p:extLst>
      <p:ext uri="{BB962C8B-B14F-4D97-AF65-F5344CB8AC3E}">
        <p14:creationId xmlns:p14="http://schemas.microsoft.com/office/powerpoint/2010/main" val="9383770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BDB3E50-2465-4952-B8CF-585DC48DC662}" type="slidenum">
              <a:rPr lang="en-US"/>
              <a:pPr/>
              <a:t>62</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r>
              <a:rPr lang="en-US"/>
              <a:t>First we are going to look at how the process is changed when you are dealing with acidic solutions.  You will still balance all the elements like before with oxygen and hydrogen last.  Use water to balance the any oxygen atoms.  This simply means add water molecules in for as many oxygen atoms that you need to balance.  This water comes from the acidic solution so it is allowed to be added.  The water added will put in extra hydrogen atoms.  Use the hydrogen ion H+ on the other side to balance out these added hydrogen atoms.  Notice the presence of H+ indicates the acidic solution.  Finally, make sure the charge is balanced using electrons.  </a:t>
            </a:r>
          </a:p>
        </p:txBody>
      </p:sp>
    </p:spTree>
    <p:extLst>
      <p:ext uri="{BB962C8B-B14F-4D97-AF65-F5344CB8AC3E}">
        <p14:creationId xmlns:p14="http://schemas.microsoft.com/office/powerpoint/2010/main" val="6057346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84B612D-3D6D-4753-B86F-75630BC436B2}" type="slidenum">
              <a:rPr lang="en-US"/>
              <a:pPr/>
              <a:t>68</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r>
              <a:rPr lang="en-US"/>
              <a:t>The half-reaction method varies just slightly when the reaction takes place in basic solution.  You will follow all the procedures used for acidic solutions including the H+ addition.  Continue through the process until you add the half-reactions together.  Now, you have a basic solution, so you don’t want H+ ions wandering around in it.  In order to get rid of those, add a number of hydroxide ions that is equivalent to the number of H+ ions that you added to both sides.  On the side with the H+ and OH-, combine these two ions together to make water.  Now, you should have added some water on the other side when you were balancing oxygen.  If you have water on both sides of the equation, cancel out as many as appear equally on both sides.  The side with more water will have some left over.  This process might be a little murky right now so we’re going to do some examples. </a:t>
            </a:r>
          </a:p>
        </p:txBody>
      </p:sp>
    </p:spTree>
    <p:extLst>
      <p:ext uri="{BB962C8B-B14F-4D97-AF65-F5344CB8AC3E}">
        <p14:creationId xmlns:p14="http://schemas.microsoft.com/office/powerpoint/2010/main" val="36345961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259C604-8160-43E0-BB21-8CF471A4D2C3}" type="slidenum">
              <a:rPr lang="en-US"/>
              <a:pPr/>
              <a:t>69</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r>
              <a:rPr lang="en-US"/>
              <a:t>To be able to balance these equations, you have to pay attention to whether the reaction takes place in acidic or basic solution.  In question 1, we are asked to balance the reaction between dicromate ion C</a:t>
            </a:r>
            <a:r>
              <a:rPr lang="en-US" baseline="-25000"/>
              <a:t>2</a:t>
            </a:r>
            <a:r>
              <a:rPr lang="en-US"/>
              <a:t>O</a:t>
            </a:r>
            <a:r>
              <a:rPr lang="en-US" baseline="-25000"/>
              <a:t>7</a:t>
            </a:r>
            <a:r>
              <a:rPr lang="en-US"/>
              <a:t> </a:t>
            </a:r>
            <a:r>
              <a:rPr lang="en-US" baseline="30000"/>
              <a:t>2- </a:t>
            </a:r>
            <a:r>
              <a:rPr lang="en-US"/>
              <a:t>and iodide ion that forms chromium 3+ ion and solid iodine.  This reaction occurs in acidic solution so we know we have to follow that path. Work these out on the board.  See work on next page for notes. </a:t>
            </a:r>
            <a:endParaRPr lang="en-US" baseline="30000"/>
          </a:p>
        </p:txBody>
      </p:sp>
    </p:spTree>
    <p:extLst>
      <p:ext uri="{BB962C8B-B14F-4D97-AF65-F5344CB8AC3E}">
        <p14:creationId xmlns:p14="http://schemas.microsoft.com/office/powerpoint/2010/main" val="6320997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259C604-8160-43E0-BB21-8CF471A4D2C3}" type="slidenum">
              <a:rPr lang="en-US"/>
              <a:pPr/>
              <a:t>70</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r>
              <a:rPr lang="en-US"/>
              <a:t>To be able to balance these equations, you have to pay attention to whether the reaction takes place in acidic or basic solution.  In question 1, we are asked to balance the reaction between dicromate ion C</a:t>
            </a:r>
            <a:r>
              <a:rPr lang="en-US" baseline="-25000"/>
              <a:t>2</a:t>
            </a:r>
            <a:r>
              <a:rPr lang="en-US"/>
              <a:t>O</a:t>
            </a:r>
            <a:r>
              <a:rPr lang="en-US" baseline="-25000"/>
              <a:t>7</a:t>
            </a:r>
            <a:r>
              <a:rPr lang="en-US"/>
              <a:t> </a:t>
            </a:r>
            <a:r>
              <a:rPr lang="en-US" baseline="30000"/>
              <a:t>2- </a:t>
            </a:r>
            <a:r>
              <a:rPr lang="en-US"/>
              <a:t>and iodide ion that forms chromium 3+ ion and solid iodine.  This reaction occurs in acidic solution so we know we have to follow that path. Work these out on the board.  See work on next page for notes. </a:t>
            </a:r>
            <a:endParaRPr lang="en-US" baseline="30000"/>
          </a:p>
        </p:txBody>
      </p:sp>
    </p:spTree>
    <p:extLst>
      <p:ext uri="{BB962C8B-B14F-4D97-AF65-F5344CB8AC3E}">
        <p14:creationId xmlns:p14="http://schemas.microsoft.com/office/powerpoint/2010/main" val="15137159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259C604-8160-43E0-BB21-8CF471A4D2C3}" type="slidenum">
              <a:rPr lang="en-US"/>
              <a:pPr/>
              <a:t>71</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r>
              <a:rPr lang="en-US"/>
              <a:t>To be able to balance these equations, you have to pay attention to whether the reaction takes place in acidic or basic solution.  In question 1, we are asked to balance the reaction between dicromate ion C</a:t>
            </a:r>
            <a:r>
              <a:rPr lang="en-US" baseline="-25000"/>
              <a:t>2</a:t>
            </a:r>
            <a:r>
              <a:rPr lang="en-US"/>
              <a:t>O</a:t>
            </a:r>
            <a:r>
              <a:rPr lang="en-US" baseline="-25000"/>
              <a:t>7</a:t>
            </a:r>
            <a:r>
              <a:rPr lang="en-US"/>
              <a:t> </a:t>
            </a:r>
            <a:r>
              <a:rPr lang="en-US" baseline="30000"/>
              <a:t>2- </a:t>
            </a:r>
            <a:r>
              <a:rPr lang="en-US"/>
              <a:t>and iodide ion that forms chromium 3+ ion and solid iodine.  This reaction occurs in acidic solution so we know we have to follow that path. Work these out on the board.  See work on next page for notes. </a:t>
            </a:r>
            <a:endParaRPr lang="en-US" baseline="30000"/>
          </a:p>
        </p:txBody>
      </p:sp>
    </p:spTree>
    <p:extLst>
      <p:ext uri="{BB962C8B-B14F-4D97-AF65-F5344CB8AC3E}">
        <p14:creationId xmlns:p14="http://schemas.microsoft.com/office/powerpoint/2010/main" val="455316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771915C-61E4-4900-9D80-143D3046C61A}" type="slidenum">
              <a:rPr lang="en-US"/>
              <a:pPr/>
              <a:t>6</a:t>
            </a:fld>
            <a:endParaRPr lang="en-US"/>
          </a:p>
        </p:txBody>
      </p:sp>
      <p:sp>
        <p:nvSpPr>
          <p:cNvPr id="1925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A013A551-B428-48FD-9BA7-2CE2B71664FA}" type="slidenum">
              <a:rPr lang="en-US" sz="1200">
                <a:latin typeface="Times New Roman" pitchFamily="18" charset="0"/>
              </a:rPr>
              <a:pPr algn="r"/>
              <a:t>6</a:t>
            </a:fld>
            <a:endParaRPr lang="en-US" sz="1200">
              <a:latin typeface="Times New Roman" pitchFamily="18" charset="0"/>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059726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C5BA049E-4AD2-4C0E-AE0A-C1B1926E0E8D}" type="slidenum">
              <a:rPr lang="en-US"/>
              <a:pPr/>
              <a:t>74</a:t>
            </a:fld>
            <a:endParaRPr lang="en-US"/>
          </a:p>
        </p:txBody>
      </p:sp>
      <p:sp>
        <p:nvSpPr>
          <p:cNvPr id="2048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511AE6FB-063F-43BC-BA3A-4AF9CAD02B41}" type="slidenum">
              <a:rPr lang="en-US" sz="1200">
                <a:latin typeface="Times New Roman" pitchFamily="18" charset="0"/>
              </a:rPr>
              <a:pPr algn="r"/>
              <a:t>74</a:t>
            </a:fld>
            <a:endParaRPr lang="en-US" sz="1200">
              <a:latin typeface="Times New Roman" pitchFamily="18" charset="0"/>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16577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3351C436-F011-4E8E-B832-A5E69E8B6E8A}" type="slidenum">
              <a:rPr lang="en-US"/>
              <a:pPr/>
              <a:t>7</a:t>
            </a:fld>
            <a:endParaRPr lang="en-US"/>
          </a:p>
        </p:txBody>
      </p:sp>
      <p:sp>
        <p:nvSpPr>
          <p:cNvPr id="2457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35C135F1-2052-450B-BF45-B09A2C7C426F}" type="slidenum">
              <a:rPr lang="en-US" sz="1200"/>
              <a:pPr algn="r"/>
              <a:t>7</a:t>
            </a:fld>
            <a:endParaRPr lang="en-US" sz="1200"/>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3590076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68CEABA-1688-48A8-8F5B-CD11223E493E}" type="slidenum">
              <a:rPr lang="en-US"/>
              <a:pPr/>
              <a:t>9</a:t>
            </a:fld>
            <a:endParaRPr lang="en-US"/>
          </a:p>
        </p:txBody>
      </p:sp>
      <p:sp>
        <p:nvSpPr>
          <p:cNvPr id="402434" name="Rectangle 2"/>
          <p:cNvSpPr>
            <a:spLocks noGrp="1" noRot="1" noChangeAspect="1" noChangeArrowheads="1" noTextEdit="1"/>
          </p:cNvSpPr>
          <p:nvPr>
            <p:ph type="sldImg"/>
          </p:nvPr>
        </p:nvSpPr>
        <p:spPr>
          <a:ln/>
        </p:spPr>
      </p:sp>
      <p:sp>
        <p:nvSpPr>
          <p:cNvPr id="4024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16372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7F96E62-E7B1-4A62-B75B-C17A1E14B6EB}" type="slidenum">
              <a:rPr lang="en-US"/>
              <a:pPr/>
              <a:t>10</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r>
              <a:rPr lang="en-US"/>
              <a:t>To be able to determine if a precipitation reaction is going to occur, we have to know if a precipitate is going to occur.  We are going to have to learn some rules in order to be able to predict precipitation.  First, we have to identify all the ions present in reactants.  Using these, we have to determine all the possible combinations of cations and anions that we could use.  Then, determine whether any of these combinations are insoluble.  We use a set of solubility rules to determine this and this is something you must memorize.  </a:t>
            </a:r>
          </a:p>
        </p:txBody>
      </p:sp>
    </p:spTree>
    <p:extLst>
      <p:ext uri="{BB962C8B-B14F-4D97-AF65-F5344CB8AC3E}">
        <p14:creationId xmlns:p14="http://schemas.microsoft.com/office/powerpoint/2010/main" val="62795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FB920AF-1F1F-4D92-867A-1D71F505262A}" type="slidenum">
              <a:rPr lang="en-US"/>
              <a:pPr/>
              <a:t>13</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r>
              <a:rPr lang="en-US"/>
              <a:t>Ok, here we are given a pair of aqueous ionic compounds that are mixed and we have to determine whether a reaction occurs (a precipitate forms).  If it does, then we have to write the molecular, total ionic, and net ionic equations for the reaction as well as picking out the spectator ions.  First, sodium sulfate, and strontium nitrate.  Following our precipitation procedure, we have to identify all the ions we have. Na+, SO42-, Sr2+, NO3-.  Now we have to pick out combinations between these two.  We can get sodium nitrate and strontium sulfate (double displacement).  Is sodium nitrate soluble or insoluble.  Look back at our rules.  Sodium is a group 1A element so there is a good chance that it is going to make a soluble compound. Nitrates are also soluble so sodium nitrate is should be soluble.   Strontium sulfate: sulfates are supposed to be soluble, but check out the exceptions: strontium sulfate will be insoluble.  So we’ve got a reaction!  Let’s write our molecular equation.  Then we’ll move on to the total ionic and net ionic equations.  </a:t>
            </a:r>
          </a:p>
        </p:txBody>
      </p:sp>
    </p:spTree>
    <p:extLst>
      <p:ext uri="{BB962C8B-B14F-4D97-AF65-F5344CB8AC3E}">
        <p14:creationId xmlns:p14="http://schemas.microsoft.com/office/powerpoint/2010/main" val="1414594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FB920AF-1F1F-4D92-867A-1D71F505262A}" type="slidenum">
              <a:rPr lang="en-US"/>
              <a:pPr/>
              <a:t>14</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r>
              <a:rPr lang="en-US"/>
              <a:t>Ok, here we are given a pair of aqueous ionic compounds that are mixed and we have to determine whether a reaction occurs (a precipitate forms).  If it does, then we have to write the molecular, total ionic, and net ionic equations for the reaction as well as picking out the spectator ions.  First, sodium sulfate, and strontium nitrate.  Following our precipitation procedure, we have to identify all the ions we have. Na+, SO42-, Sr2+, NO3-.  Now we have to pick out combinations between these two.  We can get sodium nitrate and strontium sulfate (double displacement).  Is sodium nitrate soluble or insoluble.  Look back at our rules.  Sodium is a group 1A element so there is a good chance that it is going to make a soluble compound. Nitrates are also soluble so sodium nitrate is should be soluble.   Strontium sulfate: sulfates are supposed to be soluble, but check out the exceptions: strontium sulfate will be insoluble.  So we’ve got a reaction!  Let’s write our molecular equation.  Then we’ll move on to the total ionic and net ionic equations.  </a:t>
            </a:r>
          </a:p>
        </p:txBody>
      </p:sp>
    </p:spTree>
    <p:extLst>
      <p:ext uri="{BB962C8B-B14F-4D97-AF65-F5344CB8AC3E}">
        <p14:creationId xmlns:p14="http://schemas.microsoft.com/office/powerpoint/2010/main" val="10840006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A8A4F0B-631D-4B8E-9CEF-9A4141595A7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390981-4328-4548-8572-A0CB84CE6ED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9910A-3906-4E51-A192-E2755D2D50C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447800" y="1219200"/>
            <a:ext cx="36957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219200"/>
            <a:ext cx="36957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3CDCC44-721D-4888-B92A-F10BF1C0B18B}" type="slidenum">
              <a:rPr lang="en-US"/>
              <a:pPr/>
              <a:t>‹#›</a:t>
            </a:fld>
            <a:endParaRPr lang="en-US"/>
          </a:p>
        </p:txBody>
      </p:sp>
    </p:spTree>
    <p:extLst>
      <p:ext uri="{BB962C8B-B14F-4D97-AF65-F5344CB8AC3E}">
        <p14:creationId xmlns:p14="http://schemas.microsoft.com/office/powerpoint/2010/main" val="3978388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447800" y="1219200"/>
            <a:ext cx="36957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95900" y="1219200"/>
            <a:ext cx="36957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95900" y="3695700"/>
            <a:ext cx="36957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85CDC33-F37A-48F8-A57D-07FC1740346E}" type="slidenum">
              <a:rPr lang="en-US"/>
              <a:pPr/>
              <a:t>‹#›</a:t>
            </a:fld>
            <a:endParaRPr lang="en-US"/>
          </a:p>
        </p:txBody>
      </p:sp>
    </p:spTree>
    <p:extLst>
      <p:ext uri="{BB962C8B-B14F-4D97-AF65-F5344CB8AC3E}">
        <p14:creationId xmlns:p14="http://schemas.microsoft.com/office/powerpoint/2010/main" val="762921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65760" indent="-256032">
              <a:buClrTx/>
              <a:buFont typeface="Arial" pitchFamily="34" charset="0"/>
              <a:buChar char="•"/>
              <a:defRPr/>
            </a:lvl1pPr>
            <a:lvl2pPr marL="621792" indent="-228600">
              <a:buClrTx/>
              <a:buFont typeface="Arial" pitchFamily="34" charset="0"/>
              <a:buChar char="•"/>
              <a:defRPr/>
            </a:lvl2pPr>
            <a:lvl3pPr marL="859536" indent="-228600">
              <a:buClrTx/>
              <a:buFont typeface="Arial" pitchFamily="34" charset="0"/>
              <a:buChar char="•"/>
              <a:defRPr/>
            </a:lvl3pPr>
            <a:lvl4pPr marL="1143000" indent="-228600">
              <a:buClrTx/>
              <a:buFont typeface="Arial" pitchFamily="34" charset="0"/>
              <a:buChar char="•"/>
              <a:defRPr/>
            </a:lvl4pPr>
            <a:lvl5pPr marL="1371600" indent="-228600">
              <a:buClrTx/>
              <a:buFont typeface="Arial" pitchFamily="34" charset="0"/>
              <a:buChar char="•"/>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130B0-13C4-4A61-8B6A-F8DD0BAEEB6D}" type="slidenum">
              <a:rPr lang="en-US" smtClean="0"/>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3CE28-4C8A-4630-8F96-0E46100D52D4}"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E7866-A845-460A-A9A8-8576CE7EA52F}"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0C5CC6-0691-440B-B6D1-45DF735B3BC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E94E5C-5ACB-4937-AABD-07D41FCEB881}"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44684D-D137-4D5D-8045-62C2CF3FD3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6C571D-1C97-42FF-91E6-FDE3EBC3708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1BBB5A4-39DB-4638-8113-6E6EA23EA204}"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85717" y="304800"/>
            <a:ext cx="8229600" cy="655638"/>
          </a:xfrm>
          <a:prstGeom prst="rect">
            <a:avLst/>
          </a:prstGeom>
        </p:spPr>
        <p:txBody>
          <a:bodyPr vert="horz" anchor="ctr">
            <a:normAutofit/>
            <a:scene3d>
              <a:camera prst="orthographicFront"/>
              <a:lightRig rig="soft" dir="t"/>
            </a:scene3d>
            <a:sp3d prstMaterial="softEdge">
              <a:bevelT w="25400" h="25400"/>
            </a:sp3d>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85717" y="1066800"/>
            <a:ext cx="8229600" cy="4878136"/>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44C9F91-4FE1-4DAE-A776-200D9A188A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hdr="0" ftr="0" dt="0"/>
  <p:txStyles>
    <p:titleStyle>
      <a:lvl1pPr algn="ctr" rtl="0" eaLnBrk="1" latinLnBrk="0" hangingPunct="1">
        <a:spcBef>
          <a:spcPct val="0"/>
        </a:spcBef>
        <a:buNone/>
        <a:defRPr kumimoji="0" sz="4100" b="0" u="sng" kern="1200">
          <a:solidFill>
            <a:schemeClr val="tx1"/>
          </a:solidFill>
          <a:effectLst/>
          <a:latin typeface="+mj-lt"/>
          <a:ea typeface="+mj-ea"/>
          <a:cs typeface="+mj-cs"/>
        </a:defRPr>
      </a:lvl1pPr>
      <a:extLst/>
    </p:titleStyle>
    <p:bodyStyle>
      <a:lvl1pPr marL="365760" indent="-256032" algn="l" rtl="0" eaLnBrk="1" latinLnBrk="0" hangingPunct="1">
        <a:spcBef>
          <a:spcPts val="400"/>
        </a:spcBef>
        <a:spcAft>
          <a:spcPts val="0"/>
        </a:spcAft>
        <a:buClrTx/>
        <a:buSzPct val="68000"/>
        <a:buFont typeface="Arial" pitchFamily="34" charset="0"/>
        <a:buChar char="•"/>
        <a:defRPr kumimoji="0" sz="2700" kern="1200">
          <a:solidFill>
            <a:schemeClr val="tx1"/>
          </a:solidFill>
          <a:latin typeface="Arial" pitchFamily="34" charset="0"/>
          <a:ea typeface="+mn-ea"/>
          <a:cs typeface="Arial" pitchFamily="34" charset="0"/>
        </a:defRPr>
      </a:lvl1pPr>
      <a:lvl2pPr marL="621792" indent="-228600" algn="l" rtl="0" eaLnBrk="1" latinLnBrk="0" hangingPunct="1">
        <a:spcBef>
          <a:spcPts val="324"/>
        </a:spcBef>
        <a:buClrTx/>
        <a:buFont typeface="Arial" pitchFamily="34" charset="0"/>
        <a:buChar char="•"/>
        <a:defRPr kumimoji="0" sz="2300" kern="1200">
          <a:solidFill>
            <a:schemeClr val="tx1"/>
          </a:solidFill>
          <a:latin typeface="Arial" pitchFamily="34" charset="0"/>
          <a:ea typeface="+mn-ea"/>
          <a:cs typeface="Arial" pitchFamily="34" charset="0"/>
        </a:defRPr>
      </a:lvl2pPr>
      <a:lvl3pPr marL="859536" indent="-228600" algn="l" rtl="0" eaLnBrk="1" latinLnBrk="0" hangingPunct="1">
        <a:spcBef>
          <a:spcPts val="350"/>
        </a:spcBef>
        <a:buClrTx/>
        <a:buSzPct val="100000"/>
        <a:buFont typeface="Arial" pitchFamily="34" charset="0"/>
        <a:buChar char="•"/>
        <a:defRPr kumimoji="0" sz="2100" kern="1200">
          <a:solidFill>
            <a:schemeClr val="tx1"/>
          </a:solidFill>
          <a:latin typeface="Arial" pitchFamily="34" charset="0"/>
          <a:ea typeface="+mn-ea"/>
          <a:cs typeface="Arial" pitchFamily="34" charset="0"/>
        </a:defRPr>
      </a:lvl3pPr>
      <a:lvl4pPr marL="1143000" indent="-228600" algn="l" rtl="0" eaLnBrk="1" latinLnBrk="0" hangingPunct="1">
        <a:spcBef>
          <a:spcPts val="350"/>
        </a:spcBef>
        <a:buClrTx/>
        <a:buFont typeface="Arial" pitchFamily="34" charset="0"/>
        <a:buChar char="•"/>
        <a:defRPr kumimoji="0" sz="1900" kern="1200">
          <a:solidFill>
            <a:schemeClr val="tx1"/>
          </a:solidFill>
          <a:latin typeface="Arial" pitchFamily="34" charset="0"/>
          <a:ea typeface="+mn-ea"/>
          <a:cs typeface="Arial" pitchFamily="34" charset="0"/>
        </a:defRPr>
      </a:lvl4pPr>
      <a:lvl5pPr marL="1371600" indent="-228600" algn="l" rtl="0" eaLnBrk="1" latinLnBrk="0" hangingPunct="1">
        <a:spcBef>
          <a:spcPts val="350"/>
        </a:spcBef>
        <a:buClrTx/>
        <a:buFont typeface="Arial" pitchFamily="34" charset="0"/>
        <a:buChar char="•"/>
        <a:defRPr kumimoji="0" sz="1800" kern="1200">
          <a:solidFill>
            <a:schemeClr val="tx1"/>
          </a:solidFill>
          <a:latin typeface="Arial"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12.wmf"/><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hyperlink" Target="http://auth.mhhe.com/physsci/chemistry/animations/chang_7e_esp/crm3s5_5.swf" TargetMode="External"/><Relationship Id="rId2" Type="http://schemas.openxmlformats.org/officeDocument/2006/relationships/hyperlink" Target="http://www.chem.iastate.edu/group/Greenbowe/sections/projectfolder/flashfiles/stoichiometry/acid_base.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8.wmf"/><Relationship Id="rId5" Type="http://schemas.openxmlformats.org/officeDocument/2006/relationships/oleObject" Target="../embeddings/oleObject4.bin"/><Relationship Id="rId4" Type="http://schemas.openxmlformats.org/officeDocument/2006/relationships/image" Target="../media/image17.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21.wmf"/><Relationship Id="rId4" Type="http://schemas.openxmlformats.org/officeDocument/2006/relationships/oleObject" Target="../embeddings/oleObject6.bin"/></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22.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23.wmf"/><Relationship Id="rId4"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3.xml"/><Relationship Id="rId1" Type="http://schemas.openxmlformats.org/officeDocument/2006/relationships/vmlDrawing" Target="../drawings/vmlDrawing7.vml"/><Relationship Id="rId5" Type="http://schemas.openxmlformats.org/officeDocument/2006/relationships/image" Target="../media/image24.wmf"/><Relationship Id="rId4" Type="http://schemas.openxmlformats.org/officeDocument/2006/relationships/oleObject" Target="../embeddings/oleObject9.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3.xml"/><Relationship Id="rId1" Type="http://schemas.openxmlformats.org/officeDocument/2006/relationships/vmlDrawing" Target="../drawings/vmlDrawing8.vml"/><Relationship Id="rId5" Type="http://schemas.openxmlformats.org/officeDocument/2006/relationships/image" Target="../media/image25.wmf"/><Relationship Id="rId4" Type="http://schemas.openxmlformats.org/officeDocument/2006/relationships/oleObject" Target="../embeddings/oleObject10.bin"/></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081212"/>
            <a:ext cx="6324600" cy="1576388"/>
          </a:xfrm>
        </p:spPr>
        <p:txBody>
          <a:bodyPr>
            <a:normAutofit fontScale="90000"/>
          </a:bodyPr>
          <a:lstStyle/>
          <a:p>
            <a:r>
              <a:rPr lang="en-US" dirty="0" smtClean="0"/>
              <a:t>Unit 5:</a:t>
            </a:r>
            <a:br>
              <a:rPr lang="en-US" dirty="0" smtClean="0"/>
            </a:br>
            <a:r>
              <a:rPr lang="en-US" dirty="0" smtClean="0"/>
              <a:t>Major Classes of Reactions</a:t>
            </a:r>
            <a:endParaRPr lang="en-US" dirty="0"/>
          </a:p>
        </p:txBody>
      </p:sp>
      <p:sp>
        <p:nvSpPr>
          <p:cNvPr id="3" name="Subtitle 2"/>
          <p:cNvSpPr>
            <a:spLocks noGrp="1"/>
          </p:cNvSpPr>
          <p:nvPr>
            <p:ph type="subTitle" idx="1"/>
          </p:nvPr>
        </p:nvSpPr>
        <p:spPr>
          <a:xfrm>
            <a:off x="3124200" y="3886200"/>
            <a:ext cx="5410200" cy="609600"/>
          </a:xfrm>
        </p:spPr>
        <p:txBody>
          <a:bodyPr>
            <a:normAutofit/>
          </a:bodyPr>
          <a:lstStyle/>
          <a:p>
            <a:r>
              <a:rPr lang="en-US" dirty="0" smtClean="0"/>
              <a:t>Pre-AP Chemistry</a:t>
            </a:r>
            <a:endParaRPr lang="en-US" dirty="0"/>
          </a:p>
        </p:txBody>
      </p:sp>
      <p:sp>
        <p:nvSpPr>
          <p:cNvPr id="4" name="Slide Number Placeholder 3"/>
          <p:cNvSpPr>
            <a:spLocks noGrp="1"/>
          </p:cNvSpPr>
          <p:nvPr>
            <p:ph type="sldNum" sz="quarter" idx="12"/>
          </p:nvPr>
        </p:nvSpPr>
        <p:spPr/>
        <p:txBody>
          <a:bodyPr/>
          <a:lstStyle/>
          <a:p>
            <a:fld id="{4A8A4F0B-631D-4B8E-9CEF-9A4141595A7C}" type="slidenum">
              <a:rPr lang="en-US" smtClean="0">
                <a:solidFill>
                  <a:schemeClr val="tx1"/>
                </a:solidFill>
              </a:rPr>
              <a:pPr/>
              <a:t>1</a:t>
            </a:fld>
            <a:endParaRPr lang="en-US" dirty="0">
              <a:solidFill>
                <a:schemeClr val="tx1"/>
              </a:solidFill>
            </a:endParaRPr>
          </a:p>
        </p:txBody>
      </p:sp>
    </p:spTree>
    <p:extLst>
      <p:ext uri="{BB962C8B-B14F-4D97-AF65-F5344CB8AC3E}">
        <p14:creationId xmlns:p14="http://schemas.microsoft.com/office/powerpoint/2010/main" val="3217544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609600" y="914400"/>
            <a:ext cx="7772400" cy="4800600"/>
          </a:xfrm>
        </p:spPr>
        <p:txBody>
          <a:bodyPr/>
          <a:lstStyle/>
          <a:p>
            <a:pPr marL="0" indent="0">
              <a:buNone/>
            </a:pPr>
            <a:r>
              <a:rPr lang="en-US" dirty="0"/>
              <a:t>To predict if a precipitate will form:</a:t>
            </a:r>
          </a:p>
          <a:p>
            <a:pPr marL="990600" lvl="1" indent="-533400">
              <a:buFontTx/>
              <a:buAutoNum type="arabicPeriod"/>
            </a:pPr>
            <a:r>
              <a:rPr lang="en-US" dirty="0"/>
              <a:t>Note the ions present in the reactants.</a:t>
            </a:r>
          </a:p>
          <a:p>
            <a:pPr marL="990600" lvl="1" indent="-533400">
              <a:buFontTx/>
              <a:buAutoNum type="arabicPeriod"/>
            </a:pPr>
            <a:r>
              <a:rPr lang="en-US" dirty="0"/>
              <a:t>Consider the possible </a:t>
            </a:r>
            <a:r>
              <a:rPr lang="en-US" dirty="0" err="1"/>
              <a:t>cation</a:t>
            </a:r>
            <a:r>
              <a:rPr lang="en-US" dirty="0"/>
              <a:t>-anion combinations</a:t>
            </a:r>
          </a:p>
          <a:p>
            <a:pPr marL="990600" lvl="1" indent="-533400">
              <a:buFontTx/>
              <a:buAutoNum type="arabicPeriod"/>
            </a:pPr>
            <a:r>
              <a:rPr lang="en-US" dirty="0"/>
              <a:t>Decide whether any of the combinations is insoluble. </a:t>
            </a:r>
          </a:p>
          <a:p>
            <a:pPr marL="1371600" lvl="2" indent="-457200"/>
            <a:r>
              <a:rPr lang="en-US" dirty="0"/>
              <a:t>Must memorize solubility rules for this.</a:t>
            </a:r>
          </a:p>
        </p:txBody>
      </p:sp>
      <p:sp>
        <p:nvSpPr>
          <p:cNvPr id="4" name="Slide Number Placeholder 5"/>
          <p:cNvSpPr>
            <a:spLocks noGrp="1"/>
          </p:cNvSpPr>
          <p:nvPr>
            <p:ph type="sldNum" sz="quarter" idx="12"/>
          </p:nvPr>
        </p:nvSpPr>
        <p:spPr/>
        <p:txBody>
          <a:bodyPr/>
          <a:lstStyle/>
          <a:p>
            <a:fld id="{A9C23296-36AB-4D2A-ABE2-676AD55D4661}" type="slidenum">
              <a:rPr lang="en-US"/>
              <a:pPr/>
              <a:t>10</a:t>
            </a:fld>
            <a:endParaRPr lang="en-US"/>
          </a:p>
        </p:txBody>
      </p:sp>
      <p:sp>
        <p:nvSpPr>
          <p:cNvPr id="19458" name="Rectangle 2"/>
          <p:cNvSpPr>
            <a:spLocks noGrp="1" noChangeArrowheads="1"/>
          </p:cNvSpPr>
          <p:nvPr>
            <p:ph type="title"/>
          </p:nvPr>
        </p:nvSpPr>
        <p:spPr>
          <a:xfrm>
            <a:off x="914400" y="0"/>
            <a:ext cx="7543800" cy="936625"/>
          </a:xfrm>
        </p:spPr>
        <p:txBody>
          <a:bodyPr/>
          <a:lstStyle/>
          <a:p>
            <a:r>
              <a:rPr lang="en-US" dirty="0"/>
              <a:t>Predicting Precipitation</a:t>
            </a:r>
          </a:p>
        </p:txBody>
      </p:sp>
    </p:spTree>
    <p:extLst>
      <p:ext uri="{BB962C8B-B14F-4D97-AF65-F5344CB8AC3E}">
        <p14:creationId xmlns:p14="http://schemas.microsoft.com/office/powerpoint/2010/main" val="4153872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3" name="Rectangle 3"/>
          <p:cNvSpPr>
            <a:spLocks noGrp="1" noChangeArrowheads="1"/>
          </p:cNvSpPr>
          <p:nvPr>
            <p:ph idx="1"/>
          </p:nvPr>
        </p:nvSpPr>
        <p:spPr>
          <a:xfrm>
            <a:off x="609600" y="762000"/>
            <a:ext cx="7848600" cy="5645944"/>
          </a:xfrm>
        </p:spPr>
        <p:txBody>
          <a:bodyPr>
            <a:normAutofit lnSpcReduction="10000"/>
          </a:bodyPr>
          <a:lstStyle/>
          <a:p>
            <a:pPr marL="0" indent="0">
              <a:buNone/>
            </a:pPr>
            <a:r>
              <a:rPr lang="en-US" sz="2400" dirty="0"/>
              <a:t>Predict if a reaction will occur between the two reactants given.  If so, write the balanced net ionic equation for the reaction and identify spectator ions.</a:t>
            </a:r>
          </a:p>
          <a:p>
            <a:pPr marL="990600" lvl="1" indent="-533400">
              <a:buFontTx/>
              <a:buAutoNum type="alphaLcPeriod"/>
            </a:pPr>
            <a:r>
              <a:rPr lang="en-US" sz="2400" dirty="0"/>
              <a:t>Lead (II) nitrate and potassium iodide  </a:t>
            </a: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a:p>
          <a:p>
            <a:pPr marL="990600" lvl="1" indent="-533400">
              <a:buFontTx/>
              <a:buAutoNum type="alphaLcPeriod"/>
            </a:pPr>
            <a:r>
              <a:rPr lang="en-US" sz="2400" dirty="0" smtClean="0"/>
              <a:t>Iron </a:t>
            </a:r>
            <a:r>
              <a:rPr lang="en-US" sz="2400" dirty="0"/>
              <a:t>(II) chloride and sodium </a:t>
            </a:r>
            <a:r>
              <a:rPr lang="en-US" sz="2400" dirty="0" smtClean="0"/>
              <a:t>carbonate</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a:p>
          <a:p>
            <a:pPr marL="457200" lvl="1" indent="0">
              <a:buNone/>
            </a:pPr>
            <a:endParaRPr lang="en-US" sz="2400" dirty="0"/>
          </a:p>
        </p:txBody>
      </p:sp>
      <p:sp>
        <p:nvSpPr>
          <p:cNvPr id="4" name="Slide Number Placeholder 5"/>
          <p:cNvSpPr>
            <a:spLocks noGrp="1"/>
          </p:cNvSpPr>
          <p:nvPr>
            <p:ph type="sldNum" sz="quarter" idx="12"/>
          </p:nvPr>
        </p:nvSpPr>
        <p:spPr/>
        <p:txBody>
          <a:bodyPr/>
          <a:lstStyle/>
          <a:p>
            <a:fld id="{C51FBF79-FD19-4D01-BBA4-C089CE1A8F1E}" type="slidenum">
              <a:rPr lang="en-US"/>
              <a:pPr/>
              <a:t>11</a:t>
            </a:fld>
            <a:endParaRPr lang="en-US"/>
          </a:p>
        </p:txBody>
      </p:sp>
      <p:sp>
        <p:nvSpPr>
          <p:cNvPr id="373762" name="Rectangle 2"/>
          <p:cNvSpPr>
            <a:spLocks noGrp="1" noChangeArrowheads="1"/>
          </p:cNvSpPr>
          <p:nvPr>
            <p:ph type="title"/>
          </p:nvPr>
        </p:nvSpPr>
        <p:spPr>
          <a:xfrm>
            <a:off x="838200" y="-76200"/>
            <a:ext cx="7543800" cy="914400"/>
          </a:xfrm>
        </p:spPr>
        <p:txBody>
          <a:bodyPr/>
          <a:lstStyle/>
          <a:p>
            <a:r>
              <a:rPr lang="en-US" sz="3200" dirty="0"/>
              <a:t>Predicting Precipitation Reactions</a:t>
            </a:r>
          </a:p>
        </p:txBody>
      </p:sp>
    </p:spTree>
    <p:extLst>
      <p:ext uri="{BB962C8B-B14F-4D97-AF65-F5344CB8AC3E}">
        <p14:creationId xmlns:p14="http://schemas.microsoft.com/office/powerpoint/2010/main" val="1182477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3" name="Rectangle 3"/>
          <p:cNvSpPr>
            <a:spLocks noGrp="1" noChangeArrowheads="1"/>
          </p:cNvSpPr>
          <p:nvPr>
            <p:ph idx="1"/>
          </p:nvPr>
        </p:nvSpPr>
        <p:spPr>
          <a:xfrm>
            <a:off x="914400" y="685800"/>
            <a:ext cx="7543800" cy="4800600"/>
          </a:xfrm>
        </p:spPr>
        <p:txBody>
          <a:bodyPr/>
          <a:lstStyle/>
          <a:p>
            <a:pPr marL="990600" lvl="1" indent="-533400">
              <a:buFont typeface="+mj-lt"/>
              <a:buAutoNum type="alphaLcPeriod" startAt="3"/>
            </a:pPr>
            <a:r>
              <a:rPr lang="en-US" dirty="0" smtClean="0"/>
              <a:t>Sodium </a:t>
            </a:r>
            <a:r>
              <a:rPr lang="en-US" dirty="0"/>
              <a:t>nitrate and lithium chloride </a:t>
            </a:r>
          </a:p>
          <a:p>
            <a:pPr marL="990600" lvl="1" indent="-533400"/>
            <a:endParaRPr lang="en-US" dirty="0"/>
          </a:p>
        </p:txBody>
      </p:sp>
      <p:sp>
        <p:nvSpPr>
          <p:cNvPr id="4" name="Slide Number Placeholder 5"/>
          <p:cNvSpPr>
            <a:spLocks noGrp="1"/>
          </p:cNvSpPr>
          <p:nvPr>
            <p:ph type="sldNum" sz="quarter" idx="12"/>
          </p:nvPr>
        </p:nvSpPr>
        <p:spPr/>
        <p:txBody>
          <a:bodyPr/>
          <a:lstStyle/>
          <a:p>
            <a:fld id="{C51FBF79-FD19-4D01-BBA4-C089CE1A8F1E}" type="slidenum">
              <a:rPr lang="en-US"/>
              <a:pPr/>
              <a:t>12</a:t>
            </a:fld>
            <a:endParaRPr lang="en-US"/>
          </a:p>
        </p:txBody>
      </p:sp>
      <p:sp>
        <p:nvSpPr>
          <p:cNvPr id="373762" name="Rectangle 2"/>
          <p:cNvSpPr>
            <a:spLocks noGrp="1" noChangeArrowheads="1"/>
          </p:cNvSpPr>
          <p:nvPr>
            <p:ph type="title"/>
          </p:nvPr>
        </p:nvSpPr>
        <p:spPr>
          <a:xfrm>
            <a:off x="762000" y="-76200"/>
            <a:ext cx="7543800" cy="914400"/>
          </a:xfrm>
        </p:spPr>
        <p:txBody>
          <a:bodyPr/>
          <a:lstStyle/>
          <a:p>
            <a:r>
              <a:rPr lang="en-US" sz="3200" dirty="0"/>
              <a:t>Predicting Precipitation Reactions</a:t>
            </a:r>
          </a:p>
        </p:txBody>
      </p:sp>
    </p:spTree>
    <p:extLst>
      <p:ext uri="{BB962C8B-B14F-4D97-AF65-F5344CB8AC3E}">
        <p14:creationId xmlns:p14="http://schemas.microsoft.com/office/powerpoint/2010/main" val="3997805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457200" y="685800"/>
            <a:ext cx="8229600" cy="5135563"/>
          </a:xfrm>
        </p:spPr>
        <p:txBody>
          <a:bodyPr/>
          <a:lstStyle/>
          <a:p>
            <a:pPr marL="0" indent="0">
              <a:lnSpc>
                <a:spcPct val="80000"/>
              </a:lnSpc>
              <a:buNone/>
            </a:pPr>
            <a:r>
              <a:rPr lang="en-US" sz="2400" dirty="0"/>
              <a:t>Predict whether a reaction occurs when each of the following pairs of solutions are mixed.  If a reaction does occur, write balanced molecular, total ionic, and net ionic equations, and identify the spectator ions</a:t>
            </a:r>
            <a:r>
              <a:rPr lang="en-US" sz="2400" dirty="0" smtClean="0"/>
              <a:t>.</a:t>
            </a:r>
            <a:endParaRPr lang="en-US" sz="2400" dirty="0"/>
          </a:p>
          <a:p>
            <a:pPr marL="990600" lvl="1" indent="-533400">
              <a:lnSpc>
                <a:spcPct val="80000"/>
              </a:lnSpc>
              <a:buFontTx/>
              <a:buAutoNum type="alphaLcPeriod"/>
            </a:pPr>
            <a:r>
              <a:rPr lang="en-US" sz="2400" dirty="0"/>
              <a:t>Sodium sulfate (</a:t>
            </a:r>
            <a:r>
              <a:rPr lang="en-US" sz="2400" dirty="0" err="1"/>
              <a:t>aq</a:t>
            </a:r>
            <a:r>
              <a:rPr lang="en-US" sz="2400" dirty="0"/>
              <a:t>) + strontium nitrate (</a:t>
            </a:r>
            <a:r>
              <a:rPr lang="en-US" sz="2400" dirty="0" err="1"/>
              <a:t>aq</a:t>
            </a:r>
            <a:r>
              <a:rPr lang="en-US" sz="2400" dirty="0" smtClean="0"/>
              <a:t>)</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a:p>
          <a:p>
            <a:pPr marL="990600" lvl="1" indent="-533400">
              <a:lnSpc>
                <a:spcPct val="80000"/>
              </a:lnSpc>
              <a:buFontTx/>
              <a:buAutoNum type="alphaLcPeriod"/>
            </a:pPr>
            <a:r>
              <a:rPr lang="en-US" sz="2400" dirty="0"/>
              <a:t>Ammonium perchlorate (</a:t>
            </a:r>
            <a:r>
              <a:rPr lang="en-US" sz="2400" dirty="0" err="1"/>
              <a:t>aq</a:t>
            </a:r>
            <a:r>
              <a:rPr lang="en-US" sz="2400" dirty="0"/>
              <a:t>) + sodium bromide (</a:t>
            </a:r>
            <a:r>
              <a:rPr lang="en-US" sz="2400" dirty="0" err="1"/>
              <a:t>aq</a:t>
            </a:r>
            <a:r>
              <a:rPr lang="en-US" sz="2400" dirty="0" smtClean="0"/>
              <a:t>)</a:t>
            </a:r>
            <a:endParaRPr lang="en-US" sz="2400" dirty="0"/>
          </a:p>
        </p:txBody>
      </p:sp>
      <p:sp>
        <p:nvSpPr>
          <p:cNvPr id="4" name="Slide Number Placeholder 5"/>
          <p:cNvSpPr>
            <a:spLocks noGrp="1"/>
          </p:cNvSpPr>
          <p:nvPr>
            <p:ph type="sldNum" sz="quarter" idx="12"/>
          </p:nvPr>
        </p:nvSpPr>
        <p:spPr/>
        <p:txBody>
          <a:bodyPr/>
          <a:lstStyle/>
          <a:p>
            <a:fld id="{0CA4F8A9-BDDD-48E9-AFAD-B8131FC1BBF8}" type="slidenum">
              <a:rPr lang="en-US"/>
              <a:pPr/>
              <a:t>13</a:t>
            </a:fld>
            <a:endParaRPr lang="en-US"/>
          </a:p>
        </p:txBody>
      </p:sp>
      <p:sp>
        <p:nvSpPr>
          <p:cNvPr id="21506" name="Rectangle 2"/>
          <p:cNvSpPr>
            <a:spLocks noGrp="1" noChangeArrowheads="1"/>
          </p:cNvSpPr>
          <p:nvPr>
            <p:ph type="title"/>
          </p:nvPr>
        </p:nvSpPr>
        <p:spPr>
          <a:xfrm>
            <a:off x="685800" y="0"/>
            <a:ext cx="8153400" cy="838200"/>
          </a:xfrm>
        </p:spPr>
        <p:txBody>
          <a:bodyPr/>
          <a:lstStyle/>
          <a:p>
            <a:r>
              <a:rPr lang="en-US" sz="2800" dirty="0"/>
              <a:t>Predicting Precipitation </a:t>
            </a:r>
            <a:r>
              <a:rPr lang="en-US" sz="2800" dirty="0" smtClean="0"/>
              <a:t>Examples</a:t>
            </a:r>
            <a:endParaRPr lang="en-US" sz="2800" dirty="0"/>
          </a:p>
        </p:txBody>
      </p:sp>
    </p:spTree>
    <p:extLst>
      <p:ext uri="{BB962C8B-B14F-4D97-AF65-F5344CB8AC3E}">
        <p14:creationId xmlns:p14="http://schemas.microsoft.com/office/powerpoint/2010/main" val="4189610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381000" y="685800"/>
            <a:ext cx="7467600" cy="5135563"/>
          </a:xfrm>
        </p:spPr>
        <p:txBody>
          <a:bodyPr/>
          <a:lstStyle/>
          <a:p>
            <a:pPr marL="990600" lvl="1" indent="-533400">
              <a:lnSpc>
                <a:spcPct val="80000"/>
              </a:lnSpc>
              <a:buFont typeface="+mj-lt"/>
              <a:buAutoNum type="alphaLcPeriod" startAt="3"/>
            </a:pPr>
            <a:r>
              <a:rPr lang="en-US" sz="2400" dirty="0" smtClean="0"/>
              <a:t>Iron(III</a:t>
            </a:r>
            <a:r>
              <a:rPr lang="en-US" sz="2400" dirty="0"/>
              <a:t>) chloride (</a:t>
            </a:r>
            <a:r>
              <a:rPr lang="en-US" sz="2400" dirty="0" err="1"/>
              <a:t>aq</a:t>
            </a:r>
            <a:r>
              <a:rPr lang="en-US" sz="2400" dirty="0"/>
              <a:t>) + cesium phosphate (</a:t>
            </a:r>
            <a:r>
              <a:rPr lang="en-US" sz="2400" dirty="0" err="1"/>
              <a:t>aq</a:t>
            </a:r>
            <a:r>
              <a:rPr lang="en-US" sz="2400" dirty="0" smtClean="0"/>
              <a:t>)</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a:p>
          <a:p>
            <a:pPr marL="990600" lvl="1" indent="-533400">
              <a:lnSpc>
                <a:spcPct val="80000"/>
              </a:lnSpc>
              <a:buFontTx/>
              <a:buAutoNum type="alphaLcPeriod" startAt="3"/>
            </a:pPr>
            <a:r>
              <a:rPr lang="en-US" sz="2400" dirty="0"/>
              <a:t>Sodium hydroxide (</a:t>
            </a:r>
            <a:r>
              <a:rPr lang="en-US" sz="2400" dirty="0" err="1"/>
              <a:t>aq</a:t>
            </a:r>
            <a:r>
              <a:rPr lang="en-US" sz="2400" dirty="0"/>
              <a:t>) + cadmium nitrate (</a:t>
            </a:r>
            <a:r>
              <a:rPr lang="en-US" sz="2400" dirty="0" err="1"/>
              <a:t>aq</a:t>
            </a:r>
            <a:r>
              <a:rPr lang="en-US" sz="2400" dirty="0" smtClean="0"/>
              <a:t>)</a:t>
            </a:r>
            <a:endParaRPr lang="en-US" sz="2400" dirty="0"/>
          </a:p>
        </p:txBody>
      </p:sp>
      <p:sp>
        <p:nvSpPr>
          <p:cNvPr id="4" name="Slide Number Placeholder 5"/>
          <p:cNvSpPr>
            <a:spLocks noGrp="1"/>
          </p:cNvSpPr>
          <p:nvPr>
            <p:ph type="sldNum" sz="quarter" idx="12"/>
          </p:nvPr>
        </p:nvSpPr>
        <p:spPr/>
        <p:txBody>
          <a:bodyPr/>
          <a:lstStyle/>
          <a:p>
            <a:fld id="{0CA4F8A9-BDDD-48E9-AFAD-B8131FC1BBF8}" type="slidenum">
              <a:rPr lang="en-US"/>
              <a:pPr/>
              <a:t>14</a:t>
            </a:fld>
            <a:endParaRPr lang="en-US"/>
          </a:p>
        </p:txBody>
      </p:sp>
      <p:sp>
        <p:nvSpPr>
          <p:cNvPr id="21506" name="Rectangle 2"/>
          <p:cNvSpPr>
            <a:spLocks noGrp="1" noChangeArrowheads="1"/>
          </p:cNvSpPr>
          <p:nvPr>
            <p:ph type="title"/>
          </p:nvPr>
        </p:nvSpPr>
        <p:spPr>
          <a:xfrm>
            <a:off x="762000" y="-76200"/>
            <a:ext cx="8153400" cy="838200"/>
          </a:xfrm>
        </p:spPr>
        <p:txBody>
          <a:bodyPr/>
          <a:lstStyle/>
          <a:p>
            <a:r>
              <a:rPr lang="en-US" sz="2800" dirty="0"/>
              <a:t>Predicting Precipitation </a:t>
            </a:r>
            <a:r>
              <a:rPr lang="en-US" sz="2800" dirty="0" smtClean="0"/>
              <a:t>Examples</a:t>
            </a:r>
            <a:endParaRPr lang="en-US" sz="2800" dirty="0"/>
          </a:p>
        </p:txBody>
      </p:sp>
    </p:spTree>
    <p:extLst>
      <p:ext uri="{BB962C8B-B14F-4D97-AF65-F5344CB8AC3E}">
        <p14:creationId xmlns:p14="http://schemas.microsoft.com/office/powerpoint/2010/main" val="1630982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304800" y="685800"/>
            <a:ext cx="8077200" cy="5135563"/>
          </a:xfrm>
        </p:spPr>
        <p:txBody>
          <a:bodyPr/>
          <a:lstStyle/>
          <a:p>
            <a:pPr marL="990600" lvl="1" indent="-533400">
              <a:lnSpc>
                <a:spcPct val="80000"/>
              </a:lnSpc>
              <a:buFont typeface="+mj-lt"/>
              <a:buAutoNum type="alphaLcPeriod" startAt="5"/>
            </a:pPr>
            <a:r>
              <a:rPr lang="en-US" sz="2400" dirty="0" smtClean="0"/>
              <a:t>Magnesium </a:t>
            </a:r>
            <a:r>
              <a:rPr lang="en-US" sz="2400" dirty="0"/>
              <a:t>bromide(</a:t>
            </a:r>
            <a:r>
              <a:rPr lang="en-US" sz="2400" dirty="0" err="1"/>
              <a:t>aq</a:t>
            </a:r>
            <a:r>
              <a:rPr lang="en-US" sz="2400" dirty="0"/>
              <a:t>) + potassium acetate (</a:t>
            </a:r>
            <a:r>
              <a:rPr lang="en-US" sz="2400" dirty="0" err="1"/>
              <a:t>aq</a:t>
            </a:r>
            <a:r>
              <a:rPr lang="en-US" sz="2400" dirty="0" smtClean="0"/>
              <a:t>)</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a:p>
          <a:p>
            <a:pPr marL="990600" lvl="1" indent="-533400">
              <a:lnSpc>
                <a:spcPct val="80000"/>
              </a:lnSpc>
              <a:buFontTx/>
              <a:buAutoNum type="alphaLcPeriod" startAt="5"/>
            </a:pPr>
            <a:r>
              <a:rPr lang="en-US" sz="2400" dirty="0" smtClean="0"/>
              <a:t>Lithium </a:t>
            </a:r>
            <a:r>
              <a:rPr lang="en-US" sz="2400" dirty="0"/>
              <a:t>sulfate (</a:t>
            </a:r>
            <a:r>
              <a:rPr lang="en-US" sz="2400" dirty="0" err="1"/>
              <a:t>aq</a:t>
            </a:r>
            <a:r>
              <a:rPr lang="en-US" sz="2400" dirty="0"/>
              <a:t>) + barium chloride(</a:t>
            </a:r>
            <a:r>
              <a:rPr lang="en-US" sz="2400" dirty="0" err="1"/>
              <a:t>aq</a:t>
            </a:r>
            <a:r>
              <a:rPr lang="en-US" sz="2400" dirty="0" smtClean="0"/>
              <a:t>)</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a:p>
          <a:p>
            <a:pPr marL="990600" lvl="1" indent="-533400">
              <a:lnSpc>
                <a:spcPct val="80000"/>
              </a:lnSpc>
              <a:buFontTx/>
              <a:buAutoNum type="alphaLcPeriod" startAt="5"/>
            </a:pPr>
            <a:r>
              <a:rPr lang="en-US" sz="2400" dirty="0"/>
              <a:t>Sodium hydroxide(</a:t>
            </a:r>
            <a:r>
              <a:rPr lang="en-US" sz="2400" dirty="0" err="1"/>
              <a:t>aq</a:t>
            </a:r>
            <a:r>
              <a:rPr lang="en-US" sz="2400" dirty="0"/>
              <a:t>) + </a:t>
            </a:r>
            <a:r>
              <a:rPr lang="en-US" sz="2400" dirty="0" smtClean="0"/>
              <a:t>hydrogen chloride(</a:t>
            </a:r>
            <a:r>
              <a:rPr lang="en-US" sz="2400" dirty="0" err="1" smtClean="0"/>
              <a:t>aq</a:t>
            </a:r>
            <a:r>
              <a:rPr lang="en-US" sz="2400" dirty="0"/>
              <a:t>)</a:t>
            </a:r>
          </a:p>
        </p:txBody>
      </p:sp>
      <p:sp>
        <p:nvSpPr>
          <p:cNvPr id="4" name="Slide Number Placeholder 5"/>
          <p:cNvSpPr>
            <a:spLocks noGrp="1"/>
          </p:cNvSpPr>
          <p:nvPr>
            <p:ph type="sldNum" sz="quarter" idx="12"/>
          </p:nvPr>
        </p:nvSpPr>
        <p:spPr/>
        <p:txBody>
          <a:bodyPr/>
          <a:lstStyle/>
          <a:p>
            <a:fld id="{0CA4F8A9-BDDD-48E9-AFAD-B8131FC1BBF8}" type="slidenum">
              <a:rPr lang="en-US"/>
              <a:pPr/>
              <a:t>15</a:t>
            </a:fld>
            <a:endParaRPr lang="en-US"/>
          </a:p>
        </p:txBody>
      </p:sp>
      <p:sp>
        <p:nvSpPr>
          <p:cNvPr id="21506" name="Rectangle 2"/>
          <p:cNvSpPr>
            <a:spLocks noGrp="1" noChangeArrowheads="1"/>
          </p:cNvSpPr>
          <p:nvPr>
            <p:ph type="title"/>
          </p:nvPr>
        </p:nvSpPr>
        <p:spPr>
          <a:xfrm>
            <a:off x="533400" y="-76200"/>
            <a:ext cx="8153400" cy="838200"/>
          </a:xfrm>
        </p:spPr>
        <p:txBody>
          <a:bodyPr/>
          <a:lstStyle/>
          <a:p>
            <a:r>
              <a:rPr lang="en-US" sz="2800" dirty="0"/>
              <a:t>Predicting Precipitation </a:t>
            </a:r>
            <a:r>
              <a:rPr lang="en-US" sz="2800" dirty="0" smtClean="0"/>
              <a:t>Examples</a:t>
            </a:r>
            <a:endParaRPr lang="en-US" sz="2800" dirty="0"/>
          </a:p>
        </p:txBody>
      </p:sp>
    </p:spTree>
    <p:extLst>
      <p:ext uri="{BB962C8B-B14F-4D97-AF65-F5344CB8AC3E}">
        <p14:creationId xmlns:p14="http://schemas.microsoft.com/office/powerpoint/2010/main" val="21893925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83" name="Rectangle 7"/>
          <p:cNvSpPr>
            <a:spLocks noGrp="1" noChangeArrowheads="1"/>
          </p:cNvSpPr>
          <p:nvPr>
            <p:ph idx="1"/>
          </p:nvPr>
        </p:nvSpPr>
        <p:spPr>
          <a:xfrm>
            <a:off x="685800" y="914400"/>
            <a:ext cx="7543800" cy="5867400"/>
          </a:xfrm>
        </p:spPr>
        <p:txBody>
          <a:bodyPr/>
          <a:lstStyle/>
          <a:p>
            <a:r>
              <a:rPr lang="en-US" sz="2800" u="sng" dirty="0"/>
              <a:t>Characteristics of Acids</a:t>
            </a:r>
            <a:r>
              <a:rPr lang="en-US" sz="2800" dirty="0"/>
              <a:t>:</a:t>
            </a:r>
          </a:p>
          <a:p>
            <a:pPr lvl="1"/>
            <a:r>
              <a:rPr lang="en-US" sz="2400" dirty="0"/>
              <a:t>Sour Taste</a:t>
            </a:r>
          </a:p>
          <a:p>
            <a:pPr lvl="1"/>
            <a:r>
              <a:rPr lang="en-US" sz="2400" dirty="0"/>
              <a:t>Turns blue litmus red</a:t>
            </a:r>
          </a:p>
          <a:p>
            <a:pPr lvl="1"/>
            <a:r>
              <a:rPr lang="en-US" sz="2400" dirty="0"/>
              <a:t>Reacts with some metals to produce H</a:t>
            </a:r>
            <a:r>
              <a:rPr lang="en-US" sz="2400" baseline="-25000" dirty="0"/>
              <a:t>2</a:t>
            </a:r>
          </a:p>
          <a:p>
            <a:pPr lvl="1"/>
            <a:r>
              <a:rPr lang="en-US" sz="2400" dirty="0"/>
              <a:t>Dissolves carbonate salts, releasing CO</a:t>
            </a:r>
            <a:r>
              <a:rPr lang="en-US" sz="2400" baseline="-25000" dirty="0"/>
              <a:t>2</a:t>
            </a:r>
          </a:p>
          <a:p>
            <a:pPr lvl="1"/>
            <a:r>
              <a:rPr lang="en-US" sz="2400" dirty="0"/>
              <a:t>e.g. vinegar, milk, soda, apples, citrus fruits</a:t>
            </a:r>
            <a:br>
              <a:rPr lang="en-US" sz="2400" dirty="0"/>
            </a:br>
            <a:endParaRPr lang="en-US" sz="2400" dirty="0"/>
          </a:p>
          <a:p>
            <a:r>
              <a:rPr lang="en-US" sz="2800" u="sng" dirty="0"/>
              <a:t>Characteristics of Bases:</a:t>
            </a:r>
          </a:p>
          <a:p>
            <a:pPr lvl="1"/>
            <a:r>
              <a:rPr lang="en-US" sz="2400" dirty="0"/>
              <a:t>Bitter taste</a:t>
            </a:r>
          </a:p>
          <a:p>
            <a:pPr lvl="1"/>
            <a:r>
              <a:rPr lang="en-US" sz="2400" dirty="0"/>
              <a:t>Turns red litmus blue</a:t>
            </a:r>
          </a:p>
          <a:p>
            <a:pPr lvl="1"/>
            <a:r>
              <a:rPr lang="en-US" sz="2400" dirty="0"/>
              <a:t>Slippery to the touch</a:t>
            </a:r>
          </a:p>
          <a:p>
            <a:pPr lvl="1"/>
            <a:r>
              <a:rPr lang="en-US" sz="2400" dirty="0"/>
              <a:t>e.g. ammonia, lye, antacid, baking soda</a:t>
            </a:r>
          </a:p>
        </p:txBody>
      </p:sp>
      <p:sp>
        <p:nvSpPr>
          <p:cNvPr id="8" name="Slide Number Placeholder 5"/>
          <p:cNvSpPr>
            <a:spLocks noGrp="1"/>
          </p:cNvSpPr>
          <p:nvPr>
            <p:ph type="sldNum" sz="quarter" idx="12"/>
          </p:nvPr>
        </p:nvSpPr>
        <p:spPr/>
        <p:txBody>
          <a:bodyPr/>
          <a:lstStyle/>
          <a:p>
            <a:fld id="{9C8AD433-05A6-49BA-A627-EBE0E8AD021A}" type="slidenum">
              <a:rPr lang="en-US"/>
              <a:pPr/>
              <a:t>16</a:t>
            </a:fld>
            <a:endParaRPr lang="en-US"/>
          </a:p>
        </p:txBody>
      </p:sp>
      <p:sp>
        <p:nvSpPr>
          <p:cNvPr id="254978" name="Rectangle 4"/>
          <p:cNvSpPr>
            <a:spLocks noGrp="1" noChangeArrowheads="1"/>
          </p:cNvSpPr>
          <p:nvPr>
            <p:ph type="title"/>
          </p:nvPr>
        </p:nvSpPr>
        <p:spPr>
          <a:xfrm>
            <a:off x="685800" y="0"/>
            <a:ext cx="7543800" cy="762000"/>
          </a:xfrm>
        </p:spPr>
        <p:txBody>
          <a:bodyPr/>
          <a:lstStyle/>
          <a:p>
            <a:r>
              <a:rPr lang="en-US" dirty="0"/>
              <a:t>Acids and Bases</a:t>
            </a:r>
          </a:p>
        </p:txBody>
      </p:sp>
      <p:grpSp>
        <p:nvGrpSpPr>
          <p:cNvPr id="254985" name="Group 9"/>
          <p:cNvGrpSpPr>
            <a:grpSpLocks/>
          </p:cNvGrpSpPr>
          <p:nvPr/>
        </p:nvGrpSpPr>
        <p:grpSpPr bwMode="auto">
          <a:xfrm>
            <a:off x="6400800" y="990600"/>
            <a:ext cx="1462088" cy="1219200"/>
            <a:chOff x="4224" y="480"/>
            <a:chExt cx="921" cy="768"/>
          </a:xfrm>
        </p:grpSpPr>
        <p:sp>
          <p:nvSpPr>
            <p:cNvPr id="254984" name="Rectangle 8"/>
            <p:cNvSpPr>
              <a:spLocks noChangeArrowheads="1"/>
            </p:cNvSpPr>
            <p:nvPr/>
          </p:nvSpPr>
          <p:spPr bwMode="auto">
            <a:xfrm>
              <a:off x="4224" y="480"/>
              <a:ext cx="912" cy="768"/>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54982" name="Picture 6" descr="Acids vs. Bases"/>
            <p:cNvPicPr>
              <a:picLocks noChangeAspect="1" noChangeArrowheads="1"/>
            </p:cNvPicPr>
            <p:nvPr/>
          </p:nvPicPr>
          <p:blipFill>
            <a:blip r:embed="rId3" cstate="print">
              <a:clrChange>
                <a:clrFrom>
                  <a:srgbClr val="B8CBCF"/>
                </a:clrFrom>
                <a:clrTo>
                  <a:srgbClr val="B8CBCF">
                    <a:alpha val="0"/>
                  </a:srgbClr>
                </a:clrTo>
              </a:clrChange>
              <a:extLst>
                <a:ext uri="{28A0092B-C50C-407E-A947-70E740481C1C}">
                  <a14:useLocalDpi xmlns:a14="http://schemas.microsoft.com/office/drawing/2010/main" val="0"/>
                </a:ext>
              </a:extLst>
            </a:blip>
            <a:srcRect l="52255" b="61676"/>
            <a:stretch>
              <a:fillRect/>
            </a:stretch>
          </p:blipFill>
          <p:spPr bwMode="auto">
            <a:xfrm>
              <a:off x="4224" y="480"/>
              <a:ext cx="921"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52296" name="Picture 8" descr="Acids vs. Bases"/>
          <p:cNvPicPr>
            <a:picLocks noChangeAspect="1" noChangeArrowheads="1"/>
          </p:cNvPicPr>
          <p:nvPr/>
        </p:nvPicPr>
        <p:blipFill>
          <a:blip r:embed="rId4" cstate="print">
            <a:extLst>
              <a:ext uri="{28A0092B-C50C-407E-A947-70E740481C1C}">
                <a14:useLocalDpi xmlns:a14="http://schemas.microsoft.com/office/drawing/2010/main" val="0"/>
              </a:ext>
            </a:extLst>
          </a:blip>
          <a:srcRect l="52255" t="64197" b="3468"/>
          <a:stretch>
            <a:fillRect/>
          </a:stretch>
        </p:blipFill>
        <p:spPr bwMode="auto">
          <a:xfrm>
            <a:off x="6400800" y="4306888"/>
            <a:ext cx="1676400"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52296"/>
                                        </p:tgtEl>
                                        <p:attrNameLst>
                                          <p:attrName>style.visibility</p:attrName>
                                        </p:attrNameLst>
                                      </p:cBhvr>
                                      <p:to>
                                        <p:strVal val="visible"/>
                                      </p:to>
                                    </p:set>
                                    <p:animEffect transition="in" filter="fade">
                                      <p:cBhvr>
                                        <p:cTn id="7" dur="2000"/>
                                        <p:tgtEl>
                                          <p:spTgt spid="65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14A5336-B260-4790-B2C8-4ACC3B4FF64F}" type="slidenum">
              <a:rPr lang="en-US"/>
              <a:pPr/>
              <a:t>17</a:t>
            </a:fld>
            <a:endParaRPr lang="en-US"/>
          </a:p>
        </p:txBody>
      </p:sp>
      <p:sp>
        <p:nvSpPr>
          <p:cNvPr id="289795" name="Rectangle 4"/>
          <p:cNvSpPr>
            <a:spLocks noGrp="1" noChangeArrowheads="1"/>
          </p:cNvSpPr>
          <p:nvPr>
            <p:ph type="title" idx="4294967295"/>
          </p:nvPr>
        </p:nvSpPr>
        <p:spPr>
          <a:xfrm>
            <a:off x="533400" y="-180975"/>
            <a:ext cx="8229600" cy="1143000"/>
          </a:xfrm>
        </p:spPr>
        <p:txBody>
          <a:bodyPr/>
          <a:lstStyle/>
          <a:p>
            <a:r>
              <a:rPr lang="en-US" dirty="0"/>
              <a:t>Litmus Paper</a:t>
            </a:r>
          </a:p>
        </p:txBody>
      </p:sp>
      <p:pic>
        <p:nvPicPr>
          <p:cNvPr id="289794" name="Picture 5" descr="Lemon is shown to be an acid with litmus paper."/>
          <p:cNvPicPr>
            <a:picLocks noChangeAspect="1" noChangeArrowheads="1"/>
          </p:cNvPicPr>
          <p:nvPr/>
        </p:nvPicPr>
        <p:blipFill>
          <a:blip r:embed="rId3">
            <a:extLst>
              <a:ext uri="{28A0092B-C50C-407E-A947-70E740481C1C}">
                <a14:useLocalDpi xmlns:a14="http://schemas.microsoft.com/office/drawing/2010/main" val="0"/>
              </a:ext>
            </a:extLst>
          </a:blip>
          <a:srcRect b="4762"/>
          <a:stretch>
            <a:fillRect/>
          </a:stretch>
        </p:blipFill>
        <p:spPr bwMode="auto">
          <a:xfrm>
            <a:off x="914400" y="874386"/>
            <a:ext cx="7391400" cy="506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218D623-88A9-460E-A091-DC28ADACE883}" type="slidenum">
              <a:rPr lang="en-US"/>
              <a:pPr/>
              <a:t>18</a:t>
            </a:fld>
            <a:endParaRPr lang="en-US"/>
          </a:p>
        </p:txBody>
      </p:sp>
      <p:sp>
        <p:nvSpPr>
          <p:cNvPr id="267266" name="Rectangle 2"/>
          <p:cNvSpPr>
            <a:spLocks noGrp="1" noChangeArrowheads="1"/>
          </p:cNvSpPr>
          <p:nvPr>
            <p:ph type="title" idx="4294967295"/>
          </p:nvPr>
        </p:nvSpPr>
        <p:spPr>
          <a:xfrm>
            <a:off x="1676400" y="228600"/>
            <a:ext cx="5943600" cy="685800"/>
          </a:xfrm>
        </p:spPr>
        <p:txBody>
          <a:bodyPr>
            <a:normAutofit fontScale="90000"/>
          </a:bodyPr>
          <a:lstStyle/>
          <a:p>
            <a:r>
              <a:rPr lang="en-US" dirty="0"/>
              <a:t>Common Acids</a:t>
            </a:r>
          </a:p>
        </p:txBody>
      </p:sp>
      <p:sp>
        <p:nvSpPr>
          <p:cNvPr id="633859" name="Rectangle 3"/>
          <p:cNvSpPr>
            <a:spLocks noGrp="1" noChangeArrowheads="1"/>
          </p:cNvSpPr>
          <p:nvPr>
            <p:ph type="body" idx="4294967295"/>
          </p:nvPr>
        </p:nvSpPr>
        <p:spPr>
          <a:xfrm>
            <a:off x="1177925" y="990600"/>
            <a:ext cx="6899275" cy="5257800"/>
          </a:xfrm>
          <a:solidFill>
            <a:srgbClr val="FFE1FF">
              <a:alpha val="50000"/>
            </a:srgbClr>
          </a:solidFill>
          <a:ln>
            <a:solidFill>
              <a:schemeClr val="tx1"/>
            </a:solidFill>
          </a:ln>
        </p:spPr>
        <p:txBody>
          <a:bodyPr/>
          <a:lstStyle/>
          <a:p>
            <a:pPr>
              <a:lnSpc>
                <a:spcPct val="80000"/>
              </a:lnSpc>
              <a:buFontTx/>
              <a:buNone/>
            </a:pPr>
            <a:r>
              <a:rPr lang="en-US" sz="1800" i="1" u="sng" dirty="0">
                <a:effectLst>
                  <a:outerShdw blurRad="38100" dist="38100" dir="2700000" algn="tl">
                    <a:srgbClr val="FFFFFF"/>
                  </a:outerShdw>
                </a:effectLst>
              </a:rPr>
              <a:t>Formula</a:t>
            </a:r>
            <a:r>
              <a:rPr lang="en-US" sz="1800" dirty="0"/>
              <a:t>	</a:t>
            </a:r>
            <a:r>
              <a:rPr lang="en-US" sz="1800" i="1" u="sng" dirty="0" smtClean="0"/>
              <a:t>Name </a:t>
            </a:r>
            <a:r>
              <a:rPr lang="en-US" sz="1800" i="1" u="sng" dirty="0"/>
              <a:t>of Acid</a:t>
            </a:r>
            <a:r>
              <a:rPr lang="en-US" sz="1800" i="1" dirty="0"/>
              <a:t>		</a:t>
            </a:r>
            <a:r>
              <a:rPr lang="en-US" sz="1800" i="1" u="sng" dirty="0"/>
              <a:t>Name of Negative </a:t>
            </a:r>
            <a:r>
              <a:rPr lang="en-US" sz="1800" i="1" dirty="0"/>
              <a:t>					</a:t>
            </a:r>
            <a:r>
              <a:rPr lang="en-US" sz="1800" i="1" u="sng" dirty="0"/>
              <a:t>Ion of Salt</a:t>
            </a:r>
          </a:p>
          <a:p>
            <a:pPr>
              <a:lnSpc>
                <a:spcPct val="80000"/>
              </a:lnSpc>
              <a:buFontTx/>
              <a:buNone/>
            </a:pPr>
            <a:endParaRPr lang="en-US" sz="900" i="1" u="sng" dirty="0"/>
          </a:p>
          <a:p>
            <a:pPr>
              <a:lnSpc>
                <a:spcPct val="80000"/>
              </a:lnSpc>
              <a:buFontTx/>
              <a:buNone/>
            </a:pPr>
            <a:r>
              <a:rPr lang="en-US" sz="1800" dirty="0"/>
              <a:t>HF		</a:t>
            </a:r>
            <a:r>
              <a:rPr lang="en-US" sz="1800" dirty="0" smtClean="0"/>
              <a:t>hydrofluoric</a:t>
            </a:r>
            <a:r>
              <a:rPr lang="en-US" sz="1800" dirty="0"/>
              <a:t>		fluoride</a:t>
            </a:r>
          </a:p>
          <a:p>
            <a:pPr>
              <a:lnSpc>
                <a:spcPct val="80000"/>
              </a:lnSpc>
              <a:buFontTx/>
              <a:buNone/>
            </a:pPr>
            <a:r>
              <a:rPr lang="en-US" sz="1800" dirty="0" err="1"/>
              <a:t>HBr</a:t>
            </a:r>
            <a:r>
              <a:rPr lang="en-US" sz="1800" dirty="0"/>
              <a:t>		</a:t>
            </a:r>
            <a:r>
              <a:rPr lang="en-US" sz="1800" dirty="0" err="1"/>
              <a:t>hydrobromic</a:t>
            </a:r>
            <a:r>
              <a:rPr lang="en-US" sz="1800" dirty="0"/>
              <a:t>		bromide</a:t>
            </a:r>
          </a:p>
          <a:p>
            <a:pPr>
              <a:lnSpc>
                <a:spcPct val="80000"/>
              </a:lnSpc>
              <a:buFontTx/>
              <a:buNone/>
            </a:pPr>
            <a:r>
              <a:rPr lang="en-US" sz="1800" dirty="0"/>
              <a:t>HI			</a:t>
            </a:r>
            <a:r>
              <a:rPr lang="en-US" sz="1800" dirty="0" err="1"/>
              <a:t>hydroiodic</a:t>
            </a:r>
            <a:r>
              <a:rPr lang="en-US" sz="1800" dirty="0"/>
              <a:t>		iodide</a:t>
            </a:r>
          </a:p>
          <a:p>
            <a:pPr>
              <a:lnSpc>
                <a:spcPct val="80000"/>
              </a:lnSpc>
              <a:buFontTx/>
              <a:buNone/>
            </a:pPr>
            <a:r>
              <a:rPr lang="en-US" sz="1800" dirty="0" err="1"/>
              <a:t>HCl</a:t>
            </a:r>
            <a:r>
              <a:rPr lang="en-US" sz="1800" dirty="0"/>
              <a:t>		hydrochloric		chloride</a:t>
            </a:r>
          </a:p>
          <a:p>
            <a:pPr>
              <a:lnSpc>
                <a:spcPct val="80000"/>
              </a:lnSpc>
              <a:buFontTx/>
              <a:buNone/>
            </a:pPr>
            <a:r>
              <a:rPr lang="en-US" sz="1800" dirty="0" err="1"/>
              <a:t>HClO</a:t>
            </a:r>
            <a:r>
              <a:rPr lang="en-US" sz="1800" dirty="0"/>
              <a:t>		</a:t>
            </a:r>
            <a:r>
              <a:rPr lang="en-US" sz="1800" dirty="0" err="1"/>
              <a:t>hypochlorous</a:t>
            </a:r>
            <a:r>
              <a:rPr lang="en-US" sz="1800" dirty="0"/>
              <a:t>		hypochlorite</a:t>
            </a:r>
          </a:p>
          <a:p>
            <a:pPr>
              <a:lnSpc>
                <a:spcPct val="80000"/>
              </a:lnSpc>
              <a:buFontTx/>
              <a:buNone/>
            </a:pPr>
            <a:r>
              <a:rPr lang="en-US" sz="1800" dirty="0"/>
              <a:t>HClO</a:t>
            </a:r>
            <a:r>
              <a:rPr lang="en-US" sz="1800" baseline="-25000" dirty="0"/>
              <a:t>2</a:t>
            </a:r>
            <a:r>
              <a:rPr lang="en-US" sz="1800" dirty="0"/>
              <a:t>		</a:t>
            </a:r>
            <a:r>
              <a:rPr lang="en-US" sz="1800" dirty="0" err="1"/>
              <a:t>chlorous</a:t>
            </a:r>
            <a:r>
              <a:rPr lang="en-US" sz="1800" dirty="0"/>
              <a:t>			chlorite</a:t>
            </a:r>
          </a:p>
          <a:p>
            <a:pPr>
              <a:lnSpc>
                <a:spcPct val="80000"/>
              </a:lnSpc>
              <a:buFontTx/>
              <a:buNone/>
            </a:pPr>
            <a:r>
              <a:rPr lang="en-US" sz="1800" dirty="0"/>
              <a:t>HClO</a:t>
            </a:r>
            <a:r>
              <a:rPr lang="en-US" sz="1800" baseline="-25000" dirty="0"/>
              <a:t>3</a:t>
            </a:r>
            <a:r>
              <a:rPr lang="en-US" sz="1800" dirty="0"/>
              <a:t>		chloric			chlorate</a:t>
            </a:r>
          </a:p>
          <a:p>
            <a:pPr>
              <a:lnSpc>
                <a:spcPct val="80000"/>
              </a:lnSpc>
              <a:buFontTx/>
              <a:buNone/>
            </a:pPr>
            <a:r>
              <a:rPr lang="en-US" sz="1800" dirty="0"/>
              <a:t>HClO</a:t>
            </a:r>
            <a:r>
              <a:rPr lang="en-US" sz="1800" baseline="-25000" dirty="0"/>
              <a:t>4</a:t>
            </a:r>
            <a:r>
              <a:rPr lang="en-US" sz="1800" dirty="0"/>
              <a:t>		</a:t>
            </a:r>
            <a:r>
              <a:rPr lang="en-US" sz="1800" dirty="0" err="1"/>
              <a:t>perchloric</a:t>
            </a:r>
            <a:r>
              <a:rPr lang="en-US" sz="1800" dirty="0"/>
              <a:t>		perchlorate</a:t>
            </a:r>
          </a:p>
          <a:p>
            <a:pPr>
              <a:lnSpc>
                <a:spcPct val="80000"/>
              </a:lnSpc>
              <a:buFontTx/>
              <a:buNone/>
            </a:pPr>
            <a:r>
              <a:rPr lang="en-US" sz="1800" dirty="0"/>
              <a:t>H</a:t>
            </a:r>
            <a:r>
              <a:rPr lang="en-US" sz="1800" baseline="-25000" dirty="0"/>
              <a:t>2</a:t>
            </a:r>
            <a:r>
              <a:rPr lang="en-US" sz="1800" dirty="0"/>
              <a:t>S		</a:t>
            </a:r>
            <a:r>
              <a:rPr lang="en-US" sz="1800" dirty="0" err="1"/>
              <a:t>hydrosulfuric</a:t>
            </a:r>
            <a:r>
              <a:rPr lang="en-US" sz="1800" dirty="0"/>
              <a:t>		sulfide</a:t>
            </a:r>
          </a:p>
          <a:p>
            <a:pPr>
              <a:lnSpc>
                <a:spcPct val="80000"/>
              </a:lnSpc>
              <a:buFontTx/>
              <a:buNone/>
            </a:pPr>
            <a:r>
              <a:rPr lang="en-US" sz="1800" dirty="0"/>
              <a:t>H</a:t>
            </a:r>
            <a:r>
              <a:rPr lang="en-US" sz="1800" baseline="-25000" dirty="0"/>
              <a:t>2</a:t>
            </a:r>
            <a:r>
              <a:rPr lang="en-US" sz="1800" dirty="0"/>
              <a:t>SO</a:t>
            </a:r>
            <a:r>
              <a:rPr lang="en-US" sz="1800" baseline="-25000" dirty="0"/>
              <a:t>3</a:t>
            </a:r>
            <a:r>
              <a:rPr lang="en-US" sz="1800" dirty="0"/>
              <a:t>		sulfurous		sulfite</a:t>
            </a:r>
          </a:p>
          <a:p>
            <a:pPr>
              <a:lnSpc>
                <a:spcPct val="80000"/>
              </a:lnSpc>
              <a:buFontTx/>
              <a:buNone/>
            </a:pPr>
            <a:r>
              <a:rPr lang="en-US" sz="1800" dirty="0"/>
              <a:t>H</a:t>
            </a:r>
            <a:r>
              <a:rPr lang="en-US" sz="1800" baseline="-25000" dirty="0"/>
              <a:t>2</a:t>
            </a:r>
            <a:r>
              <a:rPr lang="en-US" sz="1800" dirty="0"/>
              <a:t>SO</a:t>
            </a:r>
            <a:r>
              <a:rPr lang="en-US" sz="1800" baseline="-25000" dirty="0"/>
              <a:t>4</a:t>
            </a:r>
            <a:r>
              <a:rPr lang="en-US" sz="1800" dirty="0"/>
              <a:t>		sulfuric			sulfate</a:t>
            </a:r>
          </a:p>
          <a:p>
            <a:pPr>
              <a:lnSpc>
                <a:spcPct val="80000"/>
              </a:lnSpc>
              <a:buFontTx/>
              <a:buNone/>
            </a:pPr>
            <a:r>
              <a:rPr lang="en-US" sz="1800" dirty="0"/>
              <a:t>HNO</a:t>
            </a:r>
            <a:r>
              <a:rPr lang="en-US" sz="1800" baseline="-25000" dirty="0"/>
              <a:t>2</a:t>
            </a:r>
            <a:r>
              <a:rPr lang="en-US" sz="1800" dirty="0"/>
              <a:t>		nitrous			nitrite</a:t>
            </a:r>
          </a:p>
          <a:p>
            <a:pPr>
              <a:lnSpc>
                <a:spcPct val="80000"/>
              </a:lnSpc>
              <a:buFontTx/>
              <a:buNone/>
            </a:pPr>
            <a:r>
              <a:rPr lang="en-US" sz="1800" dirty="0"/>
              <a:t>HNO</a:t>
            </a:r>
            <a:r>
              <a:rPr lang="en-US" sz="1800" baseline="-25000" dirty="0"/>
              <a:t>3</a:t>
            </a:r>
            <a:r>
              <a:rPr lang="en-US" sz="1800" dirty="0"/>
              <a:t>		nitric			nitrate</a:t>
            </a:r>
          </a:p>
          <a:p>
            <a:pPr>
              <a:lnSpc>
                <a:spcPct val="80000"/>
              </a:lnSpc>
              <a:buFontTx/>
              <a:buNone/>
            </a:pPr>
            <a:r>
              <a:rPr lang="en-US" sz="1800" dirty="0"/>
              <a:t>H</a:t>
            </a:r>
            <a:r>
              <a:rPr lang="en-US" sz="1800" baseline="-25000" dirty="0"/>
              <a:t>2</a:t>
            </a:r>
            <a:r>
              <a:rPr lang="en-US" sz="1800" dirty="0"/>
              <a:t>CO</a:t>
            </a:r>
            <a:r>
              <a:rPr lang="en-US" sz="1800" baseline="-25000" dirty="0"/>
              <a:t>3</a:t>
            </a:r>
            <a:r>
              <a:rPr lang="en-US" sz="1800" dirty="0"/>
              <a:t>		carbonic			carbonate</a:t>
            </a:r>
          </a:p>
          <a:p>
            <a:pPr>
              <a:lnSpc>
                <a:spcPct val="80000"/>
              </a:lnSpc>
              <a:buFontTx/>
              <a:buNone/>
            </a:pPr>
            <a:r>
              <a:rPr lang="en-US" sz="1800" dirty="0"/>
              <a:t>H</a:t>
            </a:r>
            <a:r>
              <a:rPr lang="en-US" sz="1800" baseline="-25000" dirty="0"/>
              <a:t>3</a:t>
            </a:r>
            <a:r>
              <a:rPr lang="en-US" sz="1800" dirty="0"/>
              <a:t>PO</a:t>
            </a:r>
            <a:r>
              <a:rPr lang="en-US" sz="1800" baseline="-25000" dirty="0"/>
              <a:t>3</a:t>
            </a:r>
            <a:r>
              <a:rPr lang="en-US" sz="1800" dirty="0"/>
              <a:t>		phosphorous		</a:t>
            </a:r>
            <a:r>
              <a:rPr lang="en-US" sz="1800" dirty="0" err="1"/>
              <a:t>phosphite</a:t>
            </a:r>
            <a:endParaRPr lang="en-US" sz="1800" dirty="0"/>
          </a:p>
          <a:p>
            <a:pPr>
              <a:lnSpc>
                <a:spcPct val="80000"/>
              </a:lnSpc>
              <a:buFontTx/>
              <a:buNone/>
            </a:pPr>
            <a:r>
              <a:rPr lang="en-US" sz="1800" dirty="0"/>
              <a:t>H</a:t>
            </a:r>
            <a:r>
              <a:rPr lang="en-US" sz="1800" baseline="-25000" dirty="0"/>
              <a:t>3</a:t>
            </a:r>
            <a:r>
              <a:rPr lang="en-US" sz="1800" dirty="0"/>
              <a:t>PO</a:t>
            </a:r>
            <a:r>
              <a:rPr lang="en-US" sz="1800" baseline="-25000" dirty="0"/>
              <a:t>4</a:t>
            </a:r>
            <a:r>
              <a:rPr lang="en-US" sz="1800" dirty="0"/>
              <a:t>		phosphoric		phosphate</a:t>
            </a:r>
          </a:p>
          <a:p>
            <a:pPr>
              <a:lnSpc>
                <a:spcPct val="80000"/>
              </a:lnSpc>
              <a:buFontTx/>
              <a:buNone/>
            </a:pPr>
            <a:endParaRPr lang="en-US" sz="1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C1A0F80-A600-4F6B-AB0E-C8E71C56F3E6}" type="slidenum">
              <a:rPr lang="en-US"/>
              <a:pPr/>
              <a:t>19</a:t>
            </a:fld>
            <a:endParaRPr lang="en-US"/>
          </a:p>
        </p:txBody>
      </p:sp>
      <p:sp>
        <p:nvSpPr>
          <p:cNvPr id="279554" name="Rectangle 1026"/>
          <p:cNvSpPr>
            <a:spLocks noGrp="1" noChangeArrowheads="1"/>
          </p:cNvSpPr>
          <p:nvPr>
            <p:ph type="title" idx="4294967295"/>
          </p:nvPr>
        </p:nvSpPr>
        <p:spPr>
          <a:xfrm>
            <a:off x="762000" y="76200"/>
            <a:ext cx="7543800" cy="838200"/>
          </a:xfrm>
        </p:spPr>
        <p:txBody>
          <a:bodyPr/>
          <a:lstStyle/>
          <a:p>
            <a:r>
              <a:rPr lang="en-US" dirty="0"/>
              <a:t>Common Bases</a:t>
            </a:r>
          </a:p>
        </p:txBody>
      </p:sp>
      <p:sp>
        <p:nvSpPr>
          <p:cNvPr id="279555" name="Text Box 1027"/>
          <p:cNvSpPr txBox="1">
            <a:spLocks noChangeArrowheads="1"/>
          </p:cNvSpPr>
          <p:nvPr/>
        </p:nvSpPr>
        <p:spPr bwMode="auto">
          <a:xfrm>
            <a:off x="914400" y="1219200"/>
            <a:ext cx="7543800" cy="3454400"/>
          </a:xfrm>
          <a:prstGeom prst="rect">
            <a:avLst/>
          </a:prstGeom>
          <a:solidFill>
            <a:srgbClr val="C5D3FF">
              <a:alpha val="50195"/>
            </a:srgbClr>
          </a:solidFill>
          <a:ln w="9525">
            <a:solidFill>
              <a:schemeClr val="tx1"/>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2000" b="1" u="sng"/>
              <a:t>Name</a:t>
            </a:r>
            <a:r>
              <a:rPr lang="en-US" sz="2000" b="1"/>
              <a:t>			</a:t>
            </a:r>
            <a:r>
              <a:rPr lang="en-US" sz="2000" b="1" u="sng"/>
              <a:t>Formula</a:t>
            </a:r>
            <a:r>
              <a:rPr lang="en-US" sz="2000" b="1"/>
              <a:t>	</a:t>
            </a:r>
            <a:r>
              <a:rPr lang="en-US" sz="2000" b="1" u="sng"/>
              <a:t>Common Name</a:t>
            </a:r>
          </a:p>
          <a:p>
            <a:endParaRPr lang="en-US" sz="2000"/>
          </a:p>
          <a:p>
            <a:r>
              <a:rPr lang="en-US" sz="2000"/>
              <a:t>Sodium hydroxide	NaOH		lye or caustic soda</a:t>
            </a:r>
          </a:p>
          <a:p>
            <a:endParaRPr lang="en-US" sz="2000"/>
          </a:p>
          <a:p>
            <a:r>
              <a:rPr lang="en-US" sz="2000"/>
              <a:t>Potassium hydroxide	KOH		lye or caustic potash</a:t>
            </a:r>
          </a:p>
          <a:p>
            <a:endParaRPr lang="en-US" sz="2000"/>
          </a:p>
          <a:p>
            <a:r>
              <a:rPr lang="en-US" sz="2000"/>
              <a:t>Magnesium hydroxide	Mg(OH)</a:t>
            </a:r>
            <a:r>
              <a:rPr lang="en-US" sz="2000" baseline="-25000"/>
              <a:t>2</a:t>
            </a:r>
            <a:r>
              <a:rPr lang="en-US" sz="2000"/>
              <a:t>	milk of magnesia</a:t>
            </a:r>
          </a:p>
          <a:p>
            <a:endParaRPr lang="en-US" sz="2000"/>
          </a:p>
          <a:p>
            <a:r>
              <a:rPr lang="en-US" sz="2000"/>
              <a:t>Calcium hydroxide	Ca(OH) </a:t>
            </a:r>
            <a:r>
              <a:rPr lang="en-US" sz="2000" baseline="-25000"/>
              <a:t>2</a:t>
            </a:r>
            <a:r>
              <a:rPr lang="en-US" sz="2000"/>
              <a:t> 	slaked lime</a:t>
            </a:r>
          </a:p>
          <a:p>
            <a:endParaRPr lang="en-US" sz="2000"/>
          </a:p>
          <a:p>
            <a:r>
              <a:rPr lang="en-US" sz="2000"/>
              <a:t>Ammonia water		NH</a:t>
            </a:r>
            <a:r>
              <a:rPr lang="en-US" sz="2000" baseline="-25000"/>
              <a:t>3	</a:t>
            </a:r>
            <a:r>
              <a:rPr lang="en-US" sz="2000"/>
              <a:t>	household ammonia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A9BD7F-7D64-4F5F-A6CD-0CDA7C4342F9}" type="slidenum">
              <a:rPr lang="en-US"/>
              <a:pPr/>
              <a:t>2</a:t>
            </a:fld>
            <a:endParaRPr lang="en-US"/>
          </a:p>
        </p:txBody>
      </p:sp>
      <p:sp>
        <p:nvSpPr>
          <p:cNvPr id="187396" name="Rectangle 2"/>
          <p:cNvSpPr>
            <a:spLocks noGrp="1" noChangeArrowheads="1"/>
          </p:cNvSpPr>
          <p:nvPr>
            <p:ph type="title" idx="4294967295"/>
          </p:nvPr>
        </p:nvSpPr>
        <p:spPr>
          <a:xfrm>
            <a:off x="990600" y="0"/>
            <a:ext cx="7543800" cy="1143000"/>
          </a:xfrm>
        </p:spPr>
        <p:txBody>
          <a:bodyPr/>
          <a:lstStyle/>
          <a:p>
            <a:r>
              <a:rPr lang="en-US" sz="3200" dirty="0"/>
              <a:t>Indications of a Chemical Reaction</a:t>
            </a:r>
          </a:p>
        </p:txBody>
      </p:sp>
      <p:sp>
        <p:nvSpPr>
          <p:cNvPr id="3075" name="Rectangle 3"/>
          <p:cNvSpPr>
            <a:spLocks noGrp="1" noChangeArrowheads="1"/>
          </p:cNvSpPr>
          <p:nvPr>
            <p:ph type="body" idx="4294967295"/>
          </p:nvPr>
        </p:nvSpPr>
        <p:spPr>
          <a:xfrm>
            <a:off x="914400" y="1143000"/>
            <a:ext cx="7467600" cy="4800600"/>
          </a:xfrm>
        </p:spPr>
        <p:txBody>
          <a:bodyPr/>
          <a:lstStyle/>
          <a:p>
            <a:r>
              <a:rPr lang="en-US" sz="2800" dirty="0"/>
              <a:t>Signs of a chemical reaction can include:</a:t>
            </a:r>
            <a:br>
              <a:rPr lang="en-US" sz="2800" dirty="0"/>
            </a:br>
            <a:endParaRPr lang="en-US" sz="2800" dirty="0"/>
          </a:p>
          <a:p>
            <a:pPr lvl="1"/>
            <a:r>
              <a:rPr lang="en-US" sz="2400" dirty="0"/>
              <a:t>Evolution of heat, light, and/or sound</a:t>
            </a:r>
            <a:br>
              <a:rPr lang="en-US" sz="2400" dirty="0"/>
            </a:br>
            <a:endParaRPr lang="en-US" sz="2400" dirty="0"/>
          </a:p>
          <a:p>
            <a:pPr lvl="1"/>
            <a:r>
              <a:rPr lang="en-US" sz="2400" dirty="0"/>
              <a:t>Production of a gas</a:t>
            </a:r>
            <a:br>
              <a:rPr lang="en-US" sz="2400" dirty="0"/>
            </a:br>
            <a:endParaRPr lang="en-US" sz="2400" dirty="0"/>
          </a:p>
          <a:p>
            <a:pPr lvl="1"/>
            <a:r>
              <a:rPr lang="en-US" sz="2400" dirty="0"/>
              <a:t>Formation of a precipitate</a:t>
            </a:r>
            <a:br>
              <a:rPr lang="en-US" sz="2400" dirty="0"/>
            </a:br>
            <a:endParaRPr lang="en-US" sz="2400" dirty="0"/>
          </a:p>
          <a:p>
            <a:pPr lvl="1"/>
            <a:r>
              <a:rPr lang="en-US" sz="2400" dirty="0"/>
              <a:t>Color change</a:t>
            </a:r>
          </a:p>
        </p:txBody>
      </p:sp>
    </p:spTree>
    <p:extLst>
      <p:ext uri="{BB962C8B-B14F-4D97-AF65-F5344CB8AC3E}">
        <p14:creationId xmlns:p14="http://schemas.microsoft.com/office/powerpoint/2010/main" val="26576112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13" name="Rectangle 161"/>
          <p:cNvSpPr>
            <a:spLocks noGrp="1" noChangeArrowheads="1"/>
          </p:cNvSpPr>
          <p:nvPr>
            <p:ph idx="1"/>
          </p:nvPr>
        </p:nvSpPr>
        <p:spPr>
          <a:xfrm>
            <a:off x="457200" y="838200"/>
            <a:ext cx="7543800" cy="1295400"/>
          </a:xfrm>
        </p:spPr>
        <p:txBody>
          <a:bodyPr/>
          <a:lstStyle/>
          <a:p>
            <a:pPr>
              <a:spcBef>
                <a:spcPct val="50000"/>
              </a:spcBef>
            </a:pPr>
            <a:r>
              <a:rPr lang="en-US" sz="2400" dirty="0"/>
              <a:t>	Strong acids and bases are strong electrolytes.  </a:t>
            </a:r>
          </a:p>
          <a:p>
            <a:pPr>
              <a:spcBef>
                <a:spcPct val="50000"/>
              </a:spcBef>
            </a:pPr>
            <a:r>
              <a:rPr lang="en-US" sz="2400" dirty="0"/>
              <a:t>	Weak acids and bases are weak electrolytes.</a:t>
            </a:r>
          </a:p>
          <a:p>
            <a:endParaRPr lang="en-US" sz="2400" dirty="0"/>
          </a:p>
        </p:txBody>
      </p:sp>
      <p:sp>
        <p:nvSpPr>
          <p:cNvPr id="49" name="Slide Number Placeholder 5"/>
          <p:cNvSpPr>
            <a:spLocks noGrp="1"/>
          </p:cNvSpPr>
          <p:nvPr>
            <p:ph type="sldNum" sz="quarter" idx="12"/>
          </p:nvPr>
        </p:nvSpPr>
        <p:spPr/>
        <p:txBody>
          <a:bodyPr/>
          <a:lstStyle/>
          <a:p>
            <a:fld id="{485503FB-34FF-4AE5-AED0-C9E5DB72319F}" type="slidenum">
              <a:rPr lang="en-US"/>
              <a:pPr/>
              <a:t>20</a:t>
            </a:fld>
            <a:endParaRPr lang="en-US"/>
          </a:p>
        </p:txBody>
      </p:sp>
      <p:sp>
        <p:nvSpPr>
          <p:cNvPr id="23554" name="Rectangle 2"/>
          <p:cNvSpPr>
            <a:spLocks noGrp="1" noChangeArrowheads="1"/>
          </p:cNvSpPr>
          <p:nvPr>
            <p:ph type="title"/>
          </p:nvPr>
        </p:nvSpPr>
        <p:spPr>
          <a:xfrm>
            <a:off x="685800" y="0"/>
            <a:ext cx="7543800" cy="936625"/>
          </a:xfrm>
        </p:spPr>
        <p:txBody>
          <a:bodyPr/>
          <a:lstStyle/>
          <a:p>
            <a:r>
              <a:rPr lang="en-US" dirty="0"/>
              <a:t>Acids and Bases</a:t>
            </a:r>
          </a:p>
        </p:txBody>
      </p:sp>
      <p:graphicFrame>
        <p:nvGraphicFramePr>
          <p:cNvPr id="23711" name="Group 159"/>
          <p:cNvGraphicFramePr>
            <a:graphicFrameLocks noGrp="1"/>
          </p:cNvGraphicFramePr>
          <p:nvPr>
            <p:extLst>
              <p:ext uri="{D42A27DB-BD31-4B8C-83A1-F6EECF244321}">
                <p14:modId xmlns:p14="http://schemas.microsoft.com/office/powerpoint/2010/main" val="2346558914"/>
              </p:ext>
            </p:extLst>
          </p:nvPr>
        </p:nvGraphicFramePr>
        <p:xfrm>
          <a:off x="304800" y="2057400"/>
          <a:ext cx="3886200" cy="3276600"/>
        </p:xfrm>
        <a:graphic>
          <a:graphicData uri="http://schemas.openxmlformats.org/drawingml/2006/table">
            <a:tbl>
              <a:tblPr/>
              <a:tblGrid>
                <a:gridCol w="19050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tblGrid>
              <a:tr h="3408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Acids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3420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Strong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Weak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0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Hydrochloric (</a:t>
                      </a:r>
                      <a:r>
                        <a:rPr kumimoji="0" lang="en-US" sz="1600" b="0" i="0" u="none" strike="noStrike" cap="none" normalizeH="0" baseline="0" dirty="0" err="1" smtClean="0">
                          <a:ln>
                            <a:noFill/>
                          </a:ln>
                          <a:solidFill>
                            <a:schemeClr val="tx1"/>
                          </a:solidFill>
                          <a:effectLst/>
                          <a:latin typeface="Arial" charset="0"/>
                          <a:cs typeface="Arial" charset="0"/>
                        </a:rPr>
                        <a:t>HCl</a:t>
                      </a:r>
                      <a:r>
                        <a:rPr kumimoji="0" lang="en-US" sz="16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Hydrofluoric (HF)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41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Arial" charset="0"/>
                          <a:cs typeface="Arial" charset="0"/>
                        </a:rPr>
                        <a:t>Hydrobromic</a:t>
                      </a:r>
                      <a:r>
                        <a:rPr kumimoji="0" lang="en-US" sz="1600" b="0" i="0" u="none" strike="noStrike" cap="none" normalizeH="0" baseline="0" dirty="0" smtClean="0">
                          <a:ln>
                            <a:noFill/>
                          </a:ln>
                          <a:solidFill>
                            <a:schemeClr val="tx1"/>
                          </a:solidFill>
                          <a:effectLst/>
                          <a:latin typeface="Arial" charset="0"/>
                          <a:cs typeface="Arial" charset="0"/>
                        </a:rPr>
                        <a:t> (</a:t>
                      </a:r>
                      <a:r>
                        <a:rPr kumimoji="0" lang="en-US" sz="1600" b="0" i="0" u="none" strike="noStrike" cap="none" normalizeH="0" baseline="0" dirty="0" err="1" smtClean="0">
                          <a:ln>
                            <a:noFill/>
                          </a:ln>
                          <a:solidFill>
                            <a:schemeClr val="tx1"/>
                          </a:solidFill>
                          <a:effectLst/>
                          <a:latin typeface="Arial" charset="0"/>
                          <a:cs typeface="Arial" charset="0"/>
                        </a:rPr>
                        <a:t>HBr</a:t>
                      </a:r>
                      <a:r>
                        <a:rPr kumimoji="0" lang="en-US" sz="16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Phosphoric (H</a:t>
                      </a:r>
                      <a:r>
                        <a:rPr kumimoji="0" lang="en-US" sz="1600" b="0" i="0" u="none" strike="noStrike" cap="none" normalizeH="0" baseline="-25000" dirty="0" smtClean="0">
                          <a:ln>
                            <a:noFill/>
                          </a:ln>
                          <a:solidFill>
                            <a:schemeClr val="tx1"/>
                          </a:solidFill>
                          <a:effectLst/>
                          <a:latin typeface="Arial" charset="0"/>
                          <a:cs typeface="Arial" charset="0"/>
                        </a:rPr>
                        <a:t>3</a:t>
                      </a:r>
                      <a:r>
                        <a:rPr kumimoji="0" lang="en-US" sz="1600" b="0" i="0" u="none" strike="noStrike" cap="none" normalizeH="0" baseline="0" dirty="0" smtClean="0">
                          <a:ln>
                            <a:noFill/>
                          </a:ln>
                          <a:solidFill>
                            <a:schemeClr val="tx1"/>
                          </a:solidFill>
                          <a:effectLst/>
                          <a:latin typeface="Arial" charset="0"/>
                          <a:cs typeface="Arial" charset="0"/>
                        </a:rPr>
                        <a:t>PO</a:t>
                      </a:r>
                      <a:r>
                        <a:rPr kumimoji="0" lang="en-US" sz="1600" b="0" i="0" u="none" strike="noStrike" cap="none" normalizeH="0" baseline="-25000" dirty="0" smtClean="0">
                          <a:ln>
                            <a:noFill/>
                          </a:ln>
                          <a:solidFill>
                            <a:schemeClr val="tx1"/>
                          </a:solidFill>
                          <a:effectLst/>
                          <a:latin typeface="Arial" charset="0"/>
                          <a:cs typeface="Arial" charset="0"/>
                        </a:rPr>
                        <a:t>4</a:t>
                      </a:r>
                      <a:r>
                        <a:rPr kumimoji="0" lang="en-US" sz="16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Arial" charset="0"/>
                          <a:cs typeface="Arial" charset="0"/>
                        </a:rPr>
                        <a:t>Hydroiodic</a:t>
                      </a:r>
                      <a:r>
                        <a:rPr kumimoji="0" lang="en-US" sz="1600" b="0" i="0" u="none" strike="noStrike" cap="none" normalizeH="0" baseline="0" dirty="0" smtClean="0">
                          <a:ln>
                            <a:noFill/>
                          </a:ln>
                          <a:solidFill>
                            <a:schemeClr val="tx1"/>
                          </a:solidFill>
                          <a:effectLst/>
                          <a:latin typeface="Arial" charset="0"/>
                          <a:cs typeface="Arial" charset="0"/>
                        </a:rPr>
                        <a:t> (HI)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Acetic (HC</a:t>
                      </a:r>
                      <a:r>
                        <a:rPr kumimoji="0" lang="en-US" sz="1600" b="0" i="0" u="none" strike="noStrike" cap="none" normalizeH="0" baseline="-25000" dirty="0" smtClean="0">
                          <a:ln>
                            <a:noFill/>
                          </a:ln>
                          <a:solidFill>
                            <a:schemeClr val="tx1"/>
                          </a:solidFill>
                          <a:effectLst/>
                          <a:latin typeface="Arial" charset="0"/>
                          <a:cs typeface="Arial" charset="0"/>
                        </a:rPr>
                        <a:t>2</a:t>
                      </a:r>
                      <a:r>
                        <a:rPr kumimoji="0" lang="en-US" sz="1600" b="0" i="0" u="none" strike="noStrike" cap="none" normalizeH="0" baseline="0" dirty="0" smtClean="0">
                          <a:ln>
                            <a:noFill/>
                          </a:ln>
                          <a:solidFill>
                            <a:schemeClr val="tx1"/>
                          </a:solidFill>
                          <a:effectLst/>
                          <a:latin typeface="Arial" charset="0"/>
                          <a:cs typeface="Arial" charset="0"/>
                        </a:rPr>
                        <a:t>H</a:t>
                      </a:r>
                      <a:r>
                        <a:rPr kumimoji="0" lang="en-US" sz="1600" b="0" i="0" u="none" strike="noStrike" cap="none" normalizeH="0" baseline="-25000" dirty="0" smtClean="0">
                          <a:ln>
                            <a:noFill/>
                          </a:ln>
                          <a:solidFill>
                            <a:schemeClr val="tx1"/>
                          </a:solidFill>
                          <a:effectLst/>
                          <a:latin typeface="Arial" charset="0"/>
                          <a:cs typeface="Arial" charset="0"/>
                        </a:rPr>
                        <a:t>3</a:t>
                      </a:r>
                      <a:r>
                        <a:rPr kumimoji="0" lang="en-US" sz="1600" b="0" i="0" u="none" strike="noStrike" cap="none" normalizeH="0" baseline="0" dirty="0" smtClean="0">
                          <a:ln>
                            <a:noFill/>
                          </a:ln>
                          <a:solidFill>
                            <a:schemeClr val="tx1"/>
                          </a:solidFill>
                          <a:effectLst/>
                          <a:latin typeface="Arial" charset="0"/>
                          <a:cs typeface="Arial" charset="0"/>
                        </a:rPr>
                        <a:t>O</a:t>
                      </a:r>
                      <a:r>
                        <a:rPr kumimoji="0" lang="en-US" sz="1600" b="0" i="0" u="none" strike="noStrike" cap="none" normalizeH="0" baseline="-25000" dirty="0" smtClean="0">
                          <a:ln>
                            <a:noFill/>
                          </a:ln>
                          <a:solidFill>
                            <a:schemeClr val="tx1"/>
                          </a:solidFill>
                          <a:effectLst/>
                          <a:latin typeface="Arial" charset="0"/>
                          <a:cs typeface="Arial" charset="0"/>
                        </a:rPr>
                        <a:t>2</a:t>
                      </a:r>
                      <a:r>
                        <a:rPr kumimoji="0" lang="en-US" sz="16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Nitric  (HNO</a:t>
                      </a:r>
                      <a:r>
                        <a:rPr kumimoji="0" lang="en-US" sz="1600" b="0" i="0" u="none" strike="noStrike" cap="none" normalizeH="0" baseline="-25000" dirty="0" smtClean="0">
                          <a:ln>
                            <a:noFill/>
                          </a:ln>
                          <a:solidFill>
                            <a:schemeClr val="tx1"/>
                          </a:solidFill>
                          <a:effectLst/>
                          <a:latin typeface="Arial" charset="0"/>
                          <a:cs typeface="Arial" charset="0"/>
                        </a:rPr>
                        <a:t>3</a:t>
                      </a:r>
                      <a:r>
                        <a:rPr kumimoji="0" lang="en-US" sz="16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And a lot more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Sulfuric  (H</a:t>
                      </a:r>
                      <a:r>
                        <a:rPr kumimoji="0" lang="en-US" sz="1600" b="0" i="0" u="none" strike="noStrike" cap="none" normalizeH="0" baseline="-25000" dirty="0" smtClean="0">
                          <a:ln>
                            <a:noFill/>
                          </a:ln>
                          <a:solidFill>
                            <a:schemeClr val="tx1"/>
                          </a:solidFill>
                          <a:effectLst/>
                          <a:latin typeface="Arial" charset="0"/>
                          <a:cs typeface="Arial" charset="0"/>
                        </a:rPr>
                        <a:t>2</a:t>
                      </a:r>
                      <a:r>
                        <a:rPr kumimoji="0" lang="en-US" sz="1600" b="0" i="0" u="none" strike="noStrike" cap="none" normalizeH="0" baseline="0" dirty="0" smtClean="0">
                          <a:ln>
                            <a:noFill/>
                          </a:ln>
                          <a:solidFill>
                            <a:schemeClr val="tx1"/>
                          </a:solidFill>
                          <a:effectLst/>
                          <a:latin typeface="Arial" charset="0"/>
                          <a:cs typeface="Arial" charset="0"/>
                        </a:rPr>
                        <a:t>SO</a:t>
                      </a:r>
                      <a:r>
                        <a:rPr kumimoji="0" lang="en-US" sz="1600" b="0" i="0" u="none" strike="noStrike" cap="none" normalizeH="0" baseline="-25000" dirty="0" smtClean="0">
                          <a:ln>
                            <a:noFill/>
                          </a:ln>
                          <a:solidFill>
                            <a:schemeClr val="tx1"/>
                          </a:solidFill>
                          <a:effectLst/>
                          <a:latin typeface="Arial" charset="0"/>
                          <a:cs typeface="Arial" charset="0"/>
                        </a:rPr>
                        <a:t>4</a:t>
                      </a:r>
                      <a:r>
                        <a:rPr kumimoji="0" lang="en-US" sz="16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Perchloric (HClO</a:t>
                      </a:r>
                      <a:r>
                        <a:rPr kumimoji="0" lang="en-US" sz="1600" b="0" i="0" u="none" strike="noStrike" cap="none" normalizeH="0" baseline="-25000" smtClean="0">
                          <a:ln>
                            <a:noFill/>
                          </a:ln>
                          <a:solidFill>
                            <a:schemeClr val="tx1"/>
                          </a:solidFill>
                          <a:effectLst/>
                          <a:latin typeface="Arial" charset="0"/>
                          <a:cs typeface="Arial" charset="0"/>
                        </a:rPr>
                        <a:t>4</a:t>
                      </a:r>
                      <a:r>
                        <a:rPr kumimoji="0" lang="en-US" sz="1600" b="0" i="0" u="none" strike="noStrike" cap="none" normalizeH="0" baseline="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50" name="Group 159"/>
          <p:cNvGraphicFramePr>
            <a:graphicFrameLocks noGrp="1"/>
          </p:cNvGraphicFramePr>
          <p:nvPr>
            <p:extLst>
              <p:ext uri="{D42A27DB-BD31-4B8C-83A1-F6EECF244321}">
                <p14:modId xmlns:p14="http://schemas.microsoft.com/office/powerpoint/2010/main" val="3165821813"/>
              </p:ext>
            </p:extLst>
          </p:nvPr>
        </p:nvGraphicFramePr>
        <p:xfrm>
          <a:off x="4343400" y="2025015"/>
          <a:ext cx="4616450" cy="3900488"/>
        </p:xfrm>
        <a:graphic>
          <a:graphicData uri="http://schemas.openxmlformats.org/drawingml/2006/table">
            <a:tbl>
              <a:tblPr/>
              <a:tblGrid>
                <a:gridCol w="2971800">
                  <a:extLst>
                    <a:ext uri="{9D8B030D-6E8A-4147-A177-3AD203B41FA5}">
                      <a16:colId xmlns:a16="http://schemas.microsoft.com/office/drawing/2014/main" val="20000"/>
                    </a:ext>
                  </a:extLst>
                </a:gridCol>
                <a:gridCol w="1644650">
                  <a:extLst>
                    <a:ext uri="{9D8B030D-6E8A-4147-A177-3AD203B41FA5}">
                      <a16:colId xmlns:a16="http://schemas.microsoft.com/office/drawing/2014/main" val="20001"/>
                    </a:ext>
                  </a:extLst>
                </a:gridCol>
              </a:tblGrid>
              <a:tr h="3175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Bases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336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Strong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Weak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Lithium hydroxide (</a:t>
                      </a:r>
                      <a:r>
                        <a:rPr kumimoji="0" lang="en-US" sz="1600" b="0" i="0" u="none" strike="noStrike" cap="none" normalizeH="0" baseline="0" dirty="0" err="1" smtClean="0">
                          <a:ln>
                            <a:noFill/>
                          </a:ln>
                          <a:solidFill>
                            <a:schemeClr val="tx1"/>
                          </a:solidFill>
                          <a:effectLst/>
                          <a:latin typeface="Arial" charset="0"/>
                          <a:cs typeface="Arial" charset="0"/>
                        </a:rPr>
                        <a:t>LiOH</a:t>
                      </a:r>
                      <a:r>
                        <a:rPr kumimoji="0" lang="en-US" sz="16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Ammonia (NH</a:t>
                      </a:r>
                      <a:r>
                        <a:rPr kumimoji="0" lang="en-US" sz="1600" b="0" i="0" u="none" strike="noStrike" cap="none" normalizeH="0" baseline="-25000" dirty="0" smtClean="0">
                          <a:ln>
                            <a:noFill/>
                          </a:ln>
                          <a:solidFill>
                            <a:schemeClr val="tx1"/>
                          </a:solidFill>
                          <a:effectLst/>
                          <a:latin typeface="Arial" charset="0"/>
                          <a:cs typeface="Arial" charset="0"/>
                        </a:rPr>
                        <a:t>3</a:t>
                      </a:r>
                      <a:r>
                        <a:rPr kumimoji="0" lang="en-US" sz="16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Arial" charset="0"/>
                          <a:cs typeface="Arial" charset="0"/>
                        </a:rPr>
                        <a:t>Sodium hydroxide (</a:t>
                      </a:r>
                      <a:r>
                        <a:rPr kumimoji="0" lang="en-US" sz="1600" b="0" i="0" u="none" strike="noStrike" cap="none" normalizeH="0" baseline="0" dirty="0" err="1" smtClean="0">
                          <a:ln>
                            <a:noFill/>
                          </a:ln>
                          <a:solidFill>
                            <a:schemeClr val="tx1"/>
                          </a:solidFill>
                          <a:effectLst/>
                          <a:latin typeface="Arial" charset="0"/>
                          <a:cs typeface="Arial" charset="0"/>
                        </a:rPr>
                        <a:t>NaOH</a:t>
                      </a:r>
                      <a:r>
                        <a:rPr kumimoji="0" lang="en-US" sz="16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And a lot more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Arial" charset="0"/>
                          <a:cs typeface="Arial" charset="0"/>
                        </a:rPr>
                        <a:t>Potassium hydroxide (KOH)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Rubidium hydroxide (</a:t>
                      </a:r>
                      <a:r>
                        <a:rPr kumimoji="0" lang="en-US" sz="1600" b="0" i="0" u="none" strike="noStrike" cap="none" normalizeH="0" baseline="0" dirty="0" err="1" smtClean="0">
                          <a:ln>
                            <a:noFill/>
                          </a:ln>
                          <a:solidFill>
                            <a:schemeClr val="tx1"/>
                          </a:solidFill>
                          <a:effectLst/>
                          <a:latin typeface="Arial" charset="0"/>
                          <a:cs typeface="Arial" charset="0"/>
                        </a:rPr>
                        <a:t>RbOH</a:t>
                      </a:r>
                      <a:r>
                        <a:rPr kumimoji="0" lang="en-US" sz="16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Cesium hydroxide (</a:t>
                      </a:r>
                      <a:r>
                        <a:rPr kumimoji="0" lang="en-US" sz="1600" b="0" i="0" u="none" strike="noStrike" cap="none" normalizeH="0" baseline="0" dirty="0" err="1" smtClean="0">
                          <a:ln>
                            <a:noFill/>
                          </a:ln>
                          <a:solidFill>
                            <a:schemeClr val="tx1"/>
                          </a:solidFill>
                          <a:effectLst/>
                          <a:latin typeface="Arial" charset="0"/>
                          <a:cs typeface="Arial" charset="0"/>
                        </a:rPr>
                        <a:t>CsOH</a:t>
                      </a:r>
                      <a:r>
                        <a:rPr kumimoji="0" lang="en-US" sz="16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98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Calcium hydroxide (</a:t>
                      </a:r>
                      <a:r>
                        <a:rPr kumimoji="0" lang="en-US" sz="1600" b="0" i="0" u="none" strike="noStrike" cap="none" normalizeH="0" baseline="0" dirty="0" err="1" smtClean="0">
                          <a:ln>
                            <a:noFill/>
                          </a:ln>
                          <a:solidFill>
                            <a:schemeClr val="tx1"/>
                          </a:solidFill>
                          <a:effectLst/>
                          <a:latin typeface="Arial" charset="0"/>
                          <a:cs typeface="Arial" charset="0"/>
                        </a:rPr>
                        <a:t>Ca</a:t>
                      </a:r>
                      <a:r>
                        <a:rPr kumimoji="0" lang="en-US" sz="1600" b="0" i="0" u="none" strike="noStrike" cap="none" normalizeH="0" baseline="0" dirty="0" smtClean="0">
                          <a:ln>
                            <a:noFill/>
                          </a:ln>
                          <a:solidFill>
                            <a:schemeClr val="tx1"/>
                          </a:solidFill>
                          <a:effectLst/>
                          <a:latin typeface="Arial" charset="0"/>
                          <a:cs typeface="Arial" charset="0"/>
                        </a:rPr>
                        <a:t>(OH)</a:t>
                      </a:r>
                      <a:r>
                        <a:rPr kumimoji="0" lang="en-US" sz="1600" b="0" i="0" u="none" strike="noStrike" cap="none" normalizeH="0" baseline="-25000" dirty="0" smtClean="0">
                          <a:ln>
                            <a:noFill/>
                          </a:ln>
                          <a:solidFill>
                            <a:schemeClr val="tx1"/>
                          </a:solidFill>
                          <a:effectLst/>
                          <a:latin typeface="Arial" charset="0"/>
                          <a:cs typeface="Arial" charset="0"/>
                        </a:rPr>
                        <a:t>2</a:t>
                      </a:r>
                      <a:r>
                        <a:rPr kumimoji="0" lang="en-US" sz="16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60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Strontium hydroxide (</a:t>
                      </a:r>
                      <a:r>
                        <a:rPr kumimoji="0" lang="en-US" sz="1600" b="0" i="0" u="none" strike="noStrike" cap="none" normalizeH="0" baseline="0" dirty="0" err="1" smtClean="0">
                          <a:ln>
                            <a:noFill/>
                          </a:ln>
                          <a:solidFill>
                            <a:schemeClr val="tx1"/>
                          </a:solidFill>
                          <a:effectLst/>
                          <a:latin typeface="Arial" charset="0"/>
                          <a:cs typeface="Arial" charset="0"/>
                        </a:rPr>
                        <a:t>Sr</a:t>
                      </a:r>
                      <a:r>
                        <a:rPr kumimoji="0" lang="en-US" sz="1600" b="0" i="0" u="none" strike="noStrike" cap="none" normalizeH="0" baseline="0" dirty="0" smtClean="0">
                          <a:ln>
                            <a:noFill/>
                          </a:ln>
                          <a:solidFill>
                            <a:schemeClr val="tx1"/>
                          </a:solidFill>
                          <a:effectLst/>
                          <a:latin typeface="Arial" charset="0"/>
                          <a:cs typeface="Arial" charset="0"/>
                        </a:rPr>
                        <a:t>(OH)</a:t>
                      </a:r>
                      <a:r>
                        <a:rPr kumimoji="0" lang="en-US" sz="1600" b="0" i="0" u="none" strike="noStrike" cap="none" normalizeH="0" baseline="-25000" dirty="0" smtClean="0">
                          <a:ln>
                            <a:noFill/>
                          </a:ln>
                          <a:solidFill>
                            <a:schemeClr val="tx1"/>
                          </a:solidFill>
                          <a:effectLst/>
                          <a:latin typeface="Arial" charset="0"/>
                          <a:cs typeface="Arial" charset="0"/>
                        </a:rPr>
                        <a:t>2</a:t>
                      </a:r>
                      <a:r>
                        <a:rPr kumimoji="0" lang="en-US" sz="16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60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Barium hydroxide (Ba(OH)</a:t>
                      </a:r>
                      <a:r>
                        <a:rPr kumimoji="0" lang="en-US" sz="1600" b="0" i="0" u="none" strike="noStrike" cap="none" normalizeH="0" baseline="-25000" dirty="0" smtClean="0">
                          <a:ln>
                            <a:noFill/>
                          </a:ln>
                          <a:solidFill>
                            <a:schemeClr val="tx1"/>
                          </a:solidFill>
                          <a:effectLst/>
                          <a:latin typeface="Arial" charset="0"/>
                          <a:cs typeface="Arial" charset="0"/>
                        </a:rPr>
                        <a:t>2</a:t>
                      </a:r>
                      <a:r>
                        <a:rPr kumimoji="0" lang="en-US" sz="16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80" name="Rectangle 36"/>
          <p:cNvSpPr>
            <a:spLocks noGrp="1" noChangeArrowheads="1"/>
          </p:cNvSpPr>
          <p:nvPr>
            <p:ph idx="1"/>
          </p:nvPr>
        </p:nvSpPr>
        <p:spPr>
          <a:xfrm>
            <a:off x="533400" y="838200"/>
            <a:ext cx="8001000" cy="5105400"/>
          </a:xfrm>
        </p:spPr>
        <p:txBody>
          <a:bodyPr/>
          <a:lstStyle/>
          <a:p>
            <a:pPr>
              <a:lnSpc>
                <a:spcPct val="130000"/>
              </a:lnSpc>
            </a:pPr>
            <a:r>
              <a:rPr lang="en-US" dirty="0"/>
              <a:t>Acids have different numbers of H</a:t>
            </a:r>
            <a:r>
              <a:rPr lang="en-US" baseline="30000" dirty="0"/>
              <a:t>+</a:t>
            </a:r>
            <a:r>
              <a:rPr lang="en-US" dirty="0"/>
              <a:t> ions to contribute depending on their identity.</a:t>
            </a:r>
          </a:p>
          <a:p>
            <a:pPr>
              <a:lnSpc>
                <a:spcPct val="130000"/>
              </a:lnSpc>
            </a:pPr>
            <a:r>
              <a:rPr lang="en-US" u="sng" dirty="0" err="1"/>
              <a:t>Monoprotic</a:t>
            </a:r>
            <a:r>
              <a:rPr lang="en-US" dirty="0"/>
              <a:t> acids have only one acidic hydrogen atom (H</a:t>
            </a:r>
            <a:r>
              <a:rPr lang="en-US" baseline="30000" dirty="0"/>
              <a:t>+</a:t>
            </a:r>
            <a:r>
              <a:rPr lang="en-US" dirty="0"/>
              <a:t>) per molecule.</a:t>
            </a:r>
          </a:p>
          <a:p>
            <a:pPr lvl="1">
              <a:lnSpc>
                <a:spcPct val="130000"/>
              </a:lnSpc>
            </a:pPr>
            <a:r>
              <a:rPr lang="en-US" dirty="0"/>
              <a:t>e.g.  </a:t>
            </a:r>
            <a:r>
              <a:rPr lang="en-US" dirty="0" err="1"/>
              <a:t>HCl</a:t>
            </a:r>
            <a:r>
              <a:rPr lang="en-US" dirty="0"/>
              <a:t> </a:t>
            </a:r>
            <a:r>
              <a:rPr lang="en-US" dirty="0">
                <a:sym typeface="Wingdings" pitchFamily="2" charset="2"/>
              </a:rPr>
              <a:t> </a:t>
            </a:r>
            <a:r>
              <a:rPr lang="en-US" dirty="0">
                <a:solidFill>
                  <a:srgbClr val="FF0000"/>
                </a:solidFill>
                <a:sym typeface="Wingdings" pitchFamily="2" charset="2"/>
              </a:rPr>
              <a:t>H</a:t>
            </a:r>
            <a:r>
              <a:rPr lang="en-US" baseline="30000" dirty="0">
                <a:solidFill>
                  <a:srgbClr val="FF0000"/>
                </a:solidFill>
                <a:sym typeface="Wingdings" pitchFamily="2" charset="2"/>
              </a:rPr>
              <a:t>+</a:t>
            </a:r>
            <a:r>
              <a:rPr lang="en-US" dirty="0">
                <a:sym typeface="Wingdings" pitchFamily="2" charset="2"/>
              </a:rPr>
              <a:t> + </a:t>
            </a:r>
            <a:r>
              <a:rPr lang="en-US" dirty="0" err="1">
                <a:sym typeface="Wingdings" pitchFamily="2" charset="2"/>
              </a:rPr>
              <a:t>Cl</a:t>
            </a:r>
            <a:r>
              <a:rPr lang="en-US" baseline="30000" dirty="0">
                <a:sym typeface="Wingdings" pitchFamily="2" charset="2"/>
              </a:rPr>
              <a:t>-</a:t>
            </a:r>
            <a:endParaRPr lang="en-US" dirty="0">
              <a:sym typeface="Wingdings" pitchFamily="2" charset="2"/>
            </a:endParaRPr>
          </a:p>
          <a:p>
            <a:pPr>
              <a:lnSpc>
                <a:spcPct val="130000"/>
              </a:lnSpc>
            </a:pPr>
            <a:r>
              <a:rPr lang="en-US" u="sng" dirty="0" err="1"/>
              <a:t>Polyprotic</a:t>
            </a:r>
            <a:r>
              <a:rPr lang="en-US" dirty="0"/>
              <a:t> acids have multiple acidic hydrogen atoms per molecule.</a:t>
            </a:r>
          </a:p>
          <a:p>
            <a:pPr lvl="1">
              <a:lnSpc>
                <a:spcPct val="130000"/>
              </a:lnSpc>
            </a:pPr>
            <a:r>
              <a:rPr lang="en-US" dirty="0"/>
              <a:t>e.g.  H</a:t>
            </a:r>
            <a:r>
              <a:rPr lang="en-US" baseline="-25000" dirty="0"/>
              <a:t>2</a:t>
            </a:r>
            <a:r>
              <a:rPr lang="en-US" dirty="0"/>
              <a:t>SO</a:t>
            </a:r>
            <a:r>
              <a:rPr lang="en-US" baseline="-25000" dirty="0"/>
              <a:t>4</a:t>
            </a:r>
            <a:r>
              <a:rPr lang="en-US" dirty="0"/>
              <a:t> </a:t>
            </a:r>
            <a:r>
              <a:rPr lang="en-US" dirty="0">
                <a:sym typeface="Wingdings" pitchFamily="2" charset="2"/>
              </a:rPr>
              <a:t>  </a:t>
            </a:r>
            <a:r>
              <a:rPr lang="en-US" dirty="0">
                <a:solidFill>
                  <a:srgbClr val="FF0000"/>
                </a:solidFill>
                <a:sym typeface="Wingdings" pitchFamily="2" charset="2"/>
              </a:rPr>
              <a:t>2H</a:t>
            </a:r>
            <a:r>
              <a:rPr lang="en-US" baseline="30000" dirty="0">
                <a:solidFill>
                  <a:srgbClr val="FF0000"/>
                </a:solidFill>
                <a:sym typeface="Wingdings" pitchFamily="2" charset="2"/>
              </a:rPr>
              <a:t>+</a:t>
            </a:r>
            <a:r>
              <a:rPr lang="en-US" dirty="0">
                <a:sym typeface="Wingdings" pitchFamily="2" charset="2"/>
              </a:rPr>
              <a:t> + SO4</a:t>
            </a:r>
            <a:r>
              <a:rPr lang="en-US" baseline="30000" dirty="0">
                <a:sym typeface="Wingdings" pitchFamily="2" charset="2"/>
              </a:rPr>
              <a:t>2-</a:t>
            </a:r>
            <a:r>
              <a:rPr lang="en-US" dirty="0">
                <a:sym typeface="Wingdings" pitchFamily="2" charset="2"/>
              </a:rPr>
              <a:t> (diprotic)</a:t>
            </a:r>
          </a:p>
          <a:p>
            <a:pPr lvl="1">
              <a:lnSpc>
                <a:spcPct val="130000"/>
              </a:lnSpc>
            </a:pPr>
            <a:r>
              <a:rPr lang="en-US" dirty="0"/>
              <a:t>e.g.  H</a:t>
            </a:r>
            <a:r>
              <a:rPr lang="en-US" baseline="-25000" dirty="0"/>
              <a:t>3</a:t>
            </a:r>
            <a:r>
              <a:rPr lang="en-US" dirty="0"/>
              <a:t>PO</a:t>
            </a:r>
            <a:r>
              <a:rPr lang="en-US" baseline="-25000" dirty="0"/>
              <a:t>4</a:t>
            </a:r>
            <a:r>
              <a:rPr lang="en-US" dirty="0"/>
              <a:t> </a:t>
            </a:r>
            <a:r>
              <a:rPr lang="en-US" dirty="0">
                <a:sym typeface="Wingdings" pitchFamily="2" charset="2"/>
              </a:rPr>
              <a:t></a:t>
            </a:r>
            <a:r>
              <a:rPr lang="en-US" dirty="0">
                <a:solidFill>
                  <a:srgbClr val="FF0000"/>
                </a:solidFill>
                <a:sym typeface="Wingdings" pitchFamily="2" charset="2"/>
              </a:rPr>
              <a:t> 3H</a:t>
            </a:r>
            <a:r>
              <a:rPr lang="en-US" baseline="30000" dirty="0">
                <a:solidFill>
                  <a:srgbClr val="FF0000"/>
                </a:solidFill>
                <a:sym typeface="Wingdings" pitchFamily="2" charset="2"/>
              </a:rPr>
              <a:t>+</a:t>
            </a:r>
            <a:r>
              <a:rPr lang="en-US" dirty="0">
                <a:solidFill>
                  <a:srgbClr val="FF0000"/>
                </a:solidFill>
                <a:sym typeface="Wingdings" pitchFamily="2" charset="2"/>
              </a:rPr>
              <a:t> </a:t>
            </a:r>
            <a:r>
              <a:rPr lang="en-US" dirty="0">
                <a:sym typeface="Wingdings" pitchFamily="2" charset="2"/>
              </a:rPr>
              <a:t>+ PO</a:t>
            </a:r>
            <a:r>
              <a:rPr lang="en-US" baseline="-25000" dirty="0">
                <a:sym typeface="Wingdings" pitchFamily="2" charset="2"/>
              </a:rPr>
              <a:t>4</a:t>
            </a:r>
            <a:r>
              <a:rPr lang="en-US" baseline="30000" dirty="0">
                <a:sym typeface="Wingdings" pitchFamily="2" charset="2"/>
              </a:rPr>
              <a:t>3-</a:t>
            </a:r>
            <a:r>
              <a:rPr lang="en-US" dirty="0">
                <a:sym typeface="Wingdings" pitchFamily="2" charset="2"/>
              </a:rPr>
              <a:t> (</a:t>
            </a:r>
            <a:r>
              <a:rPr lang="en-US" dirty="0" err="1">
                <a:sym typeface="Wingdings" pitchFamily="2" charset="2"/>
              </a:rPr>
              <a:t>triprotic</a:t>
            </a:r>
            <a:r>
              <a:rPr lang="en-US" dirty="0">
                <a:sym typeface="Wingdings" pitchFamily="2" charset="2"/>
              </a:rPr>
              <a:t>)</a:t>
            </a:r>
            <a:endParaRPr lang="en-US" dirty="0"/>
          </a:p>
        </p:txBody>
      </p:sp>
      <p:sp>
        <p:nvSpPr>
          <p:cNvPr id="4" name="Slide Number Placeholder 5"/>
          <p:cNvSpPr>
            <a:spLocks noGrp="1"/>
          </p:cNvSpPr>
          <p:nvPr>
            <p:ph type="sldNum" sz="quarter" idx="12"/>
          </p:nvPr>
        </p:nvSpPr>
        <p:spPr/>
        <p:txBody>
          <a:bodyPr/>
          <a:lstStyle/>
          <a:p>
            <a:fld id="{DE3A3FE4-2C6C-4BFD-9815-BBE2CE967707}" type="slidenum">
              <a:rPr lang="en-US"/>
              <a:pPr/>
              <a:t>21</a:t>
            </a:fld>
            <a:endParaRPr lang="en-US"/>
          </a:p>
        </p:txBody>
      </p:sp>
      <p:sp>
        <p:nvSpPr>
          <p:cNvPr id="287746" name="Rectangle 2"/>
          <p:cNvSpPr>
            <a:spLocks noGrp="1" noChangeArrowheads="1"/>
          </p:cNvSpPr>
          <p:nvPr>
            <p:ph type="title"/>
          </p:nvPr>
        </p:nvSpPr>
        <p:spPr>
          <a:xfrm>
            <a:off x="914400" y="0"/>
            <a:ext cx="7543800" cy="914400"/>
          </a:xfrm>
        </p:spPr>
        <p:txBody>
          <a:bodyPr/>
          <a:lstStyle/>
          <a:p>
            <a:r>
              <a:rPr lang="en-US" dirty="0"/>
              <a:t>Acid Dissociation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1" name="Rectangle 3"/>
          <p:cNvSpPr>
            <a:spLocks noGrp="1" noChangeArrowheads="1"/>
          </p:cNvSpPr>
          <p:nvPr>
            <p:ph idx="1"/>
          </p:nvPr>
        </p:nvSpPr>
        <p:spPr>
          <a:xfrm>
            <a:off x="685800" y="990600"/>
            <a:ext cx="7924800" cy="4800600"/>
          </a:xfrm>
        </p:spPr>
        <p:txBody>
          <a:bodyPr/>
          <a:lstStyle/>
          <a:p>
            <a:pPr>
              <a:lnSpc>
                <a:spcPct val="130000"/>
              </a:lnSpc>
            </a:pPr>
            <a:r>
              <a:rPr lang="en-US" dirty="0"/>
              <a:t>pH is a measure of how acidic or basic a solution is. </a:t>
            </a:r>
          </a:p>
          <a:p>
            <a:pPr>
              <a:lnSpc>
                <a:spcPct val="130000"/>
              </a:lnSpc>
            </a:pPr>
            <a:r>
              <a:rPr lang="en-US" dirty="0"/>
              <a:t>pH scale ranges from 0 to 14.  </a:t>
            </a:r>
          </a:p>
          <a:p>
            <a:pPr lvl="1">
              <a:lnSpc>
                <a:spcPct val="130000"/>
              </a:lnSpc>
            </a:pPr>
            <a:r>
              <a:rPr lang="en-US" dirty="0"/>
              <a:t>0 is the most acidic</a:t>
            </a:r>
          </a:p>
          <a:p>
            <a:pPr lvl="1">
              <a:lnSpc>
                <a:spcPct val="130000"/>
              </a:lnSpc>
            </a:pPr>
            <a:r>
              <a:rPr lang="en-US" dirty="0"/>
              <a:t>14 is the most basic</a:t>
            </a:r>
          </a:p>
          <a:p>
            <a:pPr lvl="1">
              <a:lnSpc>
                <a:spcPct val="130000"/>
              </a:lnSpc>
            </a:pPr>
            <a:r>
              <a:rPr lang="en-US" dirty="0"/>
              <a:t>7 indicates a “neutral” solution.</a:t>
            </a:r>
          </a:p>
        </p:txBody>
      </p:sp>
      <p:sp>
        <p:nvSpPr>
          <p:cNvPr id="4" name="Slide Number Placeholder 5"/>
          <p:cNvSpPr>
            <a:spLocks noGrp="1"/>
          </p:cNvSpPr>
          <p:nvPr>
            <p:ph type="sldNum" sz="quarter" idx="12"/>
          </p:nvPr>
        </p:nvSpPr>
        <p:spPr/>
        <p:txBody>
          <a:bodyPr/>
          <a:lstStyle/>
          <a:p>
            <a:fld id="{E8FD4B7C-F578-4381-A890-A6EDECABC3A0}" type="slidenum">
              <a:rPr lang="en-US"/>
              <a:pPr/>
              <a:t>22</a:t>
            </a:fld>
            <a:endParaRPr lang="en-US"/>
          </a:p>
        </p:txBody>
      </p:sp>
      <p:sp>
        <p:nvSpPr>
          <p:cNvPr id="375810" name="Rectangle 2"/>
          <p:cNvSpPr>
            <a:spLocks noGrp="1" noChangeArrowheads="1"/>
          </p:cNvSpPr>
          <p:nvPr>
            <p:ph type="title"/>
          </p:nvPr>
        </p:nvSpPr>
        <p:spPr/>
        <p:txBody>
          <a:bodyPr>
            <a:normAutofit fontScale="90000"/>
          </a:bodyPr>
          <a:lstStyle/>
          <a:p>
            <a:r>
              <a:rPr lang="en-US" dirty="0"/>
              <a:t>pH</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3"/>
          <p:cNvSpPr>
            <a:spLocks noGrp="1"/>
          </p:cNvSpPr>
          <p:nvPr>
            <p:ph type="sldNum" sz="quarter" idx="12"/>
          </p:nvPr>
        </p:nvSpPr>
        <p:spPr/>
        <p:txBody>
          <a:bodyPr/>
          <a:lstStyle/>
          <a:p>
            <a:fld id="{E006D8C9-C1C6-4570-855C-DB4969512FDC}" type="slidenum">
              <a:rPr lang="en-US"/>
              <a:pPr/>
              <a:t>23</a:t>
            </a:fld>
            <a:endParaRPr lang="en-US"/>
          </a:p>
        </p:txBody>
      </p:sp>
      <p:sp>
        <p:nvSpPr>
          <p:cNvPr id="291842" name="Rectangle 4"/>
          <p:cNvSpPr>
            <a:spLocks noGrp="1" noChangeArrowheads="1"/>
          </p:cNvSpPr>
          <p:nvPr>
            <p:ph type="title" idx="4294967295"/>
          </p:nvPr>
        </p:nvSpPr>
        <p:spPr>
          <a:xfrm>
            <a:off x="838200" y="0"/>
            <a:ext cx="7543800" cy="1143000"/>
          </a:xfrm>
        </p:spPr>
        <p:txBody>
          <a:bodyPr/>
          <a:lstStyle/>
          <a:p>
            <a:r>
              <a:rPr lang="en-US" dirty="0"/>
              <a:t>pH Paper</a:t>
            </a:r>
          </a:p>
        </p:txBody>
      </p:sp>
      <p:sp>
        <p:nvSpPr>
          <p:cNvPr id="291844" name="Rectangle 8"/>
          <p:cNvSpPr>
            <a:spLocks noChangeAspect="1" noChangeArrowheads="1"/>
          </p:cNvSpPr>
          <p:nvPr/>
        </p:nvSpPr>
        <p:spPr bwMode="auto">
          <a:xfrm>
            <a:off x="631825" y="1905000"/>
            <a:ext cx="968375" cy="13922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1845" name="Rectangle 9"/>
          <p:cNvSpPr>
            <a:spLocks noChangeAspect="1" noChangeArrowheads="1"/>
          </p:cNvSpPr>
          <p:nvPr/>
        </p:nvSpPr>
        <p:spPr bwMode="auto">
          <a:xfrm>
            <a:off x="1851025" y="1905000"/>
            <a:ext cx="968375" cy="1392238"/>
          </a:xfrm>
          <a:prstGeom prst="rect">
            <a:avLst/>
          </a:prstGeom>
          <a:solidFill>
            <a:srgbClr val="FF0000">
              <a:alpha val="7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1846" name="Rectangle 10"/>
          <p:cNvSpPr>
            <a:spLocks noChangeAspect="1" noChangeArrowheads="1"/>
          </p:cNvSpPr>
          <p:nvPr/>
        </p:nvSpPr>
        <p:spPr bwMode="auto">
          <a:xfrm>
            <a:off x="4267200" y="1905000"/>
            <a:ext cx="968375" cy="1392238"/>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1847" name="Rectangle 11"/>
          <p:cNvSpPr>
            <a:spLocks noChangeAspect="1" noChangeArrowheads="1"/>
          </p:cNvSpPr>
          <p:nvPr/>
        </p:nvSpPr>
        <p:spPr bwMode="auto">
          <a:xfrm>
            <a:off x="3048000" y="1905000"/>
            <a:ext cx="968375" cy="1392238"/>
          </a:xfrm>
          <a:prstGeom prst="rect">
            <a:avLst/>
          </a:prstGeom>
          <a:solidFill>
            <a:srgbClr val="FF6600">
              <a:alpha val="7097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1848" name="Rectangle 12"/>
          <p:cNvSpPr>
            <a:spLocks noChangeAspect="1" noChangeArrowheads="1"/>
          </p:cNvSpPr>
          <p:nvPr/>
        </p:nvSpPr>
        <p:spPr bwMode="auto">
          <a:xfrm>
            <a:off x="5508625" y="1905000"/>
            <a:ext cx="968375" cy="1392238"/>
          </a:xfrm>
          <a:prstGeom prst="rect">
            <a:avLst/>
          </a:prstGeom>
          <a:solidFill>
            <a:srgbClr val="E9A15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1849" name="Rectangle 13"/>
          <p:cNvSpPr>
            <a:spLocks noChangeAspect="1" noChangeArrowheads="1"/>
          </p:cNvSpPr>
          <p:nvPr/>
        </p:nvSpPr>
        <p:spPr bwMode="auto">
          <a:xfrm>
            <a:off x="6727825" y="1905000"/>
            <a:ext cx="968375" cy="1392238"/>
          </a:xfrm>
          <a:prstGeom prst="rect">
            <a:avLst/>
          </a:prstGeom>
          <a:solidFill>
            <a:srgbClr val="CCCC0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1850" name="Rectangle 14"/>
          <p:cNvSpPr>
            <a:spLocks noChangeAspect="1" noChangeArrowheads="1"/>
          </p:cNvSpPr>
          <p:nvPr/>
        </p:nvSpPr>
        <p:spPr bwMode="auto">
          <a:xfrm>
            <a:off x="7924800" y="1905000"/>
            <a:ext cx="968375" cy="1392238"/>
          </a:xfrm>
          <a:prstGeom prst="rect">
            <a:avLst/>
          </a:prstGeom>
          <a:solidFill>
            <a:srgbClr val="CCCC00">
              <a:alpha val="8901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1851" name="Rectangle 15"/>
          <p:cNvSpPr>
            <a:spLocks noChangeAspect="1" noChangeArrowheads="1"/>
          </p:cNvSpPr>
          <p:nvPr/>
        </p:nvSpPr>
        <p:spPr bwMode="auto">
          <a:xfrm>
            <a:off x="609600" y="4322763"/>
            <a:ext cx="968375" cy="1392237"/>
          </a:xfrm>
          <a:prstGeom prst="rect">
            <a:avLst/>
          </a:prstGeom>
          <a:solidFill>
            <a:srgbClr val="008000">
              <a:alpha val="6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1852" name="Rectangle 16"/>
          <p:cNvSpPr>
            <a:spLocks noChangeAspect="1" noChangeArrowheads="1"/>
          </p:cNvSpPr>
          <p:nvPr/>
        </p:nvSpPr>
        <p:spPr bwMode="auto">
          <a:xfrm>
            <a:off x="1828800" y="4322763"/>
            <a:ext cx="968375" cy="1392237"/>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1853" name="Rectangle 17"/>
          <p:cNvSpPr>
            <a:spLocks noChangeAspect="1" noChangeArrowheads="1"/>
          </p:cNvSpPr>
          <p:nvPr/>
        </p:nvSpPr>
        <p:spPr bwMode="auto">
          <a:xfrm>
            <a:off x="3048000" y="4322763"/>
            <a:ext cx="968375" cy="1392237"/>
          </a:xfrm>
          <a:prstGeom prst="rect">
            <a:avLst/>
          </a:prstGeom>
          <a:solidFill>
            <a:srgbClr val="005000">
              <a:alpha val="988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1854" name="Rectangle 18"/>
          <p:cNvSpPr>
            <a:spLocks noChangeAspect="1" noChangeArrowheads="1"/>
          </p:cNvSpPr>
          <p:nvPr/>
        </p:nvSpPr>
        <p:spPr bwMode="auto">
          <a:xfrm>
            <a:off x="4267200" y="4322763"/>
            <a:ext cx="968375" cy="1392237"/>
          </a:xfrm>
          <a:prstGeom prst="rect">
            <a:avLst/>
          </a:prstGeom>
          <a:solidFill>
            <a:srgbClr val="02463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1855" name="Rectangle 19"/>
          <p:cNvSpPr>
            <a:spLocks noChangeAspect="1" noChangeArrowheads="1"/>
          </p:cNvSpPr>
          <p:nvPr/>
        </p:nvSpPr>
        <p:spPr bwMode="auto">
          <a:xfrm>
            <a:off x="5486400" y="4322763"/>
            <a:ext cx="968375" cy="1392237"/>
          </a:xfrm>
          <a:prstGeom prst="rect">
            <a:avLst/>
          </a:prstGeom>
          <a:solidFill>
            <a:srgbClr val="042948">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1856" name="Rectangle 20"/>
          <p:cNvSpPr>
            <a:spLocks noChangeAspect="1" noChangeArrowheads="1"/>
          </p:cNvSpPr>
          <p:nvPr/>
        </p:nvSpPr>
        <p:spPr bwMode="auto">
          <a:xfrm>
            <a:off x="6705600" y="4322763"/>
            <a:ext cx="968375" cy="1392237"/>
          </a:xfrm>
          <a:prstGeom prst="rect">
            <a:avLst/>
          </a:prstGeom>
          <a:solidFill>
            <a:srgbClr val="6600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1857" name="Rectangle 21"/>
          <p:cNvSpPr>
            <a:spLocks noChangeAspect="1" noChangeArrowheads="1"/>
          </p:cNvSpPr>
          <p:nvPr/>
        </p:nvSpPr>
        <p:spPr bwMode="auto">
          <a:xfrm>
            <a:off x="7902575" y="4322763"/>
            <a:ext cx="968375" cy="1392237"/>
          </a:xfrm>
          <a:prstGeom prst="rect">
            <a:avLst/>
          </a:prstGeom>
          <a:solidFill>
            <a:srgbClr val="49009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1858" name="Text Box 22"/>
          <p:cNvSpPr txBox="1">
            <a:spLocks noChangeArrowheads="1"/>
          </p:cNvSpPr>
          <p:nvPr/>
        </p:nvSpPr>
        <p:spPr bwMode="auto">
          <a:xfrm>
            <a:off x="669925" y="1484313"/>
            <a:ext cx="7842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t>pH  0               1                 2                 3                 4                  5                6</a:t>
            </a:r>
          </a:p>
        </p:txBody>
      </p:sp>
      <p:sp>
        <p:nvSpPr>
          <p:cNvPr id="291859" name="Text Box 23"/>
          <p:cNvSpPr txBox="1">
            <a:spLocks noChangeArrowheads="1"/>
          </p:cNvSpPr>
          <p:nvPr/>
        </p:nvSpPr>
        <p:spPr bwMode="auto">
          <a:xfrm>
            <a:off x="685800" y="3900488"/>
            <a:ext cx="803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t>pH  7               8                 9                10               11                12                13</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5AAD21-4172-4249-A34E-3CEA7901FBDD}" type="slidenum">
              <a:rPr lang="en-US"/>
              <a:pPr/>
              <a:t>24</a:t>
            </a:fld>
            <a:endParaRPr lang="en-US"/>
          </a:p>
        </p:txBody>
      </p:sp>
      <p:sp>
        <p:nvSpPr>
          <p:cNvPr id="292866" name="Rectangle 4"/>
          <p:cNvSpPr>
            <a:spLocks noGrp="1" noChangeArrowheads="1"/>
          </p:cNvSpPr>
          <p:nvPr>
            <p:ph type="title" idx="4294967295"/>
          </p:nvPr>
        </p:nvSpPr>
        <p:spPr>
          <a:xfrm>
            <a:off x="838200" y="0"/>
            <a:ext cx="7543800" cy="914400"/>
          </a:xfrm>
        </p:spPr>
        <p:txBody>
          <a:bodyPr/>
          <a:lstStyle/>
          <a:p>
            <a:r>
              <a:rPr lang="en-US"/>
              <a:t>pH of Common Substances</a:t>
            </a:r>
          </a:p>
        </p:txBody>
      </p:sp>
      <p:pic>
        <p:nvPicPr>
          <p:cNvPr id="292867" name="Picture 5" descr="16-16Figure_PHO"/>
          <p:cNvPicPr>
            <a:picLocks noChangeAspect="1" noChangeArrowheads="1"/>
          </p:cNvPicPr>
          <p:nvPr/>
        </p:nvPicPr>
        <p:blipFill>
          <a:blip r:embed="rId3">
            <a:extLst>
              <a:ext uri="{28A0092B-C50C-407E-A947-70E740481C1C}">
                <a14:useLocalDpi xmlns:a14="http://schemas.microsoft.com/office/drawing/2010/main" val="0"/>
              </a:ext>
            </a:extLst>
          </a:blip>
          <a:srcRect t="25815" b="3685"/>
          <a:stretch>
            <a:fillRect/>
          </a:stretch>
        </p:blipFill>
        <p:spPr bwMode="auto">
          <a:xfrm>
            <a:off x="3124200" y="1371600"/>
            <a:ext cx="4140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685800"/>
            <a:ext cx="8229600" cy="4878136"/>
          </a:xfrm>
        </p:spPr>
        <p:txBody>
          <a:bodyPr>
            <a:normAutofit/>
          </a:bodyPr>
          <a:lstStyle/>
          <a:p>
            <a:r>
              <a:rPr lang="en-US" sz="2400" dirty="0" smtClean="0"/>
              <a:t>pH is a logarithmic scale.  Logarithmic scales show values based on a interval of orders of magnitude.</a:t>
            </a:r>
          </a:p>
          <a:p>
            <a:r>
              <a:rPr lang="en-US" sz="2400" dirty="0" smtClean="0"/>
              <a:t>Suppose you were asked to graph the following  data on bacteria growth:</a:t>
            </a:r>
          </a:p>
          <a:p>
            <a:pPr marL="109728" indent="0">
              <a:buNone/>
            </a:pPr>
            <a:endParaRPr lang="en-US" sz="2400" dirty="0"/>
          </a:p>
        </p:txBody>
      </p:sp>
      <p:sp>
        <p:nvSpPr>
          <p:cNvPr id="2" name="Slide Number Placeholder 1"/>
          <p:cNvSpPr>
            <a:spLocks noGrp="1"/>
          </p:cNvSpPr>
          <p:nvPr>
            <p:ph type="sldNum" sz="quarter" idx="12"/>
          </p:nvPr>
        </p:nvSpPr>
        <p:spPr/>
        <p:txBody>
          <a:bodyPr/>
          <a:lstStyle/>
          <a:p>
            <a:fld id="{2B44684D-D137-4D5D-8045-62C2CF3FD32E}" type="slidenum">
              <a:rPr lang="en-US" smtClean="0"/>
              <a:pPr/>
              <a:t>25</a:t>
            </a:fld>
            <a:endParaRPr lang="en-US"/>
          </a:p>
        </p:txBody>
      </p:sp>
      <p:sp>
        <p:nvSpPr>
          <p:cNvPr id="3" name="Title 2"/>
          <p:cNvSpPr>
            <a:spLocks noGrp="1"/>
          </p:cNvSpPr>
          <p:nvPr>
            <p:ph type="title"/>
          </p:nvPr>
        </p:nvSpPr>
        <p:spPr>
          <a:xfrm>
            <a:off x="457200" y="14514"/>
            <a:ext cx="8229600" cy="655638"/>
          </a:xfrm>
        </p:spPr>
        <p:txBody>
          <a:bodyPr>
            <a:normAutofit fontScale="90000"/>
          </a:bodyPr>
          <a:lstStyle/>
          <a:p>
            <a:r>
              <a:rPr lang="en-US" dirty="0" smtClean="0"/>
              <a:t>Logarithmic Scales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095712168"/>
              </p:ext>
            </p:extLst>
          </p:nvPr>
        </p:nvGraphicFramePr>
        <p:xfrm>
          <a:off x="3200400" y="1905000"/>
          <a:ext cx="3505200" cy="185420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370840">
                <a:tc>
                  <a:txBody>
                    <a:bodyPr/>
                    <a:lstStyle/>
                    <a:p>
                      <a:pPr algn="ctr"/>
                      <a:r>
                        <a:rPr lang="en-US" dirty="0" smtClean="0"/>
                        <a:t>Day</a:t>
                      </a:r>
                      <a:endParaRPr lang="en-US" dirty="0"/>
                    </a:p>
                  </a:txBody>
                  <a:tcPr/>
                </a:tc>
                <a:tc>
                  <a:txBody>
                    <a:bodyPr/>
                    <a:lstStyle/>
                    <a:p>
                      <a:pPr algn="ctr"/>
                      <a:r>
                        <a:rPr lang="en-US" dirty="0" smtClean="0"/>
                        <a:t>Population</a:t>
                      </a:r>
                      <a:endParaRPr lang="en-US" dirty="0"/>
                    </a:p>
                  </a:txBody>
                  <a:tcPr/>
                </a:tc>
                <a:extLst>
                  <a:ext uri="{0D108BD9-81ED-4DB2-BD59-A6C34878D82A}">
                    <a16:rowId xmlns:a16="http://schemas.microsoft.com/office/drawing/2014/main" val="10000"/>
                  </a:ext>
                </a:extLst>
              </a:tr>
              <a:tr h="370840">
                <a:tc>
                  <a:txBody>
                    <a:bodyPr/>
                    <a:lstStyle/>
                    <a:p>
                      <a:pPr algn="ctr"/>
                      <a:r>
                        <a:rPr lang="en-US" dirty="0" smtClean="0"/>
                        <a:t>1</a:t>
                      </a:r>
                      <a:endParaRPr lang="en-US" dirty="0"/>
                    </a:p>
                  </a:txBody>
                  <a:tcPr/>
                </a:tc>
                <a:tc>
                  <a:txBody>
                    <a:bodyPr/>
                    <a:lstStyle/>
                    <a:p>
                      <a:pPr algn="ctr"/>
                      <a:r>
                        <a:rPr lang="en-US" dirty="0" smtClean="0"/>
                        <a:t>10</a:t>
                      </a:r>
                      <a:endParaRPr lang="en-US" dirty="0"/>
                    </a:p>
                  </a:txBody>
                  <a:tcPr/>
                </a:tc>
                <a:extLst>
                  <a:ext uri="{0D108BD9-81ED-4DB2-BD59-A6C34878D82A}">
                    <a16:rowId xmlns:a16="http://schemas.microsoft.com/office/drawing/2014/main" val="10001"/>
                  </a:ext>
                </a:extLst>
              </a:tr>
              <a:tr h="370840">
                <a:tc>
                  <a:txBody>
                    <a:bodyPr/>
                    <a:lstStyle/>
                    <a:p>
                      <a:pPr algn="ctr"/>
                      <a:r>
                        <a:rPr lang="en-US" dirty="0" smtClean="0"/>
                        <a:t>2</a:t>
                      </a:r>
                      <a:endParaRPr lang="en-US" dirty="0"/>
                    </a:p>
                  </a:txBody>
                  <a:tcPr/>
                </a:tc>
                <a:tc>
                  <a:txBody>
                    <a:bodyPr/>
                    <a:lstStyle/>
                    <a:p>
                      <a:pPr algn="ctr"/>
                      <a:r>
                        <a:rPr lang="en-US" dirty="0" smtClean="0"/>
                        <a:t>100</a:t>
                      </a:r>
                      <a:endParaRPr lang="en-US" dirty="0"/>
                    </a:p>
                  </a:txBody>
                  <a:tcPr/>
                </a:tc>
                <a:extLst>
                  <a:ext uri="{0D108BD9-81ED-4DB2-BD59-A6C34878D82A}">
                    <a16:rowId xmlns:a16="http://schemas.microsoft.com/office/drawing/2014/main" val="10002"/>
                  </a:ext>
                </a:extLst>
              </a:tr>
              <a:tr h="370840">
                <a:tc>
                  <a:txBody>
                    <a:bodyPr/>
                    <a:lstStyle/>
                    <a:p>
                      <a:pPr algn="ctr"/>
                      <a:r>
                        <a:rPr lang="en-US" dirty="0" smtClean="0"/>
                        <a:t>3</a:t>
                      </a:r>
                      <a:endParaRPr lang="en-US" dirty="0"/>
                    </a:p>
                  </a:txBody>
                  <a:tcPr/>
                </a:tc>
                <a:tc>
                  <a:txBody>
                    <a:bodyPr/>
                    <a:lstStyle/>
                    <a:p>
                      <a:pPr algn="ctr"/>
                      <a:r>
                        <a:rPr lang="en-US" dirty="0" smtClean="0"/>
                        <a:t>10,000</a:t>
                      </a:r>
                      <a:endParaRPr lang="en-US" dirty="0"/>
                    </a:p>
                  </a:txBody>
                  <a:tcPr/>
                </a:tc>
                <a:extLst>
                  <a:ext uri="{0D108BD9-81ED-4DB2-BD59-A6C34878D82A}">
                    <a16:rowId xmlns:a16="http://schemas.microsoft.com/office/drawing/2014/main" val="10003"/>
                  </a:ext>
                </a:extLst>
              </a:tr>
              <a:tr h="370840">
                <a:tc>
                  <a:txBody>
                    <a:bodyPr/>
                    <a:lstStyle/>
                    <a:p>
                      <a:pPr algn="ctr"/>
                      <a:r>
                        <a:rPr lang="en-US" dirty="0" smtClean="0"/>
                        <a:t>4</a:t>
                      </a:r>
                      <a:endParaRPr lang="en-US" dirty="0"/>
                    </a:p>
                  </a:txBody>
                  <a:tcPr/>
                </a:tc>
                <a:tc>
                  <a:txBody>
                    <a:bodyPr/>
                    <a:lstStyle/>
                    <a:p>
                      <a:pPr algn="ctr"/>
                      <a:r>
                        <a:rPr lang="en-US" dirty="0" smtClean="0"/>
                        <a:t>100,000,000</a:t>
                      </a:r>
                      <a:endParaRPr lang="en-US" dirty="0"/>
                    </a:p>
                  </a:txBody>
                  <a:tcPr/>
                </a:tc>
                <a:extLst>
                  <a:ext uri="{0D108BD9-81ED-4DB2-BD59-A6C34878D82A}">
                    <a16:rowId xmlns:a16="http://schemas.microsoft.com/office/drawing/2014/main" val="10004"/>
                  </a:ext>
                </a:extLst>
              </a:tr>
            </a:tbl>
          </a:graphicData>
        </a:graphic>
      </p:graphicFrame>
      <p:pic>
        <p:nvPicPr>
          <p:cNvPr id="4444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0"/>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4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9300" y="3810000"/>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9189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5" name="Rectangle 3"/>
          <p:cNvSpPr>
            <a:spLocks noGrp="1" noChangeArrowheads="1"/>
          </p:cNvSpPr>
          <p:nvPr>
            <p:ph idx="1"/>
          </p:nvPr>
        </p:nvSpPr>
        <p:spPr>
          <a:xfrm>
            <a:off x="533400" y="685800"/>
            <a:ext cx="8077200" cy="5486400"/>
          </a:xfrm>
          <a:noFill/>
        </p:spPr>
        <p:txBody>
          <a:bodyPr>
            <a:normAutofit fontScale="85000" lnSpcReduction="20000"/>
          </a:bodyPr>
          <a:lstStyle/>
          <a:p>
            <a:pPr>
              <a:lnSpc>
                <a:spcPct val="120000"/>
              </a:lnSpc>
            </a:pPr>
            <a:r>
              <a:rPr lang="en-US" dirty="0" smtClean="0"/>
              <a:t>Because most concentrations are values with negative powers of ten, a negative is added to the logarithmic equation for </a:t>
            </a:r>
            <a:r>
              <a:rPr lang="en-US" dirty="0" err="1" smtClean="0"/>
              <a:t>pH.</a:t>
            </a:r>
            <a:r>
              <a:rPr lang="en-US" dirty="0" smtClean="0"/>
              <a:t/>
            </a:r>
            <a:br>
              <a:rPr lang="en-US" dirty="0" smtClean="0"/>
            </a:br>
            <a:endParaRPr lang="en-US" dirty="0" smtClean="0"/>
          </a:p>
          <a:p>
            <a:pPr>
              <a:lnSpc>
                <a:spcPct val="120000"/>
              </a:lnSpc>
            </a:pPr>
            <a:r>
              <a:rPr lang="en-US" dirty="0" smtClean="0"/>
              <a:t>pH </a:t>
            </a:r>
            <a:r>
              <a:rPr lang="en-US" dirty="0"/>
              <a:t>is determined by taking the negative logarithm of the concentration of hydronium ions (or H</a:t>
            </a:r>
            <a:r>
              <a:rPr lang="en-US" baseline="30000" dirty="0"/>
              <a:t>+</a:t>
            </a:r>
            <a:r>
              <a:rPr lang="en-US" dirty="0"/>
              <a:t>)</a:t>
            </a:r>
          </a:p>
          <a:p>
            <a:pPr marL="457200" lvl="1" indent="0">
              <a:lnSpc>
                <a:spcPct val="120000"/>
              </a:lnSpc>
              <a:buNone/>
            </a:pPr>
            <a:r>
              <a:rPr lang="en-US" b="1" dirty="0"/>
              <a:t>pH = -log[H</a:t>
            </a:r>
            <a:r>
              <a:rPr lang="en-US" b="1" baseline="-25000" dirty="0"/>
              <a:t>3</a:t>
            </a:r>
            <a:r>
              <a:rPr lang="en-US" b="1" dirty="0"/>
              <a:t>O</a:t>
            </a:r>
            <a:r>
              <a:rPr lang="en-US" b="1" baseline="30000" dirty="0"/>
              <a:t>+</a:t>
            </a:r>
            <a:r>
              <a:rPr lang="en-US" b="1" dirty="0"/>
              <a:t>]  or  pH = -log[H</a:t>
            </a:r>
            <a:r>
              <a:rPr lang="en-US" b="1" baseline="30000" dirty="0" smtClean="0"/>
              <a:t>+</a:t>
            </a:r>
            <a:r>
              <a:rPr lang="en-US" b="1" dirty="0" smtClean="0"/>
              <a:t>]</a:t>
            </a:r>
            <a:br>
              <a:rPr lang="en-US" b="1" dirty="0" smtClean="0"/>
            </a:br>
            <a:endParaRPr lang="en-US" dirty="0" smtClean="0"/>
          </a:p>
          <a:p>
            <a:pPr>
              <a:lnSpc>
                <a:spcPct val="120000"/>
              </a:lnSpc>
            </a:pPr>
            <a:r>
              <a:rPr lang="en-US" dirty="0" err="1" smtClean="0"/>
              <a:t>pOH</a:t>
            </a:r>
            <a:r>
              <a:rPr lang="en-US" dirty="0" smtClean="0"/>
              <a:t> is determined by taking the negative logarithm of the concentration of hydroxide ions (OH</a:t>
            </a:r>
            <a:r>
              <a:rPr lang="en-US" baseline="30000" dirty="0" smtClean="0"/>
              <a:t>-</a:t>
            </a:r>
            <a:r>
              <a:rPr lang="en-US" dirty="0" smtClean="0"/>
              <a:t>)</a:t>
            </a:r>
          </a:p>
          <a:p>
            <a:pPr marL="457200" lvl="1" indent="0">
              <a:lnSpc>
                <a:spcPct val="120000"/>
              </a:lnSpc>
              <a:buNone/>
            </a:pPr>
            <a:r>
              <a:rPr lang="en-US" b="1" dirty="0" err="1" smtClean="0"/>
              <a:t>pOH</a:t>
            </a:r>
            <a:r>
              <a:rPr lang="en-US" b="1" dirty="0" smtClean="0"/>
              <a:t> = -log[OH</a:t>
            </a:r>
            <a:r>
              <a:rPr lang="en-US" b="1" baseline="30000" dirty="0" smtClean="0"/>
              <a:t>-</a:t>
            </a:r>
            <a:r>
              <a:rPr lang="en-US" b="1" dirty="0" smtClean="0"/>
              <a:t>]</a:t>
            </a:r>
            <a:br>
              <a:rPr lang="en-US" b="1" dirty="0" smtClean="0"/>
            </a:br>
            <a:endParaRPr lang="en-US" dirty="0"/>
          </a:p>
          <a:p>
            <a:pPr>
              <a:lnSpc>
                <a:spcPct val="120000"/>
              </a:lnSpc>
            </a:pPr>
            <a:r>
              <a:rPr lang="en-US" dirty="0" smtClean="0"/>
              <a:t>The sum of pH and </a:t>
            </a:r>
            <a:r>
              <a:rPr lang="en-US" dirty="0" err="1" smtClean="0"/>
              <a:t>pOH</a:t>
            </a:r>
            <a:r>
              <a:rPr lang="en-US" dirty="0" smtClean="0"/>
              <a:t> is equal to 14.</a:t>
            </a:r>
          </a:p>
          <a:p>
            <a:pPr marL="457200" lvl="1" indent="0">
              <a:lnSpc>
                <a:spcPct val="120000"/>
              </a:lnSpc>
              <a:buNone/>
            </a:pPr>
            <a:r>
              <a:rPr lang="en-US" b="1" dirty="0" smtClean="0"/>
              <a:t>pH + </a:t>
            </a:r>
            <a:r>
              <a:rPr lang="en-US" b="1" dirty="0" err="1" smtClean="0"/>
              <a:t>pOH</a:t>
            </a:r>
            <a:r>
              <a:rPr lang="en-US" b="1" dirty="0"/>
              <a:t> </a:t>
            </a:r>
            <a:r>
              <a:rPr lang="en-US" b="1" dirty="0" smtClean="0"/>
              <a:t>= 14</a:t>
            </a:r>
            <a:r>
              <a:rPr lang="en-US" b="1" dirty="0"/>
              <a:t/>
            </a:r>
            <a:br>
              <a:rPr lang="en-US" b="1" dirty="0"/>
            </a:br>
            <a:endParaRPr lang="en-US" b="1" dirty="0"/>
          </a:p>
          <a:p>
            <a:endParaRPr lang="en-US" dirty="0"/>
          </a:p>
        </p:txBody>
      </p:sp>
      <p:sp>
        <p:nvSpPr>
          <p:cNvPr id="4" name="Slide Number Placeholder 5"/>
          <p:cNvSpPr>
            <a:spLocks noGrp="1"/>
          </p:cNvSpPr>
          <p:nvPr>
            <p:ph type="sldNum" sz="quarter" idx="12"/>
          </p:nvPr>
        </p:nvSpPr>
        <p:spPr/>
        <p:txBody>
          <a:bodyPr/>
          <a:lstStyle/>
          <a:p>
            <a:fld id="{55184BBD-24F7-4670-A189-E00C1408276B}" type="slidenum">
              <a:rPr lang="en-US"/>
              <a:pPr/>
              <a:t>26</a:t>
            </a:fld>
            <a:endParaRPr lang="en-US"/>
          </a:p>
        </p:txBody>
      </p:sp>
      <p:sp>
        <p:nvSpPr>
          <p:cNvPr id="376834" name="Rectangle 2"/>
          <p:cNvSpPr>
            <a:spLocks noGrp="1" noChangeArrowheads="1"/>
          </p:cNvSpPr>
          <p:nvPr>
            <p:ph type="title"/>
          </p:nvPr>
        </p:nvSpPr>
        <p:spPr>
          <a:xfrm>
            <a:off x="485717" y="152400"/>
            <a:ext cx="8229600" cy="655638"/>
          </a:xfrm>
        </p:spPr>
        <p:txBody>
          <a:bodyPr>
            <a:normAutofit fontScale="90000"/>
          </a:bodyPr>
          <a:lstStyle/>
          <a:p>
            <a:r>
              <a:rPr lang="en-US" dirty="0"/>
              <a:t>Calculating </a:t>
            </a:r>
            <a:r>
              <a:rPr lang="en-US" dirty="0" smtClean="0"/>
              <a:t>pH / </a:t>
            </a:r>
            <a:r>
              <a:rPr lang="en-US" dirty="0" err="1" smtClean="0"/>
              <a:t>pOH</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980528648"/>
              </p:ext>
            </p:extLst>
          </p:nvPr>
        </p:nvGraphicFramePr>
        <p:xfrm>
          <a:off x="381000" y="1600200"/>
          <a:ext cx="8458200" cy="2667000"/>
        </p:xfrm>
        <a:graphic>
          <a:graphicData uri="http://schemas.openxmlformats.org/drawingml/2006/table">
            <a:tbl>
              <a:tblPr firstRow="1" bandRow="1">
                <a:tableStyleId>{5C22544A-7EE6-4342-B048-85BDC9FD1C3A}</a:tableStyleId>
              </a:tblPr>
              <a:tblGrid>
                <a:gridCol w="683491">
                  <a:extLst>
                    <a:ext uri="{9D8B030D-6E8A-4147-A177-3AD203B41FA5}">
                      <a16:colId xmlns:a16="http://schemas.microsoft.com/office/drawing/2014/main" val="20000"/>
                    </a:ext>
                  </a:extLst>
                </a:gridCol>
                <a:gridCol w="1900959">
                  <a:extLst>
                    <a:ext uri="{9D8B030D-6E8A-4147-A177-3AD203B41FA5}">
                      <a16:colId xmlns:a16="http://schemas.microsoft.com/office/drawing/2014/main" val="20001"/>
                    </a:ext>
                  </a:extLst>
                </a:gridCol>
                <a:gridCol w="1331383">
                  <a:extLst>
                    <a:ext uri="{9D8B030D-6E8A-4147-A177-3AD203B41FA5}">
                      <a16:colId xmlns:a16="http://schemas.microsoft.com/office/drawing/2014/main" val="20002"/>
                    </a:ext>
                  </a:extLst>
                </a:gridCol>
                <a:gridCol w="1722967">
                  <a:extLst>
                    <a:ext uri="{9D8B030D-6E8A-4147-A177-3AD203B41FA5}">
                      <a16:colId xmlns:a16="http://schemas.microsoft.com/office/drawing/2014/main" val="20003"/>
                    </a:ext>
                  </a:extLst>
                </a:gridCol>
                <a:gridCol w="1409700">
                  <a:extLst>
                    <a:ext uri="{9D8B030D-6E8A-4147-A177-3AD203B41FA5}">
                      <a16:colId xmlns:a16="http://schemas.microsoft.com/office/drawing/2014/main" val="20004"/>
                    </a:ext>
                  </a:extLst>
                </a:gridCol>
                <a:gridCol w="1409700">
                  <a:extLst>
                    <a:ext uri="{9D8B030D-6E8A-4147-A177-3AD203B41FA5}">
                      <a16:colId xmlns:a16="http://schemas.microsoft.com/office/drawing/2014/main" val="20005"/>
                    </a:ext>
                  </a:extLst>
                </a:gridCol>
              </a:tblGrid>
              <a:tr h="533400">
                <a:tc>
                  <a:txBody>
                    <a:bodyPr/>
                    <a:lstStyle/>
                    <a:p>
                      <a:pPr algn="ctr"/>
                      <a:endParaRPr lang="en-US" dirty="0">
                        <a:solidFill>
                          <a:schemeClr val="tx1"/>
                        </a:solidFill>
                      </a:endParaRPr>
                    </a:p>
                  </a:txBody>
                  <a:tcPr/>
                </a:tc>
                <a:tc>
                  <a:txBody>
                    <a:bodyPr/>
                    <a:lstStyle/>
                    <a:p>
                      <a:pPr algn="ctr"/>
                      <a:r>
                        <a:rPr lang="en-US" dirty="0" smtClean="0">
                          <a:solidFill>
                            <a:schemeClr val="tx1"/>
                          </a:solidFill>
                        </a:rPr>
                        <a:t>[H</a:t>
                      </a:r>
                      <a:r>
                        <a:rPr lang="en-US" baseline="30000" dirty="0" smtClean="0">
                          <a:solidFill>
                            <a:schemeClr val="tx1"/>
                          </a:solidFill>
                        </a:rPr>
                        <a:t>+</a:t>
                      </a:r>
                      <a:r>
                        <a:rPr lang="en-US" dirty="0" smtClean="0">
                          <a:solidFill>
                            <a:schemeClr val="tx1"/>
                          </a:solidFill>
                        </a:rPr>
                        <a:t>]</a:t>
                      </a:r>
                      <a:endParaRPr lang="en-US" dirty="0">
                        <a:solidFill>
                          <a:schemeClr val="tx1"/>
                        </a:solidFill>
                      </a:endParaRPr>
                    </a:p>
                  </a:txBody>
                  <a:tcPr/>
                </a:tc>
                <a:tc>
                  <a:txBody>
                    <a:bodyPr/>
                    <a:lstStyle/>
                    <a:p>
                      <a:pPr algn="ctr"/>
                      <a:r>
                        <a:rPr lang="en-US" dirty="0" smtClean="0">
                          <a:solidFill>
                            <a:schemeClr val="tx1"/>
                          </a:solidFill>
                        </a:rPr>
                        <a:t>pH</a:t>
                      </a:r>
                      <a:endParaRPr lang="en-US" dirty="0">
                        <a:solidFill>
                          <a:schemeClr val="tx1"/>
                        </a:solidFill>
                      </a:endParaRPr>
                    </a:p>
                  </a:txBody>
                  <a:tcPr/>
                </a:tc>
                <a:tc>
                  <a:txBody>
                    <a:bodyPr/>
                    <a:lstStyle/>
                    <a:p>
                      <a:pPr algn="ctr"/>
                      <a:r>
                        <a:rPr lang="en-US" dirty="0" smtClean="0">
                          <a:solidFill>
                            <a:schemeClr val="tx1"/>
                          </a:solidFill>
                        </a:rPr>
                        <a:t>[OH</a:t>
                      </a:r>
                      <a:r>
                        <a:rPr lang="en-US" baseline="30000" dirty="0" smtClean="0">
                          <a:solidFill>
                            <a:schemeClr val="tx1"/>
                          </a:solidFill>
                        </a:rPr>
                        <a:t>-</a:t>
                      </a:r>
                      <a:r>
                        <a:rPr lang="en-US" dirty="0" smtClean="0">
                          <a:solidFill>
                            <a:schemeClr val="tx1"/>
                          </a:solidFill>
                        </a:rPr>
                        <a:t>]</a:t>
                      </a:r>
                      <a:endParaRPr lang="en-US" dirty="0">
                        <a:solidFill>
                          <a:schemeClr val="tx1"/>
                        </a:solidFill>
                      </a:endParaRPr>
                    </a:p>
                  </a:txBody>
                  <a:tcPr/>
                </a:tc>
                <a:tc>
                  <a:txBody>
                    <a:bodyPr/>
                    <a:lstStyle/>
                    <a:p>
                      <a:pPr algn="ctr"/>
                      <a:r>
                        <a:rPr lang="en-US" dirty="0" err="1" smtClean="0">
                          <a:solidFill>
                            <a:schemeClr val="tx1"/>
                          </a:solidFill>
                        </a:rPr>
                        <a:t>pOH</a:t>
                      </a:r>
                      <a:endParaRPr lang="en-US" dirty="0">
                        <a:solidFill>
                          <a:schemeClr val="tx1"/>
                        </a:solidFill>
                      </a:endParaRPr>
                    </a:p>
                  </a:txBody>
                  <a:tcPr/>
                </a:tc>
                <a:tc>
                  <a:txBody>
                    <a:bodyPr/>
                    <a:lstStyle/>
                    <a:p>
                      <a:pPr algn="ctr"/>
                      <a:r>
                        <a:rPr lang="en-US" dirty="0" smtClean="0">
                          <a:solidFill>
                            <a:schemeClr val="tx1"/>
                          </a:solidFill>
                        </a:rPr>
                        <a:t>Acid/Base?</a:t>
                      </a:r>
                      <a:endParaRPr lang="en-US" dirty="0">
                        <a:solidFill>
                          <a:schemeClr val="tx1"/>
                        </a:solidFill>
                      </a:endParaRPr>
                    </a:p>
                  </a:txBody>
                  <a:tcPr/>
                </a:tc>
                <a:extLst>
                  <a:ext uri="{0D108BD9-81ED-4DB2-BD59-A6C34878D82A}">
                    <a16:rowId xmlns:a16="http://schemas.microsoft.com/office/drawing/2014/main" val="10000"/>
                  </a:ext>
                </a:extLst>
              </a:tr>
              <a:tr h="533400">
                <a:tc>
                  <a:txBody>
                    <a:bodyPr/>
                    <a:lstStyle/>
                    <a:p>
                      <a:pPr algn="ctr"/>
                      <a:r>
                        <a:rPr lang="en-US" baseline="0" dirty="0" smtClean="0">
                          <a:solidFill>
                            <a:schemeClr val="tx1"/>
                          </a:solidFill>
                        </a:rPr>
                        <a:t>1</a:t>
                      </a:r>
                      <a:endParaRPr lang="en-US" baseline="0" dirty="0">
                        <a:solidFill>
                          <a:schemeClr val="tx1"/>
                        </a:solidFill>
                      </a:endParaRPr>
                    </a:p>
                  </a:txBody>
                  <a:tcPr anchor="ctr"/>
                </a:tc>
                <a:tc>
                  <a:txBody>
                    <a:bodyPr/>
                    <a:lstStyle/>
                    <a:p>
                      <a:pPr algn="ctr"/>
                      <a:r>
                        <a:rPr lang="en-US" dirty="0" smtClean="0">
                          <a:solidFill>
                            <a:schemeClr val="tx1"/>
                          </a:solidFill>
                        </a:rPr>
                        <a:t>2.9x10</a:t>
                      </a:r>
                      <a:r>
                        <a:rPr lang="en-US" baseline="30000" dirty="0" smtClean="0">
                          <a:solidFill>
                            <a:schemeClr val="tx1"/>
                          </a:solidFill>
                        </a:rPr>
                        <a:t>-6</a:t>
                      </a:r>
                      <a:r>
                        <a:rPr lang="en-US" baseline="0" dirty="0" smtClean="0">
                          <a:solidFill>
                            <a:schemeClr val="tx1"/>
                          </a:solidFill>
                        </a:rPr>
                        <a:t> M</a:t>
                      </a:r>
                      <a:endParaRPr lang="en-US" baseline="30000" dirty="0">
                        <a:solidFill>
                          <a:schemeClr val="tx1"/>
                        </a:solidFill>
                      </a:endParaRPr>
                    </a:p>
                  </a:txBody>
                  <a:tcPr/>
                </a:tc>
                <a:tc>
                  <a:txBody>
                    <a:bodyPr/>
                    <a:lstStyle/>
                    <a:p>
                      <a:pPr algn="ctr"/>
                      <a:endParaRPr lang="en-US" dirty="0">
                        <a:solidFill>
                          <a:schemeClr val="tx1"/>
                        </a:solidFill>
                      </a:endParaRPr>
                    </a:p>
                  </a:txBody>
                  <a:tcPr/>
                </a:tc>
                <a:tc>
                  <a:txBody>
                    <a:bodyPr/>
                    <a:lstStyle/>
                    <a:p>
                      <a:pPr algn="ctr"/>
                      <a:endParaRPr lang="en-US" dirty="0">
                        <a:solidFill>
                          <a:schemeClr val="tx1"/>
                        </a:solidFill>
                      </a:endParaRPr>
                    </a:p>
                  </a:txBody>
                  <a:tcPr/>
                </a:tc>
                <a:tc>
                  <a:txBody>
                    <a:bodyPr/>
                    <a:lstStyle/>
                    <a:p>
                      <a:pPr algn="ctr"/>
                      <a:endParaRPr lang="en-US" dirty="0">
                        <a:solidFill>
                          <a:schemeClr val="tx1"/>
                        </a:solidFill>
                      </a:endParaRPr>
                    </a:p>
                  </a:txBody>
                  <a:tcPr/>
                </a:tc>
                <a:tc>
                  <a:txBody>
                    <a:bodyPr/>
                    <a:lstStyle/>
                    <a:p>
                      <a:pPr algn="ctr"/>
                      <a:endParaRPr lang="en-US" dirty="0">
                        <a:solidFill>
                          <a:schemeClr val="tx1"/>
                        </a:solidFill>
                      </a:endParaRPr>
                    </a:p>
                  </a:txBody>
                  <a:tcPr/>
                </a:tc>
                <a:extLst>
                  <a:ext uri="{0D108BD9-81ED-4DB2-BD59-A6C34878D82A}">
                    <a16:rowId xmlns:a16="http://schemas.microsoft.com/office/drawing/2014/main" val="10001"/>
                  </a:ext>
                </a:extLst>
              </a:tr>
              <a:tr h="533400">
                <a:tc>
                  <a:txBody>
                    <a:bodyPr/>
                    <a:lstStyle/>
                    <a:p>
                      <a:pPr algn="ctr"/>
                      <a:r>
                        <a:rPr lang="en-US" dirty="0" smtClean="0">
                          <a:solidFill>
                            <a:schemeClr val="tx1"/>
                          </a:solidFill>
                        </a:rPr>
                        <a:t>2</a:t>
                      </a:r>
                      <a:endParaRPr lang="en-US" dirty="0">
                        <a:solidFill>
                          <a:schemeClr val="tx1"/>
                        </a:solidFill>
                      </a:endParaRPr>
                    </a:p>
                  </a:txBody>
                  <a:tcPr anchor="ctr"/>
                </a:tc>
                <a:tc>
                  <a:txBody>
                    <a:bodyPr/>
                    <a:lstStyle/>
                    <a:p>
                      <a:pPr algn="ctr"/>
                      <a:endParaRPr lang="en-US" dirty="0">
                        <a:solidFill>
                          <a:schemeClr val="tx1"/>
                        </a:solidFill>
                      </a:endParaRPr>
                    </a:p>
                  </a:txBody>
                  <a:tcPr/>
                </a:tc>
                <a:tc>
                  <a:txBody>
                    <a:bodyPr/>
                    <a:lstStyle/>
                    <a:p>
                      <a:pPr algn="ctr"/>
                      <a:r>
                        <a:rPr lang="en-US" dirty="0" smtClean="0">
                          <a:solidFill>
                            <a:schemeClr val="tx1"/>
                          </a:solidFill>
                        </a:rPr>
                        <a:t>3.87</a:t>
                      </a:r>
                      <a:endParaRPr lang="en-US" dirty="0">
                        <a:solidFill>
                          <a:schemeClr val="tx1"/>
                        </a:solidFill>
                      </a:endParaRPr>
                    </a:p>
                  </a:txBody>
                  <a:tcPr/>
                </a:tc>
                <a:tc>
                  <a:txBody>
                    <a:bodyPr/>
                    <a:lstStyle/>
                    <a:p>
                      <a:pPr algn="ctr"/>
                      <a:endParaRPr lang="en-US" dirty="0">
                        <a:solidFill>
                          <a:schemeClr val="tx1"/>
                        </a:solidFill>
                      </a:endParaRPr>
                    </a:p>
                  </a:txBody>
                  <a:tcPr/>
                </a:tc>
                <a:tc>
                  <a:txBody>
                    <a:bodyPr/>
                    <a:lstStyle/>
                    <a:p>
                      <a:pPr algn="ctr"/>
                      <a:endParaRPr lang="en-US" dirty="0">
                        <a:solidFill>
                          <a:schemeClr val="tx1"/>
                        </a:solidFill>
                      </a:endParaRPr>
                    </a:p>
                  </a:txBody>
                  <a:tcPr/>
                </a:tc>
                <a:tc>
                  <a:txBody>
                    <a:bodyPr/>
                    <a:lstStyle/>
                    <a:p>
                      <a:pPr algn="ctr"/>
                      <a:endParaRPr lang="en-US" dirty="0">
                        <a:solidFill>
                          <a:schemeClr val="tx1"/>
                        </a:solidFill>
                      </a:endParaRPr>
                    </a:p>
                  </a:txBody>
                  <a:tcPr/>
                </a:tc>
                <a:extLst>
                  <a:ext uri="{0D108BD9-81ED-4DB2-BD59-A6C34878D82A}">
                    <a16:rowId xmlns:a16="http://schemas.microsoft.com/office/drawing/2014/main" val="10002"/>
                  </a:ext>
                </a:extLst>
              </a:tr>
              <a:tr h="533400">
                <a:tc>
                  <a:txBody>
                    <a:bodyPr/>
                    <a:lstStyle/>
                    <a:p>
                      <a:pPr algn="ctr"/>
                      <a:r>
                        <a:rPr lang="en-US" dirty="0" smtClean="0">
                          <a:solidFill>
                            <a:schemeClr val="tx1"/>
                          </a:solidFill>
                        </a:rPr>
                        <a:t>3</a:t>
                      </a:r>
                      <a:endParaRPr lang="en-US" dirty="0">
                        <a:solidFill>
                          <a:schemeClr val="tx1"/>
                        </a:solidFill>
                      </a:endParaRPr>
                    </a:p>
                  </a:txBody>
                  <a:tcPr anchor="ctr"/>
                </a:tc>
                <a:tc>
                  <a:txBody>
                    <a:bodyPr/>
                    <a:lstStyle/>
                    <a:p>
                      <a:pPr algn="ctr"/>
                      <a:endParaRPr lang="en-US" dirty="0">
                        <a:solidFill>
                          <a:schemeClr val="tx1"/>
                        </a:solidFill>
                      </a:endParaRPr>
                    </a:p>
                  </a:txBody>
                  <a:tcPr/>
                </a:tc>
                <a:tc>
                  <a:txBody>
                    <a:bodyPr/>
                    <a:lstStyle/>
                    <a:p>
                      <a:pPr algn="ctr"/>
                      <a:endParaRPr lang="en-US" dirty="0">
                        <a:solidFill>
                          <a:schemeClr val="tx1"/>
                        </a:solidFill>
                      </a:endParaRPr>
                    </a:p>
                  </a:txBody>
                  <a:tcPr/>
                </a:tc>
                <a:tc>
                  <a:txBody>
                    <a:bodyPr/>
                    <a:lstStyle/>
                    <a:p>
                      <a:pPr algn="ctr"/>
                      <a:r>
                        <a:rPr lang="en-US" dirty="0" smtClean="0">
                          <a:solidFill>
                            <a:schemeClr val="tx1"/>
                          </a:solidFill>
                        </a:rPr>
                        <a:t>5.6x10</a:t>
                      </a:r>
                      <a:r>
                        <a:rPr lang="en-US" baseline="30000" dirty="0" smtClean="0">
                          <a:solidFill>
                            <a:schemeClr val="tx1"/>
                          </a:solidFill>
                        </a:rPr>
                        <a:t>-4</a:t>
                      </a:r>
                      <a:r>
                        <a:rPr lang="en-US" dirty="0" smtClean="0">
                          <a:solidFill>
                            <a:schemeClr val="tx1"/>
                          </a:solidFill>
                        </a:rPr>
                        <a:t> M</a:t>
                      </a:r>
                      <a:endParaRPr lang="en-US" dirty="0">
                        <a:solidFill>
                          <a:schemeClr val="tx1"/>
                        </a:solidFill>
                      </a:endParaRPr>
                    </a:p>
                  </a:txBody>
                  <a:tcPr/>
                </a:tc>
                <a:tc>
                  <a:txBody>
                    <a:bodyPr/>
                    <a:lstStyle/>
                    <a:p>
                      <a:pPr algn="ctr"/>
                      <a:endParaRPr lang="en-US" dirty="0">
                        <a:solidFill>
                          <a:schemeClr val="tx1"/>
                        </a:solidFill>
                      </a:endParaRPr>
                    </a:p>
                  </a:txBody>
                  <a:tcPr/>
                </a:tc>
                <a:tc>
                  <a:txBody>
                    <a:bodyPr/>
                    <a:lstStyle/>
                    <a:p>
                      <a:pPr algn="ctr"/>
                      <a:endParaRPr lang="en-US" dirty="0">
                        <a:solidFill>
                          <a:schemeClr val="tx1"/>
                        </a:solidFill>
                      </a:endParaRPr>
                    </a:p>
                  </a:txBody>
                  <a:tcPr/>
                </a:tc>
                <a:extLst>
                  <a:ext uri="{0D108BD9-81ED-4DB2-BD59-A6C34878D82A}">
                    <a16:rowId xmlns:a16="http://schemas.microsoft.com/office/drawing/2014/main" val="10003"/>
                  </a:ext>
                </a:extLst>
              </a:tr>
              <a:tr h="533400">
                <a:tc>
                  <a:txBody>
                    <a:bodyPr/>
                    <a:lstStyle/>
                    <a:p>
                      <a:pPr algn="ctr"/>
                      <a:r>
                        <a:rPr lang="en-US" dirty="0" smtClean="0">
                          <a:solidFill>
                            <a:schemeClr val="tx1"/>
                          </a:solidFill>
                        </a:rPr>
                        <a:t>4</a:t>
                      </a:r>
                      <a:endParaRPr lang="en-US" dirty="0">
                        <a:solidFill>
                          <a:schemeClr val="tx1"/>
                        </a:solidFill>
                      </a:endParaRPr>
                    </a:p>
                  </a:txBody>
                  <a:tcPr anchor="ctr"/>
                </a:tc>
                <a:tc>
                  <a:txBody>
                    <a:bodyPr/>
                    <a:lstStyle/>
                    <a:p>
                      <a:pPr algn="ctr"/>
                      <a:endParaRPr lang="en-US" dirty="0">
                        <a:solidFill>
                          <a:schemeClr val="tx1"/>
                        </a:solidFill>
                      </a:endParaRPr>
                    </a:p>
                  </a:txBody>
                  <a:tcPr/>
                </a:tc>
                <a:tc>
                  <a:txBody>
                    <a:bodyPr/>
                    <a:lstStyle/>
                    <a:p>
                      <a:pPr algn="ctr"/>
                      <a:endParaRPr lang="en-US" dirty="0">
                        <a:solidFill>
                          <a:schemeClr val="tx1"/>
                        </a:solidFill>
                      </a:endParaRPr>
                    </a:p>
                  </a:txBody>
                  <a:tcPr/>
                </a:tc>
                <a:tc>
                  <a:txBody>
                    <a:bodyPr/>
                    <a:lstStyle/>
                    <a:p>
                      <a:pPr algn="ctr"/>
                      <a:endParaRPr lang="en-US" dirty="0">
                        <a:solidFill>
                          <a:schemeClr val="tx1"/>
                        </a:solidFill>
                      </a:endParaRPr>
                    </a:p>
                  </a:txBody>
                  <a:tcPr/>
                </a:tc>
                <a:tc>
                  <a:txBody>
                    <a:bodyPr/>
                    <a:lstStyle/>
                    <a:p>
                      <a:pPr algn="ctr"/>
                      <a:r>
                        <a:rPr lang="en-US" dirty="0" smtClean="0">
                          <a:solidFill>
                            <a:schemeClr val="tx1"/>
                          </a:solidFill>
                        </a:rPr>
                        <a:t>11.43</a:t>
                      </a:r>
                      <a:endParaRPr lang="en-US" dirty="0">
                        <a:solidFill>
                          <a:schemeClr val="tx1"/>
                        </a:solidFill>
                      </a:endParaRPr>
                    </a:p>
                  </a:txBody>
                  <a:tcPr/>
                </a:tc>
                <a:tc>
                  <a:txBody>
                    <a:bodyPr/>
                    <a:lstStyle/>
                    <a:p>
                      <a:pPr algn="ctr"/>
                      <a:endParaRPr lang="en-US" dirty="0">
                        <a:solidFill>
                          <a:schemeClr val="tx1"/>
                        </a:solidFill>
                      </a:endParaRPr>
                    </a:p>
                  </a:txBody>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fld id="{ED0130B0-13C4-4A61-8B6A-F8DD0BAEEB6D}" type="slidenum">
              <a:rPr lang="en-US" smtClean="0"/>
              <a:pPr/>
              <a:t>27</a:t>
            </a:fld>
            <a:endParaRPr lang="en-US"/>
          </a:p>
        </p:txBody>
      </p:sp>
      <p:sp>
        <p:nvSpPr>
          <p:cNvPr id="2" name="Title 1"/>
          <p:cNvSpPr>
            <a:spLocks noGrp="1"/>
          </p:cNvSpPr>
          <p:nvPr>
            <p:ph type="title"/>
          </p:nvPr>
        </p:nvSpPr>
        <p:spPr>
          <a:xfrm>
            <a:off x="838200" y="0"/>
            <a:ext cx="7543800" cy="914400"/>
          </a:xfrm>
        </p:spPr>
        <p:txBody>
          <a:bodyPr/>
          <a:lstStyle/>
          <a:p>
            <a:r>
              <a:rPr lang="en-US" dirty="0" smtClean="0"/>
              <a:t>Calculating pH Examples</a:t>
            </a:r>
            <a:endParaRPr lang="en-US" dirty="0"/>
          </a:p>
        </p:txBody>
      </p:sp>
    </p:spTree>
    <p:extLst>
      <p:ext uri="{BB962C8B-B14F-4D97-AF65-F5344CB8AC3E}">
        <p14:creationId xmlns:p14="http://schemas.microsoft.com/office/powerpoint/2010/main" val="3234197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10200"/>
          </a:xfrm>
        </p:spPr>
        <p:txBody>
          <a:bodyPr/>
          <a:lstStyle/>
          <a:p>
            <a:pPr marL="457200" indent="-457200">
              <a:buFont typeface="+mj-lt"/>
              <a:buAutoNum type="arabicPeriod"/>
            </a:pPr>
            <a:r>
              <a:rPr lang="en-US" sz="2400" dirty="0" smtClean="0"/>
              <a:t>The concentration of H</a:t>
            </a:r>
            <a:r>
              <a:rPr lang="en-US" sz="2400" baseline="30000" dirty="0" smtClean="0"/>
              <a:t>+</a:t>
            </a:r>
            <a:r>
              <a:rPr lang="en-US" sz="2400" dirty="0" smtClean="0"/>
              <a:t> ions in a bottle of table wine was 3.2x10</a:t>
            </a:r>
            <a:r>
              <a:rPr lang="en-US" sz="2400" baseline="30000" dirty="0" smtClean="0"/>
              <a:t>-4</a:t>
            </a:r>
            <a:r>
              <a:rPr lang="en-US" sz="2400" dirty="0" smtClean="0"/>
              <a:t> M right after the cork was removed.  Calculate the pH of the wine.</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smtClean="0"/>
          </a:p>
          <a:p>
            <a:pPr marL="457200" indent="-457200">
              <a:buFont typeface="+mj-lt"/>
              <a:buAutoNum type="arabicPeriod"/>
            </a:pPr>
            <a:r>
              <a:rPr lang="en-US" sz="2400" dirty="0" smtClean="0"/>
              <a:t>Only half of the wine was consumed.  The other half, after it had been standing open to the air for a month, was found to have a H</a:t>
            </a:r>
            <a:r>
              <a:rPr lang="en-US" sz="2400" baseline="30000" dirty="0" smtClean="0"/>
              <a:t>+</a:t>
            </a:r>
            <a:r>
              <a:rPr lang="en-US" sz="2400" dirty="0" smtClean="0"/>
              <a:t> ion concentration equal to 1.0x10</a:t>
            </a:r>
            <a:r>
              <a:rPr lang="en-US" sz="2400" baseline="30000" dirty="0" smtClean="0"/>
              <a:t>-3</a:t>
            </a:r>
            <a:r>
              <a:rPr lang="en-US" sz="2400" dirty="0" smtClean="0"/>
              <a:t> M.  Calculate the pH of the wine.</a:t>
            </a:r>
            <a:endParaRPr lang="en-US" sz="2400" dirty="0"/>
          </a:p>
        </p:txBody>
      </p:sp>
      <p:sp>
        <p:nvSpPr>
          <p:cNvPr id="4" name="Slide Number Placeholder 3"/>
          <p:cNvSpPr>
            <a:spLocks noGrp="1"/>
          </p:cNvSpPr>
          <p:nvPr>
            <p:ph type="sldNum" sz="quarter" idx="12"/>
          </p:nvPr>
        </p:nvSpPr>
        <p:spPr/>
        <p:txBody>
          <a:bodyPr/>
          <a:lstStyle/>
          <a:p>
            <a:fld id="{ED0130B0-13C4-4A61-8B6A-F8DD0BAEEB6D}" type="slidenum">
              <a:rPr lang="en-US" smtClean="0"/>
              <a:pPr/>
              <a:t>28</a:t>
            </a:fld>
            <a:endParaRPr lang="en-US"/>
          </a:p>
        </p:txBody>
      </p:sp>
      <p:sp>
        <p:nvSpPr>
          <p:cNvPr id="2" name="Title 1"/>
          <p:cNvSpPr>
            <a:spLocks noGrp="1"/>
          </p:cNvSpPr>
          <p:nvPr>
            <p:ph type="title"/>
          </p:nvPr>
        </p:nvSpPr>
        <p:spPr>
          <a:xfrm>
            <a:off x="990600" y="-76200"/>
            <a:ext cx="7543800" cy="914400"/>
          </a:xfrm>
        </p:spPr>
        <p:txBody>
          <a:bodyPr/>
          <a:lstStyle/>
          <a:p>
            <a:r>
              <a:rPr lang="en-US" dirty="0" smtClean="0"/>
              <a:t>pH Examples</a:t>
            </a:r>
            <a:endParaRPr lang="en-US" dirty="0"/>
          </a:p>
        </p:txBody>
      </p:sp>
    </p:spTree>
    <p:extLst>
      <p:ext uri="{BB962C8B-B14F-4D97-AF65-F5344CB8AC3E}">
        <p14:creationId xmlns:p14="http://schemas.microsoft.com/office/powerpoint/2010/main" val="4098802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38200"/>
            <a:ext cx="8153400" cy="5181600"/>
          </a:xfrm>
        </p:spPr>
        <p:txBody>
          <a:bodyPr/>
          <a:lstStyle/>
          <a:p>
            <a:pPr marL="514350" indent="-514350">
              <a:buFont typeface="+mj-lt"/>
              <a:buAutoNum type="arabicPeriod" startAt="3"/>
            </a:pPr>
            <a:r>
              <a:rPr lang="en-US" sz="2400" dirty="0" smtClean="0"/>
              <a:t>In a </a:t>
            </a:r>
            <a:r>
              <a:rPr lang="en-US" sz="2400" dirty="0" err="1" smtClean="0"/>
              <a:t>NaOH</a:t>
            </a:r>
            <a:r>
              <a:rPr lang="en-US" sz="2400" dirty="0" smtClean="0"/>
              <a:t> solution, [OH</a:t>
            </a:r>
            <a:r>
              <a:rPr lang="en-US" sz="2400" baseline="30000" dirty="0" smtClean="0"/>
              <a:t>-</a:t>
            </a:r>
            <a:r>
              <a:rPr lang="en-US" sz="2400" dirty="0" smtClean="0"/>
              <a:t>] is 2.9x10</a:t>
            </a:r>
            <a:r>
              <a:rPr lang="en-US" sz="2400" baseline="30000" dirty="0" smtClean="0"/>
              <a:t>-4</a:t>
            </a:r>
            <a:r>
              <a:rPr lang="en-US" sz="2400" dirty="0" smtClean="0"/>
              <a:t> M.  Calculate the </a:t>
            </a:r>
            <a:r>
              <a:rPr lang="en-US" sz="2400" dirty="0" err="1" smtClean="0"/>
              <a:t>pOH</a:t>
            </a:r>
            <a:r>
              <a:rPr lang="en-US" sz="2400" dirty="0"/>
              <a:t> </a:t>
            </a:r>
            <a:r>
              <a:rPr lang="en-US" sz="2400" dirty="0" smtClean="0"/>
              <a:t>and pH of the solution.</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smtClean="0"/>
          </a:p>
          <a:p>
            <a:pPr marL="514350" indent="-514350">
              <a:buFont typeface="+mj-lt"/>
              <a:buAutoNum type="arabicPeriod" startAt="3"/>
            </a:pPr>
            <a:r>
              <a:rPr lang="en-US" sz="2400" dirty="0" smtClean="0"/>
              <a:t>The pH of rainwater collected in a certain region of the northeastern United States on a particular day was 4.82.  Calculate the H</a:t>
            </a:r>
            <a:r>
              <a:rPr lang="en-US" sz="2400" baseline="30000" dirty="0" smtClean="0"/>
              <a:t>+</a:t>
            </a:r>
            <a:r>
              <a:rPr lang="en-US" sz="2400" dirty="0" smtClean="0"/>
              <a:t> ion concentration of the rainwater.</a:t>
            </a:r>
            <a:endParaRPr lang="en-US" sz="2400" dirty="0"/>
          </a:p>
        </p:txBody>
      </p:sp>
      <p:sp>
        <p:nvSpPr>
          <p:cNvPr id="4" name="Slide Number Placeholder 3"/>
          <p:cNvSpPr>
            <a:spLocks noGrp="1"/>
          </p:cNvSpPr>
          <p:nvPr>
            <p:ph type="sldNum" sz="quarter" idx="12"/>
          </p:nvPr>
        </p:nvSpPr>
        <p:spPr/>
        <p:txBody>
          <a:bodyPr/>
          <a:lstStyle/>
          <a:p>
            <a:fld id="{ED0130B0-13C4-4A61-8B6A-F8DD0BAEEB6D}" type="slidenum">
              <a:rPr lang="en-US" smtClean="0"/>
              <a:pPr/>
              <a:t>29</a:t>
            </a:fld>
            <a:endParaRPr lang="en-US"/>
          </a:p>
        </p:txBody>
      </p:sp>
      <p:sp>
        <p:nvSpPr>
          <p:cNvPr id="2" name="Title 1"/>
          <p:cNvSpPr>
            <a:spLocks noGrp="1"/>
          </p:cNvSpPr>
          <p:nvPr>
            <p:ph type="title"/>
          </p:nvPr>
        </p:nvSpPr>
        <p:spPr>
          <a:xfrm>
            <a:off x="990600" y="-76200"/>
            <a:ext cx="7543800" cy="914400"/>
          </a:xfrm>
        </p:spPr>
        <p:txBody>
          <a:bodyPr/>
          <a:lstStyle/>
          <a:p>
            <a:r>
              <a:rPr lang="en-US" dirty="0" smtClean="0"/>
              <a:t>pH Examples</a:t>
            </a:r>
            <a:endParaRPr lang="en-US" dirty="0"/>
          </a:p>
        </p:txBody>
      </p:sp>
    </p:spTree>
    <p:extLst>
      <p:ext uri="{BB962C8B-B14F-4D97-AF65-F5344CB8AC3E}">
        <p14:creationId xmlns:p14="http://schemas.microsoft.com/office/powerpoint/2010/main" val="2828695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533400" y="914400"/>
            <a:ext cx="7848600" cy="5257800"/>
          </a:xfrm>
        </p:spPr>
        <p:txBody>
          <a:bodyPr/>
          <a:lstStyle/>
          <a:p>
            <a:pPr>
              <a:lnSpc>
                <a:spcPct val="90000"/>
              </a:lnSpc>
            </a:pPr>
            <a:r>
              <a:rPr lang="en-US" sz="2800" dirty="0"/>
              <a:t>Previous classification of reactions:</a:t>
            </a:r>
          </a:p>
          <a:p>
            <a:pPr lvl="1">
              <a:lnSpc>
                <a:spcPct val="90000"/>
              </a:lnSpc>
            </a:pPr>
            <a:r>
              <a:rPr lang="en-US" sz="2400" dirty="0"/>
              <a:t>Synthesis (combination) – two or more reactants formed one product</a:t>
            </a:r>
          </a:p>
          <a:p>
            <a:pPr lvl="1">
              <a:lnSpc>
                <a:spcPct val="90000"/>
              </a:lnSpc>
            </a:pPr>
            <a:r>
              <a:rPr lang="en-US" sz="2400" dirty="0"/>
              <a:t>Decomposition – one reactant formed two or more products</a:t>
            </a:r>
          </a:p>
          <a:p>
            <a:pPr lvl="1">
              <a:lnSpc>
                <a:spcPct val="90000"/>
              </a:lnSpc>
            </a:pPr>
            <a:r>
              <a:rPr lang="en-US" sz="2400" dirty="0"/>
              <a:t>Replacement – the same number of substances on both sides of the equation but the atoms (or ions) exchanged places</a:t>
            </a:r>
            <a:r>
              <a:rPr lang="en-US" sz="2400" dirty="0" smtClean="0"/>
              <a:t>.</a:t>
            </a:r>
            <a:br>
              <a:rPr lang="en-US" sz="2400" dirty="0" smtClean="0"/>
            </a:br>
            <a:endParaRPr lang="en-US" sz="2400" dirty="0"/>
          </a:p>
          <a:p>
            <a:pPr>
              <a:lnSpc>
                <a:spcPct val="90000"/>
              </a:lnSpc>
            </a:pPr>
            <a:r>
              <a:rPr lang="en-US" sz="2800" dirty="0"/>
              <a:t>Three major reaction processes:</a:t>
            </a:r>
          </a:p>
          <a:p>
            <a:pPr lvl="1">
              <a:lnSpc>
                <a:spcPct val="90000"/>
              </a:lnSpc>
            </a:pPr>
            <a:r>
              <a:rPr lang="en-US" sz="2400" dirty="0"/>
              <a:t>Precipitation</a:t>
            </a:r>
          </a:p>
          <a:p>
            <a:pPr lvl="1">
              <a:lnSpc>
                <a:spcPct val="90000"/>
              </a:lnSpc>
            </a:pPr>
            <a:r>
              <a:rPr lang="en-US" sz="2400" dirty="0"/>
              <a:t>Acid-Base</a:t>
            </a:r>
          </a:p>
          <a:p>
            <a:pPr lvl="1">
              <a:lnSpc>
                <a:spcPct val="90000"/>
              </a:lnSpc>
            </a:pPr>
            <a:r>
              <a:rPr lang="en-US" sz="2400" dirty="0"/>
              <a:t>Oxidation-Reduction</a:t>
            </a:r>
          </a:p>
        </p:txBody>
      </p:sp>
      <p:sp>
        <p:nvSpPr>
          <p:cNvPr id="4" name="Slide Number Placeholder 5"/>
          <p:cNvSpPr>
            <a:spLocks noGrp="1"/>
          </p:cNvSpPr>
          <p:nvPr>
            <p:ph type="sldNum" sz="quarter" idx="12"/>
          </p:nvPr>
        </p:nvSpPr>
        <p:spPr/>
        <p:txBody>
          <a:bodyPr/>
          <a:lstStyle/>
          <a:p>
            <a:fld id="{03F1B3B7-0767-444B-8FC1-A40818124447}" type="slidenum">
              <a:rPr lang="en-US"/>
              <a:pPr/>
              <a:t>3</a:t>
            </a:fld>
            <a:endParaRPr lang="en-US"/>
          </a:p>
        </p:txBody>
      </p:sp>
      <p:sp>
        <p:nvSpPr>
          <p:cNvPr id="7170" name="Rectangle 2"/>
          <p:cNvSpPr>
            <a:spLocks noGrp="1" noChangeArrowheads="1"/>
          </p:cNvSpPr>
          <p:nvPr>
            <p:ph type="title"/>
          </p:nvPr>
        </p:nvSpPr>
        <p:spPr>
          <a:xfrm>
            <a:off x="990600" y="0"/>
            <a:ext cx="7543800" cy="990600"/>
          </a:xfrm>
        </p:spPr>
        <p:txBody>
          <a:bodyPr/>
          <a:lstStyle/>
          <a:p>
            <a:r>
              <a:rPr lang="en-US" dirty="0"/>
              <a:t>Types of Chemical Reactions</a:t>
            </a:r>
          </a:p>
        </p:txBody>
      </p:sp>
    </p:spTree>
    <p:extLst>
      <p:ext uri="{BB962C8B-B14F-4D97-AF65-F5344CB8AC3E}">
        <p14:creationId xmlns:p14="http://schemas.microsoft.com/office/powerpoint/2010/main" val="33390522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14400"/>
            <a:ext cx="7543800" cy="4800600"/>
          </a:xfrm>
        </p:spPr>
        <p:txBody>
          <a:bodyPr/>
          <a:lstStyle/>
          <a:p>
            <a:pPr marL="514350" indent="-514350">
              <a:buFont typeface="+mj-lt"/>
              <a:buAutoNum type="arabicPeriod" startAt="5"/>
            </a:pPr>
            <a:r>
              <a:rPr lang="en-US" sz="2400" dirty="0" smtClean="0"/>
              <a:t>Challenge: What is the pH of a solution made by dissolving 2.5 g </a:t>
            </a:r>
            <a:r>
              <a:rPr lang="en-US" sz="2400" dirty="0" err="1" smtClean="0"/>
              <a:t>HCl</a:t>
            </a:r>
            <a:r>
              <a:rPr lang="en-US" sz="2400" dirty="0" smtClean="0"/>
              <a:t> in enough water to make 400 mL of solution?</a:t>
            </a:r>
          </a:p>
          <a:p>
            <a:endParaRPr lang="en-US" sz="2400" dirty="0"/>
          </a:p>
        </p:txBody>
      </p:sp>
      <p:sp>
        <p:nvSpPr>
          <p:cNvPr id="4" name="Slide Number Placeholder 3"/>
          <p:cNvSpPr>
            <a:spLocks noGrp="1"/>
          </p:cNvSpPr>
          <p:nvPr>
            <p:ph type="sldNum" sz="quarter" idx="12"/>
          </p:nvPr>
        </p:nvSpPr>
        <p:spPr/>
        <p:txBody>
          <a:bodyPr/>
          <a:lstStyle/>
          <a:p>
            <a:fld id="{ED0130B0-13C4-4A61-8B6A-F8DD0BAEEB6D}" type="slidenum">
              <a:rPr lang="en-US" smtClean="0"/>
              <a:pPr/>
              <a:t>30</a:t>
            </a:fld>
            <a:endParaRPr lang="en-US"/>
          </a:p>
        </p:txBody>
      </p:sp>
      <p:sp>
        <p:nvSpPr>
          <p:cNvPr id="2" name="Title 1"/>
          <p:cNvSpPr>
            <a:spLocks noGrp="1"/>
          </p:cNvSpPr>
          <p:nvPr>
            <p:ph type="title"/>
          </p:nvPr>
        </p:nvSpPr>
        <p:spPr>
          <a:xfrm>
            <a:off x="762000" y="0"/>
            <a:ext cx="7543800" cy="914400"/>
          </a:xfrm>
        </p:spPr>
        <p:txBody>
          <a:bodyPr/>
          <a:lstStyle/>
          <a:p>
            <a:r>
              <a:rPr lang="en-US" dirty="0" smtClean="0"/>
              <a:t>pH Examples</a:t>
            </a:r>
            <a:endParaRPr lang="en-US" dirty="0"/>
          </a:p>
        </p:txBody>
      </p:sp>
    </p:spTree>
    <p:extLst>
      <p:ext uri="{BB962C8B-B14F-4D97-AF65-F5344CB8AC3E}">
        <p14:creationId xmlns:p14="http://schemas.microsoft.com/office/powerpoint/2010/main" val="2691481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533400" y="990600"/>
            <a:ext cx="8001000" cy="5410200"/>
          </a:xfrm>
        </p:spPr>
        <p:txBody>
          <a:bodyPr>
            <a:normAutofit/>
          </a:bodyPr>
          <a:lstStyle/>
          <a:p>
            <a:r>
              <a:rPr lang="en-US" sz="2800" dirty="0"/>
              <a:t>Occurs when an acid reacts with a base</a:t>
            </a:r>
          </a:p>
          <a:p>
            <a:r>
              <a:rPr lang="en-US" sz="2800" dirty="0"/>
              <a:t>Also called a </a:t>
            </a:r>
            <a:r>
              <a:rPr lang="en-US" sz="2800" u="sng" dirty="0"/>
              <a:t>neutralization</a:t>
            </a:r>
            <a:r>
              <a:rPr lang="en-US" sz="2800" dirty="0"/>
              <a:t> reaction</a:t>
            </a:r>
          </a:p>
          <a:p>
            <a:r>
              <a:rPr lang="en-US" sz="2800" dirty="0"/>
              <a:t>An acid is a substance that </a:t>
            </a:r>
            <a:r>
              <a:rPr lang="en-US" sz="2800" u="sng" dirty="0"/>
              <a:t>produces H</a:t>
            </a:r>
            <a:r>
              <a:rPr lang="en-US" sz="2800" u="sng" baseline="30000" dirty="0"/>
              <a:t>+</a:t>
            </a:r>
            <a:r>
              <a:rPr lang="en-US" sz="2800" u="sng" dirty="0"/>
              <a:t> ions</a:t>
            </a:r>
            <a:r>
              <a:rPr lang="en-US" sz="2800" dirty="0"/>
              <a:t> when dissolved in water. (Arrhenius)</a:t>
            </a:r>
          </a:p>
          <a:p>
            <a:r>
              <a:rPr lang="en-US" sz="2800" dirty="0"/>
              <a:t>A base is a substance that </a:t>
            </a:r>
            <a:r>
              <a:rPr lang="en-US" sz="2800" u="sng" dirty="0"/>
              <a:t>produces OH</a:t>
            </a:r>
            <a:r>
              <a:rPr lang="en-US" sz="2800" u="sng" baseline="30000" dirty="0"/>
              <a:t>-</a:t>
            </a:r>
            <a:r>
              <a:rPr lang="en-US" sz="2800" u="sng" dirty="0"/>
              <a:t> ions</a:t>
            </a:r>
            <a:r>
              <a:rPr lang="en-US" sz="2800" dirty="0"/>
              <a:t> when dissolved in water. (Arrhenius)</a:t>
            </a:r>
          </a:p>
          <a:p>
            <a:r>
              <a:rPr lang="en-US" sz="2800" dirty="0"/>
              <a:t>Strong acids and bases dissociate completely in aqueous solution.</a:t>
            </a:r>
          </a:p>
          <a:p>
            <a:r>
              <a:rPr lang="en-US" sz="2800" dirty="0"/>
              <a:t>Weak acids and bases dissociate so little that most of their molecules remain intact.</a:t>
            </a:r>
          </a:p>
        </p:txBody>
      </p:sp>
      <p:sp>
        <p:nvSpPr>
          <p:cNvPr id="4" name="Slide Number Placeholder 5"/>
          <p:cNvSpPr>
            <a:spLocks noGrp="1"/>
          </p:cNvSpPr>
          <p:nvPr>
            <p:ph type="sldNum" sz="quarter" idx="12"/>
          </p:nvPr>
        </p:nvSpPr>
        <p:spPr/>
        <p:txBody>
          <a:bodyPr/>
          <a:lstStyle/>
          <a:p>
            <a:fld id="{DBADF24E-9C18-4FAA-9BF8-0564B024D6BD}" type="slidenum">
              <a:rPr lang="en-US"/>
              <a:pPr/>
              <a:t>31</a:t>
            </a:fld>
            <a:endParaRPr lang="en-US"/>
          </a:p>
        </p:txBody>
      </p:sp>
      <p:sp>
        <p:nvSpPr>
          <p:cNvPr id="22530" name="Rectangle 2"/>
          <p:cNvSpPr>
            <a:spLocks noGrp="1" noChangeArrowheads="1"/>
          </p:cNvSpPr>
          <p:nvPr>
            <p:ph type="title"/>
          </p:nvPr>
        </p:nvSpPr>
        <p:spPr>
          <a:xfrm>
            <a:off x="914400" y="0"/>
            <a:ext cx="7543800" cy="860425"/>
          </a:xfrm>
        </p:spPr>
        <p:txBody>
          <a:bodyPr/>
          <a:lstStyle/>
          <a:p>
            <a:r>
              <a:rPr lang="en-US" dirty="0"/>
              <a:t>Acid-Base Reactions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14400" y="0"/>
            <a:ext cx="7543800" cy="762000"/>
          </a:xfrm>
        </p:spPr>
        <p:txBody>
          <a:bodyPr/>
          <a:lstStyle/>
          <a:p>
            <a:r>
              <a:rPr lang="en-US" dirty="0"/>
              <a:t>Driving Force for Reaction</a:t>
            </a:r>
          </a:p>
        </p:txBody>
      </p:sp>
      <p:sp>
        <p:nvSpPr>
          <p:cNvPr id="24579" name="Rectangle 3"/>
          <p:cNvSpPr>
            <a:spLocks noGrp="1" noChangeArrowheads="1"/>
          </p:cNvSpPr>
          <p:nvPr>
            <p:ph type="body" sz="half" idx="1"/>
          </p:nvPr>
        </p:nvSpPr>
        <p:spPr>
          <a:xfrm>
            <a:off x="533400" y="762000"/>
            <a:ext cx="8077200" cy="4754563"/>
          </a:xfrm>
        </p:spPr>
        <p:txBody>
          <a:bodyPr/>
          <a:lstStyle/>
          <a:p>
            <a:pPr>
              <a:lnSpc>
                <a:spcPct val="80000"/>
              </a:lnSpc>
            </a:pPr>
            <a:r>
              <a:rPr lang="en-US" sz="2400" dirty="0"/>
              <a:t>The essential change in all aqueous reactions between </a:t>
            </a:r>
            <a:r>
              <a:rPr lang="en-US" sz="2400" u="sng" dirty="0"/>
              <a:t>strong acids</a:t>
            </a:r>
            <a:r>
              <a:rPr lang="en-US" sz="2400" dirty="0"/>
              <a:t> and </a:t>
            </a:r>
            <a:r>
              <a:rPr lang="en-US" sz="2400" u="sng" dirty="0"/>
              <a:t>strong bases</a:t>
            </a:r>
            <a:r>
              <a:rPr lang="en-US" sz="2400" dirty="0"/>
              <a:t> is that an H</a:t>
            </a:r>
            <a:r>
              <a:rPr lang="en-US" sz="2400" baseline="30000" dirty="0"/>
              <a:t>+ </a:t>
            </a:r>
            <a:r>
              <a:rPr lang="en-US" sz="2400" dirty="0"/>
              <a:t>ion from the acid and an OH</a:t>
            </a:r>
            <a:r>
              <a:rPr lang="en-US" sz="2400" baseline="30000" dirty="0"/>
              <a:t>-</a:t>
            </a:r>
            <a:r>
              <a:rPr lang="en-US" sz="2400" dirty="0"/>
              <a:t> ion from the base form a water molecule.</a:t>
            </a:r>
          </a:p>
          <a:p>
            <a:pPr lvl="1">
              <a:lnSpc>
                <a:spcPct val="80000"/>
              </a:lnSpc>
            </a:pPr>
            <a:r>
              <a:rPr lang="en-US" sz="2000" dirty="0"/>
              <a:t>Only spectator ions differ between reactions</a:t>
            </a:r>
          </a:p>
          <a:p>
            <a:pPr>
              <a:lnSpc>
                <a:spcPct val="80000"/>
              </a:lnSpc>
            </a:pPr>
            <a:r>
              <a:rPr lang="en-US" sz="2400" dirty="0"/>
              <a:t>Reaction is driven by the electrostatic attraction of ions and their removal from solution (H</a:t>
            </a:r>
            <a:r>
              <a:rPr lang="en-US" sz="2400" baseline="-25000" dirty="0"/>
              <a:t>2</a:t>
            </a:r>
            <a:r>
              <a:rPr lang="en-US" sz="2400" dirty="0"/>
              <a:t>O product).</a:t>
            </a:r>
          </a:p>
          <a:p>
            <a:pPr>
              <a:lnSpc>
                <a:spcPct val="80000"/>
              </a:lnSpc>
            </a:pPr>
            <a:r>
              <a:rPr lang="en-US" sz="2400" dirty="0"/>
              <a:t>A salt is an ionic compound that results from the reaction of an acid and base.</a:t>
            </a:r>
          </a:p>
          <a:p>
            <a:pPr>
              <a:lnSpc>
                <a:spcPct val="80000"/>
              </a:lnSpc>
            </a:pPr>
            <a:r>
              <a:rPr lang="en-US" sz="2400" dirty="0"/>
              <a:t>Reactants are acid and base; products are a salt solution and water.</a:t>
            </a:r>
          </a:p>
          <a:p>
            <a:pPr lvl="1">
              <a:lnSpc>
                <a:spcPct val="80000"/>
              </a:lnSpc>
            </a:pPr>
            <a:r>
              <a:rPr lang="en-US" sz="2000" dirty="0" err="1"/>
              <a:t>Cation</a:t>
            </a:r>
            <a:r>
              <a:rPr lang="en-US" sz="2000" dirty="0"/>
              <a:t> of salt comes from base.</a:t>
            </a:r>
          </a:p>
          <a:p>
            <a:pPr lvl="1">
              <a:lnSpc>
                <a:spcPct val="80000"/>
              </a:lnSpc>
            </a:pPr>
            <a:r>
              <a:rPr lang="en-US" sz="2000" dirty="0"/>
              <a:t>Anion of salt comes from acid.</a:t>
            </a:r>
          </a:p>
        </p:txBody>
      </p:sp>
      <p:graphicFrame>
        <p:nvGraphicFramePr>
          <p:cNvPr id="24580" name="Object 4"/>
          <p:cNvGraphicFramePr>
            <a:graphicFrameLocks noGrp="1" noChangeAspect="1"/>
          </p:cNvGraphicFramePr>
          <p:nvPr>
            <p:ph sz="half" idx="2"/>
            <p:extLst>
              <p:ext uri="{D42A27DB-BD31-4B8C-83A1-F6EECF244321}">
                <p14:modId xmlns:p14="http://schemas.microsoft.com/office/powerpoint/2010/main" val="1521506245"/>
              </p:ext>
            </p:extLst>
          </p:nvPr>
        </p:nvGraphicFramePr>
        <p:xfrm>
          <a:off x="1295400" y="5029200"/>
          <a:ext cx="6342063" cy="485775"/>
        </p:xfrm>
        <a:graphic>
          <a:graphicData uri="http://schemas.openxmlformats.org/presentationml/2006/ole">
            <mc:AlternateContent xmlns:mc="http://schemas.openxmlformats.org/markup-compatibility/2006">
              <mc:Choice xmlns:v="urn:schemas-microsoft-com:vml" Requires="v">
                <p:oleObj spid="_x0000_s24619" name="Equation" r:id="rId4" imgW="2984400" imgH="228600" progId="Equation.3">
                  <p:embed/>
                </p:oleObj>
              </mc:Choice>
              <mc:Fallback>
                <p:oleObj name="Equation" r:id="rId4" imgW="2984400" imgH="2286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5029200"/>
                        <a:ext cx="6342063" cy="485775"/>
                      </a:xfrm>
                      <a:prstGeom prst="rect">
                        <a:avLst/>
                      </a:prstGeom>
                      <a:noFill/>
                      <a:ln>
                        <a:noFill/>
                      </a:ln>
                      <a:effectLst/>
                      <a:extLst/>
                    </p:spPr>
                  </p:pic>
                </p:oleObj>
              </mc:Fallback>
            </mc:AlternateContent>
          </a:graphicData>
        </a:graphic>
      </p:graphicFrame>
      <p:sp>
        <p:nvSpPr>
          <p:cNvPr id="5" name="Slide Number Placeholder 6"/>
          <p:cNvSpPr>
            <a:spLocks noGrp="1"/>
          </p:cNvSpPr>
          <p:nvPr>
            <p:ph type="sldNum" sz="quarter" idx="12"/>
          </p:nvPr>
        </p:nvSpPr>
        <p:spPr/>
        <p:txBody>
          <a:bodyPr/>
          <a:lstStyle/>
          <a:p>
            <a:fld id="{1419252F-35B8-448B-81C6-481E02D8C877}" type="slidenum">
              <a:rPr lang="en-US"/>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3"/>
          <p:cNvSpPr>
            <a:spLocks noGrp="1"/>
          </p:cNvSpPr>
          <p:nvPr>
            <p:ph type="sldNum" sz="quarter" idx="12"/>
          </p:nvPr>
        </p:nvSpPr>
        <p:spPr/>
        <p:txBody>
          <a:bodyPr/>
          <a:lstStyle/>
          <a:p>
            <a:fld id="{2DD95E0B-C01A-4815-A04E-14B52203FF51}" type="slidenum">
              <a:rPr lang="en-US"/>
              <a:pPr/>
              <a:t>33</a:t>
            </a:fld>
            <a:endParaRPr lang="en-US"/>
          </a:p>
        </p:txBody>
      </p:sp>
      <p:sp>
        <p:nvSpPr>
          <p:cNvPr id="263170" name="Rectangle 2"/>
          <p:cNvSpPr>
            <a:spLocks noGrp="1" noChangeArrowheads="1"/>
          </p:cNvSpPr>
          <p:nvPr>
            <p:ph type="title" idx="4294967295"/>
          </p:nvPr>
        </p:nvSpPr>
        <p:spPr>
          <a:xfrm>
            <a:off x="838200" y="0"/>
            <a:ext cx="7543800" cy="1143000"/>
          </a:xfrm>
        </p:spPr>
        <p:txBody>
          <a:bodyPr/>
          <a:lstStyle/>
          <a:p>
            <a:r>
              <a:rPr lang="en-US" dirty="0"/>
              <a:t>Acid-Base Neutralization</a:t>
            </a:r>
          </a:p>
        </p:txBody>
      </p:sp>
      <p:grpSp>
        <p:nvGrpSpPr>
          <p:cNvPr id="263171" name="Group 3"/>
          <p:cNvGrpSpPr>
            <a:grpSpLocks/>
          </p:cNvGrpSpPr>
          <p:nvPr/>
        </p:nvGrpSpPr>
        <p:grpSpPr bwMode="auto">
          <a:xfrm>
            <a:off x="5715000" y="2819400"/>
            <a:ext cx="1295400" cy="1295400"/>
            <a:chOff x="2640" y="1776"/>
            <a:chExt cx="816" cy="816"/>
          </a:xfrm>
        </p:grpSpPr>
        <p:sp>
          <p:nvSpPr>
            <p:cNvPr id="263172" name="Oval 4"/>
            <p:cNvSpPr>
              <a:spLocks noChangeArrowheads="1"/>
            </p:cNvSpPr>
            <p:nvPr/>
          </p:nvSpPr>
          <p:spPr bwMode="auto">
            <a:xfrm>
              <a:off x="2640" y="1824"/>
              <a:ext cx="288" cy="288"/>
            </a:xfrm>
            <a:prstGeom prst="ellipse">
              <a:avLst/>
            </a:prstGeom>
            <a:gradFill rotWithShape="1">
              <a:gsLst>
                <a:gs pos="0">
                  <a:srgbClr val="F27D58"/>
                </a:gs>
                <a:gs pos="100000">
                  <a:srgbClr val="FFA347"/>
                </a:gs>
              </a:gsLst>
              <a:lin ang="2700000" scaled="1"/>
            </a:gradFill>
            <a:ln w="3175">
              <a:solidFill>
                <a:schemeClr val="bg2"/>
              </a:solidFill>
              <a:round/>
              <a:headEnd/>
              <a:tailEnd/>
            </a:ln>
          </p:spPr>
          <p:txBody>
            <a:bodyPr wrap="none" anchor="ctr"/>
            <a:lstStyle/>
            <a:p>
              <a:endParaRPr lang="en-US"/>
            </a:p>
          </p:txBody>
        </p:sp>
        <p:sp>
          <p:nvSpPr>
            <p:cNvPr id="263173" name="Oval 5"/>
            <p:cNvSpPr>
              <a:spLocks noChangeArrowheads="1"/>
            </p:cNvSpPr>
            <p:nvPr/>
          </p:nvSpPr>
          <p:spPr bwMode="auto">
            <a:xfrm>
              <a:off x="2784" y="1776"/>
              <a:ext cx="672" cy="672"/>
            </a:xfrm>
            <a:prstGeom prst="ellipse">
              <a:avLst/>
            </a:prstGeom>
            <a:gradFill rotWithShape="1">
              <a:gsLst>
                <a:gs pos="0">
                  <a:schemeClr val="accent2"/>
                </a:gs>
                <a:gs pos="100000">
                  <a:srgbClr val="C1E0FF"/>
                </a:gs>
              </a:gsLst>
              <a:lin ang="2700000" scaled="1"/>
            </a:gradFill>
            <a:ln w="3175">
              <a:solidFill>
                <a:schemeClr val="bg2"/>
              </a:solidFill>
              <a:round/>
              <a:headEnd/>
              <a:tailEnd/>
            </a:ln>
          </p:spPr>
          <p:txBody>
            <a:bodyPr wrap="none" anchor="ctr"/>
            <a:lstStyle/>
            <a:p>
              <a:endParaRPr lang="en-US"/>
            </a:p>
          </p:txBody>
        </p:sp>
        <p:sp>
          <p:nvSpPr>
            <p:cNvPr id="263174" name="Oval 6"/>
            <p:cNvSpPr>
              <a:spLocks noChangeArrowheads="1"/>
            </p:cNvSpPr>
            <p:nvPr/>
          </p:nvSpPr>
          <p:spPr bwMode="auto">
            <a:xfrm>
              <a:off x="3024" y="2304"/>
              <a:ext cx="288" cy="288"/>
            </a:xfrm>
            <a:prstGeom prst="ellipse">
              <a:avLst/>
            </a:prstGeom>
            <a:gradFill rotWithShape="1">
              <a:gsLst>
                <a:gs pos="0">
                  <a:srgbClr val="F27D58"/>
                </a:gs>
                <a:gs pos="100000">
                  <a:srgbClr val="FFA347"/>
                </a:gs>
              </a:gsLst>
              <a:lin ang="2700000" scaled="1"/>
            </a:gradFill>
            <a:ln w="3175">
              <a:solidFill>
                <a:schemeClr val="bg2"/>
              </a:solidFill>
              <a:round/>
              <a:headEnd/>
              <a:tailEnd/>
            </a:ln>
          </p:spPr>
          <p:txBody>
            <a:bodyPr wrap="none" anchor="ctr"/>
            <a:lstStyle/>
            <a:p>
              <a:endParaRPr lang="en-US"/>
            </a:p>
          </p:txBody>
        </p:sp>
      </p:grpSp>
      <p:grpSp>
        <p:nvGrpSpPr>
          <p:cNvPr id="263175" name="Group 7"/>
          <p:cNvGrpSpPr>
            <a:grpSpLocks/>
          </p:cNvGrpSpPr>
          <p:nvPr/>
        </p:nvGrpSpPr>
        <p:grpSpPr bwMode="auto">
          <a:xfrm>
            <a:off x="7543800" y="2667000"/>
            <a:ext cx="1143000" cy="1371600"/>
            <a:chOff x="3984" y="1680"/>
            <a:chExt cx="720" cy="864"/>
          </a:xfrm>
        </p:grpSpPr>
        <p:sp>
          <p:nvSpPr>
            <p:cNvPr id="263176" name="Oval 8"/>
            <p:cNvSpPr>
              <a:spLocks noChangeArrowheads="1"/>
            </p:cNvSpPr>
            <p:nvPr/>
          </p:nvSpPr>
          <p:spPr bwMode="auto">
            <a:xfrm>
              <a:off x="4032" y="2256"/>
              <a:ext cx="288" cy="288"/>
            </a:xfrm>
            <a:prstGeom prst="ellipse">
              <a:avLst/>
            </a:prstGeom>
            <a:gradFill rotWithShape="1">
              <a:gsLst>
                <a:gs pos="0">
                  <a:srgbClr val="F27D58"/>
                </a:gs>
                <a:gs pos="100000">
                  <a:srgbClr val="FFA347"/>
                </a:gs>
              </a:gsLst>
              <a:lin ang="2700000" scaled="1"/>
            </a:gradFill>
            <a:ln w="3175">
              <a:solidFill>
                <a:schemeClr val="bg2"/>
              </a:solidFill>
              <a:round/>
              <a:headEnd/>
              <a:tailEnd/>
            </a:ln>
          </p:spPr>
          <p:txBody>
            <a:bodyPr wrap="none" anchor="ctr"/>
            <a:lstStyle/>
            <a:p>
              <a:endParaRPr lang="en-US"/>
            </a:p>
          </p:txBody>
        </p:sp>
        <p:sp>
          <p:nvSpPr>
            <p:cNvPr id="263177" name="Oval 9"/>
            <p:cNvSpPr>
              <a:spLocks noChangeArrowheads="1"/>
            </p:cNvSpPr>
            <p:nvPr/>
          </p:nvSpPr>
          <p:spPr bwMode="auto">
            <a:xfrm>
              <a:off x="4032" y="1776"/>
              <a:ext cx="672" cy="672"/>
            </a:xfrm>
            <a:prstGeom prst="ellipse">
              <a:avLst/>
            </a:prstGeom>
            <a:gradFill rotWithShape="1">
              <a:gsLst>
                <a:gs pos="0">
                  <a:schemeClr val="accent2"/>
                </a:gs>
                <a:gs pos="100000">
                  <a:srgbClr val="C1E0FF"/>
                </a:gs>
              </a:gsLst>
              <a:lin ang="2700000" scaled="1"/>
            </a:gradFill>
            <a:ln w="3175">
              <a:solidFill>
                <a:schemeClr val="bg2"/>
              </a:solidFill>
              <a:round/>
              <a:headEnd/>
              <a:tailEnd/>
            </a:ln>
          </p:spPr>
          <p:txBody>
            <a:bodyPr wrap="none" anchor="ctr"/>
            <a:lstStyle/>
            <a:p>
              <a:endParaRPr lang="en-US"/>
            </a:p>
          </p:txBody>
        </p:sp>
        <p:sp>
          <p:nvSpPr>
            <p:cNvPr id="263178" name="Oval 10"/>
            <p:cNvSpPr>
              <a:spLocks noChangeArrowheads="1"/>
            </p:cNvSpPr>
            <p:nvPr/>
          </p:nvSpPr>
          <p:spPr bwMode="auto">
            <a:xfrm>
              <a:off x="3984" y="1680"/>
              <a:ext cx="288" cy="288"/>
            </a:xfrm>
            <a:prstGeom prst="ellipse">
              <a:avLst/>
            </a:prstGeom>
            <a:gradFill rotWithShape="1">
              <a:gsLst>
                <a:gs pos="0">
                  <a:srgbClr val="F27D58"/>
                </a:gs>
                <a:gs pos="100000">
                  <a:srgbClr val="FFA347"/>
                </a:gs>
              </a:gsLst>
              <a:lin ang="2700000" scaled="1"/>
            </a:gradFill>
            <a:ln w="3175">
              <a:solidFill>
                <a:schemeClr val="bg2"/>
              </a:solidFill>
              <a:round/>
              <a:headEnd/>
              <a:tailEnd/>
            </a:ln>
          </p:spPr>
          <p:txBody>
            <a:bodyPr wrap="none" anchor="ctr"/>
            <a:lstStyle/>
            <a:p>
              <a:endParaRPr lang="en-US"/>
            </a:p>
          </p:txBody>
        </p:sp>
      </p:grpSp>
      <p:grpSp>
        <p:nvGrpSpPr>
          <p:cNvPr id="263179" name="Group 11"/>
          <p:cNvGrpSpPr>
            <a:grpSpLocks/>
          </p:cNvGrpSpPr>
          <p:nvPr/>
        </p:nvGrpSpPr>
        <p:grpSpPr bwMode="auto">
          <a:xfrm>
            <a:off x="457200" y="2590800"/>
            <a:ext cx="1600200" cy="1524000"/>
            <a:chOff x="384" y="1632"/>
            <a:chExt cx="1008" cy="960"/>
          </a:xfrm>
        </p:grpSpPr>
        <p:sp>
          <p:nvSpPr>
            <p:cNvPr id="263180" name="Oval 12"/>
            <p:cNvSpPr>
              <a:spLocks noChangeArrowheads="1"/>
            </p:cNvSpPr>
            <p:nvPr/>
          </p:nvSpPr>
          <p:spPr bwMode="auto">
            <a:xfrm>
              <a:off x="480" y="2160"/>
              <a:ext cx="288" cy="288"/>
            </a:xfrm>
            <a:prstGeom prst="ellipse">
              <a:avLst/>
            </a:prstGeom>
            <a:gradFill rotWithShape="1">
              <a:gsLst>
                <a:gs pos="0">
                  <a:srgbClr val="F27D58"/>
                </a:gs>
                <a:gs pos="100000">
                  <a:srgbClr val="FFA347"/>
                </a:gs>
              </a:gsLst>
              <a:lin ang="2700000" scaled="1"/>
            </a:gradFill>
            <a:ln w="3175">
              <a:solidFill>
                <a:schemeClr val="tx1"/>
              </a:solidFill>
              <a:round/>
              <a:headEnd/>
              <a:tailEnd/>
            </a:ln>
          </p:spPr>
          <p:txBody>
            <a:bodyPr wrap="none" anchor="ctr"/>
            <a:lstStyle/>
            <a:p>
              <a:endParaRPr lang="en-US"/>
            </a:p>
          </p:txBody>
        </p:sp>
        <p:sp>
          <p:nvSpPr>
            <p:cNvPr id="263181" name="Oval 13"/>
            <p:cNvSpPr>
              <a:spLocks noChangeArrowheads="1"/>
            </p:cNvSpPr>
            <p:nvPr/>
          </p:nvSpPr>
          <p:spPr bwMode="auto">
            <a:xfrm>
              <a:off x="1008" y="2160"/>
              <a:ext cx="288" cy="288"/>
            </a:xfrm>
            <a:prstGeom prst="ellipse">
              <a:avLst/>
            </a:prstGeom>
            <a:gradFill rotWithShape="1">
              <a:gsLst>
                <a:gs pos="0">
                  <a:srgbClr val="F27D58"/>
                </a:gs>
                <a:gs pos="100000">
                  <a:srgbClr val="FFA347"/>
                </a:gs>
              </a:gsLst>
              <a:lin ang="2700000" scaled="1"/>
            </a:gradFill>
            <a:ln w="3175">
              <a:solidFill>
                <a:schemeClr val="tx1"/>
              </a:solidFill>
              <a:round/>
              <a:headEnd/>
              <a:tailEnd/>
            </a:ln>
          </p:spPr>
          <p:txBody>
            <a:bodyPr wrap="none" anchor="ctr"/>
            <a:lstStyle/>
            <a:p>
              <a:endParaRPr lang="en-US"/>
            </a:p>
          </p:txBody>
        </p:sp>
        <p:sp>
          <p:nvSpPr>
            <p:cNvPr id="263182" name="Oval 14"/>
            <p:cNvSpPr>
              <a:spLocks noChangeArrowheads="1"/>
            </p:cNvSpPr>
            <p:nvPr/>
          </p:nvSpPr>
          <p:spPr bwMode="auto">
            <a:xfrm>
              <a:off x="528" y="1728"/>
              <a:ext cx="672" cy="672"/>
            </a:xfrm>
            <a:prstGeom prst="ellipse">
              <a:avLst/>
            </a:prstGeom>
            <a:gradFill rotWithShape="1">
              <a:gsLst>
                <a:gs pos="0">
                  <a:schemeClr val="accent2"/>
                </a:gs>
                <a:gs pos="100000">
                  <a:srgbClr val="C1E0FF"/>
                </a:gs>
              </a:gsLst>
              <a:lin ang="2700000" scaled="1"/>
            </a:gradFill>
            <a:ln w="3175">
              <a:solidFill>
                <a:schemeClr val="tx1"/>
              </a:solidFill>
              <a:round/>
              <a:headEnd/>
              <a:tailEnd/>
            </a:ln>
          </p:spPr>
          <p:txBody>
            <a:bodyPr wrap="none" anchor="ctr"/>
            <a:lstStyle/>
            <a:p>
              <a:endParaRPr lang="en-US"/>
            </a:p>
          </p:txBody>
        </p:sp>
        <p:sp>
          <p:nvSpPr>
            <p:cNvPr id="263183" name="Oval 15"/>
            <p:cNvSpPr>
              <a:spLocks noChangeArrowheads="1"/>
            </p:cNvSpPr>
            <p:nvPr/>
          </p:nvSpPr>
          <p:spPr bwMode="auto">
            <a:xfrm>
              <a:off x="624" y="1872"/>
              <a:ext cx="288" cy="288"/>
            </a:xfrm>
            <a:prstGeom prst="ellipse">
              <a:avLst/>
            </a:prstGeom>
            <a:gradFill rotWithShape="1">
              <a:gsLst>
                <a:gs pos="0">
                  <a:srgbClr val="F27D58"/>
                </a:gs>
                <a:gs pos="100000">
                  <a:srgbClr val="FFA347"/>
                </a:gs>
              </a:gsLst>
              <a:lin ang="2700000" scaled="1"/>
            </a:gradFill>
            <a:ln w="3175">
              <a:solidFill>
                <a:schemeClr val="tx1"/>
              </a:solidFill>
              <a:round/>
              <a:headEnd/>
              <a:tailEnd/>
            </a:ln>
          </p:spPr>
          <p:txBody>
            <a:bodyPr wrap="none" anchor="ctr"/>
            <a:lstStyle/>
            <a:p>
              <a:endParaRPr lang="en-US"/>
            </a:p>
          </p:txBody>
        </p:sp>
        <p:sp>
          <p:nvSpPr>
            <p:cNvPr id="263184" name="AutoShape 16"/>
            <p:cNvSpPr>
              <a:spLocks noChangeArrowheads="1"/>
            </p:cNvSpPr>
            <p:nvPr/>
          </p:nvSpPr>
          <p:spPr bwMode="auto">
            <a:xfrm>
              <a:off x="384" y="1632"/>
              <a:ext cx="1008" cy="960"/>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263185" name="Group 17"/>
          <p:cNvGrpSpPr>
            <a:grpSpLocks/>
          </p:cNvGrpSpPr>
          <p:nvPr/>
        </p:nvGrpSpPr>
        <p:grpSpPr bwMode="auto">
          <a:xfrm>
            <a:off x="2743200" y="2590800"/>
            <a:ext cx="1600200" cy="1524000"/>
            <a:chOff x="1584" y="1632"/>
            <a:chExt cx="1008" cy="960"/>
          </a:xfrm>
        </p:grpSpPr>
        <p:sp>
          <p:nvSpPr>
            <p:cNvPr id="263186" name="Oval 18"/>
            <p:cNvSpPr>
              <a:spLocks noChangeArrowheads="1"/>
            </p:cNvSpPr>
            <p:nvPr/>
          </p:nvSpPr>
          <p:spPr bwMode="auto">
            <a:xfrm>
              <a:off x="2112" y="2256"/>
              <a:ext cx="288" cy="288"/>
            </a:xfrm>
            <a:prstGeom prst="ellipse">
              <a:avLst/>
            </a:prstGeom>
            <a:gradFill rotWithShape="1">
              <a:gsLst>
                <a:gs pos="0">
                  <a:srgbClr val="F27D58"/>
                </a:gs>
                <a:gs pos="100000">
                  <a:srgbClr val="FFA347"/>
                </a:gs>
              </a:gsLst>
              <a:lin ang="2700000" scaled="1"/>
            </a:gradFill>
            <a:ln w="3175">
              <a:solidFill>
                <a:schemeClr val="bg2"/>
              </a:solidFill>
              <a:round/>
              <a:headEnd/>
              <a:tailEnd/>
            </a:ln>
          </p:spPr>
          <p:txBody>
            <a:bodyPr wrap="none" anchor="ctr"/>
            <a:lstStyle/>
            <a:p>
              <a:endParaRPr lang="en-US"/>
            </a:p>
          </p:txBody>
        </p:sp>
        <p:sp>
          <p:nvSpPr>
            <p:cNvPr id="263187" name="Oval 19"/>
            <p:cNvSpPr>
              <a:spLocks noChangeArrowheads="1"/>
            </p:cNvSpPr>
            <p:nvPr/>
          </p:nvSpPr>
          <p:spPr bwMode="auto">
            <a:xfrm>
              <a:off x="1728" y="1728"/>
              <a:ext cx="672" cy="672"/>
            </a:xfrm>
            <a:prstGeom prst="ellipse">
              <a:avLst/>
            </a:prstGeom>
            <a:gradFill rotWithShape="1">
              <a:gsLst>
                <a:gs pos="0">
                  <a:schemeClr val="accent2"/>
                </a:gs>
                <a:gs pos="100000">
                  <a:srgbClr val="C1E0FF"/>
                </a:gs>
              </a:gsLst>
              <a:lin ang="2700000" scaled="1"/>
            </a:gradFill>
            <a:ln w="3175">
              <a:solidFill>
                <a:schemeClr val="bg2"/>
              </a:solidFill>
              <a:round/>
              <a:headEnd/>
              <a:tailEnd/>
            </a:ln>
          </p:spPr>
          <p:txBody>
            <a:bodyPr wrap="none" anchor="ctr"/>
            <a:lstStyle/>
            <a:p>
              <a:endParaRPr lang="en-US"/>
            </a:p>
          </p:txBody>
        </p:sp>
        <p:sp>
          <p:nvSpPr>
            <p:cNvPr id="263188" name="AutoShape 20"/>
            <p:cNvSpPr>
              <a:spLocks noChangeArrowheads="1"/>
            </p:cNvSpPr>
            <p:nvPr/>
          </p:nvSpPr>
          <p:spPr bwMode="auto">
            <a:xfrm>
              <a:off x="1584" y="1632"/>
              <a:ext cx="1008" cy="960"/>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63189" name="Line 21"/>
          <p:cNvSpPr>
            <a:spLocks noChangeShapeType="1"/>
          </p:cNvSpPr>
          <p:nvPr/>
        </p:nvSpPr>
        <p:spPr bwMode="auto">
          <a:xfrm>
            <a:off x="4495800" y="32766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3190" name="Line 22"/>
          <p:cNvSpPr>
            <a:spLocks noChangeShapeType="1"/>
          </p:cNvSpPr>
          <p:nvPr/>
        </p:nvSpPr>
        <p:spPr bwMode="auto">
          <a:xfrm flipH="1">
            <a:off x="4495800" y="34290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3191" name="Text Box 23"/>
          <p:cNvSpPr txBox="1">
            <a:spLocks noChangeArrowheads="1"/>
          </p:cNvSpPr>
          <p:nvPr/>
        </p:nvSpPr>
        <p:spPr bwMode="auto">
          <a:xfrm>
            <a:off x="2041525" y="2398713"/>
            <a:ext cx="444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t>1+</a:t>
            </a:r>
          </a:p>
        </p:txBody>
      </p:sp>
      <p:sp>
        <p:nvSpPr>
          <p:cNvPr id="263192" name="Text Box 24"/>
          <p:cNvSpPr txBox="1">
            <a:spLocks noChangeArrowheads="1"/>
          </p:cNvSpPr>
          <p:nvPr/>
        </p:nvSpPr>
        <p:spPr bwMode="auto">
          <a:xfrm>
            <a:off x="4254500" y="2362200"/>
            <a:ext cx="387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t>1-</a:t>
            </a:r>
          </a:p>
        </p:txBody>
      </p:sp>
      <p:sp>
        <p:nvSpPr>
          <p:cNvPr id="263193" name="Text Box 25"/>
          <p:cNvSpPr txBox="1">
            <a:spLocks noChangeArrowheads="1"/>
          </p:cNvSpPr>
          <p:nvPr/>
        </p:nvSpPr>
        <p:spPr bwMode="auto">
          <a:xfrm>
            <a:off x="2209800" y="31242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2400"/>
              <a:t>+</a:t>
            </a:r>
          </a:p>
        </p:txBody>
      </p:sp>
      <p:sp>
        <p:nvSpPr>
          <p:cNvPr id="263194" name="Text Box 26"/>
          <p:cNvSpPr txBox="1">
            <a:spLocks noChangeArrowheads="1"/>
          </p:cNvSpPr>
          <p:nvPr/>
        </p:nvSpPr>
        <p:spPr bwMode="auto">
          <a:xfrm>
            <a:off x="7105650" y="31242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2400"/>
              <a:t>+</a:t>
            </a:r>
          </a:p>
        </p:txBody>
      </p:sp>
      <p:sp>
        <p:nvSpPr>
          <p:cNvPr id="263195" name="Text Box 27"/>
          <p:cNvSpPr txBox="1">
            <a:spLocks noChangeArrowheads="1"/>
          </p:cNvSpPr>
          <p:nvPr/>
        </p:nvSpPr>
        <p:spPr bwMode="auto">
          <a:xfrm>
            <a:off x="365125" y="4738688"/>
            <a:ext cx="165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t>Hydronium ion</a:t>
            </a:r>
          </a:p>
        </p:txBody>
      </p:sp>
      <p:sp>
        <p:nvSpPr>
          <p:cNvPr id="263196" name="Text Box 28"/>
          <p:cNvSpPr txBox="1">
            <a:spLocks noChangeArrowheads="1"/>
          </p:cNvSpPr>
          <p:nvPr/>
        </p:nvSpPr>
        <p:spPr bwMode="auto">
          <a:xfrm>
            <a:off x="2762250" y="4716463"/>
            <a:ext cx="158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t>Hydroxide ion</a:t>
            </a:r>
          </a:p>
        </p:txBody>
      </p:sp>
      <p:sp>
        <p:nvSpPr>
          <p:cNvPr id="263197" name="Text Box 29"/>
          <p:cNvSpPr txBox="1">
            <a:spLocks noChangeArrowheads="1"/>
          </p:cNvSpPr>
          <p:nvPr/>
        </p:nvSpPr>
        <p:spPr bwMode="auto">
          <a:xfrm>
            <a:off x="5911850" y="4716463"/>
            <a:ext cx="793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t>Water</a:t>
            </a:r>
          </a:p>
        </p:txBody>
      </p:sp>
      <p:sp>
        <p:nvSpPr>
          <p:cNvPr id="263198" name="Text Box 30"/>
          <p:cNvSpPr txBox="1">
            <a:spLocks noChangeArrowheads="1"/>
          </p:cNvSpPr>
          <p:nvPr/>
        </p:nvSpPr>
        <p:spPr bwMode="auto">
          <a:xfrm>
            <a:off x="898525" y="4303713"/>
            <a:ext cx="7000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t>H</a:t>
            </a:r>
            <a:r>
              <a:rPr lang="en-US" baseline="-25000"/>
              <a:t>3</a:t>
            </a:r>
            <a:r>
              <a:rPr lang="en-US"/>
              <a:t>O</a:t>
            </a:r>
            <a:r>
              <a:rPr lang="en-US" baseline="30000"/>
              <a:t>+</a:t>
            </a:r>
          </a:p>
        </p:txBody>
      </p:sp>
      <p:sp>
        <p:nvSpPr>
          <p:cNvPr id="263199" name="Text Box 31"/>
          <p:cNvSpPr txBox="1">
            <a:spLocks noChangeArrowheads="1"/>
          </p:cNvSpPr>
          <p:nvPr/>
        </p:nvSpPr>
        <p:spPr bwMode="auto">
          <a:xfrm>
            <a:off x="3262313" y="4281488"/>
            <a:ext cx="577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t>OH</a:t>
            </a:r>
            <a:r>
              <a:rPr lang="en-US" baseline="30000"/>
              <a:t>-</a:t>
            </a:r>
          </a:p>
        </p:txBody>
      </p:sp>
      <p:sp>
        <p:nvSpPr>
          <p:cNvPr id="263200" name="Text Box 32"/>
          <p:cNvSpPr txBox="1">
            <a:spLocks noChangeArrowheads="1"/>
          </p:cNvSpPr>
          <p:nvPr/>
        </p:nvSpPr>
        <p:spPr bwMode="auto">
          <a:xfrm>
            <a:off x="6018213" y="4281488"/>
            <a:ext cx="6111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t>H</a:t>
            </a:r>
            <a:r>
              <a:rPr lang="en-US" baseline="-25000"/>
              <a:t>2</a:t>
            </a:r>
            <a:r>
              <a:rPr lang="en-US"/>
              <a:t>O</a:t>
            </a:r>
            <a:endParaRPr lang="en-US" baseline="30000"/>
          </a:p>
        </p:txBody>
      </p:sp>
      <p:sp>
        <p:nvSpPr>
          <p:cNvPr id="263201" name="Text Box 33"/>
          <p:cNvSpPr txBox="1">
            <a:spLocks noChangeArrowheads="1"/>
          </p:cNvSpPr>
          <p:nvPr/>
        </p:nvSpPr>
        <p:spPr bwMode="auto">
          <a:xfrm>
            <a:off x="7588250" y="4738688"/>
            <a:ext cx="793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t>Water</a:t>
            </a:r>
          </a:p>
        </p:txBody>
      </p:sp>
      <p:sp>
        <p:nvSpPr>
          <p:cNvPr id="263202" name="Text Box 34"/>
          <p:cNvSpPr txBox="1">
            <a:spLocks noChangeArrowheads="1"/>
          </p:cNvSpPr>
          <p:nvPr/>
        </p:nvSpPr>
        <p:spPr bwMode="auto">
          <a:xfrm>
            <a:off x="7694613" y="4303713"/>
            <a:ext cx="6111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t>H</a:t>
            </a:r>
            <a:r>
              <a:rPr lang="en-US" baseline="-25000"/>
              <a:t>2</a:t>
            </a:r>
            <a:r>
              <a:rPr lang="en-US"/>
              <a:t>O</a:t>
            </a:r>
            <a:endParaRPr lang="en-US" baseline="3000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14400"/>
            <a:ext cx="8229600" cy="5486400"/>
          </a:xfrm>
        </p:spPr>
        <p:txBody>
          <a:bodyPr>
            <a:normAutofit fontScale="85000" lnSpcReduction="20000"/>
          </a:bodyPr>
          <a:lstStyle/>
          <a:p>
            <a:pPr marL="109728" indent="0">
              <a:buNone/>
            </a:pPr>
            <a:r>
              <a:rPr lang="en-US" dirty="0" smtClean="0"/>
              <a:t>After identifying a reaction as involving an acid and a base, go through the following steps to write a net ionic:</a:t>
            </a:r>
          </a:p>
          <a:p>
            <a:pPr marL="850392" lvl="1" indent="-457200">
              <a:buFont typeface="+mj-lt"/>
              <a:buAutoNum type="arabicPeriod"/>
            </a:pPr>
            <a:r>
              <a:rPr lang="en-US" dirty="0" smtClean="0"/>
              <a:t>Is NH</a:t>
            </a:r>
            <a:r>
              <a:rPr lang="en-US" baseline="-25000" dirty="0" smtClean="0"/>
              <a:t>3</a:t>
            </a:r>
            <a:r>
              <a:rPr lang="en-US" dirty="0" smtClean="0"/>
              <a:t> the base involved? If so, one of the products will be NH</a:t>
            </a:r>
            <a:r>
              <a:rPr lang="en-US" baseline="-25000" dirty="0" smtClean="0"/>
              <a:t>4</a:t>
            </a:r>
            <a:r>
              <a:rPr lang="en-US" baseline="30000" dirty="0" smtClean="0"/>
              <a:t>+</a:t>
            </a:r>
            <a:r>
              <a:rPr lang="en-US" dirty="0" smtClean="0"/>
              <a:t> and the other will be the anion of the acid.</a:t>
            </a:r>
          </a:p>
          <a:p>
            <a:pPr marL="850392" lvl="1" indent="-457200">
              <a:buFont typeface="+mj-lt"/>
              <a:buAutoNum type="arabicPeriod"/>
            </a:pPr>
            <a:r>
              <a:rPr lang="en-US" dirty="0" smtClean="0"/>
              <a:t>If NH</a:t>
            </a:r>
            <a:r>
              <a:rPr lang="en-US" baseline="-25000" dirty="0" smtClean="0"/>
              <a:t>3</a:t>
            </a:r>
            <a:r>
              <a:rPr lang="en-US" dirty="0" smtClean="0"/>
              <a:t> is not present and the base contains a hydroxide ion, then one of the products will be water and the other will be the combination of the anion (negative ion) from the acid and the </a:t>
            </a:r>
            <a:r>
              <a:rPr lang="en-US" dirty="0" err="1" smtClean="0"/>
              <a:t>cation</a:t>
            </a:r>
            <a:r>
              <a:rPr lang="en-US" dirty="0" smtClean="0"/>
              <a:t> (positive ion) from the base. </a:t>
            </a:r>
          </a:p>
          <a:p>
            <a:pPr marL="850392" lvl="1" indent="-457200">
              <a:buFont typeface="+mj-lt"/>
              <a:buAutoNum type="arabicPeriod"/>
            </a:pPr>
            <a:r>
              <a:rPr lang="en-US" dirty="0" smtClean="0"/>
              <a:t>Once the products are known, balance the molecular equation.  Then decide whether to split each substance up or not.  </a:t>
            </a:r>
          </a:p>
          <a:p>
            <a:pPr marL="1088136" lvl="2" indent="-457200">
              <a:buFont typeface="+mj-lt"/>
              <a:buAutoNum type="alphaLcPeriod"/>
            </a:pPr>
            <a:r>
              <a:rPr lang="en-US" dirty="0" smtClean="0"/>
              <a:t>If the acid is one of the 6 strong acids, split it apart.  Otherwise the acid stays as is.  </a:t>
            </a:r>
          </a:p>
          <a:p>
            <a:pPr marL="1088136" lvl="2" indent="-457200">
              <a:buFont typeface="+mj-lt"/>
              <a:buAutoNum type="alphaLcPeriod"/>
            </a:pPr>
            <a:r>
              <a:rPr lang="en-US" dirty="0" smtClean="0"/>
              <a:t>If the base is one of the 8 strong bases, split is apart.  Otherwise, the base stays as is.  </a:t>
            </a:r>
          </a:p>
          <a:p>
            <a:pPr marL="1088136" lvl="2" indent="-457200">
              <a:buFont typeface="+mj-lt"/>
              <a:buAutoNum type="alphaLcPeriod"/>
            </a:pPr>
            <a:r>
              <a:rPr lang="en-US" dirty="0" smtClean="0"/>
              <a:t>If one of the products is water, leave it as is.  Refer to solubility rules to determine whether the other product should be split or not.</a:t>
            </a:r>
          </a:p>
          <a:p>
            <a:pPr marL="850392" lvl="1" indent="-457200">
              <a:buFont typeface="+mj-lt"/>
              <a:buAutoNum type="arabicPeriod"/>
            </a:pPr>
            <a:r>
              <a:rPr lang="en-US" dirty="0" smtClean="0"/>
              <a:t>Once all substances have been assessed for dissociation, cross out any ion that occurs on both sides of the equation (spectators).  The remaining particles will make up your net ionic.  </a:t>
            </a:r>
          </a:p>
          <a:p>
            <a:pPr lvl="1"/>
            <a:endParaRPr lang="en-US" dirty="0"/>
          </a:p>
        </p:txBody>
      </p:sp>
      <p:sp>
        <p:nvSpPr>
          <p:cNvPr id="2" name="Slide Number Placeholder 1"/>
          <p:cNvSpPr>
            <a:spLocks noGrp="1"/>
          </p:cNvSpPr>
          <p:nvPr>
            <p:ph type="sldNum" sz="quarter" idx="12"/>
          </p:nvPr>
        </p:nvSpPr>
        <p:spPr/>
        <p:txBody>
          <a:bodyPr/>
          <a:lstStyle/>
          <a:p>
            <a:fld id="{2B44684D-D137-4D5D-8045-62C2CF3FD32E}" type="slidenum">
              <a:rPr lang="en-US" smtClean="0"/>
              <a:pPr/>
              <a:t>34</a:t>
            </a:fld>
            <a:endParaRPr lang="en-US"/>
          </a:p>
        </p:txBody>
      </p:sp>
      <p:sp>
        <p:nvSpPr>
          <p:cNvPr id="3" name="Title 2"/>
          <p:cNvSpPr>
            <a:spLocks noGrp="1"/>
          </p:cNvSpPr>
          <p:nvPr>
            <p:ph type="title"/>
          </p:nvPr>
        </p:nvSpPr>
        <p:spPr>
          <a:xfrm>
            <a:off x="381000" y="228600"/>
            <a:ext cx="8562917" cy="655638"/>
          </a:xfrm>
        </p:spPr>
        <p:txBody>
          <a:bodyPr>
            <a:noAutofit/>
          </a:bodyPr>
          <a:lstStyle/>
          <a:p>
            <a:r>
              <a:rPr lang="en-US" sz="3200" dirty="0" smtClean="0"/>
              <a:t>Writing Net Ionic Equations for Acid-Base</a:t>
            </a:r>
            <a:endParaRPr lang="en-US" sz="3200" dirty="0"/>
          </a:p>
        </p:txBody>
      </p:sp>
    </p:spTree>
    <p:extLst>
      <p:ext uri="{BB962C8B-B14F-4D97-AF65-F5344CB8AC3E}">
        <p14:creationId xmlns:p14="http://schemas.microsoft.com/office/powerpoint/2010/main" val="10935592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4878136"/>
          </a:xfrm>
        </p:spPr>
        <p:txBody>
          <a:bodyPr/>
          <a:lstStyle/>
          <a:p>
            <a:pPr marL="109728" indent="0">
              <a:buNone/>
            </a:pPr>
            <a:r>
              <a:rPr lang="en-US" dirty="0" smtClean="0"/>
              <a:t>Write the net ionic equations for the following reactions and identify any spectator ions:</a:t>
            </a:r>
          </a:p>
          <a:p>
            <a:pPr marL="624078" indent="-514350">
              <a:buFont typeface="+mj-lt"/>
              <a:buAutoNum type="arabicPeriod"/>
            </a:pPr>
            <a:r>
              <a:rPr lang="en-US" dirty="0" smtClean="0"/>
              <a:t>HClO</a:t>
            </a:r>
            <a:r>
              <a:rPr lang="en-US" baseline="-25000" dirty="0" smtClean="0"/>
              <a:t>4</a:t>
            </a:r>
            <a:r>
              <a:rPr lang="en-US" dirty="0" smtClean="0"/>
              <a:t> + Ba(OH)</a:t>
            </a:r>
            <a:r>
              <a:rPr lang="en-US" baseline="-25000" dirty="0" smtClean="0"/>
              <a:t>2</a:t>
            </a:r>
            <a:r>
              <a:rPr lang="en-US" dirty="0" smtClean="0"/>
              <a:t> </a:t>
            </a:r>
            <a:r>
              <a:rPr lang="en-US" dirty="0" smtClean="0">
                <a:sym typeface="Wingdings" pitchFamily="2" charset="2"/>
              </a:rPr>
              <a:t> </a:t>
            </a:r>
            <a:br>
              <a:rPr lang="en-US" dirty="0" smtClean="0">
                <a:sym typeface="Wingdings" pitchFamily="2" charset="2"/>
              </a:rPr>
            </a:br>
            <a:r>
              <a:rPr lang="en-US" dirty="0" smtClean="0">
                <a:sym typeface="Wingdings" pitchFamily="2" charset="2"/>
              </a:rPr>
              <a:t/>
            </a:r>
            <a:br>
              <a:rPr lang="en-US" dirty="0" smtClean="0">
                <a:sym typeface="Wingdings" pitchFamily="2" charset="2"/>
              </a:rPr>
            </a:br>
            <a:r>
              <a:rPr lang="en-US" dirty="0" smtClean="0">
                <a:sym typeface="Wingdings" pitchFamily="2" charset="2"/>
              </a:rPr>
              <a:t/>
            </a:r>
            <a:br>
              <a:rPr lang="en-US" dirty="0" smtClean="0">
                <a:sym typeface="Wingdings" pitchFamily="2" charset="2"/>
              </a:rPr>
            </a:br>
            <a:endParaRPr lang="en-US" dirty="0" smtClean="0">
              <a:sym typeface="Wingdings" pitchFamily="2" charset="2"/>
            </a:endParaRPr>
          </a:p>
          <a:p>
            <a:pPr marL="624078" indent="-514350">
              <a:buFont typeface="+mj-lt"/>
              <a:buAutoNum type="arabicPeriod"/>
            </a:pPr>
            <a:r>
              <a:rPr lang="en-US" dirty="0" smtClean="0">
                <a:sym typeface="Wingdings" pitchFamily="2" charset="2"/>
              </a:rPr>
              <a:t>HF + </a:t>
            </a:r>
            <a:r>
              <a:rPr lang="en-US" dirty="0" err="1" smtClean="0">
                <a:sym typeface="Wingdings" pitchFamily="2" charset="2"/>
              </a:rPr>
              <a:t>LiOH</a:t>
            </a:r>
            <a:r>
              <a:rPr lang="en-US" dirty="0" smtClean="0">
                <a:sym typeface="Wingdings" pitchFamily="2" charset="2"/>
              </a:rPr>
              <a:t>  </a:t>
            </a:r>
            <a:br>
              <a:rPr lang="en-US" dirty="0" smtClean="0">
                <a:sym typeface="Wingdings" pitchFamily="2" charset="2"/>
              </a:rPr>
            </a:br>
            <a:r>
              <a:rPr lang="en-US" dirty="0" smtClean="0">
                <a:sym typeface="Wingdings" pitchFamily="2" charset="2"/>
              </a:rPr>
              <a:t/>
            </a:r>
            <a:br>
              <a:rPr lang="en-US" dirty="0" smtClean="0">
                <a:sym typeface="Wingdings" pitchFamily="2" charset="2"/>
              </a:rPr>
            </a:br>
            <a:r>
              <a:rPr lang="en-US" dirty="0" smtClean="0">
                <a:sym typeface="Wingdings" pitchFamily="2" charset="2"/>
              </a:rPr>
              <a:t/>
            </a:r>
            <a:br>
              <a:rPr lang="en-US" dirty="0" smtClean="0">
                <a:sym typeface="Wingdings" pitchFamily="2" charset="2"/>
              </a:rPr>
            </a:br>
            <a:endParaRPr lang="en-US" dirty="0" smtClean="0">
              <a:sym typeface="Wingdings" pitchFamily="2" charset="2"/>
            </a:endParaRPr>
          </a:p>
          <a:p>
            <a:pPr marL="624078" indent="-514350">
              <a:buFont typeface="+mj-lt"/>
              <a:buAutoNum type="arabicPeriod"/>
            </a:pPr>
            <a:r>
              <a:rPr lang="en-US" dirty="0" smtClean="0">
                <a:sym typeface="Wingdings" pitchFamily="2" charset="2"/>
              </a:rPr>
              <a:t>H</a:t>
            </a:r>
            <a:r>
              <a:rPr lang="en-US" baseline="-25000" dirty="0" smtClean="0">
                <a:sym typeface="Wingdings" pitchFamily="2" charset="2"/>
              </a:rPr>
              <a:t>3</a:t>
            </a:r>
            <a:r>
              <a:rPr lang="en-US" dirty="0" smtClean="0">
                <a:sym typeface="Wingdings" pitchFamily="2" charset="2"/>
              </a:rPr>
              <a:t>PO</a:t>
            </a:r>
            <a:r>
              <a:rPr lang="en-US" baseline="-25000" dirty="0" smtClean="0">
                <a:sym typeface="Wingdings" pitchFamily="2" charset="2"/>
              </a:rPr>
              <a:t>4</a:t>
            </a:r>
            <a:r>
              <a:rPr lang="en-US" dirty="0" smtClean="0">
                <a:sym typeface="Wingdings" pitchFamily="2" charset="2"/>
              </a:rPr>
              <a:t> + KOH  </a:t>
            </a:r>
          </a:p>
          <a:p>
            <a:pPr marL="624078" indent="-514350">
              <a:buFont typeface="+mj-lt"/>
              <a:buAutoNum type="arabicPeriod"/>
            </a:pPr>
            <a:endParaRPr lang="en-US" dirty="0"/>
          </a:p>
        </p:txBody>
      </p:sp>
      <p:sp>
        <p:nvSpPr>
          <p:cNvPr id="3" name="Slide Number Placeholder 2"/>
          <p:cNvSpPr>
            <a:spLocks noGrp="1"/>
          </p:cNvSpPr>
          <p:nvPr>
            <p:ph type="sldNum" sz="quarter" idx="12"/>
          </p:nvPr>
        </p:nvSpPr>
        <p:spPr/>
        <p:txBody>
          <a:bodyPr/>
          <a:lstStyle/>
          <a:p>
            <a:fld id="{ED0130B0-13C4-4A61-8B6A-F8DD0BAEEB6D}" type="slidenum">
              <a:rPr lang="en-US" smtClean="0"/>
              <a:pPr/>
              <a:t>35</a:t>
            </a:fld>
            <a:endParaRPr lang="en-US"/>
          </a:p>
        </p:txBody>
      </p:sp>
      <p:sp>
        <p:nvSpPr>
          <p:cNvPr id="4" name="Title 3"/>
          <p:cNvSpPr>
            <a:spLocks noGrp="1"/>
          </p:cNvSpPr>
          <p:nvPr>
            <p:ph type="title"/>
          </p:nvPr>
        </p:nvSpPr>
        <p:spPr>
          <a:xfrm>
            <a:off x="457200" y="0"/>
            <a:ext cx="8229600" cy="655638"/>
          </a:xfrm>
        </p:spPr>
        <p:txBody>
          <a:bodyPr>
            <a:normAutofit fontScale="90000"/>
          </a:bodyPr>
          <a:lstStyle/>
          <a:p>
            <a:r>
              <a:rPr lang="en-US" dirty="0" smtClean="0"/>
              <a:t>Writing Acid-Base Reactions</a:t>
            </a:r>
            <a:endParaRPr lang="en-US" dirty="0"/>
          </a:p>
        </p:txBody>
      </p:sp>
    </p:spTree>
    <p:extLst>
      <p:ext uri="{BB962C8B-B14F-4D97-AF65-F5344CB8AC3E}">
        <p14:creationId xmlns:p14="http://schemas.microsoft.com/office/powerpoint/2010/main" val="3099055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4878136"/>
          </a:xfrm>
        </p:spPr>
        <p:txBody>
          <a:bodyPr/>
          <a:lstStyle/>
          <a:p>
            <a:pPr marL="109728" indent="0">
              <a:buNone/>
            </a:pPr>
            <a:r>
              <a:rPr lang="en-US" dirty="0" smtClean="0"/>
              <a:t>Write the net ionic equations for the following reactions and identify any spectator ions:</a:t>
            </a:r>
          </a:p>
          <a:p>
            <a:pPr marL="624078" indent="-514350">
              <a:buFont typeface="+mj-lt"/>
              <a:buAutoNum type="arabicPeriod" startAt="4"/>
            </a:pPr>
            <a:r>
              <a:rPr lang="en-US" dirty="0" err="1" smtClean="0">
                <a:sym typeface="Wingdings" pitchFamily="2" charset="2"/>
              </a:rPr>
              <a:t>HBr</a:t>
            </a:r>
            <a:r>
              <a:rPr lang="en-US" dirty="0" smtClean="0">
                <a:sym typeface="Wingdings" pitchFamily="2" charset="2"/>
              </a:rPr>
              <a:t> + NH</a:t>
            </a:r>
            <a:r>
              <a:rPr lang="en-US" baseline="-25000" dirty="0" smtClean="0">
                <a:sym typeface="Wingdings" pitchFamily="2" charset="2"/>
              </a:rPr>
              <a:t>3 </a:t>
            </a:r>
            <a:r>
              <a:rPr lang="en-US" dirty="0" smtClean="0">
                <a:sym typeface="Wingdings" pitchFamily="2" charset="2"/>
              </a:rPr>
              <a:t> </a:t>
            </a:r>
            <a:br>
              <a:rPr lang="en-US" dirty="0" smtClean="0">
                <a:sym typeface="Wingdings" pitchFamily="2" charset="2"/>
              </a:rPr>
            </a:br>
            <a:r>
              <a:rPr lang="en-US" dirty="0" smtClean="0">
                <a:sym typeface="Wingdings" pitchFamily="2" charset="2"/>
              </a:rPr>
              <a:t/>
            </a:r>
            <a:br>
              <a:rPr lang="en-US" dirty="0" smtClean="0">
                <a:sym typeface="Wingdings" pitchFamily="2" charset="2"/>
              </a:rPr>
            </a:br>
            <a:r>
              <a:rPr lang="en-US" dirty="0" smtClean="0">
                <a:sym typeface="Wingdings" pitchFamily="2" charset="2"/>
              </a:rPr>
              <a:t/>
            </a:r>
            <a:br>
              <a:rPr lang="en-US" dirty="0" smtClean="0">
                <a:sym typeface="Wingdings" pitchFamily="2" charset="2"/>
              </a:rPr>
            </a:br>
            <a:endParaRPr lang="en-US" baseline="-25000" dirty="0" smtClean="0">
              <a:sym typeface="Wingdings" pitchFamily="2" charset="2"/>
            </a:endParaRPr>
          </a:p>
          <a:p>
            <a:pPr marL="624078" indent="-514350">
              <a:buFont typeface="+mj-lt"/>
              <a:buAutoNum type="arabicPeriod" startAt="4"/>
            </a:pPr>
            <a:r>
              <a:rPr lang="en-US" dirty="0" smtClean="0">
                <a:sym typeface="Wingdings" pitchFamily="2" charset="2"/>
              </a:rPr>
              <a:t>HC</a:t>
            </a:r>
            <a:r>
              <a:rPr lang="en-US" baseline="-25000" dirty="0" smtClean="0">
                <a:sym typeface="Wingdings" pitchFamily="2" charset="2"/>
              </a:rPr>
              <a:t>2</a:t>
            </a:r>
            <a:r>
              <a:rPr lang="en-US" dirty="0" smtClean="0">
                <a:sym typeface="Wingdings" pitchFamily="2" charset="2"/>
              </a:rPr>
              <a:t>H</a:t>
            </a:r>
            <a:r>
              <a:rPr lang="en-US" baseline="-25000" dirty="0" smtClean="0">
                <a:sym typeface="Wingdings" pitchFamily="2" charset="2"/>
              </a:rPr>
              <a:t>3</a:t>
            </a:r>
            <a:r>
              <a:rPr lang="en-US" dirty="0" smtClean="0">
                <a:sym typeface="Wingdings" pitchFamily="2" charset="2"/>
              </a:rPr>
              <a:t>O</a:t>
            </a:r>
            <a:r>
              <a:rPr lang="en-US" baseline="-25000" dirty="0" smtClean="0">
                <a:sym typeface="Wingdings" pitchFamily="2" charset="2"/>
              </a:rPr>
              <a:t>2</a:t>
            </a:r>
            <a:r>
              <a:rPr lang="en-US" dirty="0" smtClean="0">
                <a:sym typeface="Wingdings" pitchFamily="2" charset="2"/>
              </a:rPr>
              <a:t> + NH</a:t>
            </a:r>
            <a:r>
              <a:rPr lang="en-US" baseline="-25000" dirty="0" smtClean="0">
                <a:sym typeface="Wingdings" pitchFamily="2" charset="2"/>
              </a:rPr>
              <a:t>3</a:t>
            </a:r>
            <a:r>
              <a:rPr lang="en-US" dirty="0" smtClean="0">
                <a:sym typeface="Wingdings" pitchFamily="2" charset="2"/>
              </a:rPr>
              <a:t>  </a:t>
            </a:r>
            <a:br>
              <a:rPr lang="en-US" dirty="0" smtClean="0">
                <a:sym typeface="Wingdings" pitchFamily="2" charset="2"/>
              </a:rPr>
            </a:br>
            <a:r>
              <a:rPr lang="en-US" dirty="0" smtClean="0">
                <a:sym typeface="Wingdings" pitchFamily="2" charset="2"/>
              </a:rPr>
              <a:t/>
            </a:r>
            <a:br>
              <a:rPr lang="en-US" dirty="0" smtClean="0">
                <a:sym typeface="Wingdings" pitchFamily="2" charset="2"/>
              </a:rPr>
            </a:br>
            <a:r>
              <a:rPr lang="en-US" dirty="0" smtClean="0">
                <a:sym typeface="Wingdings" pitchFamily="2" charset="2"/>
              </a:rPr>
              <a:t/>
            </a:r>
            <a:br>
              <a:rPr lang="en-US" dirty="0" smtClean="0">
                <a:sym typeface="Wingdings" pitchFamily="2" charset="2"/>
              </a:rPr>
            </a:br>
            <a:endParaRPr lang="en-US" dirty="0" smtClean="0">
              <a:sym typeface="Wingdings" pitchFamily="2" charset="2"/>
            </a:endParaRPr>
          </a:p>
          <a:p>
            <a:pPr marL="624078" indent="-514350">
              <a:buFont typeface="+mj-lt"/>
              <a:buAutoNum type="arabicPeriod" startAt="4"/>
            </a:pPr>
            <a:r>
              <a:rPr lang="en-US" dirty="0" smtClean="0">
                <a:sym typeface="Wingdings" pitchFamily="2" charset="2"/>
              </a:rPr>
              <a:t>Al(OH)</a:t>
            </a:r>
            <a:r>
              <a:rPr lang="en-US" baseline="-25000" dirty="0" smtClean="0">
                <a:sym typeface="Wingdings" pitchFamily="2" charset="2"/>
              </a:rPr>
              <a:t>3</a:t>
            </a:r>
            <a:r>
              <a:rPr lang="en-US" dirty="0" smtClean="0">
                <a:sym typeface="Wingdings" pitchFamily="2" charset="2"/>
              </a:rPr>
              <a:t> + H</a:t>
            </a:r>
            <a:r>
              <a:rPr lang="en-US" baseline="-25000" dirty="0" smtClean="0">
                <a:sym typeface="Wingdings" pitchFamily="2" charset="2"/>
              </a:rPr>
              <a:t>3</a:t>
            </a:r>
            <a:r>
              <a:rPr lang="en-US" dirty="0" smtClean="0">
                <a:sym typeface="Wingdings" pitchFamily="2" charset="2"/>
              </a:rPr>
              <a:t>PO</a:t>
            </a:r>
            <a:r>
              <a:rPr lang="en-US" baseline="-25000" dirty="0" smtClean="0">
                <a:sym typeface="Wingdings" pitchFamily="2" charset="2"/>
              </a:rPr>
              <a:t>4</a:t>
            </a:r>
            <a:r>
              <a:rPr lang="en-US" dirty="0" smtClean="0">
                <a:sym typeface="Wingdings" pitchFamily="2" charset="2"/>
              </a:rPr>
              <a:t>  </a:t>
            </a:r>
            <a:endParaRPr lang="en-US" dirty="0" smtClean="0"/>
          </a:p>
          <a:p>
            <a:pPr marL="624078" indent="-514350">
              <a:buFont typeface="+mj-lt"/>
              <a:buAutoNum type="arabicPeriod" startAt="4"/>
            </a:pPr>
            <a:endParaRPr lang="en-US" dirty="0"/>
          </a:p>
        </p:txBody>
      </p:sp>
      <p:sp>
        <p:nvSpPr>
          <p:cNvPr id="3" name="Slide Number Placeholder 2"/>
          <p:cNvSpPr>
            <a:spLocks noGrp="1"/>
          </p:cNvSpPr>
          <p:nvPr>
            <p:ph type="sldNum" sz="quarter" idx="12"/>
          </p:nvPr>
        </p:nvSpPr>
        <p:spPr/>
        <p:txBody>
          <a:bodyPr/>
          <a:lstStyle/>
          <a:p>
            <a:fld id="{ED0130B0-13C4-4A61-8B6A-F8DD0BAEEB6D}" type="slidenum">
              <a:rPr lang="en-US" smtClean="0"/>
              <a:pPr/>
              <a:t>36</a:t>
            </a:fld>
            <a:endParaRPr lang="en-US"/>
          </a:p>
        </p:txBody>
      </p:sp>
      <p:sp>
        <p:nvSpPr>
          <p:cNvPr id="4" name="Title 3"/>
          <p:cNvSpPr>
            <a:spLocks noGrp="1"/>
          </p:cNvSpPr>
          <p:nvPr>
            <p:ph type="title"/>
          </p:nvPr>
        </p:nvSpPr>
        <p:spPr>
          <a:xfrm>
            <a:off x="533400" y="106362"/>
            <a:ext cx="8229600" cy="655638"/>
          </a:xfrm>
        </p:spPr>
        <p:txBody>
          <a:bodyPr>
            <a:normAutofit fontScale="90000"/>
          </a:bodyPr>
          <a:lstStyle/>
          <a:p>
            <a:r>
              <a:rPr lang="en-US" dirty="0" smtClean="0"/>
              <a:t>Writing Acid-Base Reactions</a:t>
            </a:r>
            <a:endParaRPr lang="en-US" dirty="0"/>
          </a:p>
        </p:txBody>
      </p:sp>
    </p:spTree>
    <p:extLst>
      <p:ext uri="{BB962C8B-B14F-4D97-AF65-F5344CB8AC3E}">
        <p14:creationId xmlns:p14="http://schemas.microsoft.com/office/powerpoint/2010/main" val="11538355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BF81899D-75BB-4A12-88D5-DFE6A5892310}" type="slidenum">
              <a:rPr lang="en-US"/>
              <a:pPr/>
              <a:t>37</a:t>
            </a:fld>
            <a:endParaRPr lang="en-US"/>
          </a:p>
        </p:txBody>
      </p:sp>
      <p:sp>
        <p:nvSpPr>
          <p:cNvPr id="330754" name="Rectangle 2"/>
          <p:cNvSpPr>
            <a:spLocks noGrp="1" noChangeArrowheads="1"/>
          </p:cNvSpPr>
          <p:nvPr>
            <p:ph type="title" idx="4294967295"/>
          </p:nvPr>
        </p:nvSpPr>
        <p:spPr>
          <a:xfrm>
            <a:off x="838200" y="0"/>
            <a:ext cx="7543800" cy="1143000"/>
          </a:xfrm>
        </p:spPr>
        <p:txBody>
          <a:bodyPr/>
          <a:lstStyle/>
          <a:p>
            <a:r>
              <a:rPr lang="en-US" dirty="0"/>
              <a:t>Acid-Base Titration</a:t>
            </a:r>
          </a:p>
        </p:txBody>
      </p:sp>
      <p:pic>
        <p:nvPicPr>
          <p:cNvPr id="330755" name="Picture 3" descr="Zumdahl16_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313" y="1447800"/>
            <a:ext cx="4230687"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0757" name="Picture 5" descr="acidba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447800"/>
            <a:ext cx="4502150" cy="4953000"/>
          </a:xfrm>
          <a:prstGeom prst="rect">
            <a:avLst/>
          </a:prstGeom>
          <a:noFill/>
          <a:ln>
            <a:noFill/>
          </a:ln>
          <a:effectLs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457200" y="762000"/>
            <a:ext cx="8229600" cy="5791200"/>
          </a:xfrm>
        </p:spPr>
        <p:txBody>
          <a:bodyPr/>
          <a:lstStyle/>
          <a:p>
            <a:pPr marL="0" indent="0">
              <a:lnSpc>
                <a:spcPct val="80000"/>
              </a:lnSpc>
              <a:buNone/>
            </a:pPr>
            <a:r>
              <a:rPr lang="en-US" sz="2000" dirty="0"/>
              <a:t>A laboratory technique known as a titration uses one solution of known concentration to determine the concentration of another solution through a monitored reaction</a:t>
            </a:r>
            <a:r>
              <a:rPr lang="en-US" sz="2000" dirty="0" smtClean="0"/>
              <a:t>.</a:t>
            </a:r>
            <a:br>
              <a:rPr lang="en-US" sz="2000" dirty="0" smtClean="0"/>
            </a:br>
            <a:endParaRPr lang="en-US" sz="2000" dirty="0"/>
          </a:p>
          <a:p>
            <a:pPr marL="533400" indent="-533400">
              <a:lnSpc>
                <a:spcPct val="80000"/>
              </a:lnSpc>
              <a:buFontTx/>
              <a:buAutoNum type="arabicPeriod"/>
            </a:pPr>
            <a:r>
              <a:rPr lang="en-US" sz="2000" dirty="0"/>
              <a:t>A known volume of the acid solution is placed in a flask with a few drops of indicator solution. </a:t>
            </a:r>
          </a:p>
          <a:p>
            <a:pPr marL="914400" lvl="1" indent="-457200">
              <a:lnSpc>
                <a:spcPct val="80000"/>
              </a:lnSpc>
              <a:buFontTx/>
              <a:buChar char="•"/>
            </a:pPr>
            <a:r>
              <a:rPr lang="en-US" sz="1800" dirty="0"/>
              <a:t>An acid base indicator is a substance whose color is different in acid than in base.</a:t>
            </a:r>
          </a:p>
          <a:p>
            <a:pPr marL="914400" lvl="1" indent="-457200">
              <a:lnSpc>
                <a:spcPct val="80000"/>
              </a:lnSpc>
              <a:buFontTx/>
              <a:buChar char="•"/>
            </a:pPr>
            <a:r>
              <a:rPr lang="en-US" sz="1800" dirty="0"/>
              <a:t>Common indicators are litmus paper and phenolphthalein. </a:t>
            </a:r>
          </a:p>
          <a:p>
            <a:pPr marL="533400" indent="-533400">
              <a:lnSpc>
                <a:spcPct val="80000"/>
              </a:lnSpc>
              <a:buFontTx/>
              <a:buAutoNum type="arabicPeriod"/>
            </a:pPr>
            <a:r>
              <a:rPr lang="en-US" sz="2000" dirty="0"/>
              <a:t>The standardized solution of base is added slowly to the flask from a </a:t>
            </a:r>
            <a:r>
              <a:rPr lang="en-US" sz="2000" dirty="0" err="1"/>
              <a:t>buret</a:t>
            </a:r>
            <a:r>
              <a:rPr lang="en-US" sz="2000" dirty="0"/>
              <a:t>.</a:t>
            </a:r>
          </a:p>
          <a:p>
            <a:pPr marL="533400" indent="-533400">
              <a:lnSpc>
                <a:spcPct val="80000"/>
              </a:lnSpc>
              <a:buFontTx/>
              <a:buAutoNum type="arabicPeriod"/>
            </a:pPr>
            <a:r>
              <a:rPr lang="en-US" sz="2000" dirty="0"/>
              <a:t>The </a:t>
            </a:r>
            <a:r>
              <a:rPr lang="en-US" sz="2000" u="sng" dirty="0"/>
              <a:t>equivalence point</a:t>
            </a:r>
            <a:r>
              <a:rPr lang="en-US" sz="2000" dirty="0"/>
              <a:t> in the titration occurs when all the moles of H</a:t>
            </a:r>
            <a:r>
              <a:rPr lang="en-US" sz="2000" baseline="30000" dirty="0"/>
              <a:t>+</a:t>
            </a:r>
            <a:r>
              <a:rPr lang="en-US" sz="2000" dirty="0"/>
              <a:t> ions present in the original volume of acid solution have reacted with an equivalent number of moles of OH </a:t>
            </a:r>
            <a:r>
              <a:rPr lang="en-US" sz="2000" baseline="30000" dirty="0"/>
              <a:t>-</a:t>
            </a:r>
            <a:r>
              <a:rPr lang="en-US" sz="2000" dirty="0"/>
              <a:t> ions added from the </a:t>
            </a:r>
            <a:r>
              <a:rPr lang="en-US" sz="2000" dirty="0" err="1"/>
              <a:t>buret</a:t>
            </a:r>
            <a:r>
              <a:rPr lang="en-US" sz="2000" dirty="0"/>
              <a:t>.</a:t>
            </a:r>
          </a:p>
          <a:p>
            <a:pPr marL="533400" indent="-533400">
              <a:lnSpc>
                <a:spcPct val="80000"/>
              </a:lnSpc>
              <a:buFontTx/>
              <a:buAutoNum type="arabicPeriod"/>
            </a:pPr>
            <a:r>
              <a:rPr lang="en-US" sz="2000" dirty="0"/>
              <a:t>The end point of the titration occurs when a tiny excess of OH</a:t>
            </a:r>
            <a:r>
              <a:rPr lang="en-US" sz="2000" baseline="30000" dirty="0"/>
              <a:t>-</a:t>
            </a:r>
            <a:r>
              <a:rPr lang="en-US" sz="2000" dirty="0"/>
              <a:t> ions changes the indicator permanently to its color in base.</a:t>
            </a:r>
          </a:p>
          <a:p>
            <a:pPr marL="914400" lvl="1" indent="-457200">
              <a:lnSpc>
                <a:spcPct val="80000"/>
              </a:lnSpc>
              <a:buFontTx/>
              <a:buChar char="•"/>
            </a:pPr>
            <a:r>
              <a:rPr lang="en-US" sz="1800" dirty="0"/>
              <a:t>Assume that the amount of base needed to reach the end point is the same as the amount needed to reach the equivalence point. </a:t>
            </a:r>
          </a:p>
        </p:txBody>
      </p:sp>
      <p:sp>
        <p:nvSpPr>
          <p:cNvPr id="4" name="Slide Number Placeholder 5"/>
          <p:cNvSpPr>
            <a:spLocks noGrp="1"/>
          </p:cNvSpPr>
          <p:nvPr>
            <p:ph type="sldNum" sz="quarter" idx="12"/>
          </p:nvPr>
        </p:nvSpPr>
        <p:spPr/>
        <p:txBody>
          <a:bodyPr/>
          <a:lstStyle/>
          <a:p>
            <a:fld id="{B4E38728-D1A1-482F-B0FD-84DA7CBC5F26}" type="slidenum">
              <a:rPr lang="en-US"/>
              <a:pPr/>
              <a:t>38</a:t>
            </a:fld>
            <a:endParaRPr lang="en-US"/>
          </a:p>
        </p:txBody>
      </p:sp>
      <p:sp>
        <p:nvSpPr>
          <p:cNvPr id="25602" name="Rectangle 2"/>
          <p:cNvSpPr>
            <a:spLocks noGrp="1" noChangeArrowheads="1"/>
          </p:cNvSpPr>
          <p:nvPr>
            <p:ph type="title"/>
          </p:nvPr>
        </p:nvSpPr>
        <p:spPr>
          <a:xfrm>
            <a:off x="838200" y="0"/>
            <a:ext cx="7543800" cy="860425"/>
          </a:xfrm>
        </p:spPr>
        <p:txBody>
          <a:bodyPr/>
          <a:lstStyle/>
          <a:p>
            <a:r>
              <a:rPr lang="en-US" dirty="0"/>
              <a:t>Acid-Base Titrations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227" name="Rectangle 91"/>
          <p:cNvSpPr>
            <a:spLocks noGrp="1" noChangeArrowheads="1"/>
          </p:cNvSpPr>
          <p:nvPr>
            <p:ph type="title"/>
          </p:nvPr>
        </p:nvSpPr>
        <p:spPr>
          <a:xfrm>
            <a:off x="838200" y="0"/>
            <a:ext cx="7543800" cy="1143000"/>
          </a:xfrm>
          <a:noFill/>
        </p:spPr>
        <p:txBody>
          <a:bodyPr/>
          <a:lstStyle/>
          <a:p>
            <a:r>
              <a:rPr lang="en-US" dirty="0"/>
              <a:t>Titration Curve</a:t>
            </a:r>
          </a:p>
        </p:txBody>
      </p:sp>
      <p:sp>
        <p:nvSpPr>
          <p:cNvPr id="347228" name="Rectangle 92"/>
          <p:cNvSpPr>
            <a:spLocks noGrp="1" noChangeArrowheads="1"/>
          </p:cNvSpPr>
          <p:nvPr>
            <p:ph type="body" sz="half" idx="1"/>
          </p:nvPr>
        </p:nvSpPr>
        <p:spPr>
          <a:xfrm>
            <a:off x="685800" y="990600"/>
            <a:ext cx="7772400" cy="838200"/>
          </a:xfrm>
          <a:noFill/>
        </p:spPr>
        <p:txBody>
          <a:bodyPr/>
          <a:lstStyle/>
          <a:p>
            <a:pPr marL="109728" indent="0">
              <a:buNone/>
            </a:pPr>
            <a:r>
              <a:rPr lang="en-US" sz="2000" dirty="0"/>
              <a:t>Graph shows the change in pH of a solution containing </a:t>
            </a:r>
            <a:r>
              <a:rPr lang="en-US" sz="2000" dirty="0" err="1"/>
              <a:t>HCl</a:t>
            </a:r>
            <a:r>
              <a:rPr lang="en-US" sz="2000" dirty="0"/>
              <a:t> when 0.100 M </a:t>
            </a:r>
            <a:r>
              <a:rPr lang="en-US" sz="2000" dirty="0" err="1"/>
              <a:t>NaOH</a:t>
            </a:r>
            <a:r>
              <a:rPr lang="en-US" sz="2000" dirty="0"/>
              <a:t> is added. </a:t>
            </a:r>
          </a:p>
        </p:txBody>
      </p:sp>
      <p:pic>
        <p:nvPicPr>
          <p:cNvPr id="347233" name="Picture 97" descr="Titration Curv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189412" y="1905000"/>
            <a:ext cx="4192588" cy="4343400"/>
          </a:xfrm>
          <a:noFill/>
          <a:ln/>
          <a:extLst/>
        </p:spPr>
      </p:pic>
      <p:sp>
        <p:nvSpPr>
          <p:cNvPr id="39" name="Slide Number Placeholder 6"/>
          <p:cNvSpPr>
            <a:spLocks noGrp="1"/>
          </p:cNvSpPr>
          <p:nvPr>
            <p:ph type="sldNum" sz="quarter" idx="12"/>
          </p:nvPr>
        </p:nvSpPr>
        <p:spPr>
          <a:noFill/>
        </p:spPr>
        <p:txBody>
          <a:bodyPr/>
          <a:lstStyle/>
          <a:p>
            <a:fld id="{595C2CC0-B3A0-4BE9-8823-07C15269F137}" type="slidenum">
              <a:rPr lang="en-US"/>
              <a:pPr/>
              <a:t>39</a:t>
            </a:fld>
            <a:endParaRPr lang="en-US"/>
          </a:p>
        </p:txBody>
      </p:sp>
      <p:grpSp>
        <p:nvGrpSpPr>
          <p:cNvPr id="347232" name="Group 96"/>
          <p:cNvGrpSpPr>
            <a:grpSpLocks/>
          </p:cNvGrpSpPr>
          <p:nvPr/>
        </p:nvGrpSpPr>
        <p:grpSpPr bwMode="auto">
          <a:xfrm>
            <a:off x="760412" y="1981200"/>
            <a:ext cx="2819400" cy="3219450"/>
            <a:chOff x="240" y="2292"/>
            <a:chExt cx="1776" cy="2028"/>
          </a:xfrm>
          <a:noFill/>
        </p:grpSpPr>
        <p:sp>
          <p:nvSpPr>
            <p:cNvPr id="347230" name="Rectangle 94"/>
            <p:cNvSpPr>
              <a:spLocks noChangeArrowheads="1"/>
            </p:cNvSpPr>
            <p:nvPr/>
          </p:nvSpPr>
          <p:spPr bwMode="auto">
            <a:xfrm>
              <a:off x="240" y="2304"/>
              <a:ext cx="1776" cy="2016"/>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47138" name="Picture 2"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t="17509" r="51138"/>
            <a:stretch>
              <a:fillRect/>
            </a:stretch>
          </p:blipFill>
          <p:spPr bwMode="auto">
            <a:xfrm>
              <a:off x="288" y="2292"/>
              <a:ext cx="816" cy="19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sp>
          <p:nvSpPr>
            <p:cNvPr id="347185" name="Text Box 50"/>
            <p:cNvSpPr txBox="1">
              <a:spLocks noChangeArrowheads="1"/>
            </p:cNvSpPr>
            <p:nvPr/>
          </p:nvSpPr>
          <p:spPr bwMode="auto">
            <a:xfrm>
              <a:off x="816" y="2592"/>
              <a:ext cx="426" cy="2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000"/>
                <a:t>Solution</a:t>
              </a:r>
            </a:p>
            <a:p>
              <a:r>
                <a:rPr lang="en-US" sz="1000"/>
                <a:t>of NaOH</a:t>
              </a:r>
            </a:p>
          </p:txBody>
        </p:sp>
        <p:sp>
          <p:nvSpPr>
            <p:cNvPr id="347186" name="Text Box 51"/>
            <p:cNvSpPr txBox="1">
              <a:spLocks noChangeArrowheads="1"/>
            </p:cNvSpPr>
            <p:nvPr/>
          </p:nvSpPr>
          <p:spPr bwMode="auto">
            <a:xfrm>
              <a:off x="816" y="2628"/>
              <a:ext cx="426"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000" dirty="0"/>
                <a:t>Solution</a:t>
              </a:r>
            </a:p>
            <a:p>
              <a:r>
                <a:rPr lang="en-US" sz="1000" dirty="0"/>
                <a:t>of </a:t>
              </a:r>
              <a:r>
                <a:rPr lang="en-US" sz="1000" dirty="0" err="1"/>
                <a:t>NaOH</a:t>
              </a:r>
              <a:endParaRPr lang="en-US" sz="1000" dirty="0"/>
            </a:p>
          </p:txBody>
        </p:sp>
        <p:sp>
          <p:nvSpPr>
            <p:cNvPr id="347187" name="Text Box 52"/>
            <p:cNvSpPr txBox="1">
              <a:spLocks noChangeArrowheads="1"/>
            </p:cNvSpPr>
            <p:nvPr/>
          </p:nvSpPr>
          <p:spPr bwMode="auto">
            <a:xfrm>
              <a:off x="864" y="3590"/>
              <a:ext cx="432"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000" dirty="0"/>
                <a:t>Solution</a:t>
              </a:r>
            </a:p>
            <a:p>
              <a:r>
                <a:rPr lang="en-US" sz="1000" dirty="0"/>
                <a:t>of </a:t>
              </a:r>
              <a:r>
                <a:rPr lang="en-US" sz="1000" dirty="0" err="1"/>
                <a:t>HCl</a:t>
              </a:r>
              <a:endParaRPr lang="en-US" sz="1000" dirty="0"/>
            </a:p>
          </p:txBody>
        </p:sp>
        <p:sp>
          <p:nvSpPr>
            <p:cNvPr id="347190" name="Freeform 55"/>
            <p:cNvSpPr>
              <a:spLocks/>
            </p:cNvSpPr>
            <p:nvPr/>
          </p:nvSpPr>
          <p:spPr bwMode="auto">
            <a:xfrm>
              <a:off x="818" y="3771"/>
              <a:ext cx="60" cy="3"/>
            </a:xfrm>
            <a:custGeom>
              <a:avLst/>
              <a:gdLst>
                <a:gd name="T0" fmla="*/ 0 w 60"/>
                <a:gd name="T1" fmla="*/ 0 h 3"/>
                <a:gd name="T2" fmla="*/ 60 w 60"/>
                <a:gd name="T3" fmla="*/ 3 h 3"/>
                <a:gd name="T4" fmla="*/ 0 60000 65536"/>
                <a:gd name="T5" fmla="*/ 0 60000 65536"/>
                <a:gd name="T6" fmla="*/ 0 w 60"/>
                <a:gd name="T7" fmla="*/ 0 h 3"/>
                <a:gd name="T8" fmla="*/ 60 w 60"/>
                <a:gd name="T9" fmla="*/ 3 h 3"/>
              </a:gdLst>
              <a:ahLst/>
              <a:cxnLst>
                <a:cxn ang="T4">
                  <a:pos x="T0" y="T1"/>
                </a:cxn>
                <a:cxn ang="T5">
                  <a:pos x="T2" y="T3"/>
                </a:cxn>
              </a:cxnLst>
              <a:rect l="T6" t="T7" r="T8" b="T9"/>
              <a:pathLst>
                <a:path w="60" h="3">
                  <a:moveTo>
                    <a:pt x="0" y="0"/>
                  </a:moveTo>
                  <a:lnTo>
                    <a:pt x="60" y="3"/>
                  </a:lnTo>
                </a:path>
              </a:pathLst>
            </a:custGeom>
            <a:grpFill/>
            <a:ln w="9525">
              <a:solidFill>
                <a:schemeClr val="tx1"/>
              </a:solidFill>
              <a:round/>
              <a:headEnd type="none" w="med" len="med"/>
              <a:tailEnd type="none" w="med" len="med"/>
            </a:ln>
            <a:extLst/>
          </p:spPr>
          <p:txBody>
            <a:bodyPr/>
            <a:lstStyle/>
            <a:p>
              <a:endParaRPr lang="en-US"/>
            </a:p>
          </p:txBody>
        </p:sp>
        <p:grpSp>
          <p:nvGrpSpPr>
            <p:cNvPr id="347194" name="Group 59"/>
            <p:cNvGrpSpPr>
              <a:grpSpLocks/>
            </p:cNvGrpSpPr>
            <p:nvPr/>
          </p:nvGrpSpPr>
          <p:grpSpPr bwMode="auto">
            <a:xfrm>
              <a:off x="1107" y="3648"/>
              <a:ext cx="643" cy="576"/>
              <a:chOff x="1277" y="3600"/>
              <a:chExt cx="643" cy="576"/>
            </a:xfrm>
            <a:grpFill/>
          </p:grpSpPr>
          <p:sp>
            <p:nvSpPr>
              <p:cNvPr id="347195" name="Oval 60"/>
              <p:cNvSpPr>
                <a:spLocks noChangeArrowheads="1"/>
              </p:cNvSpPr>
              <p:nvPr/>
            </p:nvSpPr>
            <p:spPr bwMode="auto">
              <a:xfrm>
                <a:off x="1296" y="3600"/>
                <a:ext cx="576" cy="576"/>
              </a:xfrm>
              <a:prstGeom prst="ellipse">
                <a:avLst/>
              </a:prstGeom>
              <a:grpFill/>
              <a:ln w="9525">
                <a:solidFill>
                  <a:schemeClr val="tx1"/>
                </a:solidFill>
                <a:round/>
                <a:headEnd/>
                <a:tailEnd/>
              </a:ln>
            </p:spPr>
            <p:txBody>
              <a:bodyPr wrap="none" anchor="ctr"/>
              <a:lstStyle/>
              <a:p>
                <a:endParaRPr lang="en-US"/>
              </a:p>
            </p:txBody>
          </p:sp>
          <p:sp>
            <p:nvSpPr>
              <p:cNvPr id="347196" name="Text Box 61"/>
              <p:cNvSpPr txBox="1">
                <a:spLocks noChangeArrowheads="1"/>
              </p:cNvSpPr>
              <p:nvPr/>
            </p:nvSpPr>
            <p:spPr bwMode="auto">
              <a:xfrm>
                <a:off x="1392" y="3648"/>
                <a:ext cx="207" cy="1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000"/>
                  <a:t>H</a:t>
                </a:r>
                <a:r>
                  <a:rPr lang="en-US" sz="1000" baseline="30000"/>
                  <a:t>+</a:t>
                </a:r>
              </a:p>
            </p:txBody>
          </p:sp>
          <p:sp>
            <p:nvSpPr>
              <p:cNvPr id="347197" name="Text Box 62"/>
              <p:cNvSpPr txBox="1">
                <a:spLocks noChangeArrowheads="1"/>
              </p:cNvSpPr>
              <p:nvPr/>
            </p:nvSpPr>
            <p:spPr bwMode="auto">
              <a:xfrm>
                <a:off x="1521" y="3830"/>
                <a:ext cx="207" cy="1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000"/>
                  <a:t>H</a:t>
                </a:r>
                <a:r>
                  <a:rPr lang="en-US" sz="1000" baseline="30000"/>
                  <a:t>+</a:t>
                </a:r>
              </a:p>
            </p:txBody>
          </p:sp>
          <p:sp>
            <p:nvSpPr>
              <p:cNvPr id="347198" name="Text Box 63"/>
              <p:cNvSpPr txBox="1">
                <a:spLocks noChangeArrowheads="1"/>
              </p:cNvSpPr>
              <p:nvPr/>
            </p:nvSpPr>
            <p:spPr bwMode="auto">
              <a:xfrm>
                <a:off x="1713" y="3782"/>
                <a:ext cx="207" cy="1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000"/>
                  <a:t>H</a:t>
                </a:r>
                <a:r>
                  <a:rPr lang="en-US" sz="1000" baseline="30000"/>
                  <a:t>+</a:t>
                </a:r>
              </a:p>
            </p:txBody>
          </p:sp>
          <p:sp>
            <p:nvSpPr>
              <p:cNvPr id="347199" name="Text Box 64"/>
              <p:cNvSpPr txBox="1">
                <a:spLocks noChangeArrowheads="1"/>
              </p:cNvSpPr>
              <p:nvPr/>
            </p:nvSpPr>
            <p:spPr bwMode="auto">
              <a:xfrm>
                <a:off x="1344" y="3936"/>
                <a:ext cx="207" cy="1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000"/>
                  <a:t>H</a:t>
                </a:r>
                <a:r>
                  <a:rPr lang="en-US" sz="1000" baseline="30000"/>
                  <a:t>+</a:t>
                </a:r>
              </a:p>
            </p:txBody>
          </p:sp>
          <p:sp>
            <p:nvSpPr>
              <p:cNvPr id="347200" name="Text Box 65"/>
              <p:cNvSpPr txBox="1">
                <a:spLocks noChangeArrowheads="1"/>
              </p:cNvSpPr>
              <p:nvPr/>
            </p:nvSpPr>
            <p:spPr bwMode="auto">
              <a:xfrm>
                <a:off x="1569" y="3686"/>
                <a:ext cx="211" cy="1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000"/>
                  <a:t>Cl</a:t>
                </a:r>
                <a:r>
                  <a:rPr lang="en-US" sz="1000" baseline="30000"/>
                  <a:t>-</a:t>
                </a:r>
              </a:p>
            </p:txBody>
          </p:sp>
          <p:sp>
            <p:nvSpPr>
              <p:cNvPr id="347201" name="Text Box 66"/>
              <p:cNvSpPr txBox="1">
                <a:spLocks noChangeArrowheads="1"/>
              </p:cNvSpPr>
              <p:nvPr/>
            </p:nvSpPr>
            <p:spPr bwMode="auto">
              <a:xfrm>
                <a:off x="1665" y="3926"/>
                <a:ext cx="211" cy="1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000"/>
                  <a:t>Cl</a:t>
                </a:r>
                <a:r>
                  <a:rPr lang="en-US" sz="1000" baseline="30000"/>
                  <a:t>-</a:t>
                </a:r>
              </a:p>
            </p:txBody>
          </p:sp>
          <p:sp>
            <p:nvSpPr>
              <p:cNvPr id="347202" name="Text Box 67"/>
              <p:cNvSpPr txBox="1">
                <a:spLocks noChangeArrowheads="1"/>
              </p:cNvSpPr>
              <p:nvPr/>
            </p:nvSpPr>
            <p:spPr bwMode="auto">
              <a:xfrm>
                <a:off x="1277" y="3782"/>
                <a:ext cx="211" cy="1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000"/>
                  <a:t>Cl</a:t>
                </a:r>
                <a:r>
                  <a:rPr lang="en-US" sz="1000" baseline="30000"/>
                  <a:t>-</a:t>
                </a:r>
              </a:p>
            </p:txBody>
          </p:sp>
          <p:sp>
            <p:nvSpPr>
              <p:cNvPr id="347203" name="Text Box 68"/>
              <p:cNvSpPr txBox="1">
                <a:spLocks noChangeArrowheads="1"/>
              </p:cNvSpPr>
              <p:nvPr/>
            </p:nvSpPr>
            <p:spPr bwMode="auto">
              <a:xfrm>
                <a:off x="1488" y="4022"/>
                <a:ext cx="211" cy="1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000"/>
                  <a:t>Cl</a:t>
                </a:r>
                <a:r>
                  <a:rPr lang="en-US" sz="1000" baseline="30000"/>
                  <a:t>-</a:t>
                </a:r>
              </a:p>
            </p:txBody>
          </p:sp>
        </p:grpSp>
        <p:grpSp>
          <p:nvGrpSpPr>
            <p:cNvPr id="347206" name="Group 71"/>
            <p:cNvGrpSpPr>
              <a:grpSpLocks/>
            </p:cNvGrpSpPr>
            <p:nvPr/>
          </p:nvGrpSpPr>
          <p:grpSpPr bwMode="auto">
            <a:xfrm>
              <a:off x="1012" y="2784"/>
              <a:ext cx="587" cy="576"/>
              <a:chOff x="1296" y="2736"/>
              <a:chExt cx="587" cy="576"/>
            </a:xfrm>
            <a:grpFill/>
          </p:grpSpPr>
          <p:sp>
            <p:nvSpPr>
              <p:cNvPr id="347207" name="Oval 72"/>
              <p:cNvSpPr>
                <a:spLocks noChangeArrowheads="1"/>
              </p:cNvSpPr>
              <p:nvPr/>
            </p:nvSpPr>
            <p:spPr bwMode="auto">
              <a:xfrm>
                <a:off x="1300" y="2736"/>
                <a:ext cx="576" cy="576"/>
              </a:xfrm>
              <a:prstGeom prst="ellipse">
                <a:avLst/>
              </a:prstGeom>
              <a:grpFill/>
              <a:ln w="9525">
                <a:solidFill>
                  <a:schemeClr val="tx1"/>
                </a:solidFill>
                <a:round/>
                <a:headEnd/>
                <a:tailEnd/>
              </a:ln>
            </p:spPr>
            <p:txBody>
              <a:bodyPr wrap="none" anchor="ctr"/>
              <a:lstStyle/>
              <a:p>
                <a:endParaRPr lang="en-US"/>
              </a:p>
            </p:txBody>
          </p:sp>
          <p:sp>
            <p:nvSpPr>
              <p:cNvPr id="347208" name="Text Box 73"/>
              <p:cNvSpPr txBox="1">
                <a:spLocks noChangeArrowheads="1"/>
              </p:cNvSpPr>
              <p:nvPr/>
            </p:nvSpPr>
            <p:spPr bwMode="auto">
              <a:xfrm>
                <a:off x="1333" y="2822"/>
                <a:ext cx="251" cy="1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000"/>
                  <a:t>Na</a:t>
                </a:r>
                <a:r>
                  <a:rPr lang="en-US" sz="1000" baseline="30000"/>
                  <a:t>+</a:t>
                </a:r>
              </a:p>
            </p:txBody>
          </p:sp>
          <p:sp>
            <p:nvSpPr>
              <p:cNvPr id="347209" name="Text Box 74"/>
              <p:cNvSpPr txBox="1">
                <a:spLocks noChangeArrowheads="1"/>
              </p:cNvSpPr>
              <p:nvPr/>
            </p:nvSpPr>
            <p:spPr bwMode="auto">
              <a:xfrm>
                <a:off x="1621" y="3062"/>
                <a:ext cx="251" cy="1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000"/>
                  <a:t>Na</a:t>
                </a:r>
                <a:r>
                  <a:rPr lang="en-US" sz="1000" baseline="30000"/>
                  <a:t>+</a:t>
                </a:r>
              </a:p>
            </p:txBody>
          </p:sp>
          <p:sp>
            <p:nvSpPr>
              <p:cNvPr id="347210" name="Text Box 75"/>
              <p:cNvSpPr txBox="1">
                <a:spLocks noChangeArrowheads="1"/>
              </p:cNvSpPr>
              <p:nvPr/>
            </p:nvSpPr>
            <p:spPr bwMode="auto">
              <a:xfrm>
                <a:off x="1632" y="2832"/>
                <a:ext cx="251" cy="1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000"/>
                  <a:t>Na</a:t>
                </a:r>
                <a:r>
                  <a:rPr lang="en-US" sz="1000" baseline="30000"/>
                  <a:t>+</a:t>
                </a:r>
              </a:p>
            </p:txBody>
          </p:sp>
          <p:sp>
            <p:nvSpPr>
              <p:cNvPr id="347211" name="Text Box 76"/>
              <p:cNvSpPr txBox="1">
                <a:spLocks noChangeArrowheads="1"/>
              </p:cNvSpPr>
              <p:nvPr/>
            </p:nvSpPr>
            <p:spPr bwMode="auto">
              <a:xfrm>
                <a:off x="1429" y="3062"/>
                <a:ext cx="251" cy="1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000"/>
                  <a:t>Na</a:t>
                </a:r>
                <a:r>
                  <a:rPr lang="en-US" sz="1000" baseline="30000"/>
                  <a:t>+</a:t>
                </a:r>
              </a:p>
            </p:txBody>
          </p:sp>
          <p:sp>
            <p:nvSpPr>
              <p:cNvPr id="347212" name="Text Box 77"/>
              <p:cNvSpPr txBox="1">
                <a:spLocks noChangeArrowheads="1"/>
              </p:cNvSpPr>
              <p:nvPr/>
            </p:nvSpPr>
            <p:spPr bwMode="auto">
              <a:xfrm>
                <a:off x="1473" y="2736"/>
                <a:ext cx="255" cy="1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000"/>
                  <a:t>OH</a:t>
                </a:r>
                <a:r>
                  <a:rPr lang="en-US" sz="1000" baseline="30000"/>
                  <a:t>-</a:t>
                </a:r>
              </a:p>
            </p:txBody>
          </p:sp>
          <p:sp>
            <p:nvSpPr>
              <p:cNvPr id="347213" name="Text Box 78"/>
              <p:cNvSpPr txBox="1">
                <a:spLocks noChangeArrowheads="1"/>
              </p:cNvSpPr>
              <p:nvPr/>
            </p:nvSpPr>
            <p:spPr bwMode="auto">
              <a:xfrm>
                <a:off x="1536" y="2928"/>
                <a:ext cx="255" cy="1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000"/>
                  <a:t>OH</a:t>
                </a:r>
                <a:r>
                  <a:rPr lang="en-US" sz="1000" baseline="30000"/>
                  <a:t>-</a:t>
                </a:r>
              </a:p>
            </p:txBody>
          </p:sp>
          <p:sp>
            <p:nvSpPr>
              <p:cNvPr id="347214" name="Text Box 79"/>
              <p:cNvSpPr txBox="1">
                <a:spLocks noChangeArrowheads="1"/>
              </p:cNvSpPr>
              <p:nvPr/>
            </p:nvSpPr>
            <p:spPr bwMode="auto">
              <a:xfrm>
                <a:off x="1296" y="2966"/>
                <a:ext cx="255" cy="1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000"/>
                  <a:t>OH</a:t>
                </a:r>
                <a:r>
                  <a:rPr lang="en-US" sz="1000" baseline="30000"/>
                  <a:t>-</a:t>
                </a:r>
              </a:p>
            </p:txBody>
          </p:sp>
          <p:sp>
            <p:nvSpPr>
              <p:cNvPr id="347215" name="Text Box 80"/>
              <p:cNvSpPr txBox="1">
                <a:spLocks noChangeArrowheads="1"/>
              </p:cNvSpPr>
              <p:nvPr/>
            </p:nvSpPr>
            <p:spPr bwMode="auto">
              <a:xfrm>
                <a:off x="1492" y="3158"/>
                <a:ext cx="255" cy="1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000"/>
                  <a:t>OH</a:t>
                </a:r>
                <a:r>
                  <a:rPr lang="en-US" sz="1000" baseline="30000"/>
                  <a:t>-</a:t>
                </a:r>
              </a:p>
            </p:txBody>
          </p:sp>
        </p:grpSp>
        <p:sp>
          <p:nvSpPr>
            <p:cNvPr id="347218" name="Text Box 83"/>
            <p:cNvSpPr txBox="1">
              <a:spLocks noChangeArrowheads="1"/>
            </p:cNvSpPr>
            <p:nvPr/>
          </p:nvSpPr>
          <p:spPr bwMode="auto">
            <a:xfrm>
              <a:off x="518" y="3933"/>
              <a:ext cx="316"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900"/>
                <a:t>25 mL</a:t>
              </a:r>
            </a:p>
          </p:txBody>
        </p:sp>
      </p:grpSp>
    </p:spTree>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371600" y="0"/>
            <a:ext cx="6553200" cy="1143000"/>
          </a:xfrm>
        </p:spPr>
        <p:txBody>
          <a:bodyPr/>
          <a:lstStyle/>
          <a:p>
            <a:r>
              <a:rPr lang="en-US" dirty="0"/>
              <a:t>Precipitation Reactions</a:t>
            </a:r>
          </a:p>
        </p:txBody>
      </p:sp>
      <p:sp>
        <p:nvSpPr>
          <p:cNvPr id="18435" name="Rectangle 3"/>
          <p:cNvSpPr>
            <a:spLocks noGrp="1" noChangeArrowheads="1"/>
          </p:cNvSpPr>
          <p:nvPr>
            <p:ph type="body" sz="half" idx="1"/>
          </p:nvPr>
        </p:nvSpPr>
        <p:spPr>
          <a:xfrm>
            <a:off x="533400" y="990600"/>
            <a:ext cx="8001000" cy="4830763"/>
          </a:xfrm>
        </p:spPr>
        <p:txBody>
          <a:bodyPr/>
          <a:lstStyle/>
          <a:p>
            <a:r>
              <a:rPr lang="en-US" sz="2400" dirty="0"/>
              <a:t>Two soluble ionic compounds react to form an insoluble product called a </a:t>
            </a:r>
            <a:r>
              <a:rPr lang="en-US" sz="2400" u="sng" dirty="0"/>
              <a:t>precipitate</a:t>
            </a:r>
            <a:r>
              <a:rPr lang="en-US" sz="2400" dirty="0"/>
              <a:t>.</a:t>
            </a:r>
          </a:p>
          <a:p>
            <a:r>
              <a:rPr lang="en-US" sz="2400" u="sng" dirty="0"/>
              <a:t>Driving force</a:t>
            </a:r>
            <a:r>
              <a:rPr lang="en-US" sz="2400" dirty="0"/>
              <a:t> for these reactions is the net removal of ions from solution to form the product.</a:t>
            </a:r>
          </a:p>
          <a:p>
            <a:r>
              <a:rPr lang="en-US" sz="2400" dirty="0"/>
              <a:t>A reaction will occur if there is a possible ion combination that removes ions from solution.</a:t>
            </a:r>
          </a:p>
          <a:p>
            <a:r>
              <a:rPr lang="en-US" sz="2400" u="sng" dirty="0"/>
              <a:t>Double replacement reactions (metathesis</a:t>
            </a:r>
            <a:r>
              <a:rPr lang="en-US" sz="2400" dirty="0"/>
              <a:t>) occur when the ions exchange partners.  </a:t>
            </a:r>
          </a:p>
        </p:txBody>
      </p:sp>
      <p:graphicFrame>
        <p:nvGraphicFramePr>
          <p:cNvPr id="18436" name="Object 4"/>
          <p:cNvGraphicFramePr>
            <a:graphicFrameLocks noGrp="1" noChangeAspect="1"/>
          </p:cNvGraphicFramePr>
          <p:nvPr>
            <p:ph sz="half" idx="2"/>
            <p:extLst>
              <p:ext uri="{D42A27DB-BD31-4B8C-83A1-F6EECF244321}">
                <p14:modId xmlns:p14="http://schemas.microsoft.com/office/powerpoint/2010/main" val="260865901"/>
              </p:ext>
            </p:extLst>
          </p:nvPr>
        </p:nvGraphicFramePr>
        <p:xfrm>
          <a:off x="914400" y="4648200"/>
          <a:ext cx="7620000" cy="476250"/>
        </p:xfrm>
        <a:graphic>
          <a:graphicData uri="http://schemas.openxmlformats.org/presentationml/2006/ole">
            <mc:AlternateContent xmlns:mc="http://schemas.openxmlformats.org/markup-compatibility/2006">
              <mc:Choice xmlns:v="urn:schemas-microsoft-com:vml" Requires="v">
                <p:oleObj spid="_x0000_s443420" name="Equation" r:id="rId4" imgW="3860640" imgH="241200" progId="Equation.3">
                  <p:embed/>
                </p:oleObj>
              </mc:Choice>
              <mc:Fallback>
                <p:oleObj name="Equation" r:id="rId4" imgW="386064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648200"/>
                        <a:ext cx="7620000" cy="476250"/>
                      </a:xfrm>
                      <a:prstGeom prst="rect">
                        <a:avLst/>
                      </a:prstGeom>
                      <a:noFill/>
                      <a:ln>
                        <a:noFill/>
                      </a:ln>
                      <a:effectLst/>
                      <a:extLst/>
                    </p:spPr>
                  </p:pic>
                </p:oleObj>
              </mc:Fallback>
            </mc:AlternateContent>
          </a:graphicData>
        </a:graphic>
      </p:graphicFrame>
      <p:sp>
        <p:nvSpPr>
          <p:cNvPr id="5" name="Slide Number Placeholder 6"/>
          <p:cNvSpPr>
            <a:spLocks noGrp="1"/>
          </p:cNvSpPr>
          <p:nvPr>
            <p:ph type="sldNum" sz="quarter" idx="12"/>
          </p:nvPr>
        </p:nvSpPr>
        <p:spPr/>
        <p:txBody>
          <a:bodyPr/>
          <a:lstStyle/>
          <a:p>
            <a:fld id="{6F4074B4-6EF4-402C-9A91-49CB47E303D1}" type="slidenum">
              <a:rPr lang="en-US"/>
              <a:pPr/>
              <a:t>4</a:t>
            </a:fld>
            <a:endParaRPr lang="en-US"/>
          </a:p>
        </p:txBody>
      </p:sp>
    </p:spTree>
    <p:extLst>
      <p:ext uri="{BB962C8B-B14F-4D97-AF65-F5344CB8AC3E}">
        <p14:creationId xmlns:p14="http://schemas.microsoft.com/office/powerpoint/2010/main" val="29210882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5" name="Rectangle 3"/>
          <p:cNvSpPr>
            <a:spLocks noGrp="1" noChangeArrowheads="1"/>
          </p:cNvSpPr>
          <p:nvPr>
            <p:ph idx="1"/>
          </p:nvPr>
        </p:nvSpPr>
        <p:spPr/>
        <p:txBody>
          <a:bodyPr/>
          <a:lstStyle/>
          <a:p>
            <a:r>
              <a:rPr lang="en-US">
                <a:hlinkClick r:id="rId2"/>
              </a:rPr>
              <a:t>Acid Base Titration with Indicator</a:t>
            </a:r>
            <a:r>
              <a:rPr lang="en-US"/>
              <a:t/>
            </a:r>
            <a:br>
              <a:rPr lang="en-US"/>
            </a:br>
            <a:endParaRPr lang="en-US"/>
          </a:p>
          <a:p>
            <a:r>
              <a:rPr lang="en-US">
                <a:hlinkClick r:id="rId3"/>
              </a:rPr>
              <a:t>Acid-Base Titration with calculations</a:t>
            </a:r>
            <a:endParaRPr lang="en-US"/>
          </a:p>
        </p:txBody>
      </p:sp>
      <p:sp>
        <p:nvSpPr>
          <p:cNvPr id="4" name="Slide Number Placeholder 5"/>
          <p:cNvSpPr>
            <a:spLocks noGrp="1"/>
          </p:cNvSpPr>
          <p:nvPr>
            <p:ph type="sldNum" sz="quarter" idx="12"/>
          </p:nvPr>
        </p:nvSpPr>
        <p:spPr/>
        <p:txBody>
          <a:bodyPr/>
          <a:lstStyle/>
          <a:p>
            <a:fld id="{FAC03F17-2BC1-42BF-8A0F-8A3C5A6D3364}" type="slidenum">
              <a:rPr lang="en-US"/>
              <a:pPr/>
              <a:t>40</a:t>
            </a:fld>
            <a:endParaRPr lang="en-US"/>
          </a:p>
        </p:txBody>
      </p:sp>
      <p:sp>
        <p:nvSpPr>
          <p:cNvPr id="438274" name="Rectangle 2"/>
          <p:cNvSpPr>
            <a:spLocks noGrp="1" noChangeArrowheads="1"/>
          </p:cNvSpPr>
          <p:nvPr>
            <p:ph type="title"/>
          </p:nvPr>
        </p:nvSpPr>
        <p:spPr/>
        <p:txBody>
          <a:bodyPr>
            <a:normAutofit fontScale="90000"/>
          </a:bodyPr>
          <a:lstStyle/>
          <a:p>
            <a:r>
              <a:rPr lang="en-US"/>
              <a:t>Acid-Base Titration Simulation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3"/>
          <p:cNvSpPr>
            <a:spLocks noGrp="1"/>
          </p:cNvSpPr>
          <p:nvPr>
            <p:ph type="sldNum" sz="quarter" idx="12"/>
          </p:nvPr>
        </p:nvSpPr>
        <p:spPr/>
        <p:txBody>
          <a:bodyPr/>
          <a:lstStyle/>
          <a:p>
            <a:fld id="{2877131E-6043-4486-AD22-ACABDBFCF218}" type="slidenum">
              <a:rPr lang="en-US"/>
              <a:pPr/>
              <a:t>41</a:t>
            </a:fld>
            <a:endParaRPr lang="en-US"/>
          </a:p>
        </p:txBody>
      </p:sp>
      <p:sp>
        <p:nvSpPr>
          <p:cNvPr id="296962" name="Rectangle 2"/>
          <p:cNvSpPr>
            <a:spLocks noChangeArrowheads="1"/>
          </p:cNvSpPr>
          <p:nvPr/>
        </p:nvSpPr>
        <p:spPr bwMode="auto">
          <a:xfrm>
            <a:off x="2133600" y="4267200"/>
            <a:ext cx="4114800" cy="304800"/>
          </a:xfrm>
          <a:prstGeom prst="rect">
            <a:avLst/>
          </a:prstGeom>
          <a:gradFill rotWithShape="1">
            <a:gsLst>
              <a:gs pos="0">
                <a:srgbClr val="FF0000"/>
              </a:gs>
              <a:gs pos="100000">
                <a:srgbClr val="FFFF00"/>
              </a:gs>
            </a:gsLst>
            <a:lin ang="0" scaled="1"/>
          </a:gradFill>
          <a:ln w="9525">
            <a:solidFill>
              <a:schemeClr val="tx1"/>
            </a:solidFill>
            <a:miter lim="800000"/>
            <a:headEnd/>
            <a:tailEnd/>
          </a:ln>
        </p:spPr>
        <p:txBody>
          <a:bodyPr wrap="none" anchor="ctr"/>
          <a:lstStyle/>
          <a:p>
            <a:endParaRPr lang="en-US"/>
          </a:p>
        </p:txBody>
      </p:sp>
      <p:sp>
        <p:nvSpPr>
          <p:cNvPr id="296963" name="Rectangle 3"/>
          <p:cNvSpPr>
            <a:spLocks noChangeArrowheads="1"/>
          </p:cNvSpPr>
          <p:nvPr/>
        </p:nvSpPr>
        <p:spPr bwMode="auto">
          <a:xfrm>
            <a:off x="2133600" y="2895600"/>
            <a:ext cx="3505200" cy="304800"/>
          </a:xfrm>
          <a:prstGeom prst="rect">
            <a:avLst/>
          </a:prstGeom>
          <a:gradFill rotWithShape="1">
            <a:gsLst>
              <a:gs pos="0">
                <a:srgbClr val="FF0000"/>
              </a:gs>
              <a:gs pos="100000">
                <a:srgbClr val="FFFF00"/>
              </a:gs>
            </a:gsLst>
            <a:lin ang="0" scaled="1"/>
          </a:gradFill>
          <a:ln w="9525">
            <a:solidFill>
              <a:schemeClr val="tx1"/>
            </a:solidFill>
            <a:miter lim="800000"/>
            <a:headEnd/>
            <a:tailEnd/>
          </a:ln>
        </p:spPr>
        <p:txBody>
          <a:bodyPr wrap="none" anchor="ctr"/>
          <a:lstStyle/>
          <a:p>
            <a:endParaRPr lang="en-US"/>
          </a:p>
        </p:txBody>
      </p:sp>
      <p:sp>
        <p:nvSpPr>
          <p:cNvPr id="296964" name="Rectangle 4"/>
          <p:cNvSpPr>
            <a:spLocks noChangeArrowheads="1"/>
          </p:cNvSpPr>
          <p:nvPr/>
        </p:nvSpPr>
        <p:spPr bwMode="auto">
          <a:xfrm>
            <a:off x="2133600" y="3352800"/>
            <a:ext cx="4038600" cy="304800"/>
          </a:xfrm>
          <a:prstGeom prst="rect">
            <a:avLst/>
          </a:prstGeom>
          <a:gradFill rotWithShape="1">
            <a:gsLst>
              <a:gs pos="0">
                <a:srgbClr val="FF0000"/>
              </a:gs>
              <a:gs pos="100000">
                <a:srgbClr val="FFFF00"/>
              </a:gs>
            </a:gsLst>
            <a:lin ang="0" scaled="1"/>
          </a:gradFill>
          <a:ln w="9525">
            <a:solidFill>
              <a:schemeClr val="tx1"/>
            </a:solidFill>
            <a:miter lim="800000"/>
            <a:headEnd/>
            <a:tailEnd/>
          </a:ln>
        </p:spPr>
        <p:txBody>
          <a:bodyPr wrap="none" anchor="ctr"/>
          <a:lstStyle/>
          <a:p>
            <a:endParaRPr lang="en-US"/>
          </a:p>
        </p:txBody>
      </p:sp>
      <p:sp>
        <p:nvSpPr>
          <p:cNvPr id="296965" name="Rectangle 5"/>
          <p:cNvSpPr>
            <a:spLocks noChangeArrowheads="1"/>
          </p:cNvSpPr>
          <p:nvPr/>
        </p:nvSpPr>
        <p:spPr bwMode="auto">
          <a:xfrm>
            <a:off x="2133600" y="3798888"/>
            <a:ext cx="3429000" cy="304800"/>
          </a:xfrm>
          <a:prstGeom prst="rect">
            <a:avLst/>
          </a:prstGeom>
          <a:gradFill rotWithShape="1">
            <a:gsLst>
              <a:gs pos="0">
                <a:srgbClr val="FFFF00"/>
              </a:gs>
              <a:gs pos="100000">
                <a:srgbClr val="3366FF"/>
              </a:gs>
            </a:gsLst>
            <a:lin ang="0" scaled="1"/>
          </a:gradFill>
          <a:ln w="9525">
            <a:solidFill>
              <a:schemeClr val="tx1"/>
            </a:solidFill>
            <a:miter lim="800000"/>
            <a:headEnd/>
            <a:tailEnd/>
          </a:ln>
        </p:spPr>
        <p:txBody>
          <a:bodyPr wrap="none" anchor="ctr"/>
          <a:lstStyle/>
          <a:p>
            <a:endParaRPr lang="en-US"/>
          </a:p>
        </p:txBody>
      </p:sp>
      <p:sp>
        <p:nvSpPr>
          <p:cNvPr id="296966" name="Rectangle 6"/>
          <p:cNvSpPr>
            <a:spLocks noChangeArrowheads="1"/>
          </p:cNvSpPr>
          <p:nvPr/>
        </p:nvSpPr>
        <p:spPr bwMode="auto">
          <a:xfrm>
            <a:off x="6553200" y="4724400"/>
            <a:ext cx="2209800" cy="304800"/>
          </a:xfrm>
          <a:prstGeom prst="rect">
            <a:avLst/>
          </a:prstGeom>
          <a:gradFill rotWithShape="1">
            <a:gsLst>
              <a:gs pos="0">
                <a:srgbClr val="FF0000"/>
              </a:gs>
              <a:gs pos="100000">
                <a:schemeClr val="bg1"/>
              </a:gs>
            </a:gsLst>
            <a:lin ang="0" scaled="1"/>
          </a:gradFill>
          <a:ln w="9525">
            <a:solidFill>
              <a:schemeClr val="tx1"/>
            </a:solidFill>
            <a:miter lim="800000"/>
            <a:headEnd/>
            <a:tailEnd/>
          </a:ln>
        </p:spPr>
        <p:txBody>
          <a:bodyPr wrap="none" anchor="ctr"/>
          <a:lstStyle/>
          <a:p>
            <a:endParaRPr lang="en-US"/>
          </a:p>
        </p:txBody>
      </p:sp>
      <p:sp>
        <p:nvSpPr>
          <p:cNvPr id="296967" name="Rectangle 7"/>
          <p:cNvSpPr>
            <a:spLocks noChangeArrowheads="1"/>
          </p:cNvSpPr>
          <p:nvPr/>
        </p:nvSpPr>
        <p:spPr bwMode="auto">
          <a:xfrm>
            <a:off x="2133600" y="4724400"/>
            <a:ext cx="4648200" cy="304800"/>
          </a:xfrm>
          <a:prstGeom prst="rect">
            <a:avLst/>
          </a:prstGeom>
          <a:gradFill rotWithShape="1">
            <a:gsLst>
              <a:gs pos="0">
                <a:schemeClr val="bg1"/>
              </a:gs>
              <a:gs pos="100000">
                <a:srgbClr val="FF3737"/>
              </a:gs>
            </a:gsLst>
            <a:lin ang="0" scaled="1"/>
          </a:gradFill>
          <a:ln w="9525">
            <a:solidFill>
              <a:schemeClr val="tx1"/>
            </a:solidFill>
            <a:miter lim="800000"/>
            <a:headEnd/>
            <a:tailEnd/>
          </a:ln>
        </p:spPr>
        <p:txBody>
          <a:bodyPr wrap="none" anchor="ctr"/>
          <a:lstStyle/>
          <a:p>
            <a:endParaRPr lang="en-US"/>
          </a:p>
        </p:txBody>
      </p:sp>
      <p:sp>
        <p:nvSpPr>
          <p:cNvPr id="296968" name="Rectangle 8"/>
          <p:cNvSpPr>
            <a:spLocks noChangeArrowheads="1"/>
          </p:cNvSpPr>
          <p:nvPr/>
        </p:nvSpPr>
        <p:spPr bwMode="auto">
          <a:xfrm>
            <a:off x="304800" y="1676400"/>
            <a:ext cx="8534400" cy="3505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6969" name="Text Box 9"/>
          <p:cNvSpPr txBox="1">
            <a:spLocks noChangeArrowheads="1"/>
          </p:cNvSpPr>
          <p:nvPr/>
        </p:nvSpPr>
        <p:spPr bwMode="auto">
          <a:xfrm>
            <a:off x="533400" y="152400"/>
            <a:ext cx="8229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sz="2800" b="1" u="sng" dirty="0"/>
              <a:t>Range and Color Changes of Some</a:t>
            </a:r>
          </a:p>
          <a:p>
            <a:pPr algn="ctr"/>
            <a:r>
              <a:rPr lang="en-US" sz="2800" b="1" u="sng" dirty="0"/>
              <a:t>Common Acid-Base Indicators</a:t>
            </a:r>
          </a:p>
        </p:txBody>
      </p:sp>
      <p:sp>
        <p:nvSpPr>
          <p:cNvPr id="296970" name="Text Box 10"/>
          <p:cNvSpPr txBox="1">
            <a:spLocks noChangeArrowheads="1"/>
          </p:cNvSpPr>
          <p:nvPr/>
        </p:nvSpPr>
        <p:spPr bwMode="auto">
          <a:xfrm>
            <a:off x="669925" y="2224088"/>
            <a:ext cx="1276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b="1"/>
              <a:t>Indicators</a:t>
            </a:r>
          </a:p>
        </p:txBody>
      </p:sp>
      <p:sp>
        <p:nvSpPr>
          <p:cNvPr id="296971" name="Line 11"/>
          <p:cNvSpPr>
            <a:spLocks noChangeShapeType="1"/>
          </p:cNvSpPr>
          <p:nvPr/>
        </p:nvSpPr>
        <p:spPr bwMode="auto">
          <a:xfrm>
            <a:off x="2057400" y="2492375"/>
            <a:ext cx="5562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972" name="Line 12"/>
          <p:cNvSpPr>
            <a:spLocks noChangeShapeType="1"/>
          </p:cNvSpPr>
          <p:nvPr/>
        </p:nvSpPr>
        <p:spPr bwMode="auto">
          <a:xfrm flipV="1">
            <a:off x="2667000" y="2339975"/>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973" name="Line 13"/>
          <p:cNvSpPr>
            <a:spLocks noChangeShapeType="1"/>
          </p:cNvSpPr>
          <p:nvPr/>
        </p:nvSpPr>
        <p:spPr bwMode="auto">
          <a:xfrm flipV="1">
            <a:off x="2286000" y="2339975"/>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974" name="Line 14"/>
          <p:cNvSpPr>
            <a:spLocks noChangeShapeType="1"/>
          </p:cNvSpPr>
          <p:nvPr/>
        </p:nvSpPr>
        <p:spPr bwMode="auto">
          <a:xfrm flipV="1">
            <a:off x="3048000" y="2339975"/>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975" name="Line 15"/>
          <p:cNvSpPr>
            <a:spLocks noChangeShapeType="1"/>
          </p:cNvSpPr>
          <p:nvPr/>
        </p:nvSpPr>
        <p:spPr bwMode="auto">
          <a:xfrm flipV="1">
            <a:off x="3429000" y="2339975"/>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976" name="Line 16"/>
          <p:cNvSpPr>
            <a:spLocks noChangeShapeType="1"/>
          </p:cNvSpPr>
          <p:nvPr/>
        </p:nvSpPr>
        <p:spPr bwMode="auto">
          <a:xfrm flipV="1">
            <a:off x="4191000" y="2339975"/>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977" name="Line 17"/>
          <p:cNvSpPr>
            <a:spLocks noChangeShapeType="1"/>
          </p:cNvSpPr>
          <p:nvPr/>
        </p:nvSpPr>
        <p:spPr bwMode="auto">
          <a:xfrm flipV="1">
            <a:off x="3810000" y="2339975"/>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978" name="Line 18"/>
          <p:cNvSpPr>
            <a:spLocks noChangeShapeType="1"/>
          </p:cNvSpPr>
          <p:nvPr/>
        </p:nvSpPr>
        <p:spPr bwMode="auto">
          <a:xfrm flipV="1">
            <a:off x="4572000" y="2339975"/>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979" name="Line 19"/>
          <p:cNvSpPr>
            <a:spLocks noChangeShapeType="1"/>
          </p:cNvSpPr>
          <p:nvPr/>
        </p:nvSpPr>
        <p:spPr bwMode="auto">
          <a:xfrm flipV="1">
            <a:off x="5791200" y="2339975"/>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980" name="Line 20"/>
          <p:cNvSpPr>
            <a:spLocks noChangeShapeType="1"/>
          </p:cNvSpPr>
          <p:nvPr/>
        </p:nvSpPr>
        <p:spPr bwMode="auto">
          <a:xfrm flipV="1">
            <a:off x="5410200" y="2339975"/>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981" name="Line 21"/>
          <p:cNvSpPr>
            <a:spLocks noChangeShapeType="1"/>
          </p:cNvSpPr>
          <p:nvPr/>
        </p:nvSpPr>
        <p:spPr bwMode="auto">
          <a:xfrm flipV="1">
            <a:off x="5029200" y="2339975"/>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982" name="Line 22"/>
          <p:cNvSpPr>
            <a:spLocks noChangeShapeType="1"/>
          </p:cNvSpPr>
          <p:nvPr/>
        </p:nvSpPr>
        <p:spPr bwMode="auto">
          <a:xfrm flipV="1">
            <a:off x="6172200" y="2339975"/>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983" name="Line 23"/>
          <p:cNvSpPr>
            <a:spLocks noChangeShapeType="1"/>
          </p:cNvSpPr>
          <p:nvPr/>
        </p:nvSpPr>
        <p:spPr bwMode="auto">
          <a:xfrm flipV="1">
            <a:off x="7315200" y="2339975"/>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984" name="Line 24"/>
          <p:cNvSpPr>
            <a:spLocks noChangeShapeType="1"/>
          </p:cNvSpPr>
          <p:nvPr/>
        </p:nvSpPr>
        <p:spPr bwMode="auto">
          <a:xfrm flipV="1">
            <a:off x="6553200" y="2339975"/>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985" name="Line 25"/>
          <p:cNvSpPr>
            <a:spLocks noChangeShapeType="1"/>
          </p:cNvSpPr>
          <p:nvPr/>
        </p:nvSpPr>
        <p:spPr bwMode="auto">
          <a:xfrm flipV="1">
            <a:off x="6934200" y="2339975"/>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986" name="Text Box 26"/>
          <p:cNvSpPr txBox="1">
            <a:spLocks noChangeArrowheads="1"/>
          </p:cNvSpPr>
          <p:nvPr/>
        </p:nvSpPr>
        <p:spPr bwMode="auto">
          <a:xfrm>
            <a:off x="3994150" y="1690688"/>
            <a:ext cx="1149350" cy="3667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b="1"/>
              <a:t>pH Scale</a:t>
            </a:r>
          </a:p>
        </p:txBody>
      </p:sp>
      <p:sp>
        <p:nvSpPr>
          <p:cNvPr id="296987" name="Line 27"/>
          <p:cNvSpPr>
            <a:spLocks noChangeShapeType="1"/>
          </p:cNvSpPr>
          <p:nvPr/>
        </p:nvSpPr>
        <p:spPr bwMode="auto">
          <a:xfrm>
            <a:off x="533400" y="1676400"/>
            <a:ext cx="769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988" name="Text Box 28"/>
          <p:cNvSpPr txBox="1">
            <a:spLocks noChangeArrowheads="1"/>
          </p:cNvSpPr>
          <p:nvPr/>
        </p:nvSpPr>
        <p:spPr bwMode="auto">
          <a:xfrm>
            <a:off x="2133600" y="2057400"/>
            <a:ext cx="268288" cy="274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200" b="1"/>
              <a:t>1</a:t>
            </a:r>
          </a:p>
        </p:txBody>
      </p:sp>
      <p:sp>
        <p:nvSpPr>
          <p:cNvPr id="296989" name="Text Box 29"/>
          <p:cNvSpPr txBox="1">
            <a:spLocks noChangeArrowheads="1"/>
          </p:cNvSpPr>
          <p:nvPr/>
        </p:nvSpPr>
        <p:spPr bwMode="auto">
          <a:xfrm>
            <a:off x="2551113" y="2057400"/>
            <a:ext cx="268287" cy="274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200" b="1"/>
              <a:t>2</a:t>
            </a:r>
          </a:p>
        </p:txBody>
      </p:sp>
      <p:sp>
        <p:nvSpPr>
          <p:cNvPr id="296990" name="Text Box 30"/>
          <p:cNvSpPr txBox="1">
            <a:spLocks noChangeArrowheads="1"/>
          </p:cNvSpPr>
          <p:nvPr/>
        </p:nvSpPr>
        <p:spPr bwMode="auto">
          <a:xfrm>
            <a:off x="2932113" y="2057400"/>
            <a:ext cx="268287" cy="274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200" b="1"/>
              <a:t>3</a:t>
            </a:r>
          </a:p>
        </p:txBody>
      </p:sp>
      <p:sp>
        <p:nvSpPr>
          <p:cNvPr id="296991" name="Text Box 31"/>
          <p:cNvSpPr txBox="1">
            <a:spLocks noChangeArrowheads="1"/>
          </p:cNvSpPr>
          <p:nvPr/>
        </p:nvSpPr>
        <p:spPr bwMode="auto">
          <a:xfrm>
            <a:off x="3313113" y="2057400"/>
            <a:ext cx="268287" cy="274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200" b="1"/>
              <a:t>4</a:t>
            </a:r>
          </a:p>
        </p:txBody>
      </p:sp>
      <p:sp>
        <p:nvSpPr>
          <p:cNvPr id="296992" name="Text Box 32"/>
          <p:cNvSpPr txBox="1">
            <a:spLocks noChangeArrowheads="1"/>
          </p:cNvSpPr>
          <p:nvPr/>
        </p:nvSpPr>
        <p:spPr bwMode="auto">
          <a:xfrm>
            <a:off x="3657600" y="2057400"/>
            <a:ext cx="268288" cy="274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200" b="1"/>
              <a:t>5</a:t>
            </a:r>
          </a:p>
        </p:txBody>
      </p:sp>
      <p:sp>
        <p:nvSpPr>
          <p:cNvPr id="296993" name="Text Box 33"/>
          <p:cNvSpPr txBox="1">
            <a:spLocks noChangeArrowheads="1"/>
          </p:cNvSpPr>
          <p:nvPr/>
        </p:nvSpPr>
        <p:spPr bwMode="auto">
          <a:xfrm>
            <a:off x="4075113" y="2057400"/>
            <a:ext cx="268287" cy="274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200" b="1"/>
              <a:t>6</a:t>
            </a:r>
          </a:p>
        </p:txBody>
      </p:sp>
      <p:sp>
        <p:nvSpPr>
          <p:cNvPr id="296994" name="Text Box 34"/>
          <p:cNvSpPr txBox="1">
            <a:spLocks noChangeArrowheads="1"/>
          </p:cNvSpPr>
          <p:nvPr/>
        </p:nvSpPr>
        <p:spPr bwMode="auto">
          <a:xfrm>
            <a:off x="4456113" y="2057400"/>
            <a:ext cx="268287" cy="274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200" b="1"/>
              <a:t>7</a:t>
            </a:r>
          </a:p>
        </p:txBody>
      </p:sp>
      <p:sp>
        <p:nvSpPr>
          <p:cNvPr id="296995" name="Text Box 35"/>
          <p:cNvSpPr txBox="1">
            <a:spLocks noChangeArrowheads="1"/>
          </p:cNvSpPr>
          <p:nvPr/>
        </p:nvSpPr>
        <p:spPr bwMode="auto">
          <a:xfrm>
            <a:off x="4913313" y="2057400"/>
            <a:ext cx="268287" cy="274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200" b="1"/>
              <a:t>8</a:t>
            </a:r>
          </a:p>
        </p:txBody>
      </p:sp>
      <p:sp>
        <p:nvSpPr>
          <p:cNvPr id="296996" name="Text Box 36"/>
          <p:cNvSpPr txBox="1">
            <a:spLocks noChangeArrowheads="1"/>
          </p:cNvSpPr>
          <p:nvPr/>
        </p:nvSpPr>
        <p:spPr bwMode="auto">
          <a:xfrm>
            <a:off x="5257800" y="2057400"/>
            <a:ext cx="268288" cy="274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200" b="1"/>
              <a:t>9</a:t>
            </a:r>
          </a:p>
        </p:txBody>
      </p:sp>
      <p:sp>
        <p:nvSpPr>
          <p:cNvPr id="296997" name="Text Box 37"/>
          <p:cNvSpPr txBox="1">
            <a:spLocks noChangeArrowheads="1"/>
          </p:cNvSpPr>
          <p:nvPr/>
        </p:nvSpPr>
        <p:spPr bwMode="auto">
          <a:xfrm>
            <a:off x="5638800" y="2057400"/>
            <a:ext cx="352425" cy="274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200" b="1"/>
              <a:t>10</a:t>
            </a:r>
          </a:p>
        </p:txBody>
      </p:sp>
      <p:sp>
        <p:nvSpPr>
          <p:cNvPr id="296998" name="Text Box 38"/>
          <p:cNvSpPr txBox="1">
            <a:spLocks noChangeArrowheads="1"/>
          </p:cNvSpPr>
          <p:nvPr/>
        </p:nvSpPr>
        <p:spPr bwMode="auto">
          <a:xfrm>
            <a:off x="6019800" y="2057400"/>
            <a:ext cx="352425" cy="274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200" b="1"/>
              <a:t>11</a:t>
            </a:r>
          </a:p>
        </p:txBody>
      </p:sp>
      <p:sp>
        <p:nvSpPr>
          <p:cNvPr id="296999" name="Text Box 39"/>
          <p:cNvSpPr txBox="1">
            <a:spLocks noChangeArrowheads="1"/>
          </p:cNvSpPr>
          <p:nvPr/>
        </p:nvSpPr>
        <p:spPr bwMode="auto">
          <a:xfrm>
            <a:off x="6400800" y="2057400"/>
            <a:ext cx="352425" cy="274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200" b="1"/>
              <a:t>12</a:t>
            </a:r>
          </a:p>
        </p:txBody>
      </p:sp>
      <p:sp>
        <p:nvSpPr>
          <p:cNvPr id="297000" name="Text Box 40"/>
          <p:cNvSpPr txBox="1">
            <a:spLocks noChangeArrowheads="1"/>
          </p:cNvSpPr>
          <p:nvPr/>
        </p:nvSpPr>
        <p:spPr bwMode="auto">
          <a:xfrm>
            <a:off x="6781800" y="2057400"/>
            <a:ext cx="352425" cy="274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200" b="1"/>
              <a:t>13</a:t>
            </a:r>
          </a:p>
        </p:txBody>
      </p:sp>
      <p:sp>
        <p:nvSpPr>
          <p:cNvPr id="297001" name="Text Box 41"/>
          <p:cNvSpPr txBox="1">
            <a:spLocks noChangeArrowheads="1"/>
          </p:cNvSpPr>
          <p:nvPr/>
        </p:nvSpPr>
        <p:spPr bwMode="auto">
          <a:xfrm>
            <a:off x="7162800" y="2057400"/>
            <a:ext cx="352425" cy="274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200" b="1"/>
              <a:t>14</a:t>
            </a:r>
          </a:p>
        </p:txBody>
      </p:sp>
      <p:sp>
        <p:nvSpPr>
          <p:cNvPr id="297002" name="Text Box 42"/>
          <p:cNvSpPr txBox="1">
            <a:spLocks noChangeArrowheads="1"/>
          </p:cNvSpPr>
          <p:nvPr/>
        </p:nvSpPr>
        <p:spPr bwMode="auto">
          <a:xfrm>
            <a:off x="365125" y="2906713"/>
            <a:ext cx="5292725" cy="314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400" b="1"/>
              <a:t>Methyl orange</a:t>
            </a:r>
            <a:r>
              <a:rPr lang="en-US" sz="1400"/>
              <a:t>                 red        3.1 – 4.4                         yellow</a:t>
            </a:r>
          </a:p>
        </p:txBody>
      </p:sp>
      <p:sp>
        <p:nvSpPr>
          <p:cNvPr id="297003" name="Line 43"/>
          <p:cNvSpPr>
            <a:spLocks noChangeShapeType="1"/>
          </p:cNvSpPr>
          <p:nvPr/>
        </p:nvSpPr>
        <p:spPr bwMode="auto">
          <a:xfrm>
            <a:off x="5638800" y="3048000"/>
            <a:ext cx="1371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04" name="Line 44"/>
          <p:cNvSpPr>
            <a:spLocks noChangeShapeType="1"/>
          </p:cNvSpPr>
          <p:nvPr/>
        </p:nvSpPr>
        <p:spPr bwMode="auto">
          <a:xfrm flipH="1">
            <a:off x="3886200" y="30480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05" name="Line 45"/>
          <p:cNvSpPr>
            <a:spLocks noChangeShapeType="1"/>
          </p:cNvSpPr>
          <p:nvPr/>
        </p:nvSpPr>
        <p:spPr bwMode="auto">
          <a:xfrm>
            <a:off x="2743200" y="3048000"/>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06" name="Line 46"/>
          <p:cNvSpPr>
            <a:spLocks noChangeShapeType="1"/>
          </p:cNvSpPr>
          <p:nvPr/>
        </p:nvSpPr>
        <p:spPr bwMode="auto">
          <a:xfrm flipH="1">
            <a:off x="2209800" y="3048000"/>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07" name="Text Box 47"/>
          <p:cNvSpPr txBox="1">
            <a:spLocks noChangeArrowheads="1"/>
          </p:cNvSpPr>
          <p:nvPr/>
        </p:nvSpPr>
        <p:spPr bwMode="auto">
          <a:xfrm>
            <a:off x="381000" y="3352800"/>
            <a:ext cx="5815013" cy="314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400" b="1"/>
              <a:t>Methyl red</a:t>
            </a:r>
            <a:r>
              <a:rPr lang="en-US" sz="1400"/>
              <a:t>                             red          4.4          6.2                      yellow</a:t>
            </a:r>
          </a:p>
        </p:txBody>
      </p:sp>
      <p:sp>
        <p:nvSpPr>
          <p:cNvPr id="297008" name="Line 48"/>
          <p:cNvSpPr>
            <a:spLocks noChangeShapeType="1"/>
          </p:cNvSpPr>
          <p:nvPr/>
        </p:nvSpPr>
        <p:spPr bwMode="auto">
          <a:xfrm flipH="1">
            <a:off x="2209800" y="34290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09" name="Line 49"/>
          <p:cNvSpPr>
            <a:spLocks noChangeShapeType="1"/>
          </p:cNvSpPr>
          <p:nvPr/>
        </p:nvSpPr>
        <p:spPr bwMode="auto">
          <a:xfrm>
            <a:off x="3810000" y="34290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10" name="Line 50"/>
          <p:cNvSpPr>
            <a:spLocks noChangeShapeType="1"/>
          </p:cNvSpPr>
          <p:nvPr/>
        </p:nvSpPr>
        <p:spPr bwMode="auto">
          <a:xfrm>
            <a:off x="6172200" y="3429000"/>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11" name="Line 51"/>
          <p:cNvSpPr>
            <a:spLocks noChangeShapeType="1"/>
          </p:cNvSpPr>
          <p:nvPr/>
        </p:nvSpPr>
        <p:spPr bwMode="auto">
          <a:xfrm flipH="1">
            <a:off x="4572000" y="3429000"/>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12" name="Text Box 52"/>
          <p:cNvSpPr txBox="1">
            <a:spLocks noChangeArrowheads="1"/>
          </p:cNvSpPr>
          <p:nvPr/>
        </p:nvSpPr>
        <p:spPr bwMode="auto">
          <a:xfrm>
            <a:off x="365125" y="3810000"/>
            <a:ext cx="5286375" cy="314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400" b="1"/>
              <a:t>Bromthymol blue</a:t>
            </a:r>
            <a:r>
              <a:rPr lang="en-US" sz="1400"/>
              <a:t>                yellow                      6.2    7.6     blue</a:t>
            </a:r>
          </a:p>
        </p:txBody>
      </p:sp>
      <p:sp>
        <p:nvSpPr>
          <p:cNvPr id="297013" name="Text Box 53"/>
          <p:cNvSpPr txBox="1">
            <a:spLocks noChangeArrowheads="1"/>
          </p:cNvSpPr>
          <p:nvPr/>
        </p:nvSpPr>
        <p:spPr bwMode="auto">
          <a:xfrm>
            <a:off x="381000" y="4267200"/>
            <a:ext cx="5915025" cy="314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400" b="1"/>
              <a:t>Neutral red</a:t>
            </a:r>
            <a:r>
              <a:rPr lang="en-US" sz="1400"/>
              <a:t>                                 red                     6.8      8.0            yellow</a:t>
            </a:r>
          </a:p>
        </p:txBody>
      </p:sp>
      <p:sp>
        <p:nvSpPr>
          <p:cNvPr id="297014" name="Line 54"/>
          <p:cNvSpPr>
            <a:spLocks noChangeShapeType="1"/>
          </p:cNvSpPr>
          <p:nvPr/>
        </p:nvSpPr>
        <p:spPr bwMode="auto">
          <a:xfrm flipH="1">
            <a:off x="2209800" y="3951288"/>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15" name="Line 55"/>
          <p:cNvSpPr>
            <a:spLocks noChangeShapeType="1"/>
          </p:cNvSpPr>
          <p:nvPr/>
        </p:nvSpPr>
        <p:spPr bwMode="auto">
          <a:xfrm>
            <a:off x="3200400" y="3951288"/>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16" name="Line 56"/>
          <p:cNvSpPr>
            <a:spLocks noChangeShapeType="1"/>
          </p:cNvSpPr>
          <p:nvPr/>
        </p:nvSpPr>
        <p:spPr bwMode="auto">
          <a:xfrm>
            <a:off x="5562600" y="3951288"/>
            <a:ext cx="1447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17" name="Line 57"/>
          <p:cNvSpPr>
            <a:spLocks noChangeShapeType="1"/>
          </p:cNvSpPr>
          <p:nvPr/>
        </p:nvSpPr>
        <p:spPr bwMode="auto">
          <a:xfrm flipH="1">
            <a:off x="4953000" y="3951288"/>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18" name="Line 58"/>
          <p:cNvSpPr>
            <a:spLocks noChangeShapeType="1"/>
          </p:cNvSpPr>
          <p:nvPr/>
        </p:nvSpPr>
        <p:spPr bwMode="auto">
          <a:xfrm>
            <a:off x="4495800" y="3951288"/>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19" name="Line 59"/>
          <p:cNvSpPr>
            <a:spLocks noChangeShapeType="1"/>
          </p:cNvSpPr>
          <p:nvPr/>
        </p:nvSpPr>
        <p:spPr bwMode="auto">
          <a:xfrm>
            <a:off x="4572000" y="44196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20" name="Line 60"/>
          <p:cNvSpPr>
            <a:spLocks noChangeShapeType="1"/>
          </p:cNvSpPr>
          <p:nvPr/>
        </p:nvSpPr>
        <p:spPr bwMode="auto">
          <a:xfrm flipH="1">
            <a:off x="5105400" y="44196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21" name="Line 61"/>
          <p:cNvSpPr>
            <a:spLocks noChangeShapeType="1"/>
          </p:cNvSpPr>
          <p:nvPr/>
        </p:nvSpPr>
        <p:spPr bwMode="auto">
          <a:xfrm>
            <a:off x="3352800" y="44196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22" name="Line 62"/>
          <p:cNvSpPr>
            <a:spLocks noChangeShapeType="1"/>
          </p:cNvSpPr>
          <p:nvPr/>
        </p:nvSpPr>
        <p:spPr bwMode="auto">
          <a:xfrm flipH="1">
            <a:off x="2209800" y="44196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23" name="Line 63"/>
          <p:cNvSpPr>
            <a:spLocks noChangeShapeType="1"/>
          </p:cNvSpPr>
          <p:nvPr/>
        </p:nvSpPr>
        <p:spPr bwMode="auto">
          <a:xfrm>
            <a:off x="6248400" y="44196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24" name="Line 64"/>
          <p:cNvSpPr>
            <a:spLocks noChangeShapeType="1"/>
          </p:cNvSpPr>
          <p:nvPr/>
        </p:nvSpPr>
        <p:spPr bwMode="auto">
          <a:xfrm>
            <a:off x="3048000" y="34290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25" name="Text Box 65"/>
          <p:cNvSpPr txBox="1">
            <a:spLocks noChangeArrowheads="1"/>
          </p:cNvSpPr>
          <p:nvPr/>
        </p:nvSpPr>
        <p:spPr bwMode="auto">
          <a:xfrm>
            <a:off x="381000" y="4724400"/>
            <a:ext cx="8432800" cy="314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400" b="1"/>
              <a:t>Phenolphthalein</a:t>
            </a:r>
            <a:r>
              <a:rPr lang="en-US" sz="1400"/>
              <a:t>                          colorless                     8.0         10.0            red     colorless beyond 13.0</a:t>
            </a:r>
          </a:p>
        </p:txBody>
      </p:sp>
      <p:sp>
        <p:nvSpPr>
          <p:cNvPr id="297026" name="Line 66"/>
          <p:cNvSpPr>
            <a:spLocks noChangeShapeType="1"/>
          </p:cNvSpPr>
          <p:nvPr/>
        </p:nvSpPr>
        <p:spPr bwMode="auto">
          <a:xfrm>
            <a:off x="5181600" y="48768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27" name="Line 67"/>
          <p:cNvSpPr>
            <a:spLocks noChangeShapeType="1"/>
          </p:cNvSpPr>
          <p:nvPr/>
        </p:nvSpPr>
        <p:spPr bwMode="auto">
          <a:xfrm>
            <a:off x="3810000" y="4572000"/>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28" name="Line 68"/>
          <p:cNvSpPr>
            <a:spLocks noChangeShapeType="1"/>
          </p:cNvSpPr>
          <p:nvPr/>
        </p:nvSpPr>
        <p:spPr bwMode="auto">
          <a:xfrm flipH="1">
            <a:off x="2209800" y="4876800"/>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29" name="Line 69"/>
          <p:cNvSpPr>
            <a:spLocks noChangeShapeType="1"/>
          </p:cNvSpPr>
          <p:nvPr/>
        </p:nvSpPr>
        <p:spPr bwMode="auto">
          <a:xfrm flipH="1">
            <a:off x="5943600" y="48768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30" name="Line 70"/>
          <p:cNvSpPr>
            <a:spLocks noChangeShapeType="1"/>
          </p:cNvSpPr>
          <p:nvPr/>
        </p:nvSpPr>
        <p:spPr bwMode="auto">
          <a:xfrm>
            <a:off x="6781800" y="4876800"/>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31" name="Line 71"/>
          <p:cNvSpPr>
            <a:spLocks noChangeShapeType="1"/>
          </p:cNvSpPr>
          <p:nvPr/>
        </p:nvSpPr>
        <p:spPr bwMode="auto">
          <a:xfrm>
            <a:off x="304800" y="2743200"/>
            <a:ext cx="85344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32" name="Rectangle 72"/>
          <p:cNvSpPr>
            <a:spLocks noChangeArrowheads="1"/>
          </p:cNvSpPr>
          <p:nvPr/>
        </p:nvSpPr>
        <p:spPr bwMode="auto">
          <a:xfrm>
            <a:off x="4876800" y="2971800"/>
            <a:ext cx="685800" cy="2286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8858" name="Text Box 74"/>
          <p:cNvSpPr txBox="1">
            <a:spLocks noChangeArrowheads="1"/>
          </p:cNvSpPr>
          <p:nvPr/>
        </p:nvSpPr>
        <p:spPr bwMode="auto">
          <a:xfrm>
            <a:off x="2006600" y="5410200"/>
            <a:ext cx="58943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200"/>
              <a:t>Bromthymol blue indicator would be used in titrating a strong acid with a strong base.</a:t>
            </a:r>
          </a:p>
        </p:txBody>
      </p:sp>
      <p:sp>
        <p:nvSpPr>
          <p:cNvPr id="118860" name="Text Box 76"/>
          <p:cNvSpPr txBox="1">
            <a:spLocks noChangeArrowheads="1"/>
          </p:cNvSpPr>
          <p:nvPr/>
        </p:nvSpPr>
        <p:spPr bwMode="auto">
          <a:xfrm>
            <a:off x="2022475" y="5716587"/>
            <a:ext cx="5688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200"/>
              <a:t>Phenolpthalein indicator would be used in titrating a weak acid with a strong base.</a:t>
            </a:r>
          </a:p>
        </p:txBody>
      </p:sp>
      <p:sp>
        <p:nvSpPr>
          <p:cNvPr id="118861" name="Text Box 77"/>
          <p:cNvSpPr txBox="1">
            <a:spLocks noChangeArrowheads="1"/>
          </p:cNvSpPr>
          <p:nvPr/>
        </p:nvSpPr>
        <p:spPr bwMode="auto">
          <a:xfrm>
            <a:off x="2022475" y="6037262"/>
            <a:ext cx="56483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200"/>
              <a:t>Methyl orange indicator would be used in titrating a strong acid with a weak base.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8858"/>
                                        </p:tgtEl>
                                        <p:attrNameLst>
                                          <p:attrName>style.visibility</p:attrName>
                                        </p:attrNameLst>
                                      </p:cBhvr>
                                      <p:to>
                                        <p:strVal val="visible"/>
                                      </p:to>
                                    </p:set>
                                    <p:animEffect transition="in" filter="wipe(left)">
                                      <p:cBhvr>
                                        <p:cTn id="7" dur="500"/>
                                        <p:tgtEl>
                                          <p:spTgt spid="1188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8860"/>
                                        </p:tgtEl>
                                        <p:attrNameLst>
                                          <p:attrName>style.visibility</p:attrName>
                                        </p:attrNameLst>
                                      </p:cBhvr>
                                      <p:to>
                                        <p:strVal val="visible"/>
                                      </p:to>
                                    </p:set>
                                    <p:animEffect transition="in" filter="wipe(left)">
                                      <p:cBhvr>
                                        <p:cTn id="12" dur="500"/>
                                        <p:tgtEl>
                                          <p:spTgt spid="1188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8861"/>
                                        </p:tgtEl>
                                        <p:attrNameLst>
                                          <p:attrName>style.visibility</p:attrName>
                                        </p:attrNameLst>
                                      </p:cBhvr>
                                      <p:to>
                                        <p:strVal val="visible"/>
                                      </p:to>
                                    </p:set>
                                    <p:animEffect transition="in" filter="wipe(left)">
                                      <p:cBhvr>
                                        <p:cTn id="17" dur="500"/>
                                        <p:tgtEl>
                                          <p:spTgt spid="118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58" grpId="0"/>
      <p:bldP spid="118860" grpId="0"/>
      <p:bldP spid="11886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9" name="Rectangle 3"/>
          <p:cNvSpPr>
            <a:spLocks noGrp="1" noChangeArrowheads="1"/>
          </p:cNvSpPr>
          <p:nvPr>
            <p:ph idx="1"/>
          </p:nvPr>
        </p:nvSpPr>
        <p:spPr>
          <a:xfrm>
            <a:off x="571500" y="1137557"/>
            <a:ext cx="8001000" cy="4800600"/>
          </a:xfrm>
        </p:spPr>
        <p:txBody>
          <a:bodyPr/>
          <a:lstStyle/>
          <a:p>
            <a:pPr marL="609600" indent="-609600">
              <a:buFontTx/>
              <a:buAutoNum type="arabicPeriod"/>
            </a:pPr>
            <a:r>
              <a:rPr lang="en-US" sz="2400" dirty="0"/>
              <a:t>42.5 mL of 1.3M KOH are required </a:t>
            </a:r>
            <a:r>
              <a:rPr lang="en-US" sz="2400" dirty="0" smtClean="0"/>
              <a:t>to </a:t>
            </a:r>
            <a:r>
              <a:rPr lang="en-US" sz="2400" dirty="0"/>
              <a:t>neutralize 50.0 mL of H</a:t>
            </a:r>
            <a:r>
              <a:rPr lang="en-US" sz="2400" baseline="-25000" dirty="0"/>
              <a:t>2</a:t>
            </a:r>
            <a:r>
              <a:rPr lang="en-US" sz="2400" dirty="0"/>
              <a:t>SO</a:t>
            </a:r>
            <a:r>
              <a:rPr lang="en-US" sz="2400" baseline="-25000" dirty="0"/>
              <a:t>4</a:t>
            </a:r>
            <a:r>
              <a:rPr lang="en-US" sz="2400" dirty="0"/>
              <a:t>. Find the molarity of H</a:t>
            </a:r>
            <a:r>
              <a:rPr lang="en-US" sz="2400" baseline="-25000" dirty="0"/>
              <a:t>2</a:t>
            </a:r>
            <a:r>
              <a:rPr lang="en-US" sz="2400" dirty="0"/>
              <a:t>SO</a:t>
            </a:r>
            <a:r>
              <a:rPr lang="en-US" sz="2400" baseline="-25000" dirty="0"/>
              <a:t>4</a:t>
            </a:r>
            <a:r>
              <a:rPr lang="en-US" sz="2400" dirty="0" smtClean="0"/>
              <a:t>.</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a:p>
          <a:p>
            <a:pPr marL="609600" indent="-609600">
              <a:buFontTx/>
              <a:buAutoNum type="arabicPeriod"/>
            </a:pPr>
            <a:r>
              <a:rPr lang="en-US" sz="2400" dirty="0"/>
              <a:t>What volume of 0.5 M </a:t>
            </a:r>
            <a:r>
              <a:rPr lang="en-US" sz="2400" dirty="0" err="1"/>
              <a:t>HCl</a:t>
            </a:r>
            <a:r>
              <a:rPr lang="en-US" sz="2400" dirty="0"/>
              <a:t> is required to titrate 100 mL of 3.0 M  </a:t>
            </a:r>
            <a:r>
              <a:rPr lang="en-US" sz="2400" dirty="0" err="1"/>
              <a:t>Ca</a:t>
            </a:r>
            <a:r>
              <a:rPr lang="en-US" sz="2400" dirty="0"/>
              <a:t>(OH)</a:t>
            </a:r>
            <a:r>
              <a:rPr lang="en-US" sz="2400" baseline="-25000" dirty="0"/>
              <a:t>2</a:t>
            </a:r>
            <a:r>
              <a:rPr lang="en-US" sz="2400" dirty="0"/>
              <a:t>?</a:t>
            </a:r>
          </a:p>
          <a:p>
            <a:pPr marL="0" indent="0">
              <a:buNone/>
            </a:pPr>
            <a:endParaRPr lang="en-US" sz="2400" dirty="0"/>
          </a:p>
        </p:txBody>
      </p:sp>
      <p:sp>
        <p:nvSpPr>
          <p:cNvPr id="4" name="Slide Number Placeholder 5"/>
          <p:cNvSpPr>
            <a:spLocks noGrp="1"/>
          </p:cNvSpPr>
          <p:nvPr>
            <p:ph type="sldNum" sz="quarter" idx="12"/>
          </p:nvPr>
        </p:nvSpPr>
        <p:spPr/>
        <p:txBody>
          <a:bodyPr/>
          <a:lstStyle/>
          <a:p>
            <a:fld id="{89B43603-2B0F-41CE-9371-F408975C2DF4}" type="slidenum">
              <a:rPr lang="en-US"/>
              <a:pPr/>
              <a:t>42</a:t>
            </a:fld>
            <a:endParaRPr lang="en-US"/>
          </a:p>
        </p:txBody>
      </p:sp>
      <p:sp>
        <p:nvSpPr>
          <p:cNvPr id="377858" name="Rectangle 2"/>
          <p:cNvSpPr>
            <a:spLocks noGrp="1" noChangeArrowheads="1"/>
          </p:cNvSpPr>
          <p:nvPr>
            <p:ph type="title"/>
          </p:nvPr>
        </p:nvSpPr>
        <p:spPr>
          <a:xfrm>
            <a:off x="914400" y="0"/>
            <a:ext cx="7543800" cy="685800"/>
          </a:xfrm>
        </p:spPr>
        <p:txBody>
          <a:bodyPr>
            <a:normAutofit fontScale="90000"/>
          </a:bodyPr>
          <a:lstStyle/>
          <a:p>
            <a:r>
              <a:rPr lang="en-US" dirty="0"/>
              <a:t>Acid Base Titration Examples</a:t>
            </a:r>
          </a:p>
        </p:txBody>
      </p:sp>
      <p:sp>
        <p:nvSpPr>
          <p:cNvPr id="5" name="Rectangle 3"/>
          <p:cNvSpPr txBox="1">
            <a:spLocks noChangeArrowheads="1"/>
          </p:cNvSpPr>
          <p:nvPr/>
        </p:nvSpPr>
        <p:spPr>
          <a:xfrm>
            <a:off x="0" y="685800"/>
            <a:ext cx="9144000" cy="838200"/>
          </a:xfrm>
          <a:prstGeom prst="rect">
            <a:avLst/>
          </a:prstGeom>
        </p:spPr>
        <p:txBody>
          <a:bodyPr vert="horz">
            <a:normAutofit/>
          </a:bodyPr>
          <a:lstStyle>
            <a:lvl1pPr marL="365760" indent="-256032" algn="l" rtl="0" eaLnBrk="1" latinLnBrk="0" hangingPunct="1">
              <a:spcBef>
                <a:spcPts val="400"/>
              </a:spcBef>
              <a:spcAft>
                <a:spcPts val="0"/>
              </a:spcAft>
              <a:buClrTx/>
              <a:buSzPct val="68000"/>
              <a:buFont typeface="Arial" pitchFamily="34" charset="0"/>
              <a:buChar char="•"/>
              <a:defRPr kumimoji="0" sz="2700" kern="1200">
                <a:solidFill>
                  <a:schemeClr val="tx1"/>
                </a:solidFill>
                <a:latin typeface="Arial" pitchFamily="34" charset="0"/>
                <a:ea typeface="+mn-ea"/>
                <a:cs typeface="Arial" pitchFamily="34" charset="0"/>
              </a:defRPr>
            </a:lvl1pPr>
            <a:lvl2pPr marL="621792" indent="-228600" algn="l" rtl="0" eaLnBrk="1" latinLnBrk="0" hangingPunct="1">
              <a:spcBef>
                <a:spcPts val="324"/>
              </a:spcBef>
              <a:buClrTx/>
              <a:buFont typeface="Arial" pitchFamily="34" charset="0"/>
              <a:buChar char="•"/>
              <a:defRPr kumimoji="0" sz="2300" kern="1200">
                <a:solidFill>
                  <a:schemeClr val="tx1"/>
                </a:solidFill>
                <a:latin typeface="Arial" pitchFamily="34" charset="0"/>
                <a:ea typeface="+mn-ea"/>
                <a:cs typeface="Arial" pitchFamily="34" charset="0"/>
              </a:defRPr>
            </a:lvl2pPr>
            <a:lvl3pPr marL="859536" indent="-228600" algn="l" rtl="0" eaLnBrk="1" latinLnBrk="0" hangingPunct="1">
              <a:spcBef>
                <a:spcPts val="350"/>
              </a:spcBef>
              <a:buClrTx/>
              <a:buSzPct val="100000"/>
              <a:buFont typeface="Arial" pitchFamily="34" charset="0"/>
              <a:buChar char="•"/>
              <a:defRPr kumimoji="0" sz="2100" kern="1200">
                <a:solidFill>
                  <a:schemeClr val="tx1"/>
                </a:solidFill>
                <a:latin typeface="Arial" pitchFamily="34" charset="0"/>
                <a:ea typeface="+mn-ea"/>
                <a:cs typeface="Arial" pitchFamily="34" charset="0"/>
              </a:defRPr>
            </a:lvl3pPr>
            <a:lvl4pPr marL="1143000" indent="-228600" algn="l" rtl="0" eaLnBrk="1" latinLnBrk="0" hangingPunct="1">
              <a:spcBef>
                <a:spcPts val="350"/>
              </a:spcBef>
              <a:buClrTx/>
              <a:buFont typeface="Arial" pitchFamily="34" charset="0"/>
              <a:buChar char="•"/>
              <a:defRPr kumimoji="0" sz="1900" kern="1200">
                <a:solidFill>
                  <a:schemeClr val="tx1"/>
                </a:solidFill>
                <a:latin typeface="Arial" pitchFamily="34" charset="0"/>
                <a:ea typeface="+mn-ea"/>
                <a:cs typeface="Arial" pitchFamily="34" charset="0"/>
              </a:defRPr>
            </a:lvl4pPr>
            <a:lvl5pPr marL="1371600" indent="-228600" algn="l" rtl="0" eaLnBrk="1" latinLnBrk="0" hangingPunct="1">
              <a:spcBef>
                <a:spcPts val="350"/>
              </a:spcBef>
              <a:buClrTx/>
              <a:buFont typeface="Arial" pitchFamily="34" charset="0"/>
              <a:buChar char="•"/>
              <a:defRPr kumimoji="0" sz="1800" kern="1200">
                <a:solidFill>
                  <a:schemeClr val="tx1"/>
                </a:solidFill>
                <a:latin typeface="Arial"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buFont typeface="Arial" pitchFamily="34" charset="0"/>
              <a:buNone/>
            </a:pPr>
            <a:r>
              <a:rPr lang="en-US" sz="2400" b="1" dirty="0" smtClean="0">
                <a:solidFill>
                  <a:srgbClr val="FF0000"/>
                </a:solidFill>
              </a:rPr>
              <a:t>Remember</a:t>
            </a:r>
            <a:r>
              <a:rPr lang="en-US" sz="2400" dirty="0" smtClean="0"/>
              <a:t>: moles H</a:t>
            </a:r>
            <a:r>
              <a:rPr lang="en-US" sz="2400" baseline="30000" dirty="0" smtClean="0"/>
              <a:t>+</a:t>
            </a:r>
            <a:r>
              <a:rPr lang="en-US" sz="2400" dirty="0" smtClean="0"/>
              <a:t> = moles OH</a:t>
            </a:r>
            <a:r>
              <a:rPr lang="en-US" sz="2400" baseline="30000" dirty="0" smtClean="0"/>
              <a:t>-</a:t>
            </a:r>
            <a:r>
              <a:rPr lang="en-US" sz="2400" dirty="0" smtClean="0"/>
              <a:t> </a:t>
            </a:r>
            <a:r>
              <a:rPr lang="en-US" sz="2400" u="sng" dirty="0" smtClean="0"/>
              <a:t>at equivalence</a:t>
            </a:r>
            <a:r>
              <a:rPr lang="en-US" sz="2400" dirty="0" smtClean="0"/>
              <a:t>. (M*V = moles)</a:t>
            </a:r>
            <a:endParaRPr lang="en-US"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9" name="Rectangle 3"/>
          <p:cNvSpPr>
            <a:spLocks noGrp="1" noChangeArrowheads="1"/>
          </p:cNvSpPr>
          <p:nvPr>
            <p:ph idx="1"/>
          </p:nvPr>
        </p:nvSpPr>
        <p:spPr>
          <a:xfrm>
            <a:off x="457200" y="914400"/>
            <a:ext cx="8077200" cy="4800600"/>
          </a:xfrm>
        </p:spPr>
        <p:txBody>
          <a:bodyPr/>
          <a:lstStyle/>
          <a:p>
            <a:pPr marL="609600" indent="-609600">
              <a:buFont typeface="+mj-lt"/>
              <a:buAutoNum type="arabicPeriod" startAt="3"/>
            </a:pPr>
            <a:r>
              <a:rPr lang="en-US" sz="2400" dirty="0" smtClean="0"/>
              <a:t>If </a:t>
            </a:r>
            <a:r>
              <a:rPr lang="en-US" sz="2400" dirty="0"/>
              <a:t>it requires 10.5 mL of an unknown concentration of </a:t>
            </a:r>
            <a:r>
              <a:rPr lang="en-US" sz="2400" dirty="0" err="1"/>
              <a:t>HCl</a:t>
            </a:r>
            <a:r>
              <a:rPr lang="en-US" sz="2400" dirty="0"/>
              <a:t> to titrate 30.0 mL of 2.0 M </a:t>
            </a:r>
            <a:r>
              <a:rPr lang="en-US" sz="2400" dirty="0" err="1"/>
              <a:t>NaOH</a:t>
            </a:r>
            <a:r>
              <a:rPr lang="en-US" sz="2400" dirty="0"/>
              <a:t> to its endpoint, what is the concentration of the </a:t>
            </a:r>
            <a:r>
              <a:rPr lang="en-US" sz="2400" dirty="0" err="1"/>
              <a:t>HCl</a:t>
            </a:r>
            <a:r>
              <a:rPr lang="en-US" sz="2400" dirty="0"/>
              <a:t>?</a:t>
            </a:r>
          </a:p>
          <a:p>
            <a:pPr marL="609600" indent="-609600"/>
            <a:endParaRPr lang="en-US" sz="2400" dirty="0"/>
          </a:p>
        </p:txBody>
      </p:sp>
      <p:sp>
        <p:nvSpPr>
          <p:cNvPr id="4" name="Slide Number Placeholder 5"/>
          <p:cNvSpPr>
            <a:spLocks noGrp="1"/>
          </p:cNvSpPr>
          <p:nvPr>
            <p:ph type="sldNum" sz="quarter" idx="12"/>
          </p:nvPr>
        </p:nvSpPr>
        <p:spPr/>
        <p:txBody>
          <a:bodyPr/>
          <a:lstStyle/>
          <a:p>
            <a:fld id="{89B43603-2B0F-41CE-9371-F408975C2DF4}" type="slidenum">
              <a:rPr lang="en-US"/>
              <a:pPr/>
              <a:t>43</a:t>
            </a:fld>
            <a:endParaRPr lang="en-US"/>
          </a:p>
        </p:txBody>
      </p:sp>
      <p:sp>
        <p:nvSpPr>
          <p:cNvPr id="377858" name="Rectangle 2"/>
          <p:cNvSpPr>
            <a:spLocks noGrp="1" noChangeArrowheads="1"/>
          </p:cNvSpPr>
          <p:nvPr>
            <p:ph type="title"/>
          </p:nvPr>
        </p:nvSpPr>
        <p:spPr>
          <a:xfrm>
            <a:off x="838200" y="0"/>
            <a:ext cx="7543800" cy="914400"/>
          </a:xfrm>
        </p:spPr>
        <p:txBody>
          <a:bodyPr/>
          <a:lstStyle/>
          <a:p>
            <a:r>
              <a:rPr lang="en-US" dirty="0"/>
              <a:t>Acid Base Titration Examples</a:t>
            </a:r>
          </a:p>
        </p:txBody>
      </p:sp>
    </p:spTree>
    <p:extLst>
      <p:ext uri="{BB962C8B-B14F-4D97-AF65-F5344CB8AC3E}">
        <p14:creationId xmlns:p14="http://schemas.microsoft.com/office/powerpoint/2010/main" val="3120221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381000" y="838200"/>
            <a:ext cx="8382000" cy="4648200"/>
          </a:xfrm>
        </p:spPr>
        <p:txBody>
          <a:bodyPr>
            <a:normAutofit/>
          </a:bodyPr>
          <a:lstStyle/>
          <a:p>
            <a:pPr marL="533400" indent="-533400">
              <a:lnSpc>
                <a:spcPct val="80000"/>
              </a:lnSpc>
              <a:buFont typeface="+mj-lt"/>
              <a:buAutoNum type="arabicPeriod" startAt="4"/>
            </a:pPr>
            <a:r>
              <a:rPr lang="en-US" sz="2000" dirty="0"/>
              <a:t>You perform an acid-base titration to standardize an </a:t>
            </a:r>
            <a:r>
              <a:rPr lang="en-US" sz="2000" dirty="0" err="1"/>
              <a:t>HCl</a:t>
            </a:r>
            <a:r>
              <a:rPr lang="en-US" sz="2000" dirty="0"/>
              <a:t> solution by placing 50.00 mL of </a:t>
            </a:r>
            <a:r>
              <a:rPr lang="en-US" sz="2000" dirty="0" err="1"/>
              <a:t>HCl</a:t>
            </a:r>
            <a:r>
              <a:rPr lang="en-US" sz="2000" dirty="0"/>
              <a:t> in a flask with a few drops of indicator solution.  You put 0.1524 M </a:t>
            </a:r>
            <a:r>
              <a:rPr lang="en-US" sz="2000" dirty="0" err="1"/>
              <a:t>NaOH</a:t>
            </a:r>
            <a:r>
              <a:rPr lang="en-US" sz="2000" dirty="0"/>
              <a:t> into the </a:t>
            </a:r>
            <a:r>
              <a:rPr lang="en-US" sz="2000" dirty="0" err="1"/>
              <a:t>buret</a:t>
            </a:r>
            <a:r>
              <a:rPr lang="en-US" sz="2000" dirty="0"/>
              <a:t>, and the initial reading of 0.55 </a:t>
            </a:r>
            <a:r>
              <a:rPr lang="en-US" sz="2000" dirty="0" err="1"/>
              <a:t>mL.</a:t>
            </a:r>
            <a:r>
              <a:rPr lang="en-US" sz="2000" dirty="0"/>
              <a:t>  At the end point, the </a:t>
            </a:r>
            <a:r>
              <a:rPr lang="en-US" sz="2000" dirty="0" err="1"/>
              <a:t>buret</a:t>
            </a:r>
            <a:r>
              <a:rPr lang="en-US" sz="2000" dirty="0"/>
              <a:t> reading is 33.87 </a:t>
            </a:r>
            <a:r>
              <a:rPr lang="en-US" sz="2000" dirty="0" err="1"/>
              <a:t>mL.</a:t>
            </a:r>
            <a:r>
              <a:rPr lang="en-US" sz="2000" dirty="0"/>
              <a:t>  What is the concentration of the </a:t>
            </a:r>
            <a:r>
              <a:rPr lang="en-US" sz="2000" dirty="0" err="1"/>
              <a:t>HCl</a:t>
            </a:r>
            <a:r>
              <a:rPr lang="en-US" sz="2000" dirty="0"/>
              <a:t> solution</a:t>
            </a:r>
            <a:r>
              <a:rPr lang="en-US" sz="2000" dirty="0" smtClean="0"/>
              <a:t>?</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a:t/>
            </a:r>
            <a:br>
              <a:rPr lang="en-US" sz="2000" dirty="0"/>
            </a:br>
            <a:endParaRPr lang="en-US" sz="2000" dirty="0"/>
          </a:p>
          <a:p>
            <a:pPr marL="533400" indent="-533400">
              <a:lnSpc>
                <a:spcPct val="80000"/>
              </a:lnSpc>
              <a:buFont typeface="+mj-lt"/>
              <a:buAutoNum type="arabicPeriod" startAt="4"/>
            </a:pPr>
            <a:r>
              <a:rPr lang="en-US" sz="2000" dirty="0"/>
              <a:t>What volume of 0.1292 M Ba(OH)</a:t>
            </a:r>
            <a:r>
              <a:rPr lang="en-US" sz="2000" baseline="-25000" dirty="0"/>
              <a:t>2</a:t>
            </a:r>
            <a:r>
              <a:rPr lang="en-US" sz="2000" dirty="0"/>
              <a:t> would neutralize 50.00 mL of the </a:t>
            </a:r>
            <a:r>
              <a:rPr lang="en-US" sz="2000" dirty="0" err="1"/>
              <a:t>HCl</a:t>
            </a:r>
            <a:r>
              <a:rPr lang="en-US" sz="2000" dirty="0"/>
              <a:t> solution standardized in example </a:t>
            </a:r>
            <a:r>
              <a:rPr lang="en-US" sz="2000" dirty="0" smtClean="0"/>
              <a:t>#4?</a:t>
            </a:r>
            <a:endParaRPr lang="en-US" sz="2000" dirty="0"/>
          </a:p>
        </p:txBody>
      </p:sp>
      <p:sp>
        <p:nvSpPr>
          <p:cNvPr id="4" name="Slide Number Placeholder 5"/>
          <p:cNvSpPr>
            <a:spLocks noGrp="1"/>
          </p:cNvSpPr>
          <p:nvPr>
            <p:ph type="sldNum" sz="quarter" idx="12"/>
          </p:nvPr>
        </p:nvSpPr>
        <p:spPr/>
        <p:txBody>
          <a:bodyPr/>
          <a:lstStyle/>
          <a:p>
            <a:fld id="{BDE915FA-C00E-4E70-AD00-E7EC6871A43A}" type="slidenum">
              <a:rPr lang="en-US"/>
              <a:pPr/>
              <a:t>44</a:t>
            </a:fld>
            <a:endParaRPr lang="en-US"/>
          </a:p>
        </p:txBody>
      </p:sp>
      <p:sp>
        <p:nvSpPr>
          <p:cNvPr id="26626" name="Rectangle 2"/>
          <p:cNvSpPr>
            <a:spLocks noGrp="1" noChangeArrowheads="1"/>
          </p:cNvSpPr>
          <p:nvPr>
            <p:ph type="title"/>
          </p:nvPr>
        </p:nvSpPr>
        <p:spPr>
          <a:xfrm>
            <a:off x="152400" y="0"/>
            <a:ext cx="8915400" cy="936625"/>
          </a:xfrm>
        </p:spPr>
        <p:txBody>
          <a:bodyPr>
            <a:normAutofit/>
          </a:bodyPr>
          <a:lstStyle/>
          <a:p>
            <a:r>
              <a:rPr lang="en-US" sz="3200" dirty="0"/>
              <a:t>Acid Base Titration </a:t>
            </a:r>
            <a:r>
              <a:rPr lang="en-US" sz="3200" dirty="0" smtClean="0"/>
              <a:t>Examples</a:t>
            </a:r>
            <a:endParaRPr lang="en-US" sz="32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707" name="Rectangle 11"/>
          <p:cNvSpPr>
            <a:spLocks noGrp="1" noChangeArrowheads="1"/>
          </p:cNvSpPr>
          <p:nvPr>
            <p:ph idx="1"/>
          </p:nvPr>
        </p:nvSpPr>
        <p:spPr>
          <a:xfrm>
            <a:off x="457200" y="762000"/>
            <a:ext cx="8153400" cy="5638800"/>
          </a:xfrm>
        </p:spPr>
        <p:txBody>
          <a:bodyPr/>
          <a:lstStyle/>
          <a:p>
            <a:pPr>
              <a:lnSpc>
                <a:spcPct val="90000"/>
              </a:lnSpc>
            </a:pPr>
            <a:r>
              <a:rPr lang="en-US" sz="2400" b="1" dirty="0"/>
              <a:t>Arrhenius Acids and Bases</a:t>
            </a:r>
          </a:p>
          <a:p>
            <a:pPr lvl="1">
              <a:lnSpc>
                <a:spcPct val="90000"/>
              </a:lnSpc>
            </a:pPr>
            <a:r>
              <a:rPr lang="en-US" sz="2000" dirty="0"/>
              <a:t>Acids release hydrogen ions in water.</a:t>
            </a:r>
          </a:p>
          <a:p>
            <a:pPr lvl="1">
              <a:lnSpc>
                <a:spcPct val="90000"/>
              </a:lnSpc>
            </a:pPr>
            <a:r>
              <a:rPr lang="en-US" sz="2000" dirty="0"/>
              <a:t>Bases release hydroxide ions in water.</a:t>
            </a:r>
          </a:p>
          <a:p>
            <a:pPr lvl="1">
              <a:lnSpc>
                <a:spcPct val="90000"/>
              </a:lnSpc>
            </a:pPr>
            <a:r>
              <a:rPr lang="en-US" sz="2000" dirty="0"/>
              <a:t>An acid is a substance that produces </a:t>
            </a:r>
            <a:r>
              <a:rPr lang="en-US" sz="2000" i="1" dirty="0"/>
              <a:t>hydronium ions</a:t>
            </a:r>
            <a:r>
              <a:rPr lang="en-US" sz="2000" dirty="0"/>
              <a:t>, H</a:t>
            </a:r>
            <a:r>
              <a:rPr lang="en-US" sz="2000" baseline="-25000" dirty="0"/>
              <a:t>3</a:t>
            </a:r>
            <a:r>
              <a:rPr lang="en-US" sz="2000" dirty="0"/>
              <a:t>O</a:t>
            </a:r>
            <a:r>
              <a:rPr lang="en-US" sz="2000" baseline="30000" dirty="0"/>
              <a:t>+</a:t>
            </a:r>
            <a:r>
              <a:rPr lang="en-US" sz="2000" dirty="0"/>
              <a:t>, when dissolved in water.</a:t>
            </a:r>
            <a:br>
              <a:rPr lang="en-US" sz="2000" dirty="0"/>
            </a:br>
            <a:endParaRPr lang="en-US" sz="2000" dirty="0"/>
          </a:p>
          <a:p>
            <a:pPr>
              <a:lnSpc>
                <a:spcPct val="90000"/>
              </a:lnSpc>
            </a:pPr>
            <a:r>
              <a:rPr lang="en-US" sz="2400" b="1" dirty="0" err="1"/>
              <a:t>Brønsted</a:t>
            </a:r>
            <a:r>
              <a:rPr lang="en-US" sz="2400" b="1" dirty="0"/>
              <a:t>-Lowry Definitions</a:t>
            </a:r>
          </a:p>
          <a:p>
            <a:pPr lvl="1">
              <a:lnSpc>
                <a:spcPct val="90000"/>
              </a:lnSpc>
            </a:pPr>
            <a:r>
              <a:rPr lang="en-US" sz="2000" dirty="0"/>
              <a:t>A </a:t>
            </a:r>
            <a:r>
              <a:rPr lang="en-US" sz="2000" dirty="0" err="1"/>
              <a:t>Brønsted</a:t>
            </a:r>
            <a:r>
              <a:rPr lang="en-US" sz="2000" dirty="0"/>
              <a:t>-Lowry acid is a proton donor; it donates a hydrogen ion, H</a:t>
            </a:r>
            <a:r>
              <a:rPr lang="en-US" sz="2000" baseline="30000" dirty="0"/>
              <a:t>+</a:t>
            </a:r>
            <a:r>
              <a:rPr lang="en-US" sz="2000" dirty="0"/>
              <a:t>.</a:t>
            </a:r>
          </a:p>
          <a:p>
            <a:pPr lvl="1">
              <a:lnSpc>
                <a:spcPct val="90000"/>
              </a:lnSpc>
            </a:pPr>
            <a:r>
              <a:rPr lang="en-US" sz="2000" dirty="0"/>
              <a:t>A </a:t>
            </a:r>
            <a:r>
              <a:rPr lang="en-US" sz="2000" dirty="0" err="1"/>
              <a:t>Brønsted</a:t>
            </a:r>
            <a:r>
              <a:rPr lang="en-US" sz="2000" dirty="0"/>
              <a:t>-Lowry base is a proton acceptor; it accepts a hydrogen ion, H</a:t>
            </a:r>
            <a:r>
              <a:rPr lang="en-US" sz="2000" baseline="30000" dirty="0"/>
              <a:t>+</a:t>
            </a:r>
            <a:r>
              <a:rPr lang="en-US" sz="2000" dirty="0"/>
              <a:t>.</a:t>
            </a:r>
            <a:br>
              <a:rPr lang="en-US" sz="2000" dirty="0"/>
            </a:br>
            <a:endParaRPr lang="en-US" sz="2000" dirty="0"/>
          </a:p>
          <a:p>
            <a:pPr>
              <a:lnSpc>
                <a:spcPct val="90000"/>
              </a:lnSpc>
            </a:pPr>
            <a:r>
              <a:rPr lang="en-US" sz="2400" b="1" dirty="0"/>
              <a:t>Lewis Definitions</a:t>
            </a:r>
          </a:p>
          <a:p>
            <a:pPr lvl="1">
              <a:lnSpc>
                <a:spcPct val="90000"/>
              </a:lnSpc>
            </a:pPr>
            <a:r>
              <a:rPr lang="en-US" sz="2000" dirty="0"/>
              <a:t>A Lewis acid is a substance than can accept (and share) an electron pair.</a:t>
            </a:r>
          </a:p>
          <a:p>
            <a:pPr lvl="1">
              <a:lnSpc>
                <a:spcPct val="90000"/>
              </a:lnSpc>
            </a:pPr>
            <a:r>
              <a:rPr lang="en-US" sz="2000" dirty="0"/>
              <a:t>A Lewis base is a substance than can donate (and share) an electron pair.</a:t>
            </a:r>
          </a:p>
          <a:p>
            <a:pPr>
              <a:lnSpc>
                <a:spcPct val="90000"/>
              </a:lnSpc>
            </a:pPr>
            <a:endParaRPr lang="en-US" sz="2400" dirty="0"/>
          </a:p>
        </p:txBody>
      </p:sp>
      <p:sp>
        <p:nvSpPr>
          <p:cNvPr id="4" name="Slide Number Placeholder 5"/>
          <p:cNvSpPr>
            <a:spLocks noGrp="1"/>
          </p:cNvSpPr>
          <p:nvPr>
            <p:ph type="sldNum" sz="quarter" idx="12"/>
          </p:nvPr>
        </p:nvSpPr>
        <p:spPr/>
        <p:txBody>
          <a:bodyPr/>
          <a:lstStyle/>
          <a:p>
            <a:fld id="{16845679-718D-4D04-AD94-DE0344E46BDC}" type="slidenum">
              <a:rPr lang="en-US"/>
              <a:pPr/>
              <a:t>45</a:t>
            </a:fld>
            <a:endParaRPr lang="en-US"/>
          </a:p>
        </p:txBody>
      </p:sp>
      <p:sp>
        <p:nvSpPr>
          <p:cNvPr id="285706" name="Rectangle 13"/>
          <p:cNvSpPr>
            <a:spLocks noGrp="1" noChangeArrowheads="1"/>
          </p:cNvSpPr>
          <p:nvPr>
            <p:ph type="title"/>
          </p:nvPr>
        </p:nvSpPr>
        <p:spPr>
          <a:xfrm>
            <a:off x="914400" y="0"/>
            <a:ext cx="7467600" cy="914400"/>
          </a:xfrm>
        </p:spPr>
        <p:txBody>
          <a:bodyPr/>
          <a:lstStyle/>
          <a:p>
            <a:r>
              <a:rPr lang="en-US" sz="3200" dirty="0"/>
              <a:t>Acid/Base Definitions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FE0E4B25-3814-45FE-B40A-CEC83F5BFCC4}" type="slidenum">
              <a:rPr lang="en-US"/>
              <a:pPr/>
              <a:t>46</a:t>
            </a:fld>
            <a:endParaRPr lang="en-US"/>
          </a:p>
        </p:txBody>
      </p:sp>
      <p:sp>
        <p:nvSpPr>
          <p:cNvPr id="380937" name="Rectangle 9"/>
          <p:cNvSpPr>
            <a:spLocks noGrp="1" noChangeArrowheads="1"/>
          </p:cNvSpPr>
          <p:nvPr>
            <p:ph type="title"/>
          </p:nvPr>
        </p:nvSpPr>
        <p:spPr>
          <a:xfrm>
            <a:off x="485717" y="76200"/>
            <a:ext cx="8229600" cy="655638"/>
          </a:xfrm>
        </p:spPr>
        <p:txBody>
          <a:bodyPr>
            <a:normAutofit fontScale="90000"/>
          </a:bodyPr>
          <a:lstStyle/>
          <a:p>
            <a:r>
              <a:rPr lang="en-US"/>
              <a:t>Acid Classifications</a:t>
            </a:r>
          </a:p>
        </p:txBody>
      </p:sp>
      <p:grpSp>
        <p:nvGrpSpPr>
          <p:cNvPr id="380936" name="Group 8"/>
          <p:cNvGrpSpPr>
            <a:grpSpLocks/>
          </p:cNvGrpSpPr>
          <p:nvPr/>
        </p:nvGrpSpPr>
        <p:grpSpPr bwMode="auto">
          <a:xfrm>
            <a:off x="2209800" y="1371600"/>
            <a:ext cx="4495800" cy="4343400"/>
            <a:chOff x="1968" y="0"/>
            <a:chExt cx="2832" cy="2736"/>
          </a:xfrm>
        </p:grpSpPr>
        <p:sp>
          <p:nvSpPr>
            <p:cNvPr id="380933" name="Oval 6"/>
            <p:cNvSpPr>
              <a:spLocks noChangeArrowheads="1"/>
            </p:cNvSpPr>
            <p:nvPr/>
          </p:nvSpPr>
          <p:spPr bwMode="auto">
            <a:xfrm>
              <a:off x="1968" y="0"/>
              <a:ext cx="2832" cy="2736"/>
            </a:xfrm>
            <a:prstGeom prst="ellipse">
              <a:avLst/>
            </a:prstGeom>
            <a:solidFill>
              <a:srgbClr val="7596FF"/>
            </a:solidFill>
            <a:ln w="9525">
              <a:solidFill>
                <a:schemeClr val="tx1"/>
              </a:solidFill>
              <a:round/>
              <a:headEnd/>
              <a:tailEnd/>
            </a:ln>
          </p:spPr>
          <p:txBody>
            <a:bodyPr wrap="none" anchor="ctr"/>
            <a:lstStyle/>
            <a:p>
              <a:pPr algn="ctr"/>
              <a:endParaRPr lang="en-US" sz="2400" b="1"/>
            </a:p>
            <a:p>
              <a:pPr algn="ctr"/>
              <a:endParaRPr lang="en-US" sz="2400" b="1"/>
            </a:p>
            <a:p>
              <a:pPr algn="ctr"/>
              <a:endParaRPr lang="en-US" sz="2400" b="1"/>
            </a:p>
            <a:p>
              <a:pPr algn="ctr"/>
              <a:endParaRPr lang="en-US" sz="2400" b="1"/>
            </a:p>
            <a:p>
              <a:pPr algn="ctr"/>
              <a:endParaRPr lang="en-US" sz="2400" b="1"/>
            </a:p>
            <a:p>
              <a:pPr algn="ctr"/>
              <a:r>
                <a:rPr lang="en-US" sz="2400" b="1"/>
                <a:t>Lewis Acid</a:t>
              </a:r>
            </a:p>
            <a:p>
              <a:pPr algn="ctr"/>
              <a:endParaRPr lang="en-US" sz="2400" b="1"/>
            </a:p>
            <a:p>
              <a:pPr algn="ctr"/>
              <a:endParaRPr lang="en-US" sz="2400" b="1"/>
            </a:p>
            <a:p>
              <a:pPr algn="ctr"/>
              <a:endParaRPr lang="en-US" sz="2400" b="1"/>
            </a:p>
            <a:p>
              <a:pPr algn="ctr"/>
              <a:endParaRPr lang="en-US" sz="2400" b="1"/>
            </a:p>
            <a:p>
              <a:pPr algn="ctr"/>
              <a:endParaRPr lang="en-US" sz="2400" b="1"/>
            </a:p>
            <a:p>
              <a:pPr algn="ctr"/>
              <a:endParaRPr lang="en-US" sz="2400" b="1"/>
            </a:p>
            <a:p>
              <a:pPr algn="ctr"/>
              <a:endParaRPr lang="en-US" sz="2400" b="1"/>
            </a:p>
            <a:p>
              <a:pPr algn="ctr"/>
              <a:endParaRPr lang="en-US" sz="2400" b="1"/>
            </a:p>
            <a:p>
              <a:pPr algn="ctr"/>
              <a:endParaRPr lang="en-US" sz="2400" b="1"/>
            </a:p>
            <a:p>
              <a:pPr algn="ctr"/>
              <a:endParaRPr lang="en-US" sz="2400" b="1"/>
            </a:p>
            <a:p>
              <a:pPr algn="ctr"/>
              <a:endParaRPr lang="en-US" sz="2400" b="1"/>
            </a:p>
            <a:p>
              <a:pPr algn="ctr"/>
              <a:endParaRPr lang="en-US" sz="2400" b="1"/>
            </a:p>
            <a:p>
              <a:pPr algn="ctr"/>
              <a:endParaRPr lang="en-US" sz="2400" b="1"/>
            </a:p>
          </p:txBody>
        </p:sp>
        <p:sp>
          <p:nvSpPr>
            <p:cNvPr id="380934" name="Oval 9"/>
            <p:cNvSpPr>
              <a:spLocks noChangeArrowheads="1"/>
            </p:cNvSpPr>
            <p:nvPr/>
          </p:nvSpPr>
          <p:spPr bwMode="auto">
            <a:xfrm>
              <a:off x="2534" y="768"/>
              <a:ext cx="1690" cy="1632"/>
            </a:xfrm>
            <a:prstGeom prst="ellipse">
              <a:avLst/>
            </a:prstGeom>
            <a:solidFill>
              <a:schemeClr val="bg1"/>
            </a:solidFill>
            <a:ln w="9525">
              <a:solidFill>
                <a:schemeClr val="tx1"/>
              </a:solidFill>
              <a:round/>
              <a:headEnd/>
              <a:tailEnd/>
            </a:ln>
          </p:spPr>
          <p:txBody>
            <a:bodyPr wrap="none" anchor="ctr"/>
            <a:lstStyle/>
            <a:p>
              <a:pPr algn="ctr"/>
              <a:endParaRPr lang="en-US" sz="2400" b="1"/>
            </a:p>
            <a:p>
              <a:pPr algn="ctr"/>
              <a:endParaRPr lang="en-US" sz="2400" b="1"/>
            </a:p>
            <a:p>
              <a:pPr algn="ctr"/>
              <a:endParaRPr lang="en-US" sz="2400" b="1"/>
            </a:p>
            <a:p>
              <a:pPr algn="ctr"/>
              <a:r>
                <a:rPr lang="en-US" sz="2400" b="1"/>
                <a:t>Brønsted-Lowry</a:t>
              </a:r>
            </a:p>
            <a:p>
              <a:pPr algn="ctr"/>
              <a:endParaRPr lang="en-US" sz="2400" b="1"/>
            </a:p>
            <a:p>
              <a:pPr algn="ctr"/>
              <a:endParaRPr lang="en-US" sz="2400" b="1"/>
            </a:p>
            <a:p>
              <a:pPr algn="ctr"/>
              <a:endParaRPr lang="en-US" sz="2400" b="1"/>
            </a:p>
            <a:p>
              <a:pPr algn="ctr"/>
              <a:endParaRPr lang="en-US" sz="2400" b="1"/>
            </a:p>
            <a:p>
              <a:pPr algn="ctr"/>
              <a:endParaRPr lang="en-US" sz="2400" b="1"/>
            </a:p>
          </p:txBody>
        </p:sp>
        <p:sp>
          <p:nvSpPr>
            <p:cNvPr id="380935" name="Oval 10"/>
            <p:cNvSpPr>
              <a:spLocks noChangeArrowheads="1"/>
            </p:cNvSpPr>
            <p:nvPr/>
          </p:nvSpPr>
          <p:spPr bwMode="auto">
            <a:xfrm>
              <a:off x="3067" y="1541"/>
              <a:ext cx="676" cy="654"/>
            </a:xfrm>
            <a:prstGeom prst="ellipse">
              <a:avLst/>
            </a:prstGeom>
            <a:solidFill>
              <a:srgbClr val="FF9393"/>
            </a:solidFill>
            <a:ln w="9525">
              <a:solidFill>
                <a:schemeClr val="tx1"/>
              </a:solidFill>
              <a:round/>
              <a:headEnd/>
              <a:tailEnd/>
            </a:ln>
          </p:spPr>
          <p:txBody>
            <a:bodyPr wrap="none" anchor="ctr"/>
            <a:lstStyle/>
            <a:p>
              <a:pPr algn="ctr"/>
              <a:r>
                <a:rPr lang="en-US" sz="1700" b="1"/>
                <a:t>Arrhenius</a:t>
              </a:r>
            </a:p>
            <a:p>
              <a:pPr algn="ctr"/>
              <a:r>
                <a:rPr lang="en-US" sz="1700" b="1"/>
                <a:t>acids</a:t>
              </a:r>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a:xfrm>
            <a:off x="914400" y="-76200"/>
            <a:ext cx="7543800" cy="914400"/>
          </a:xfrm>
        </p:spPr>
        <p:txBody>
          <a:bodyPr>
            <a:normAutofit fontScale="90000"/>
          </a:bodyPr>
          <a:lstStyle/>
          <a:p>
            <a:r>
              <a:rPr lang="en-US" dirty="0"/>
              <a:t>Acid/Base with Gas Formation</a:t>
            </a:r>
          </a:p>
        </p:txBody>
      </p:sp>
      <p:sp>
        <p:nvSpPr>
          <p:cNvPr id="382979" name="Rectangle 3"/>
          <p:cNvSpPr>
            <a:spLocks noGrp="1" noChangeArrowheads="1"/>
          </p:cNvSpPr>
          <p:nvPr>
            <p:ph type="body" sz="half" idx="1"/>
          </p:nvPr>
        </p:nvSpPr>
        <p:spPr>
          <a:xfrm>
            <a:off x="381000" y="685800"/>
            <a:ext cx="8382000" cy="5715000"/>
          </a:xfrm>
        </p:spPr>
        <p:txBody>
          <a:bodyPr/>
          <a:lstStyle/>
          <a:p>
            <a:pPr>
              <a:lnSpc>
                <a:spcPct val="80000"/>
              </a:lnSpc>
            </a:pPr>
            <a:r>
              <a:rPr lang="en-US" sz="2200" dirty="0"/>
              <a:t>Certain salts react with acids to form a gaseous product</a:t>
            </a:r>
          </a:p>
          <a:p>
            <a:pPr lvl="1">
              <a:lnSpc>
                <a:spcPct val="80000"/>
              </a:lnSpc>
            </a:pPr>
            <a:r>
              <a:rPr lang="en-US" sz="2200" dirty="0"/>
              <a:t>The driving force for these is the formation of a gas and/or water because both products remove reactant ions from solution.</a:t>
            </a:r>
          </a:p>
          <a:p>
            <a:pPr lvl="1">
              <a:lnSpc>
                <a:spcPct val="80000"/>
              </a:lnSpc>
            </a:pPr>
            <a:r>
              <a:rPr lang="en-US" sz="2200" dirty="0"/>
              <a:t>Typical salts involved are carbonates, sulfites, and sulfides.</a:t>
            </a:r>
          </a:p>
          <a:p>
            <a:pPr lvl="1">
              <a:lnSpc>
                <a:spcPct val="80000"/>
              </a:lnSpc>
            </a:pPr>
            <a:r>
              <a:rPr lang="en-US" sz="2200" u="sng" dirty="0"/>
              <a:t>Carbonates:</a:t>
            </a:r>
            <a:r>
              <a:rPr lang="en-US" sz="2200" dirty="0"/>
              <a:t/>
            </a:r>
            <a:br>
              <a:rPr lang="en-US" sz="2200" dirty="0"/>
            </a:br>
            <a:r>
              <a:rPr lang="en-US" sz="2200" dirty="0"/>
              <a:t/>
            </a:r>
            <a:br>
              <a:rPr lang="en-US" sz="2200" dirty="0"/>
            </a:br>
            <a:r>
              <a:rPr lang="en-US" sz="2200" dirty="0"/>
              <a:t/>
            </a:r>
            <a:br>
              <a:rPr lang="en-US" sz="2200" dirty="0"/>
            </a:br>
            <a:r>
              <a:rPr lang="en-US" sz="2200" dirty="0"/>
              <a:t/>
            </a:r>
            <a:br>
              <a:rPr lang="en-US" sz="2200" dirty="0"/>
            </a:br>
            <a:endParaRPr lang="en-US" sz="2200" dirty="0"/>
          </a:p>
          <a:p>
            <a:pPr lvl="1">
              <a:lnSpc>
                <a:spcPct val="80000"/>
              </a:lnSpc>
            </a:pPr>
            <a:r>
              <a:rPr lang="en-US" sz="2200" u="sng" dirty="0"/>
              <a:t>Sulfites:</a:t>
            </a:r>
            <a:r>
              <a:rPr lang="en-US" sz="2200" dirty="0"/>
              <a:t/>
            </a:r>
            <a:br>
              <a:rPr lang="en-US" sz="2200" dirty="0"/>
            </a:br>
            <a:r>
              <a:rPr lang="en-US" sz="2200" dirty="0"/>
              <a:t/>
            </a:r>
            <a:br>
              <a:rPr lang="en-US" sz="2200" dirty="0"/>
            </a:br>
            <a:r>
              <a:rPr lang="en-US" sz="2200" dirty="0"/>
              <a:t/>
            </a:r>
            <a:br>
              <a:rPr lang="en-US" sz="2200" dirty="0"/>
            </a:br>
            <a:r>
              <a:rPr lang="en-US" sz="2200" dirty="0"/>
              <a:t/>
            </a:r>
            <a:br>
              <a:rPr lang="en-US" sz="2200" dirty="0"/>
            </a:br>
            <a:endParaRPr lang="en-US" sz="2200" dirty="0"/>
          </a:p>
          <a:p>
            <a:pPr lvl="1">
              <a:lnSpc>
                <a:spcPct val="80000"/>
              </a:lnSpc>
            </a:pPr>
            <a:r>
              <a:rPr lang="en-US" sz="2200" u="sng" dirty="0"/>
              <a:t>Sulfides:</a:t>
            </a:r>
          </a:p>
          <a:p>
            <a:pPr lvl="1">
              <a:lnSpc>
                <a:spcPct val="80000"/>
              </a:lnSpc>
              <a:buFontTx/>
              <a:buNone/>
            </a:pPr>
            <a:endParaRPr lang="en-US" sz="2200" dirty="0"/>
          </a:p>
          <a:p>
            <a:pPr>
              <a:lnSpc>
                <a:spcPct val="80000"/>
              </a:lnSpc>
            </a:pPr>
            <a:endParaRPr lang="en-US" sz="2200" dirty="0"/>
          </a:p>
        </p:txBody>
      </p:sp>
      <p:graphicFrame>
        <p:nvGraphicFramePr>
          <p:cNvPr id="382980" name="Object 4"/>
          <p:cNvGraphicFramePr>
            <a:graphicFrameLocks noGrp="1" noChangeAspect="1"/>
          </p:cNvGraphicFramePr>
          <p:nvPr>
            <p:ph sz="half" idx="2"/>
            <p:extLst>
              <p:ext uri="{D42A27DB-BD31-4B8C-83A1-F6EECF244321}">
                <p14:modId xmlns:p14="http://schemas.microsoft.com/office/powerpoint/2010/main" val="584128073"/>
              </p:ext>
            </p:extLst>
          </p:nvPr>
        </p:nvGraphicFramePr>
        <p:xfrm>
          <a:off x="1066800" y="2514600"/>
          <a:ext cx="7315200" cy="962025"/>
        </p:xfrm>
        <a:graphic>
          <a:graphicData uri="http://schemas.openxmlformats.org/presentationml/2006/ole">
            <mc:AlternateContent xmlns:mc="http://schemas.openxmlformats.org/markup-compatibility/2006">
              <mc:Choice xmlns:v="urn:schemas-microsoft-com:vml" Requires="v">
                <p:oleObj spid="_x0000_s383095" name="Equation" r:id="rId3" imgW="3670200" imgH="482400" progId="Equation.3">
                  <p:embed/>
                </p:oleObj>
              </mc:Choice>
              <mc:Fallback>
                <p:oleObj name="Equation" r:id="rId3" imgW="3670200" imgH="482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514600"/>
                        <a:ext cx="7315200" cy="962025"/>
                      </a:xfrm>
                      <a:prstGeom prst="rect">
                        <a:avLst/>
                      </a:prstGeom>
                      <a:noFill/>
                      <a:ln>
                        <a:noFill/>
                      </a:ln>
                      <a:effectLst/>
                      <a:extLst/>
                    </p:spPr>
                  </p:pic>
                </p:oleObj>
              </mc:Fallback>
            </mc:AlternateContent>
          </a:graphicData>
        </a:graphic>
      </p:graphicFrame>
      <p:sp>
        <p:nvSpPr>
          <p:cNvPr id="7" name="Slide Number Placeholder 6"/>
          <p:cNvSpPr>
            <a:spLocks noGrp="1"/>
          </p:cNvSpPr>
          <p:nvPr>
            <p:ph type="sldNum" sz="quarter" idx="12"/>
          </p:nvPr>
        </p:nvSpPr>
        <p:spPr/>
        <p:txBody>
          <a:bodyPr/>
          <a:lstStyle/>
          <a:p>
            <a:fld id="{774B2BCD-B2BB-4412-89EC-D84EB1468626}" type="slidenum">
              <a:rPr lang="en-US"/>
              <a:pPr/>
              <a:t>47</a:t>
            </a:fld>
            <a:endParaRPr lang="en-US"/>
          </a:p>
        </p:txBody>
      </p:sp>
      <p:graphicFrame>
        <p:nvGraphicFramePr>
          <p:cNvPr id="382982" name="Object 6"/>
          <p:cNvGraphicFramePr>
            <a:graphicFrameLocks noChangeAspect="1"/>
          </p:cNvGraphicFramePr>
          <p:nvPr>
            <p:extLst>
              <p:ext uri="{D42A27DB-BD31-4B8C-83A1-F6EECF244321}">
                <p14:modId xmlns:p14="http://schemas.microsoft.com/office/powerpoint/2010/main" val="3072096013"/>
              </p:ext>
            </p:extLst>
          </p:nvPr>
        </p:nvGraphicFramePr>
        <p:xfrm>
          <a:off x="1066800" y="3886200"/>
          <a:ext cx="7620000" cy="1011238"/>
        </p:xfrm>
        <a:graphic>
          <a:graphicData uri="http://schemas.openxmlformats.org/presentationml/2006/ole">
            <mc:AlternateContent xmlns:mc="http://schemas.openxmlformats.org/markup-compatibility/2006">
              <mc:Choice xmlns:v="urn:schemas-microsoft-com:vml" Requires="v">
                <p:oleObj spid="_x0000_s383096" name="Equation" r:id="rId5" imgW="3632040" imgH="482400" progId="Equation.3">
                  <p:embed/>
                </p:oleObj>
              </mc:Choice>
              <mc:Fallback>
                <p:oleObj name="Equation" r:id="rId5" imgW="3632040" imgH="4824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3886200"/>
                        <a:ext cx="7620000" cy="1011238"/>
                      </a:xfrm>
                      <a:prstGeom prst="rect">
                        <a:avLst/>
                      </a:prstGeom>
                      <a:noFill/>
                      <a:ln>
                        <a:noFill/>
                      </a:ln>
                      <a:effectLst/>
                      <a:extLst/>
                    </p:spPr>
                  </p:pic>
                </p:oleObj>
              </mc:Fallback>
            </mc:AlternateContent>
          </a:graphicData>
        </a:graphic>
      </p:graphicFrame>
      <p:graphicFrame>
        <p:nvGraphicFramePr>
          <p:cNvPr id="382983" name="Object 7"/>
          <p:cNvGraphicFramePr>
            <a:graphicFrameLocks noChangeAspect="1"/>
          </p:cNvGraphicFramePr>
          <p:nvPr>
            <p:extLst>
              <p:ext uri="{D42A27DB-BD31-4B8C-83A1-F6EECF244321}">
                <p14:modId xmlns:p14="http://schemas.microsoft.com/office/powerpoint/2010/main" val="2605474511"/>
              </p:ext>
            </p:extLst>
          </p:nvPr>
        </p:nvGraphicFramePr>
        <p:xfrm>
          <a:off x="1066800" y="5257800"/>
          <a:ext cx="7391400" cy="579437"/>
        </p:xfrm>
        <a:graphic>
          <a:graphicData uri="http://schemas.openxmlformats.org/presentationml/2006/ole">
            <mc:AlternateContent xmlns:mc="http://schemas.openxmlformats.org/markup-compatibility/2006">
              <mc:Choice xmlns:v="urn:schemas-microsoft-com:vml" Requires="v">
                <p:oleObj spid="_x0000_s383097" name="Equation" r:id="rId7" imgW="2920680" imgH="228600" progId="Equation.3">
                  <p:embed/>
                </p:oleObj>
              </mc:Choice>
              <mc:Fallback>
                <p:oleObj name="Equation" r:id="rId7" imgW="2920680" imgH="2286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5257800"/>
                        <a:ext cx="7391400" cy="579437"/>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990600"/>
            <a:ext cx="8229600" cy="4878136"/>
          </a:xfrm>
        </p:spPr>
        <p:txBody>
          <a:bodyPr>
            <a:normAutofit/>
          </a:bodyPr>
          <a:lstStyle/>
          <a:p>
            <a:r>
              <a:rPr lang="en-US" sz="2400" dirty="0" smtClean="0"/>
              <a:t>The reaction of acids with carbonate salts is important in lab.  It is in this way that many acidic waste solutions or acidic spills are neutralized.</a:t>
            </a:r>
          </a:p>
          <a:p>
            <a:pPr lvl="1"/>
            <a:r>
              <a:rPr lang="en-US" sz="2000" dirty="0"/>
              <a:t>Sulfites and sulfides are </a:t>
            </a:r>
            <a:r>
              <a:rPr lang="en-US" sz="2000" dirty="0" smtClean="0"/>
              <a:t>not used as SO</a:t>
            </a:r>
            <a:r>
              <a:rPr lang="en-US" sz="2000" baseline="-25000" dirty="0" smtClean="0"/>
              <a:t>2</a:t>
            </a:r>
            <a:r>
              <a:rPr lang="en-US" sz="2000" dirty="0" smtClean="0"/>
              <a:t> and H</a:t>
            </a:r>
            <a:r>
              <a:rPr lang="en-US" sz="2000" baseline="-25000" dirty="0" smtClean="0"/>
              <a:t>2</a:t>
            </a:r>
            <a:r>
              <a:rPr lang="en-US" sz="2000" dirty="0" smtClean="0"/>
              <a:t>S are both toxic.</a:t>
            </a:r>
          </a:p>
          <a:p>
            <a:r>
              <a:rPr lang="en-US" sz="2400" dirty="0" smtClean="0"/>
              <a:t>Acid rain will also react with marble statues (calcium carbonate) and dissolve the statue.</a:t>
            </a:r>
          </a:p>
          <a:p>
            <a:r>
              <a:rPr lang="en-US" sz="2400" dirty="0" smtClean="0"/>
              <a:t>Predict the products for the following combinations of reactants</a:t>
            </a:r>
          </a:p>
          <a:p>
            <a:pPr marL="109728" indent="0">
              <a:buNone/>
            </a:pPr>
            <a:r>
              <a:rPr lang="en-US" sz="2400" dirty="0" smtClean="0"/>
              <a:t>	1. </a:t>
            </a:r>
            <a:r>
              <a:rPr lang="en-US" sz="2400" dirty="0" err="1" smtClean="0"/>
              <a:t>HBr</a:t>
            </a:r>
            <a:r>
              <a:rPr lang="en-US" sz="2400" dirty="0" smtClean="0"/>
              <a:t> + Na</a:t>
            </a:r>
            <a:r>
              <a:rPr lang="en-US" sz="2400" baseline="-25000" dirty="0" smtClean="0"/>
              <a:t>2</a:t>
            </a:r>
            <a:r>
              <a:rPr lang="en-US" sz="2400" dirty="0" smtClean="0"/>
              <a:t>CO</a:t>
            </a:r>
            <a:r>
              <a:rPr lang="en-US" sz="2400" baseline="-25000" dirty="0" smtClean="0"/>
              <a:t>3</a:t>
            </a:r>
            <a:r>
              <a:rPr lang="en-US" sz="2400" dirty="0" smtClean="0"/>
              <a:t> </a:t>
            </a:r>
            <a:r>
              <a:rPr lang="en-US" sz="2400" dirty="0" smtClean="0">
                <a:sym typeface="Wingdings" pitchFamily="2" charset="2"/>
              </a:rPr>
              <a:t></a:t>
            </a:r>
          </a:p>
          <a:p>
            <a:pPr marL="109728" indent="0">
              <a:buNone/>
            </a:pPr>
            <a:r>
              <a:rPr lang="en-US" sz="2400" baseline="-25000" dirty="0">
                <a:sym typeface="Wingdings" pitchFamily="2" charset="2"/>
              </a:rPr>
              <a:t>	</a:t>
            </a:r>
            <a:r>
              <a:rPr lang="en-US" sz="2400" dirty="0" smtClean="0">
                <a:sym typeface="Wingdings" pitchFamily="2" charset="2"/>
              </a:rPr>
              <a:t>2. H</a:t>
            </a:r>
            <a:r>
              <a:rPr lang="en-US" sz="2400" baseline="-25000" dirty="0" smtClean="0">
                <a:sym typeface="Wingdings" pitchFamily="2" charset="2"/>
              </a:rPr>
              <a:t>2</a:t>
            </a:r>
            <a:r>
              <a:rPr lang="en-US" sz="2400" dirty="0" smtClean="0">
                <a:sym typeface="Wingdings" pitchFamily="2" charset="2"/>
              </a:rPr>
              <a:t>SO</a:t>
            </a:r>
            <a:r>
              <a:rPr lang="en-US" sz="2400" baseline="-25000" dirty="0" smtClean="0">
                <a:sym typeface="Wingdings" pitchFamily="2" charset="2"/>
              </a:rPr>
              <a:t>4</a:t>
            </a:r>
            <a:r>
              <a:rPr lang="en-US" sz="2400" dirty="0" smtClean="0">
                <a:sym typeface="Wingdings" pitchFamily="2" charset="2"/>
              </a:rPr>
              <a:t> + Li</a:t>
            </a:r>
            <a:r>
              <a:rPr lang="en-US" sz="2400" baseline="-25000" dirty="0" smtClean="0">
                <a:sym typeface="Wingdings" pitchFamily="2" charset="2"/>
              </a:rPr>
              <a:t>2</a:t>
            </a:r>
            <a:r>
              <a:rPr lang="en-US" sz="2400" dirty="0" smtClean="0">
                <a:sym typeface="Wingdings" pitchFamily="2" charset="2"/>
              </a:rPr>
              <a:t>CO</a:t>
            </a:r>
            <a:r>
              <a:rPr lang="en-US" sz="2400" baseline="-25000" dirty="0" smtClean="0">
                <a:sym typeface="Wingdings" pitchFamily="2" charset="2"/>
              </a:rPr>
              <a:t>3</a:t>
            </a:r>
            <a:r>
              <a:rPr lang="en-US" sz="2400" dirty="0" smtClean="0">
                <a:sym typeface="Wingdings" pitchFamily="2" charset="2"/>
              </a:rPr>
              <a:t>  </a:t>
            </a:r>
          </a:p>
          <a:p>
            <a:pPr marL="109728" indent="0">
              <a:buNone/>
            </a:pPr>
            <a:r>
              <a:rPr lang="en-US" sz="2400" baseline="-25000" dirty="0">
                <a:sym typeface="Wingdings" pitchFamily="2" charset="2"/>
              </a:rPr>
              <a:t>	</a:t>
            </a:r>
            <a:r>
              <a:rPr lang="en-US" sz="2400" dirty="0" smtClean="0">
                <a:sym typeface="Wingdings" pitchFamily="2" charset="2"/>
              </a:rPr>
              <a:t>3. HF + K</a:t>
            </a:r>
            <a:r>
              <a:rPr lang="en-US" sz="2400" baseline="-25000" dirty="0" smtClean="0">
                <a:sym typeface="Wingdings" pitchFamily="2" charset="2"/>
              </a:rPr>
              <a:t>2</a:t>
            </a:r>
            <a:r>
              <a:rPr lang="en-US" sz="2400" dirty="0" smtClean="0">
                <a:sym typeface="Wingdings" pitchFamily="2" charset="2"/>
              </a:rPr>
              <a:t>SO</a:t>
            </a:r>
            <a:r>
              <a:rPr lang="en-US" sz="2400" baseline="-25000" dirty="0" smtClean="0">
                <a:sym typeface="Wingdings" pitchFamily="2" charset="2"/>
              </a:rPr>
              <a:t>3</a:t>
            </a:r>
            <a:r>
              <a:rPr lang="en-US" sz="2400" dirty="0" smtClean="0">
                <a:sym typeface="Wingdings" pitchFamily="2" charset="2"/>
              </a:rPr>
              <a:t>  </a:t>
            </a:r>
          </a:p>
          <a:p>
            <a:pPr marL="109728" indent="0">
              <a:buNone/>
            </a:pPr>
            <a:r>
              <a:rPr lang="en-US" sz="2400" baseline="-25000" dirty="0">
                <a:sym typeface="Wingdings" pitchFamily="2" charset="2"/>
              </a:rPr>
              <a:t>	</a:t>
            </a:r>
            <a:r>
              <a:rPr lang="en-US" sz="2400" dirty="0" smtClean="0">
                <a:sym typeface="Wingdings" pitchFamily="2" charset="2"/>
              </a:rPr>
              <a:t>4. HC</a:t>
            </a:r>
            <a:r>
              <a:rPr lang="en-US" sz="2400" baseline="-25000" dirty="0" smtClean="0">
                <a:sym typeface="Wingdings" pitchFamily="2" charset="2"/>
              </a:rPr>
              <a:t>2</a:t>
            </a:r>
            <a:r>
              <a:rPr lang="en-US" sz="2400" dirty="0" smtClean="0">
                <a:sym typeface="Wingdings" pitchFamily="2" charset="2"/>
              </a:rPr>
              <a:t>H</a:t>
            </a:r>
            <a:r>
              <a:rPr lang="en-US" sz="2400" baseline="-25000" dirty="0" smtClean="0">
                <a:sym typeface="Wingdings" pitchFamily="2" charset="2"/>
              </a:rPr>
              <a:t>3</a:t>
            </a:r>
            <a:r>
              <a:rPr lang="en-US" sz="2400" dirty="0" smtClean="0">
                <a:sym typeface="Wingdings" pitchFamily="2" charset="2"/>
              </a:rPr>
              <a:t>O</a:t>
            </a:r>
            <a:r>
              <a:rPr lang="en-US" sz="2400" baseline="-25000" dirty="0" smtClean="0">
                <a:sym typeface="Wingdings" pitchFamily="2" charset="2"/>
              </a:rPr>
              <a:t>2</a:t>
            </a:r>
            <a:r>
              <a:rPr lang="en-US" sz="2400" dirty="0" smtClean="0">
                <a:sym typeface="Wingdings" pitchFamily="2" charset="2"/>
              </a:rPr>
              <a:t> + Na</a:t>
            </a:r>
            <a:r>
              <a:rPr lang="en-US" sz="2400" baseline="-25000" dirty="0" smtClean="0">
                <a:sym typeface="Wingdings" pitchFamily="2" charset="2"/>
              </a:rPr>
              <a:t>2</a:t>
            </a:r>
            <a:r>
              <a:rPr lang="en-US" sz="2400" dirty="0" smtClean="0">
                <a:sym typeface="Wingdings" pitchFamily="2" charset="2"/>
              </a:rPr>
              <a:t>S</a:t>
            </a:r>
            <a:r>
              <a:rPr lang="en-US" sz="2400" baseline="-25000" dirty="0" smtClean="0">
                <a:sym typeface="Wingdings" pitchFamily="2" charset="2"/>
              </a:rPr>
              <a:t> </a:t>
            </a:r>
            <a:r>
              <a:rPr lang="en-US" sz="2400" dirty="0" smtClean="0">
                <a:sym typeface="Wingdings" pitchFamily="2" charset="2"/>
              </a:rPr>
              <a:t> </a:t>
            </a:r>
            <a:endParaRPr lang="en-US" sz="2400" baseline="-25000" dirty="0"/>
          </a:p>
        </p:txBody>
      </p:sp>
      <p:sp>
        <p:nvSpPr>
          <p:cNvPr id="5" name="Slide Number Placeholder 4"/>
          <p:cNvSpPr>
            <a:spLocks noGrp="1"/>
          </p:cNvSpPr>
          <p:nvPr>
            <p:ph type="sldNum" sz="quarter" idx="12"/>
          </p:nvPr>
        </p:nvSpPr>
        <p:spPr/>
        <p:txBody>
          <a:bodyPr/>
          <a:lstStyle/>
          <a:p>
            <a:fld id="{53CDCC44-721D-4888-B92A-F10BF1C0B18B}" type="slidenum">
              <a:rPr lang="en-US" smtClean="0"/>
              <a:pPr/>
              <a:t>48</a:t>
            </a:fld>
            <a:endParaRPr lang="en-US"/>
          </a:p>
        </p:txBody>
      </p:sp>
      <p:sp>
        <p:nvSpPr>
          <p:cNvPr id="6" name="Title 5"/>
          <p:cNvSpPr>
            <a:spLocks noGrp="1"/>
          </p:cNvSpPr>
          <p:nvPr>
            <p:ph type="title"/>
          </p:nvPr>
        </p:nvSpPr>
        <p:spPr/>
        <p:txBody>
          <a:bodyPr>
            <a:normAutofit fontScale="90000"/>
          </a:bodyPr>
          <a:lstStyle/>
          <a:p>
            <a:r>
              <a:rPr lang="en-US" dirty="0" smtClean="0"/>
              <a:t>Gas Formation</a:t>
            </a:r>
            <a:endParaRPr lang="en-US" dirty="0"/>
          </a:p>
        </p:txBody>
      </p:sp>
    </p:spTree>
    <p:extLst>
      <p:ext uri="{BB962C8B-B14F-4D97-AF65-F5344CB8AC3E}">
        <p14:creationId xmlns:p14="http://schemas.microsoft.com/office/powerpoint/2010/main" val="9128587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457200" y="762000"/>
            <a:ext cx="8153400" cy="2667000"/>
          </a:xfrm>
        </p:spPr>
        <p:txBody>
          <a:bodyPr/>
          <a:lstStyle/>
          <a:p>
            <a:pPr>
              <a:lnSpc>
                <a:spcPct val="80000"/>
              </a:lnSpc>
            </a:pPr>
            <a:r>
              <a:rPr lang="en-US" sz="2000" dirty="0"/>
              <a:t>Oxidation Number (O.N.) [oxidation state] is the charge the atom would have if electrons were not shared but were transferred completely.</a:t>
            </a:r>
          </a:p>
          <a:p>
            <a:pPr>
              <a:lnSpc>
                <a:spcPct val="80000"/>
              </a:lnSpc>
            </a:pPr>
            <a:r>
              <a:rPr lang="en-US" sz="2000" dirty="0"/>
              <a:t>General Rules:</a:t>
            </a:r>
          </a:p>
          <a:p>
            <a:pPr lvl="1">
              <a:lnSpc>
                <a:spcPct val="80000"/>
              </a:lnSpc>
            </a:pPr>
            <a:r>
              <a:rPr lang="en-US" sz="1800" dirty="0"/>
              <a:t>For an atom in its elemental form (Na, O</a:t>
            </a:r>
            <a:r>
              <a:rPr lang="en-US" sz="1800" baseline="-25000" dirty="0"/>
              <a:t>2</a:t>
            </a:r>
            <a:r>
              <a:rPr lang="en-US" sz="1800" dirty="0"/>
              <a:t>, Cl</a:t>
            </a:r>
            <a:r>
              <a:rPr lang="en-US" sz="1800" baseline="-25000" dirty="0"/>
              <a:t>2</a:t>
            </a:r>
            <a:r>
              <a:rPr lang="en-US" sz="1800" dirty="0"/>
              <a:t>, </a:t>
            </a:r>
            <a:r>
              <a:rPr lang="en-US" sz="1800" dirty="0" err="1"/>
              <a:t>etc</a:t>
            </a:r>
            <a:r>
              <a:rPr lang="en-US" sz="1800" dirty="0"/>
              <a:t>): O.N. = 0</a:t>
            </a:r>
          </a:p>
          <a:p>
            <a:pPr lvl="1">
              <a:lnSpc>
                <a:spcPct val="80000"/>
              </a:lnSpc>
            </a:pPr>
            <a:r>
              <a:rPr lang="en-US" sz="1800" dirty="0"/>
              <a:t>For a monatomic ion: O.N. = ion charge</a:t>
            </a:r>
          </a:p>
          <a:p>
            <a:pPr lvl="1">
              <a:lnSpc>
                <a:spcPct val="80000"/>
              </a:lnSpc>
            </a:pPr>
            <a:r>
              <a:rPr lang="en-US" sz="1800" dirty="0"/>
              <a:t>The sum of O.N. values for the atoms in a compound equals zero.  The sum of O.N. values for the atoms in a polyatomic ion equals the ion’s charge.</a:t>
            </a:r>
          </a:p>
        </p:txBody>
      </p:sp>
      <p:sp>
        <p:nvSpPr>
          <p:cNvPr id="29" name="Slide Number Placeholder 5"/>
          <p:cNvSpPr>
            <a:spLocks noGrp="1"/>
          </p:cNvSpPr>
          <p:nvPr>
            <p:ph type="sldNum" sz="quarter" idx="12"/>
          </p:nvPr>
        </p:nvSpPr>
        <p:spPr/>
        <p:txBody>
          <a:bodyPr/>
          <a:lstStyle/>
          <a:p>
            <a:fld id="{1BA4B07F-8191-4469-8D07-7AD8CAA0F6CC}" type="slidenum">
              <a:rPr lang="en-US"/>
              <a:pPr/>
              <a:t>49</a:t>
            </a:fld>
            <a:endParaRPr lang="en-US"/>
          </a:p>
        </p:txBody>
      </p:sp>
      <p:sp>
        <p:nvSpPr>
          <p:cNvPr id="33794" name="Rectangle 2"/>
          <p:cNvSpPr>
            <a:spLocks noGrp="1" noChangeArrowheads="1"/>
          </p:cNvSpPr>
          <p:nvPr>
            <p:ph type="title"/>
          </p:nvPr>
        </p:nvSpPr>
        <p:spPr>
          <a:xfrm>
            <a:off x="1143000" y="0"/>
            <a:ext cx="6705600" cy="860425"/>
          </a:xfrm>
        </p:spPr>
        <p:txBody>
          <a:bodyPr/>
          <a:lstStyle/>
          <a:p>
            <a:r>
              <a:rPr lang="en-US" dirty="0"/>
              <a:t>Oxidation Numbers</a:t>
            </a:r>
          </a:p>
        </p:txBody>
      </p:sp>
      <p:graphicFrame>
        <p:nvGraphicFramePr>
          <p:cNvPr id="33856" name="Group 64"/>
          <p:cNvGraphicFramePr>
            <a:graphicFrameLocks noGrp="1"/>
          </p:cNvGraphicFramePr>
          <p:nvPr>
            <p:extLst>
              <p:ext uri="{D42A27DB-BD31-4B8C-83A1-F6EECF244321}">
                <p14:modId xmlns:p14="http://schemas.microsoft.com/office/powerpoint/2010/main" val="261332038"/>
              </p:ext>
            </p:extLst>
          </p:nvPr>
        </p:nvGraphicFramePr>
        <p:xfrm>
          <a:off x="1143000" y="3124200"/>
          <a:ext cx="6705600" cy="2859024"/>
        </p:xfrm>
        <a:graphic>
          <a:graphicData uri="http://schemas.openxmlformats.org/drawingml/2006/table">
            <a:tbl>
              <a:tblPr/>
              <a:tblGrid>
                <a:gridCol w="952500">
                  <a:extLst>
                    <a:ext uri="{9D8B030D-6E8A-4147-A177-3AD203B41FA5}">
                      <a16:colId xmlns:a16="http://schemas.microsoft.com/office/drawing/2014/main" val="20000"/>
                    </a:ext>
                  </a:extLst>
                </a:gridCol>
                <a:gridCol w="5753100">
                  <a:extLst>
                    <a:ext uri="{9D8B030D-6E8A-4147-A177-3AD203B41FA5}">
                      <a16:colId xmlns:a16="http://schemas.microsoft.com/office/drawing/2014/main" val="20001"/>
                    </a:ext>
                  </a:extLst>
                </a:gridCol>
              </a:tblGrid>
              <a:tr h="29051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Rules for specific atoms or periodic table groups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Group 1A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O.N. = +1 in all compounds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Group 2A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O.N. = +2 in all compounds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Hydrogen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O.N. = +1 in combinations with nonmetals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O.N. =  -1 in combinations with metals and boron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Fluorine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O.N. =  -1 in all compounds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8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Oxygen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O.N. = -1 in peroxides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O.N. = -2 in all other compounds (except with 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Group 7A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O.N. = -1 in combination with metals, nonmetals (except O), and other halogens lower in the group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743991"/>
            <a:ext cx="8229600" cy="2438400"/>
          </a:xfrm>
        </p:spPr>
        <p:txBody>
          <a:bodyPr>
            <a:normAutofit/>
          </a:bodyPr>
          <a:lstStyle/>
          <a:p>
            <a:r>
              <a:rPr lang="en-US" sz="2200" dirty="0" smtClean="0"/>
              <a:t>In order to produce a precipitate, reactant chemicals must dissociate so that the ions can recombine with other available ions into a different compound.  </a:t>
            </a:r>
          </a:p>
          <a:p>
            <a:r>
              <a:rPr lang="en-US" sz="2200" dirty="0" smtClean="0"/>
              <a:t>e.g.  The reaction of </a:t>
            </a:r>
            <a:r>
              <a:rPr lang="en-US" sz="2200" dirty="0" err="1" smtClean="0"/>
              <a:t>NaCl</a:t>
            </a:r>
            <a:r>
              <a:rPr lang="en-US" sz="2200" dirty="0" smtClean="0"/>
              <a:t> and AgNO</a:t>
            </a:r>
            <a:r>
              <a:rPr lang="en-US" sz="2200" baseline="-25000" dirty="0" smtClean="0"/>
              <a:t>3</a:t>
            </a:r>
            <a:r>
              <a:rPr lang="en-US" sz="2200" dirty="0" smtClean="0"/>
              <a:t> is said to produce a precipitate of </a:t>
            </a:r>
            <a:r>
              <a:rPr lang="en-US" sz="2200" dirty="0" err="1" smtClean="0"/>
              <a:t>AgCl</a:t>
            </a:r>
            <a:r>
              <a:rPr lang="en-US" sz="2200" dirty="0" smtClean="0"/>
              <a:t>.  However, to achieve this, </a:t>
            </a:r>
            <a:r>
              <a:rPr lang="en-US" sz="2200" dirty="0" err="1" smtClean="0"/>
              <a:t>NaCl</a:t>
            </a:r>
            <a:r>
              <a:rPr lang="en-US" sz="2200" dirty="0" smtClean="0"/>
              <a:t> must first dissociate (split apart) and AgNO</a:t>
            </a:r>
            <a:r>
              <a:rPr lang="en-US" sz="2200" baseline="-25000" dirty="0" smtClean="0"/>
              <a:t>3</a:t>
            </a:r>
            <a:r>
              <a:rPr lang="en-US" sz="2200" dirty="0" smtClean="0"/>
              <a:t> must also dissociate.</a:t>
            </a:r>
          </a:p>
          <a:p>
            <a:endParaRPr lang="en-US" sz="2200" dirty="0"/>
          </a:p>
        </p:txBody>
      </p:sp>
      <p:sp>
        <p:nvSpPr>
          <p:cNvPr id="5" name="Slide Number Placeholder 4"/>
          <p:cNvSpPr>
            <a:spLocks noGrp="1"/>
          </p:cNvSpPr>
          <p:nvPr>
            <p:ph type="sldNum" sz="quarter" idx="12"/>
          </p:nvPr>
        </p:nvSpPr>
        <p:spPr/>
        <p:txBody>
          <a:bodyPr/>
          <a:lstStyle/>
          <a:p>
            <a:fld id="{53CDCC44-721D-4888-B92A-F10BF1C0B18B}" type="slidenum">
              <a:rPr lang="en-US" smtClean="0"/>
              <a:pPr/>
              <a:t>5</a:t>
            </a:fld>
            <a:endParaRPr lang="en-US"/>
          </a:p>
        </p:txBody>
      </p:sp>
      <p:sp>
        <p:nvSpPr>
          <p:cNvPr id="6" name="Title 5"/>
          <p:cNvSpPr>
            <a:spLocks noGrp="1"/>
          </p:cNvSpPr>
          <p:nvPr>
            <p:ph type="title"/>
          </p:nvPr>
        </p:nvSpPr>
        <p:spPr>
          <a:xfrm>
            <a:off x="457200" y="152400"/>
            <a:ext cx="8229600" cy="655638"/>
          </a:xfrm>
        </p:spPr>
        <p:txBody>
          <a:bodyPr>
            <a:normAutofit fontScale="90000"/>
          </a:bodyPr>
          <a:lstStyle/>
          <a:p>
            <a:r>
              <a:rPr lang="en-US" dirty="0" smtClean="0"/>
              <a:t>Precipitation Reactions</a:t>
            </a:r>
            <a:endParaRPr lang="en-US" dirty="0"/>
          </a:p>
        </p:txBody>
      </p:sp>
      <p:sp>
        <p:nvSpPr>
          <p:cNvPr id="8" name="Oval 7"/>
          <p:cNvSpPr/>
          <p:nvPr/>
        </p:nvSpPr>
        <p:spPr>
          <a:xfrm>
            <a:off x="2100943" y="3110879"/>
            <a:ext cx="718457" cy="576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Na</a:t>
            </a:r>
            <a:r>
              <a:rPr lang="en-US" sz="1400" baseline="30000" dirty="0" smtClean="0"/>
              <a:t>+</a:t>
            </a:r>
            <a:endParaRPr lang="en-US" sz="1400" baseline="30000" dirty="0"/>
          </a:p>
        </p:txBody>
      </p:sp>
      <p:sp>
        <p:nvSpPr>
          <p:cNvPr id="9" name="Oval 8"/>
          <p:cNvSpPr/>
          <p:nvPr/>
        </p:nvSpPr>
        <p:spPr>
          <a:xfrm>
            <a:off x="2714171" y="2950792"/>
            <a:ext cx="957944" cy="896487"/>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Cl</a:t>
            </a:r>
            <a:r>
              <a:rPr lang="en-US" baseline="30000" dirty="0" smtClean="0"/>
              <a:t>-</a:t>
            </a:r>
            <a:endParaRPr lang="en-US" baseline="30000" dirty="0"/>
          </a:p>
        </p:txBody>
      </p:sp>
      <p:grpSp>
        <p:nvGrpSpPr>
          <p:cNvPr id="18" name="Group 17"/>
          <p:cNvGrpSpPr/>
          <p:nvPr/>
        </p:nvGrpSpPr>
        <p:grpSpPr>
          <a:xfrm>
            <a:off x="4667387" y="2720791"/>
            <a:ext cx="1904999" cy="1292678"/>
            <a:chOff x="4724401" y="2822122"/>
            <a:chExt cx="2803957" cy="1823356"/>
          </a:xfrm>
        </p:grpSpPr>
        <p:sp>
          <p:nvSpPr>
            <p:cNvPr id="11" name="Oval 10"/>
            <p:cNvSpPr/>
            <p:nvPr/>
          </p:nvSpPr>
          <p:spPr>
            <a:xfrm>
              <a:off x="4724401" y="3457817"/>
              <a:ext cx="914400" cy="8763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alibri" pitchFamily="34" charset="0"/>
                  <a:cs typeface="Calibri" pitchFamily="34" charset="0"/>
                </a:rPr>
                <a:t>Ag</a:t>
              </a:r>
              <a:r>
                <a:rPr lang="en-US" sz="1200" baseline="30000" dirty="0" smtClean="0">
                  <a:latin typeface="Calibri" pitchFamily="34" charset="0"/>
                  <a:cs typeface="Calibri" pitchFamily="34" charset="0"/>
                </a:rPr>
                <a:t>+</a:t>
              </a:r>
              <a:endParaRPr lang="en-US" sz="1200" baseline="30000" dirty="0">
                <a:latin typeface="Calibri" pitchFamily="34" charset="0"/>
                <a:cs typeface="Calibri" pitchFamily="34" charset="0"/>
              </a:endParaRPr>
            </a:p>
          </p:txBody>
        </p:sp>
        <p:grpSp>
          <p:nvGrpSpPr>
            <p:cNvPr id="16" name="Group 15"/>
            <p:cNvGrpSpPr/>
            <p:nvPr/>
          </p:nvGrpSpPr>
          <p:grpSpPr>
            <a:xfrm rot="2405502">
              <a:off x="5815674" y="2822122"/>
              <a:ext cx="1712684" cy="1823356"/>
              <a:chOff x="5526316" y="2911929"/>
              <a:chExt cx="1712684" cy="1823356"/>
            </a:xfrm>
          </p:grpSpPr>
          <p:sp>
            <p:nvSpPr>
              <p:cNvPr id="12" name="Oval 11"/>
              <p:cNvSpPr/>
              <p:nvPr/>
            </p:nvSpPr>
            <p:spPr>
              <a:xfrm>
                <a:off x="5638801" y="3352800"/>
                <a:ext cx="1132115" cy="10668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t>
                </a:r>
                <a:endParaRPr lang="en-US" baseline="30000" dirty="0"/>
              </a:p>
            </p:txBody>
          </p:sp>
          <p:sp>
            <p:nvSpPr>
              <p:cNvPr id="13" name="Oval 12"/>
              <p:cNvSpPr/>
              <p:nvPr/>
            </p:nvSpPr>
            <p:spPr>
              <a:xfrm>
                <a:off x="6553200" y="3790950"/>
                <a:ext cx="685800" cy="66765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a:t>
                </a:r>
                <a:endParaRPr lang="en-US" baseline="30000" dirty="0"/>
              </a:p>
            </p:txBody>
          </p:sp>
          <p:sp>
            <p:nvSpPr>
              <p:cNvPr id="14" name="Oval 13"/>
              <p:cNvSpPr/>
              <p:nvPr/>
            </p:nvSpPr>
            <p:spPr>
              <a:xfrm>
                <a:off x="6324601" y="2911929"/>
                <a:ext cx="685800" cy="66765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a:t>
                </a:r>
                <a:endParaRPr lang="en-US" baseline="30000" dirty="0"/>
              </a:p>
            </p:txBody>
          </p:sp>
          <p:sp>
            <p:nvSpPr>
              <p:cNvPr id="15" name="Oval 14"/>
              <p:cNvSpPr/>
              <p:nvPr/>
            </p:nvSpPr>
            <p:spPr>
              <a:xfrm>
                <a:off x="5526316" y="4067628"/>
                <a:ext cx="685800" cy="66765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a:t>
                </a:r>
                <a:endParaRPr lang="en-US" baseline="30000" dirty="0"/>
              </a:p>
            </p:txBody>
          </p:sp>
        </p:grpSp>
      </p:grpSp>
      <p:cxnSp>
        <p:nvCxnSpPr>
          <p:cNvPr id="20" name="Straight Arrow Connector 19"/>
          <p:cNvCxnSpPr/>
          <p:nvPr/>
        </p:nvCxnSpPr>
        <p:spPr>
          <a:xfrm flipH="1">
            <a:off x="2100943" y="3778231"/>
            <a:ext cx="471714" cy="5803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833915" y="3862199"/>
            <a:ext cx="518885" cy="4963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1600200" y="4397865"/>
            <a:ext cx="718457" cy="576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Na</a:t>
            </a:r>
            <a:r>
              <a:rPr lang="en-US" sz="1400" baseline="30000" dirty="0" smtClean="0"/>
              <a:t>+</a:t>
            </a:r>
            <a:endParaRPr lang="en-US" sz="1400" baseline="30000" dirty="0"/>
          </a:p>
        </p:txBody>
      </p:sp>
      <p:sp>
        <p:nvSpPr>
          <p:cNvPr id="25" name="Oval 24"/>
          <p:cNvSpPr/>
          <p:nvPr/>
        </p:nvSpPr>
        <p:spPr>
          <a:xfrm>
            <a:off x="3209743" y="4362724"/>
            <a:ext cx="957944" cy="896487"/>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Cl</a:t>
            </a:r>
            <a:r>
              <a:rPr lang="en-US" baseline="30000" dirty="0" smtClean="0"/>
              <a:t>-</a:t>
            </a:r>
            <a:endParaRPr lang="en-US" baseline="30000" dirty="0"/>
          </a:p>
        </p:txBody>
      </p:sp>
      <p:cxnSp>
        <p:nvCxnSpPr>
          <p:cNvPr id="27" name="Straight Arrow Connector 26"/>
          <p:cNvCxnSpPr/>
          <p:nvPr/>
        </p:nvCxnSpPr>
        <p:spPr>
          <a:xfrm flipH="1">
            <a:off x="5079705" y="3760771"/>
            <a:ext cx="208922" cy="42031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653315" y="3786970"/>
            <a:ext cx="304800" cy="42031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4730843" y="4500338"/>
            <a:ext cx="621240" cy="621258"/>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alibri" pitchFamily="34" charset="0"/>
                <a:cs typeface="Calibri" pitchFamily="34" charset="0"/>
              </a:rPr>
              <a:t>Ag</a:t>
            </a:r>
            <a:r>
              <a:rPr lang="en-US" sz="1200" baseline="30000" dirty="0" smtClean="0">
                <a:latin typeface="Calibri" pitchFamily="34" charset="0"/>
                <a:cs typeface="Calibri" pitchFamily="34" charset="0"/>
              </a:rPr>
              <a:t>+</a:t>
            </a:r>
            <a:endParaRPr lang="en-US" sz="1200" baseline="30000" dirty="0">
              <a:latin typeface="Calibri" pitchFamily="34" charset="0"/>
              <a:cs typeface="Calibri" pitchFamily="34" charset="0"/>
            </a:endParaRPr>
          </a:p>
        </p:txBody>
      </p:sp>
      <p:grpSp>
        <p:nvGrpSpPr>
          <p:cNvPr id="32" name="Group 31"/>
          <p:cNvGrpSpPr/>
          <p:nvPr/>
        </p:nvGrpSpPr>
        <p:grpSpPr>
          <a:xfrm rot="2405502">
            <a:off x="6068841" y="4254432"/>
            <a:ext cx="1163592" cy="1292678"/>
            <a:chOff x="5526316" y="2911929"/>
            <a:chExt cx="1712684" cy="1823356"/>
          </a:xfrm>
        </p:grpSpPr>
        <p:sp>
          <p:nvSpPr>
            <p:cNvPr id="33" name="Oval 32"/>
            <p:cNvSpPr/>
            <p:nvPr/>
          </p:nvSpPr>
          <p:spPr>
            <a:xfrm>
              <a:off x="5638801" y="3352800"/>
              <a:ext cx="1132115" cy="10668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t>
              </a:r>
              <a:endParaRPr lang="en-US" baseline="30000" dirty="0"/>
            </a:p>
          </p:txBody>
        </p:sp>
        <p:sp>
          <p:nvSpPr>
            <p:cNvPr id="34" name="Oval 33"/>
            <p:cNvSpPr/>
            <p:nvPr/>
          </p:nvSpPr>
          <p:spPr>
            <a:xfrm>
              <a:off x="6553200" y="3790950"/>
              <a:ext cx="685800" cy="66765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a:t>
              </a:r>
              <a:endParaRPr lang="en-US" baseline="30000" dirty="0"/>
            </a:p>
          </p:txBody>
        </p:sp>
        <p:sp>
          <p:nvSpPr>
            <p:cNvPr id="35" name="Oval 34"/>
            <p:cNvSpPr/>
            <p:nvPr/>
          </p:nvSpPr>
          <p:spPr>
            <a:xfrm>
              <a:off x="6324601" y="2911929"/>
              <a:ext cx="685800" cy="66765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a:t>
              </a:r>
              <a:endParaRPr lang="en-US" baseline="30000" dirty="0"/>
            </a:p>
          </p:txBody>
        </p:sp>
        <p:sp>
          <p:nvSpPr>
            <p:cNvPr id="36" name="Oval 35"/>
            <p:cNvSpPr/>
            <p:nvPr/>
          </p:nvSpPr>
          <p:spPr>
            <a:xfrm>
              <a:off x="5526316" y="4067628"/>
              <a:ext cx="685800" cy="66765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a:t>
              </a:r>
              <a:endParaRPr lang="en-US" baseline="30000" dirty="0"/>
            </a:p>
          </p:txBody>
        </p:sp>
      </p:grpSp>
      <p:sp>
        <p:nvSpPr>
          <p:cNvPr id="37" name="Right Brace 36"/>
          <p:cNvSpPr/>
          <p:nvPr/>
        </p:nvSpPr>
        <p:spPr>
          <a:xfrm rot="5400000">
            <a:off x="4073075" y="4736110"/>
            <a:ext cx="478972" cy="163619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7" name="Group 46"/>
          <p:cNvGrpSpPr/>
          <p:nvPr/>
        </p:nvGrpSpPr>
        <p:grpSpPr>
          <a:xfrm>
            <a:off x="3798360" y="5715000"/>
            <a:ext cx="1439584" cy="896487"/>
            <a:chOff x="3798360" y="5860677"/>
            <a:chExt cx="1439584" cy="896487"/>
          </a:xfrm>
        </p:grpSpPr>
        <p:sp>
          <p:nvSpPr>
            <p:cNvPr id="38" name="Oval 37"/>
            <p:cNvSpPr/>
            <p:nvPr/>
          </p:nvSpPr>
          <p:spPr>
            <a:xfrm>
              <a:off x="4280000" y="5860677"/>
              <a:ext cx="957944" cy="896487"/>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Cl</a:t>
              </a:r>
              <a:r>
                <a:rPr lang="en-US" baseline="30000" dirty="0" smtClean="0"/>
                <a:t>-</a:t>
              </a:r>
              <a:endParaRPr lang="en-US" baseline="30000" dirty="0"/>
            </a:p>
          </p:txBody>
        </p:sp>
        <p:sp>
          <p:nvSpPr>
            <p:cNvPr id="39" name="Oval 38"/>
            <p:cNvSpPr/>
            <p:nvPr/>
          </p:nvSpPr>
          <p:spPr>
            <a:xfrm>
              <a:off x="3798360" y="5998292"/>
              <a:ext cx="621240" cy="621258"/>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alibri" pitchFamily="34" charset="0"/>
                  <a:cs typeface="Calibri" pitchFamily="34" charset="0"/>
                </a:rPr>
                <a:t>Ag</a:t>
              </a:r>
              <a:r>
                <a:rPr lang="en-US" sz="1200" baseline="30000" dirty="0" smtClean="0">
                  <a:latin typeface="Calibri" pitchFamily="34" charset="0"/>
                  <a:cs typeface="Calibri" pitchFamily="34" charset="0"/>
                </a:rPr>
                <a:t>+</a:t>
              </a:r>
              <a:endParaRPr lang="en-US" sz="1200" baseline="30000" dirty="0">
                <a:latin typeface="Calibri" pitchFamily="34" charset="0"/>
                <a:cs typeface="Calibri" pitchFamily="34" charset="0"/>
              </a:endParaRPr>
            </a:p>
          </p:txBody>
        </p:sp>
      </p:grpSp>
      <p:sp>
        <p:nvSpPr>
          <p:cNvPr id="48" name="TextBox 47"/>
          <p:cNvSpPr txBox="1"/>
          <p:nvPr/>
        </p:nvSpPr>
        <p:spPr>
          <a:xfrm>
            <a:off x="2193471" y="4090088"/>
            <a:ext cx="1251857" cy="307777"/>
          </a:xfrm>
          <a:prstGeom prst="rect">
            <a:avLst/>
          </a:prstGeom>
          <a:noFill/>
        </p:spPr>
        <p:txBody>
          <a:bodyPr wrap="square" rtlCol="0">
            <a:spAutoFit/>
          </a:bodyPr>
          <a:lstStyle/>
          <a:p>
            <a:r>
              <a:rPr lang="en-US" sz="1400" dirty="0" smtClean="0"/>
              <a:t>Dissociate</a:t>
            </a:r>
            <a:endParaRPr lang="en-US" sz="1400" dirty="0"/>
          </a:p>
        </p:txBody>
      </p:sp>
      <p:sp>
        <p:nvSpPr>
          <p:cNvPr id="49" name="TextBox 48"/>
          <p:cNvSpPr txBox="1"/>
          <p:nvPr/>
        </p:nvSpPr>
        <p:spPr>
          <a:xfrm>
            <a:off x="4996543" y="4188023"/>
            <a:ext cx="1251857" cy="307777"/>
          </a:xfrm>
          <a:prstGeom prst="rect">
            <a:avLst/>
          </a:prstGeom>
          <a:noFill/>
        </p:spPr>
        <p:txBody>
          <a:bodyPr wrap="square" rtlCol="0">
            <a:spAutoFit/>
          </a:bodyPr>
          <a:lstStyle/>
          <a:p>
            <a:r>
              <a:rPr lang="en-US" sz="1400" dirty="0" smtClean="0"/>
              <a:t>Dissociate</a:t>
            </a:r>
            <a:endParaRPr lang="en-US" sz="1400" dirty="0"/>
          </a:p>
        </p:txBody>
      </p:sp>
      <p:sp>
        <p:nvSpPr>
          <p:cNvPr id="50" name="TextBox 49"/>
          <p:cNvSpPr txBox="1"/>
          <p:nvPr/>
        </p:nvSpPr>
        <p:spPr>
          <a:xfrm>
            <a:off x="3693887" y="5258559"/>
            <a:ext cx="1251857" cy="307777"/>
          </a:xfrm>
          <a:prstGeom prst="rect">
            <a:avLst/>
          </a:prstGeom>
          <a:noFill/>
        </p:spPr>
        <p:txBody>
          <a:bodyPr wrap="square" rtlCol="0">
            <a:spAutoFit/>
          </a:bodyPr>
          <a:lstStyle/>
          <a:p>
            <a:pPr algn="ctr"/>
            <a:r>
              <a:rPr lang="en-US" sz="1400" dirty="0" smtClean="0"/>
              <a:t>Precipitate</a:t>
            </a:r>
            <a:endParaRPr lang="en-US" sz="1400" dirty="0"/>
          </a:p>
        </p:txBody>
      </p:sp>
    </p:spTree>
    <p:extLst>
      <p:ext uri="{BB962C8B-B14F-4D97-AF65-F5344CB8AC3E}">
        <p14:creationId xmlns:p14="http://schemas.microsoft.com/office/powerpoint/2010/main" val="6059748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6" name="Rectangle 8"/>
          <p:cNvSpPr>
            <a:spLocks noGrp="1" noChangeArrowheads="1"/>
          </p:cNvSpPr>
          <p:nvPr>
            <p:ph type="title"/>
          </p:nvPr>
        </p:nvSpPr>
        <p:spPr>
          <a:xfrm>
            <a:off x="762000" y="0"/>
            <a:ext cx="7543800" cy="914400"/>
          </a:xfrm>
        </p:spPr>
        <p:txBody>
          <a:bodyPr/>
          <a:lstStyle/>
          <a:p>
            <a:r>
              <a:rPr lang="en-US" dirty="0"/>
              <a:t>Oxidation Number Trends</a:t>
            </a:r>
          </a:p>
        </p:txBody>
      </p:sp>
      <p:sp>
        <p:nvSpPr>
          <p:cNvPr id="391177" name="Rectangle 9"/>
          <p:cNvSpPr>
            <a:spLocks noGrp="1" noChangeArrowheads="1"/>
          </p:cNvSpPr>
          <p:nvPr>
            <p:ph type="body" sz="half" idx="1"/>
          </p:nvPr>
        </p:nvSpPr>
        <p:spPr>
          <a:xfrm>
            <a:off x="457200" y="838200"/>
            <a:ext cx="8077200" cy="1828800"/>
          </a:xfrm>
        </p:spPr>
        <p:txBody>
          <a:bodyPr>
            <a:normAutofit/>
          </a:bodyPr>
          <a:lstStyle/>
          <a:p>
            <a:pPr>
              <a:lnSpc>
                <a:spcPct val="90000"/>
              </a:lnSpc>
            </a:pPr>
            <a:r>
              <a:rPr lang="en-US" sz="2000" dirty="0"/>
              <a:t>For most main group elements, the A group number (1A, 2A, </a:t>
            </a:r>
            <a:r>
              <a:rPr lang="en-US" sz="2000" dirty="0" err="1"/>
              <a:t>etc</a:t>
            </a:r>
            <a:r>
              <a:rPr lang="en-US" sz="2000" dirty="0"/>
              <a:t>) is the highest oxidation number (always positive) of any element in the group (exceptions are O and F)</a:t>
            </a:r>
          </a:p>
          <a:p>
            <a:pPr>
              <a:lnSpc>
                <a:spcPct val="90000"/>
              </a:lnSpc>
            </a:pPr>
            <a:r>
              <a:rPr lang="en-US" sz="2000" dirty="0"/>
              <a:t>For main group nonmetals and some metalloids, the A-group number minus 8 is the lowest oxidation number (always negative) of any element in the group.</a:t>
            </a:r>
          </a:p>
        </p:txBody>
      </p:sp>
      <p:sp>
        <p:nvSpPr>
          <p:cNvPr id="5" name="Slide Number Placeholder 7"/>
          <p:cNvSpPr>
            <a:spLocks noGrp="1"/>
          </p:cNvSpPr>
          <p:nvPr>
            <p:ph type="sldNum" sz="quarter" idx="12"/>
          </p:nvPr>
        </p:nvSpPr>
        <p:spPr/>
        <p:txBody>
          <a:bodyPr/>
          <a:lstStyle/>
          <a:p>
            <a:fld id="{AA92D98F-A833-4C2A-B3AC-B74F906B9B3C}" type="slidenum">
              <a:rPr lang="en-US"/>
              <a:pPr/>
              <a:t>50</a:t>
            </a:fld>
            <a:endParaRPr lang="en-US"/>
          </a:p>
        </p:txBody>
      </p:sp>
      <p:pic>
        <p:nvPicPr>
          <p:cNvPr id="391234" name="Picture 66" descr="Oxidation Number Trend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84362" y="2667000"/>
            <a:ext cx="5583238" cy="3986213"/>
          </a:xfrm>
          <a:prstGeom prst="rect">
            <a:avLst/>
          </a:prstGeom>
          <a:noFill/>
          <a:ln>
            <a:noFill/>
          </a:ln>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457200" y="762000"/>
            <a:ext cx="8077200" cy="5029200"/>
          </a:xfrm>
        </p:spPr>
        <p:txBody>
          <a:bodyPr>
            <a:normAutofit/>
          </a:bodyPr>
          <a:lstStyle/>
          <a:p>
            <a:pPr marL="0" indent="0">
              <a:buNone/>
            </a:pPr>
            <a:r>
              <a:rPr lang="en-US" sz="2400" dirty="0"/>
              <a:t>Determine the oxidation number (O.N.) of each element in these compounds:</a:t>
            </a:r>
          </a:p>
          <a:p>
            <a:pPr marL="990600" lvl="1" indent="-533400">
              <a:lnSpc>
                <a:spcPct val="150000"/>
              </a:lnSpc>
              <a:buFontTx/>
              <a:buAutoNum type="alphaLcPeriod"/>
            </a:pPr>
            <a:r>
              <a:rPr lang="en-US" sz="2400" dirty="0"/>
              <a:t>ZnCl</a:t>
            </a:r>
            <a:r>
              <a:rPr lang="en-US" sz="2400" baseline="-25000" dirty="0"/>
              <a:t>2</a:t>
            </a:r>
          </a:p>
          <a:p>
            <a:pPr marL="990600" lvl="1" indent="-533400">
              <a:lnSpc>
                <a:spcPct val="150000"/>
              </a:lnSpc>
              <a:buFontTx/>
              <a:buAutoNum type="alphaLcPeriod"/>
            </a:pPr>
            <a:r>
              <a:rPr lang="en-US" sz="2400" dirty="0"/>
              <a:t>Sulfur trioxide</a:t>
            </a:r>
          </a:p>
          <a:p>
            <a:pPr marL="990600" lvl="1" indent="-533400">
              <a:lnSpc>
                <a:spcPct val="150000"/>
              </a:lnSpc>
              <a:buFontTx/>
              <a:buAutoNum type="alphaLcPeriod"/>
            </a:pPr>
            <a:r>
              <a:rPr lang="en-US" sz="2400" dirty="0"/>
              <a:t>Nitric acid</a:t>
            </a:r>
          </a:p>
          <a:p>
            <a:pPr marL="990600" lvl="1" indent="-533400">
              <a:lnSpc>
                <a:spcPct val="150000"/>
              </a:lnSpc>
              <a:buFontTx/>
              <a:buAutoNum type="alphaLcPeriod"/>
            </a:pPr>
            <a:r>
              <a:rPr lang="en-US" sz="2400" dirty="0"/>
              <a:t>Hydrogen phosphate ion</a:t>
            </a:r>
          </a:p>
          <a:p>
            <a:pPr marL="990600" lvl="1" indent="-533400">
              <a:lnSpc>
                <a:spcPct val="150000"/>
              </a:lnSpc>
              <a:buFontTx/>
              <a:buAutoNum type="alphaLcPeriod"/>
            </a:pPr>
            <a:r>
              <a:rPr lang="en-US" sz="2400" dirty="0"/>
              <a:t>Iodine </a:t>
            </a:r>
            <a:r>
              <a:rPr lang="en-US" sz="2400" dirty="0" err="1"/>
              <a:t>trifluoride</a:t>
            </a:r>
            <a:endParaRPr lang="en-US" sz="2400" dirty="0"/>
          </a:p>
          <a:p>
            <a:pPr marL="990600" lvl="1" indent="-533400">
              <a:lnSpc>
                <a:spcPct val="150000"/>
              </a:lnSpc>
              <a:buFontTx/>
              <a:buAutoNum type="alphaLcPeriod"/>
            </a:pPr>
            <a:r>
              <a:rPr lang="en-US" sz="2400" dirty="0"/>
              <a:t>Nitrogen gas</a:t>
            </a:r>
          </a:p>
        </p:txBody>
      </p:sp>
      <p:sp>
        <p:nvSpPr>
          <p:cNvPr id="4" name="Slide Number Placeholder 5"/>
          <p:cNvSpPr>
            <a:spLocks noGrp="1"/>
          </p:cNvSpPr>
          <p:nvPr>
            <p:ph type="sldNum" sz="quarter" idx="12"/>
          </p:nvPr>
        </p:nvSpPr>
        <p:spPr/>
        <p:txBody>
          <a:bodyPr/>
          <a:lstStyle/>
          <a:p>
            <a:fld id="{4819D010-EF52-4EA1-A947-5A3C72B43859}" type="slidenum">
              <a:rPr lang="en-US"/>
              <a:pPr/>
              <a:t>51</a:t>
            </a:fld>
            <a:endParaRPr lang="en-US"/>
          </a:p>
        </p:txBody>
      </p:sp>
      <p:sp>
        <p:nvSpPr>
          <p:cNvPr id="31746" name="Rectangle 2"/>
          <p:cNvSpPr>
            <a:spLocks noGrp="1" noChangeArrowheads="1"/>
          </p:cNvSpPr>
          <p:nvPr>
            <p:ph type="title"/>
          </p:nvPr>
        </p:nvSpPr>
        <p:spPr>
          <a:xfrm>
            <a:off x="228600" y="0"/>
            <a:ext cx="8686800" cy="838200"/>
          </a:xfrm>
        </p:spPr>
        <p:txBody>
          <a:bodyPr/>
          <a:lstStyle/>
          <a:p>
            <a:r>
              <a:rPr lang="en-US" sz="3200" dirty="0"/>
              <a:t>Oxidation Number </a:t>
            </a:r>
            <a:r>
              <a:rPr lang="en-US" sz="3200" dirty="0" smtClean="0"/>
              <a:t>Examples</a:t>
            </a:r>
            <a:endParaRPr lang="en-US" sz="32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21771"/>
            <a:ext cx="8534400" cy="762000"/>
          </a:xfrm>
        </p:spPr>
        <p:txBody>
          <a:bodyPr/>
          <a:lstStyle/>
          <a:p>
            <a:r>
              <a:rPr lang="en-US" sz="3000" dirty="0"/>
              <a:t>Oxidation Reduction (“Redox”) Reactions</a:t>
            </a:r>
          </a:p>
        </p:txBody>
      </p:sp>
      <p:sp>
        <p:nvSpPr>
          <p:cNvPr id="28675" name="Rectangle 3"/>
          <p:cNvSpPr>
            <a:spLocks noGrp="1" noChangeArrowheads="1"/>
          </p:cNvSpPr>
          <p:nvPr>
            <p:ph type="body" sz="half" idx="1"/>
          </p:nvPr>
        </p:nvSpPr>
        <p:spPr>
          <a:xfrm>
            <a:off x="533400" y="685800"/>
            <a:ext cx="8077200" cy="4343400"/>
          </a:xfrm>
        </p:spPr>
        <p:txBody>
          <a:bodyPr/>
          <a:lstStyle/>
          <a:p>
            <a:pPr>
              <a:lnSpc>
                <a:spcPct val="90000"/>
              </a:lnSpc>
            </a:pPr>
            <a:r>
              <a:rPr lang="en-US" sz="2100" dirty="0"/>
              <a:t>The key chemical event is the net movement of electrons from one reactant to the other.</a:t>
            </a:r>
          </a:p>
          <a:p>
            <a:pPr lvl="1">
              <a:lnSpc>
                <a:spcPct val="90000"/>
              </a:lnSpc>
            </a:pPr>
            <a:r>
              <a:rPr lang="en-US" sz="2100" dirty="0"/>
              <a:t>The driving force is the movement of electrons that transfers from the reactant with less attraction for electrons to the reactant with more attraction for electrons.</a:t>
            </a:r>
          </a:p>
          <a:p>
            <a:pPr>
              <a:lnSpc>
                <a:spcPct val="90000"/>
              </a:lnSpc>
            </a:pPr>
            <a:r>
              <a:rPr lang="en-US" sz="2100" u="sng" dirty="0"/>
              <a:t>Oxidation</a:t>
            </a:r>
            <a:r>
              <a:rPr lang="en-US" sz="2100" dirty="0"/>
              <a:t> is the loss of electrons.</a:t>
            </a:r>
          </a:p>
          <a:p>
            <a:pPr>
              <a:lnSpc>
                <a:spcPct val="90000"/>
              </a:lnSpc>
            </a:pPr>
            <a:r>
              <a:rPr lang="en-US" sz="2100" u="sng" dirty="0"/>
              <a:t>Reduction</a:t>
            </a:r>
            <a:r>
              <a:rPr lang="en-US" sz="2100" dirty="0"/>
              <a:t> is the gain of electrons.</a:t>
            </a:r>
          </a:p>
          <a:p>
            <a:pPr>
              <a:lnSpc>
                <a:spcPct val="90000"/>
              </a:lnSpc>
            </a:pPr>
            <a:r>
              <a:rPr lang="en-US" sz="2100" u="sng" dirty="0"/>
              <a:t>Oxidizing agent</a:t>
            </a:r>
            <a:r>
              <a:rPr lang="en-US" sz="2100" dirty="0"/>
              <a:t> – the species doing the oxidizing (becomes reduced)</a:t>
            </a:r>
          </a:p>
          <a:p>
            <a:pPr>
              <a:lnSpc>
                <a:spcPct val="90000"/>
              </a:lnSpc>
            </a:pPr>
            <a:r>
              <a:rPr lang="en-US" sz="2100" u="sng" dirty="0"/>
              <a:t>Reducing agent</a:t>
            </a:r>
            <a:r>
              <a:rPr lang="en-US" sz="2100" dirty="0"/>
              <a:t> – the species doing the reducing (becomes oxidized)</a:t>
            </a:r>
          </a:p>
          <a:p>
            <a:pPr>
              <a:lnSpc>
                <a:spcPct val="90000"/>
              </a:lnSpc>
            </a:pPr>
            <a:r>
              <a:rPr lang="en-US" sz="2100" dirty="0"/>
              <a:t>e.g. </a:t>
            </a:r>
          </a:p>
        </p:txBody>
      </p:sp>
      <p:graphicFrame>
        <p:nvGraphicFramePr>
          <p:cNvPr id="28676" name="Object 4"/>
          <p:cNvGraphicFramePr>
            <a:graphicFrameLocks noGrp="1" noChangeAspect="1"/>
          </p:cNvGraphicFramePr>
          <p:nvPr>
            <p:ph sz="half" idx="2"/>
            <p:extLst>
              <p:ext uri="{D42A27DB-BD31-4B8C-83A1-F6EECF244321}">
                <p14:modId xmlns:p14="http://schemas.microsoft.com/office/powerpoint/2010/main" val="2518015295"/>
              </p:ext>
            </p:extLst>
          </p:nvPr>
        </p:nvGraphicFramePr>
        <p:xfrm>
          <a:off x="1905000" y="4495800"/>
          <a:ext cx="5334000" cy="1230313"/>
        </p:xfrm>
        <a:graphic>
          <a:graphicData uri="http://schemas.openxmlformats.org/presentationml/2006/ole">
            <mc:AlternateContent xmlns:mc="http://schemas.openxmlformats.org/markup-compatibility/2006">
              <mc:Choice xmlns:v="urn:schemas-microsoft-com:vml" Requires="v">
                <p:oleObj spid="_x0000_s28715" name="Equation" r:id="rId4" imgW="1981080" imgH="457200" progId="Equation.3">
                  <p:embed/>
                </p:oleObj>
              </mc:Choice>
              <mc:Fallback>
                <p:oleObj name="Equation" r:id="rId4" imgW="1981080" imgH="4572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495800"/>
                        <a:ext cx="5334000" cy="1230313"/>
                      </a:xfrm>
                      <a:prstGeom prst="rect">
                        <a:avLst/>
                      </a:prstGeom>
                      <a:noFill/>
                      <a:ln>
                        <a:noFill/>
                      </a:ln>
                      <a:effectLst/>
                      <a:extLst/>
                    </p:spPr>
                  </p:pic>
                </p:oleObj>
              </mc:Fallback>
            </mc:AlternateContent>
          </a:graphicData>
        </a:graphic>
      </p:graphicFrame>
      <p:sp>
        <p:nvSpPr>
          <p:cNvPr id="5" name="Slide Number Placeholder 6"/>
          <p:cNvSpPr>
            <a:spLocks noGrp="1"/>
          </p:cNvSpPr>
          <p:nvPr>
            <p:ph type="sldNum" sz="quarter" idx="12"/>
          </p:nvPr>
        </p:nvSpPr>
        <p:spPr/>
        <p:txBody>
          <a:bodyPr/>
          <a:lstStyle/>
          <a:p>
            <a:fld id="{835E3848-5860-4FE8-98BA-143D83D8D163}" type="slidenum">
              <a:rPr lang="en-US"/>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609600" y="838200"/>
            <a:ext cx="8077200" cy="5287963"/>
          </a:xfrm>
        </p:spPr>
        <p:txBody>
          <a:bodyPr/>
          <a:lstStyle/>
          <a:p>
            <a:pPr marL="0" indent="0">
              <a:lnSpc>
                <a:spcPct val="90000"/>
              </a:lnSpc>
              <a:buNone/>
            </a:pPr>
            <a:r>
              <a:rPr lang="en-US" sz="2400" dirty="0"/>
              <a:t>Identify the </a:t>
            </a:r>
            <a:r>
              <a:rPr lang="en-US" sz="2400" dirty="0" smtClean="0"/>
              <a:t>element being oxidized and the element being reduced </a:t>
            </a:r>
            <a:r>
              <a:rPr lang="en-US" sz="2400" dirty="0"/>
              <a:t>in each of the following</a:t>
            </a:r>
            <a:r>
              <a:rPr lang="en-US" sz="2400" dirty="0" smtClean="0"/>
              <a:t>:</a:t>
            </a:r>
            <a:br>
              <a:rPr lang="en-US" sz="2400" dirty="0" smtClean="0"/>
            </a:br>
            <a:endParaRPr lang="en-US" sz="2400" dirty="0"/>
          </a:p>
          <a:p>
            <a:pPr marL="990600" lvl="1" indent="-533400">
              <a:lnSpc>
                <a:spcPct val="90000"/>
              </a:lnSpc>
              <a:buFontTx/>
              <a:buAutoNum type="alphaLcPeriod"/>
            </a:pPr>
            <a:r>
              <a:rPr lang="en-US" sz="2400" dirty="0"/>
              <a:t>2Al(s)+3H</a:t>
            </a:r>
            <a:r>
              <a:rPr lang="en-US" sz="2400" baseline="-25000" dirty="0"/>
              <a:t>2</a:t>
            </a:r>
            <a:r>
              <a:rPr lang="en-US" sz="2400" dirty="0"/>
              <a:t>SO</a:t>
            </a:r>
            <a:r>
              <a:rPr lang="en-US" sz="2400" baseline="-25000" dirty="0"/>
              <a:t>4</a:t>
            </a:r>
            <a:r>
              <a:rPr lang="en-US" sz="2400" dirty="0"/>
              <a:t>(</a:t>
            </a:r>
            <a:r>
              <a:rPr lang="en-US" sz="2400" dirty="0" err="1"/>
              <a:t>aq</a:t>
            </a:r>
            <a:r>
              <a:rPr lang="en-US" sz="2400" dirty="0"/>
              <a:t>)</a:t>
            </a:r>
            <a:r>
              <a:rPr lang="en-US" sz="2400" dirty="0">
                <a:sym typeface="Wingdings" pitchFamily="2" charset="2"/>
              </a:rPr>
              <a:t> Al</a:t>
            </a:r>
            <a:r>
              <a:rPr lang="en-US" sz="2400" baseline="-25000" dirty="0">
                <a:sym typeface="Wingdings" pitchFamily="2" charset="2"/>
              </a:rPr>
              <a:t>2</a:t>
            </a:r>
            <a:r>
              <a:rPr lang="en-US" sz="2400" dirty="0">
                <a:sym typeface="Wingdings" pitchFamily="2" charset="2"/>
              </a:rPr>
              <a:t>(SO</a:t>
            </a:r>
            <a:r>
              <a:rPr lang="en-US" sz="2400" baseline="-25000" dirty="0">
                <a:sym typeface="Wingdings" pitchFamily="2" charset="2"/>
              </a:rPr>
              <a:t>4</a:t>
            </a:r>
            <a:r>
              <a:rPr lang="en-US" sz="2400" dirty="0">
                <a:sym typeface="Wingdings" pitchFamily="2" charset="2"/>
              </a:rPr>
              <a:t>)</a:t>
            </a:r>
            <a:r>
              <a:rPr lang="en-US" sz="2400" baseline="-25000" dirty="0">
                <a:sym typeface="Wingdings" pitchFamily="2" charset="2"/>
              </a:rPr>
              <a:t>3</a:t>
            </a:r>
            <a:r>
              <a:rPr lang="en-US" sz="2400" dirty="0">
                <a:sym typeface="Wingdings" pitchFamily="2" charset="2"/>
              </a:rPr>
              <a:t>(</a:t>
            </a:r>
            <a:r>
              <a:rPr lang="en-US" sz="2400" dirty="0" err="1">
                <a:sym typeface="Wingdings" pitchFamily="2" charset="2"/>
              </a:rPr>
              <a:t>aq</a:t>
            </a:r>
            <a:r>
              <a:rPr lang="en-US" sz="2400" dirty="0">
                <a:sym typeface="Wingdings" pitchFamily="2" charset="2"/>
              </a:rPr>
              <a:t>)+3H</a:t>
            </a:r>
            <a:r>
              <a:rPr lang="en-US" sz="2400" baseline="-25000" dirty="0">
                <a:sym typeface="Wingdings" pitchFamily="2" charset="2"/>
              </a:rPr>
              <a:t>2</a:t>
            </a:r>
            <a:r>
              <a:rPr lang="en-US" sz="2400" dirty="0">
                <a:sym typeface="Wingdings" pitchFamily="2" charset="2"/>
              </a:rPr>
              <a:t>(g)</a:t>
            </a:r>
            <a:br>
              <a:rPr lang="en-US" sz="2400" dirty="0">
                <a:sym typeface="Wingdings" pitchFamily="2" charset="2"/>
              </a:rPr>
            </a:br>
            <a:r>
              <a:rPr lang="en-US" sz="2400" dirty="0" smtClean="0">
                <a:sym typeface="Wingdings" pitchFamily="2" charset="2"/>
              </a:rPr>
              <a:t/>
            </a:r>
            <a:br>
              <a:rPr lang="en-US" sz="2400" dirty="0" smtClean="0">
                <a:sym typeface="Wingdings" pitchFamily="2" charset="2"/>
              </a:rPr>
            </a:br>
            <a:r>
              <a:rPr lang="en-US" sz="2400" dirty="0" smtClean="0">
                <a:sym typeface="Wingdings" pitchFamily="2" charset="2"/>
              </a:rPr>
              <a:t/>
            </a:r>
            <a:br>
              <a:rPr lang="en-US" sz="2400" dirty="0" smtClean="0">
                <a:sym typeface="Wingdings" pitchFamily="2" charset="2"/>
              </a:rPr>
            </a:br>
            <a:endParaRPr lang="en-US" sz="2400" dirty="0">
              <a:sym typeface="Wingdings" pitchFamily="2" charset="2"/>
            </a:endParaRPr>
          </a:p>
          <a:p>
            <a:pPr marL="990600" lvl="1" indent="-533400">
              <a:lnSpc>
                <a:spcPct val="90000"/>
              </a:lnSpc>
              <a:buFontTx/>
              <a:buAutoNum type="alphaLcPeriod"/>
            </a:pPr>
            <a:r>
              <a:rPr lang="en-US" sz="2400" dirty="0" err="1">
                <a:sym typeface="Wingdings" pitchFamily="2" charset="2"/>
              </a:rPr>
              <a:t>PbO</a:t>
            </a:r>
            <a:r>
              <a:rPr lang="en-US" sz="2400" dirty="0">
                <a:sym typeface="Wingdings" pitchFamily="2" charset="2"/>
              </a:rPr>
              <a:t>(s)+CO(g)</a:t>
            </a:r>
            <a:r>
              <a:rPr lang="en-US" sz="2400" dirty="0" err="1">
                <a:sym typeface="Wingdings" pitchFamily="2" charset="2"/>
              </a:rPr>
              <a:t>Pb</a:t>
            </a:r>
            <a:r>
              <a:rPr lang="en-US" sz="2400" dirty="0">
                <a:sym typeface="Wingdings" pitchFamily="2" charset="2"/>
              </a:rPr>
              <a:t>(s)+CO</a:t>
            </a:r>
            <a:r>
              <a:rPr lang="en-US" sz="2400" baseline="-25000" dirty="0">
                <a:sym typeface="Wingdings" pitchFamily="2" charset="2"/>
              </a:rPr>
              <a:t>2</a:t>
            </a:r>
            <a:r>
              <a:rPr lang="en-US" sz="2400" dirty="0">
                <a:sym typeface="Wingdings" pitchFamily="2" charset="2"/>
              </a:rPr>
              <a:t>(g)</a:t>
            </a:r>
            <a:br>
              <a:rPr lang="en-US" sz="2400" dirty="0">
                <a:sym typeface="Wingdings" pitchFamily="2" charset="2"/>
              </a:rPr>
            </a:br>
            <a:r>
              <a:rPr lang="en-US" sz="2400" dirty="0" smtClean="0">
                <a:sym typeface="Wingdings" pitchFamily="2" charset="2"/>
              </a:rPr>
              <a:t/>
            </a:r>
            <a:br>
              <a:rPr lang="en-US" sz="2400" dirty="0" smtClean="0">
                <a:sym typeface="Wingdings" pitchFamily="2" charset="2"/>
              </a:rPr>
            </a:br>
            <a:r>
              <a:rPr lang="en-US" sz="2400" dirty="0" smtClean="0">
                <a:sym typeface="Wingdings" pitchFamily="2" charset="2"/>
              </a:rPr>
              <a:t/>
            </a:r>
            <a:br>
              <a:rPr lang="en-US" sz="2400" dirty="0" smtClean="0">
                <a:sym typeface="Wingdings" pitchFamily="2" charset="2"/>
              </a:rPr>
            </a:br>
            <a:endParaRPr lang="en-US" sz="2400" dirty="0">
              <a:sym typeface="Wingdings" pitchFamily="2" charset="2"/>
            </a:endParaRPr>
          </a:p>
          <a:p>
            <a:pPr marL="990600" lvl="1" indent="-533400">
              <a:lnSpc>
                <a:spcPct val="90000"/>
              </a:lnSpc>
              <a:buFontTx/>
              <a:buAutoNum type="alphaLcPeriod"/>
            </a:pPr>
            <a:r>
              <a:rPr lang="en-US" sz="2400" dirty="0">
                <a:sym typeface="Wingdings" pitchFamily="2" charset="2"/>
              </a:rPr>
              <a:t>2H</a:t>
            </a:r>
            <a:r>
              <a:rPr lang="en-US" sz="2400" baseline="-25000" dirty="0">
                <a:sym typeface="Wingdings" pitchFamily="2" charset="2"/>
              </a:rPr>
              <a:t>2</a:t>
            </a:r>
            <a:r>
              <a:rPr lang="en-US" sz="2400" dirty="0">
                <a:sym typeface="Wingdings" pitchFamily="2" charset="2"/>
              </a:rPr>
              <a:t>(g)+O</a:t>
            </a:r>
            <a:r>
              <a:rPr lang="en-US" sz="2400" baseline="-25000" dirty="0">
                <a:sym typeface="Wingdings" pitchFamily="2" charset="2"/>
              </a:rPr>
              <a:t>2</a:t>
            </a:r>
            <a:r>
              <a:rPr lang="en-US" sz="2400" dirty="0">
                <a:sym typeface="Wingdings" pitchFamily="2" charset="2"/>
              </a:rPr>
              <a:t>(g)2H</a:t>
            </a:r>
            <a:r>
              <a:rPr lang="en-US" sz="2400" baseline="-25000" dirty="0">
                <a:sym typeface="Wingdings" pitchFamily="2" charset="2"/>
              </a:rPr>
              <a:t>2</a:t>
            </a:r>
            <a:r>
              <a:rPr lang="en-US" sz="2400" dirty="0">
                <a:sym typeface="Wingdings" pitchFamily="2" charset="2"/>
              </a:rPr>
              <a:t>O(g)</a:t>
            </a:r>
            <a:br>
              <a:rPr lang="en-US" sz="2400" dirty="0">
                <a:sym typeface="Wingdings" pitchFamily="2" charset="2"/>
              </a:rPr>
            </a:br>
            <a:endParaRPr lang="en-US" sz="2400" dirty="0">
              <a:sym typeface="Wingdings" pitchFamily="2" charset="2"/>
            </a:endParaRPr>
          </a:p>
          <a:p>
            <a:pPr marL="0" indent="0">
              <a:lnSpc>
                <a:spcPct val="90000"/>
              </a:lnSpc>
              <a:buNone/>
            </a:pPr>
            <a:endParaRPr lang="en-US" sz="2400" dirty="0"/>
          </a:p>
        </p:txBody>
      </p:sp>
      <p:sp>
        <p:nvSpPr>
          <p:cNvPr id="4" name="Slide Number Placeholder 5"/>
          <p:cNvSpPr>
            <a:spLocks noGrp="1"/>
          </p:cNvSpPr>
          <p:nvPr>
            <p:ph type="sldNum" sz="quarter" idx="12"/>
          </p:nvPr>
        </p:nvSpPr>
        <p:spPr/>
        <p:txBody>
          <a:bodyPr/>
          <a:lstStyle/>
          <a:p>
            <a:fld id="{82A9743A-5A26-4196-AEBF-6A77EFEDF23D}" type="slidenum">
              <a:rPr lang="en-US"/>
              <a:pPr/>
              <a:t>53</a:t>
            </a:fld>
            <a:endParaRPr lang="en-US"/>
          </a:p>
        </p:txBody>
      </p:sp>
      <p:sp>
        <p:nvSpPr>
          <p:cNvPr id="35842" name="Rectangle 2"/>
          <p:cNvSpPr>
            <a:spLocks noGrp="1" noChangeArrowheads="1"/>
          </p:cNvSpPr>
          <p:nvPr>
            <p:ph type="title"/>
          </p:nvPr>
        </p:nvSpPr>
        <p:spPr>
          <a:xfrm>
            <a:off x="762000" y="-76200"/>
            <a:ext cx="7458075" cy="990600"/>
          </a:xfrm>
        </p:spPr>
        <p:txBody>
          <a:bodyPr>
            <a:normAutofit/>
          </a:bodyPr>
          <a:lstStyle/>
          <a:p>
            <a:r>
              <a:rPr lang="en-US" sz="3200" dirty="0" smtClean="0"/>
              <a:t>Oxidation/Reduction Examples</a:t>
            </a:r>
            <a:endParaRPr lang="en-US" sz="32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533400" y="838200"/>
            <a:ext cx="8077200" cy="5287963"/>
          </a:xfrm>
        </p:spPr>
        <p:txBody>
          <a:bodyPr/>
          <a:lstStyle/>
          <a:p>
            <a:pPr marL="0" indent="0">
              <a:lnSpc>
                <a:spcPct val="90000"/>
              </a:lnSpc>
              <a:buNone/>
            </a:pPr>
            <a:r>
              <a:rPr lang="en-US" sz="2400" dirty="0" smtClean="0">
                <a:sym typeface="Wingdings" pitchFamily="2" charset="2"/>
              </a:rPr>
              <a:t/>
            </a:r>
            <a:br>
              <a:rPr lang="en-US" sz="2400" dirty="0" smtClean="0">
                <a:sym typeface="Wingdings" pitchFamily="2" charset="2"/>
              </a:rPr>
            </a:br>
            <a:endParaRPr lang="en-US" sz="2400" dirty="0">
              <a:sym typeface="Wingdings" pitchFamily="2" charset="2"/>
            </a:endParaRPr>
          </a:p>
          <a:p>
            <a:pPr marL="990600" lvl="1" indent="-533400">
              <a:lnSpc>
                <a:spcPct val="90000"/>
              </a:lnSpc>
              <a:buFont typeface="+mj-lt"/>
              <a:buAutoNum type="alphaLcPeriod" startAt="4"/>
            </a:pPr>
            <a:r>
              <a:rPr lang="en-US" sz="2400" dirty="0">
                <a:sym typeface="Wingdings" pitchFamily="2" charset="2"/>
              </a:rPr>
              <a:t>2Fe(s)+3Cl</a:t>
            </a:r>
            <a:r>
              <a:rPr lang="en-US" sz="2400" baseline="-25000" dirty="0">
                <a:sym typeface="Wingdings" pitchFamily="2" charset="2"/>
              </a:rPr>
              <a:t>2</a:t>
            </a:r>
            <a:r>
              <a:rPr lang="en-US" sz="2400" dirty="0">
                <a:sym typeface="Wingdings" pitchFamily="2" charset="2"/>
              </a:rPr>
              <a:t>(g)2FeCl</a:t>
            </a:r>
            <a:r>
              <a:rPr lang="en-US" sz="2400" baseline="-25000" dirty="0">
                <a:sym typeface="Wingdings" pitchFamily="2" charset="2"/>
              </a:rPr>
              <a:t>3</a:t>
            </a:r>
            <a:r>
              <a:rPr lang="en-US" sz="2400" dirty="0">
                <a:sym typeface="Wingdings" pitchFamily="2" charset="2"/>
              </a:rPr>
              <a:t>(s)</a:t>
            </a:r>
            <a:br>
              <a:rPr lang="en-US" sz="2400" dirty="0">
                <a:sym typeface="Wingdings" pitchFamily="2" charset="2"/>
              </a:rPr>
            </a:br>
            <a:r>
              <a:rPr lang="en-US" sz="2400" dirty="0" smtClean="0">
                <a:sym typeface="Wingdings" pitchFamily="2" charset="2"/>
              </a:rPr>
              <a:t/>
            </a:r>
            <a:br>
              <a:rPr lang="en-US" sz="2400" dirty="0" smtClean="0">
                <a:sym typeface="Wingdings" pitchFamily="2" charset="2"/>
              </a:rPr>
            </a:br>
            <a:r>
              <a:rPr lang="en-US" sz="2400" dirty="0" smtClean="0">
                <a:sym typeface="Wingdings" pitchFamily="2" charset="2"/>
              </a:rPr>
              <a:t/>
            </a:r>
            <a:br>
              <a:rPr lang="en-US" sz="2400" dirty="0" smtClean="0">
                <a:sym typeface="Wingdings" pitchFamily="2" charset="2"/>
              </a:rPr>
            </a:br>
            <a:endParaRPr lang="en-US" sz="2400" dirty="0">
              <a:sym typeface="Wingdings" pitchFamily="2" charset="2"/>
            </a:endParaRPr>
          </a:p>
          <a:p>
            <a:pPr marL="990600" lvl="1" indent="-533400">
              <a:lnSpc>
                <a:spcPct val="90000"/>
              </a:lnSpc>
              <a:buFontTx/>
              <a:buAutoNum type="alphaLcPeriod" startAt="4"/>
            </a:pPr>
            <a:r>
              <a:rPr lang="en-US" sz="2400" dirty="0">
                <a:sym typeface="Wingdings" pitchFamily="2" charset="2"/>
              </a:rPr>
              <a:t>2C</a:t>
            </a:r>
            <a:r>
              <a:rPr lang="en-US" sz="2400" baseline="-25000" dirty="0">
                <a:sym typeface="Wingdings" pitchFamily="2" charset="2"/>
              </a:rPr>
              <a:t>2</a:t>
            </a:r>
            <a:r>
              <a:rPr lang="en-US" sz="2400" dirty="0">
                <a:sym typeface="Wingdings" pitchFamily="2" charset="2"/>
              </a:rPr>
              <a:t>H</a:t>
            </a:r>
            <a:r>
              <a:rPr lang="en-US" sz="2400" baseline="-25000" dirty="0">
                <a:sym typeface="Wingdings" pitchFamily="2" charset="2"/>
              </a:rPr>
              <a:t>6</a:t>
            </a:r>
            <a:r>
              <a:rPr lang="en-US" sz="2400" dirty="0">
                <a:sym typeface="Wingdings" pitchFamily="2" charset="2"/>
              </a:rPr>
              <a:t>(g)+7O</a:t>
            </a:r>
            <a:r>
              <a:rPr lang="en-US" sz="2400" baseline="-25000" dirty="0">
                <a:sym typeface="Wingdings" pitchFamily="2" charset="2"/>
              </a:rPr>
              <a:t>2</a:t>
            </a:r>
            <a:r>
              <a:rPr lang="en-US" sz="2400" dirty="0">
                <a:sym typeface="Wingdings" pitchFamily="2" charset="2"/>
              </a:rPr>
              <a:t>(g)4CO</a:t>
            </a:r>
            <a:r>
              <a:rPr lang="en-US" sz="2400" baseline="-25000" dirty="0">
                <a:sym typeface="Wingdings" pitchFamily="2" charset="2"/>
              </a:rPr>
              <a:t>2</a:t>
            </a:r>
            <a:r>
              <a:rPr lang="en-US" sz="2400" dirty="0">
                <a:sym typeface="Wingdings" pitchFamily="2" charset="2"/>
              </a:rPr>
              <a:t>(g)+6H</a:t>
            </a:r>
            <a:r>
              <a:rPr lang="en-US" sz="2400" baseline="-25000" dirty="0">
                <a:sym typeface="Wingdings" pitchFamily="2" charset="2"/>
              </a:rPr>
              <a:t>2</a:t>
            </a:r>
            <a:r>
              <a:rPr lang="en-US" sz="2400" dirty="0">
                <a:sym typeface="Wingdings" pitchFamily="2" charset="2"/>
              </a:rPr>
              <a:t>O(g)</a:t>
            </a:r>
            <a:br>
              <a:rPr lang="en-US" sz="2400" dirty="0">
                <a:sym typeface="Wingdings" pitchFamily="2" charset="2"/>
              </a:rPr>
            </a:br>
            <a:r>
              <a:rPr lang="en-US" sz="2400" dirty="0" smtClean="0">
                <a:sym typeface="Wingdings" pitchFamily="2" charset="2"/>
              </a:rPr>
              <a:t/>
            </a:r>
            <a:br>
              <a:rPr lang="en-US" sz="2400" dirty="0" smtClean="0">
                <a:sym typeface="Wingdings" pitchFamily="2" charset="2"/>
              </a:rPr>
            </a:br>
            <a:r>
              <a:rPr lang="en-US" sz="2400" dirty="0" smtClean="0">
                <a:sym typeface="Wingdings" pitchFamily="2" charset="2"/>
              </a:rPr>
              <a:t/>
            </a:r>
            <a:br>
              <a:rPr lang="en-US" sz="2400" dirty="0" smtClean="0">
                <a:sym typeface="Wingdings" pitchFamily="2" charset="2"/>
              </a:rPr>
            </a:br>
            <a:r>
              <a:rPr lang="en-US" sz="2400" dirty="0" smtClean="0">
                <a:sym typeface="Wingdings" pitchFamily="2" charset="2"/>
              </a:rPr>
              <a:t/>
            </a:r>
            <a:br>
              <a:rPr lang="en-US" sz="2400" dirty="0" smtClean="0">
                <a:sym typeface="Wingdings" pitchFamily="2" charset="2"/>
              </a:rPr>
            </a:br>
            <a:endParaRPr lang="en-US" sz="2400" dirty="0">
              <a:sym typeface="Wingdings" pitchFamily="2" charset="2"/>
            </a:endParaRPr>
          </a:p>
          <a:p>
            <a:pPr marL="990600" lvl="1" indent="-533400">
              <a:lnSpc>
                <a:spcPct val="90000"/>
              </a:lnSpc>
              <a:buFontTx/>
              <a:buAutoNum type="alphaLcPeriod" startAt="4"/>
            </a:pPr>
            <a:r>
              <a:rPr lang="en-US" sz="2400" dirty="0">
                <a:sym typeface="Wingdings" pitchFamily="2" charset="2"/>
              </a:rPr>
              <a:t>5CO(g)+I</a:t>
            </a:r>
            <a:r>
              <a:rPr lang="en-US" sz="2400" baseline="-25000" dirty="0">
                <a:sym typeface="Wingdings" pitchFamily="2" charset="2"/>
              </a:rPr>
              <a:t>2</a:t>
            </a:r>
            <a:r>
              <a:rPr lang="en-US" sz="2400" dirty="0">
                <a:sym typeface="Wingdings" pitchFamily="2" charset="2"/>
              </a:rPr>
              <a:t>O</a:t>
            </a:r>
            <a:r>
              <a:rPr lang="en-US" sz="2400" baseline="-25000" dirty="0">
                <a:sym typeface="Wingdings" pitchFamily="2" charset="2"/>
              </a:rPr>
              <a:t>5</a:t>
            </a:r>
            <a:r>
              <a:rPr lang="en-US" sz="2400" dirty="0">
                <a:sym typeface="Wingdings" pitchFamily="2" charset="2"/>
              </a:rPr>
              <a:t>(s)I</a:t>
            </a:r>
            <a:r>
              <a:rPr lang="en-US" sz="2400" baseline="-25000" dirty="0">
                <a:sym typeface="Wingdings" pitchFamily="2" charset="2"/>
              </a:rPr>
              <a:t>2</a:t>
            </a:r>
            <a:r>
              <a:rPr lang="en-US" sz="2400" dirty="0">
                <a:sym typeface="Wingdings" pitchFamily="2" charset="2"/>
              </a:rPr>
              <a:t>(s)+5CO</a:t>
            </a:r>
            <a:r>
              <a:rPr lang="en-US" sz="2400" baseline="-25000" dirty="0">
                <a:sym typeface="Wingdings" pitchFamily="2" charset="2"/>
              </a:rPr>
              <a:t>2</a:t>
            </a:r>
            <a:r>
              <a:rPr lang="en-US" sz="2400" dirty="0">
                <a:sym typeface="Wingdings" pitchFamily="2" charset="2"/>
              </a:rPr>
              <a:t>(g)</a:t>
            </a:r>
          </a:p>
          <a:p>
            <a:pPr marL="609600" indent="-609600">
              <a:lnSpc>
                <a:spcPct val="90000"/>
              </a:lnSpc>
              <a:buFontTx/>
              <a:buAutoNum type="arabicPeriod"/>
            </a:pPr>
            <a:endParaRPr lang="en-US" sz="2400" dirty="0"/>
          </a:p>
        </p:txBody>
      </p:sp>
      <p:sp>
        <p:nvSpPr>
          <p:cNvPr id="4" name="Slide Number Placeholder 5"/>
          <p:cNvSpPr>
            <a:spLocks noGrp="1"/>
          </p:cNvSpPr>
          <p:nvPr>
            <p:ph type="sldNum" sz="quarter" idx="12"/>
          </p:nvPr>
        </p:nvSpPr>
        <p:spPr/>
        <p:txBody>
          <a:bodyPr/>
          <a:lstStyle/>
          <a:p>
            <a:fld id="{82A9743A-5A26-4196-AEBF-6A77EFEDF23D}" type="slidenum">
              <a:rPr lang="en-US"/>
              <a:pPr/>
              <a:t>54</a:t>
            </a:fld>
            <a:endParaRPr lang="en-US"/>
          </a:p>
        </p:txBody>
      </p:sp>
      <p:sp>
        <p:nvSpPr>
          <p:cNvPr id="35842" name="Rectangle 2"/>
          <p:cNvSpPr>
            <a:spLocks noGrp="1" noChangeArrowheads="1"/>
          </p:cNvSpPr>
          <p:nvPr>
            <p:ph type="title"/>
          </p:nvPr>
        </p:nvSpPr>
        <p:spPr>
          <a:xfrm>
            <a:off x="838200" y="0"/>
            <a:ext cx="7458075" cy="990600"/>
          </a:xfrm>
        </p:spPr>
        <p:txBody>
          <a:bodyPr/>
          <a:lstStyle/>
          <a:p>
            <a:r>
              <a:rPr lang="en-US" sz="3200" dirty="0" smtClean="0"/>
              <a:t>Oxidation/Reduction Examples</a:t>
            </a:r>
            <a:endParaRPr lang="en-US" sz="3200" dirty="0"/>
          </a:p>
        </p:txBody>
      </p:sp>
    </p:spTree>
    <p:extLst>
      <p:ext uri="{BB962C8B-B14F-4D97-AF65-F5344CB8AC3E}">
        <p14:creationId xmlns:p14="http://schemas.microsoft.com/office/powerpoint/2010/main" val="10591862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a:xfrm>
            <a:off x="762000" y="0"/>
            <a:ext cx="7543800" cy="838200"/>
          </a:xfrm>
        </p:spPr>
        <p:txBody>
          <a:bodyPr/>
          <a:lstStyle/>
          <a:p>
            <a:r>
              <a:rPr lang="en-US" dirty="0"/>
              <a:t>Half-Reactions</a:t>
            </a:r>
          </a:p>
        </p:txBody>
      </p:sp>
      <p:sp>
        <p:nvSpPr>
          <p:cNvPr id="388099" name="Rectangle 3"/>
          <p:cNvSpPr>
            <a:spLocks noGrp="1" noChangeArrowheads="1"/>
          </p:cNvSpPr>
          <p:nvPr>
            <p:ph type="body" sz="half" idx="1"/>
          </p:nvPr>
        </p:nvSpPr>
        <p:spPr>
          <a:xfrm>
            <a:off x="457200" y="762000"/>
            <a:ext cx="8229600" cy="4800600"/>
          </a:xfrm>
        </p:spPr>
        <p:txBody>
          <a:bodyPr/>
          <a:lstStyle/>
          <a:p>
            <a:r>
              <a:rPr lang="en-US" sz="2800" dirty="0"/>
              <a:t>A half-reaction is one of two parts of an oxidation-reduction reaction, one part of which involves a loss of electrons and the other a gain of electrons.</a:t>
            </a:r>
          </a:p>
          <a:p>
            <a:r>
              <a:rPr lang="en-US" sz="2800" dirty="0"/>
              <a:t>Net ionic reactions can be written in terms of the two half-reactions.</a:t>
            </a:r>
          </a:p>
          <a:p>
            <a:r>
              <a:rPr lang="en-US" sz="2800" dirty="0"/>
              <a:t>e.g.</a:t>
            </a:r>
          </a:p>
          <a:p>
            <a:endParaRPr lang="en-US" sz="2800" dirty="0"/>
          </a:p>
        </p:txBody>
      </p:sp>
      <p:graphicFrame>
        <p:nvGraphicFramePr>
          <p:cNvPr id="388100" name="Object 4"/>
          <p:cNvGraphicFramePr>
            <a:graphicFrameLocks noGrp="1" noChangeAspect="1"/>
          </p:cNvGraphicFramePr>
          <p:nvPr>
            <p:ph sz="half" idx="2"/>
            <p:extLst>
              <p:ext uri="{D42A27DB-BD31-4B8C-83A1-F6EECF244321}">
                <p14:modId xmlns:p14="http://schemas.microsoft.com/office/powerpoint/2010/main" val="3466893136"/>
              </p:ext>
            </p:extLst>
          </p:nvPr>
        </p:nvGraphicFramePr>
        <p:xfrm>
          <a:off x="1981200" y="3810000"/>
          <a:ext cx="5752067" cy="1676400"/>
        </p:xfrm>
        <a:graphic>
          <a:graphicData uri="http://schemas.openxmlformats.org/presentationml/2006/ole">
            <mc:AlternateContent xmlns:mc="http://schemas.openxmlformats.org/markup-compatibility/2006">
              <mc:Choice xmlns:v="urn:schemas-microsoft-com:vml" Requires="v">
                <p:oleObj spid="_x0000_s388139" name="Equation" r:id="rId3" imgW="2527200" imgH="736560" progId="Equation.3">
                  <p:embed/>
                </p:oleObj>
              </mc:Choice>
              <mc:Fallback>
                <p:oleObj name="Equation" r:id="rId3" imgW="2527200" imgH="73656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810000"/>
                        <a:ext cx="5752067" cy="1676400"/>
                      </a:xfrm>
                      <a:prstGeom prst="rect">
                        <a:avLst/>
                      </a:prstGeom>
                      <a:noFill/>
                      <a:ln>
                        <a:noFill/>
                      </a:ln>
                      <a:effectLst/>
                      <a:extLst/>
                    </p:spPr>
                  </p:pic>
                </p:oleObj>
              </mc:Fallback>
            </mc:AlternateContent>
          </a:graphicData>
        </a:graphic>
      </p:graphicFrame>
      <p:sp>
        <p:nvSpPr>
          <p:cNvPr id="5" name="Slide Number Placeholder 6"/>
          <p:cNvSpPr>
            <a:spLocks noGrp="1"/>
          </p:cNvSpPr>
          <p:nvPr>
            <p:ph type="sldNum" sz="quarter" idx="12"/>
          </p:nvPr>
        </p:nvSpPr>
        <p:spPr/>
        <p:txBody>
          <a:bodyPr/>
          <a:lstStyle/>
          <a:p>
            <a:fld id="{9DCA84BF-740D-4F52-93FC-0C4EB8D734C9}" type="slidenum">
              <a:rPr lang="en-US"/>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7" name="Rectangle 3"/>
          <p:cNvSpPr>
            <a:spLocks noGrp="1" noChangeArrowheads="1"/>
          </p:cNvSpPr>
          <p:nvPr>
            <p:ph idx="1"/>
          </p:nvPr>
        </p:nvSpPr>
        <p:spPr>
          <a:xfrm>
            <a:off x="457200" y="609600"/>
            <a:ext cx="8153400" cy="4800600"/>
          </a:xfrm>
        </p:spPr>
        <p:txBody>
          <a:bodyPr/>
          <a:lstStyle/>
          <a:p>
            <a:pPr marL="0" indent="0">
              <a:buFontTx/>
              <a:buNone/>
            </a:pPr>
            <a:r>
              <a:rPr lang="en-US" sz="2800" dirty="0" smtClean="0"/>
              <a:t>Write </a:t>
            </a:r>
            <a:r>
              <a:rPr lang="en-US" sz="2800" dirty="0"/>
              <a:t>the half-reactions for the following </a:t>
            </a:r>
            <a:r>
              <a:rPr lang="en-US" sz="2800" dirty="0" smtClean="0"/>
              <a:t>redox reactions:</a:t>
            </a:r>
            <a:br>
              <a:rPr lang="en-US" sz="2800" dirty="0" smtClean="0"/>
            </a:br>
            <a:endParaRPr lang="en-US" sz="2800" dirty="0">
              <a:sym typeface="Wingdings" pitchFamily="2" charset="2"/>
            </a:endParaRPr>
          </a:p>
          <a:p>
            <a:pPr marL="990600" lvl="1" indent="-533400">
              <a:buFontTx/>
              <a:buAutoNum type="alphaLcPeriod"/>
            </a:pPr>
            <a:r>
              <a:rPr lang="en-US" sz="2400" dirty="0">
                <a:sym typeface="Wingdings" pitchFamily="2" charset="2"/>
              </a:rPr>
              <a:t>CuCl</a:t>
            </a:r>
            <a:r>
              <a:rPr lang="en-US" sz="2400" baseline="-25000" dirty="0">
                <a:sym typeface="Wingdings" pitchFamily="2" charset="2"/>
              </a:rPr>
              <a:t>2</a:t>
            </a:r>
            <a:r>
              <a:rPr lang="en-US" sz="2400" dirty="0">
                <a:sym typeface="Wingdings" pitchFamily="2" charset="2"/>
              </a:rPr>
              <a:t>(</a:t>
            </a:r>
            <a:r>
              <a:rPr lang="en-US" sz="2400" dirty="0" err="1">
                <a:sym typeface="Wingdings" pitchFamily="2" charset="2"/>
              </a:rPr>
              <a:t>aq</a:t>
            </a:r>
            <a:r>
              <a:rPr lang="en-US" sz="2400" dirty="0">
                <a:sym typeface="Wingdings" pitchFamily="2" charset="2"/>
              </a:rPr>
              <a:t>) + Al(s)  AlCl</a:t>
            </a:r>
            <a:r>
              <a:rPr lang="en-US" sz="2400" baseline="-25000" dirty="0">
                <a:sym typeface="Wingdings" pitchFamily="2" charset="2"/>
              </a:rPr>
              <a:t>3</a:t>
            </a:r>
            <a:r>
              <a:rPr lang="en-US" sz="2400" dirty="0">
                <a:sym typeface="Wingdings" pitchFamily="2" charset="2"/>
              </a:rPr>
              <a:t>(</a:t>
            </a:r>
            <a:r>
              <a:rPr lang="en-US" sz="2400" dirty="0" err="1">
                <a:sym typeface="Wingdings" pitchFamily="2" charset="2"/>
              </a:rPr>
              <a:t>aq</a:t>
            </a:r>
            <a:r>
              <a:rPr lang="en-US" sz="2400" dirty="0">
                <a:sym typeface="Wingdings" pitchFamily="2" charset="2"/>
              </a:rPr>
              <a:t>) + Cu(s)</a:t>
            </a:r>
            <a:br>
              <a:rPr lang="en-US" sz="2400" dirty="0">
                <a:sym typeface="Wingdings" pitchFamily="2" charset="2"/>
              </a:rPr>
            </a:br>
            <a:r>
              <a:rPr lang="en-US" sz="2400" dirty="0" smtClean="0">
                <a:sym typeface="Wingdings" pitchFamily="2" charset="2"/>
              </a:rPr>
              <a:t/>
            </a:r>
            <a:br>
              <a:rPr lang="en-US" sz="2400" dirty="0" smtClean="0">
                <a:sym typeface="Wingdings" pitchFamily="2" charset="2"/>
              </a:rPr>
            </a:br>
            <a:r>
              <a:rPr lang="en-US" sz="2400" dirty="0" smtClean="0">
                <a:sym typeface="Wingdings" pitchFamily="2" charset="2"/>
              </a:rPr>
              <a:t/>
            </a:r>
            <a:br>
              <a:rPr lang="en-US" sz="2400" dirty="0" smtClean="0">
                <a:sym typeface="Wingdings" pitchFamily="2" charset="2"/>
              </a:rPr>
            </a:br>
            <a:r>
              <a:rPr lang="en-US" sz="2400" dirty="0" smtClean="0">
                <a:sym typeface="Wingdings" pitchFamily="2" charset="2"/>
              </a:rPr>
              <a:t/>
            </a:r>
            <a:br>
              <a:rPr lang="en-US" sz="2400" dirty="0" smtClean="0">
                <a:sym typeface="Wingdings" pitchFamily="2" charset="2"/>
              </a:rPr>
            </a:br>
            <a:endParaRPr lang="en-US" sz="2400" dirty="0">
              <a:sym typeface="Wingdings" pitchFamily="2" charset="2"/>
            </a:endParaRPr>
          </a:p>
          <a:p>
            <a:pPr marL="990600" lvl="1" indent="-533400">
              <a:buFontTx/>
              <a:buAutoNum type="alphaLcPeriod"/>
            </a:pPr>
            <a:r>
              <a:rPr lang="en-US" sz="2400" dirty="0">
                <a:sym typeface="Wingdings" pitchFamily="2" charset="2"/>
              </a:rPr>
              <a:t>Cr(NO</a:t>
            </a:r>
            <a:r>
              <a:rPr lang="en-US" sz="2400" baseline="-25000" dirty="0">
                <a:sym typeface="Wingdings" pitchFamily="2" charset="2"/>
              </a:rPr>
              <a:t>3</a:t>
            </a:r>
            <a:r>
              <a:rPr lang="en-US" sz="2400" dirty="0">
                <a:sym typeface="Wingdings" pitchFamily="2" charset="2"/>
              </a:rPr>
              <a:t>)</a:t>
            </a:r>
            <a:r>
              <a:rPr lang="en-US" sz="2400" baseline="-25000" dirty="0">
                <a:sym typeface="Wingdings" pitchFamily="2" charset="2"/>
              </a:rPr>
              <a:t>3</a:t>
            </a:r>
            <a:r>
              <a:rPr lang="en-US" sz="2400" dirty="0">
                <a:sym typeface="Wingdings" pitchFamily="2" charset="2"/>
              </a:rPr>
              <a:t>(</a:t>
            </a:r>
            <a:r>
              <a:rPr lang="en-US" sz="2400" dirty="0" err="1">
                <a:sym typeface="Wingdings" pitchFamily="2" charset="2"/>
              </a:rPr>
              <a:t>aq</a:t>
            </a:r>
            <a:r>
              <a:rPr lang="en-US" sz="2400" dirty="0">
                <a:sym typeface="Wingdings" pitchFamily="2" charset="2"/>
              </a:rPr>
              <a:t>) + Zn(s)  Cr(s) + Zn(NO</a:t>
            </a:r>
            <a:r>
              <a:rPr lang="en-US" sz="2400" baseline="-25000" dirty="0">
                <a:sym typeface="Wingdings" pitchFamily="2" charset="2"/>
              </a:rPr>
              <a:t>3</a:t>
            </a:r>
            <a:r>
              <a:rPr lang="en-US" sz="2400" dirty="0">
                <a:sym typeface="Wingdings" pitchFamily="2" charset="2"/>
              </a:rPr>
              <a:t>)</a:t>
            </a:r>
            <a:r>
              <a:rPr lang="en-US" sz="2400" baseline="-25000" dirty="0">
                <a:sym typeface="Wingdings" pitchFamily="2" charset="2"/>
              </a:rPr>
              <a:t>2</a:t>
            </a:r>
            <a:r>
              <a:rPr lang="en-US" sz="2400" dirty="0">
                <a:sym typeface="Wingdings" pitchFamily="2" charset="2"/>
              </a:rPr>
              <a:t>(</a:t>
            </a:r>
            <a:r>
              <a:rPr lang="en-US" sz="2400" dirty="0" err="1">
                <a:sym typeface="Wingdings" pitchFamily="2" charset="2"/>
              </a:rPr>
              <a:t>aq</a:t>
            </a:r>
            <a:r>
              <a:rPr lang="en-US" sz="2400" dirty="0">
                <a:sym typeface="Wingdings" pitchFamily="2" charset="2"/>
              </a:rPr>
              <a:t>)</a:t>
            </a:r>
            <a:br>
              <a:rPr lang="en-US" sz="2400" dirty="0">
                <a:sym typeface="Wingdings" pitchFamily="2" charset="2"/>
              </a:rPr>
            </a:br>
            <a:endParaRPr lang="en-US" sz="2400" dirty="0">
              <a:sym typeface="Wingdings" pitchFamily="2" charset="2"/>
            </a:endParaRPr>
          </a:p>
        </p:txBody>
      </p:sp>
      <p:sp>
        <p:nvSpPr>
          <p:cNvPr id="4" name="Slide Number Placeholder 5"/>
          <p:cNvSpPr>
            <a:spLocks noGrp="1"/>
          </p:cNvSpPr>
          <p:nvPr>
            <p:ph type="sldNum" sz="quarter" idx="12"/>
          </p:nvPr>
        </p:nvSpPr>
        <p:spPr/>
        <p:txBody>
          <a:bodyPr/>
          <a:lstStyle/>
          <a:p>
            <a:fld id="{4CF99392-D701-43ED-8C6C-287C4E89E5C6}" type="slidenum">
              <a:rPr lang="en-US"/>
              <a:pPr/>
              <a:t>56</a:t>
            </a:fld>
            <a:endParaRPr lang="en-US"/>
          </a:p>
        </p:txBody>
      </p:sp>
      <p:sp>
        <p:nvSpPr>
          <p:cNvPr id="390146" name="Rectangle 2"/>
          <p:cNvSpPr>
            <a:spLocks noGrp="1" noChangeArrowheads="1"/>
          </p:cNvSpPr>
          <p:nvPr>
            <p:ph type="title"/>
          </p:nvPr>
        </p:nvSpPr>
        <p:spPr>
          <a:xfrm>
            <a:off x="457200" y="-14514"/>
            <a:ext cx="8229600" cy="655638"/>
          </a:xfrm>
        </p:spPr>
        <p:txBody>
          <a:bodyPr>
            <a:normAutofit fontScale="90000"/>
          </a:bodyPr>
          <a:lstStyle/>
          <a:p>
            <a:r>
              <a:rPr lang="en-US" dirty="0"/>
              <a:t>Half-Reaction Examples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533400" y="838200"/>
            <a:ext cx="8001000" cy="4830763"/>
          </a:xfrm>
        </p:spPr>
        <p:txBody>
          <a:bodyPr/>
          <a:lstStyle/>
          <a:p>
            <a:r>
              <a:rPr lang="en-US" sz="2800" dirty="0"/>
              <a:t>Number of electrons lost by the reducing agent must equal the number of electrons gained by the oxidizing agent.</a:t>
            </a:r>
            <a:br>
              <a:rPr lang="en-US" sz="2800" dirty="0"/>
            </a:br>
            <a:endParaRPr lang="en-US" sz="2800" dirty="0"/>
          </a:p>
          <a:p>
            <a:r>
              <a:rPr lang="en-US" sz="2800" dirty="0"/>
              <a:t>Two methods for balancing redox equations:</a:t>
            </a:r>
          </a:p>
          <a:p>
            <a:pPr lvl="1"/>
            <a:r>
              <a:rPr lang="en-US" dirty="0"/>
              <a:t>Half reaction method</a:t>
            </a:r>
          </a:p>
          <a:p>
            <a:pPr lvl="1"/>
            <a:r>
              <a:rPr lang="en-US" dirty="0"/>
              <a:t>Oxidation number method</a:t>
            </a:r>
          </a:p>
        </p:txBody>
      </p:sp>
      <p:sp>
        <p:nvSpPr>
          <p:cNvPr id="4" name="Slide Number Placeholder 5"/>
          <p:cNvSpPr>
            <a:spLocks noGrp="1"/>
          </p:cNvSpPr>
          <p:nvPr>
            <p:ph type="sldNum" sz="quarter" idx="12"/>
          </p:nvPr>
        </p:nvSpPr>
        <p:spPr/>
        <p:txBody>
          <a:bodyPr/>
          <a:lstStyle/>
          <a:p>
            <a:fld id="{DCF27316-224C-40A8-86B5-82811AE86AD2}" type="slidenum">
              <a:rPr lang="en-US"/>
              <a:pPr/>
              <a:t>57</a:t>
            </a:fld>
            <a:endParaRPr lang="en-US"/>
          </a:p>
        </p:txBody>
      </p:sp>
      <p:sp>
        <p:nvSpPr>
          <p:cNvPr id="36866" name="Rectangle 2"/>
          <p:cNvSpPr>
            <a:spLocks noGrp="1" noChangeArrowheads="1"/>
          </p:cNvSpPr>
          <p:nvPr>
            <p:ph type="title"/>
          </p:nvPr>
        </p:nvSpPr>
        <p:spPr>
          <a:xfrm>
            <a:off x="1066800" y="0"/>
            <a:ext cx="6943725" cy="914400"/>
          </a:xfrm>
        </p:spPr>
        <p:txBody>
          <a:bodyPr>
            <a:normAutofit fontScale="90000"/>
          </a:bodyPr>
          <a:lstStyle/>
          <a:p>
            <a:r>
              <a:rPr lang="en-US" dirty="0"/>
              <a:t>Balancing “Redox” Reactions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457200" y="762000"/>
            <a:ext cx="8153400" cy="5638800"/>
          </a:xfrm>
        </p:spPr>
        <p:txBody>
          <a:bodyPr/>
          <a:lstStyle/>
          <a:p>
            <a:pPr marL="457200" indent="-457200">
              <a:buFontTx/>
              <a:buAutoNum type="arabicPeriod"/>
            </a:pPr>
            <a:r>
              <a:rPr lang="en-US" sz="2000" dirty="0"/>
              <a:t>Divide the unbalanced reaction into two half reactions, each of which contains the oxidized and reduced forms of one of the species.</a:t>
            </a:r>
          </a:p>
          <a:p>
            <a:pPr marL="457200" indent="-457200">
              <a:buFontTx/>
              <a:buAutoNum type="arabicPeriod"/>
            </a:pPr>
            <a:r>
              <a:rPr lang="en-US" sz="2000" dirty="0"/>
              <a:t>Balance the atoms and charges in each half-reaction.</a:t>
            </a:r>
          </a:p>
          <a:p>
            <a:pPr marL="838200" lvl="1" indent="-381000">
              <a:buFontTx/>
              <a:buChar char="•"/>
            </a:pPr>
            <a:r>
              <a:rPr lang="en-US" sz="1800" dirty="0"/>
              <a:t>Atoms are balanced in the following order: atoms other than O and H, then O, and then H</a:t>
            </a:r>
          </a:p>
          <a:p>
            <a:pPr marL="838200" lvl="1" indent="-381000">
              <a:buFontTx/>
              <a:buChar char="•"/>
            </a:pPr>
            <a:r>
              <a:rPr lang="en-US" sz="1800" dirty="0"/>
              <a:t>Charge is balanced by adding electrons (e-).</a:t>
            </a:r>
          </a:p>
          <a:p>
            <a:pPr marL="1257300" lvl="2" indent="-342900"/>
            <a:r>
              <a:rPr lang="en-US" sz="1600" dirty="0"/>
              <a:t>Added to the left in the reduction half reaction</a:t>
            </a:r>
          </a:p>
          <a:p>
            <a:pPr marL="1257300" lvl="2" indent="-342900"/>
            <a:r>
              <a:rPr lang="en-US" sz="1600" dirty="0"/>
              <a:t>Added to the right in the oxidation half reaction</a:t>
            </a:r>
          </a:p>
          <a:p>
            <a:pPr marL="457200" indent="-457200">
              <a:buFontTx/>
              <a:buAutoNum type="arabicPeriod"/>
            </a:pPr>
            <a:r>
              <a:rPr lang="en-US" sz="2000" dirty="0"/>
              <a:t>If necessary, multiply one or both half-reactions by an integer to make the number of e </a:t>
            </a:r>
            <a:r>
              <a:rPr lang="en-US" sz="2000" baseline="30000" dirty="0"/>
              <a:t>-</a:t>
            </a:r>
            <a:r>
              <a:rPr lang="en-US" sz="2000" dirty="0"/>
              <a:t> gained in the reduction equal the number of e </a:t>
            </a:r>
            <a:r>
              <a:rPr lang="en-US" sz="2000" baseline="30000" dirty="0"/>
              <a:t>-</a:t>
            </a:r>
            <a:r>
              <a:rPr lang="en-US" sz="2000" dirty="0"/>
              <a:t> lost in the oxidation.</a:t>
            </a:r>
          </a:p>
          <a:p>
            <a:pPr marL="457200" indent="-457200">
              <a:buFontTx/>
              <a:buAutoNum type="arabicPeriod"/>
            </a:pPr>
            <a:r>
              <a:rPr lang="en-US" sz="2000" dirty="0"/>
              <a:t>Add the balanced half-reactions; cancel identical species on either side and include states of matter.</a:t>
            </a:r>
          </a:p>
          <a:p>
            <a:pPr marL="457200" indent="-457200">
              <a:buFontTx/>
              <a:buAutoNum type="arabicPeriod"/>
            </a:pPr>
            <a:r>
              <a:rPr lang="en-US" sz="2000" dirty="0"/>
              <a:t>Check that the atoms and charges are balanced.</a:t>
            </a:r>
          </a:p>
          <a:p>
            <a:pPr marL="457200" indent="-457200">
              <a:buFontTx/>
              <a:buNone/>
            </a:pPr>
            <a:r>
              <a:rPr lang="en-US" sz="2000" dirty="0" smtClean="0"/>
              <a:t>	** </a:t>
            </a:r>
            <a:r>
              <a:rPr lang="en-US" sz="2000" dirty="0">
                <a:solidFill>
                  <a:srgbClr val="CC00CC"/>
                </a:solidFill>
              </a:rPr>
              <a:t>Process differs slightly depending on whether the reaction takes </a:t>
            </a:r>
            <a:r>
              <a:rPr lang="en-US" sz="2000" dirty="0" smtClean="0">
                <a:solidFill>
                  <a:srgbClr val="CC00CC"/>
                </a:solidFill>
              </a:rPr>
              <a:t>	place </a:t>
            </a:r>
            <a:r>
              <a:rPr lang="en-US" sz="2000" dirty="0">
                <a:solidFill>
                  <a:srgbClr val="CC00CC"/>
                </a:solidFill>
              </a:rPr>
              <a:t>in acidic or basic solution.</a:t>
            </a:r>
          </a:p>
        </p:txBody>
      </p:sp>
      <p:sp>
        <p:nvSpPr>
          <p:cNvPr id="4" name="Slide Number Placeholder 5"/>
          <p:cNvSpPr>
            <a:spLocks noGrp="1"/>
          </p:cNvSpPr>
          <p:nvPr>
            <p:ph type="sldNum" sz="quarter" idx="12"/>
          </p:nvPr>
        </p:nvSpPr>
        <p:spPr/>
        <p:txBody>
          <a:bodyPr/>
          <a:lstStyle/>
          <a:p>
            <a:fld id="{7780270A-4736-4195-8732-1CE44881DA0D}" type="slidenum">
              <a:rPr lang="en-US"/>
              <a:pPr/>
              <a:t>58</a:t>
            </a:fld>
            <a:endParaRPr lang="en-US"/>
          </a:p>
        </p:txBody>
      </p:sp>
      <p:sp>
        <p:nvSpPr>
          <p:cNvPr id="55298" name="Rectangle 2"/>
          <p:cNvSpPr>
            <a:spLocks noGrp="1" noChangeArrowheads="1"/>
          </p:cNvSpPr>
          <p:nvPr>
            <p:ph type="title"/>
          </p:nvPr>
        </p:nvSpPr>
        <p:spPr>
          <a:xfrm>
            <a:off x="609600" y="0"/>
            <a:ext cx="7848600" cy="860425"/>
          </a:xfrm>
        </p:spPr>
        <p:txBody>
          <a:bodyPr/>
          <a:lstStyle/>
          <a:p>
            <a:r>
              <a:rPr lang="en-US" dirty="0"/>
              <a:t>Half-Reaction Method</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1" name="Rectangle 3"/>
          <p:cNvSpPr>
            <a:spLocks noGrp="1" noChangeArrowheads="1"/>
          </p:cNvSpPr>
          <p:nvPr>
            <p:ph idx="1"/>
          </p:nvPr>
        </p:nvSpPr>
        <p:spPr>
          <a:xfrm>
            <a:off x="381000" y="685800"/>
            <a:ext cx="8305800" cy="4800600"/>
          </a:xfrm>
        </p:spPr>
        <p:txBody>
          <a:bodyPr/>
          <a:lstStyle/>
          <a:p>
            <a:pPr marL="0" indent="0">
              <a:buNone/>
            </a:pPr>
            <a:r>
              <a:rPr lang="en-US" sz="2400" dirty="0"/>
              <a:t>Balance the following redox reactions using the half-reaction method:</a:t>
            </a:r>
            <a:br>
              <a:rPr lang="en-US" sz="2400" dirty="0"/>
            </a:br>
            <a:endParaRPr lang="en-US" sz="2400" dirty="0"/>
          </a:p>
          <a:p>
            <a:pPr marL="990600" lvl="1" indent="-533400">
              <a:buFontTx/>
              <a:buAutoNum type="alphaLcPeriod"/>
            </a:pPr>
            <a:r>
              <a:rPr lang="en-US" sz="2400" dirty="0"/>
              <a:t>Zn(s) + Ag</a:t>
            </a:r>
            <a:r>
              <a:rPr lang="en-US" sz="2400" baseline="30000" dirty="0"/>
              <a:t>+</a:t>
            </a:r>
            <a:r>
              <a:rPr lang="en-US" sz="2400" dirty="0"/>
              <a:t>(</a:t>
            </a:r>
            <a:r>
              <a:rPr lang="en-US" sz="2400" dirty="0" err="1"/>
              <a:t>aq</a:t>
            </a:r>
            <a:r>
              <a:rPr lang="en-US" sz="2400" dirty="0"/>
              <a:t>) </a:t>
            </a:r>
            <a:r>
              <a:rPr lang="en-US" sz="2400" dirty="0">
                <a:sym typeface="Wingdings" pitchFamily="2" charset="2"/>
              </a:rPr>
              <a:t> Zn</a:t>
            </a:r>
            <a:r>
              <a:rPr lang="en-US" sz="2400" baseline="30000" dirty="0">
                <a:sym typeface="Wingdings" pitchFamily="2" charset="2"/>
              </a:rPr>
              <a:t>2+</a:t>
            </a:r>
            <a:r>
              <a:rPr lang="en-US" sz="2400" dirty="0">
                <a:sym typeface="Wingdings" pitchFamily="2" charset="2"/>
              </a:rPr>
              <a:t>(</a:t>
            </a:r>
            <a:r>
              <a:rPr lang="en-US" sz="2400" dirty="0" err="1">
                <a:sym typeface="Wingdings" pitchFamily="2" charset="2"/>
              </a:rPr>
              <a:t>aq</a:t>
            </a:r>
            <a:r>
              <a:rPr lang="en-US" sz="2400" dirty="0">
                <a:sym typeface="Wingdings" pitchFamily="2" charset="2"/>
              </a:rPr>
              <a:t>) + Ag(s</a:t>
            </a:r>
            <a:r>
              <a:rPr lang="en-US" sz="2400" dirty="0" smtClean="0">
                <a:sym typeface="Wingdings" pitchFamily="2" charset="2"/>
              </a:rPr>
              <a:t>)</a:t>
            </a:r>
            <a:endParaRPr lang="en-US" sz="2400" dirty="0">
              <a:sym typeface="Wingdings" pitchFamily="2" charset="2"/>
            </a:endParaRPr>
          </a:p>
        </p:txBody>
      </p:sp>
      <p:sp>
        <p:nvSpPr>
          <p:cNvPr id="4" name="Slide Number Placeholder 5"/>
          <p:cNvSpPr>
            <a:spLocks noGrp="1"/>
          </p:cNvSpPr>
          <p:nvPr>
            <p:ph type="sldNum" sz="quarter" idx="12"/>
          </p:nvPr>
        </p:nvSpPr>
        <p:spPr/>
        <p:txBody>
          <a:bodyPr/>
          <a:lstStyle/>
          <a:p>
            <a:fld id="{5249ED2A-2E54-4C73-BB1A-C3005661F5BC}" type="slidenum">
              <a:rPr lang="en-US"/>
              <a:pPr/>
              <a:t>59</a:t>
            </a:fld>
            <a:endParaRPr lang="en-US"/>
          </a:p>
        </p:txBody>
      </p:sp>
      <p:sp>
        <p:nvSpPr>
          <p:cNvPr id="386050" name="Rectangle 2"/>
          <p:cNvSpPr>
            <a:spLocks noGrp="1" noChangeArrowheads="1"/>
          </p:cNvSpPr>
          <p:nvPr>
            <p:ph type="title"/>
          </p:nvPr>
        </p:nvSpPr>
        <p:spPr>
          <a:xfrm>
            <a:off x="457200" y="0"/>
            <a:ext cx="8229600" cy="655638"/>
          </a:xfrm>
        </p:spPr>
        <p:txBody>
          <a:bodyPr>
            <a:normAutofit fontScale="90000"/>
          </a:bodyPr>
          <a:lstStyle/>
          <a:p>
            <a:r>
              <a:rPr lang="en-US" dirty="0"/>
              <a:t>Half-Reaction Method Examples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8" name="Rectangle 10"/>
          <p:cNvSpPr>
            <a:spLocks noGrp="1" noChangeArrowheads="1"/>
          </p:cNvSpPr>
          <p:nvPr>
            <p:ph idx="1"/>
          </p:nvPr>
        </p:nvSpPr>
        <p:spPr>
          <a:xfrm>
            <a:off x="762000" y="457200"/>
            <a:ext cx="7620000" cy="6096000"/>
          </a:xfrm>
        </p:spPr>
        <p:txBody>
          <a:bodyPr/>
          <a:lstStyle/>
          <a:p>
            <a:pPr marL="609600" indent="-609600">
              <a:lnSpc>
                <a:spcPct val="80000"/>
              </a:lnSpc>
            </a:pPr>
            <a:endParaRPr lang="en-US" sz="1600" dirty="0"/>
          </a:p>
          <a:p>
            <a:pPr marL="609600" indent="-609600">
              <a:lnSpc>
                <a:spcPct val="80000"/>
              </a:lnSpc>
              <a:buFontTx/>
              <a:buNone/>
            </a:pPr>
            <a:r>
              <a:rPr lang="en-US" sz="2300" dirty="0"/>
              <a:t>Show the net ionic equation for the following processes:</a:t>
            </a:r>
            <a:r>
              <a:rPr lang="en-US" sz="2500" dirty="0"/>
              <a:t/>
            </a:r>
            <a:br>
              <a:rPr lang="en-US" sz="2500" dirty="0"/>
            </a:br>
            <a:endParaRPr lang="en-US" sz="2500" dirty="0"/>
          </a:p>
          <a:p>
            <a:pPr marL="609600" indent="-609600">
              <a:lnSpc>
                <a:spcPct val="80000"/>
              </a:lnSpc>
              <a:buFontTx/>
              <a:buAutoNum type="alphaLcPeriod"/>
            </a:pPr>
            <a:r>
              <a:rPr lang="en-US" sz="2000" dirty="0" smtClean="0"/>
              <a:t>Dissociate </a:t>
            </a:r>
            <a:r>
              <a:rPr lang="en-US" sz="2000" dirty="0"/>
              <a:t>ammonium nitrate:</a:t>
            </a:r>
            <a:br>
              <a:rPr lang="en-US" sz="2000" dirty="0"/>
            </a:br>
            <a:endParaRPr lang="en-US" sz="2000" dirty="0"/>
          </a:p>
          <a:p>
            <a:pPr marL="609600" indent="-609600">
              <a:lnSpc>
                <a:spcPct val="80000"/>
              </a:lnSpc>
              <a:buFontTx/>
              <a:buAutoNum type="alphaLcPeriod"/>
            </a:pPr>
            <a:endParaRPr lang="en-US" sz="2000" dirty="0"/>
          </a:p>
          <a:p>
            <a:pPr marL="609600" indent="-609600">
              <a:lnSpc>
                <a:spcPct val="80000"/>
              </a:lnSpc>
              <a:buFontTx/>
              <a:buAutoNum type="alphaLcPeriod"/>
            </a:pPr>
            <a:r>
              <a:rPr lang="en-US" sz="2000" dirty="0"/>
              <a:t>Precipitate </a:t>
            </a:r>
            <a:r>
              <a:rPr lang="en-US" sz="2000" dirty="0" smtClean="0"/>
              <a:t>copper (II) </a:t>
            </a:r>
            <a:r>
              <a:rPr lang="en-US" sz="2000" dirty="0"/>
              <a:t>hydroxide:</a:t>
            </a:r>
            <a:br>
              <a:rPr lang="en-US" sz="2000" dirty="0"/>
            </a:br>
            <a:endParaRPr lang="en-US" sz="2000" dirty="0"/>
          </a:p>
          <a:p>
            <a:pPr marL="609600" indent="-609600">
              <a:lnSpc>
                <a:spcPct val="80000"/>
              </a:lnSpc>
              <a:buFontTx/>
              <a:buAutoNum type="alphaLcPeriod"/>
            </a:pPr>
            <a:endParaRPr lang="en-US" sz="2000" dirty="0"/>
          </a:p>
          <a:p>
            <a:pPr marL="609600" indent="-609600">
              <a:lnSpc>
                <a:spcPct val="80000"/>
              </a:lnSpc>
              <a:buFontTx/>
              <a:buAutoNum type="alphaLcPeriod"/>
            </a:pPr>
            <a:r>
              <a:rPr lang="en-US" sz="2000" dirty="0" smtClean="0"/>
              <a:t>Dissociate </a:t>
            </a:r>
            <a:r>
              <a:rPr lang="en-US" sz="2000" dirty="0"/>
              <a:t>chromium (III) </a:t>
            </a:r>
            <a:r>
              <a:rPr lang="en-US" sz="2000" dirty="0" err="1"/>
              <a:t>thiocyanate</a:t>
            </a:r>
            <a:r>
              <a:rPr lang="en-US" sz="2000" dirty="0"/>
              <a:t>:</a:t>
            </a:r>
            <a:br>
              <a:rPr lang="en-US" sz="2000" dirty="0"/>
            </a:br>
            <a:endParaRPr lang="en-US" sz="2000" dirty="0"/>
          </a:p>
          <a:p>
            <a:pPr marL="609600" indent="-609600">
              <a:lnSpc>
                <a:spcPct val="80000"/>
              </a:lnSpc>
              <a:buFontTx/>
              <a:buAutoNum type="alphaLcPeriod"/>
            </a:pPr>
            <a:endParaRPr lang="en-US" sz="2000" dirty="0"/>
          </a:p>
          <a:p>
            <a:pPr marL="609600" indent="-609600">
              <a:lnSpc>
                <a:spcPct val="80000"/>
              </a:lnSpc>
              <a:buFontTx/>
              <a:buAutoNum type="alphaLcPeriod"/>
            </a:pPr>
            <a:r>
              <a:rPr lang="en-US" sz="2000" dirty="0"/>
              <a:t>Precipitate lead (II) </a:t>
            </a:r>
            <a:r>
              <a:rPr lang="en-US" sz="2000" dirty="0" smtClean="0"/>
              <a:t>chromate:</a:t>
            </a:r>
            <a:r>
              <a:rPr lang="en-US" sz="2000" dirty="0"/>
              <a:t/>
            </a:r>
            <a:br>
              <a:rPr lang="en-US" sz="2000" dirty="0"/>
            </a:br>
            <a:endParaRPr lang="en-US" sz="2000" dirty="0"/>
          </a:p>
          <a:p>
            <a:pPr marL="609600" indent="-609600">
              <a:lnSpc>
                <a:spcPct val="80000"/>
              </a:lnSpc>
              <a:buFontTx/>
              <a:buAutoNum type="alphaLcPeriod"/>
            </a:pPr>
            <a:endParaRPr lang="en-US" sz="2000" dirty="0"/>
          </a:p>
          <a:p>
            <a:pPr marL="609600" indent="-609600">
              <a:lnSpc>
                <a:spcPct val="80000"/>
              </a:lnSpc>
              <a:buFontTx/>
              <a:buAutoNum type="alphaLcPeriod"/>
            </a:pPr>
            <a:r>
              <a:rPr lang="en-US" sz="2000" dirty="0" smtClean="0"/>
              <a:t>Dissociate </a:t>
            </a:r>
            <a:r>
              <a:rPr lang="en-US" sz="2000" dirty="0"/>
              <a:t>silicon permanganate:</a:t>
            </a:r>
            <a:br>
              <a:rPr lang="en-US" sz="2000" dirty="0"/>
            </a:br>
            <a:endParaRPr lang="en-US" sz="2000" dirty="0"/>
          </a:p>
          <a:p>
            <a:pPr marL="609600" indent="-609600">
              <a:lnSpc>
                <a:spcPct val="80000"/>
              </a:lnSpc>
              <a:buFontTx/>
              <a:buAutoNum type="alphaLcPeriod"/>
            </a:pPr>
            <a:endParaRPr lang="en-US" sz="2000" dirty="0"/>
          </a:p>
          <a:p>
            <a:pPr marL="609600" indent="-609600">
              <a:lnSpc>
                <a:spcPct val="80000"/>
              </a:lnSpc>
              <a:buFontTx/>
              <a:buAutoNum type="alphaLcPeriod"/>
            </a:pPr>
            <a:r>
              <a:rPr lang="en-US" sz="2000" dirty="0"/>
              <a:t>Precipitate zinc phosphate:</a:t>
            </a:r>
          </a:p>
        </p:txBody>
      </p:sp>
      <p:sp>
        <p:nvSpPr>
          <p:cNvPr id="10" name="Slide Number Placeholder 5"/>
          <p:cNvSpPr>
            <a:spLocks noGrp="1"/>
          </p:cNvSpPr>
          <p:nvPr>
            <p:ph type="sldNum" sz="quarter" idx="12"/>
          </p:nvPr>
        </p:nvSpPr>
        <p:spPr/>
        <p:txBody>
          <a:bodyPr/>
          <a:lstStyle/>
          <a:p>
            <a:fld id="{76FA0578-FCD7-462D-B38B-A87E7E17C484}" type="slidenum">
              <a:rPr lang="en-US"/>
              <a:pPr/>
              <a:t>6</a:t>
            </a:fld>
            <a:endParaRPr lang="en-US"/>
          </a:p>
        </p:txBody>
      </p:sp>
      <p:sp>
        <p:nvSpPr>
          <p:cNvPr id="191497" name="Rectangle 9"/>
          <p:cNvSpPr>
            <a:spLocks noGrp="1" noChangeArrowheads="1"/>
          </p:cNvSpPr>
          <p:nvPr>
            <p:ph type="title"/>
          </p:nvPr>
        </p:nvSpPr>
        <p:spPr>
          <a:xfrm>
            <a:off x="914400" y="-76200"/>
            <a:ext cx="7543800" cy="838200"/>
          </a:xfrm>
        </p:spPr>
        <p:txBody>
          <a:bodyPr>
            <a:normAutofit fontScale="90000"/>
          </a:bodyPr>
          <a:lstStyle/>
          <a:p>
            <a:r>
              <a:rPr lang="en-US" dirty="0"/>
              <a:t>Practicing Solubility Equations</a:t>
            </a:r>
          </a:p>
        </p:txBody>
      </p:sp>
    </p:spTree>
    <p:extLst>
      <p:ext uri="{BB962C8B-B14F-4D97-AF65-F5344CB8AC3E}">
        <p14:creationId xmlns:p14="http://schemas.microsoft.com/office/powerpoint/2010/main" val="6831982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1" name="Rectangle 3"/>
          <p:cNvSpPr>
            <a:spLocks noGrp="1" noChangeArrowheads="1"/>
          </p:cNvSpPr>
          <p:nvPr>
            <p:ph idx="1"/>
          </p:nvPr>
        </p:nvSpPr>
        <p:spPr>
          <a:xfrm>
            <a:off x="457200" y="914400"/>
            <a:ext cx="8153400" cy="4800600"/>
          </a:xfrm>
        </p:spPr>
        <p:txBody>
          <a:bodyPr/>
          <a:lstStyle/>
          <a:p>
            <a:pPr marL="990600" lvl="1" indent="-533400">
              <a:buFont typeface="+mj-lt"/>
              <a:buAutoNum type="alphaLcPeriod" startAt="2"/>
            </a:pPr>
            <a:r>
              <a:rPr lang="en-US" dirty="0" smtClean="0">
                <a:sym typeface="Wingdings" pitchFamily="2" charset="2"/>
              </a:rPr>
              <a:t>Cr</a:t>
            </a:r>
            <a:r>
              <a:rPr lang="en-US" baseline="30000" dirty="0" smtClean="0">
                <a:sym typeface="Wingdings" pitchFamily="2" charset="2"/>
              </a:rPr>
              <a:t>3</a:t>
            </a:r>
            <a:r>
              <a:rPr lang="en-US" baseline="30000" dirty="0">
                <a:sym typeface="Wingdings" pitchFamily="2" charset="2"/>
              </a:rPr>
              <a:t>+</a:t>
            </a:r>
            <a:r>
              <a:rPr lang="en-US" dirty="0">
                <a:sym typeface="Wingdings" pitchFamily="2" charset="2"/>
              </a:rPr>
              <a:t>(</a:t>
            </a:r>
            <a:r>
              <a:rPr lang="en-US" dirty="0" err="1">
                <a:sym typeface="Wingdings" pitchFamily="2" charset="2"/>
              </a:rPr>
              <a:t>aq</a:t>
            </a:r>
            <a:r>
              <a:rPr lang="en-US" dirty="0">
                <a:sym typeface="Wingdings" pitchFamily="2" charset="2"/>
              </a:rPr>
              <a:t>) + Zn(s)  Cr(s) + Zn</a:t>
            </a:r>
            <a:r>
              <a:rPr lang="en-US" baseline="30000" dirty="0">
                <a:sym typeface="Wingdings" pitchFamily="2" charset="2"/>
              </a:rPr>
              <a:t>2+</a:t>
            </a:r>
            <a:r>
              <a:rPr lang="en-US" dirty="0">
                <a:sym typeface="Wingdings" pitchFamily="2" charset="2"/>
              </a:rPr>
              <a:t>(</a:t>
            </a:r>
            <a:r>
              <a:rPr lang="en-US" dirty="0" err="1">
                <a:sym typeface="Wingdings" pitchFamily="2" charset="2"/>
              </a:rPr>
              <a:t>aq</a:t>
            </a:r>
            <a:r>
              <a:rPr lang="en-US" dirty="0" smtClean="0">
                <a:sym typeface="Wingdings" pitchFamily="2" charset="2"/>
              </a:rPr>
              <a:t>)</a:t>
            </a:r>
            <a:endParaRPr lang="en-US" dirty="0">
              <a:sym typeface="Wingdings" pitchFamily="2" charset="2"/>
            </a:endParaRPr>
          </a:p>
        </p:txBody>
      </p:sp>
      <p:sp>
        <p:nvSpPr>
          <p:cNvPr id="4" name="Slide Number Placeholder 5"/>
          <p:cNvSpPr>
            <a:spLocks noGrp="1"/>
          </p:cNvSpPr>
          <p:nvPr>
            <p:ph type="sldNum" sz="quarter" idx="12"/>
          </p:nvPr>
        </p:nvSpPr>
        <p:spPr/>
        <p:txBody>
          <a:bodyPr/>
          <a:lstStyle/>
          <a:p>
            <a:fld id="{5249ED2A-2E54-4C73-BB1A-C3005661F5BC}" type="slidenum">
              <a:rPr lang="en-US"/>
              <a:pPr/>
              <a:t>60</a:t>
            </a:fld>
            <a:endParaRPr lang="en-US"/>
          </a:p>
        </p:txBody>
      </p:sp>
      <p:sp>
        <p:nvSpPr>
          <p:cNvPr id="386050" name="Rectangle 2"/>
          <p:cNvSpPr>
            <a:spLocks noGrp="1" noChangeArrowheads="1"/>
          </p:cNvSpPr>
          <p:nvPr>
            <p:ph type="title"/>
          </p:nvPr>
        </p:nvSpPr>
        <p:spPr>
          <a:xfrm>
            <a:off x="485717" y="0"/>
            <a:ext cx="8229600" cy="655638"/>
          </a:xfrm>
        </p:spPr>
        <p:txBody>
          <a:bodyPr>
            <a:normAutofit fontScale="90000"/>
          </a:bodyPr>
          <a:lstStyle/>
          <a:p>
            <a:r>
              <a:rPr lang="en-US" dirty="0"/>
              <a:t>Half-Reaction Method Examples</a:t>
            </a:r>
          </a:p>
        </p:txBody>
      </p:sp>
    </p:spTree>
    <p:extLst>
      <p:ext uri="{BB962C8B-B14F-4D97-AF65-F5344CB8AC3E}">
        <p14:creationId xmlns:p14="http://schemas.microsoft.com/office/powerpoint/2010/main" val="41953367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1" name="Rectangle 3"/>
          <p:cNvSpPr>
            <a:spLocks noGrp="1" noChangeArrowheads="1"/>
          </p:cNvSpPr>
          <p:nvPr>
            <p:ph idx="1"/>
          </p:nvPr>
        </p:nvSpPr>
        <p:spPr>
          <a:xfrm>
            <a:off x="381000" y="990600"/>
            <a:ext cx="8305800" cy="4800600"/>
          </a:xfrm>
        </p:spPr>
        <p:txBody>
          <a:bodyPr/>
          <a:lstStyle/>
          <a:p>
            <a:pPr marL="971550" lvl="1" indent="-514350">
              <a:buFont typeface="+mj-lt"/>
              <a:buAutoNum type="alphaLcPeriod" startAt="3"/>
            </a:pPr>
            <a:r>
              <a:rPr lang="en-US" dirty="0" smtClean="0">
                <a:sym typeface="Wingdings" pitchFamily="2" charset="2"/>
              </a:rPr>
              <a:t>Cu</a:t>
            </a:r>
            <a:r>
              <a:rPr lang="en-US" baseline="30000" dirty="0" smtClean="0">
                <a:sym typeface="Wingdings" pitchFamily="2" charset="2"/>
              </a:rPr>
              <a:t>2</a:t>
            </a:r>
            <a:r>
              <a:rPr lang="en-US" baseline="30000" dirty="0">
                <a:sym typeface="Wingdings" pitchFamily="2" charset="2"/>
              </a:rPr>
              <a:t>+</a:t>
            </a:r>
            <a:r>
              <a:rPr lang="en-US" dirty="0">
                <a:sym typeface="Wingdings" pitchFamily="2" charset="2"/>
              </a:rPr>
              <a:t>(</a:t>
            </a:r>
            <a:r>
              <a:rPr lang="en-US" dirty="0" err="1">
                <a:sym typeface="Wingdings" pitchFamily="2" charset="2"/>
              </a:rPr>
              <a:t>aq</a:t>
            </a:r>
            <a:r>
              <a:rPr lang="en-US" dirty="0">
                <a:sym typeface="Wingdings" pitchFamily="2" charset="2"/>
              </a:rPr>
              <a:t>) + Al(s) Al</a:t>
            </a:r>
            <a:r>
              <a:rPr lang="en-US" baseline="30000" dirty="0">
                <a:sym typeface="Wingdings" pitchFamily="2" charset="2"/>
              </a:rPr>
              <a:t>3+</a:t>
            </a:r>
            <a:r>
              <a:rPr lang="en-US" dirty="0">
                <a:sym typeface="Wingdings" pitchFamily="2" charset="2"/>
              </a:rPr>
              <a:t>(</a:t>
            </a:r>
            <a:r>
              <a:rPr lang="en-US" dirty="0" err="1">
                <a:sym typeface="Wingdings" pitchFamily="2" charset="2"/>
              </a:rPr>
              <a:t>aq</a:t>
            </a:r>
            <a:r>
              <a:rPr lang="en-US" dirty="0">
                <a:sym typeface="Wingdings" pitchFamily="2" charset="2"/>
              </a:rPr>
              <a:t>) + Cu(s</a:t>
            </a:r>
            <a:r>
              <a:rPr lang="en-US" dirty="0" smtClean="0">
                <a:sym typeface="Wingdings" pitchFamily="2" charset="2"/>
              </a:rPr>
              <a:t>)</a:t>
            </a:r>
            <a:endParaRPr lang="en-US" dirty="0">
              <a:sym typeface="Wingdings" pitchFamily="2" charset="2"/>
            </a:endParaRPr>
          </a:p>
        </p:txBody>
      </p:sp>
      <p:sp>
        <p:nvSpPr>
          <p:cNvPr id="4" name="Slide Number Placeholder 5"/>
          <p:cNvSpPr>
            <a:spLocks noGrp="1"/>
          </p:cNvSpPr>
          <p:nvPr>
            <p:ph type="sldNum" sz="quarter" idx="12"/>
          </p:nvPr>
        </p:nvSpPr>
        <p:spPr/>
        <p:txBody>
          <a:bodyPr/>
          <a:lstStyle/>
          <a:p>
            <a:fld id="{5249ED2A-2E54-4C73-BB1A-C3005661F5BC}" type="slidenum">
              <a:rPr lang="en-US"/>
              <a:pPr/>
              <a:t>61</a:t>
            </a:fld>
            <a:endParaRPr lang="en-US"/>
          </a:p>
        </p:txBody>
      </p:sp>
      <p:sp>
        <p:nvSpPr>
          <p:cNvPr id="386050" name="Rectangle 2"/>
          <p:cNvSpPr>
            <a:spLocks noGrp="1" noChangeArrowheads="1"/>
          </p:cNvSpPr>
          <p:nvPr>
            <p:ph type="title"/>
          </p:nvPr>
        </p:nvSpPr>
        <p:spPr>
          <a:xfrm>
            <a:off x="485717" y="0"/>
            <a:ext cx="8229600" cy="655638"/>
          </a:xfrm>
        </p:spPr>
        <p:txBody>
          <a:bodyPr>
            <a:normAutofit fontScale="90000"/>
          </a:bodyPr>
          <a:lstStyle/>
          <a:p>
            <a:r>
              <a:rPr lang="en-US" dirty="0"/>
              <a:t>Half-Reaction Method Examples</a:t>
            </a:r>
          </a:p>
        </p:txBody>
      </p:sp>
    </p:spTree>
    <p:extLst>
      <p:ext uri="{BB962C8B-B14F-4D97-AF65-F5344CB8AC3E}">
        <p14:creationId xmlns:p14="http://schemas.microsoft.com/office/powerpoint/2010/main" val="1090480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533400" y="838200"/>
            <a:ext cx="8077200" cy="5181600"/>
          </a:xfrm>
        </p:spPr>
        <p:txBody>
          <a:bodyPr/>
          <a:lstStyle/>
          <a:p>
            <a:pPr>
              <a:lnSpc>
                <a:spcPct val="150000"/>
              </a:lnSpc>
            </a:pPr>
            <a:r>
              <a:rPr lang="en-US" dirty="0"/>
              <a:t>When balancing half-reactions in acidic solution:</a:t>
            </a:r>
          </a:p>
          <a:p>
            <a:pPr lvl="1">
              <a:lnSpc>
                <a:spcPct val="150000"/>
              </a:lnSpc>
            </a:pPr>
            <a:r>
              <a:rPr lang="en-US" dirty="0"/>
              <a:t>Balance all the elements except hydrogen and oxygen.</a:t>
            </a:r>
          </a:p>
          <a:p>
            <a:pPr lvl="1">
              <a:lnSpc>
                <a:spcPct val="150000"/>
              </a:lnSpc>
            </a:pPr>
            <a:r>
              <a:rPr lang="en-US" dirty="0"/>
              <a:t>Balance oxygen using H</a:t>
            </a:r>
            <a:r>
              <a:rPr lang="en-US" baseline="-25000" dirty="0"/>
              <a:t>2</a:t>
            </a:r>
            <a:r>
              <a:rPr lang="en-US" dirty="0"/>
              <a:t>O</a:t>
            </a:r>
          </a:p>
          <a:p>
            <a:pPr lvl="1">
              <a:lnSpc>
                <a:spcPct val="150000"/>
              </a:lnSpc>
            </a:pPr>
            <a:r>
              <a:rPr lang="en-US" dirty="0"/>
              <a:t>Balance hydrogen using H</a:t>
            </a:r>
            <a:r>
              <a:rPr lang="en-US" baseline="30000" dirty="0"/>
              <a:t>+</a:t>
            </a:r>
          </a:p>
          <a:p>
            <a:pPr lvl="1">
              <a:lnSpc>
                <a:spcPct val="150000"/>
              </a:lnSpc>
            </a:pPr>
            <a:r>
              <a:rPr lang="en-US" dirty="0"/>
              <a:t>Balance the charge using electrons</a:t>
            </a:r>
          </a:p>
          <a:p>
            <a:endParaRPr lang="en-US" dirty="0"/>
          </a:p>
        </p:txBody>
      </p:sp>
      <p:sp>
        <p:nvSpPr>
          <p:cNvPr id="4" name="Slide Number Placeholder 5"/>
          <p:cNvSpPr>
            <a:spLocks noGrp="1"/>
          </p:cNvSpPr>
          <p:nvPr>
            <p:ph type="sldNum" sz="quarter" idx="12"/>
          </p:nvPr>
        </p:nvSpPr>
        <p:spPr/>
        <p:txBody>
          <a:bodyPr/>
          <a:lstStyle/>
          <a:p>
            <a:fld id="{22C1D0ED-CA36-4DCD-8BE6-6F2E656DB149}" type="slidenum">
              <a:rPr lang="en-US"/>
              <a:pPr/>
              <a:t>62</a:t>
            </a:fld>
            <a:endParaRPr lang="en-US"/>
          </a:p>
        </p:txBody>
      </p:sp>
      <p:sp>
        <p:nvSpPr>
          <p:cNvPr id="57346" name="Rectangle 2"/>
          <p:cNvSpPr>
            <a:spLocks noGrp="1" noChangeArrowheads="1"/>
          </p:cNvSpPr>
          <p:nvPr>
            <p:ph type="title"/>
          </p:nvPr>
        </p:nvSpPr>
        <p:spPr>
          <a:xfrm>
            <a:off x="533400" y="-76200"/>
            <a:ext cx="8077200" cy="1066800"/>
          </a:xfrm>
        </p:spPr>
        <p:txBody>
          <a:bodyPr/>
          <a:lstStyle/>
          <a:p>
            <a:r>
              <a:rPr lang="en-US" sz="3000" dirty="0"/>
              <a:t>Half-Reaction Method in Acidic Solution</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7" name="Rectangle 3"/>
          <p:cNvSpPr>
            <a:spLocks noGrp="1" noChangeArrowheads="1"/>
          </p:cNvSpPr>
          <p:nvPr>
            <p:ph idx="1"/>
          </p:nvPr>
        </p:nvSpPr>
        <p:spPr>
          <a:xfrm>
            <a:off x="533400" y="838200"/>
            <a:ext cx="8229600" cy="4800600"/>
          </a:xfrm>
          <a:noFill/>
        </p:spPr>
        <p:txBody>
          <a:bodyPr/>
          <a:lstStyle/>
          <a:p>
            <a:pPr marL="0" indent="0">
              <a:lnSpc>
                <a:spcPct val="90000"/>
              </a:lnSpc>
              <a:buFontTx/>
              <a:buNone/>
            </a:pPr>
            <a:r>
              <a:rPr lang="en-US" sz="2800" dirty="0" smtClean="0"/>
              <a:t>Balance </a:t>
            </a:r>
            <a:r>
              <a:rPr lang="en-US" sz="2800" dirty="0"/>
              <a:t>the following redox reactions. Each occurs in </a:t>
            </a:r>
            <a:r>
              <a:rPr lang="en-US" sz="2800" u="sng" dirty="0"/>
              <a:t>acidic</a:t>
            </a:r>
            <a:r>
              <a:rPr lang="en-US" sz="2800" dirty="0"/>
              <a:t> solution</a:t>
            </a:r>
            <a:r>
              <a:rPr lang="en-US" sz="2800" dirty="0" smtClean="0"/>
              <a:t>.</a:t>
            </a:r>
            <a:br>
              <a:rPr lang="en-US" sz="2800" dirty="0" smtClean="0"/>
            </a:br>
            <a:endParaRPr lang="en-US" sz="2800" dirty="0"/>
          </a:p>
          <a:p>
            <a:pPr marL="609600" indent="-609600">
              <a:lnSpc>
                <a:spcPct val="90000"/>
              </a:lnSpc>
              <a:buFontTx/>
              <a:buAutoNum type="arabicPeriod"/>
            </a:pPr>
            <a:r>
              <a:rPr lang="en-US" sz="2400" dirty="0"/>
              <a:t>S</a:t>
            </a:r>
            <a:r>
              <a:rPr lang="en-US" sz="2400" baseline="30000" dirty="0"/>
              <a:t>2-</a:t>
            </a:r>
            <a:r>
              <a:rPr lang="en-US" sz="2400" dirty="0"/>
              <a:t>(</a:t>
            </a:r>
            <a:r>
              <a:rPr lang="en-US" sz="2400" dirty="0" err="1"/>
              <a:t>aq</a:t>
            </a:r>
            <a:r>
              <a:rPr lang="en-US" sz="2400" dirty="0"/>
              <a:t>) + I</a:t>
            </a:r>
            <a:r>
              <a:rPr lang="en-US" sz="2400" baseline="-25000" dirty="0"/>
              <a:t>2</a:t>
            </a:r>
            <a:r>
              <a:rPr lang="en-US" sz="2400" dirty="0"/>
              <a:t>(s) → SO</a:t>
            </a:r>
            <a:r>
              <a:rPr lang="en-US" sz="2400" baseline="-25000" dirty="0"/>
              <a:t>4</a:t>
            </a:r>
            <a:r>
              <a:rPr lang="en-US" sz="2400" baseline="30000" dirty="0"/>
              <a:t>2-</a:t>
            </a:r>
            <a:r>
              <a:rPr lang="en-US" sz="2400" dirty="0"/>
              <a:t>(</a:t>
            </a:r>
            <a:r>
              <a:rPr lang="en-US" sz="2400" dirty="0" err="1"/>
              <a:t>aq</a:t>
            </a:r>
            <a:r>
              <a:rPr lang="en-US" sz="2400" dirty="0"/>
              <a:t>) + I</a:t>
            </a:r>
            <a:r>
              <a:rPr lang="en-US" sz="2400" baseline="30000" dirty="0"/>
              <a:t>-</a:t>
            </a:r>
            <a:r>
              <a:rPr lang="en-US" sz="2400" dirty="0"/>
              <a:t>(</a:t>
            </a:r>
            <a:r>
              <a:rPr lang="en-US" sz="2400" dirty="0" err="1"/>
              <a:t>aq</a:t>
            </a:r>
            <a:r>
              <a:rPr lang="en-US" sz="2400" dirty="0"/>
              <a:t>)</a:t>
            </a:r>
            <a:br>
              <a:rPr lang="en-US" sz="2400" dirty="0"/>
            </a:br>
            <a:endParaRPr lang="en-US" sz="2400" dirty="0"/>
          </a:p>
          <a:p>
            <a:pPr marL="457200" lvl="1" indent="0">
              <a:lnSpc>
                <a:spcPct val="90000"/>
              </a:lnSpc>
              <a:buNone/>
            </a:pPr>
            <a:endParaRPr lang="en-US" sz="2400" dirty="0"/>
          </a:p>
          <a:p>
            <a:pPr marL="990600" lvl="1" indent="-533400">
              <a:lnSpc>
                <a:spcPct val="90000"/>
              </a:lnSpc>
            </a:pPr>
            <a:endParaRPr lang="en-US" sz="2400" dirty="0"/>
          </a:p>
          <a:p>
            <a:pPr marL="990600" lvl="1" indent="-533400">
              <a:lnSpc>
                <a:spcPct val="90000"/>
              </a:lnSpc>
            </a:pPr>
            <a:endParaRPr lang="en-US" sz="2400" dirty="0"/>
          </a:p>
          <a:p>
            <a:pPr marL="990600" lvl="1" indent="-533400">
              <a:lnSpc>
                <a:spcPct val="90000"/>
              </a:lnSpc>
            </a:pPr>
            <a:endParaRPr lang="en-US" sz="2400" dirty="0"/>
          </a:p>
          <a:p>
            <a:pPr marL="990600" lvl="1" indent="-533400">
              <a:lnSpc>
                <a:spcPct val="90000"/>
              </a:lnSpc>
            </a:pPr>
            <a:endParaRPr lang="en-US" sz="2400" dirty="0"/>
          </a:p>
        </p:txBody>
      </p:sp>
      <p:sp>
        <p:nvSpPr>
          <p:cNvPr id="4" name="Slide Number Placeholder 5"/>
          <p:cNvSpPr>
            <a:spLocks noGrp="1"/>
          </p:cNvSpPr>
          <p:nvPr>
            <p:ph type="sldNum" sz="quarter" idx="12"/>
          </p:nvPr>
        </p:nvSpPr>
        <p:spPr/>
        <p:txBody>
          <a:bodyPr/>
          <a:lstStyle/>
          <a:p>
            <a:fld id="{D326A436-C587-4F30-A74E-E4B96DB672F0}" type="slidenum">
              <a:rPr lang="en-US"/>
              <a:pPr/>
              <a:t>63</a:t>
            </a:fld>
            <a:endParaRPr lang="en-US"/>
          </a:p>
        </p:txBody>
      </p:sp>
      <p:sp>
        <p:nvSpPr>
          <p:cNvPr id="405506" name="Rectangle 2"/>
          <p:cNvSpPr>
            <a:spLocks noGrp="1" noChangeArrowheads="1"/>
          </p:cNvSpPr>
          <p:nvPr>
            <p:ph type="title"/>
          </p:nvPr>
        </p:nvSpPr>
        <p:spPr>
          <a:xfrm>
            <a:off x="762000" y="0"/>
            <a:ext cx="7543800" cy="838200"/>
          </a:xfrm>
        </p:spPr>
        <p:txBody>
          <a:bodyPr/>
          <a:lstStyle/>
          <a:p>
            <a:r>
              <a:rPr lang="en-US" sz="3200" dirty="0"/>
              <a:t>Balancing Redox in Acidic Solutions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7" name="Rectangle 3"/>
          <p:cNvSpPr>
            <a:spLocks noGrp="1" noChangeArrowheads="1"/>
          </p:cNvSpPr>
          <p:nvPr>
            <p:ph idx="1"/>
          </p:nvPr>
        </p:nvSpPr>
        <p:spPr>
          <a:xfrm>
            <a:off x="609600" y="990600"/>
            <a:ext cx="7543800" cy="4800600"/>
          </a:xfrm>
          <a:noFill/>
        </p:spPr>
        <p:txBody>
          <a:bodyPr/>
          <a:lstStyle/>
          <a:p>
            <a:pPr marL="609600" indent="-609600">
              <a:lnSpc>
                <a:spcPct val="90000"/>
              </a:lnSpc>
              <a:buFont typeface="+mj-lt"/>
              <a:buAutoNum type="arabicPeriod" startAt="2"/>
            </a:pPr>
            <a:r>
              <a:rPr lang="en-US" sz="2400" dirty="0" err="1" smtClean="0"/>
              <a:t>Mn</a:t>
            </a:r>
            <a:r>
              <a:rPr lang="en-US" sz="2400" dirty="0" smtClean="0"/>
              <a:t>(s</a:t>
            </a:r>
            <a:r>
              <a:rPr lang="en-US" sz="2400" dirty="0"/>
              <a:t>) + </a:t>
            </a:r>
            <a:r>
              <a:rPr lang="en-US" sz="2400" dirty="0" smtClean="0"/>
              <a:t>NO</a:t>
            </a:r>
            <a:r>
              <a:rPr lang="en-US" sz="2400" baseline="-25000" dirty="0" smtClean="0"/>
              <a:t>3</a:t>
            </a:r>
            <a:r>
              <a:rPr lang="en-US" sz="2400" baseline="30000" dirty="0" smtClean="0"/>
              <a:t>-</a:t>
            </a:r>
            <a:r>
              <a:rPr lang="en-US" sz="2400" dirty="0" smtClean="0"/>
              <a:t>(</a:t>
            </a:r>
            <a:r>
              <a:rPr lang="en-US" sz="2400" dirty="0" err="1" smtClean="0"/>
              <a:t>aq</a:t>
            </a:r>
            <a:r>
              <a:rPr lang="en-US" sz="2400" dirty="0"/>
              <a:t>) → Mn</a:t>
            </a:r>
            <a:r>
              <a:rPr lang="en-US" sz="2400" baseline="30000" dirty="0"/>
              <a:t>2+</a:t>
            </a:r>
            <a:r>
              <a:rPr lang="en-US" sz="2400" dirty="0"/>
              <a:t>(</a:t>
            </a:r>
            <a:r>
              <a:rPr lang="en-US" sz="2400" dirty="0" err="1"/>
              <a:t>aq</a:t>
            </a:r>
            <a:r>
              <a:rPr lang="en-US" sz="2400" dirty="0"/>
              <a:t>) +NO</a:t>
            </a:r>
            <a:r>
              <a:rPr lang="en-US" sz="2400" baseline="-25000" dirty="0"/>
              <a:t>2</a:t>
            </a:r>
            <a:r>
              <a:rPr lang="en-US" sz="2400" dirty="0"/>
              <a:t> (g) </a:t>
            </a:r>
            <a:br>
              <a:rPr lang="en-US" sz="2400" dirty="0"/>
            </a:br>
            <a:endParaRPr lang="en-US" sz="2400" dirty="0"/>
          </a:p>
          <a:p>
            <a:pPr marL="457200" lvl="1" indent="0">
              <a:lnSpc>
                <a:spcPct val="90000"/>
              </a:lnSpc>
              <a:buNone/>
            </a:pPr>
            <a:endParaRPr lang="en-US" sz="2400" dirty="0"/>
          </a:p>
          <a:p>
            <a:pPr marL="990600" lvl="1" indent="-533400">
              <a:lnSpc>
                <a:spcPct val="90000"/>
              </a:lnSpc>
            </a:pPr>
            <a:endParaRPr lang="en-US" sz="2400" dirty="0"/>
          </a:p>
          <a:p>
            <a:pPr marL="990600" lvl="1" indent="-533400">
              <a:lnSpc>
                <a:spcPct val="90000"/>
              </a:lnSpc>
            </a:pPr>
            <a:endParaRPr lang="en-US" sz="2400" dirty="0"/>
          </a:p>
          <a:p>
            <a:pPr marL="990600" lvl="1" indent="-533400">
              <a:lnSpc>
                <a:spcPct val="90000"/>
              </a:lnSpc>
            </a:pPr>
            <a:endParaRPr lang="en-US" sz="2400" dirty="0"/>
          </a:p>
          <a:p>
            <a:pPr marL="990600" lvl="1" indent="-533400">
              <a:lnSpc>
                <a:spcPct val="90000"/>
              </a:lnSpc>
            </a:pPr>
            <a:endParaRPr lang="en-US" sz="2400" dirty="0"/>
          </a:p>
        </p:txBody>
      </p:sp>
      <p:sp>
        <p:nvSpPr>
          <p:cNvPr id="4" name="Slide Number Placeholder 5"/>
          <p:cNvSpPr>
            <a:spLocks noGrp="1"/>
          </p:cNvSpPr>
          <p:nvPr>
            <p:ph type="sldNum" sz="quarter" idx="12"/>
          </p:nvPr>
        </p:nvSpPr>
        <p:spPr/>
        <p:txBody>
          <a:bodyPr/>
          <a:lstStyle/>
          <a:p>
            <a:fld id="{D326A436-C587-4F30-A74E-E4B96DB672F0}" type="slidenum">
              <a:rPr lang="en-US"/>
              <a:pPr/>
              <a:t>64</a:t>
            </a:fld>
            <a:endParaRPr lang="en-US"/>
          </a:p>
        </p:txBody>
      </p:sp>
      <p:sp>
        <p:nvSpPr>
          <p:cNvPr id="405506" name="Rectangle 2"/>
          <p:cNvSpPr>
            <a:spLocks noGrp="1" noChangeArrowheads="1"/>
          </p:cNvSpPr>
          <p:nvPr>
            <p:ph type="title"/>
          </p:nvPr>
        </p:nvSpPr>
        <p:spPr>
          <a:xfrm>
            <a:off x="838200" y="0"/>
            <a:ext cx="7543800" cy="838200"/>
          </a:xfrm>
        </p:spPr>
        <p:txBody>
          <a:bodyPr/>
          <a:lstStyle/>
          <a:p>
            <a:r>
              <a:rPr lang="en-US" sz="3200" dirty="0"/>
              <a:t>Balancing Redox in Acidic Solutions</a:t>
            </a:r>
          </a:p>
        </p:txBody>
      </p:sp>
    </p:spTree>
    <p:extLst>
      <p:ext uri="{BB962C8B-B14F-4D97-AF65-F5344CB8AC3E}">
        <p14:creationId xmlns:p14="http://schemas.microsoft.com/office/powerpoint/2010/main" val="3834499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7" name="Rectangle 3"/>
          <p:cNvSpPr>
            <a:spLocks noGrp="1" noChangeArrowheads="1"/>
          </p:cNvSpPr>
          <p:nvPr>
            <p:ph idx="1"/>
          </p:nvPr>
        </p:nvSpPr>
        <p:spPr>
          <a:xfrm>
            <a:off x="838200" y="1066800"/>
            <a:ext cx="7543800" cy="4800600"/>
          </a:xfrm>
          <a:noFill/>
        </p:spPr>
        <p:txBody>
          <a:bodyPr/>
          <a:lstStyle/>
          <a:p>
            <a:pPr marL="609600" indent="-609600">
              <a:lnSpc>
                <a:spcPct val="90000"/>
              </a:lnSpc>
              <a:buFont typeface="+mj-lt"/>
              <a:buAutoNum type="arabicPeriod" startAt="3"/>
            </a:pPr>
            <a:r>
              <a:rPr lang="en-US" sz="2400" dirty="0" smtClean="0"/>
              <a:t>I</a:t>
            </a:r>
            <a:r>
              <a:rPr lang="en-US" sz="2400" baseline="-25000" dirty="0" smtClean="0"/>
              <a:t>2</a:t>
            </a:r>
            <a:r>
              <a:rPr lang="en-US" sz="2400" dirty="0" smtClean="0"/>
              <a:t>(s</a:t>
            </a:r>
            <a:r>
              <a:rPr lang="en-US" sz="2400" dirty="0"/>
              <a:t>) + </a:t>
            </a:r>
            <a:r>
              <a:rPr lang="en-US" sz="2400" dirty="0" err="1"/>
              <a:t>OCl</a:t>
            </a:r>
            <a:r>
              <a:rPr lang="en-US" sz="2400" baseline="30000" dirty="0"/>
              <a:t>-</a:t>
            </a:r>
            <a:r>
              <a:rPr lang="en-US" sz="2400" dirty="0"/>
              <a:t>(</a:t>
            </a:r>
            <a:r>
              <a:rPr lang="en-US" sz="2400" dirty="0" err="1"/>
              <a:t>aq</a:t>
            </a:r>
            <a:r>
              <a:rPr lang="en-US" sz="2400" dirty="0"/>
              <a:t>) → IO</a:t>
            </a:r>
            <a:r>
              <a:rPr lang="en-US" sz="2400" baseline="-25000" dirty="0"/>
              <a:t>3</a:t>
            </a:r>
            <a:r>
              <a:rPr lang="en-US" sz="2400" baseline="30000" dirty="0"/>
              <a:t>-</a:t>
            </a:r>
            <a:r>
              <a:rPr lang="en-US" sz="2400" dirty="0"/>
              <a:t>(</a:t>
            </a:r>
            <a:r>
              <a:rPr lang="en-US" sz="2400" dirty="0" err="1"/>
              <a:t>aq</a:t>
            </a:r>
            <a:r>
              <a:rPr lang="en-US" sz="2400" dirty="0"/>
              <a:t>)+ </a:t>
            </a:r>
            <a:r>
              <a:rPr lang="en-US" sz="2400" dirty="0" err="1"/>
              <a:t>Cl</a:t>
            </a:r>
            <a:r>
              <a:rPr lang="en-US" sz="2400" baseline="30000" dirty="0"/>
              <a:t>-</a:t>
            </a:r>
            <a:r>
              <a:rPr lang="en-US" sz="2400" dirty="0"/>
              <a:t>(</a:t>
            </a:r>
            <a:r>
              <a:rPr lang="en-US" sz="2400" dirty="0" err="1"/>
              <a:t>aq</a:t>
            </a:r>
            <a:r>
              <a:rPr lang="en-US" sz="2400" dirty="0"/>
              <a:t>)</a:t>
            </a:r>
            <a:br>
              <a:rPr lang="en-US" sz="2400" dirty="0"/>
            </a:br>
            <a:endParaRPr lang="en-US" sz="2400" dirty="0"/>
          </a:p>
          <a:p>
            <a:pPr marL="457200" lvl="1" indent="0">
              <a:lnSpc>
                <a:spcPct val="90000"/>
              </a:lnSpc>
              <a:buNone/>
            </a:pPr>
            <a:endParaRPr lang="en-US" sz="2400" dirty="0"/>
          </a:p>
          <a:p>
            <a:pPr marL="990600" lvl="1" indent="-533400">
              <a:lnSpc>
                <a:spcPct val="90000"/>
              </a:lnSpc>
            </a:pPr>
            <a:endParaRPr lang="en-US" sz="2400" dirty="0"/>
          </a:p>
          <a:p>
            <a:pPr marL="990600" lvl="1" indent="-533400">
              <a:lnSpc>
                <a:spcPct val="90000"/>
              </a:lnSpc>
            </a:pPr>
            <a:endParaRPr lang="en-US" sz="2400" dirty="0"/>
          </a:p>
          <a:p>
            <a:pPr marL="990600" lvl="1" indent="-533400">
              <a:lnSpc>
                <a:spcPct val="90000"/>
              </a:lnSpc>
            </a:pPr>
            <a:endParaRPr lang="en-US" sz="2400" dirty="0"/>
          </a:p>
        </p:txBody>
      </p:sp>
      <p:sp>
        <p:nvSpPr>
          <p:cNvPr id="4" name="Slide Number Placeholder 5"/>
          <p:cNvSpPr>
            <a:spLocks noGrp="1"/>
          </p:cNvSpPr>
          <p:nvPr>
            <p:ph type="sldNum" sz="quarter" idx="12"/>
          </p:nvPr>
        </p:nvSpPr>
        <p:spPr/>
        <p:txBody>
          <a:bodyPr/>
          <a:lstStyle/>
          <a:p>
            <a:fld id="{D326A436-C587-4F30-A74E-E4B96DB672F0}" type="slidenum">
              <a:rPr lang="en-US"/>
              <a:pPr/>
              <a:t>65</a:t>
            </a:fld>
            <a:endParaRPr lang="en-US"/>
          </a:p>
        </p:txBody>
      </p:sp>
      <p:sp>
        <p:nvSpPr>
          <p:cNvPr id="405506" name="Rectangle 2"/>
          <p:cNvSpPr>
            <a:spLocks noGrp="1" noChangeArrowheads="1"/>
          </p:cNvSpPr>
          <p:nvPr>
            <p:ph type="title"/>
          </p:nvPr>
        </p:nvSpPr>
        <p:spPr>
          <a:xfrm>
            <a:off x="762000" y="0"/>
            <a:ext cx="7543800" cy="838200"/>
          </a:xfrm>
        </p:spPr>
        <p:txBody>
          <a:bodyPr/>
          <a:lstStyle/>
          <a:p>
            <a:r>
              <a:rPr lang="en-US" sz="3200" dirty="0"/>
              <a:t>Balancing Redox in Acidic Solutions</a:t>
            </a:r>
          </a:p>
        </p:txBody>
      </p:sp>
    </p:spTree>
    <p:extLst>
      <p:ext uri="{BB962C8B-B14F-4D97-AF65-F5344CB8AC3E}">
        <p14:creationId xmlns:p14="http://schemas.microsoft.com/office/powerpoint/2010/main" val="18125257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7" name="Rectangle 3"/>
          <p:cNvSpPr>
            <a:spLocks noGrp="1" noChangeArrowheads="1"/>
          </p:cNvSpPr>
          <p:nvPr>
            <p:ph idx="1"/>
          </p:nvPr>
        </p:nvSpPr>
        <p:spPr>
          <a:xfrm>
            <a:off x="762000" y="914400"/>
            <a:ext cx="7543800" cy="4800600"/>
          </a:xfrm>
          <a:noFill/>
        </p:spPr>
        <p:txBody>
          <a:bodyPr/>
          <a:lstStyle/>
          <a:p>
            <a:pPr marL="609600" indent="-609600">
              <a:lnSpc>
                <a:spcPct val="90000"/>
              </a:lnSpc>
              <a:buFont typeface="+mj-lt"/>
              <a:buAutoNum type="arabicPeriod" startAt="4"/>
            </a:pPr>
            <a:r>
              <a:rPr lang="en-US" sz="2400" dirty="0" smtClean="0"/>
              <a:t>Cr</a:t>
            </a:r>
            <a:r>
              <a:rPr lang="en-US" sz="2400" baseline="-25000" dirty="0" smtClean="0"/>
              <a:t>2</a:t>
            </a:r>
            <a:r>
              <a:rPr lang="en-US" sz="2400" dirty="0" smtClean="0"/>
              <a:t>O</a:t>
            </a:r>
            <a:r>
              <a:rPr lang="en-US" sz="2400" baseline="-25000" dirty="0" smtClean="0"/>
              <a:t>7</a:t>
            </a:r>
            <a:r>
              <a:rPr lang="en-US" sz="2400" baseline="30000" dirty="0" smtClean="0"/>
              <a:t>2-</a:t>
            </a:r>
            <a:r>
              <a:rPr lang="en-US" sz="2400" dirty="0"/>
              <a:t>(</a:t>
            </a:r>
            <a:r>
              <a:rPr lang="en-US" sz="2400" dirty="0" err="1"/>
              <a:t>aq</a:t>
            </a:r>
            <a:r>
              <a:rPr lang="en-US" sz="2400" dirty="0"/>
              <a:t>)+ HNO</a:t>
            </a:r>
            <a:r>
              <a:rPr lang="en-US" sz="2400" baseline="-25000" dirty="0"/>
              <a:t>2</a:t>
            </a:r>
            <a:r>
              <a:rPr lang="en-US" sz="2400" dirty="0"/>
              <a:t>(</a:t>
            </a:r>
            <a:r>
              <a:rPr lang="en-US" sz="2400" dirty="0" err="1"/>
              <a:t>aq</a:t>
            </a:r>
            <a:r>
              <a:rPr lang="en-US" sz="2400" dirty="0"/>
              <a:t>) → Cr</a:t>
            </a:r>
            <a:r>
              <a:rPr lang="en-US" sz="2400" baseline="30000" dirty="0"/>
              <a:t>3+</a:t>
            </a:r>
            <a:r>
              <a:rPr lang="en-US" sz="2400" dirty="0"/>
              <a:t>(</a:t>
            </a:r>
            <a:r>
              <a:rPr lang="en-US" sz="2400" dirty="0" err="1"/>
              <a:t>aq</a:t>
            </a:r>
            <a:r>
              <a:rPr lang="en-US" sz="2400" dirty="0"/>
              <a:t>) +NO</a:t>
            </a:r>
            <a:r>
              <a:rPr lang="en-US" sz="2400" baseline="-25000" dirty="0"/>
              <a:t>3</a:t>
            </a:r>
            <a:r>
              <a:rPr lang="en-US" sz="2400" baseline="30000" dirty="0"/>
              <a:t>-</a:t>
            </a:r>
            <a:r>
              <a:rPr lang="en-US" sz="2400" dirty="0"/>
              <a:t> (</a:t>
            </a:r>
            <a:r>
              <a:rPr lang="en-US" sz="2400" dirty="0" err="1"/>
              <a:t>aq</a:t>
            </a:r>
            <a:r>
              <a:rPr lang="en-US" sz="2400" dirty="0"/>
              <a:t>)</a:t>
            </a:r>
            <a:r>
              <a:rPr lang="en-US" sz="2800" dirty="0"/>
              <a:t> </a:t>
            </a:r>
            <a:br>
              <a:rPr lang="en-US" sz="2800" dirty="0"/>
            </a:br>
            <a:endParaRPr lang="en-US" sz="2800" dirty="0"/>
          </a:p>
          <a:p>
            <a:pPr marL="457200" lvl="1" indent="0">
              <a:lnSpc>
                <a:spcPct val="90000"/>
              </a:lnSpc>
              <a:buNone/>
            </a:pPr>
            <a:endParaRPr lang="en-US" sz="2400" dirty="0"/>
          </a:p>
          <a:p>
            <a:pPr marL="990600" lvl="1" indent="-533400">
              <a:lnSpc>
                <a:spcPct val="90000"/>
              </a:lnSpc>
            </a:pPr>
            <a:endParaRPr lang="en-US" sz="2400" dirty="0"/>
          </a:p>
          <a:p>
            <a:pPr marL="990600" lvl="1" indent="-533400">
              <a:lnSpc>
                <a:spcPct val="90000"/>
              </a:lnSpc>
            </a:pPr>
            <a:endParaRPr lang="en-US" sz="2400" dirty="0"/>
          </a:p>
          <a:p>
            <a:pPr marL="990600" lvl="1" indent="-533400">
              <a:lnSpc>
                <a:spcPct val="90000"/>
              </a:lnSpc>
            </a:pPr>
            <a:endParaRPr lang="en-US" sz="2400" dirty="0"/>
          </a:p>
          <a:p>
            <a:pPr marL="990600" lvl="1" indent="-533400">
              <a:lnSpc>
                <a:spcPct val="90000"/>
              </a:lnSpc>
            </a:pPr>
            <a:endParaRPr lang="en-US" sz="2400" dirty="0"/>
          </a:p>
        </p:txBody>
      </p:sp>
      <p:sp>
        <p:nvSpPr>
          <p:cNvPr id="4" name="Slide Number Placeholder 5"/>
          <p:cNvSpPr>
            <a:spLocks noGrp="1"/>
          </p:cNvSpPr>
          <p:nvPr>
            <p:ph type="sldNum" sz="quarter" idx="12"/>
          </p:nvPr>
        </p:nvSpPr>
        <p:spPr/>
        <p:txBody>
          <a:bodyPr/>
          <a:lstStyle/>
          <a:p>
            <a:fld id="{D326A436-C587-4F30-A74E-E4B96DB672F0}" type="slidenum">
              <a:rPr lang="en-US"/>
              <a:pPr/>
              <a:t>66</a:t>
            </a:fld>
            <a:endParaRPr lang="en-US"/>
          </a:p>
        </p:txBody>
      </p:sp>
      <p:sp>
        <p:nvSpPr>
          <p:cNvPr id="405506" name="Rectangle 2"/>
          <p:cNvSpPr>
            <a:spLocks noGrp="1" noChangeArrowheads="1"/>
          </p:cNvSpPr>
          <p:nvPr>
            <p:ph type="title"/>
          </p:nvPr>
        </p:nvSpPr>
        <p:spPr>
          <a:xfrm>
            <a:off x="838200" y="0"/>
            <a:ext cx="7543800" cy="838200"/>
          </a:xfrm>
        </p:spPr>
        <p:txBody>
          <a:bodyPr/>
          <a:lstStyle/>
          <a:p>
            <a:r>
              <a:rPr lang="en-US" sz="3200" dirty="0"/>
              <a:t>Balancing Redox in Acidic Solutions</a:t>
            </a:r>
          </a:p>
        </p:txBody>
      </p:sp>
    </p:spTree>
    <p:extLst>
      <p:ext uri="{BB962C8B-B14F-4D97-AF65-F5344CB8AC3E}">
        <p14:creationId xmlns:p14="http://schemas.microsoft.com/office/powerpoint/2010/main" val="32691373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7" name="Rectangle 3"/>
          <p:cNvSpPr>
            <a:spLocks noGrp="1" noChangeArrowheads="1"/>
          </p:cNvSpPr>
          <p:nvPr>
            <p:ph idx="1"/>
          </p:nvPr>
        </p:nvSpPr>
        <p:spPr>
          <a:xfrm>
            <a:off x="762000" y="914400"/>
            <a:ext cx="7543800" cy="4800600"/>
          </a:xfrm>
          <a:noFill/>
        </p:spPr>
        <p:txBody>
          <a:bodyPr/>
          <a:lstStyle/>
          <a:p>
            <a:pPr marL="609600" indent="-609600">
              <a:lnSpc>
                <a:spcPct val="90000"/>
              </a:lnSpc>
              <a:buFont typeface="+mj-lt"/>
              <a:buAutoNum type="arabicPeriod" startAt="5"/>
            </a:pPr>
            <a:r>
              <a:rPr lang="en-US" sz="2400" dirty="0" smtClean="0"/>
              <a:t>Br</a:t>
            </a:r>
            <a:r>
              <a:rPr lang="en-US" sz="2400" baseline="-25000" dirty="0" smtClean="0"/>
              <a:t>2</a:t>
            </a:r>
            <a:r>
              <a:rPr lang="en-US" sz="2400" dirty="0" smtClean="0"/>
              <a:t>(</a:t>
            </a:r>
            <a:r>
              <a:rPr lang="en-US" sz="2400" dirty="0" err="1" smtClean="0"/>
              <a:t>aq</a:t>
            </a:r>
            <a:r>
              <a:rPr lang="en-US" sz="2400" dirty="0"/>
              <a:t>) </a:t>
            </a:r>
            <a:r>
              <a:rPr lang="en-US" sz="2400" dirty="0" smtClean="0"/>
              <a:t> </a:t>
            </a:r>
            <a:r>
              <a:rPr lang="en-US" sz="2400" dirty="0"/>
              <a:t>→ Br</a:t>
            </a:r>
            <a:r>
              <a:rPr lang="en-US" sz="2400" baseline="30000" dirty="0"/>
              <a:t>-</a:t>
            </a:r>
            <a:r>
              <a:rPr lang="en-US" sz="2400" dirty="0"/>
              <a:t>(</a:t>
            </a:r>
            <a:r>
              <a:rPr lang="en-US" sz="2400" dirty="0" err="1"/>
              <a:t>aq</a:t>
            </a:r>
            <a:r>
              <a:rPr lang="en-US" sz="2400" dirty="0"/>
              <a:t>) + BrO</a:t>
            </a:r>
            <a:r>
              <a:rPr lang="en-US" sz="2400" baseline="-25000" dirty="0"/>
              <a:t>3</a:t>
            </a:r>
            <a:r>
              <a:rPr lang="en-US" sz="2400" baseline="30000" dirty="0"/>
              <a:t>-</a:t>
            </a:r>
            <a:r>
              <a:rPr lang="en-US" sz="2400" dirty="0"/>
              <a:t>(</a:t>
            </a:r>
            <a:r>
              <a:rPr lang="en-US" sz="2400" dirty="0" err="1"/>
              <a:t>aq</a:t>
            </a:r>
            <a:r>
              <a:rPr lang="en-US" sz="2400" dirty="0"/>
              <a:t>)</a:t>
            </a:r>
            <a:endParaRPr lang="en-US" sz="2800" dirty="0"/>
          </a:p>
          <a:p>
            <a:pPr marL="990600" lvl="1" indent="-533400">
              <a:lnSpc>
                <a:spcPct val="90000"/>
              </a:lnSpc>
            </a:pPr>
            <a:endParaRPr lang="en-US" sz="2400" dirty="0"/>
          </a:p>
          <a:p>
            <a:pPr marL="990600" lvl="1" indent="-533400">
              <a:lnSpc>
                <a:spcPct val="90000"/>
              </a:lnSpc>
            </a:pPr>
            <a:endParaRPr lang="en-US" sz="2400" dirty="0"/>
          </a:p>
          <a:p>
            <a:pPr marL="990600" lvl="1" indent="-533400">
              <a:lnSpc>
                <a:spcPct val="90000"/>
              </a:lnSpc>
            </a:pPr>
            <a:endParaRPr lang="en-US" sz="2400" dirty="0"/>
          </a:p>
          <a:p>
            <a:pPr marL="990600" lvl="1" indent="-533400">
              <a:lnSpc>
                <a:spcPct val="90000"/>
              </a:lnSpc>
            </a:pPr>
            <a:endParaRPr lang="en-US" sz="2400" dirty="0"/>
          </a:p>
          <a:p>
            <a:pPr marL="990600" lvl="1" indent="-533400">
              <a:lnSpc>
                <a:spcPct val="90000"/>
              </a:lnSpc>
            </a:pPr>
            <a:endParaRPr lang="en-US" sz="2400" dirty="0"/>
          </a:p>
        </p:txBody>
      </p:sp>
      <p:sp>
        <p:nvSpPr>
          <p:cNvPr id="4" name="Slide Number Placeholder 5"/>
          <p:cNvSpPr>
            <a:spLocks noGrp="1"/>
          </p:cNvSpPr>
          <p:nvPr>
            <p:ph type="sldNum" sz="quarter" idx="12"/>
          </p:nvPr>
        </p:nvSpPr>
        <p:spPr/>
        <p:txBody>
          <a:bodyPr/>
          <a:lstStyle/>
          <a:p>
            <a:fld id="{D326A436-C587-4F30-A74E-E4B96DB672F0}" type="slidenum">
              <a:rPr lang="en-US"/>
              <a:pPr/>
              <a:t>67</a:t>
            </a:fld>
            <a:endParaRPr lang="en-US"/>
          </a:p>
        </p:txBody>
      </p:sp>
      <p:sp>
        <p:nvSpPr>
          <p:cNvPr id="405506" name="Rectangle 2"/>
          <p:cNvSpPr>
            <a:spLocks noGrp="1" noChangeArrowheads="1"/>
          </p:cNvSpPr>
          <p:nvPr>
            <p:ph type="title"/>
          </p:nvPr>
        </p:nvSpPr>
        <p:spPr>
          <a:xfrm>
            <a:off x="838200" y="0"/>
            <a:ext cx="7543800" cy="838200"/>
          </a:xfrm>
        </p:spPr>
        <p:txBody>
          <a:bodyPr/>
          <a:lstStyle/>
          <a:p>
            <a:r>
              <a:rPr lang="en-US" sz="3200" dirty="0"/>
              <a:t>Balancing Redox in Acidic Solutions</a:t>
            </a:r>
          </a:p>
        </p:txBody>
      </p:sp>
    </p:spTree>
    <p:extLst>
      <p:ext uri="{BB962C8B-B14F-4D97-AF65-F5344CB8AC3E}">
        <p14:creationId xmlns:p14="http://schemas.microsoft.com/office/powerpoint/2010/main" val="371715292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a:xfrm>
            <a:off x="609600" y="914400"/>
            <a:ext cx="7696200" cy="5135563"/>
          </a:xfrm>
        </p:spPr>
        <p:txBody>
          <a:bodyPr/>
          <a:lstStyle/>
          <a:p>
            <a:pPr>
              <a:lnSpc>
                <a:spcPct val="90000"/>
              </a:lnSpc>
            </a:pPr>
            <a:r>
              <a:rPr lang="en-US" dirty="0"/>
              <a:t>Follow procedure for acidic solution until half-reactions are added together.</a:t>
            </a:r>
          </a:p>
          <a:p>
            <a:pPr lvl="1">
              <a:lnSpc>
                <a:spcPct val="90000"/>
              </a:lnSpc>
            </a:pPr>
            <a:r>
              <a:rPr lang="en-US" dirty="0"/>
              <a:t>Add a number of OH</a:t>
            </a:r>
            <a:r>
              <a:rPr lang="en-US" baseline="30000" dirty="0"/>
              <a:t>-</a:t>
            </a:r>
            <a:r>
              <a:rPr lang="en-US" dirty="0"/>
              <a:t> ions that is equal to the number of H</a:t>
            </a:r>
            <a:r>
              <a:rPr lang="en-US" baseline="30000" dirty="0"/>
              <a:t>+</a:t>
            </a:r>
            <a:r>
              <a:rPr lang="en-US" dirty="0"/>
              <a:t> ions to both sides of the equation in order to eliminate H</a:t>
            </a:r>
            <a:r>
              <a:rPr lang="en-US" baseline="30000" dirty="0"/>
              <a:t>+</a:t>
            </a:r>
            <a:r>
              <a:rPr lang="en-US" dirty="0"/>
              <a:t> by forming H</a:t>
            </a:r>
            <a:r>
              <a:rPr lang="en-US" baseline="-25000" dirty="0"/>
              <a:t>2</a:t>
            </a:r>
            <a:r>
              <a:rPr lang="en-US" dirty="0"/>
              <a:t>O.</a:t>
            </a:r>
            <a:br>
              <a:rPr lang="en-US" dirty="0"/>
            </a:br>
            <a:endParaRPr lang="en-US" dirty="0"/>
          </a:p>
          <a:p>
            <a:pPr lvl="1">
              <a:lnSpc>
                <a:spcPct val="90000"/>
              </a:lnSpc>
            </a:pPr>
            <a:r>
              <a:rPr lang="en-US" dirty="0"/>
              <a:t>Form H</a:t>
            </a:r>
            <a:r>
              <a:rPr lang="en-US" baseline="-25000" dirty="0"/>
              <a:t>2</a:t>
            </a:r>
            <a:r>
              <a:rPr lang="en-US" dirty="0"/>
              <a:t>O on the side containing both H</a:t>
            </a:r>
            <a:r>
              <a:rPr lang="en-US" baseline="30000" dirty="0"/>
              <a:t>+</a:t>
            </a:r>
            <a:r>
              <a:rPr lang="en-US" dirty="0"/>
              <a:t> and OH</a:t>
            </a:r>
            <a:r>
              <a:rPr lang="en-US" baseline="30000" dirty="0"/>
              <a:t>-</a:t>
            </a:r>
            <a:r>
              <a:rPr lang="en-US" dirty="0"/>
              <a:t> ions, and eliminate the number of H</a:t>
            </a:r>
            <a:r>
              <a:rPr lang="en-US" baseline="-25000" dirty="0"/>
              <a:t>2</a:t>
            </a:r>
            <a:r>
              <a:rPr lang="en-US" dirty="0"/>
              <a:t>O molecules that appear on both sides of the equation.</a:t>
            </a:r>
          </a:p>
        </p:txBody>
      </p:sp>
      <p:sp>
        <p:nvSpPr>
          <p:cNvPr id="4" name="Slide Number Placeholder 5"/>
          <p:cNvSpPr>
            <a:spLocks noGrp="1"/>
          </p:cNvSpPr>
          <p:nvPr>
            <p:ph type="sldNum" sz="quarter" idx="12"/>
          </p:nvPr>
        </p:nvSpPr>
        <p:spPr/>
        <p:txBody>
          <a:bodyPr/>
          <a:lstStyle/>
          <a:p>
            <a:fld id="{08932E0A-B35B-4C00-9C5A-5D99032BE250}" type="slidenum">
              <a:rPr lang="en-US"/>
              <a:pPr/>
              <a:t>68</a:t>
            </a:fld>
            <a:endParaRPr lang="en-US"/>
          </a:p>
        </p:txBody>
      </p:sp>
      <p:sp>
        <p:nvSpPr>
          <p:cNvPr id="58370" name="Rectangle 2"/>
          <p:cNvSpPr>
            <a:spLocks noGrp="1" noChangeArrowheads="1"/>
          </p:cNvSpPr>
          <p:nvPr>
            <p:ph type="title"/>
          </p:nvPr>
        </p:nvSpPr>
        <p:spPr>
          <a:xfrm>
            <a:off x="685800" y="0"/>
            <a:ext cx="8001000" cy="860425"/>
          </a:xfrm>
        </p:spPr>
        <p:txBody>
          <a:bodyPr/>
          <a:lstStyle/>
          <a:p>
            <a:r>
              <a:rPr lang="en-US" sz="3200" dirty="0"/>
              <a:t>Half Reaction Method in Basic Solution</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838200" y="-76200"/>
            <a:ext cx="7543800" cy="1143000"/>
          </a:xfrm>
        </p:spPr>
        <p:txBody>
          <a:bodyPr/>
          <a:lstStyle/>
          <a:p>
            <a:r>
              <a:rPr lang="en-US" sz="3000" dirty="0"/>
              <a:t>Half-Reaction Method </a:t>
            </a:r>
            <a:r>
              <a:rPr lang="en-US" sz="3000" dirty="0" smtClean="0"/>
              <a:t>Examples</a:t>
            </a:r>
            <a:endParaRPr lang="en-US" sz="3000" dirty="0"/>
          </a:p>
        </p:txBody>
      </p:sp>
      <p:sp>
        <p:nvSpPr>
          <p:cNvPr id="56323" name="Rectangle 3"/>
          <p:cNvSpPr>
            <a:spLocks noGrp="1" noChangeArrowheads="1"/>
          </p:cNvSpPr>
          <p:nvPr>
            <p:ph type="body" sz="half" idx="1"/>
          </p:nvPr>
        </p:nvSpPr>
        <p:spPr>
          <a:xfrm>
            <a:off x="533400" y="762000"/>
            <a:ext cx="8077200" cy="4800600"/>
          </a:xfrm>
        </p:spPr>
        <p:txBody>
          <a:bodyPr/>
          <a:lstStyle/>
          <a:p>
            <a:pPr marL="533400" indent="-533400">
              <a:lnSpc>
                <a:spcPct val="80000"/>
              </a:lnSpc>
              <a:buFont typeface="+mj-lt"/>
              <a:buAutoNum type="arabicPeriod"/>
            </a:pPr>
            <a:r>
              <a:rPr lang="en-US" sz="2400" dirty="0" smtClean="0"/>
              <a:t>Use </a:t>
            </a:r>
            <a:r>
              <a:rPr lang="en-US" sz="2400" dirty="0"/>
              <a:t>the half-reaction method and the skeletal reaction shown to balance the reaction that occurs between NaMnO</a:t>
            </a:r>
            <a:r>
              <a:rPr lang="en-US" sz="2400" baseline="-25000" dirty="0"/>
              <a:t>4</a:t>
            </a:r>
            <a:r>
              <a:rPr lang="en-US" sz="2400" dirty="0"/>
              <a:t> and Na</a:t>
            </a:r>
            <a:r>
              <a:rPr lang="en-US" sz="2400" baseline="-25000" dirty="0"/>
              <a:t>2</a:t>
            </a:r>
            <a:r>
              <a:rPr lang="en-US" sz="2400" dirty="0"/>
              <a:t>C</a:t>
            </a:r>
            <a:r>
              <a:rPr lang="en-US" sz="2400" baseline="-25000" dirty="0"/>
              <a:t>2</a:t>
            </a:r>
            <a:r>
              <a:rPr lang="en-US" sz="2400" dirty="0"/>
              <a:t>O</a:t>
            </a:r>
            <a:r>
              <a:rPr lang="en-US" sz="2400" baseline="-25000" dirty="0"/>
              <a:t>4</a:t>
            </a:r>
            <a:endParaRPr lang="en-US" sz="2400" dirty="0"/>
          </a:p>
          <a:p>
            <a:pPr marL="533400" indent="-533400">
              <a:lnSpc>
                <a:spcPct val="80000"/>
              </a:lnSpc>
              <a:buFontTx/>
              <a:buAutoNum type="arabicPeriod"/>
            </a:pPr>
            <a:endParaRPr lang="en-US" sz="2400" dirty="0"/>
          </a:p>
          <a:p>
            <a:pPr marL="0" indent="0">
              <a:lnSpc>
                <a:spcPct val="80000"/>
              </a:lnSpc>
              <a:buNone/>
            </a:pPr>
            <a:endParaRPr lang="en-US" sz="2400" dirty="0"/>
          </a:p>
        </p:txBody>
      </p:sp>
      <p:graphicFrame>
        <p:nvGraphicFramePr>
          <p:cNvPr id="56327" name="Object 7"/>
          <p:cNvGraphicFramePr>
            <a:graphicFrameLocks noGrp="1" noChangeAspect="1"/>
          </p:cNvGraphicFramePr>
          <p:nvPr>
            <p:ph sz="quarter" idx="2"/>
            <p:extLst>
              <p:ext uri="{D42A27DB-BD31-4B8C-83A1-F6EECF244321}">
                <p14:modId xmlns:p14="http://schemas.microsoft.com/office/powerpoint/2010/main" val="293163812"/>
              </p:ext>
            </p:extLst>
          </p:nvPr>
        </p:nvGraphicFramePr>
        <p:xfrm>
          <a:off x="152400" y="1981200"/>
          <a:ext cx="8915400" cy="508000"/>
        </p:xfrm>
        <a:graphic>
          <a:graphicData uri="http://schemas.openxmlformats.org/presentationml/2006/ole">
            <mc:AlternateContent xmlns:mc="http://schemas.openxmlformats.org/markup-compatibility/2006">
              <mc:Choice xmlns:v="urn:schemas-microsoft-com:vml" Requires="v">
                <p:oleObj spid="_x0000_s441382" name="Equation" r:id="rId4" imgW="4457520" imgH="253800" progId="Equation.3">
                  <p:embed/>
                </p:oleObj>
              </mc:Choice>
              <mc:Fallback>
                <p:oleObj name="Equation" r:id="rId4" imgW="4457520" imgH="253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981200"/>
                        <a:ext cx="8915400" cy="508000"/>
                      </a:xfrm>
                      <a:prstGeom prst="rect">
                        <a:avLst/>
                      </a:prstGeom>
                      <a:noFill/>
                      <a:ln>
                        <a:noFill/>
                      </a:ln>
                      <a:effectLst/>
                      <a:extLst/>
                    </p:spPr>
                  </p:pic>
                </p:oleObj>
              </mc:Fallback>
            </mc:AlternateContent>
          </a:graphicData>
        </a:graphic>
      </p:graphicFrame>
      <p:sp>
        <p:nvSpPr>
          <p:cNvPr id="7" name="Slide Number Placeholder 7"/>
          <p:cNvSpPr>
            <a:spLocks noGrp="1"/>
          </p:cNvSpPr>
          <p:nvPr>
            <p:ph type="sldNum" sz="quarter" idx="12"/>
          </p:nvPr>
        </p:nvSpPr>
        <p:spPr/>
        <p:txBody>
          <a:bodyPr/>
          <a:lstStyle/>
          <a:p>
            <a:fld id="{B6DE47A0-BF93-45C0-9581-17F5D2734B18}" type="slidenum">
              <a:rPr lang="en-US"/>
              <a:pPr/>
              <a:t>69</a:t>
            </a:fld>
            <a:endParaRPr lang="en-US"/>
          </a:p>
        </p:txBody>
      </p:sp>
    </p:spTree>
    <p:extLst>
      <p:ext uri="{BB962C8B-B14F-4D97-AF65-F5344CB8AC3E}">
        <p14:creationId xmlns:p14="http://schemas.microsoft.com/office/powerpoint/2010/main" val="3327692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lide Number Placeholder 3"/>
          <p:cNvSpPr>
            <a:spLocks noGrp="1"/>
          </p:cNvSpPr>
          <p:nvPr>
            <p:ph type="sldNum" sz="quarter" idx="12"/>
          </p:nvPr>
        </p:nvSpPr>
        <p:spPr/>
        <p:txBody>
          <a:bodyPr/>
          <a:lstStyle/>
          <a:p>
            <a:fld id="{D434B6F1-BD58-4A3B-BAEB-E44E53DC6B5A}" type="slidenum">
              <a:rPr lang="en-US"/>
              <a:pPr/>
              <a:t>7</a:t>
            </a:fld>
            <a:endParaRPr lang="en-US"/>
          </a:p>
        </p:txBody>
      </p:sp>
      <p:grpSp>
        <p:nvGrpSpPr>
          <p:cNvPr id="244799" name="Group 63"/>
          <p:cNvGrpSpPr>
            <a:grpSpLocks/>
          </p:cNvGrpSpPr>
          <p:nvPr/>
        </p:nvGrpSpPr>
        <p:grpSpPr bwMode="auto">
          <a:xfrm>
            <a:off x="457200" y="152400"/>
            <a:ext cx="4038600" cy="3581400"/>
            <a:chOff x="-2544" y="288"/>
            <a:chExt cx="2544" cy="2256"/>
          </a:xfrm>
        </p:grpSpPr>
        <p:pic>
          <p:nvPicPr>
            <p:cNvPr id="244739" name="Picture 2" descr="untitled-4"/>
            <p:cNvPicPr>
              <a:picLocks noChangeAspect="1" noChangeArrowheads="1"/>
            </p:cNvPicPr>
            <p:nvPr/>
          </p:nvPicPr>
          <p:blipFill>
            <a:blip r:embed="rId3" cstate="print">
              <a:lum contrast="18000"/>
              <a:extLst>
                <a:ext uri="{28A0092B-C50C-407E-A947-70E740481C1C}">
                  <a14:useLocalDpi xmlns:a14="http://schemas.microsoft.com/office/drawing/2010/main" val="0"/>
                </a:ext>
              </a:extLst>
            </a:blip>
            <a:srcRect l="10812" t="31206" r="42334" b="16690"/>
            <a:stretch>
              <a:fillRect/>
            </a:stretch>
          </p:blipFill>
          <p:spPr bwMode="auto">
            <a:xfrm>
              <a:off x="-2544" y="288"/>
              <a:ext cx="2544"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740" name="Rectangle 34"/>
            <p:cNvSpPr>
              <a:spLocks noChangeArrowheads="1"/>
            </p:cNvSpPr>
            <p:nvPr/>
          </p:nvSpPr>
          <p:spPr bwMode="auto">
            <a:xfrm>
              <a:off x="-576" y="816"/>
              <a:ext cx="576" cy="14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000"/>
            </a:p>
          </p:txBody>
        </p:sp>
        <p:sp>
          <p:nvSpPr>
            <p:cNvPr id="244741" name="Text Box 73"/>
            <p:cNvSpPr txBox="1">
              <a:spLocks noChangeArrowheads="1"/>
            </p:cNvSpPr>
            <p:nvPr/>
          </p:nvSpPr>
          <p:spPr bwMode="auto">
            <a:xfrm>
              <a:off x="-1546" y="2294"/>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2000"/>
                <a:t>?</a:t>
              </a:r>
            </a:p>
          </p:txBody>
        </p:sp>
      </p:grpSp>
      <p:grpSp>
        <p:nvGrpSpPr>
          <p:cNvPr id="3" name="Group 71"/>
          <p:cNvGrpSpPr>
            <a:grpSpLocks/>
          </p:cNvGrpSpPr>
          <p:nvPr/>
        </p:nvGrpSpPr>
        <p:grpSpPr bwMode="auto">
          <a:xfrm>
            <a:off x="457200" y="1981200"/>
            <a:ext cx="3429000" cy="3648075"/>
            <a:chOff x="240" y="1296"/>
            <a:chExt cx="2160" cy="2298"/>
          </a:xfrm>
        </p:grpSpPr>
        <p:pic>
          <p:nvPicPr>
            <p:cNvPr id="244743" name="Picture 59" descr="Zumdahl15_01 "/>
            <p:cNvPicPr>
              <a:picLocks noChangeAspect="1" noChangeArrowheads="1"/>
            </p:cNvPicPr>
            <p:nvPr/>
          </p:nvPicPr>
          <p:blipFill>
            <a:blip r:embed="rId4">
              <a:extLst>
                <a:ext uri="{28A0092B-C50C-407E-A947-70E740481C1C}">
                  <a14:useLocalDpi xmlns:a14="http://schemas.microsoft.com/office/drawing/2010/main" val="0"/>
                </a:ext>
              </a:extLst>
            </a:blip>
            <a:srcRect l="26315" r="48245" b="20598"/>
            <a:stretch>
              <a:fillRect/>
            </a:stretch>
          </p:blipFill>
          <p:spPr bwMode="auto">
            <a:xfrm>
              <a:off x="240" y="1296"/>
              <a:ext cx="2160" cy="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744" name="Text Box 60"/>
            <p:cNvSpPr txBox="1">
              <a:spLocks noChangeArrowheads="1"/>
            </p:cNvSpPr>
            <p:nvPr/>
          </p:nvSpPr>
          <p:spPr bwMode="auto">
            <a:xfrm>
              <a:off x="723" y="2418"/>
              <a:ext cx="23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400"/>
                <a:t>K</a:t>
              </a:r>
              <a:r>
                <a:rPr lang="en-US" sz="1400" baseline="30000"/>
                <a:t>+</a:t>
              </a:r>
            </a:p>
          </p:txBody>
        </p:sp>
        <p:sp>
          <p:nvSpPr>
            <p:cNvPr id="244745" name="Text Box 61"/>
            <p:cNvSpPr txBox="1">
              <a:spLocks noChangeArrowheads="1"/>
            </p:cNvSpPr>
            <p:nvPr/>
          </p:nvSpPr>
          <p:spPr bwMode="auto">
            <a:xfrm>
              <a:off x="884" y="3166"/>
              <a:ext cx="23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400"/>
                <a:t>K</a:t>
              </a:r>
              <a:r>
                <a:rPr lang="en-US" sz="1400" baseline="30000"/>
                <a:t>+</a:t>
              </a:r>
            </a:p>
          </p:txBody>
        </p:sp>
        <p:sp>
          <p:nvSpPr>
            <p:cNvPr id="244746" name="Text Box 62"/>
            <p:cNvSpPr txBox="1">
              <a:spLocks noChangeArrowheads="1"/>
            </p:cNvSpPr>
            <p:nvPr/>
          </p:nvSpPr>
          <p:spPr bwMode="auto">
            <a:xfrm>
              <a:off x="1797" y="2525"/>
              <a:ext cx="23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400"/>
                <a:t>K</a:t>
              </a:r>
              <a:r>
                <a:rPr lang="en-US" sz="1400" baseline="30000"/>
                <a:t>+</a:t>
              </a:r>
            </a:p>
          </p:txBody>
        </p:sp>
        <p:sp>
          <p:nvSpPr>
            <p:cNvPr id="244747" name="Text Box 63"/>
            <p:cNvSpPr txBox="1">
              <a:spLocks noChangeArrowheads="1"/>
            </p:cNvSpPr>
            <p:nvPr/>
          </p:nvSpPr>
          <p:spPr bwMode="auto">
            <a:xfrm>
              <a:off x="1045" y="2472"/>
              <a:ext cx="35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400"/>
                <a:t>NO</a:t>
              </a:r>
              <a:r>
                <a:rPr lang="en-US" sz="1400" baseline="-25000"/>
                <a:t>3</a:t>
              </a:r>
              <a:r>
                <a:rPr lang="en-US" sz="1400" baseline="30000"/>
                <a:t>-</a:t>
              </a:r>
            </a:p>
          </p:txBody>
        </p:sp>
        <p:sp>
          <p:nvSpPr>
            <p:cNvPr id="244748" name="Text Box 64"/>
            <p:cNvSpPr txBox="1">
              <a:spLocks noChangeArrowheads="1"/>
            </p:cNvSpPr>
            <p:nvPr/>
          </p:nvSpPr>
          <p:spPr bwMode="auto">
            <a:xfrm>
              <a:off x="777" y="2792"/>
              <a:ext cx="35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400"/>
                <a:t>NO</a:t>
              </a:r>
              <a:r>
                <a:rPr lang="en-US" sz="1400" baseline="-25000"/>
                <a:t>3</a:t>
              </a:r>
              <a:r>
                <a:rPr lang="en-US" sz="1400" baseline="30000"/>
                <a:t>-</a:t>
              </a:r>
            </a:p>
          </p:txBody>
        </p:sp>
        <p:sp>
          <p:nvSpPr>
            <p:cNvPr id="244749" name="Text Box 65"/>
            <p:cNvSpPr txBox="1">
              <a:spLocks noChangeArrowheads="1"/>
            </p:cNvSpPr>
            <p:nvPr/>
          </p:nvSpPr>
          <p:spPr bwMode="auto">
            <a:xfrm>
              <a:off x="1743" y="2899"/>
              <a:ext cx="35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400"/>
                <a:t>NO</a:t>
              </a:r>
              <a:r>
                <a:rPr lang="en-US" sz="1400" baseline="-25000"/>
                <a:t>3</a:t>
              </a:r>
              <a:r>
                <a:rPr lang="en-US" sz="1400" baseline="30000"/>
                <a:t>-</a:t>
              </a:r>
            </a:p>
          </p:txBody>
        </p:sp>
        <p:sp>
          <p:nvSpPr>
            <p:cNvPr id="244750" name="Freeform 66"/>
            <p:cNvSpPr>
              <a:spLocks/>
            </p:cNvSpPr>
            <p:nvPr/>
          </p:nvSpPr>
          <p:spPr bwMode="auto">
            <a:xfrm>
              <a:off x="1206" y="3166"/>
              <a:ext cx="591" cy="214"/>
            </a:xfrm>
            <a:custGeom>
              <a:avLst/>
              <a:gdLst>
                <a:gd name="T0" fmla="*/ 0 w 528"/>
                <a:gd name="T1" fmla="*/ 119 h 192"/>
                <a:gd name="T2" fmla="*/ 120 w 528"/>
                <a:gd name="T3" fmla="*/ 60 h 192"/>
                <a:gd name="T4" fmla="*/ 180 w 528"/>
                <a:gd name="T5" fmla="*/ 60 h 192"/>
                <a:gd name="T6" fmla="*/ 241 w 528"/>
                <a:gd name="T7" fmla="*/ 0 h 192"/>
                <a:gd name="T8" fmla="*/ 360 w 528"/>
                <a:gd name="T9" fmla="*/ 0 h 192"/>
                <a:gd name="T10" fmla="*/ 421 w 528"/>
                <a:gd name="T11" fmla="*/ 60 h 192"/>
                <a:gd name="T12" fmla="*/ 481 w 528"/>
                <a:gd name="T13" fmla="*/ 60 h 192"/>
                <a:gd name="T14" fmla="*/ 601 w 528"/>
                <a:gd name="T15" fmla="*/ 179 h 192"/>
                <a:gd name="T16" fmla="*/ 662 w 528"/>
                <a:gd name="T17" fmla="*/ 179 h 192"/>
                <a:gd name="T18" fmla="*/ 601 w 528"/>
                <a:gd name="T19" fmla="*/ 239 h 192"/>
                <a:gd name="T20" fmla="*/ 542 w 528"/>
                <a:gd name="T21" fmla="*/ 239 h 192"/>
                <a:gd name="T22" fmla="*/ 421 w 528"/>
                <a:gd name="T23" fmla="*/ 239 h 192"/>
                <a:gd name="T24" fmla="*/ 360 w 528"/>
                <a:gd name="T25" fmla="*/ 179 h 192"/>
                <a:gd name="T26" fmla="*/ 360 w 528"/>
                <a:gd name="T27" fmla="*/ 239 h 192"/>
                <a:gd name="T28" fmla="*/ 241 w 528"/>
                <a:gd name="T29" fmla="*/ 239 h 192"/>
                <a:gd name="T30" fmla="*/ 120 w 528"/>
                <a:gd name="T31" fmla="*/ 239 h 192"/>
                <a:gd name="T32" fmla="*/ 60 w 528"/>
                <a:gd name="T33" fmla="*/ 239 h 192"/>
                <a:gd name="T34" fmla="*/ 60 w 528"/>
                <a:gd name="T35" fmla="*/ 179 h 192"/>
                <a:gd name="T36" fmla="*/ 0 w 528"/>
                <a:gd name="T37" fmla="*/ 179 h 192"/>
                <a:gd name="T38" fmla="*/ 0 w 528"/>
                <a:gd name="T39" fmla="*/ 119 h 19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28"/>
                <a:gd name="T61" fmla="*/ 0 h 192"/>
                <a:gd name="T62" fmla="*/ 528 w 528"/>
                <a:gd name="T63" fmla="*/ 192 h 19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28" h="192">
                  <a:moveTo>
                    <a:pt x="0" y="96"/>
                  </a:moveTo>
                  <a:lnTo>
                    <a:pt x="96" y="48"/>
                  </a:lnTo>
                  <a:lnTo>
                    <a:pt x="144" y="48"/>
                  </a:lnTo>
                  <a:lnTo>
                    <a:pt x="192" y="0"/>
                  </a:lnTo>
                  <a:lnTo>
                    <a:pt x="288" y="0"/>
                  </a:lnTo>
                  <a:lnTo>
                    <a:pt x="336" y="48"/>
                  </a:lnTo>
                  <a:lnTo>
                    <a:pt x="384" y="48"/>
                  </a:lnTo>
                  <a:lnTo>
                    <a:pt x="480" y="144"/>
                  </a:lnTo>
                  <a:lnTo>
                    <a:pt x="528" y="144"/>
                  </a:lnTo>
                  <a:lnTo>
                    <a:pt x="480" y="192"/>
                  </a:lnTo>
                  <a:lnTo>
                    <a:pt x="432" y="192"/>
                  </a:lnTo>
                  <a:lnTo>
                    <a:pt x="336" y="192"/>
                  </a:lnTo>
                  <a:lnTo>
                    <a:pt x="288" y="144"/>
                  </a:lnTo>
                  <a:lnTo>
                    <a:pt x="288" y="192"/>
                  </a:lnTo>
                  <a:lnTo>
                    <a:pt x="192" y="192"/>
                  </a:lnTo>
                  <a:lnTo>
                    <a:pt x="96" y="192"/>
                  </a:lnTo>
                  <a:lnTo>
                    <a:pt x="48" y="192"/>
                  </a:lnTo>
                  <a:lnTo>
                    <a:pt x="48" y="144"/>
                  </a:lnTo>
                  <a:lnTo>
                    <a:pt x="0" y="144"/>
                  </a:lnTo>
                  <a:lnTo>
                    <a:pt x="0" y="96"/>
                  </a:lnTo>
                  <a:close/>
                </a:path>
              </a:pathLst>
            </a:custGeom>
            <a:solidFill>
              <a:srgbClr val="FFFFFF"/>
            </a:solidFill>
            <a:ln w="9525">
              <a:solidFill>
                <a:srgbClr val="C0C0C0"/>
              </a:solidFill>
              <a:round/>
              <a:headEnd/>
              <a:tailEnd/>
            </a:ln>
          </p:spPr>
          <p:txBody>
            <a:bodyPr/>
            <a:lstStyle/>
            <a:p>
              <a:endParaRPr lang="en-US"/>
            </a:p>
          </p:txBody>
        </p:sp>
      </p:grpSp>
      <p:pic>
        <p:nvPicPr>
          <p:cNvPr id="198692" name="Picture 36" descr="Zumdahl08_04"/>
          <p:cNvPicPr>
            <a:picLocks noChangeAspect="1" noChangeArrowheads="1"/>
          </p:cNvPicPr>
          <p:nvPr/>
        </p:nvPicPr>
        <p:blipFill>
          <a:blip r:embed="rId5" cstate="print">
            <a:extLst>
              <a:ext uri="{28A0092B-C50C-407E-A947-70E740481C1C}">
                <a14:useLocalDpi xmlns:a14="http://schemas.microsoft.com/office/drawing/2010/main" val="0"/>
              </a:ext>
            </a:extLst>
          </a:blip>
          <a:srcRect l="4895" t="3226" r="7002" b="4839"/>
          <a:stretch>
            <a:fillRect/>
          </a:stretch>
        </p:blipFill>
        <p:spPr bwMode="auto">
          <a:xfrm>
            <a:off x="457200" y="1981200"/>
            <a:ext cx="3429000" cy="3657600"/>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4752" name="Text Box 3"/>
          <p:cNvSpPr txBox="1">
            <a:spLocks noChangeArrowheads="1"/>
          </p:cNvSpPr>
          <p:nvPr/>
        </p:nvSpPr>
        <p:spPr bwMode="auto">
          <a:xfrm>
            <a:off x="4495800" y="304800"/>
            <a:ext cx="44196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sz="3000" b="1" u="sng"/>
              <a:t>Precipitation Reaction Between</a:t>
            </a:r>
          </a:p>
          <a:p>
            <a:pPr algn="ctr"/>
            <a:r>
              <a:rPr lang="en-US" sz="3000" b="1" u="sng"/>
              <a:t>AgNO</a:t>
            </a:r>
            <a:r>
              <a:rPr lang="en-US" sz="3000" b="1" u="sng" baseline="-25000"/>
              <a:t>3</a:t>
            </a:r>
            <a:r>
              <a:rPr lang="en-US" sz="3000" b="1" u="sng"/>
              <a:t> and KCl</a:t>
            </a:r>
          </a:p>
        </p:txBody>
      </p:sp>
      <p:sp>
        <p:nvSpPr>
          <p:cNvPr id="244753" name="Rectangle 5"/>
          <p:cNvSpPr>
            <a:spLocks noChangeArrowheads="1"/>
          </p:cNvSpPr>
          <p:nvPr/>
        </p:nvSpPr>
        <p:spPr bwMode="auto">
          <a:xfrm>
            <a:off x="4572000" y="2209800"/>
            <a:ext cx="2439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AgNO</a:t>
            </a:r>
            <a:r>
              <a:rPr lang="en-US" baseline="-25000"/>
              <a:t>3</a:t>
            </a:r>
            <a:r>
              <a:rPr lang="en-US"/>
              <a:t>(aq)</a:t>
            </a:r>
            <a:r>
              <a:rPr lang="en-US" baseline="-25000"/>
              <a:t>  </a:t>
            </a:r>
            <a:r>
              <a:rPr lang="en-US"/>
              <a:t>+</a:t>
            </a:r>
            <a:r>
              <a:rPr lang="en-US" baseline="-25000"/>
              <a:t>  </a:t>
            </a:r>
            <a:r>
              <a:rPr lang="en-US"/>
              <a:t> KCl(</a:t>
            </a:r>
            <a:r>
              <a:rPr lang="en-US" i="1"/>
              <a:t>aq</a:t>
            </a:r>
            <a:r>
              <a:rPr lang="en-US"/>
              <a:t>)</a:t>
            </a:r>
          </a:p>
        </p:txBody>
      </p:sp>
      <p:sp>
        <p:nvSpPr>
          <p:cNvPr id="198662" name="Line 6"/>
          <p:cNvSpPr>
            <a:spLocks noChangeShapeType="1"/>
          </p:cNvSpPr>
          <p:nvPr/>
        </p:nvSpPr>
        <p:spPr bwMode="auto">
          <a:xfrm>
            <a:off x="7239000" y="23622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8670" name="Text Box 14"/>
          <p:cNvSpPr txBox="1">
            <a:spLocks noChangeArrowheads="1"/>
          </p:cNvSpPr>
          <p:nvPr/>
        </p:nvSpPr>
        <p:spPr bwMode="auto">
          <a:xfrm>
            <a:off x="7696200" y="2057400"/>
            <a:ext cx="1250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t>unknown </a:t>
            </a:r>
          </a:p>
          <a:p>
            <a:r>
              <a:rPr lang="en-US"/>
              <a:t>white solid</a:t>
            </a:r>
          </a:p>
        </p:txBody>
      </p:sp>
      <p:grpSp>
        <p:nvGrpSpPr>
          <p:cNvPr id="4" name="Group 40"/>
          <p:cNvGrpSpPr>
            <a:grpSpLocks/>
          </p:cNvGrpSpPr>
          <p:nvPr/>
        </p:nvGrpSpPr>
        <p:grpSpPr bwMode="auto">
          <a:xfrm>
            <a:off x="4572000" y="2895599"/>
            <a:ext cx="4475498" cy="1342706"/>
            <a:chOff x="2662" y="1913"/>
            <a:chExt cx="2761" cy="705"/>
          </a:xfrm>
        </p:grpSpPr>
        <p:sp>
          <p:nvSpPr>
            <p:cNvPr id="244757" name="Rectangle 8"/>
            <p:cNvSpPr>
              <a:spLocks noChangeArrowheads="1"/>
            </p:cNvSpPr>
            <p:nvPr/>
          </p:nvSpPr>
          <p:spPr bwMode="auto">
            <a:xfrm>
              <a:off x="2662" y="1913"/>
              <a:ext cx="139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t>Ag</a:t>
              </a:r>
              <a:r>
                <a:rPr lang="en-US" sz="1400" baseline="30000"/>
                <a:t>+</a:t>
              </a:r>
              <a:r>
                <a:rPr lang="en-US" sz="1400"/>
                <a:t>  +  NO</a:t>
              </a:r>
              <a:r>
                <a:rPr lang="en-US" sz="1400" baseline="-25000"/>
                <a:t>3</a:t>
              </a:r>
              <a:r>
                <a:rPr lang="en-US" sz="1400" baseline="30000"/>
                <a:t>-</a:t>
              </a:r>
              <a:r>
                <a:rPr lang="en-US" sz="1400"/>
                <a:t>   +   K</a:t>
              </a:r>
              <a:r>
                <a:rPr lang="en-US" sz="1400" baseline="30000"/>
                <a:t>+</a:t>
              </a:r>
              <a:r>
                <a:rPr lang="en-US" sz="1400"/>
                <a:t>  +  Cl</a:t>
              </a:r>
              <a:r>
                <a:rPr lang="en-US" sz="1400" baseline="30000"/>
                <a:t>-</a:t>
              </a:r>
            </a:p>
          </p:txBody>
        </p:sp>
        <p:sp>
          <p:nvSpPr>
            <p:cNvPr id="244758" name="Line 9"/>
            <p:cNvSpPr>
              <a:spLocks noChangeShapeType="1"/>
            </p:cNvSpPr>
            <p:nvPr/>
          </p:nvSpPr>
          <p:spPr bwMode="auto">
            <a:xfrm>
              <a:off x="4128" y="2009"/>
              <a:ext cx="1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4759" name="AutoShape 10"/>
            <p:cNvSpPr>
              <a:spLocks/>
            </p:cNvSpPr>
            <p:nvPr/>
          </p:nvSpPr>
          <p:spPr bwMode="auto">
            <a:xfrm rot="5400000">
              <a:off x="2976" y="1865"/>
              <a:ext cx="96" cy="576"/>
            </a:xfrm>
            <a:prstGeom prst="rightBrace">
              <a:avLst>
                <a:gd name="adj1" fmla="val 50000"/>
                <a:gd name="adj2" fmla="val 50000"/>
              </a:avLst>
            </a:prstGeom>
            <a:noFill/>
            <a:ln w="9525">
              <a:solidFill>
                <a:schemeClr val="bg1">
                  <a:lumMod val="65000"/>
                </a:schemeClr>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algn="ctr"/>
              <a:endParaRPr lang="en-US" sz="1400"/>
            </a:p>
          </p:txBody>
        </p:sp>
        <p:sp>
          <p:nvSpPr>
            <p:cNvPr id="244760" name="AutoShape 11"/>
            <p:cNvSpPr>
              <a:spLocks/>
            </p:cNvSpPr>
            <p:nvPr/>
          </p:nvSpPr>
          <p:spPr bwMode="auto">
            <a:xfrm rot="5400000">
              <a:off x="3744" y="1913"/>
              <a:ext cx="96" cy="480"/>
            </a:xfrm>
            <a:prstGeom prst="rightBrace">
              <a:avLst>
                <a:gd name="adj1" fmla="val 41667"/>
                <a:gd name="adj2" fmla="val 50000"/>
              </a:avLst>
            </a:prstGeom>
            <a:noFill/>
            <a:ln w="9525">
              <a:solidFill>
                <a:schemeClr val="bg1">
                  <a:lumMod val="65000"/>
                </a:schemeClr>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algn="ctr"/>
              <a:endParaRPr lang="en-US" sz="1400"/>
            </a:p>
          </p:txBody>
        </p:sp>
        <p:sp>
          <p:nvSpPr>
            <p:cNvPr id="244761" name="Text Box 12"/>
            <p:cNvSpPr txBox="1">
              <a:spLocks noChangeArrowheads="1"/>
            </p:cNvSpPr>
            <p:nvPr/>
          </p:nvSpPr>
          <p:spPr bwMode="auto">
            <a:xfrm>
              <a:off x="2797" y="2222"/>
              <a:ext cx="495"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sz="1400"/>
                <a:t>in silver</a:t>
              </a:r>
            </a:p>
            <a:p>
              <a:pPr algn="ctr"/>
              <a:r>
                <a:rPr lang="en-US" sz="1400"/>
                <a:t>nitrate </a:t>
              </a:r>
            </a:p>
            <a:p>
              <a:pPr algn="ctr"/>
              <a:r>
                <a:rPr lang="en-US" sz="1400"/>
                <a:t>solution</a:t>
              </a:r>
            </a:p>
          </p:txBody>
        </p:sp>
        <p:sp>
          <p:nvSpPr>
            <p:cNvPr id="244762" name="Text Box 13"/>
            <p:cNvSpPr txBox="1">
              <a:spLocks noChangeArrowheads="1"/>
            </p:cNvSpPr>
            <p:nvPr/>
          </p:nvSpPr>
          <p:spPr bwMode="auto">
            <a:xfrm>
              <a:off x="3395" y="2230"/>
              <a:ext cx="734"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sz="1400"/>
                <a:t>in potassium</a:t>
              </a:r>
            </a:p>
            <a:p>
              <a:pPr algn="ctr"/>
              <a:r>
                <a:rPr lang="en-US" sz="1400"/>
                <a:t>chloride </a:t>
              </a:r>
            </a:p>
            <a:p>
              <a:pPr algn="ctr"/>
              <a:r>
                <a:rPr lang="en-US" sz="1400"/>
                <a:t>solution</a:t>
              </a:r>
            </a:p>
          </p:txBody>
        </p:sp>
        <p:sp>
          <p:nvSpPr>
            <p:cNvPr id="244763" name="Text Box 15"/>
            <p:cNvSpPr txBox="1">
              <a:spLocks noChangeArrowheads="1"/>
            </p:cNvSpPr>
            <p:nvPr/>
          </p:nvSpPr>
          <p:spPr bwMode="auto">
            <a:xfrm>
              <a:off x="4320" y="1913"/>
              <a:ext cx="1103"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400" dirty="0"/>
                <a:t>unknown white solid</a:t>
              </a:r>
            </a:p>
          </p:txBody>
        </p:sp>
      </p:grpSp>
      <p:sp>
        <p:nvSpPr>
          <p:cNvPr id="198675" name="Rectangle 19"/>
          <p:cNvSpPr>
            <a:spLocks noChangeArrowheads="1"/>
          </p:cNvSpPr>
          <p:nvPr/>
        </p:nvSpPr>
        <p:spPr bwMode="auto">
          <a:xfrm>
            <a:off x="4038600" y="4572000"/>
            <a:ext cx="22605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t>Ag</a:t>
            </a:r>
            <a:r>
              <a:rPr lang="en-US" sz="1400" baseline="30000"/>
              <a:t>+</a:t>
            </a:r>
            <a:r>
              <a:rPr lang="en-US" sz="1400"/>
              <a:t>  +  NO</a:t>
            </a:r>
            <a:r>
              <a:rPr lang="en-US" sz="1400" baseline="-25000"/>
              <a:t>3</a:t>
            </a:r>
            <a:r>
              <a:rPr lang="en-US" sz="1400" baseline="30000"/>
              <a:t>-</a:t>
            </a:r>
            <a:r>
              <a:rPr lang="en-US" sz="1400"/>
              <a:t>   +   K</a:t>
            </a:r>
            <a:r>
              <a:rPr lang="en-US" sz="1400" baseline="30000"/>
              <a:t>+</a:t>
            </a:r>
            <a:r>
              <a:rPr lang="en-US" sz="1400"/>
              <a:t>  +  Cl</a:t>
            </a:r>
            <a:r>
              <a:rPr lang="en-US" sz="1400" baseline="30000"/>
              <a:t>-</a:t>
            </a:r>
          </a:p>
        </p:txBody>
      </p:sp>
      <p:sp>
        <p:nvSpPr>
          <p:cNvPr id="198676" name="Line 20"/>
          <p:cNvSpPr>
            <a:spLocks noChangeShapeType="1"/>
          </p:cNvSpPr>
          <p:nvPr/>
        </p:nvSpPr>
        <p:spPr bwMode="auto">
          <a:xfrm>
            <a:off x="6324600" y="47244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8677" name="Rectangle 21"/>
          <p:cNvSpPr>
            <a:spLocks noChangeArrowheads="1"/>
          </p:cNvSpPr>
          <p:nvPr/>
        </p:nvSpPr>
        <p:spPr bwMode="auto">
          <a:xfrm>
            <a:off x="6781800" y="4572000"/>
            <a:ext cx="220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t>Ag</a:t>
            </a:r>
            <a:r>
              <a:rPr lang="en-US" sz="1400" baseline="30000"/>
              <a:t>+</a:t>
            </a:r>
            <a:r>
              <a:rPr lang="en-US" sz="1400"/>
              <a:t>  +  Cl</a:t>
            </a:r>
            <a:r>
              <a:rPr lang="en-US" sz="1400" baseline="30000"/>
              <a:t>-</a:t>
            </a:r>
            <a:r>
              <a:rPr lang="en-US" sz="1400"/>
              <a:t>  +   K</a:t>
            </a:r>
            <a:r>
              <a:rPr lang="en-US" sz="1400" baseline="30000"/>
              <a:t>+</a:t>
            </a:r>
            <a:r>
              <a:rPr lang="en-US" sz="1400"/>
              <a:t>  +  NO</a:t>
            </a:r>
            <a:r>
              <a:rPr lang="en-US" sz="1400" baseline="-25000"/>
              <a:t>3</a:t>
            </a:r>
            <a:r>
              <a:rPr lang="en-US" sz="1400" baseline="30000"/>
              <a:t>-</a:t>
            </a:r>
            <a:r>
              <a:rPr lang="en-US" sz="1400"/>
              <a:t> </a:t>
            </a:r>
          </a:p>
        </p:txBody>
      </p:sp>
      <p:grpSp>
        <p:nvGrpSpPr>
          <p:cNvPr id="5" name="Group 41"/>
          <p:cNvGrpSpPr>
            <a:grpSpLocks/>
          </p:cNvGrpSpPr>
          <p:nvPr/>
        </p:nvGrpSpPr>
        <p:grpSpPr bwMode="auto">
          <a:xfrm>
            <a:off x="4267200" y="4876800"/>
            <a:ext cx="1828800" cy="228600"/>
            <a:chOff x="2688" y="3017"/>
            <a:chExt cx="1152" cy="144"/>
          </a:xfrm>
        </p:grpSpPr>
        <p:sp>
          <p:nvSpPr>
            <p:cNvPr id="244769" name="Line 22"/>
            <p:cNvSpPr>
              <a:spLocks noChangeShapeType="1"/>
            </p:cNvSpPr>
            <p:nvPr/>
          </p:nvSpPr>
          <p:spPr bwMode="auto">
            <a:xfrm>
              <a:off x="2688" y="3161"/>
              <a:ext cx="11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770" name="Line 23"/>
            <p:cNvSpPr>
              <a:spLocks noChangeShapeType="1"/>
            </p:cNvSpPr>
            <p:nvPr/>
          </p:nvSpPr>
          <p:spPr bwMode="auto">
            <a:xfrm flipV="1">
              <a:off x="2688" y="3017"/>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4771" name="Line 24"/>
            <p:cNvSpPr>
              <a:spLocks noChangeShapeType="1"/>
            </p:cNvSpPr>
            <p:nvPr/>
          </p:nvSpPr>
          <p:spPr bwMode="auto">
            <a:xfrm flipV="1">
              <a:off x="3840" y="3017"/>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 name="Group 28"/>
          <p:cNvGrpSpPr>
            <a:grpSpLocks/>
          </p:cNvGrpSpPr>
          <p:nvPr/>
        </p:nvGrpSpPr>
        <p:grpSpPr bwMode="auto">
          <a:xfrm>
            <a:off x="4876800" y="4876800"/>
            <a:ext cx="685800" cy="457200"/>
            <a:chOff x="3552" y="3648"/>
            <a:chExt cx="432" cy="288"/>
          </a:xfrm>
        </p:grpSpPr>
        <p:sp>
          <p:nvSpPr>
            <p:cNvPr id="244773" name="Line 25"/>
            <p:cNvSpPr>
              <a:spLocks noChangeShapeType="1"/>
            </p:cNvSpPr>
            <p:nvPr/>
          </p:nvSpPr>
          <p:spPr bwMode="auto">
            <a:xfrm>
              <a:off x="3552" y="3936"/>
              <a:ext cx="432" cy="0"/>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774" name="Line 26"/>
            <p:cNvSpPr>
              <a:spLocks noChangeShapeType="1"/>
            </p:cNvSpPr>
            <p:nvPr/>
          </p:nvSpPr>
          <p:spPr bwMode="auto">
            <a:xfrm flipV="1">
              <a:off x="3552" y="3648"/>
              <a:ext cx="0" cy="288"/>
            </a:xfrm>
            <a:prstGeom prst="line">
              <a:avLst/>
            </a:prstGeom>
            <a:noFill/>
            <a:ln w="9525">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4775" name="Line 27"/>
            <p:cNvSpPr>
              <a:spLocks noChangeShapeType="1"/>
            </p:cNvSpPr>
            <p:nvPr/>
          </p:nvSpPr>
          <p:spPr bwMode="auto">
            <a:xfrm flipV="1">
              <a:off x="3984" y="3648"/>
              <a:ext cx="0" cy="288"/>
            </a:xfrm>
            <a:prstGeom prst="line">
              <a:avLst/>
            </a:prstGeom>
            <a:noFill/>
            <a:ln w="9525">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7" name="Group 42"/>
          <p:cNvGrpSpPr>
            <a:grpSpLocks/>
          </p:cNvGrpSpPr>
          <p:nvPr/>
        </p:nvGrpSpPr>
        <p:grpSpPr bwMode="auto">
          <a:xfrm>
            <a:off x="6858000" y="4876800"/>
            <a:ext cx="2057400" cy="503238"/>
            <a:chOff x="4320" y="3017"/>
            <a:chExt cx="1296" cy="317"/>
          </a:xfrm>
        </p:grpSpPr>
        <p:sp>
          <p:nvSpPr>
            <p:cNvPr id="244777" name="AutoShape 29"/>
            <p:cNvSpPr>
              <a:spLocks/>
            </p:cNvSpPr>
            <p:nvPr/>
          </p:nvSpPr>
          <p:spPr bwMode="auto">
            <a:xfrm rot="5400000">
              <a:off x="4536" y="2801"/>
              <a:ext cx="96" cy="528"/>
            </a:xfrm>
            <a:prstGeom prst="rightBrace">
              <a:avLst>
                <a:gd name="adj1" fmla="val 458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algn="ctr"/>
              <a:endParaRPr lang="en-US" sz="2000"/>
            </a:p>
          </p:txBody>
        </p:sp>
        <p:sp>
          <p:nvSpPr>
            <p:cNvPr id="244778" name="AutoShape 30"/>
            <p:cNvSpPr>
              <a:spLocks/>
            </p:cNvSpPr>
            <p:nvPr/>
          </p:nvSpPr>
          <p:spPr bwMode="auto">
            <a:xfrm rot="5400000">
              <a:off x="5280" y="2777"/>
              <a:ext cx="96" cy="576"/>
            </a:xfrm>
            <a:prstGeom prst="rightBrace">
              <a:avLst>
                <a:gd name="adj1" fmla="val 500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algn="ctr"/>
              <a:endParaRPr lang="en-US" sz="2000"/>
            </a:p>
          </p:txBody>
        </p:sp>
        <p:sp>
          <p:nvSpPr>
            <p:cNvPr id="244779" name="Text Box 31"/>
            <p:cNvSpPr txBox="1">
              <a:spLocks noChangeArrowheads="1"/>
            </p:cNvSpPr>
            <p:nvPr/>
          </p:nvSpPr>
          <p:spPr bwMode="auto">
            <a:xfrm>
              <a:off x="4365" y="3161"/>
              <a:ext cx="43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sz="1200"/>
                <a:t>product</a:t>
              </a:r>
            </a:p>
          </p:txBody>
        </p:sp>
        <p:sp>
          <p:nvSpPr>
            <p:cNvPr id="244780" name="Text Box 32"/>
            <p:cNvSpPr txBox="1">
              <a:spLocks noChangeArrowheads="1"/>
            </p:cNvSpPr>
            <p:nvPr/>
          </p:nvSpPr>
          <p:spPr bwMode="auto">
            <a:xfrm>
              <a:off x="5088" y="3161"/>
              <a:ext cx="43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sz="1200"/>
                <a:t>product</a:t>
              </a:r>
            </a:p>
          </p:txBody>
        </p:sp>
      </p:grpSp>
      <p:sp>
        <p:nvSpPr>
          <p:cNvPr id="198693" name="Rectangle 37"/>
          <p:cNvSpPr>
            <a:spLocks noChangeArrowheads="1"/>
          </p:cNvSpPr>
          <p:nvPr/>
        </p:nvSpPr>
        <p:spPr bwMode="auto">
          <a:xfrm>
            <a:off x="2128837" y="6019800"/>
            <a:ext cx="6786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t>AgNO</a:t>
            </a:r>
            <a:r>
              <a:rPr lang="en-US" sz="2400" baseline="-25000" dirty="0"/>
              <a:t>3</a:t>
            </a:r>
            <a:r>
              <a:rPr lang="en-US" sz="2400" dirty="0"/>
              <a:t>(</a:t>
            </a:r>
            <a:r>
              <a:rPr lang="en-US" sz="2400" dirty="0" err="1"/>
              <a:t>aq</a:t>
            </a:r>
            <a:r>
              <a:rPr lang="en-US" sz="2400" dirty="0"/>
              <a:t>)  +  </a:t>
            </a:r>
            <a:r>
              <a:rPr lang="en-US" sz="2400" dirty="0" err="1"/>
              <a:t>KCl</a:t>
            </a:r>
            <a:r>
              <a:rPr lang="en-US" sz="2400" dirty="0"/>
              <a:t>(</a:t>
            </a:r>
            <a:r>
              <a:rPr lang="en-US" sz="2400" dirty="0" err="1"/>
              <a:t>aq</a:t>
            </a:r>
            <a:r>
              <a:rPr lang="en-US" sz="2400" dirty="0"/>
              <a:t>)  </a:t>
            </a:r>
            <a:r>
              <a:rPr lang="en-US" sz="2400" dirty="0">
                <a:sym typeface="Wingdings" pitchFamily="2" charset="2"/>
              </a:rPr>
              <a:t>  KNO</a:t>
            </a:r>
            <a:r>
              <a:rPr lang="en-US" sz="2400" baseline="-25000" dirty="0"/>
              <a:t>3</a:t>
            </a:r>
            <a:r>
              <a:rPr lang="en-US" sz="2400" dirty="0">
                <a:sym typeface="Wingdings" pitchFamily="2" charset="2"/>
              </a:rPr>
              <a:t> (</a:t>
            </a:r>
            <a:r>
              <a:rPr lang="en-US" sz="2400" dirty="0" err="1">
                <a:sym typeface="Wingdings" pitchFamily="2" charset="2"/>
              </a:rPr>
              <a:t>aq</a:t>
            </a:r>
            <a:r>
              <a:rPr lang="en-US" sz="2400" dirty="0">
                <a:sym typeface="Wingdings" pitchFamily="2" charset="2"/>
              </a:rPr>
              <a:t>)  +  </a:t>
            </a:r>
            <a:r>
              <a:rPr lang="en-US" sz="2400" dirty="0" err="1">
                <a:sym typeface="Wingdings" pitchFamily="2" charset="2"/>
              </a:rPr>
              <a:t>AgCl</a:t>
            </a:r>
            <a:r>
              <a:rPr lang="en-US" sz="2400" dirty="0">
                <a:sym typeface="Wingdings" pitchFamily="2" charset="2"/>
              </a:rPr>
              <a:t>(s)</a:t>
            </a:r>
          </a:p>
        </p:txBody>
      </p:sp>
      <p:sp>
        <p:nvSpPr>
          <p:cNvPr id="198694" name="Text Box 38"/>
          <p:cNvSpPr txBox="1">
            <a:spLocks noChangeArrowheads="1"/>
          </p:cNvSpPr>
          <p:nvPr/>
        </p:nvSpPr>
        <p:spPr bwMode="auto">
          <a:xfrm>
            <a:off x="762000" y="2362200"/>
            <a:ext cx="679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t>AgCl</a:t>
            </a:r>
          </a:p>
        </p:txBody>
      </p:sp>
      <p:sp>
        <p:nvSpPr>
          <p:cNvPr id="198695" name="Line 39"/>
          <p:cNvSpPr>
            <a:spLocks noChangeShapeType="1"/>
          </p:cNvSpPr>
          <p:nvPr/>
        </p:nvSpPr>
        <p:spPr bwMode="auto">
          <a:xfrm>
            <a:off x="1371600" y="2590800"/>
            <a:ext cx="533400" cy="1371600"/>
          </a:xfrm>
          <a:prstGeom prst="line">
            <a:avLst/>
          </a:prstGeom>
          <a:noFill/>
          <a:ln w="9525">
            <a:solidFill>
              <a:srgbClr val="808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8" name="Group 44"/>
          <p:cNvGrpSpPr>
            <a:grpSpLocks/>
          </p:cNvGrpSpPr>
          <p:nvPr/>
        </p:nvGrpSpPr>
        <p:grpSpPr bwMode="auto">
          <a:xfrm>
            <a:off x="4343400" y="5486400"/>
            <a:ext cx="4414838" cy="307975"/>
            <a:chOff x="2592" y="3401"/>
            <a:chExt cx="2781" cy="194"/>
          </a:xfrm>
        </p:grpSpPr>
        <p:sp>
          <p:nvSpPr>
            <p:cNvPr id="244785" name="Rectangle 33"/>
            <p:cNvSpPr>
              <a:spLocks noChangeArrowheads="1"/>
            </p:cNvSpPr>
            <p:nvPr/>
          </p:nvSpPr>
          <p:spPr bwMode="auto">
            <a:xfrm>
              <a:off x="2592" y="3401"/>
              <a:ext cx="278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t>AgNO</a:t>
              </a:r>
              <a:r>
                <a:rPr lang="en-US" sz="1400" baseline="-25000"/>
                <a:t>3</a:t>
              </a:r>
              <a:r>
                <a:rPr lang="en-US" sz="1400"/>
                <a:t>(</a:t>
              </a:r>
              <a:r>
                <a:rPr lang="en-US" sz="1400" i="1"/>
                <a:t>aq</a:t>
              </a:r>
              <a:r>
                <a:rPr lang="en-US" sz="1400"/>
                <a:t>)</a:t>
              </a:r>
              <a:r>
                <a:rPr lang="en-US" sz="1400" baseline="-25000"/>
                <a:t>  </a:t>
              </a:r>
              <a:r>
                <a:rPr lang="en-US" sz="1400"/>
                <a:t>+</a:t>
              </a:r>
              <a:r>
                <a:rPr lang="en-US" sz="1400" baseline="-25000"/>
                <a:t>  </a:t>
              </a:r>
              <a:r>
                <a:rPr lang="en-US" sz="1400"/>
                <a:t> KCl(</a:t>
              </a:r>
              <a:r>
                <a:rPr lang="en-US" sz="1400" i="1"/>
                <a:t>aq</a:t>
              </a:r>
              <a:r>
                <a:rPr lang="en-US" sz="1400"/>
                <a:t>)             AgCl(</a:t>
              </a:r>
              <a:r>
                <a:rPr lang="en-US" sz="1400" i="1"/>
                <a:t>s</a:t>
              </a:r>
              <a:r>
                <a:rPr lang="en-US" sz="1400"/>
                <a:t>)   +   KNO</a:t>
              </a:r>
              <a:r>
                <a:rPr lang="en-US" sz="1400" baseline="-25000"/>
                <a:t>3</a:t>
              </a:r>
              <a:r>
                <a:rPr lang="en-US" sz="1400"/>
                <a:t>(</a:t>
              </a:r>
              <a:r>
                <a:rPr lang="en-US" sz="1400" i="1"/>
                <a:t>aq</a:t>
              </a:r>
              <a:r>
                <a:rPr lang="en-US" sz="1400"/>
                <a:t>) </a:t>
              </a:r>
            </a:p>
          </p:txBody>
        </p:sp>
        <p:sp>
          <p:nvSpPr>
            <p:cNvPr id="244786" name="Line 43"/>
            <p:cNvSpPr>
              <a:spLocks noChangeShapeType="1"/>
            </p:cNvSpPr>
            <p:nvPr/>
          </p:nvSpPr>
          <p:spPr bwMode="auto">
            <a:xfrm>
              <a:off x="3840" y="3504"/>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9" name="Group 72"/>
          <p:cNvGrpSpPr>
            <a:grpSpLocks/>
          </p:cNvGrpSpPr>
          <p:nvPr/>
        </p:nvGrpSpPr>
        <p:grpSpPr bwMode="auto">
          <a:xfrm>
            <a:off x="1489075" y="5281613"/>
            <a:ext cx="1436688" cy="814387"/>
            <a:chOff x="938" y="3327"/>
            <a:chExt cx="905" cy="513"/>
          </a:xfrm>
        </p:grpSpPr>
        <p:sp>
          <p:nvSpPr>
            <p:cNvPr id="244788" name="Text Box 67"/>
            <p:cNvSpPr txBox="1">
              <a:spLocks noChangeArrowheads="1"/>
            </p:cNvSpPr>
            <p:nvPr/>
          </p:nvSpPr>
          <p:spPr bwMode="auto">
            <a:xfrm>
              <a:off x="938" y="3647"/>
              <a:ext cx="90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400"/>
                <a:t>AgCl precipitate</a:t>
              </a:r>
            </a:p>
          </p:txBody>
        </p:sp>
        <p:sp>
          <p:nvSpPr>
            <p:cNvPr id="244789" name="Line 68"/>
            <p:cNvSpPr>
              <a:spLocks noChangeShapeType="1"/>
            </p:cNvSpPr>
            <p:nvPr/>
          </p:nvSpPr>
          <p:spPr bwMode="auto">
            <a:xfrm flipH="1">
              <a:off x="1153" y="3327"/>
              <a:ext cx="215" cy="3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 name="Group 83"/>
          <p:cNvGrpSpPr>
            <a:grpSpLocks/>
          </p:cNvGrpSpPr>
          <p:nvPr/>
        </p:nvGrpSpPr>
        <p:grpSpPr bwMode="auto">
          <a:xfrm>
            <a:off x="1066800" y="3657600"/>
            <a:ext cx="2303463" cy="1679575"/>
            <a:chOff x="672" y="2304"/>
            <a:chExt cx="1451" cy="1058"/>
          </a:xfrm>
        </p:grpSpPr>
        <p:sp>
          <p:nvSpPr>
            <p:cNvPr id="244791" name="Text Box 75"/>
            <p:cNvSpPr txBox="1">
              <a:spLocks noChangeArrowheads="1"/>
            </p:cNvSpPr>
            <p:nvPr/>
          </p:nvSpPr>
          <p:spPr bwMode="auto">
            <a:xfrm>
              <a:off x="1478" y="2359"/>
              <a:ext cx="29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400"/>
                <a:t>Ag</a:t>
              </a:r>
              <a:r>
                <a:rPr lang="en-US" sz="1400" baseline="30000"/>
                <a:t>+</a:t>
              </a:r>
            </a:p>
          </p:txBody>
        </p:sp>
        <p:sp>
          <p:nvSpPr>
            <p:cNvPr id="244792" name="Text Box 76"/>
            <p:cNvSpPr txBox="1">
              <a:spLocks noChangeArrowheads="1"/>
            </p:cNvSpPr>
            <p:nvPr/>
          </p:nvSpPr>
          <p:spPr bwMode="auto">
            <a:xfrm>
              <a:off x="1824" y="3168"/>
              <a:ext cx="29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400"/>
                <a:t>Ag</a:t>
              </a:r>
              <a:r>
                <a:rPr lang="en-US" sz="1400" baseline="30000"/>
                <a:t>+</a:t>
              </a:r>
            </a:p>
          </p:txBody>
        </p:sp>
        <p:sp>
          <p:nvSpPr>
            <p:cNvPr id="244793" name="Text Box 77"/>
            <p:cNvSpPr txBox="1">
              <a:spLocks noChangeArrowheads="1"/>
            </p:cNvSpPr>
            <p:nvPr/>
          </p:nvSpPr>
          <p:spPr bwMode="auto">
            <a:xfrm>
              <a:off x="672" y="2976"/>
              <a:ext cx="29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400"/>
                <a:t>Ag</a:t>
              </a:r>
              <a:r>
                <a:rPr lang="en-US" sz="1400" baseline="30000"/>
                <a:t>+</a:t>
              </a:r>
            </a:p>
          </p:txBody>
        </p:sp>
        <p:sp>
          <p:nvSpPr>
            <p:cNvPr id="244794" name="Text Box 78"/>
            <p:cNvSpPr txBox="1">
              <a:spLocks noChangeArrowheads="1"/>
            </p:cNvSpPr>
            <p:nvPr/>
          </p:nvSpPr>
          <p:spPr bwMode="auto">
            <a:xfrm>
              <a:off x="1104" y="2736"/>
              <a:ext cx="29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400"/>
                <a:t>Ag</a:t>
              </a:r>
              <a:r>
                <a:rPr lang="en-US" sz="1400" baseline="30000"/>
                <a:t>+</a:t>
              </a:r>
            </a:p>
          </p:txBody>
        </p:sp>
        <p:sp>
          <p:nvSpPr>
            <p:cNvPr id="244795" name="Text Box 79"/>
            <p:cNvSpPr txBox="1">
              <a:spLocks noChangeArrowheads="1"/>
            </p:cNvSpPr>
            <p:nvPr/>
          </p:nvSpPr>
          <p:spPr bwMode="auto">
            <a:xfrm>
              <a:off x="1440" y="2736"/>
              <a:ext cx="24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400" dirty="0" err="1"/>
                <a:t>Cl</a:t>
              </a:r>
              <a:r>
                <a:rPr lang="en-US" sz="1400" baseline="30000" dirty="0"/>
                <a:t>-</a:t>
              </a:r>
            </a:p>
          </p:txBody>
        </p:sp>
        <p:sp>
          <p:nvSpPr>
            <p:cNvPr id="244796" name="Text Box 80"/>
            <p:cNvSpPr txBox="1">
              <a:spLocks noChangeArrowheads="1"/>
            </p:cNvSpPr>
            <p:nvPr/>
          </p:nvSpPr>
          <p:spPr bwMode="auto">
            <a:xfrm>
              <a:off x="1866" y="2304"/>
              <a:ext cx="24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400"/>
                <a:t>Cl</a:t>
              </a:r>
              <a:r>
                <a:rPr lang="en-US" sz="1400" baseline="30000"/>
                <a:t>-</a:t>
              </a:r>
            </a:p>
          </p:txBody>
        </p:sp>
        <p:sp>
          <p:nvSpPr>
            <p:cNvPr id="244797" name="Text Box 81"/>
            <p:cNvSpPr txBox="1">
              <a:spLocks noChangeArrowheads="1"/>
            </p:cNvSpPr>
            <p:nvPr/>
          </p:nvSpPr>
          <p:spPr bwMode="auto">
            <a:xfrm>
              <a:off x="1152" y="2976"/>
              <a:ext cx="24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400"/>
                <a:t>Cl</a:t>
              </a:r>
              <a:r>
                <a:rPr lang="en-US" sz="1400" baseline="30000"/>
                <a:t>-</a:t>
              </a:r>
            </a:p>
          </p:txBody>
        </p:sp>
        <p:sp>
          <p:nvSpPr>
            <p:cNvPr id="244798" name="Text Box 82"/>
            <p:cNvSpPr txBox="1">
              <a:spLocks noChangeArrowheads="1"/>
            </p:cNvSpPr>
            <p:nvPr/>
          </p:nvSpPr>
          <p:spPr bwMode="auto">
            <a:xfrm>
              <a:off x="864" y="2592"/>
              <a:ext cx="24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400"/>
                <a:t>Cl</a:t>
              </a:r>
              <a:r>
                <a:rPr lang="en-US" sz="1400" baseline="30000"/>
                <a:t>-</a:t>
              </a:r>
            </a:p>
          </p:txBody>
        </p:sp>
      </p:grpSp>
    </p:spTree>
    <p:extLst>
      <p:ext uri="{BB962C8B-B14F-4D97-AF65-F5344CB8AC3E}">
        <p14:creationId xmlns:p14="http://schemas.microsoft.com/office/powerpoint/2010/main" val="2149708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childTnLst>
                                </p:cTn>
                              </p:par>
                              <p:par>
                                <p:cTn id="10" presetID="9"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par>
                                <p:cTn id="13" presetID="1" presetClass="exit" presetSubtype="0" fill="hold" nodeType="withEffect">
                                  <p:stCondLst>
                                    <p:cond delay="0"/>
                                  </p:stCondLst>
                                  <p:childTnLst>
                                    <p:set>
                                      <p:cBhvr>
                                        <p:cTn id="14" dur="1" fill="hold">
                                          <p:stCondLst>
                                            <p:cond delay="0"/>
                                          </p:stCondLst>
                                        </p:cTn>
                                        <p:tgtEl>
                                          <p:spTgt spid="244799"/>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86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867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55"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strVal val="#ppt_w*0.70"/>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Effect transition="in" filter="fade">
                                      <p:cBhvr>
                                        <p:cTn id="27" dur="10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5"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strVal val="#ppt_w*0.70"/>
                                          </p:val>
                                        </p:tav>
                                        <p:tav tm="100000">
                                          <p:val>
                                            <p:strVal val="#ppt_w"/>
                                          </p:val>
                                        </p:tav>
                                      </p:tavLst>
                                    </p:anim>
                                    <p:anim calcmode="lin" valueType="num">
                                      <p:cBhvr>
                                        <p:cTn id="33" dur="1000" fill="hold"/>
                                        <p:tgtEl>
                                          <p:spTgt spid="6"/>
                                        </p:tgtEl>
                                        <p:attrNameLst>
                                          <p:attrName>ppt_h</p:attrName>
                                        </p:attrNameLst>
                                      </p:cBhvr>
                                      <p:tavLst>
                                        <p:tav tm="0">
                                          <p:val>
                                            <p:strVal val="#ppt_h"/>
                                          </p:val>
                                        </p:tav>
                                        <p:tav tm="100000">
                                          <p:val>
                                            <p:strVal val="#ppt_h"/>
                                          </p:val>
                                        </p:tav>
                                      </p:tavLst>
                                    </p:anim>
                                    <p:animEffect transition="in" filter="fade">
                                      <p:cBhvr>
                                        <p:cTn id="34" dur="1000"/>
                                        <p:tgtEl>
                                          <p:spTgt spid="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867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47"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par>
                                <p:cTn id="54" presetID="17" presetClass="exit" presetSubtype="10" fill="hold" nodeType="withEffect">
                                  <p:stCondLst>
                                    <p:cond delay="0"/>
                                  </p:stCondLst>
                                  <p:childTnLst>
                                    <p:anim calcmode="lin" valueType="num">
                                      <p:cBhvr>
                                        <p:cTn id="55" dur="500"/>
                                        <p:tgtEl>
                                          <p:spTgt spid="10"/>
                                        </p:tgtEl>
                                        <p:attrNameLst>
                                          <p:attrName>ppt_w</p:attrName>
                                        </p:attrNameLst>
                                      </p:cBhvr>
                                      <p:tavLst>
                                        <p:tav tm="0">
                                          <p:val>
                                            <p:strVal val="ppt_w"/>
                                          </p:val>
                                        </p:tav>
                                        <p:tav tm="100000">
                                          <p:val>
                                            <p:fltVal val="0"/>
                                          </p:val>
                                        </p:tav>
                                      </p:tavLst>
                                    </p:anim>
                                    <p:anim calcmode="lin" valueType="num">
                                      <p:cBhvr>
                                        <p:cTn id="56" dur="500"/>
                                        <p:tgtEl>
                                          <p:spTgt spid="10"/>
                                        </p:tgtEl>
                                        <p:attrNameLst>
                                          <p:attrName>ppt_h</p:attrName>
                                        </p:attrNameLst>
                                      </p:cBhvr>
                                      <p:tavLst>
                                        <p:tav tm="0">
                                          <p:val>
                                            <p:strVal val="ppt_h"/>
                                          </p:val>
                                        </p:tav>
                                        <p:tav tm="100000">
                                          <p:val>
                                            <p:strVal val="ppt_h"/>
                                          </p:val>
                                        </p:tav>
                                      </p:tavLst>
                                    </p:anim>
                                    <p:set>
                                      <p:cBhvr>
                                        <p:cTn id="57" dur="1" fill="hold">
                                          <p:stCondLst>
                                            <p:cond delay="499"/>
                                          </p:stCondLst>
                                        </p:cTn>
                                        <p:tgtEl>
                                          <p:spTgt spid="10"/>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53" presetClass="entr" presetSubtype="0" fill="hold" nodeType="clickEffect">
                                  <p:stCondLst>
                                    <p:cond delay="0"/>
                                  </p:stCondLst>
                                  <p:childTnLst>
                                    <p:set>
                                      <p:cBhvr>
                                        <p:cTn id="61" dur="1" fill="hold">
                                          <p:stCondLst>
                                            <p:cond delay="0"/>
                                          </p:stCondLst>
                                        </p:cTn>
                                        <p:tgtEl>
                                          <p:spTgt spid="198692"/>
                                        </p:tgtEl>
                                        <p:attrNameLst>
                                          <p:attrName>style.visibility</p:attrName>
                                        </p:attrNameLst>
                                      </p:cBhvr>
                                      <p:to>
                                        <p:strVal val="visible"/>
                                      </p:to>
                                    </p:set>
                                    <p:anim calcmode="lin" valueType="num">
                                      <p:cBhvr>
                                        <p:cTn id="62" dur="500" fill="hold"/>
                                        <p:tgtEl>
                                          <p:spTgt spid="198692"/>
                                        </p:tgtEl>
                                        <p:attrNameLst>
                                          <p:attrName>ppt_w</p:attrName>
                                        </p:attrNameLst>
                                      </p:cBhvr>
                                      <p:tavLst>
                                        <p:tav tm="0">
                                          <p:val>
                                            <p:fltVal val="0"/>
                                          </p:val>
                                        </p:tav>
                                        <p:tav tm="100000">
                                          <p:val>
                                            <p:strVal val="#ppt_w"/>
                                          </p:val>
                                        </p:tav>
                                      </p:tavLst>
                                    </p:anim>
                                    <p:anim calcmode="lin" valueType="num">
                                      <p:cBhvr>
                                        <p:cTn id="63" dur="500" fill="hold"/>
                                        <p:tgtEl>
                                          <p:spTgt spid="198692"/>
                                        </p:tgtEl>
                                        <p:attrNameLst>
                                          <p:attrName>ppt_h</p:attrName>
                                        </p:attrNameLst>
                                      </p:cBhvr>
                                      <p:tavLst>
                                        <p:tav tm="0">
                                          <p:val>
                                            <p:fltVal val="0"/>
                                          </p:val>
                                        </p:tav>
                                        <p:tav tm="100000">
                                          <p:val>
                                            <p:strVal val="#ppt_h"/>
                                          </p:val>
                                        </p:tav>
                                      </p:tavLst>
                                    </p:anim>
                                    <p:animEffect transition="in" filter="fade">
                                      <p:cBhvr>
                                        <p:cTn id="64" dur="500"/>
                                        <p:tgtEl>
                                          <p:spTgt spid="198692"/>
                                        </p:tgtEl>
                                      </p:cBhvr>
                                    </p:animEffect>
                                  </p:childTnLst>
                                </p:cTn>
                              </p:par>
                              <p:par>
                                <p:cTn id="65" presetID="1" presetClass="exit" presetSubtype="0" fill="hold" nodeType="withEffect">
                                  <p:stCondLst>
                                    <p:cond delay="0"/>
                                  </p:stCondLst>
                                  <p:childTnLst>
                                    <p:set>
                                      <p:cBhvr>
                                        <p:cTn id="66" dur="1" fill="hold">
                                          <p:stCondLst>
                                            <p:cond delay="0"/>
                                          </p:stCondLst>
                                        </p:cTn>
                                        <p:tgtEl>
                                          <p:spTgt spid="9"/>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98693"/>
                                        </p:tgtEl>
                                        <p:attrNameLst>
                                          <p:attrName>style.visibility</p:attrName>
                                        </p:attrNameLst>
                                      </p:cBhvr>
                                      <p:to>
                                        <p:strVal val="visible"/>
                                      </p:to>
                                    </p:set>
                                    <p:animEffect transition="in" filter="fade">
                                      <p:cBhvr>
                                        <p:cTn id="71" dur="1000"/>
                                        <p:tgtEl>
                                          <p:spTgt spid="198693"/>
                                        </p:tgtEl>
                                      </p:cBhvr>
                                    </p:animEffect>
                                    <p:anim calcmode="lin" valueType="num">
                                      <p:cBhvr>
                                        <p:cTn id="72" dur="1000" fill="hold"/>
                                        <p:tgtEl>
                                          <p:spTgt spid="198693"/>
                                        </p:tgtEl>
                                        <p:attrNameLst>
                                          <p:attrName>ppt_x</p:attrName>
                                        </p:attrNameLst>
                                      </p:cBhvr>
                                      <p:tavLst>
                                        <p:tav tm="0">
                                          <p:val>
                                            <p:strVal val="#ppt_x"/>
                                          </p:val>
                                        </p:tav>
                                        <p:tav tm="100000">
                                          <p:val>
                                            <p:strVal val="#ppt_x"/>
                                          </p:val>
                                        </p:tav>
                                      </p:tavLst>
                                    </p:anim>
                                    <p:anim calcmode="lin" valueType="num">
                                      <p:cBhvr>
                                        <p:cTn id="73" dur="1000" fill="hold"/>
                                        <p:tgtEl>
                                          <p:spTgt spid="198693"/>
                                        </p:tgtEl>
                                        <p:attrNameLst>
                                          <p:attrName>ppt_y</p:attrName>
                                        </p:attrNameLst>
                                      </p:cBhvr>
                                      <p:tavLst>
                                        <p:tav tm="0">
                                          <p:val>
                                            <p:strVal val="#ppt_y+.1"/>
                                          </p:val>
                                        </p:tav>
                                        <p:tav tm="100000">
                                          <p:val>
                                            <p:strVal val="#ppt_y"/>
                                          </p:val>
                                        </p:tav>
                                      </p:tavLst>
                                    </p:anim>
                                  </p:childTnLst>
                                </p:cTn>
                              </p:par>
                              <p:par>
                                <p:cTn id="74" presetID="55" presetClass="exit" presetSubtype="0" fill="hold" nodeType="withEffect">
                                  <p:stCondLst>
                                    <p:cond delay="0"/>
                                  </p:stCondLst>
                                  <p:childTnLst>
                                    <p:anim calcmode="lin" valueType="num">
                                      <p:cBhvr>
                                        <p:cTn id="75" dur="1000"/>
                                        <p:tgtEl>
                                          <p:spTgt spid="8"/>
                                        </p:tgtEl>
                                        <p:attrNameLst>
                                          <p:attrName>ppt_w</p:attrName>
                                        </p:attrNameLst>
                                      </p:cBhvr>
                                      <p:tavLst>
                                        <p:tav tm="0">
                                          <p:val>
                                            <p:strVal val="ppt_w"/>
                                          </p:val>
                                        </p:tav>
                                        <p:tav tm="100000">
                                          <p:val>
                                            <p:strVal val="ppt_w*0.70"/>
                                          </p:val>
                                        </p:tav>
                                      </p:tavLst>
                                    </p:anim>
                                    <p:anim calcmode="lin" valueType="num">
                                      <p:cBhvr>
                                        <p:cTn id="76" dur="1000"/>
                                        <p:tgtEl>
                                          <p:spTgt spid="8"/>
                                        </p:tgtEl>
                                        <p:attrNameLst>
                                          <p:attrName>ppt_h</p:attrName>
                                        </p:attrNameLst>
                                      </p:cBhvr>
                                      <p:tavLst>
                                        <p:tav tm="0">
                                          <p:val>
                                            <p:strVal val="ppt_h"/>
                                          </p:val>
                                        </p:tav>
                                        <p:tav tm="100000">
                                          <p:val>
                                            <p:strVal val="ppt_h"/>
                                          </p:val>
                                        </p:tav>
                                      </p:tavLst>
                                    </p:anim>
                                    <p:animEffect transition="out" filter="fade">
                                      <p:cBhvr>
                                        <p:cTn id="77" dur="1000"/>
                                        <p:tgtEl>
                                          <p:spTgt spid="8"/>
                                        </p:tgtEl>
                                      </p:cBhvr>
                                    </p:animEffect>
                                    <p:set>
                                      <p:cBhvr>
                                        <p:cTn id="78" dur="1" fill="hold">
                                          <p:stCondLst>
                                            <p:cond delay="999"/>
                                          </p:stCondLst>
                                        </p:cTn>
                                        <p:tgtEl>
                                          <p:spTgt spid="8"/>
                                        </p:tgtEl>
                                        <p:attrNameLst>
                                          <p:attrName>style.visibility</p:attrName>
                                        </p:attrNameLst>
                                      </p:cBhvr>
                                      <p:to>
                                        <p:strVal val="hidden"/>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198694"/>
                                        </p:tgtEl>
                                        <p:attrNameLst>
                                          <p:attrName>style.visibility</p:attrName>
                                        </p:attrNameLst>
                                      </p:cBhvr>
                                      <p:to>
                                        <p:strVal val="visible"/>
                                      </p:to>
                                    </p:set>
                                    <p:animEffect transition="in" filter="dissolve">
                                      <p:cBhvr>
                                        <p:cTn id="83" dur="500"/>
                                        <p:tgtEl>
                                          <p:spTgt spid="198694"/>
                                        </p:tgtEl>
                                      </p:cBhvr>
                                    </p:animEffect>
                                  </p:childTnLst>
                                </p:cTn>
                              </p:par>
                            </p:childTnLst>
                          </p:cTn>
                        </p:par>
                        <p:par>
                          <p:cTn id="84" fill="hold" nodeType="afterGroup">
                            <p:stCondLst>
                              <p:cond delay="500"/>
                            </p:stCondLst>
                            <p:childTnLst>
                              <p:par>
                                <p:cTn id="85" presetID="22" presetClass="entr" presetSubtype="1" fill="hold" grpId="0" nodeType="afterEffect">
                                  <p:stCondLst>
                                    <p:cond delay="0"/>
                                  </p:stCondLst>
                                  <p:childTnLst>
                                    <p:set>
                                      <p:cBhvr>
                                        <p:cTn id="86" dur="1" fill="hold">
                                          <p:stCondLst>
                                            <p:cond delay="0"/>
                                          </p:stCondLst>
                                        </p:cTn>
                                        <p:tgtEl>
                                          <p:spTgt spid="198695"/>
                                        </p:tgtEl>
                                        <p:attrNameLst>
                                          <p:attrName>style.visibility</p:attrName>
                                        </p:attrNameLst>
                                      </p:cBhvr>
                                      <p:to>
                                        <p:strVal val="visible"/>
                                      </p:to>
                                    </p:set>
                                    <p:animEffect transition="in" filter="wipe(up)">
                                      <p:cBhvr>
                                        <p:cTn id="87" dur="500"/>
                                        <p:tgtEl>
                                          <p:spTgt spid="1986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75" grpId="0"/>
      <p:bldP spid="198676" grpId="0" animBg="1"/>
      <p:bldP spid="198677" grpId="0"/>
      <p:bldP spid="198693" grpId="0"/>
      <p:bldP spid="198694" grpId="0"/>
      <p:bldP spid="19869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800100" y="-36512"/>
            <a:ext cx="7543800" cy="914400"/>
          </a:xfrm>
        </p:spPr>
        <p:txBody>
          <a:bodyPr/>
          <a:lstStyle/>
          <a:p>
            <a:r>
              <a:rPr lang="en-US" sz="3000" dirty="0"/>
              <a:t>Half-Reaction Method </a:t>
            </a:r>
            <a:r>
              <a:rPr lang="en-US" sz="3000" dirty="0" smtClean="0"/>
              <a:t>Examples</a:t>
            </a:r>
            <a:endParaRPr lang="en-US" sz="3000" dirty="0"/>
          </a:p>
        </p:txBody>
      </p:sp>
      <p:sp>
        <p:nvSpPr>
          <p:cNvPr id="56323" name="Rectangle 3"/>
          <p:cNvSpPr>
            <a:spLocks noGrp="1" noChangeArrowheads="1"/>
          </p:cNvSpPr>
          <p:nvPr>
            <p:ph type="body" sz="half" idx="1"/>
          </p:nvPr>
        </p:nvSpPr>
        <p:spPr>
          <a:xfrm>
            <a:off x="457200" y="762000"/>
            <a:ext cx="8229600" cy="4800600"/>
          </a:xfrm>
        </p:spPr>
        <p:txBody>
          <a:bodyPr/>
          <a:lstStyle/>
          <a:p>
            <a:pPr marL="533400" indent="-533400">
              <a:lnSpc>
                <a:spcPct val="80000"/>
              </a:lnSpc>
              <a:buFont typeface="+mj-lt"/>
              <a:buAutoNum type="arabicPeriod" startAt="2"/>
            </a:pPr>
            <a:r>
              <a:rPr lang="en-US" sz="2400" dirty="0"/>
              <a:t>Balance the redox reaction between dichromate ion and iodide ion to form chromium (III) ion and solid iodine, which occurs in acidic solution.</a:t>
            </a:r>
            <a:br>
              <a:rPr lang="en-US" sz="2400" dirty="0"/>
            </a:br>
            <a:r>
              <a:rPr lang="en-US" sz="2400" dirty="0"/>
              <a:t/>
            </a:r>
            <a:br>
              <a:rPr lang="en-US" sz="2400" dirty="0"/>
            </a:br>
            <a:r>
              <a:rPr lang="en-US" sz="2400" dirty="0"/>
              <a:t>  </a:t>
            </a:r>
          </a:p>
        </p:txBody>
      </p:sp>
      <p:graphicFrame>
        <p:nvGraphicFramePr>
          <p:cNvPr id="56324" name="Object 4"/>
          <p:cNvGraphicFramePr>
            <a:graphicFrameLocks noGrp="1" noChangeAspect="1"/>
          </p:cNvGraphicFramePr>
          <p:nvPr>
            <p:ph sz="quarter" idx="2"/>
            <p:extLst>
              <p:ext uri="{D42A27DB-BD31-4B8C-83A1-F6EECF244321}">
                <p14:modId xmlns:p14="http://schemas.microsoft.com/office/powerpoint/2010/main" val="1710849174"/>
              </p:ext>
            </p:extLst>
          </p:nvPr>
        </p:nvGraphicFramePr>
        <p:xfrm>
          <a:off x="990600" y="1981200"/>
          <a:ext cx="7448550" cy="503238"/>
        </p:xfrm>
        <a:graphic>
          <a:graphicData uri="http://schemas.openxmlformats.org/presentationml/2006/ole">
            <mc:AlternateContent xmlns:mc="http://schemas.openxmlformats.org/markup-compatibility/2006">
              <mc:Choice xmlns:v="urn:schemas-microsoft-com:vml" Requires="v">
                <p:oleObj spid="_x0000_s56368" name="Equation" r:id="rId4" imgW="3759120" imgH="253800" progId="Equation.3">
                  <p:embed/>
                </p:oleObj>
              </mc:Choice>
              <mc:Fallback>
                <p:oleObj name="Equation" r:id="rId4" imgW="3759120" imgH="2538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981200"/>
                        <a:ext cx="7448550" cy="503238"/>
                      </a:xfrm>
                      <a:prstGeom prst="rect">
                        <a:avLst/>
                      </a:prstGeom>
                      <a:noFill/>
                      <a:ln>
                        <a:noFill/>
                      </a:ln>
                      <a:effectLst/>
                      <a:extLst/>
                    </p:spPr>
                  </p:pic>
                </p:oleObj>
              </mc:Fallback>
            </mc:AlternateContent>
          </a:graphicData>
        </a:graphic>
      </p:graphicFrame>
      <p:sp>
        <p:nvSpPr>
          <p:cNvPr id="7" name="Slide Number Placeholder 7"/>
          <p:cNvSpPr>
            <a:spLocks noGrp="1"/>
          </p:cNvSpPr>
          <p:nvPr>
            <p:ph type="sldNum" sz="quarter" idx="12"/>
          </p:nvPr>
        </p:nvSpPr>
        <p:spPr/>
        <p:txBody>
          <a:bodyPr/>
          <a:lstStyle/>
          <a:p>
            <a:fld id="{B6DE47A0-BF93-45C0-9581-17F5D2734B18}" type="slidenum">
              <a:rPr lang="en-US"/>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838200" y="0"/>
            <a:ext cx="7543800" cy="914400"/>
          </a:xfrm>
        </p:spPr>
        <p:txBody>
          <a:bodyPr/>
          <a:lstStyle/>
          <a:p>
            <a:r>
              <a:rPr lang="en-US" sz="3000" dirty="0"/>
              <a:t>Half-Reaction Method </a:t>
            </a:r>
            <a:r>
              <a:rPr lang="en-US" sz="3000" dirty="0" smtClean="0"/>
              <a:t>Examples</a:t>
            </a:r>
            <a:endParaRPr lang="en-US" sz="3000" dirty="0"/>
          </a:p>
        </p:txBody>
      </p:sp>
      <p:sp>
        <p:nvSpPr>
          <p:cNvPr id="56323" name="Rectangle 3"/>
          <p:cNvSpPr>
            <a:spLocks noGrp="1" noChangeArrowheads="1"/>
          </p:cNvSpPr>
          <p:nvPr>
            <p:ph type="body" sz="half" idx="1"/>
          </p:nvPr>
        </p:nvSpPr>
        <p:spPr>
          <a:xfrm>
            <a:off x="457200" y="762000"/>
            <a:ext cx="8229600" cy="4800600"/>
          </a:xfrm>
        </p:spPr>
        <p:txBody>
          <a:bodyPr/>
          <a:lstStyle/>
          <a:p>
            <a:pPr marL="533400" indent="-533400">
              <a:lnSpc>
                <a:spcPct val="80000"/>
              </a:lnSpc>
              <a:buFont typeface="+mj-lt"/>
              <a:buAutoNum type="arabicPeriod" startAt="3"/>
            </a:pPr>
            <a:r>
              <a:rPr lang="en-US" sz="2400" dirty="0" smtClean="0">
                <a:sym typeface="Wingdings" pitchFamily="2" charset="2"/>
              </a:rPr>
              <a:t>Write </a:t>
            </a:r>
            <a:r>
              <a:rPr lang="en-US" sz="2400" dirty="0">
                <a:sym typeface="Wingdings" pitchFamily="2" charset="2"/>
              </a:rPr>
              <a:t>a balanced molecular equation for the reaction between KMnO</a:t>
            </a:r>
            <a:r>
              <a:rPr lang="en-US" sz="2400" baseline="-25000" dirty="0">
                <a:sym typeface="Wingdings" pitchFamily="2" charset="2"/>
              </a:rPr>
              <a:t>4</a:t>
            </a:r>
            <a:r>
              <a:rPr lang="en-US" sz="2400" dirty="0">
                <a:sym typeface="Wingdings" pitchFamily="2" charset="2"/>
              </a:rPr>
              <a:t> and KI in basic solution.  The skeleton reaction is:</a:t>
            </a:r>
            <a:endParaRPr lang="en-US" sz="2400" dirty="0"/>
          </a:p>
        </p:txBody>
      </p:sp>
      <p:sp>
        <p:nvSpPr>
          <p:cNvPr id="7" name="Slide Number Placeholder 7"/>
          <p:cNvSpPr>
            <a:spLocks noGrp="1"/>
          </p:cNvSpPr>
          <p:nvPr>
            <p:ph type="sldNum" sz="quarter" idx="12"/>
          </p:nvPr>
        </p:nvSpPr>
        <p:spPr/>
        <p:txBody>
          <a:bodyPr/>
          <a:lstStyle/>
          <a:p>
            <a:fld id="{B6DE47A0-BF93-45C0-9581-17F5D2734B18}" type="slidenum">
              <a:rPr lang="en-US"/>
              <a:pPr/>
              <a:t>71</a:t>
            </a:fld>
            <a:endParaRPr lang="en-US"/>
          </a:p>
        </p:txBody>
      </p:sp>
      <p:graphicFrame>
        <p:nvGraphicFramePr>
          <p:cNvPr id="56326" name="Object 6"/>
          <p:cNvGraphicFramePr>
            <a:graphicFrameLocks noChangeAspect="1"/>
          </p:cNvGraphicFramePr>
          <p:nvPr>
            <p:extLst>
              <p:ext uri="{D42A27DB-BD31-4B8C-83A1-F6EECF244321}">
                <p14:modId xmlns:p14="http://schemas.microsoft.com/office/powerpoint/2010/main" val="809873985"/>
              </p:ext>
            </p:extLst>
          </p:nvPr>
        </p:nvGraphicFramePr>
        <p:xfrm>
          <a:off x="304800" y="2057400"/>
          <a:ext cx="8610600" cy="527050"/>
        </p:xfrm>
        <a:graphic>
          <a:graphicData uri="http://schemas.openxmlformats.org/presentationml/2006/ole">
            <mc:AlternateContent xmlns:mc="http://schemas.openxmlformats.org/markup-compatibility/2006">
              <mc:Choice xmlns:v="urn:schemas-microsoft-com:vml" Requires="v">
                <p:oleObj spid="_x0000_s442406" name="Equation" r:id="rId4" imgW="4152600" imgH="253800" progId="Equation.3">
                  <p:embed/>
                </p:oleObj>
              </mc:Choice>
              <mc:Fallback>
                <p:oleObj name="Equation" r:id="rId4" imgW="4152600" imgH="253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057400"/>
                        <a:ext cx="8610600" cy="52705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7444849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3" name="Rectangle 3"/>
          <p:cNvSpPr>
            <a:spLocks noGrp="1" noChangeArrowheads="1"/>
          </p:cNvSpPr>
          <p:nvPr>
            <p:ph idx="1"/>
          </p:nvPr>
        </p:nvSpPr>
        <p:spPr>
          <a:xfrm>
            <a:off x="457200" y="762000"/>
            <a:ext cx="8153400" cy="4800600"/>
          </a:xfrm>
        </p:spPr>
        <p:txBody>
          <a:bodyPr>
            <a:normAutofit/>
          </a:bodyPr>
          <a:lstStyle/>
          <a:p>
            <a:pPr marL="624078" indent="-514350">
              <a:buSzPct val="100000"/>
              <a:buFont typeface="+mj-lt"/>
              <a:buAutoNum type="arabicPeriod" startAt="4"/>
            </a:pPr>
            <a:r>
              <a:rPr lang="en-US" sz="2000" dirty="0" smtClean="0"/>
              <a:t>Balance </a:t>
            </a:r>
            <a:r>
              <a:rPr lang="en-US" sz="2000" dirty="0"/>
              <a:t>the following redox reactions using the half reaction </a:t>
            </a:r>
            <a:r>
              <a:rPr lang="en-US" sz="2000" dirty="0" smtClean="0"/>
              <a:t>method</a:t>
            </a:r>
            <a:br>
              <a:rPr lang="en-US" sz="2000" dirty="0" smtClean="0"/>
            </a:br>
            <a:endParaRPr lang="en-US" sz="2000" dirty="0"/>
          </a:p>
          <a:p>
            <a:pPr marL="109728" indent="0">
              <a:buNone/>
            </a:pPr>
            <a:r>
              <a:rPr lang="en-US" sz="2000" dirty="0" smtClean="0"/>
              <a:t>	I</a:t>
            </a:r>
            <a:r>
              <a:rPr lang="en-US" sz="2000" baseline="30000" dirty="0" smtClean="0"/>
              <a:t>-</a:t>
            </a:r>
            <a:r>
              <a:rPr lang="en-US" sz="2000" dirty="0" smtClean="0"/>
              <a:t> </a:t>
            </a:r>
            <a:r>
              <a:rPr lang="en-US" sz="2000" dirty="0"/>
              <a:t>+ MnO</a:t>
            </a:r>
            <a:r>
              <a:rPr lang="en-US" sz="2000" baseline="-25000" dirty="0"/>
              <a:t>4</a:t>
            </a:r>
            <a:r>
              <a:rPr lang="en-US" sz="2000" baseline="30000" dirty="0"/>
              <a:t>-</a:t>
            </a:r>
            <a:r>
              <a:rPr lang="en-US" sz="2000" dirty="0"/>
              <a:t>  </a:t>
            </a:r>
            <a:r>
              <a:rPr lang="en-US" sz="2000" dirty="0">
                <a:sym typeface="Wingdings" pitchFamily="2" charset="2"/>
              </a:rPr>
              <a:t></a:t>
            </a:r>
            <a:r>
              <a:rPr lang="en-US" sz="2000" dirty="0"/>
              <a:t> I</a:t>
            </a:r>
            <a:r>
              <a:rPr lang="en-US" sz="2000" baseline="-25000" dirty="0"/>
              <a:t>2</a:t>
            </a:r>
            <a:r>
              <a:rPr lang="en-US" sz="2000" dirty="0"/>
              <a:t> + MnO</a:t>
            </a:r>
            <a:r>
              <a:rPr lang="en-US" sz="2000" baseline="-25000" dirty="0"/>
              <a:t>2</a:t>
            </a:r>
            <a:r>
              <a:rPr lang="en-US" sz="2000" dirty="0"/>
              <a:t>  (in basic solution)</a:t>
            </a:r>
            <a:br>
              <a:rPr lang="en-US" sz="2000" dirty="0"/>
            </a:br>
            <a:endParaRPr lang="en-US" sz="2000" dirty="0"/>
          </a:p>
        </p:txBody>
      </p:sp>
      <p:sp>
        <p:nvSpPr>
          <p:cNvPr id="4" name="Slide Number Placeholder 5"/>
          <p:cNvSpPr>
            <a:spLocks noGrp="1"/>
          </p:cNvSpPr>
          <p:nvPr>
            <p:ph type="sldNum" sz="quarter" idx="12"/>
          </p:nvPr>
        </p:nvSpPr>
        <p:spPr/>
        <p:txBody>
          <a:bodyPr/>
          <a:lstStyle/>
          <a:p>
            <a:fld id="{6004F9B6-851F-47A0-9F3A-BE4D238CC0EF}" type="slidenum">
              <a:rPr lang="en-US"/>
              <a:pPr/>
              <a:t>72</a:t>
            </a:fld>
            <a:endParaRPr lang="en-US"/>
          </a:p>
        </p:txBody>
      </p:sp>
      <p:sp>
        <p:nvSpPr>
          <p:cNvPr id="404482" name="Rectangle 2"/>
          <p:cNvSpPr>
            <a:spLocks noGrp="1" noChangeArrowheads="1"/>
          </p:cNvSpPr>
          <p:nvPr>
            <p:ph type="title"/>
          </p:nvPr>
        </p:nvSpPr>
        <p:spPr>
          <a:xfrm>
            <a:off x="457200" y="0"/>
            <a:ext cx="8229600" cy="655638"/>
          </a:xfrm>
        </p:spPr>
        <p:txBody>
          <a:bodyPr/>
          <a:lstStyle/>
          <a:p>
            <a:r>
              <a:rPr lang="en-US" sz="3400" dirty="0"/>
              <a:t>Half-Reaction Method </a:t>
            </a:r>
            <a:r>
              <a:rPr lang="en-US" sz="3400" dirty="0" smtClean="0"/>
              <a:t>Examples</a:t>
            </a:r>
            <a:endParaRPr lang="en-US" sz="34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3" name="Rectangle 3"/>
          <p:cNvSpPr>
            <a:spLocks noGrp="1" noChangeArrowheads="1"/>
          </p:cNvSpPr>
          <p:nvPr>
            <p:ph idx="1"/>
          </p:nvPr>
        </p:nvSpPr>
        <p:spPr>
          <a:xfrm>
            <a:off x="685800" y="990600"/>
            <a:ext cx="7848600" cy="4800600"/>
          </a:xfrm>
        </p:spPr>
        <p:txBody>
          <a:bodyPr/>
          <a:lstStyle/>
          <a:p>
            <a:pPr marL="624078" indent="-514350">
              <a:buSzPct val="100000"/>
              <a:buFont typeface="+mj-lt"/>
              <a:buAutoNum type="arabicPeriod" startAt="5"/>
            </a:pPr>
            <a:r>
              <a:rPr lang="en-US" sz="2800" dirty="0" smtClean="0"/>
              <a:t>NO</a:t>
            </a:r>
            <a:r>
              <a:rPr lang="en-US" sz="2800" baseline="-25000" dirty="0" smtClean="0"/>
              <a:t>2</a:t>
            </a:r>
            <a:r>
              <a:rPr lang="en-US" sz="2800" baseline="30000" dirty="0"/>
              <a:t>–</a:t>
            </a:r>
            <a:r>
              <a:rPr lang="en-US" sz="2800" dirty="0"/>
              <a:t> +MnO</a:t>
            </a:r>
            <a:r>
              <a:rPr lang="en-US" sz="2800" baseline="-25000" dirty="0"/>
              <a:t>4</a:t>
            </a:r>
            <a:r>
              <a:rPr lang="en-US" sz="2800" baseline="30000" dirty="0"/>
              <a:t>–</a:t>
            </a:r>
            <a:r>
              <a:rPr lang="en-US" sz="2800" dirty="0"/>
              <a:t> </a:t>
            </a:r>
            <a:r>
              <a:rPr lang="en-US" sz="2800" dirty="0">
                <a:sym typeface="Wingdings" pitchFamily="2" charset="2"/>
              </a:rPr>
              <a:t></a:t>
            </a:r>
            <a:r>
              <a:rPr lang="en-US" sz="2800" dirty="0"/>
              <a:t>NO</a:t>
            </a:r>
            <a:r>
              <a:rPr lang="en-US" sz="2800" baseline="-25000" dirty="0"/>
              <a:t>3</a:t>
            </a:r>
            <a:r>
              <a:rPr lang="en-US" sz="2800" baseline="30000" dirty="0"/>
              <a:t>–</a:t>
            </a:r>
            <a:r>
              <a:rPr lang="en-US" sz="2800" dirty="0"/>
              <a:t> +Mn</a:t>
            </a:r>
            <a:r>
              <a:rPr lang="en-US" sz="2800" baseline="30000" dirty="0"/>
              <a:t>2+  </a:t>
            </a:r>
            <a:r>
              <a:rPr lang="en-US" sz="2800" dirty="0"/>
              <a:t>(</a:t>
            </a:r>
            <a:r>
              <a:rPr lang="en-US" sz="2300" dirty="0"/>
              <a:t>in acidic solution)</a:t>
            </a:r>
          </a:p>
        </p:txBody>
      </p:sp>
      <p:sp>
        <p:nvSpPr>
          <p:cNvPr id="4" name="Slide Number Placeholder 5"/>
          <p:cNvSpPr>
            <a:spLocks noGrp="1"/>
          </p:cNvSpPr>
          <p:nvPr>
            <p:ph type="sldNum" sz="quarter" idx="12"/>
          </p:nvPr>
        </p:nvSpPr>
        <p:spPr/>
        <p:txBody>
          <a:bodyPr/>
          <a:lstStyle/>
          <a:p>
            <a:fld id="{6004F9B6-851F-47A0-9F3A-BE4D238CC0EF}" type="slidenum">
              <a:rPr lang="en-US"/>
              <a:pPr/>
              <a:t>73</a:t>
            </a:fld>
            <a:endParaRPr lang="en-US"/>
          </a:p>
        </p:txBody>
      </p:sp>
      <p:sp>
        <p:nvSpPr>
          <p:cNvPr id="404482" name="Rectangle 2"/>
          <p:cNvSpPr>
            <a:spLocks noGrp="1" noChangeArrowheads="1"/>
          </p:cNvSpPr>
          <p:nvPr>
            <p:ph type="title"/>
          </p:nvPr>
        </p:nvSpPr>
        <p:spPr>
          <a:xfrm>
            <a:off x="533400" y="29029"/>
            <a:ext cx="8229600" cy="655638"/>
          </a:xfrm>
        </p:spPr>
        <p:txBody>
          <a:bodyPr/>
          <a:lstStyle/>
          <a:p>
            <a:r>
              <a:rPr lang="en-US" sz="3400" dirty="0"/>
              <a:t>Half-Reaction Method </a:t>
            </a:r>
            <a:r>
              <a:rPr lang="en-US" sz="3400" dirty="0" smtClean="0"/>
              <a:t>Examples</a:t>
            </a:r>
            <a:endParaRPr lang="en-US" sz="3400" dirty="0"/>
          </a:p>
        </p:txBody>
      </p:sp>
    </p:spTree>
    <p:extLst>
      <p:ext uri="{BB962C8B-B14F-4D97-AF65-F5344CB8AC3E}">
        <p14:creationId xmlns:p14="http://schemas.microsoft.com/office/powerpoint/2010/main" val="32215703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3"/>
          <p:cNvSpPr>
            <a:spLocks noGrp="1"/>
          </p:cNvSpPr>
          <p:nvPr>
            <p:ph type="sldNum" sz="quarter" idx="12"/>
          </p:nvPr>
        </p:nvSpPr>
        <p:spPr/>
        <p:txBody>
          <a:bodyPr/>
          <a:lstStyle/>
          <a:p>
            <a:fld id="{E4020EAB-5256-46E0-BCFE-2F7BF28E28FB}" type="slidenum">
              <a:rPr lang="en-US"/>
              <a:pPr/>
              <a:t>74</a:t>
            </a:fld>
            <a:endParaRPr lang="en-US"/>
          </a:p>
        </p:txBody>
      </p:sp>
      <p:sp>
        <p:nvSpPr>
          <p:cNvPr id="203778" name="Rectangle 2"/>
          <p:cNvSpPr>
            <a:spLocks noGrp="1" noChangeArrowheads="1"/>
          </p:cNvSpPr>
          <p:nvPr>
            <p:ph type="title" idx="4294967295"/>
          </p:nvPr>
        </p:nvSpPr>
        <p:spPr>
          <a:xfrm>
            <a:off x="838200" y="0"/>
            <a:ext cx="7467600" cy="838200"/>
          </a:xfrm>
        </p:spPr>
        <p:txBody>
          <a:bodyPr/>
          <a:lstStyle/>
          <a:p>
            <a:r>
              <a:rPr lang="en-US" sz="3200" dirty="0"/>
              <a:t>Summary of Classes of Reactions</a:t>
            </a:r>
          </a:p>
        </p:txBody>
      </p:sp>
      <p:sp>
        <p:nvSpPr>
          <p:cNvPr id="72708" name="Rectangle 4"/>
          <p:cNvSpPr>
            <a:spLocks noChangeArrowheads="1"/>
          </p:cNvSpPr>
          <p:nvPr/>
        </p:nvSpPr>
        <p:spPr bwMode="auto">
          <a:xfrm>
            <a:off x="3352800" y="914400"/>
            <a:ext cx="2438400" cy="762000"/>
          </a:xfrm>
          <a:prstGeom prst="rect">
            <a:avLst/>
          </a:prstGeom>
          <a:solidFill>
            <a:srgbClr val="E5E5FF"/>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a:r>
              <a:rPr lang="en-US" sz="2000"/>
              <a:t>Chemical reactions</a:t>
            </a:r>
          </a:p>
        </p:txBody>
      </p:sp>
      <p:sp>
        <p:nvSpPr>
          <p:cNvPr id="72709" name="Rectangle 5"/>
          <p:cNvSpPr>
            <a:spLocks noChangeArrowheads="1"/>
          </p:cNvSpPr>
          <p:nvPr/>
        </p:nvSpPr>
        <p:spPr bwMode="auto">
          <a:xfrm>
            <a:off x="381000" y="2209800"/>
            <a:ext cx="1981200" cy="762000"/>
          </a:xfrm>
          <a:prstGeom prst="rect">
            <a:avLst/>
          </a:prstGeom>
          <a:solidFill>
            <a:srgbClr val="FFDFBF"/>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a:r>
              <a:rPr lang="en-US" sz="2000"/>
              <a:t>Precipitation </a:t>
            </a:r>
          </a:p>
          <a:p>
            <a:pPr algn="ctr"/>
            <a:r>
              <a:rPr lang="en-US" sz="2000"/>
              <a:t>Reactions</a:t>
            </a:r>
          </a:p>
        </p:txBody>
      </p:sp>
      <p:sp>
        <p:nvSpPr>
          <p:cNvPr id="72710" name="Rectangle 6"/>
          <p:cNvSpPr>
            <a:spLocks noChangeArrowheads="1"/>
          </p:cNvSpPr>
          <p:nvPr/>
        </p:nvSpPr>
        <p:spPr bwMode="auto">
          <a:xfrm>
            <a:off x="2743200" y="2209800"/>
            <a:ext cx="1828800" cy="762000"/>
          </a:xfrm>
          <a:prstGeom prst="rect">
            <a:avLst/>
          </a:prstGeom>
          <a:solidFill>
            <a:srgbClr val="D8E7EC"/>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a:r>
              <a:rPr lang="en-US" sz="2000"/>
              <a:t>Acid-Base</a:t>
            </a:r>
          </a:p>
          <a:p>
            <a:pPr algn="ctr"/>
            <a:r>
              <a:rPr lang="en-US" sz="2000"/>
              <a:t>Reactions</a:t>
            </a:r>
          </a:p>
        </p:txBody>
      </p:sp>
      <p:sp>
        <p:nvSpPr>
          <p:cNvPr id="72711" name="Rectangle 7"/>
          <p:cNvSpPr>
            <a:spLocks noChangeArrowheads="1"/>
          </p:cNvSpPr>
          <p:nvPr/>
        </p:nvSpPr>
        <p:spPr bwMode="auto">
          <a:xfrm>
            <a:off x="5638800" y="2133600"/>
            <a:ext cx="2438400" cy="762000"/>
          </a:xfrm>
          <a:prstGeom prst="rect">
            <a:avLst/>
          </a:prstGeom>
          <a:solidFill>
            <a:srgbClr val="C3FFE1"/>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a:r>
              <a:rPr lang="en-US" sz="2000"/>
              <a:t>Oxidation-Reduction</a:t>
            </a:r>
          </a:p>
          <a:p>
            <a:pPr algn="ctr"/>
            <a:r>
              <a:rPr lang="en-US" sz="2000"/>
              <a:t>Reactions</a:t>
            </a:r>
          </a:p>
        </p:txBody>
      </p:sp>
      <p:sp>
        <p:nvSpPr>
          <p:cNvPr id="72712" name="Rectangle 8"/>
          <p:cNvSpPr>
            <a:spLocks noChangeArrowheads="1"/>
          </p:cNvSpPr>
          <p:nvPr/>
        </p:nvSpPr>
        <p:spPr bwMode="auto">
          <a:xfrm>
            <a:off x="2819400" y="5257800"/>
            <a:ext cx="1676400" cy="1066800"/>
          </a:xfrm>
          <a:prstGeom prst="rect">
            <a:avLst/>
          </a:prstGeom>
          <a:solidFill>
            <a:srgbClr val="C3FFE1"/>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a:r>
              <a:rPr lang="en-US" sz="2000"/>
              <a:t>Combustion </a:t>
            </a:r>
          </a:p>
          <a:p>
            <a:pPr algn="ctr"/>
            <a:r>
              <a:rPr lang="en-US" sz="2000"/>
              <a:t>Reactions</a:t>
            </a:r>
          </a:p>
        </p:txBody>
      </p:sp>
      <p:sp>
        <p:nvSpPr>
          <p:cNvPr id="203784" name="Line 9"/>
          <p:cNvSpPr>
            <a:spLocks noChangeShapeType="1"/>
          </p:cNvSpPr>
          <p:nvPr/>
        </p:nvSpPr>
        <p:spPr bwMode="auto">
          <a:xfrm>
            <a:off x="1828800" y="1295400"/>
            <a:ext cx="0" cy="838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3785" name="Line 10"/>
          <p:cNvSpPr>
            <a:spLocks noChangeShapeType="1"/>
          </p:cNvSpPr>
          <p:nvPr/>
        </p:nvSpPr>
        <p:spPr bwMode="auto">
          <a:xfrm>
            <a:off x="3581400" y="1752600"/>
            <a:ext cx="0" cy="457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3786" name="Line 11"/>
          <p:cNvSpPr>
            <a:spLocks noChangeShapeType="1"/>
          </p:cNvSpPr>
          <p:nvPr/>
        </p:nvSpPr>
        <p:spPr bwMode="auto">
          <a:xfrm>
            <a:off x="7010400" y="1219200"/>
            <a:ext cx="0" cy="838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3787" name="Line 12"/>
          <p:cNvSpPr>
            <a:spLocks noChangeShapeType="1"/>
          </p:cNvSpPr>
          <p:nvPr/>
        </p:nvSpPr>
        <p:spPr bwMode="auto">
          <a:xfrm>
            <a:off x="6629400" y="2895600"/>
            <a:ext cx="0" cy="2286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3788" name="Line 13"/>
          <p:cNvSpPr>
            <a:spLocks noChangeShapeType="1"/>
          </p:cNvSpPr>
          <p:nvPr/>
        </p:nvSpPr>
        <p:spPr bwMode="auto">
          <a:xfrm>
            <a:off x="1828800" y="1295400"/>
            <a:ext cx="1447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789" name="Line 14"/>
          <p:cNvSpPr>
            <a:spLocks noChangeShapeType="1"/>
          </p:cNvSpPr>
          <p:nvPr/>
        </p:nvSpPr>
        <p:spPr bwMode="auto">
          <a:xfrm flipH="1">
            <a:off x="5867400" y="1219200"/>
            <a:ext cx="1143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19" name="Rectangle 15"/>
          <p:cNvSpPr>
            <a:spLocks noChangeArrowheads="1"/>
          </p:cNvSpPr>
          <p:nvPr/>
        </p:nvSpPr>
        <p:spPr bwMode="auto">
          <a:xfrm>
            <a:off x="7162800" y="5257800"/>
            <a:ext cx="1752600" cy="990600"/>
          </a:xfrm>
          <a:prstGeom prst="rect">
            <a:avLst/>
          </a:prstGeom>
          <a:solidFill>
            <a:srgbClr val="C3FFE1"/>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a:r>
              <a:rPr lang="en-US" sz="2000"/>
              <a:t>Decomposition </a:t>
            </a:r>
          </a:p>
          <a:p>
            <a:pPr algn="ctr"/>
            <a:r>
              <a:rPr lang="en-US" sz="2000"/>
              <a:t>reactions </a:t>
            </a:r>
          </a:p>
        </p:txBody>
      </p:sp>
      <p:sp>
        <p:nvSpPr>
          <p:cNvPr id="72720" name="Rectangle 16"/>
          <p:cNvSpPr>
            <a:spLocks noChangeArrowheads="1"/>
          </p:cNvSpPr>
          <p:nvPr/>
        </p:nvSpPr>
        <p:spPr bwMode="auto">
          <a:xfrm>
            <a:off x="5410200" y="5257800"/>
            <a:ext cx="1524000" cy="1066800"/>
          </a:xfrm>
          <a:prstGeom prst="rect">
            <a:avLst/>
          </a:prstGeom>
          <a:solidFill>
            <a:srgbClr val="C3FFE1"/>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a:r>
              <a:rPr lang="en-US" sz="2000"/>
              <a:t>Synthesis </a:t>
            </a:r>
          </a:p>
          <a:p>
            <a:pPr algn="ctr"/>
            <a:r>
              <a:rPr lang="en-US" sz="2000"/>
              <a:t>reactions </a:t>
            </a:r>
          </a:p>
        </p:txBody>
      </p:sp>
      <p:sp>
        <p:nvSpPr>
          <p:cNvPr id="203792" name="Line 17"/>
          <p:cNvSpPr>
            <a:spLocks noChangeShapeType="1"/>
          </p:cNvSpPr>
          <p:nvPr/>
        </p:nvSpPr>
        <p:spPr bwMode="auto">
          <a:xfrm>
            <a:off x="3733800" y="3200400"/>
            <a:ext cx="0" cy="1981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3793" name="Line 18"/>
          <p:cNvSpPr>
            <a:spLocks noChangeShapeType="1"/>
          </p:cNvSpPr>
          <p:nvPr/>
        </p:nvSpPr>
        <p:spPr bwMode="auto">
          <a:xfrm>
            <a:off x="3733800" y="3200400"/>
            <a:ext cx="1981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794" name="Line 19"/>
          <p:cNvSpPr>
            <a:spLocks noChangeShapeType="1"/>
          </p:cNvSpPr>
          <p:nvPr/>
        </p:nvSpPr>
        <p:spPr bwMode="auto">
          <a:xfrm flipV="1">
            <a:off x="5715000" y="2895600"/>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795" name="Line 20"/>
          <p:cNvSpPr>
            <a:spLocks noChangeShapeType="1"/>
          </p:cNvSpPr>
          <p:nvPr/>
        </p:nvSpPr>
        <p:spPr bwMode="auto">
          <a:xfrm>
            <a:off x="7772400" y="2895600"/>
            <a:ext cx="0" cy="2362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3797" name="Line 22"/>
          <p:cNvSpPr>
            <a:spLocks noChangeShapeType="1"/>
          </p:cNvSpPr>
          <p:nvPr/>
        </p:nvSpPr>
        <p:spPr bwMode="auto">
          <a:xfrm flipV="1">
            <a:off x="6172200" y="2895600"/>
            <a:ext cx="0" cy="609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Rectangle 8"/>
          <p:cNvSpPr>
            <a:spLocks noChangeArrowheads="1"/>
          </p:cNvSpPr>
          <p:nvPr/>
        </p:nvSpPr>
        <p:spPr bwMode="auto">
          <a:xfrm>
            <a:off x="4343400" y="3886200"/>
            <a:ext cx="1828800" cy="1066800"/>
          </a:xfrm>
          <a:prstGeom prst="rect">
            <a:avLst/>
          </a:prstGeom>
          <a:solidFill>
            <a:srgbClr val="C3FFE1"/>
          </a:solidFill>
          <a:ln w="9525">
            <a:solidFill>
              <a:schemeClr val="tx1"/>
            </a:solidFill>
            <a:miter lim="800000"/>
            <a:headEnd/>
            <a:tailEnd/>
          </a:ln>
          <a:effectLst>
            <a:prstShdw prst="shdw17" dist="17961" dir="2700000">
              <a:srgbClr val="000000"/>
            </a:prstShdw>
          </a:effectLst>
        </p:spPr>
        <p:txBody>
          <a:bodyPr anchor="ctr"/>
          <a:lstStyle/>
          <a:p>
            <a:pPr algn="ctr"/>
            <a:r>
              <a:rPr lang="en-US" sz="2000"/>
              <a:t>Single Replacement Reactions</a:t>
            </a:r>
          </a:p>
        </p:txBody>
      </p:sp>
      <p:sp>
        <p:nvSpPr>
          <p:cNvPr id="203800" name="Line 17"/>
          <p:cNvSpPr>
            <a:spLocks noChangeShapeType="1"/>
          </p:cNvSpPr>
          <p:nvPr/>
        </p:nvSpPr>
        <p:spPr bwMode="auto">
          <a:xfrm>
            <a:off x="5257800" y="3505200"/>
            <a:ext cx="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3801" name="Line 18"/>
          <p:cNvSpPr>
            <a:spLocks noChangeShapeType="1"/>
          </p:cNvSpPr>
          <p:nvPr/>
        </p:nvSpPr>
        <p:spPr bwMode="auto">
          <a:xfrm>
            <a:off x="5257800" y="3505200"/>
            <a:ext cx="914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02" name="Line 19"/>
          <p:cNvSpPr>
            <a:spLocks noChangeShapeType="1"/>
          </p:cNvSpPr>
          <p:nvPr/>
        </p:nvSpPr>
        <p:spPr bwMode="auto">
          <a:xfrm flipV="1">
            <a:off x="838200" y="4038600"/>
            <a:ext cx="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Rectangle 5"/>
          <p:cNvSpPr>
            <a:spLocks noChangeArrowheads="1"/>
          </p:cNvSpPr>
          <p:nvPr/>
        </p:nvSpPr>
        <p:spPr bwMode="auto">
          <a:xfrm>
            <a:off x="685800" y="3657600"/>
            <a:ext cx="2667000" cy="762000"/>
          </a:xfrm>
          <a:prstGeom prst="rect">
            <a:avLst/>
          </a:prstGeom>
          <a:solidFill>
            <a:srgbClr val="FFFF99"/>
          </a:solidFill>
          <a:ln w="9525">
            <a:solidFill>
              <a:schemeClr val="tx1"/>
            </a:solidFill>
            <a:miter lim="800000"/>
            <a:headEnd/>
            <a:tailEnd/>
          </a:ln>
          <a:effectLst>
            <a:prstShdw prst="shdw17" dist="17961" dir="2700000">
              <a:srgbClr val="000000"/>
            </a:prstShdw>
          </a:effectLst>
        </p:spPr>
        <p:txBody>
          <a:bodyPr anchor="ctr"/>
          <a:lstStyle/>
          <a:p>
            <a:pPr algn="ctr"/>
            <a:r>
              <a:rPr lang="en-US" sz="2000"/>
              <a:t>Double Replacement (Metathesis)</a:t>
            </a:r>
          </a:p>
        </p:txBody>
      </p:sp>
      <p:sp>
        <p:nvSpPr>
          <p:cNvPr id="203804" name="Line 9"/>
          <p:cNvSpPr>
            <a:spLocks noChangeShapeType="1"/>
          </p:cNvSpPr>
          <p:nvPr/>
        </p:nvSpPr>
        <p:spPr bwMode="auto">
          <a:xfrm>
            <a:off x="3048000" y="3048000"/>
            <a:ext cx="0" cy="533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3805" name="Line 10"/>
          <p:cNvSpPr>
            <a:spLocks noChangeShapeType="1"/>
          </p:cNvSpPr>
          <p:nvPr/>
        </p:nvSpPr>
        <p:spPr bwMode="auto">
          <a:xfrm>
            <a:off x="1752600" y="3048000"/>
            <a:ext cx="0" cy="457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009327021"/>
              </p:ext>
            </p:extLst>
          </p:nvPr>
        </p:nvGraphicFramePr>
        <p:xfrm>
          <a:off x="990600" y="838200"/>
          <a:ext cx="7543800" cy="3210560"/>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370840">
                <a:tc>
                  <a:txBody>
                    <a:bodyPr/>
                    <a:lstStyle/>
                    <a:p>
                      <a:pPr algn="ctr"/>
                      <a:r>
                        <a:rPr lang="en-US" dirty="0" smtClean="0">
                          <a:solidFill>
                            <a:schemeClr val="tx1"/>
                          </a:solidFill>
                        </a:rPr>
                        <a:t>Soluble Compounds</a:t>
                      </a:r>
                      <a:endParaRPr lang="en-US"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rPr>
                        <a:t>Insoluble Exceptions</a:t>
                      </a:r>
                      <a:endParaRPr lang="en-US" dirty="0">
                        <a:solidFill>
                          <a:schemeClr val="tx1"/>
                        </a:solidFill>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dirty="0" smtClean="0">
                          <a:solidFill>
                            <a:schemeClr val="tx1"/>
                          </a:solidFill>
                        </a:rPr>
                        <a:t>Compounds containing alkali metal ions (Group 1A) and ammonium</a:t>
                      </a:r>
                      <a:r>
                        <a:rPr lang="en-US" baseline="0" dirty="0" smtClean="0">
                          <a:solidFill>
                            <a:schemeClr val="tx1"/>
                          </a:solidFill>
                        </a:rPr>
                        <a:t> (NH</a:t>
                      </a:r>
                      <a:r>
                        <a:rPr lang="en-US" baseline="-25000" dirty="0" smtClean="0">
                          <a:solidFill>
                            <a:schemeClr val="tx1"/>
                          </a:solidFill>
                        </a:rPr>
                        <a:t>4</a:t>
                      </a:r>
                      <a:r>
                        <a:rPr lang="en-US" baseline="30000" dirty="0" smtClean="0">
                          <a:solidFill>
                            <a:schemeClr val="tx1"/>
                          </a:solidFill>
                        </a:rPr>
                        <a:t>+</a:t>
                      </a:r>
                      <a:r>
                        <a:rPr lang="en-US" baseline="0" dirty="0" smtClean="0">
                          <a:solidFill>
                            <a:schemeClr val="tx1"/>
                          </a:solidFill>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dirty="0" smtClean="0">
                          <a:solidFill>
                            <a:schemeClr val="tx1"/>
                          </a:solidFill>
                        </a:rPr>
                        <a:t>Nitrates (NO</a:t>
                      </a:r>
                      <a:r>
                        <a:rPr lang="en-US" baseline="-25000" dirty="0" smtClean="0">
                          <a:solidFill>
                            <a:schemeClr val="tx1"/>
                          </a:solidFill>
                        </a:rPr>
                        <a:t>3</a:t>
                      </a:r>
                      <a:r>
                        <a:rPr lang="en-US" baseline="30000" dirty="0" smtClean="0">
                          <a:solidFill>
                            <a:schemeClr val="tx1"/>
                          </a:solidFill>
                        </a:rPr>
                        <a:t>-</a:t>
                      </a:r>
                      <a:r>
                        <a:rPr lang="en-US" dirty="0" smtClean="0">
                          <a:solidFill>
                            <a:schemeClr val="tx1"/>
                          </a:solidFill>
                        </a:rPr>
                        <a:t>)</a:t>
                      </a:r>
                    </a:p>
                    <a:p>
                      <a:pPr algn="ctr"/>
                      <a:r>
                        <a:rPr lang="en-US" dirty="0" smtClean="0">
                          <a:solidFill>
                            <a:schemeClr val="tx1"/>
                          </a:solidFill>
                        </a:rPr>
                        <a:t>Acetates (C</a:t>
                      </a:r>
                      <a:r>
                        <a:rPr lang="en-US" baseline="-25000" dirty="0" smtClean="0">
                          <a:solidFill>
                            <a:schemeClr val="tx1"/>
                          </a:solidFill>
                        </a:rPr>
                        <a:t>2</a:t>
                      </a:r>
                      <a:r>
                        <a:rPr lang="en-US" dirty="0" smtClean="0">
                          <a:solidFill>
                            <a:schemeClr val="tx1"/>
                          </a:solidFill>
                        </a:rPr>
                        <a:t>H</a:t>
                      </a:r>
                      <a:r>
                        <a:rPr lang="en-US" baseline="-25000" dirty="0" smtClean="0">
                          <a:solidFill>
                            <a:schemeClr val="tx1"/>
                          </a:solidFill>
                        </a:rPr>
                        <a:t>3</a:t>
                      </a:r>
                      <a:r>
                        <a:rPr lang="en-US" dirty="0" smtClean="0">
                          <a:solidFill>
                            <a:schemeClr val="tx1"/>
                          </a:solidFill>
                        </a:rPr>
                        <a:t>O</a:t>
                      </a:r>
                      <a:r>
                        <a:rPr lang="en-US" baseline="-25000" dirty="0" smtClean="0">
                          <a:solidFill>
                            <a:schemeClr val="tx1"/>
                          </a:solidFill>
                        </a:rPr>
                        <a:t>2</a:t>
                      </a:r>
                      <a:r>
                        <a:rPr lang="en-US" baseline="30000" dirty="0" smtClean="0">
                          <a:solidFill>
                            <a:schemeClr val="tx1"/>
                          </a:solidFill>
                        </a:rPr>
                        <a:t>-</a:t>
                      </a:r>
                      <a:r>
                        <a:rPr lang="en-US" dirty="0" smtClean="0">
                          <a:solidFill>
                            <a:schemeClr val="tx1"/>
                          </a:solidFill>
                        </a:rPr>
                        <a:t>)</a:t>
                      </a:r>
                    </a:p>
                    <a:p>
                      <a:pPr algn="ctr"/>
                      <a:r>
                        <a:rPr lang="en-US" dirty="0" smtClean="0">
                          <a:solidFill>
                            <a:schemeClr val="tx1"/>
                          </a:solidFill>
                        </a:rPr>
                        <a:t>P</a:t>
                      </a:r>
                      <a:r>
                        <a:rPr lang="en-US" baseline="0" dirty="0" smtClean="0">
                          <a:solidFill>
                            <a:schemeClr val="tx1"/>
                          </a:solidFill>
                        </a:rPr>
                        <a:t>erchlorates (ClO</a:t>
                      </a:r>
                      <a:r>
                        <a:rPr lang="en-US" baseline="-25000" dirty="0" smtClean="0">
                          <a:solidFill>
                            <a:schemeClr val="tx1"/>
                          </a:solidFill>
                        </a:rPr>
                        <a:t>4</a:t>
                      </a:r>
                      <a:r>
                        <a:rPr lang="en-US" baseline="30000" dirty="0" smtClean="0">
                          <a:solidFill>
                            <a:schemeClr val="tx1"/>
                          </a:solidFill>
                        </a:rPr>
                        <a:t>-</a:t>
                      </a:r>
                      <a:r>
                        <a:rPr lang="en-US" baseline="0" dirty="0" smtClean="0">
                          <a:solidFill>
                            <a:schemeClr val="tx1"/>
                          </a:solidFill>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US" dirty="0" smtClean="0">
                          <a:solidFill>
                            <a:schemeClr val="tx1"/>
                          </a:solidFill>
                        </a:rPr>
                        <a:t>Chlorides (</a:t>
                      </a:r>
                      <a:r>
                        <a:rPr lang="en-US" dirty="0" err="1" smtClean="0">
                          <a:solidFill>
                            <a:schemeClr val="tx1"/>
                          </a:solidFill>
                        </a:rPr>
                        <a:t>Cl</a:t>
                      </a:r>
                      <a:r>
                        <a:rPr lang="en-US" baseline="30000" dirty="0" smtClean="0">
                          <a:solidFill>
                            <a:schemeClr val="tx1"/>
                          </a:solidFill>
                        </a:rPr>
                        <a:t>-</a:t>
                      </a:r>
                      <a:r>
                        <a:rPr lang="en-US" dirty="0" smtClean="0">
                          <a:solidFill>
                            <a:schemeClr val="tx1"/>
                          </a:solidFill>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rPr>
                        <a:t>Ag</a:t>
                      </a:r>
                      <a:r>
                        <a:rPr lang="en-US" baseline="30000" dirty="0" smtClean="0">
                          <a:solidFill>
                            <a:schemeClr val="tx1"/>
                          </a:solidFill>
                        </a:rPr>
                        <a:t>+</a:t>
                      </a:r>
                      <a:r>
                        <a:rPr lang="en-US" dirty="0" smtClean="0">
                          <a:solidFill>
                            <a:schemeClr val="tx1"/>
                          </a:solidFill>
                        </a:rPr>
                        <a:t>, Pb</a:t>
                      </a:r>
                      <a:r>
                        <a:rPr lang="en-US" baseline="30000" dirty="0" smtClean="0">
                          <a:solidFill>
                            <a:schemeClr val="tx1"/>
                          </a:solidFill>
                        </a:rPr>
                        <a:t>2+</a:t>
                      </a:r>
                      <a:r>
                        <a:rPr lang="en-US" dirty="0" smtClean="0">
                          <a:solidFill>
                            <a:schemeClr val="tx1"/>
                          </a:solidFill>
                        </a:rPr>
                        <a:t>, Hg</a:t>
                      </a:r>
                      <a:r>
                        <a:rPr lang="en-US" baseline="-25000" dirty="0" smtClean="0">
                          <a:solidFill>
                            <a:schemeClr val="tx1"/>
                          </a:solidFill>
                        </a:rPr>
                        <a:t>2</a:t>
                      </a:r>
                      <a:r>
                        <a:rPr lang="en-US" baseline="30000" dirty="0" smtClean="0">
                          <a:solidFill>
                            <a:schemeClr val="tx1"/>
                          </a:solidFill>
                        </a:rPr>
                        <a:t>2+</a:t>
                      </a:r>
                      <a:endParaRPr lang="en-US" baseline="30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en-US" dirty="0" smtClean="0">
                          <a:solidFill>
                            <a:schemeClr val="tx1"/>
                          </a:solidFill>
                        </a:rPr>
                        <a:t>Sulfates (SO</a:t>
                      </a:r>
                      <a:r>
                        <a:rPr lang="en-US" baseline="-25000" dirty="0" smtClean="0">
                          <a:solidFill>
                            <a:schemeClr val="tx1"/>
                          </a:solidFill>
                        </a:rPr>
                        <a:t>4</a:t>
                      </a:r>
                      <a:r>
                        <a:rPr lang="en-US" baseline="30000" dirty="0" smtClean="0">
                          <a:solidFill>
                            <a:schemeClr val="tx1"/>
                          </a:solidFill>
                        </a:rPr>
                        <a:t>2-</a:t>
                      </a:r>
                      <a:r>
                        <a:rPr lang="en-US" dirty="0" smtClean="0">
                          <a:solidFill>
                            <a:schemeClr val="tx1"/>
                          </a:solidFill>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rPr>
                        <a:t>Ca</a:t>
                      </a:r>
                      <a:r>
                        <a:rPr lang="en-US" baseline="30000" dirty="0" smtClean="0">
                          <a:solidFill>
                            <a:schemeClr val="tx1"/>
                          </a:solidFill>
                        </a:rPr>
                        <a:t>2+</a:t>
                      </a:r>
                      <a:r>
                        <a:rPr lang="en-US" dirty="0" smtClean="0">
                          <a:solidFill>
                            <a:schemeClr val="tx1"/>
                          </a:solidFill>
                        </a:rPr>
                        <a:t>,</a:t>
                      </a:r>
                      <a:r>
                        <a:rPr lang="en-US" baseline="0" dirty="0" smtClean="0">
                          <a:solidFill>
                            <a:schemeClr val="tx1"/>
                          </a:solidFill>
                        </a:rPr>
                        <a:t> Sr</a:t>
                      </a:r>
                      <a:r>
                        <a:rPr lang="en-US" baseline="30000" dirty="0" smtClean="0">
                          <a:solidFill>
                            <a:schemeClr val="tx1"/>
                          </a:solidFill>
                        </a:rPr>
                        <a:t>2+</a:t>
                      </a:r>
                      <a:r>
                        <a:rPr lang="en-US" baseline="0" dirty="0" smtClean="0">
                          <a:solidFill>
                            <a:schemeClr val="tx1"/>
                          </a:solidFill>
                        </a:rPr>
                        <a:t>, Ba</a:t>
                      </a:r>
                      <a:r>
                        <a:rPr lang="en-US" baseline="30000" dirty="0" smtClean="0">
                          <a:solidFill>
                            <a:schemeClr val="tx1"/>
                          </a:solidFill>
                        </a:rPr>
                        <a:t>2+</a:t>
                      </a:r>
                      <a:r>
                        <a:rPr lang="en-US" baseline="0" dirty="0" smtClean="0">
                          <a:solidFill>
                            <a:schemeClr val="tx1"/>
                          </a:solidFill>
                        </a:rPr>
                        <a:t>, Ag</a:t>
                      </a:r>
                      <a:r>
                        <a:rPr lang="en-US" baseline="30000" dirty="0" smtClean="0">
                          <a:solidFill>
                            <a:schemeClr val="tx1"/>
                          </a:solidFill>
                        </a:rPr>
                        <a:t>+</a:t>
                      </a:r>
                      <a:r>
                        <a:rPr lang="en-US" baseline="0" dirty="0" smtClean="0">
                          <a:solidFill>
                            <a:schemeClr val="tx1"/>
                          </a:solidFill>
                        </a:rPr>
                        <a:t>, Hg</a:t>
                      </a:r>
                      <a:r>
                        <a:rPr lang="en-US" baseline="-25000" dirty="0" smtClean="0">
                          <a:solidFill>
                            <a:schemeClr val="tx1"/>
                          </a:solidFill>
                        </a:rPr>
                        <a:t>2</a:t>
                      </a:r>
                      <a:r>
                        <a:rPr lang="en-US" baseline="30000" dirty="0" smtClean="0">
                          <a:solidFill>
                            <a:schemeClr val="tx1"/>
                          </a:solidFill>
                        </a:rPr>
                        <a:t>2+</a:t>
                      </a:r>
                      <a:r>
                        <a:rPr lang="en-US" baseline="0" dirty="0" smtClean="0">
                          <a:solidFill>
                            <a:schemeClr val="tx1"/>
                          </a:solidFill>
                        </a:rPr>
                        <a:t>, Pb</a:t>
                      </a:r>
                      <a:r>
                        <a:rPr lang="en-US" baseline="30000" dirty="0" smtClean="0">
                          <a:solidFill>
                            <a:schemeClr val="tx1"/>
                          </a:solidFill>
                        </a:rPr>
                        <a:t>2+</a:t>
                      </a:r>
                      <a:endParaRPr lang="en-US" baseline="30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fld id="{ED0130B0-13C4-4A61-8B6A-F8DD0BAEEB6D}" type="slidenum">
              <a:rPr lang="en-US" smtClean="0"/>
              <a:pPr/>
              <a:t>8</a:t>
            </a:fld>
            <a:endParaRPr lang="en-US"/>
          </a:p>
        </p:txBody>
      </p:sp>
      <p:sp>
        <p:nvSpPr>
          <p:cNvPr id="2" name="Title 1"/>
          <p:cNvSpPr>
            <a:spLocks noGrp="1"/>
          </p:cNvSpPr>
          <p:nvPr>
            <p:ph type="title"/>
          </p:nvPr>
        </p:nvSpPr>
        <p:spPr>
          <a:xfrm>
            <a:off x="990600" y="0"/>
            <a:ext cx="7543800" cy="838200"/>
          </a:xfrm>
        </p:spPr>
        <p:txBody>
          <a:bodyPr/>
          <a:lstStyle/>
          <a:p>
            <a:r>
              <a:rPr lang="en-US" dirty="0" smtClean="0"/>
              <a:t>Solubility Rules</a:t>
            </a:r>
            <a:endParaRPr lang="en-US" dirty="0"/>
          </a:p>
        </p:txBody>
      </p:sp>
      <p:graphicFrame>
        <p:nvGraphicFramePr>
          <p:cNvPr id="6" name="Content Placeholder 4"/>
          <p:cNvGraphicFramePr>
            <a:graphicFrameLocks noGrp="1"/>
          </p:cNvGraphicFramePr>
          <p:nvPr>
            <p:ph idx="4294967295"/>
            <p:extLst>
              <p:ext uri="{D42A27DB-BD31-4B8C-83A1-F6EECF244321}">
                <p14:modId xmlns:p14="http://schemas.microsoft.com/office/powerpoint/2010/main" val="1061005469"/>
              </p:ext>
            </p:extLst>
          </p:nvPr>
        </p:nvGraphicFramePr>
        <p:xfrm>
          <a:off x="1066800" y="4267200"/>
          <a:ext cx="7543800" cy="2199640"/>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370840">
                <a:tc>
                  <a:txBody>
                    <a:bodyPr/>
                    <a:lstStyle/>
                    <a:p>
                      <a:pPr algn="ctr"/>
                      <a:r>
                        <a:rPr lang="en-US" dirty="0" smtClean="0">
                          <a:solidFill>
                            <a:schemeClr val="tx1"/>
                          </a:solidFill>
                        </a:rPr>
                        <a:t>Insoluble Compounds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rPr>
                        <a:t>Soluble Exceptions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dirty="0" smtClean="0">
                          <a:solidFill>
                            <a:schemeClr val="tx1"/>
                          </a:solidFill>
                        </a:rPr>
                        <a:t>Carbonates (CO</a:t>
                      </a:r>
                      <a:r>
                        <a:rPr lang="en-US" baseline="-25000" dirty="0" smtClean="0">
                          <a:solidFill>
                            <a:schemeClr val="tx1"/>
                          </a:solidFill>
                        </a:rPr>
                        <a:t>3</a:t>
                      </a:r>
                      <a:r>
                        <a:rPr lang="en-US" baseline="30000" dirty="0" smtClean="0">
                          <a:solidFill>
                            <a:schemeClr val="tx1"/>
                          </a:solidFill>
                        </a:rPr>
                        <a:t>2-</a:t>
                      </a:r>
                      <a:r>
                        <a:rPr lang="en-US" dirty="0" smtClean="0">
                          <a:solidFill>
                            <a:schemeClr val="tx1"/>
                          </a:solidFill>
                        </a:rPr>
                        <a:t>)</a:t>
                      </a:r>
                    </a:p>
                    <a:p>
                      <a:pPr algn="ctr"/>
                      <a:r>
                        <a:rPr lang="en-US" baseline="0" dirty="0" smtClean="0">
                          <a:solidFill>
                            <a:schemeClr val="tx1"/>
                          </a:solidFill>
                        </a:rPr>
                        <a:t>Phosphates (PO</a:t>
                      </a:r>
                      <a:r>
                        <a:rPr lang="en-US" baseline="-25000" dirty="0" smtClean="0">
                          <a:solidFill>
                            <a:schemeClr val="tx1"/>
                          </a:solidFill>
                        </a:rPr>
                        <a:t>4</a:t>
                      </a:r>
                      <a:r>
                        <a:rPr lang="en-US" baseline="30000" dirty="0" smtClean="0">
                          <a:solidFill>
                            <a:schemeClr val="tx1"/>
                          </a:solidFill>
                        </a:rPr>
                        <a:t>3-</a:t>
                      </a:r>
                      <a:r>
                        <a:rPr lang="en-US" baseline="0" dirty="0" smtClean="0">
                          <a:solidFill>
                            <a:schemeClr val="tx1"/>
                          </a:solidFill>
                        </a:rPr>
                        <a:t>)</a:t>
                      </a:r>
                    </a:p>
                    <a:p>
                      <a:pPr algn="ctr"/>
                      <a:r>
                        <a:rPr lang="en-US" baseline="0" dirty="0" smtClean="0">
                          <a:solidFill>
                            <a:schemeClr val="tx1"/>
                          </a:solidFill>
                        </a:rPr>
                        <a:t>Sulfides (S</a:t>
                      </a:r>
                      <a:r>
                        <a:rPr lang="en-US" baseline="30000" dirty="0" smtClean="0">
                          <a:solidFill>
                            <a:schemeClr val="tx1"/>
                          </a:solidFill>
                        </a:rPr>
                        <a:t>2-</a:t>
                      </a:r>
                      <a:r>
                        <a:rPr lang="en-US" baseline="0" dirty="0" smtClean="0">
                          <a:solidFill>
                            <a:schemeClr val="tx1"/>
                          </a:solidFill>
                        </a:rPr>
                        <a:t>)</a:t>
                      </a:r>
                    </a:p>
                    <a:p>
                      <a:pPr algn="ctr"/>
                      <a:r>
                        <a:rPr lang="en-US" baseline="0" dirty="0" smtClean="0">
                          <a:solidFill>
                            <a:schemeClr val="tx1"/>
                          </a:solidFill>
                        </a:rPr>
                        <a:t>Chromates (CrO</a:t>
                      </a:r>
                      <a:r>
                        <a:rPr lang="en-US" baseline="-25000" dirty="0" smtClean="0">
                          <a:solidFill>
                            <a:schemeClr val="tx1"/>
                          </a:solidFill>
                        </a:rPr>
                        <a:t>4</a:t>
                      </a:r>
                      <a:r>
                        <a:rPr lang="en-US" baseline="30000" dirty="0" smtClean="0">
                          <a:solidFill>
                            <a:schemeClr val="tx1"/>
                          </a:solidFill>
                        </a:rPr>
                        <a:t>2-</a:t>
                      </a:r>
                      <a:r>
                        <a:rPr lang="en-US" baseline="0" dirty="0" smtClean="0">
                          <a:solidFill>
                            <a:schemeClr val="tx1"/>
                          </a:solidFill>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rPr>
                        <a:t>Compounds</a:t>
                      </a:r>
                      <a:r>
                        <a:rPr lang="en-US" baseline="0" dirty="0" smtClean="0">
                          <a:solidFill>
                            <a:schemeClr val="tx1"/>
                          </a:solidFill>
                        </a:rPr>
                        <a:t> containing Group 1A ions and ammonium</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dirty="0" smtClean="0">
                          <a:solidFill>
                            <a:schemeClr val="tx1"/>
                          </a:solidFill>
                        </a:rPr>
                        <a:t>Hydroxides (OH</a:t>
                      </a:r>
                      <a:r>
                        <a:rPr lang="en-US" baseline="30000" dirty="0" smtClean="0">
                          <a:solidFill>
                            <a:schemeClr val="tx1"/>
                          </a:solidFill>
                        </a:rPr>
                        <a:t>-</a:t>
                      </a:r>
                      <a:r>
                        <a:rPr lang="en-US" dirty="0" smtClean="0">
                          <a:solidFill>
                            <a:schemeClr val="tx1"/>
                          </a:solidFill>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rPr>
                        <a:t>Compounds containing Group</a:t>
                      </a:r>
                      <a:r>
                        <a:rPr lang="en-US" baseline="0" dirty="0" smtClean="0">
                          <a:solidFill>
                            <a:schemeClr val="tx1"/>
                          </a:solidFill>
                        </a:rPr>
                        <a:t> 1A ions, Ca</a:t>
                      </a:r>
                      <a:r>
                        <a:rPr lang="en-US" baseline="30000" dirty="0" smtClean="0">
                          <a:solidFill>
                            <a:schemeClr val="tx1"/>
                          </a:solidFill>
                        </a:rPr>
                        <a:t>2+</a:t>
                      </a:r>
                      <a:r>
                        <a:rPr lang="en-US" baseline="0" dirty="0" smtClean="0">
                          <a:solidFill>
                            <a:schemeClr val="tx1"/>
                          </a:solidFill>
                        </a:rPr>
                        <a:t>, Ba</a:t>
                      </a:r>
                      <a:r>
                        <a:rPr lang="en-US" baseline="30000" dirty="0" smtClean="0">
                          <a:solidFill>
                            <a:schemeClr val="tx1"/>
                          </a:solidFill>
                        </a:rPr>
                        <a:t>2+</a:t>
                      </a:r>
                      <a:r>
                        <a:rPr lang="en-US" baseline="0" dirty="0" smtClean="0">
                          <a:solidFill>
                            <a:schemeClr val="tx1"/>
                          </a:solidFill>
                        </a:rPr>
                        <a:t>, Sr</a:t>
                      </a:r>
                      <a:r>
                        <a:rPr lang="en-US" baseline="30000" dirty="0" smtClean="0">
                          <a:solidFill>
                            <a:schemeClr val="tx1"/>
                          </a:solidFill>
                        </a:rPr>
                        <a:t>2+</a:t>
                      </a:r>
                      <a:endParaRPr lang="en-US" baseline="30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00205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9" name="Rectangle 3"/>
          <p:cNvSpPr>
            <a:spLocks noGrp="1" noChangeArrowheads="1"/>
          </p:cNvSpPr>
          <p:nvPr>
            <p:ph idx="1"/>
          </p:nvPr>
        </p:nvSpPr>
        <p:spPr>
          <a:xfrm>
            <a:off x="685800" y="990600"/>
            <a:ext cx="8153400" cy="4800600"/>
          </a:xfrm>
        </p:spPr>
        <p:txBody>
          <a:bodyPr/>
          <a:lstStyle/>
          <a:p>
            <a:pPr marL="0" indent="0">
              <a:buNone/>
            </a:pPr>
            <a:r>
              <a:rPr lang="en-US" dirty="0"/>
              <a:t>Predict if the following compounds will be soluble in water:</a:t>
            </a:r>
          </a:p>
          <a:p>
            <a:pPr marL="990600" lvl="1" indent="-533400">
              <a:lnSpc>
                <a:spcPct val="150000"/>
              </a:lnSpc>
              <a:buFontTx/>
              <a:buAutoNum type="alphaLcPeriod"/>
            </a:pPr>
            <a:r>
              <a:rPr lang="en-US" dirty="0"/>
              <a:t>Hg</a:t>
            </a:r>
            <a:r>
              <a:rPr lang="en-US" baseline="-25000" dirty="0"/>
              <a:t>2</a:t>
            </a:r>
            <a:r>
              <a:rPr lang="en-US" dirty="0"/>
              <a:t>Cl</a:t>
            </a:r>
            <a:r>
              <a:rPr lang="en-US" baseline="-25000" dirty="0"/>
              <a:t>2</a:t>
            </a:r>
          </a:p>
          <a:p>
            <a:pPr marL="990600" lvl="1" indent="-533400">
              <a:lnSpc>
                <a:spcPct val="150000"/>
              </a:lnSpc>
              <a:buFontTx/>
              <a:buAutoNum type="alphaLcPeriod"/>
            </a:pPr>
            <a:r>
              <a:rPr lang="en-US" dirty="0"/>
              <a:t>KI</a:t>
            </a:r>
          </a:p>
          <a:p>
            <a:pPr marL="990600" lvl="1" indent="-533400">
              <a:lnSpc>
                <a:spcPct val="150000"/>
              </a:lnSpc>
              <a:buFontTx/>
              <a:buAutoNum type="alphaLcPeriod"/>
            </a:pPr>
            <a:r>
              <a:rPr lang="en-US" dirty="0"/>
              <a:t>Lead (II) nitrate</a:t>
            </a:r>
          </a:p>
          <a:p>
            <a:pPr marL="990600" lvl="1" indent="-533400">
              <a:lnSpc>
                <a:spcPct val="150000"/>
              </a:lnSpc>
              <a:buFontTx/>
              <a:buAutoNum type="alphaLcPeriod"/>
            </a:pPr>
            <a:r>
              <a:rPr lang="en-US" dirty="0"/>
              <a:t>Calcium hydroxide</a:t>
            </a:r>
          </a:p>
          <a:p>
            <a:pPr marL="990600" lvl="1" indent="-533400">
              <a:lnSpc>
                <a:spcPct val="150000"/>
              </a:lnSpc>
              <a:buFontTx/>
              <a:buAutoNum type="alphaLcPeriod"/>
            </a:pPr>
            <a:r>
              <a:rPr lang="en-US" dirty="0"/>
              <a:t>Lead (II) sulfate</a:t>
            </a:r>
          </a:p>
          <a:p>
            <a:pPr marL="990600" lvl="1" indent="-533400">
              <a:lnSpc>
                <a:spcPct val="150000"/>
              </a:lnSpc>
              <a:buFontTx/>
              <a:buAutoNum type="alphaLcPeriod"/>
            </a:pPr>
            <a:r>
              <a:rPr lang="en-US" dirty="0"/>
              <a:t>Lithium sulfide</a:t>
            </a:r>
          </a:p>
        </p:txBody>
      </p:sp>
      <p:sp>
        <p:nvSpPr>
          <p:cNvPr id="10" name="Slide Number Placeholder 5"/>
          <p:cNvSpPr>
            <a:spLocks noGrp="1"/>
          </p:cNvSpPr>
          <p:nvPr>
            <p:ph type="sldNum" sz="quarter" idx="12"/>
          </p:nvPr>
        </p:nvSpPr>
        <p:spPr/>
        <p:txBody>
          <a:bodyPr/>
          <a:lstStyle/>
          <a:p>
            <a:fld id="{B01796A2-F644-449A-AB4B-4F253B2FB34A}" type="slidenum">
              <a:rPr lang="en-US"/>
              <a:pPr/>
              <a:t>9</a:t>
            </a:fld>
            <a:endParaRPr lang="en-US"/>
          </a:p>
        </p:txBody>
      </p:sp>
      <p:sp>
        <p:nvSpPr>
          <p:cNvPr id="367618" name="Rectangle 2"/>
          <p:cNvSpPr>
            <a:spLocks noGrp="1" noChangeArrowheads="1"/>
          </p:cNvSpPr>
          <p:nvPr>
            <p:ph type="title"/>
          </p:nvPr>
        </p:nvSpPr>
        <p:spPr/>
        <p:txBody>
          <a:bodyPr>
            <a:normAutofit fontScale="90000"/>
          </a:bodyPr>
          <a:lstStyle/>
          <a:p>
            <a:r>
              <a:rPr lang="en-US"/>
              <a:t>Solubility Examples</a:t>
            </a:r>
          </a:p>
        </p:txBody>
      </p:sp>
    </p:spTree>
    <p:extLst>
      <p:ext uri="{BB962C8B-B14F-4D97-AF65-F5344CB8AC3E}">
        <p14:creationId xmlns:p14="http://schemas.microsoft.com/office/powerpoint/2010/main" val="33478574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ind_1962_slide</Template>
  <TotalTime>19109</TotalTime>
  <Words>8673</Words>
  <Application>Microsoft Office PowerPoint</Application>
  <PresentationFormat>On-screen Show (4:3)</PresentationFormat>
  <Paragraphs>879</Paragraphs>
  <Slides>74</Slides>
  <Notes>40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84" baseType="lpstr">
      <vt:lpstr>Arial</vt:lpstr>
      <vt:lpstr>Calibri</vt:lpstr>
      <vt:lpstr>Lucida Sans Unicode</vt:lpstr>
      <vt:lpstr>MT Extra</vt:lpstr>
      <vt:lpstr>Symbol</vt:lpstr>
      <vt:lpstr>Times New Roman</vt:lpstr>
      <vt:lpstr>Wingdings</vt:lpstr>
      <vt:lpstr>Wingdings 2</vt:lpstr>
      <vt:lpstr>Concourse</vt:lpstr>
      <vt:lpstr>Equation</vt:lpstr>
      <vt:lpstr>Unit 5: Major Classes of Reactions</vt:lpstr>
      <vt:lpstr>Indications of a Chemical Reaction</vt:lpstr>
      <vt:lpstr>Types of Chemical Reactions</vt:lpstr>
      <vt:lpstr>Precipitation Reactions</vt:lpstr>
      <vt:lpstr>Precipitation Reactions</vt:lpstr>
      <vt:lpstr>Practicing Solubility Equations</vt:lpstr>
      <vt:lpstr>PowerPoint Presentation</vt:lpstr>
      <vt:lpstr>Solubility Rules</vt:lpstr>
      <vt:lpstr>Solubility Examples</vt:lpstr>
      <vt:lpstr>Predicting Precipitation</vt:lpstr>
      <vt:lpstr>Predicting Precipitation Reactions</vt:lpstr>
      <vt:lpstr>Predicting Precipitation Reactions</vt:lpstr>
      <vt:lpstr>Predicting Precipitation Examples</vt:lpstr>
      <vt:lpstr>Predicting Precipitation Examples</vt:lpstr>
      <vt:lpstr>Predicting Precipitation Examples</vt:lpstr>
      <vt:lpstr>Acids and Bases</vt:lpstr>
      <vt:lpstr>Litmus Paper</vt:lpstr>
      <vt:lpstr>Common Acids</vt:lpstr>
      <vt:lpstr>Common Bases</vt:lpstr>
      <vt:lpstr>Acids and Bases</vt:lpstr>
      <vt:lpstr>Acid Dissociation</vt:lpstr>
      <vt:lpstr>pH</vt:lpstr>
      <vt:lpstr>pH Paper</vt:lpstr>
      <vt:lpstr>pH of Common Substances</vt:lpstr>
      <vt:lpstr>Logarithmic Scales</vt:lpstr>
      <vt:lpstr>Calculating pH / pOH</vt:lpstr>
      <vt:lpstr>Calculating pH Examples</vt:lpstr>
      <vt:lpstr>pH Examples</vt:lpstr>
      <vt:lpstr>pH Examples</vt:lpstr>
      <vt:lpstr>pH Examples</vt:lpstr>
      <vt:lpstr>Acid-Base Reactions</vt:lpstr>
      <vt:lpstr>Driving Force for Reaction</vt:lpstr>
      <vt:lpstr>Acid-Base Neutralization</vt:lpstr>
      <vt:lpstr>Writing Net Ionic Equations for Acid-Base</vt:lpstr>
      <vt:lpstr>Writing Acid-Base Reactions</vt:lpstr>
      <vt:lpstr>Writing Acid-Base Reactions</vt:lpstr>
      <vt:lpstr>Acid-Base Titration</vt:lpstr>
      <vt:lpstr>Acid-Base Titrations</vt:lpstr>
      <vt:lpstr>Titration Curve</vt:lpstr>
      <vt:lpstr>Acid-Base Titration Simulation</vt:lpstr>
      <vt:lpstr>PowerPoint Presentation</vt:lpstr>
      <vt:lpstr>Acid Base Titration Examples</vt:lpstr>
      <vt:lpstr>Acid Base Titration Examples</vt:lpstr>
      <vt:lpstr>Acid Base Titration Examples</vt:lpstr>
      <vt:lpstr>Acid/Base Definitions</vt:lpstr>
      <vt:lpstr>Acid Classifications</vt:lpstr>
      <vt:lpstr>Acid/Base with Gas Formation</vt:lpstr>
      <vt:lpstr>Gas Formation</vt:lpstr>
      <vt:lpstr>Oxidation Numbers</vt:lpstr>
      <vt:lpstr>Oxidation Number Trends</vt:lpstr>
      <vt:lpstr>Oxidation Number Examples</vt:lpstr>
      <vt:lpstr>Oxidation Reduction (“Redox”) Reactions</vt:lpstr>
      <vt:lpstr>Oxidation/Reduction Examples</vt:lpstr>
      <vt:lpstr>Oxidation/Reduction Examples</vt:lpstr>
      <vt:lpstr>Half-Reactions</vt:lpstr>
      <vt:lpstr>Half-Reaction Examples</vt:lpstr>
      <vt:lpstr>Balancing “Redox” Reactions</vt:lpstr>
      <vt:lpstr>Half-Reaction Method</vt:lpstr>
      <vt:lpstr>Half-Reaction Method Examples</vt:lpstr>
      <vt:lpstr>Half-Reaction Method Examples</vt:lpstr>
      <vt:lpstr>Half-Reaction Method Examples</vt:lpstr>
      <vt:lpstr>Half-Reaction Method in Acidic Solution</vt:lpstr>
      <vt:lpstr>Balancing Redox in Acidic Solutions</vt:lpstr>
      <vt:lpstr>Balancing Redox in Acidic Solutions</vt:lpstr>
      <vt:lpstr>Balancing Redox in Acidic Solutions</vt:lpstr>
      <vt:lpstr>Balancing Redox in Acidic Solutions</vt:lpstr>
      <vt:lpstr>Balancing Redox in Acidic Solutions</vt:lpstr>
      <vt:lpstr>Half Reaction Method in Basic Solution</vt:lpstr>
      <vt:lpstr>Half-Reaction Method Examples</vt:lpstr>
      <vt:lpstr>Half-Reaction Method Examples</vt:lpstr>
      <vt:lpstr>Half-Reaction Method Examples</vt:lpstr>
      <vt:lpstr>Half-Reaction Method Examples</vt:lpstr>
      <vt:lpstr>Half-Reaction Method Examples</vt:lpstr>
      <vt:lpstr>Summary of Classes of Reactions</vt:lpstr>
    </vt:vector>
  </TitlesOfParts>
  <Company>Oklahoma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Pre-AP Chemistry</dc:title>
  <dc:creator>Katherine Hergenrether</dc:creator>
  <cp:lastModifiedBy>Rebecca Forest</cp:lastModifiedBy>
  <cp:revision>317</cp:revision>
  <dcterms:created xsi:type="dcterms:W3CDTF">2009-08-05T06:21:26Z</dcterms:created>
  <dcterms:modified xsi:type="dcterms:W3CDTF">2018-09-10T16:07:07Z</dcterms:modified>
</cp:coreProperties>
</file>