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84"/>
  </p:notesMasterIdLst>
  <p:sldIdLst>
    <p:sldId id="256" r:id="rId2"/>
    <p:sldId id="401" r:id="rId3"/>
    <p:sldId id="296" r:id="rId4"/>
    <p:sldId id="321" r:id="rId5"/>
    <p:sldId id="291" r:id="rId6"/>
    <p:sldId id="292" r:id="rId7"/>
    <p:sldId id="311" r:id="rId8"/>
    <p:sldId id="293" r:id="rId9"/>
    <p:sldId id="402" r:id="rId10"/>
    <p:sldId id="403" r:id="rId11"/>
    <p:sldId id="303" r:id="rId12"/>
    <p:sldId id="294" r:id="rId13"/>
    <p:sldId id="312" r:id="rId14"/>
    <p:sldId id="313" r:id="rId15"/>
    <p:sldId id="314" r:id="rId16"/>
    <p:sldId id="315" r:id="rId17"/>
    <p:sldId id="340" r:id="rId18"/>
    <p:sldId id="319" r:id="rId19"/>
    <p:sldId id="318" r:id="rId20"/>
    <p:sldId id="332" r:id="rId21"/>
    <p:sldId id="272" r:id="rId22"/>
    <p:sldId id="413" r:id="rId23"/>
    <p:sldId id="322" r:id="rId24"/>
    <p:sldId id="328" r:id="rId25"/>
    <p:sldId id="257" r:id="rId26"/>
    <p:sldId id="258" r:id="rId27"/>
    <p:sldId id="330" r:id="rId28"/>
    <p:sldId id="331" r:id="rId29"/>
    <p:sldId id="259" r:id="rId30"/>
    <p:sldId id="260" r:id="rId31"/>
    <p:sldId id="346" r:id="rId32"/>
    <p:sldId id="261" r:id="rId33"/>
    <p:sldId id="414" r:id="rId34"/>
    <p:sldId id="262" r:id="rId35"/>
    <p:sldId id="415" r:id="rId36"/>
    <p:sldId id="263" r:id="rId37"/>
    <p:sldId id="404" r:id="rId38"/>
    <p:sldId id="416" r:id="rId39"/>
    <p:sldId id="417" r:id="rId40"/>
    <p:sldId id="264" r:id="rId41"/>
    <p:sldId id="418" r:id="rId42"/>
    <p:sldId id="265" r:id="rId43"/>
    <p:sldId id="412" r:id="rId44"/>
    <p:sldId id="419" r:id="rId45"/>
    <p:sldId id="298" r:id="rId46"/>
    <p:sldId id="270" r:id="rId47"/>
    <p:sldId id="405" r:id="rId48"/>
    <p:sldId id="420" r:id="rId49"/>
    <p:sldId id="347" r:id="rId50"/>
    <p:sldId id="341" r:id="rId51"/>
    <p:sldId id="343" r:id="rId52"/>
    <p:sldId id="271" r:id="rId53"/>
    <p:sldId id="421" r:id="rId54"/>
    <p:sldId id="348" r:id="rId55"/>
    <p:sldId id="406" r:id="rId56"/>
    <p:sldId id="407" r:id="rId57"/>
    <p:sldId id="422" r:id="rId58"/>
    <p:sldId id="371" r:id="rId59"/>
    <p:sldId id="372" r:id="rId60"/>
    <p:sldId id="361" r:id="rId61"/>
    <p:sldId id="357" r:id="rId62"/>
    <p:sldId id="359" r:id="rId63"/>
    <p:sldId id="358" r:id="rId64"/>
    <p:sldId id="377" r:id="rId65"/>
    <p:sldId id="366" r:id="rId66"/>
    <p:sldId id="409" r:id="rId67"/>
    <p:sldId id="364" r:id="rId68"/>
    <p:sldId id="423" r:id="rId69"/>
    <p:sldId id="424" r:id="rId70"/>
    <p:sldId id="385" r:id="rId71"/>
    <p:sldId id="425" r:id="rId72"/>
    <p:sldId id="390" r:id="rId73"/>
    <p:sldId id="426" r:id="rId74"/>
    <p:sldId id="368" r:id="rId75"/>
    <p:sldId id="274" r:id="rId76"/>
    <p:sldId id="275" r:id="rId77"/>
    <p:sldId id="427" r:id="rId78"/>
    <p:sldId id="428" r:id="rId79"/>
    <p:sldId id="429" r:id="rId80"/>
    <p:sldId id="411" r:id="rId81"/>
    <p:sldId id="373" r:id="rId82"/>
    <p:sldId id="375" r:id="rId83"/>
  </p:sldIdLst>
  <p:sldSz cx="9144000" cy="6858000" type="screen4x3"/>
  <p:notesSz cx="6858000" cy="9144000"/>
  <p:defaultTextStyle>
    <a:defPPr>
      <a:defRPr lang="en-US"/>
    </a:defPPr>
    <a:lvl1pPr algn="l" rtl="0" fontAlgn="base">
      <a:lnSpc>
        <a:spcPct val="110000"/>
      </a:lnSpc>
      <a:spcBef>
        <a:spcPct val="100000"/>
      </a:spcBef>
      <a:spcAft>
        <a:spcPct val="0"/>
      </a:spcAft>
      <a:buClr>
        <a:schemeClr val="tx1"/>
      </a:buClr>
      <a:buSzPct val="100000"/>
      <a:defRPr sz="2000" kern="1200">
        <a:solidFill>
          <a:srgbClr val="000000"/>
        </a:solidFill>
        <a:latin typeface="Arial" charset="0"/>
        <a:ea typeface="+mn-ea"/>
        <a:cs typeface="Arial" charset="0"/>
      </a:defRPr>
    </a:lvl1pPr>
    <a:lvl2pPr marL="457200" algn="l" rtl="0" fontAlgn="base">
      <a:lnSpc>
        <a:spcPct val="110000"/>
      </a:lnSpc>
      <a:spcBef>
        <a:spcPct val="100000"/>
      </a:spcBef>
      <a:spcAft>
        <a:spcPct val="0"/>
      </a:spcAft>
      <a:buClr>
        <a:schemeClr val="tx1"/>
      </a:buClr>
      <a:buSzPct val="100000"/>
      <a:defRPr sz="2000" kern="1200">
        <a:solidFill>
          <a:srgbClr val="000000"/>
        </a:solidFill>
        <a:latin typeface="Arial" charset="0"/>
        <a:ea typeface="+mn-ea"/>
        <a:cs typeface="Arial" charset="0"/>
      </a:defRPr>
    </a:lvl2pPr>
    <a:lvl3pPr marL="914400" algn="l" rtl="0" fontAlgn="base">
      <a:lnSpc>
        <a:spcPct val="110000"/>
      </a:lnSpc>
      <a:spcBef>
        <a:spcPct val="100000"/>
      </a:spcBef>
      <a:spcAft>
        <a:spcPct val="0"/>
      </a:spcAft>
      <a:buClr>
        <a:schemeClr val="tx1"/>
      </a:buClr>
      <a:buSzPct val="100000"/>
      <a:defRPr sz="2000" kern="1200">
        <a:solidFill>
          <a:srgbClr val="000000"/>
        </a:solidFill>
        <a:latin typeface="Arial" charset="0"/>
        <a:ea typeface="+mn-ea"/>
        <a:cs typeface="Arial" charset="0"/>
      </a:defRPr>
    </a:lvl3pPr>
    <a:lvl4pPr marL="1371600" algn="l" rtl="0" fontAlgn="base">
      <a:lnSpc>
        <a:spcPct val="110000"/>
      </a:lnSpc>
      <a:spcBef>
        <a:spcPct val="100000"/>
      </a:spcBef>
      <a:spcAft>
        <a:spcPct val="0"/>
      </a:spcAft>
      <a:buClr>
        <a:schemeClr val="tx1"/>
      </a:buClr>
      <a:buSzPct val="100000"/>
      <a:defRPr sz="2000" kern="1200">
        <a:solidFill>
          <a:srgbClr val="000000"/>
        </a:solidFill>
        <a:latin typeface="Arial" charset="0"/>
        <a:ea typeface="+mn-ea"/>
        <a:cs typeface="Arial" charset="0"/>
      </a:defRPr>
    </a:lvl4pPr>
    <a:lvl5pPr marL="1828800" algn="l" rtl="0" fontAlgn="base">
      <a:lnSpc>
        <a:spcPct val="110000"/>
      </a:lnSpc>
      <a:spcBef>
        <a:spcPct val="100000"/>
      </a:spcBef>
      <a:spcAft>
        <a:spcPct val="0"/>
      </a:spcAft>
      <a:buClr>
        <a:schemeClr val="tx1"/>
      </a:buClr>
      <a:buSzPct val="100000"/>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3399"/>
    <a:srgbClr val="0000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0395" autoAdjust="0"/>
  </p:normalViewPr>
  <p:slideViewPr>
    <p:cSldViewPr>
      <p:cViewPr>
        <p:scale>
          <a:sx n="66" d="100"/>
          <a:sy n="66" d="100"/>
        </p:scale>
        <p:origin x="-1458" y="-13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7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defRPr sz="1200">
                <a:solidFill>
                  <a:schemeClr val="tx1"/>
                </a:solidFill>
                <a:latin typeface="Arial" charset="0"/>
                <a:cs typeface="Arial" charset="0"/>
              </a:defRPr>
            </a:lvl1pPr>
          </a:lstStyle>
          <a:p>
            <a:pPr>
              <a:defRPr/>
            </a:pPr>
            <a:endParaRPr lang="en-US"/>
          </a:p>
        </p:txBody>
      </p:sp>
      <p:sp>
        <p:nvSpPr>
          <p:cNvPr id="716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defRPr sz="1200">
                <a:solidFill>
                  <a:schemeClr val="tx1"/>
                </a:solidFill>
                <a:latin typeface="Arial" charset="0"/>
                <a:cs typeface="Arial" charset="0"/>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defRPr sz="1200">
                <a:solidFill>
                  <a:schemeClr val="tx1"/>
                </a:solidFill>
                <a:latin typeface="Arial" charset="0"/>
                <a:cs typeface="Arial" charset="0"/>
              </a:defRPr>
            </a:lvl1pPr>
          </a:lstStyle>
          <a:p>
            <a:pPr>
              <a:defRPr/>
            </a:pPr>
            <a:endParaRPr lang="en-US"/>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defRPr sz="1200">
                <a:solidFill>
                  <a:schemeClr val="tx1"/>
                </a:solidFill>
                <a:latin typeface="Arial" charset="0"/>
                <a:cs typeface="Arial" charset="0"/>
              </a:defRPr>
            </a:lvl1pPr>
          </a:lstStyle>
          <a:p>
            <a:pPr>
              <a:defRPr/>
            </a:pPr>
            <a:fld id="{A4F12C16-1BCB-40E2-B320-E638B80D94D0}" type="slidenum">
              <a:rPr lang="en-US"/>
              <a:pPr>
                <a:defRPr/>
              </a:pPr>
              <a:t>‹#›</a:t>
            </a:fld>
            <a:endParaRPr lang="en-US"/>
          </a:p>
        </p:txBody>
      </p:sp>
    </p:spTree>
    <p:extLst>
      <p:ext uri="{BB962C8B-B14F-4D97-AF65-F5344CB8AC3E}">
        <p14:creationId xmlns:p14="http://schemas.microsoft.com/office/powerpoint/2010/main" val="3586695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68A6AF2-6BC7-4005-B8E3-BAB84986AEB1}" type="slidenum">
              <a:rPr lang="en-US" sz="1200" smtClean="0">
                <a:solidFill>
                  <a:schemeClr val="tx1"/>
                </a:solidFill>
              </a:rPr>
              <a:pPr eaLnBrk="1" hangingPunct="1"/>
              <a:t>1</a:t>
            </a:fld>
            <a:endParaRPr lang="en-US" sz="1200" smtClean="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smtClean="0"/>
              <a:t>This chapter we are going to learn about stoichiometry – mastering the topics in this chapter will be essential to all your further quantitative abilities in chemistry.  Much of the chemistry course will involve mathematical calculations involving chemicals and the reactions they participate in.  Most of this chapter’s notes will be simply working out example problems – it’s hard to learn the math without doing the math.  There are a couple examples of each different topic, but if we discuss a topic and you don’t fully understand the examples, or just would like something clarified, please let me know and we will do more examples and discuss it further.  This chapter is very important.  If you do not understand the concepts here, it will be very difficult for you to understand any of the mathematical concepts in the future of this course.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B8904D93-3C8E-4353-A00B-C8D16DB3628A}" type="slidenum">
              <a:rPr lang="en-US" sz="1200" smtClean="0">
                <a:solidFill>
                  <a:schemeClr val="tx1"/>
                </a:solidFill>
              </a:rPr>
              <a:pPr eaLnBrk="1" hangingPunct="1"/>
              <a:t>13</a:t>
            </a:fld>
            <a:endParaRPr lang="en-US" sz="1200" smtClean="0">
              <a:solidFill>
                <a:schemeClr val="tx1"/>
              </a:solidFill>
            </a:endParaRPr>
          </a:p>
        </p:txBody>
      </p:sp>
      <p:sp>
        <p:nvSpPr>
          <p:cNvPr id="993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9F3ACE6B-6DCB-430E-874D-281EDE36AF49}" type="slidenum">
              <a:rPr lang="en-US" sz="1200">
                <a:solidFill>
                  <a:schemeClr val="tx1"/>
                </a:solidFill>
                <a:latin typeface="Times New Roman" pitchFamily="18" charset="0"/>
              </a:rPr>
              <a:pPr algn="r" eaLnBrk="1" hangingPunct="1">
                <a:lnSpc>
                  <a:spcPct val="100000"/>
                </a:lnSpc>
                <a:spcBef>
                  <a:spcPct val="0"/>
                </a:spcBef>
                <a:buClrTx/>
                <a:buSzTx/>
              </a:pPr>
              <a:t>13</a:t>
            </a:fld>
            <a:endParaRPr lang="en-US" sz="1200">
              <a:solidFill>
                <a:schemeClr val="tx1"/>
              </a:solidFill>
              <a:latin typeface="Times New Roman"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p:spPr>
        <p:txBody>
          <a:bodyPr/>
          <a:lstStyle/>
          <a:p>
            <a:pPr eaLnBrk="1" hangingPunct="1"/>
            <a:r>
              <a:rPr lang="en-US" smtClean="0"/>
              <a:t>Objective:</a:t>
            </a:r>
          </a:p>
          <a:p>
            <a:pPr eaLnBrk="1" hangingPunct="1"/>
            <a:r>
              <a:rPr lang="en-US" smtClean="0"/>
              <a:t>	To classify a chemical reaction as one of the following types:  combination (synthesis), decomposition, single replacement, double replacement, or neutralization.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BE9D4E3-120F-446B-8F3B-EE31D105A193}" type="slidenum">
              <a:rPr lang="en-US" sz="1200" smtClean="0">
                <a:solidFill>
                  <a:schemeClr val="tx1"/>
                </a:solidFill>
              </a:rPr>
              <a:pPr eaLnBrk="1" hangingPunct="1"/>
              <a:t>14</a:t>
            </a:fld>
            <a:endParaRPr lang="en-US" sz="1200" smtClean="0">
              <a:solidFill>
                <a:schemeClr val="tx1"/>
              </a:solidFill>
            </a:endParaRPr>
          </a:p>
        </p:txBody>
      </p:sp>
      <p:sp>
        <p:nvSpPr>
          <p:cNvPr id="1003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A304C97C-AC31-4814-BA96-3542448F64ED}" type="slidenum">
              <a:rPr lang="en-US" sz="1200">
                <a:solidFill>
                  <a:schemeClr val="tx1"/>
                </a:solidFill>
                <a:latin typeface="Times New Roman" pitchFamily="18" charset="0"/>
              </a:rPr>
              <a:pPr algn="r" eaLnBrk="1" hangingPunct="1">
                <a:lnSpc>
                  <a:spcPct val="100000"/>
                </a:lnSpc>
                <a:spcBef>
                  <a:spcPct val="0"/>
                </a:spcBef>
                <a:buClrTx/>
                <a:buSzTx/>
              </a:pPr>
              <a:t>14</a:t>
            </a:fld>
            <a:endParaRPr lang="en-US" sz="1200">
              <a:solidFill>
                <a:schemeClr val="tx1"/>
              </a:solidFill>
              <a:latin typeface="Times New Roman" pitchFamily="18" charset="0"/>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5141ACE-6AD3-40D5-8DA1-D91FC5723088}" type="slidenum">
              <a:rPr lang="en-US" sz="1200" smtClean="0">
                <a:solidFill>
                  <a:schemeClr val="tx1"/>
                </a:solidFill>
              </a:rPr>
              <a:pPr eaLnBrk="1" hangingPunct="1"/>
              <a:t>15</a:t>
            </a:fld>
            <a:endParaRPr lang="en-US" sz="1200" smtClean="0">
              <a:solidFill>
                <a:schemeClr val="tx1"/>
              </a:solidFill>
            </a:endParaRPr>
          </a:p>
        </p:txBody>
      </p:sp>
      <p:sp>
        <p:nvSpPr>
          <p:cNvPr id="1013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5572E53F-64CB-417E-B224-4075AD3C6CC2}" type="slidenum">
              <a:rPr lang="en-US" sz="1200">
                <a:solidFill>
                  <a:schemeClr val="tx1"/>
                </a:solidFill>
                <a:latin typeface="Times New Roman" pitchFamily="18" charset="0"/>
              </a:rPr>
              <a:pPr algn="r" eaLnBrk="1" hangingPunct="1">
                <a:lnSpc>
                  <a:spcPct val="100000"/>
                </a:lnSpc>
                <a:spcBef>
                  <a:spcPct val="0"/>
                </a:spcBef>
                <a:buClrTx/>
                <a:buSzTx/>
              </a:pPr>
              <a:t>15</a:t>
            </a:fld>
            <a:endParaRPr lang="en-US" sz="1200">
              <a:solidFill>
                <a:schemeClr val="tx1"/>
              </a:solidFill>
              <a:latin typeface="Times New Roman" pitchFamily="18" charset="0"/>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73BC7FE-A8CA-4E9B-90FF-CB91EB17DEEB}" type="slidenum">
              <a:rPr lang="en-US" sz="1200" smtClean="0">
                <a:solidFill>
                  <a:schemeClr val="tx1"/>
                </a:solidFill>
              </a:rPr>
              <a:pPr eaLnBrk="1" hangingPunct="1"/>
              <a:t>16</a:t>
            </a:fld>
            <a:endParaRPr lang="en-US" sz="1200" smtClean="0">
              <a:solidFill>
                <a:schemeClr val="tx1"/>
              </a:solidFill>
            </a:endParaRPr>
          </a:p>
        </p:txBody>
      </p:sp>
      <p:sp>
        <p:nvSpPr>
          <p:cNvPr id="1024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2051668E-453E-408D-ADC4-AB970890E496}" type="slidenum">
              <a:rPr lang="en-US" sz="1200">
                <a:solidFill>
                  <a:schemeClr val="tx1"/>
                </a:solidFill>
                <a:latin typeface="Times New Roman" pitchFamily="18" charset="0"/>
              </a:rPr>
              <a:pPr algn="r" eaLnBrk="1" hangingPunct="1">
                <a:lnSpc>
                  <a:spcPct val="100000"/>
                </a:lnSpc>
                <a:spcBef>
                  <a:spcPct val="0"/>
                </a:spcBef>
                <a:buClrTx/>
                <a:buSzTx/>
              </a:pPr>
              <a:t>16</a:t>
            </a:fld>
            <a:endParaRPr lang="en-US" sz="1200">
              <a:solidFill>
                <a:schemeClr val="tx1"/>
              </a:solidFill>
              <a:latin typeface="Times New Roman" pitchFamily="18"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0CBC182-1988-4721-867D-21BC0242CEB7}" type="slidenum">
              <a:rPr lang="en-US" sz="1200" smtClean="0">
                <a:solidFill>
                  <a:schemeClr val="tx1"/>
                </a:solidFill>
              </a:rPr>
              <a:pPr eaLnBrk="1" hangingPunct="1"/>
              <a:t>17</a:t>
            </a:fld>
            <a:endParaRPr lang="en-US" sz="1200" smtClean="0">
              <a:solidFill>
                <a:schemeClr val="tx1"/>
              </a:solidFill>
            </a:endParaRPr>
          </a:p>
        </p:txBody>
      </p:sp>
      <p:sp>
        <p:nvSpPr>
          <p:cNvPr id="1034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0E4BF994-9741-4687-B360-C0C92908A269}" type="slidenum">
              <a:rPr lang="en-US" sz="1200">
                <a:solidFill>
                  <a:schemeClr val="tx1"/>
                </a:solidFill>
                <a:latin typeface="Times New Roman" pitchFamily="18" charset="0"/>
              </a:rPr>
              <a:pPr algn="r" eaLnBrk="1" hangingPunct="1">
                <a:lnSpc>
                  <a:spcPct val="100000"/>
                </a:lnSpc>
                <a:spcBef>
                  <a:spcPct val="0"/>
                </a:spcBef>
                <a:buClrTx/>
                <a:buSzTx/>
              </a:pPr>
              <a:t>17</a:t>
            </a:fld>
            <a:endParaRPr lang="en-US" sz="1200">
              <a:solidFill>
                <a:schemeClr val="tx1"/>
              </a:solidFill>
              <a:latin typeface="Times New Roman" pitchFamily="18"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4D77DE6-0A08-409D-9BEB-945BB415217C}" type="slidenum">
              <a:rPr lang="en-US" sz="1200" smtClean="0">
                <a:solidFill>
                  <a:schemeClr val="tx1"/>
                </a:solidFill>
              </a:rPr>
              <a:pPr eaLnBrk="1" hangingPunct="1"/>
              <a:t>18</a:t>
            </a:fld>
            <a:endParaRPr lang="en-US" sz="1200" smtClean="0">
              <a:solidFill>
                <a:schemeClr val="tx1"/>
              </a:solidFill>
            </a:endParaRPr>
          </a:p>
        </p:txBody>
      </p:sp>
      <p:sp>
        <p:nvSpPr>
          <p:cNvPr id="1044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6B8E87C6-7513-49BE-B362-96416B47056B}" type="slidenum">
              <a:rPr lang="en-US" sz="1200">
                <a:solidFill>
                  <a:schemeClr val="tx1"/>
                </a:solidFill>
                <a:latin typeface="Times New Roman" pitchFamily="18" charset="0"/>
              </a:rPr>
              <a:pPr algn="r" eaLnBrk="1" hangingPunct="1">
                <a:lnSpc>
                  <a:spcPct val="100000"/>
                </a:lnSpc>
                <a:spcBef>
                  <a:spcPct val="0"/>
                </a:spcBef>
                <a:buClrTx/>
                <a:buSzTx/>
              </a:pPr>
              <a:t>18</a:t>
            </a:fld>
            <a:endParaRPr lang="en-US" sz="1200">
              <a:solidFill>
                <a:schemeClr val="tx1"/>
              </a:solidFill>
              <a:latin typeface="Times New Roman" pitchFamily="18" charset="0"/>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6BE6AD67-4A80-4A9D-ADB9-C013B1B2B0E5}" type="slidenum">
              <a:rPr lang="en-US" sz="1200" smtClean="0">
                <a:solidFill>
                  <a:schemeClr val="tx1"/>
                </a:solidFill>
              </a:rPr>
              <a:pPr eaLnBrk="1" hangingPunct="1"/>
              <a:t>19</a:t>
            </a:fld>
            <a:endParaRPr lang="en-US" sz="1200" smtClean="0">
              <a:solidFill>
                <a:schemeClr val="tx1"/>
              </a:solidFill>
            </a:endParaRPr>
          </a:p>
        </p:txBody>
      </p:sp>
      <p:sp>
        <p:nvSpPr>
          <p:cNvPr id="1054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3BE4A0EE-1E99-4BD9-8DD9-8FF40E98D916}" type="slidenum">
              <a:rPr lang="en-US" sz="1200">
                <a:solidFill>
                  <a:schemeClr val="tx1"/>
                </a:solidFill>
                <a:latin typeface="Times New Roman" pitchFamily="18" charset="0"/>
              </a:rPr>
              <a:pPr algn="r" eaLnBrk="1" hangingPunct="1">
                <a:lnSpc>
                  <a:spcPct val="100000"/>
                </a:lnSpc>
                <a:spcBef>
                  <a:spcPct val="0"/>
                </a:spcBef>
                <a:buClrTx/>
                <a:buSzTx/>
              </a:pPr>
              <a:t>19</a:t>
            </a:fld>
            <a:endParaRPr lang="en-US" sz="1200">
              <a:solidFill>
                <a:schemeClr val="tx1"/>
              </a:solidFill>
              <a:latin typeface="Times New Roman" pitchFamily="18"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1A981180-C7FD-436D-8AA8-9D2251672747}" type="slidenum">
              <a:rPr lang="en-US" sz="1200" smtClean="0">
                <a:solidFill>
                  <a:schemeClr val="tx1"/>
                </a:solidFill>
              </a:rPr>
              <a:pPr eaLnBrk="1" hangingPunct="1"/>
              <a:t>20</a:t>
            </a:fld>
            <a:endParaRPr lang="en-US" sz="1200" smtClean="0">
              <a:solidFill>
                <a:schemeClr val="tx1"/>
              </a:solidFill>
            </a:endParaRPr>
          </a:p>
        </p:txBody>
      </p:sp>
      <p:sp>
        <p:nvSpPr>
          <p:cNvPr id="1064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B1BFA609-9B83-44CF-9F14-949411726FCC}" type="slidenum">
              <a:rPr lang="en-US" sz="1200">
                <a:solidFill>
                  <a:schemeClr val="tx1"/>
                </a:solidFill>
                <a:latin typeface="Times New Roman" pitchFamily="18" charset="0"/>
              </a:rPr>
              <a:pPr algn="r" eaLnBrk="1" hangingPunct="1">
                <a:lnSpc>
                  <a:spcPct val="100000"/>
                </a:lnSpc>
                <a:spcBef>
                  <a:spcPct val="0"/>
                </a:spcBef>
                <a:buClrTx/>
                <a:buSzTx/>
              </a:pPr>
              <a:t>20</a:t>
            </a:fld>
            <a:endParaRPr lang="en-US" sz="1200">
              <a:solidFill>
                <a:schemeClr val="tx1"/>
              </a:solidFill>
              <a:latin typeface="Times New Roman" pitchFamily="18"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p:spPr>
        <p:txBody>
          <a:bodyPr/>
          <a:lstStyle/>
          <a:p>
            <a:pPr eaLnBrk="1" hangingPunct="1"/>
            <a:r>
              <a:rPr lang="en-US" smtClean="0"/>
              <a:t>http://www.bollingerenergy.com/images/natgaspic.gif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BBEDBBC-6F7B-4A10-9023-9E02A116E782}" type="slidenum">
              <a:rPr lang="en-US" sz="1200" smtClean="0">
                <a:solidFill>
                  <a:schemeClr val="tx1"/>
                </a:solidFill>
              </a:rPr>
              <a:pPr eaLnBrk="1" hangingPunct="1"/>
              <a:t>21</a:t>
            </a:fld>
            <a:endParaRPr lang="en-US" sz="1200" smtClean="0">
              <a:solidFill>
                <a:schemeClr val="tx1"/>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lnSpc>
                <a:spcPct val="90000"/>
              </a:lnSpc>
            </a:pPr>
            <a:r>
              <a:rPr lang="en-US" smtClean="0"/>
              <a:t>A lot of times in nature, the product for one reaction becomes a reactant in a sequence of reactions.  We see this every day as a chain reaction – like you were late to school so you got tardy roundup so you missed a quiz in your first hour – so you had to stay after school to take it which made you miss your bus and that is why you ended up walking home!!  Sequences of reactions are often written as a balanced overall (net) reaction for a whole series of reactions summed up into one.  It’s like if I said, you were late to school so you had to walk home.  It doesn’t show you all the intermediate steps but it gives you the starting point and the end result.  Pay attention to the note here that says if a product formed in one reaction is completely used up in the following reaction, it won’t appear in the overall reaction.  Think of it this way. If you go to the casino with $20 bucks, win big in a game and get up to $100 and then lose terrible and walk out with $10, your net change will be -$10.  There will be no evidence of the big win and the $100 – the only people who will know will be the ones who experienced it – or heard you telling it.   Here are some steps to writing a balanced overall equation.  First, you must write out the sequence of balanced equations.  It is best to write them one under the other.  Next, adjust the equations arithmetically (by multiplying an equation through by a common multiplier) in order cancel out any substances that appear on both the product and reaction sides.  Then, add the equations together by bringing down all the reactants that are left on the left side and all the products remaining on the right side.  Let’s look at an example of this using a reaction for a previous example and the next step in the sequence.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AC9B869-4A5D-414E-8101-813550B797DA}" type="slidenum">
              <a:rPr lang="en-US" sz="1200" smtClean="0">
                <a:solidFill>
                  <a:schemeClr val="tx1"/>
                </a:solidFill>
              </a:rPr>
              <a:pPr eaLnBrk="1" hangingPunct="1"/>
              <a:t>23</a:t>
            </a:fld>
            <a:endParaRPr lang="en-US" sz="1200" smtClean="0">
              <a:solidFill>
                <a:schemeClr val="tx1"/>
              </a:solidFill>
            </a:endParaRPr>
          </a:p>
        </p:txBody>
      </p:sp>
      <p:sp>
        <p:nvSpPr>
          <p:cNvPr id="1085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650CC363-236C-4611-A7D5-9F5DBEE3126A}" type="slidenum">
              <a:rPr lang="en-US" sz="1200">
                <a:solidFill>
                  <a:schemeClr val="tx1"/>
                </a:solidFill>
                <a:latin typeface="Times New Roman" pitchFamily="18" charset="0"/>
              </a:rPr>
              <a:pPr algn="r" eaLnBrk="1" hangingPunct="1">
                <a:lnSpc>
                  <a:spcPct val="100000"/>
                </a:lnSpc>
                <a:spcBef>
                  <a:spcPct val="0"/>
                </a:spcBef>
                <a:buClrTx/>
                <a:buSzTx/>
              </a:pPr>
              <a:t>23</a:t>
            </a:fld>
            <a:endParaRPr lang="en-US" sz="1200">
              <a:solidFill>
                <a:schemeClr val="tx1"/>
              </a:solidFill>
              <a:latin typeface="Times New Roman" pitchFamily="18" charset="0"/>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p:spPr>
        <p:txBody>
          <a:bodyPr/>
          <a:lstStyle/>
          <a:p>
            <a:pPr eaLnBrk="1" hangingPunct="1"/>
            <a:r>
              <a:rPr lang="en-US" smtClean="0"/>
              <a:t>Objectives: </a:t>
            </a:r>
          </a:p>
          <a:p>
            <a:pPr eaLnBrk="1" hangingPunct="1"/>
            <a:r>
              <a:rPr lang="en-US" smtClean="0"/>
              <a:t>	To state the value of Avogadro’s number:  6.02 x10</a:t>
            </a:r>
            <a:r>
              <a:rPr lang="en-US" baseline="30000" smtClean="0"/>
              <a:t>23</a:t>
            </a:r>
            <a:r>
              <a:rPr lang="en-US" smtClean="0"/>
              <a:t>.</a:t>
            </a:r>
          </a:p>
          <a:p>
            <a:pPr eaLnBrk="1" hangingPunct="1"/>
            <a:r>
              <a:rPr lang="en-US" smtClean="0"/>
              <a:t>	To state the mass of Avogadro’s number of atoms for any element by referring to the periodic table.</a:t>
            </a:r>
          </a:p>
          <a:p>
            <a:pPr eaLnBrk="1" hangingPunct="1"/>
            <a:r>
              <a:rPr lang="en-US" smtClean="0"/>
              <a:t>	To relate the moles of a substance to the number of particles.</a:t>
            </a:r>
          </a:p>
          <a:p>
            <a:pPr eaLnBrk="1" hangingPunct="1"/>
            <a:endParaRPr lang="en-US" smtClean="0"/>
          </a:p>
          <a:p>
            <a:pPr eaLnBrk="1" hangingPunct="1"/>
            <a:r>
              <a:rPr lang="en-US" smtClean="0"/>
              <a:t>http://www.birdxcanada.com/sonic/mole_400.jpg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5D8C2B3-8185-4AC0-9534-98356269B76C}" type="slidenum">
              <a:rPr lang="en-US" sz="1200" smtClean="0">
                <a:solidFill>
                  <a:schemeClr val="tx1"/>
                </a:solidFill>
              </a:rPr>
              <a:pPr eaLnBrk="1" hangingPunct="1"/>
              <a:t>3</a:t>
            </a:fld>
            <a:endParaRPr lang="en-US" sz="1200" smtClean="0">
              <a:solidFill>
                <a:schemeClr val="tx1"/>
              </a:solidFill>
            </a:endParaRPr>
          </a:p>
        </p:txBody>
      </p:sp>
      <p:sp>
        <p:nvSpPr>
          <p:cNvPr id="911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389984AA-5056-424D-9A75-9DA9314D1AB6}" type="slidenum">
              <a:rPr lang="en-US" sz="1200">
                <a:solidFill>
                  <a:schemeClr val="tx1"/>
                </a:solidFill>
                <a:latin typeface="Times New Roman" pitchFamily="18" charset="0"/>
              </a:rPr>
              <a:pPr algn="r" eaLnBrk="1" hangingPunct="1">
                <a:lnSpc>
                  <a:spcPct val="100000"/>
                </a:lnSpc>
                <a:spcBef>
                  <a:spcPct val="0"/>
                </a:spcBef>
                <a:buClrTx/>
                <a:buSzTx/>
              </a:pPr>
              <a:t>3</a:t>
            </a:fld>
            <a:endParaRPr lang="en-US" sz="1200">
              <a:solidFill>
                <a:schemeClr val="tx1"/>
              </a:solidFill>
              <a:latin typeface="Times New Roman" pitchFamily="18"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B5EA2FDB-04E5-4C8A-B76E-020FDB0662A2}" type="slidenum">
              <a:rPr lang="en-US" sz="1200" smtClean="0">
                <a:solidFill>
                  <a:schemeClr val="tx1"/>
                </a:solidFill>
              </a:rPr>
              <a:pPr eaLnBrk="1" hangingPunct="1"/>
              <a:t>24</a:t>
            </a:fld>
            <a:endParaRPr lang="en-US" sz="1200" smtClean="0">
              <a:solidFill>
                <a:schemeClr val="tx1"/>
              </a:solidFill>
            </a:endParaRPr>
          </a:p>
        </p:txBody>
      </p:sp>
      <p:sp>
        <p:nvSpPr>
          <p:cNvPr id="1095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9149F5DD-0008-473A-AD0B-0BFAE5C66AD8}" type="slidenum">
              <a:rPr lang="en-US" sz="1200">
                <a:solidFill>
                  <a:schemeClr val="tx1"/>
                </a:solidFill>
                <a:latin typeface="Times New Roman" pitchFamily="18" charset="0"/>
              </a:rPr>
              <a:pPr algn="r" eaLnBrk="1" hangingPunct="1">
                <a:lnSpc>
                  <a:spcPct val="100000"/>
                </a:lnSpc>
                <a:spcBef>
                  <a:spcPct val="0"/>
                </a:spcBef>
                <a:buClrTx/>
                <a:buSzTx/>
              </a:pPr>
              <a:t>24</a:t>
            </a:fld>
            <a:endParaRPr lang="en-US" sz="1200">
              <a:solidFill>
                <a:schemeClr val="tx1"/>
              </a:solidFill>
              <a:latin typeface="Times New Roman" pitchFamily="18" charset="0"/>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p:spPr>
        <p:txBody>
          <a:bodyPr/>
          <a:lstStyle/>
          <a:p>
            <a:pPr eaLnBrk="1" hangingPunct="1"/>
            <a:r>
              <a:rPr lang="en-US" smtClean="0"/>
              <a:t>6.02 x 10</a:t>
            </a:r>
            <a:r>
              <a:rPr lang="en-US" baseline="30000" smtClean="0"/>
              <a:t>23 </a:t>
            </a:r>
            <a:r>
              <a:rPr lang="en-US" smtClean="0"/>
              <a:t>softballs  = volume of Earth</a:t>
            </a:r>
          </a:p>
          <a:p>
            <a:pPr eaLnBrk="1" hangingPunct="1"/>
            <a:r>
              <a:rPr lang="en-US" smtClean="0"/>
              <a:t>6.02 x 10</a:t>
            </a:r>
            <a:r>
              <a:rPr lang="en-US" baseline="30000" smtClean="0"/>
              <a:t>23 </a:t>
            </a:r>
            <a:r>
              <a:rPr lang="en-US" smtClean="0"/>
              <a:t>Olympic shot puts  = mass of Earth</a:t>
            </a:r>
          </a:p>
          <a:p>
            <a:pPr eaLnBrk="1" hangingPunct="1"/>
            <a:r>
              <a:rPr lang="en-US" smtClean="0"/>
              <a:t>6.02 x 10</a:t>
            </a:r>
            <a:r>
              <a:rPr lang="en-US" baseline="30000" smtClean="0"/>
              <a:t>23 </a:t>
            </a:r>
            <a:r>
              <a:rPr lang="en-US" smtClean="0"/>
              <a:t>atoms H laid side by side would encircle Earth ~1,000,000 times</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4AE7C0C-88BB-4386-B17E-16DC1E82EEB5}" type="slidenum">
              <a:rPr lang="en-US" sz="1200" smtClean="0">
                <a:solidFill>
                  <a:schemeClr val="tx1"/>
                </a:solidFill>
              </a:rPr>
              <a:pPr eaLnBrk="1" hangingPunct="1"/>
              <a:t>25</a:t>
            </a:fld>
            <a:endParaRPr lang="en-US" sz="1200" smtClean="0">
              <a:solidFill>
                <a:schemeClr val="tx1"/>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lnSpc>
                <a:spcPct val="90000"/>
              </a:lnSpc>
            </a:pPr>
            <a:r>
              <a:rPr lang="en-US" sz="1000" smtClean="0"/>
              <a:t>First up is an all-important concept – we are learning a new unit, one that will be used extensively.  The mole (abbreviated mol) is the unit we use to express an amount.  Now, as you can see, there is a very specific definition to what a mole is.  It was developed as the number of atoms in 12 g of carbon -12.   This number is 6.022x10^23 and is known as Avagadro’s number.  Thus, a mol is really just a number of items, like a “dozen” means there are 12 of some item.  A mole means there is 6.022x10^23 of some item.  The mol was based on a measurement with carbon 12 but it will be used with all the other elements and compounds.  A mole of a substance represents a specific number of atoms or molecules (avagadro’s number) but does a mol of carbon have the same mass as a mol of hydrogen?  No, even though the number of atoms is the same, a hydrogen atom weighs considerably less than a carbon atom (because of the number of protons/neutrons/electrons).  Now we are going to start looking at where we will use this information the most – the periodic table.  On the periodic table, the atomic mass of each element is listed underneath the element symbol.  This atomic mass is given in amu.  This value is equivalent to the mass of 1 mol of atoms of the element in grams.  This is more easily understood when we look at it in practice.  Oxygen has an atomic mass of 16.00 amu.   Thus, 1 mole of O atoms has a mass of 16.00 g.  This is called the molar mass and we would express it as 16.00 g/mol.  We use the same concept with molecules or formula units (just means ionic compound units). If we were to determine the atomic mass of water, we would have to add up the atomic mass of 2 hydrogen atoms and 1 oxygen atom.  This value would equal 18.02 amu.  Similarly, we express the molar mass of water as 18.02 g / mol.  We use the mole in order to more easily work with large samples of things instead of individual atoms.  In the real world, we work in grams.  It is hard to measure the gram in 10^-25 or so with our instruments.  The mole, however, maintains the same relationship (as we saw in molar mass vs atomic mass) and allows us to understand them in values we can measure easily.  The last statement basically reiterates what we have discussed, but it is important to your understanding that the mole relates number of atoms or chemical entities (which can be atoms, molecules, ions, formula units, particles, etc.) to the mass of a sample of those same entities.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F4F6B83-FD04-4C5F-9015-55F614971883}" type="slidenum">
              <a:rPr lang="en-US" sz="1200" smtClean="0">
                <a:solidFill>
                  <a:schemeClr val="tx1"/>
                </a:solidFill>
              </a:rPr>
              <a:pPr eaLnBrk="1" hangingPunct="1"/>
              <a:t>26</a:t>
            </a:fld>
            <a:endParaRPr lang="en-US" sz="1200" smtClean="0">
              <a:solidFill>
                <a:schemeClr val="tx1"/>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smtClean="0"/>
              <a:t>Molar mass.  This is something we discussed on the previous slide.  It is simply mass per mole of entities.  In other words, how much do 6.022x10^23 silicon atoms weigh?  The units are g/mol.  We discussed this on the previous slide as well, but we are going to work out a few more examples of finding molar mass.  For elements, we simply have to observe the periodic table atomic mass measurements. Now there are a few elements for which the molar mass requires a little more than just the atomic mass.  These elements are those that occur naturally as diatomic molecules, meaning they occur as two atoms bonded together.  There are 8 of these that we see commonly.  They are the five halogen gases (F, Cl, Br, I, At), nitrogen, hydrogen, and oxygen.  To help you remember, aside from hydrogen, they make a 7 on the periodic table.  Thus, the molar mass for O</a:t>
            </a:r>
            <a:r>
              <a:rPr lang="en-US" baseline="-25000" smtClean="0"/>
              <a:t>2</a:t>
            </a:r>
            <a:r>
              <a:rPr lang="en-US" smtClean="0"/>
              <a:t> (oxygen) would be (2*16.00) or 32.00 g/mol.  For compounds, you simply add up the molar masses of all the atoms of the elements that make it up.  We are going to look at some formulas and find the molar mass of each now.</a:t>
            </a:r>
          </a:p>
          <a:p>
            <a:pPr eaLnBrk="1" hangingPunct="1"/>
            <a:r>
              <a:rPr lang="en-US" smtClean="0"/>
              <a:t>Sulfur occurs naturally as a single atom, so we simply need to read the value from the periodic table </a:t>
            </a:r>
            <a:r>
              <a:rPr lang="en-US" smtClean="0">
                <a:sym typeface="Wingdings" pitchFamily="2" charset="2"/>
              </a:rPr>
              <a:t> 32.06 g/mol</a:t>
            </a:r>
          </a:p>
          <a:p>
            <a:pPr eaLnBrk="1" hangingPunct="1"/>
            <a:r>
              <a:rPr lang="en-US" smtClean="0">
                <a:sym typeface="Wingdings" pitchFamily="2" charset="2"/>
              </a:rPr>
              <a:t>Hydrogen occurs naturally as a diatomic molecule, so we need to multiply the atomic mass by 2  2.016 g / mol</a:t>
            </a:r>
          </a:p>
          <a:p>
            <a:pPr eaLnBrk="1" hangingPunct="1"/>
            <a:r>
              <a:rPr lang="en-US" smtClean="0">
                <a:sym typeface="Wingdings" pitchFamily="2" charset="2"/>
              </a:rPr>
              <a:t>Ammonia is a compound.  We need to add the molar mass of one nitrogen to that of three hydrogens  17.034 g/mol</a:t>
            </a: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C0CE32E-59E4-4B5B-BE3E-194942CE7CCD}" type="slidenum">
              <a:rPr lang="en-US" sz="1200" smtClean="0">
                <a:solidFill>
                  <a:schemeClr val="tx1"/>
                </a:solidFill>
              </a:rPr>
              <a:pPr eaLnBrk="1" hangingPunct="1"/>
              <a:t>27</a:t>
            </a:fld>
            <a:endParaRPr lang="en-US" sz="1200" smtClean="0">
              <a:solidFill>
                <a:schemeClr val="tx1"/>
              </a:solidFill>
            </a:endParaRPr>
          </a:p>
        </p:txBody>
      </p:sp>
      <p:sp>
        <p:nvSpPr>
          <p:cNvPr id="1126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DAB779DE-1E99-41E7-8227-89462F20DDA8}" type="slidenum">
              <a:rPr lang="en-US" sz="1200">
                <a:solidFill>
                  <a:schemeClr val="tx1"/>
                </a:solidFill>
                <a:latin typeface="Times New Roman" pitchFamily="18" charset="0"/>
              </a:rPr>
              <a:pPr algn="r" eaLnBrk="1" hangingPunct="1">
                <a:lnSpc>
                  <a:spcPct val="100000"/>
                </a:lnSpc>
                <a:spcBef>
                  <a:spcPct val="0"/>
                </a:spcBef>
                <a:buClrTx/>
                <a:buSzTx/>
              </a:pPr>
              <a:t>27</a:t>
            </a:fld>
            <a:endParaRPr lang="en-US" sz="1200">
              <a:solidFill>
                <a:schemeClr val="tx1"/>
              </a:solidFill>
              <a:latin typeface="Times New Roman" pitchFamily="18"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D252DDA-D68A-44B9-9DEF-2BDB02C4D88A}" type="slidenum">
              <a:rPr lang="en-US" sz="1200" smtClean="0">
                <a:solidFill>
                  <a:schemeClr val="tx1"/>
                </a:solidFill>
              </a:rPr>
              <a:pPr eaLnBrk="1" hangingPunct="1"/>
              <a:t>28</a:t>
            </a:fld>
            <a:endParaRPr lang="en-US" sz="1200" smtClean="0">
              <a:solidFill>
                <a:schemeClr val="tx1"/>
              </a:solidFill>
            </a:endParaRPr>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108F39AB-6629-4C2B-8B42-C814A5BE0ACC}" type="slidenum">
              <a:rPr lang="en-US" sz="1200">
                <a:solidFill>
                  <a:schemeClr val="tx1"/>
                </a:solidFill>
                <a:latin typeface="Times New Roman" pitchFamily="18" charset="0"/>
              </a:rPr>
              <a:pPr algn="r" eaLnBrk="1" hangingPunct="1">
                <a:lnSpc>
                  <a:spcPct val="100000"/>
                </a:lnSpc>
                <a:spcBef>
                  <a:spcPct val="0"/>
                </a:spcBef>
                <a:buClrTx/>
                <a:buSzTx/>
              </a:pPr>
              <a:t>28</a:t>
            </a:fld>
            <a:endParaRPr lang="en-US" sz="1200">
              <a:solidFill>
                <a:schemeClr val="tx1"/>
              </a:solidFill>
              <a:latin typeface="Times New Roman" pitchFamily="18" charset="0"/>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271A2E4-1FAB-478A-BF2F-5B52A430E552}" type="slidenum">
              <a:rPr lang="en-US" sz="1200" smtClean="0">
                <a:solidFill>
                  <a:schemeClr val="tx1"/>
                </a:solidFill>
              </a:rPr>
              <a:pPr eaLnBrk="1" hangingPunct="1"/>
              <a:t>29</a:t>
            </a:fld>
            <a:endParaRPr lang="en-US" sz="1200" smtClean="0">
              <a:solidFill>
                <a:schemeClr val="tx1"/>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smtClean="0"/>
              <a:t>Here is a simple table to help keep the different masses we’ve discussed clear.  The first three are from chapter 2.  Isotopic mass is the mass of an atom of an isotope of an element.  The atomic mass that we see on the periodic table is the weighted average of the naturally occurring isotopes.  The molecular mass is simply the sum of all the atomic masses of the atoms in a molecule or formula unit.  The units on all three of these were amu.  Molar mass is the mass of 1 mole of chemical entities of a particular substance and the units are in g/mol.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E8403D5-9E11-4D94-8E9D-12964429D777}" type="slidenum">
              <a:rPr lang="en-US" sz="1200" smtClean="0">
                <a:solidFill>
                  <a:schemeClr val="tx1"/>
                </a:solidFill>
              </a:rPr>
              <a:pPr eaLnBrk="1" hangingPunct="1"/>
              <a:t>30</a:t>
            </a:fld>
            <a:endParaRPr lang="en-US" sz="1200" smtClean="0">
              <a:solidFill>
                <a:schemeClr val="tx1"/>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en-US" smtClean="0"/>
              <a:t>There are several different conversions that you can use with the molar mass value to achieve different desired quantities.  I am going to talk about these three conversion processes briefly, but I don’t expect you to understand it well until we see it in action on some example problems.  We are going to employ our “railroad track” method for these calculations.  I hope that you will see how lining up the units will make memorizing these instructions worthless.  First, if you want to convert between amount (in mol) and mass (in g) of a substance, simply use the molar mass of the substance.  If you want to convert between amount (in mol) and number of atoms or particles, use Avagadro’s number (look up on the wall above the boards).  If you want to go from atoms/particles to mass, you have to go through the moles first.  You will see examples of each of these in the upcoming examples.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0419591D-1A5D-4127-AE59-2F15E24C353B}" type="slidenum">
              <a:rPr lang="en-US" sz="1200" smtClean="0">
                <a:solidFill>
                  <a:schemeClr val="tx1"/>
                </a:solidFill>
              </a:rPr>
              <a:pPr eaLnBrk="1" hangingPunct="1"/>
              <a:t>31</a:t>
            </a:fld>
            <a:endParaRPr lang="en-US" sz="1200" smtClean="0">
              <a:solidFill>
                <a:schemeClr val="tx1"/>
              </a:solidFill>
            </a:endParaRPr>
          </a:p>
        </p:txBody>
      </p:sp>
      <p:sp>
        <p:nvSpPr>
          <p:cNvPr id="1177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5BEF0699-36E3-453A-938B-DBBFF7FC4D1B}" type="slidenum">
              <a:rPr lang="en-US" sz="1200">
                <a:solidFill>
                  <a:schemeClr val="tx1"/>
                </a:solidFill>
                <a:latin typeface="Times New Roman" pitchFamily="18" charset="0"/>
              </a:rPr>
              <a:pPr algn="r" eaLnBrk="1" hangingPunct="1">
                <a:lnSpc>
                  <a:spcPct val="100000"/>
                </a:lnSpc>
                <a:spcBef>
                  <a:spcPct val="0"/>
                </a:spcBef>
                <a:buClrTx/>
                <a:buSzTx/>
              </a:pPr>
              <a:t>31</a:t>
            </a:fld>
            <a:endParaRPr lang="en-US" sz="1200">
              <a:solidFill>
                <a:schemeClr val="tx1"/>
              </a:solidFill>
              <a:latin typeface="Times New Roman" pitchFamily="18" charset="0"/>
            </a:endParaRP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EE55496-3BF6-4339-AE26-964F8D738BB5}" type="slidenum">
              <a:rPr lang="en-US" sz="1200" smtClean="0">
                <a:solidFill>
                  <a:schemeClr val="tx1"/>
                </a:solidFill>
              </a:rPr>
              <a:pPr eaLnBrk="1" hangingPunct="1"/>
              <a:t>32</a:t>
            </a:fld>
            <a:endParaRPr lang="en-US" sz="1200" smtClean="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marL="228600" indent="-228600" eaLnBrk="1" hangingPunct="1">
              <a:buFontTx/>
              <a:buAutoNum type="arabicPeriod"/>
            </a:pPr>
            <a:r>
              <a:rPr lang="en-US" smtClean="0"/>
              <a:t>This problem asks to convert an amount in mol of silver to grams of silver.  We must use the molar mass.</a:t>
            </a:r>
          </a:p>
          <a:p>
            <a:pPr marL="228600" indent="-228600" eaLnBrk="1" hangingPunct="1">
              <a:buFontTx/>
              <a:buAutoNum type="arabicPeriod"/>
            </a:pPr>
            <a:r>
              <a:rPr lang="en-US" smtClean="0"/>
              <a:t>This problem asks to determine number of chemical entities in a specific mass of iron.  First we must go through moles!</a:t>
            </a:r>
          </a:p>
          <a:p>
            <a:pPr marL="228600" indent="-228600" eaLnBrk="1" hangingPunct="1">
              <a:buFontTx/>
              <a:buAutoNum type="arabicPeriod"/>
            </a:pPr>
            <a:r>
              <a:rPr lang="en-US" smtClean="0"/>
              <a:t>This problem asks for mass in a certain number of atoms.  Again, we must go through moles.</a:t>
            </a:r>
          </a:p>
          <a:p>
            <a:pPr marL="228600" indent="-228600" eaLnBrk="1" hangingPunct="1">
              <a:buFontTx/>
              <a:buAutoNum type="arabicPeriod"/>
            </a:pPr>
            <a:r>
              <a:rPr lang="en-US" smtClean="0"/>
              <a:t>This problem wants to know how many moles are in a specific mass of carbon.  We need the molar mass. </a:t>
            </a:r>
          </a:p>
          <a:p>
            <a:pPr marL="228600" indent="-228600" eaLnBrk="1" hangingPunct="1">
              <a:buFontTx/>
              <a:buAutoNum type="arabicPeriod"/>
            </a:pPr>
            <a:r>
              <a:rPr lang="en-US" smtClean="0"/>
              <a:t>This problem uses a compound of ammonium carbonate.  It asks for formula units – which are equivalent to atoms – in a specific mass.  Just like above, we have to go through moles, and we must calculate the molar mass of the compound.</a:t>
            </a:r>
          </a:p>
          <a:p>
            <a:pPr marL="228600" indent="-228600" eaLnBrk="1" hangingPunct="1">
              <a:buFontTx/>
              <a:buAutoNum type="arabicPeriod"/>
            </a:pPr>
            <a:r>
              <a:rPr lang="en-US" smtClean="0"/>
              <a:t>This final problem asks for the mass in a specific number of molecules of a compound.  We must go through moles again.  It also asks how many phosphorous atoms there were in the sample.  Now if we just look at the formula for the compound, we see that there are 4 phosphorous atoms per molecule.  That same ratio is true in moles as well.  There are 4 moles of P per mol of compound.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5402A27-4241-4232-9727-CB61BF8A6145}" type="slidenum">
              <a:rPr lang="en-US" sz="1200" smtClean="0">
                <a:solidFill>
                  <a:schemeClr val="tx1"/>
                </a:solidFill>
              </a:rPr>
              <a:pPr eaLnBrk="1" hangingPunct="1"/>
              <a:t>33</a:t>
            </a:fld>
            <a:endParaRPr lang="en-US" sz="1200" smtClean="0">
              <a:solidFill>
                <a:schemeClr val="tx1"/>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marL="228600" indent="-228600" eaLnBrk="1" hangingPunct="1">
              <a:buFontTx/>
              <a:buAutoNum type="arabicPeriod"/>
            </a:pPr>
            <a:r>
              <a:rPr lang="en-US" smtClean="0"/>
              <a:t>This problem asks to convert an amount in mol of silver to grams of silver.  We must use the molar mass.</a:t>
            </a:r>
          </a:p>
          <a:p>
            <a:pPr marL="228600" indent="-228600" eaLnBrk="1" hangingPunct="1">
              <a:buFontTx/>
              <a:buAutoNum type="arabicPeriod"/>
            </a:pPr>
            <a:r>
              <a:rPr lang="en-US" smtClean="0"/>
              <a:t>This problem asks to determine number of chemical entities in a specific mass of iron.  First we must go through moles!</a:t>
            </a:r>
          </a:p>
          <a:p>
            <a:pPr marL="228600" indent="-228600" eaLnBrk="1" hangingPunct="1">
              <a:buFontTx/>
              <a:buAutoNum type="arabicPeriod"/>
            </a:pPr>
            <a:r>
              <a:rPr lang="en-US" smtClean="0"/>
              <a:t>This problem asks for mass in a certain number of atoms.  Again, we must go through moles.</a:t>
            </a:r>
          </a:p>
          <a:p>
            <a:pPr marL="228600" indent="-228600" eaLnBrk="1" hangingPunct="1">
              <a:buFontTx/>
              <a:buAutoNum type="arabicPeriod"/>
            </a:pPr>
            <a:r>
              <a:rPr lang="en-US" smtClean="0"/>
              <a:t>This problem wants to know how many moles are in a specific mass of carbon.  We need the molar mass. </a:t>
            </a:r>
          </a:p>
          <a:p>
            <a:pPr marL="228600" indent="-228600" eaLnBrk="1" hangingPunct="1">
              <a:buFontTx/>
              <a:buAutoNum type="arabicPeriod"/>
            </a:pPr>
            <a:r>
              <a:rPr lang="en-US" smtClean="0"/>
              <a:t>This problem uses a compound of ammonium carbonate.  It asks for formula units – which are equivalent to atoms – in a specific mass.  Just like above, we have to go through moles, and we must calculate the molar mass of the compound.</a:t>
            </a:r>
          </a:p>
          <a:p>
            <a:pPr marL="228600" indent="-228600" eaLnBrk="1" hangingPunct="1">
              <a:buFontTx/>
              <a:buAutoNum type="arabicPeriod"/>
            </a:pPr>
            <a:r>
              <a:rPr lang="en-US" smtClean="0"/>
              <a:t>This final problem asks for the mass in a specific number of molecules of a compound.  We must go through moles again.  It also asks how many phosphorous atoms there were in the sample.  Now if we just look at the formula for the compound, we see that there are 4 phosphorous atoms per molecule.  That same ratio is true in moles as well.  There are 4 moles of P per mol of compound.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57F4712-40AC-4CD0-BAFA-123B038F6D5A}" type="slidenum">
              <a:rPr lang="en-US" sz="1200" smtClean="0">
                <a:solidFill>
                  <a:schemeClr val="tx1"/>
                </a:solidFill>
              </a:rPr>
              <a:pPr eaLnBrk="1" hangingPunct="1"/>
              <a:t>4</a:t>
            </a:fld>
            <a:endParaRPr lang="en-US" sz="1200" smtClean="0">
              <a:solidFill>
                <a:schemeClr val="tx1"/>
              </a:solidFill>
            </a:endParaRPr>
          </a:p>
        </p:txBody>
      </p:sp>
      <p:sp>
        <p:nvSpPr>
          <p:cNvPr id="921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E2ECC879-C67E-4C56-BE6E-3AE845C8364E}" type="slidenum">
              <a:rPr lang="en-US" sz="1200">
                <a:solidFill>
                  <a:schemeClr val="tx1"/>
                </a:solidFill>
                <a:latin typeface="Times New Roman" pitchFamily="18" charset="0"/>
              </a:rPr>
              <a:pPr algn="r" eaLnBrk="1" hangingPunct="1">
                <a:lnSpc>
                  <a:spcPct val="100000"/>
                </a:lnSpc>
                <a:spcBef>
                  <a:spcPct val="0"/>
                </a:spcBef>
                <a:buClrTx/>
                <a:buSzTx/>
              </a:pPr>
              <a:t>4</a:t>
            </a:fld>
            <a:endParaRPr lang="en-US" sz="1200">
              <a:solidFill>
                <a:schemeClr val="tx1"/>
              </a:solidFill>
              <a:latin typeface="Times New Roman" pitchFamily="18"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01A6F7A-6D15-4A5A-9D72-105C4A398FC1}" type="slidenum">
              <a:rPr lang="en-US" sz="1200" smtClean="0">
                <a:solidFill>
                  <a:schemeClr val="tx1"/>
                </a:solidFill>
              </a:rPr>
              <a:pPr eaLnBrk="1" hangingPunct="1"/>
              <a:t>34</a:t>
            </a:fld>
            <a:endParaRPr lang="en-US" sz="1200" smtClean="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lnSpc>
                <a:spcPct val="90000"/>
              </a:lnSpc>
            </a:pPr>
            <a:r>
              <a:rPr lang="en-US" smtClean="0"/>
              <a:t>Next, we are going to look at mass percent.  This concept determines how much of a compound’s mass is made up of each element that is part of it.  To perform the calculations for mass percent, we must find the molecular mass and have the chemical formula.  We are going to look at glucose for this problem.  Now, at the bottom of this slide is a formula for finding mass %.  However, if you will understand the units, it will make a lot of the memorization go away.  Ok so this problem asks for the mass percent of each element in glucose.  Ok, first we need to figure out the total mass of one mol of this compound (or the mass of one of its molecules).  So we add up all the atoms that are in it. Six carbons, 12 hydrogen, six oxygen.  This value should come out as 180.156 g/mol.  Ok, well we want to know what percent of that was contributed by carbon.  How much of that mass was made up of the carbon atoms. Well we used 6 carbons and that mass totaled 72.06 g/mol.  So if we want to find a percentage, you just have to put the amount that the item contributed over the total substance.  To get a percentage, you will want to multiply this value by 100.  This value should come out as 40%.  Go ahead and do oxygen and hydrogen as well.  When you are done, what is a simple calculation you can do to make sure your answer makes sense?  Add up the percentages – they should equal 100% or you did something wrong!.  Ok, the next question is still about the glucose we just worked with.  It asks how many grams of carbon are in 16.55 g of glucose.  So the mass they just gave us was the mass of the entire substance.  The mass percent does not change based on the amount so we have two pieces to our puzzle.  Let’s do a little math to figure this out.  It should be 40% of the 16.55 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BC50DB91-307D-4283-85A3-8A2EA45119E7}" type="slidenum">
              <a:rPr lang="en-US" sz="1200" smtClean="0">
                <a:solidFill>
                  <a:schemeClr val="tx1"/>
                </a:solidFill>
              </a:rPr>
              <a:pPr eaLnBrk="1" hangingPunct="1"/>
              <a:t>35</a:t>
            </a:fld>
            <a:endParaRPr lang="en-US" sz="1200" smtClean="0">
              <a:solidFill>
                <a:schemeClr val="tx1"/>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lnSpc>
                <a:spcPct val="90000"/>
              </a:lnSpc>
            </a:pPr>
            <a:r>
              <a:rPr lang="en-US" smtClean="0"/>
              <a:t>Next, we are going to look at mass percent.  This concept determines how much of a compound’s mass is made up of each element that is part of it.  To perform the calculations for mass percent, we must find the molecular mass and have the chemical formula.  We are going to look at glucose for this problem.  Now, at the bottom of this slide is a formula for finding mass %.  However, if you will understand the units, it will make a lot of the memorization go away.  Ok so this problem asks for the mass percent of each element in glucose.  Ok, first we need to figure out the total mass of one mol of this compound (or the mass of one of its molecules).  So we add up all the atoms that are in it. Six carbons, 12 hydrogen, six oxygen.  This value should come out as 180.156 g/mol.  Ok, well we want to know what percent of that was contributed by carbon.  How much of that mass was made up of the carbon atoms. Well we used 6 carbons and that mass totaled 72.06 g/mol.  So if we want to find a percentage, you just have to put the amount that the item contributed over the total substance.  To get a percentage, you will want to multiply this value by 100.  This value should come out as 40%.  Go ahead and do oxygen and hydrogen as well.  When you are done, what is a simple calculation you can do to make sure your answer makes sense?  Add up the percentages – they should equal 100% or you did something wrong!.  Ok, the next question is still about the glucose we just worked with.  It asks how many grams of carbon are in 16.55 g of glucose.  So the mass they just gave us was the mass of the entire substance.  The mass percent does not change based on the amount so we have two pieces to our puzzle.  Let’s do a little math to figure this out.  It should be 40% of the 16.55 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8530121E-E711-441D-8E6D-BDFB437057D8}" type="slidenum">
              <a:rPr lang="en-US" sz="1200" smtClean="0">
                <a:solidFill>
                  <a:schemeClr val="tx1"/>
                </a:solidFill>
              </a:rPr>
              <a:pPr eaLnBrk="1" hangingPunct="1"/>
              <a:t>36</a:t>
            </a:fld>
            <a:endParaRPr lang="en-US" sz="1200" smtClean="0">
              <a:solidFill>
                <a:schemeClr val="tx1"/>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sz="1000" smtClean="0"/>
              <a:t>A lot of times, a chemist will come be working in the lab trying to identify some compound.  If I just gave you a white powder, you would have no idea what it was.  It could be a myriad of different things, some harmless and some very harmful.  So a chemist will use his analytical skills to determine what elements are in the compound and in what ratio they combine.  In the experimental stage, the compound is broken down into its individual elements, and the masses of these elements are measured.  Now, we have learned that we can convert the masses of elements into moles using what? Molar mass!  Now the important thing to understand when you are doing this is there is no mass ratio that is expressed by a chemical formula.  The subscripts for the elements only show the ratio of atoms or moles (since a mole is a number of atoms), so we must be eventually working in moles.  Let’s do an example to help clarify this.  Ok, so we’re in lab and we break this compound down into sodium, chlorine, and oxygen.  The masses of each of these are given here.  We have to figure out the empirical formula for the compound and then name it.  Well the naming is easy after we find the formula.  Notice that it says to find the empirical formula.  Remember back that that is the simplest ratio of the elements, not necessarily the actual number.  Ok so we could write a basic NaClO formula right now, but we need to know the subscript relationships to each other.  The first thing we need to do is get on common ground between the elements by converting their masses into moles using the molar masses.  After doing this, we see that there are the same number of moles of sodium and chlorine so those have to be in even amounts.  There are more moles of oxygen however.  We have to find how many more moles of oxygen in comparison to the number of moles of sodium and chlorine.  If we compare the two values, we see that the moles of oxygen is 4 times greater than those of sodium and chlorine.  So if we write a simple whole number ratio where sodium and chlorine are 1:1, oxygen will add a 4 to the end of that ratio NaClO4.  This is the empirical formula.  Now we have to name this compound.  Remember back to naming ionic compounds. The anion is the perchlorate ion, so it should be sodium perchlorate.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06A41C2F-73FB-4985-A5F8-E6C8184C6693}" type="slidenum">
              <a:rPr lang="en-US" sz="1200" smtClean="0">
                <a:solidFill>
                  <a:schemeClr val="tx1"/>
                </a:solidFill>
              </a:rPr>
              <a:pPr eaLnBrk="1" hangingPunct="1"/>
              <a:t>40</a:t>
            </a:fld>
            <a:endParaRPr lang="en-US" sz="1200" smtClean="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r>
              <a:rPr lang="en-US" sz="1000" smtClean="0"/>
              <a:t>We are going to work with an unknown compound again, but if we happen to know the molar mass of the compound, we can determine not only the empirical formula but the actual molecular formula.  Remember, sometimes these two identities are the same, other times the molecular formula is a whole number multiple of the empirical formula.  </a:t>
            </a:r>
          </a:p>
          <a:p>
            <a:pPr eaLnBrk="1" hangingPunct="1"/>
            <a:r>
              <a:rPr lang="en-US" sz="1000" smtClean="0"/>
              <a:t>This example we are working with lactic acid, the stuff that gets in your muscles and makes you sore after a work out.  We know the molar mass of lactic acid and what elements it is made of, but we need to determine in what ratio are each of these elements present. When we decompose it, we find that it is composed of carbon, hydrogen, and oxygen.  This example, we are given mass% instead of exact masses.  Remember back to mass percent that it is a ratio of the mass of one element and the mass of the entire substance.  We do not have the mass of the entire substance, but to make it easy on ourselves, let’s assume that we have 100 g of lactic acid.  How many grams of carbon would we have then.  40.0 g C (this assumption of 100 g won’t change anything with the chemical formula of the compound and it makes it easier on our calculations). There is also 6.71 g H and 53.3 g O.  The next step is converting these masses into moles.  From this, we find that there are the same number of moles of carbon and oxygen but twice as many moles of hydrogen.  So our empirical formula will be CH</a:t>
            </a:r>
            <a:r>
              <a:rPr lang="en-US" sz="1000" baseline="-25000" smtClean="0"/>
              <a:t>2</a:t>
            </a:r>
            <a:r>
              <a:rPr lang="en-US" sz="1000" smtClean="0"/>
              <a:t>O.  The second part of this example, however, requires us to determine the molecular formula.  We have the empirical formula and we also have the molar mass of the compound.  What we are going to do is see if the empirical formula will give us the same molecular mass or will it be some whole number multiple of it.  Calculating the molar mass of the empirical formula we add 1 carbon, 2 hydrogen, and 1 oxygen and get 30.03 g/mol.  This is not the same as the molecular mass, but if you compare them, you see that it is 3 times greater.  That must mean that we need three times more of everything in our recipe. So we need 3 carbon, 6 hydrogen, and 3 oxygen to make the molecular formula C</a:t>
            </a:r>
            <a:r>
              <a:rPr lang="en-US" sz="1000" baseline="-25000" smtClean="0"/>
              <a:t>3</a:t>
            </a:r>
            <a:r>
              <a:rPr lang="en-US" sz="1000" smtClean="0"/>
              <a:t>H</a:t>
            </a:r>
            <a:r>
              <a:rPr lang="en-US" sz="1000" baseline="-25000" smtClean="0"/>
              <a:t>6</a:t>
            </a:r>
            <a:r>
              <a:rPr lang="en-US" sz="1000" smtClean="0"/>
              <a:t>O</a:t>
            </a:r>
            <a:r>
              <a:rPr lang="en-US" sz="1000" baseline="-25000" smtClean="0"/>
              <a:t>3</a:t>
            </a:r>
            <a:r>
              <a:rPr lang="en-US" sz="1000" smtClean="0"/>
              <a:t>. </a:t>
            </a:r>
          </a:p>
          <a:p>
            <a:pPr eaLnBrk="1" hangingPunct="1"/>
            <a:endParaRPr lang="en-US" sz="10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4B3B690-06BE-4E6C-9661-D3F5D12E02B2}" type="slidenum">
              <a:rPr lang="en-US" sz="1200" smtClean="0">
                <a:solidFill>
                  <a:schemeClr val="tx1"/>
                </a:solidFill>
              </a:rPr>
              <a:pPr eaLnBrk="1" hangingPunct="1"/>
              <a:t>41</a:t>
            </a:fld>
            <a:endParaRPr lang="en-US" sz="1200" smtClean="0">
              <a:solidFill>
                <a:schemeClr val="tx1"/>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sz="1000" smtClean="0"/>
              <a:t>We are going to work with an unknown compound again, but if we happen to know the molar mass of the compound, we can determine not only the empirical formula but the actual molecular formula.  Remember, sometimes these two identities are the same, other times the molecular formula is a whole number multiple of the empirical formula.  </a:t>
            </a:r>
          </a:p>
          <a:p>
            <a:pPr eaLnBrk="1" hangingPunct="1"/>
            <a:r>
              <a:rPr lang="en-US" sz="1000" smtClean="0"/>
              <a:t>This example we are working with lactic acid, the stuff that gets in your muscles and makes you sore after a work out.  We know the molar mass of lactic acid and what elements it is made of, but we need to determine in what ratio are each of these elements present. When we decompose it, we find that it is composed of carbon, hydrogen, and oxygen.  This example, we are given mass% instead of exact masses.  Remember back to mass percent that it is a ratio of the mass of one element and the mass of the entire substance.  We do not have the mass of the entire substance, but to make it easy on ourselves, let’s assume that we have 100 g of lactic acid.  How many grams of carbon would we have then.  40.0 g C (this assumption of 100 g won’t change anything with the chemical formula of the compound and it makes it easier on our calculations). There is also 6.71 g H and 53.3 g O.  The next step is converting these masses into moles.  From this, we find that there are the same number of moles of carbon and oxygen but twice as many moles of hydrogen.  So our empirical formula will be CH</a:t>
            </a:r>
            <a:r>
              <a:rPr lang="en-US" sz="1000" baseline="-25000" smtClean="0"/>
              <a:t>2</a:t>
            </a:r>
            <a:r>
              <a:rPr lang="en-US" sz="1000" smtClean="0"/>
              <a:t>O.  The second part of this example, however, requires us to determine the molecular formula.  We have the empirical formula and we also have the molar mass of the compound.  What we are going to do is see if the empirical formula will give us the same molecular mass or will it be some whole number multiple of it.  Calculating the molar mass of the empirical formula we add 1 carbon, 2 hydrogen, and 1 oxygen and get 30.03 g/mol.  This is not the same as the molecular mass, but if you compare them, you see that it is 3 times greater.  That must mean that we need three times more of everything in our recipe. So we need 3 carbon, 6 hydrogen, and 3 oxygen to make the molecular formula C</a:t>
            </a:r>
            <a:r>
              <a:rPr lang="en-US" sz="1000" baseline="-25000" smtClean="0"/>
              <a:t>3</a:t>
            </a:r>
            <a:r>
              <a:rPr lang="en-US" sz="1000" smtClean="0"/>
              <a:t>H</a:t>
            </a:r>
            <a:r>
              <a:rPr lang="en-US" sz="1000" baseline="-25000" smtClean="0"/>
              <a:t>6</a:t>
            </a:r>
            <a:r>
              <a:rPr lang="en-US" sz="1000" smtClean="0"/>
              <a:t>O</a:t>
            </a:r>
            <a:r>
              <a:rPr lang="en-US" sz="1000" baseline="-25000" smtClean="0"/>
              <a:t>3</a:t>
            </a:r>
            <a:r>
              <a:rPr lang="en-US" sz="1000" smtClean="0"/>
              <a:t>. </a:t>
            </a:r>
          </a:p>
          <a:p>
            <a:pPr eaLnBrk="1" hangingPunct="1"/>
            <a:endParaRPr lang="en-US" sz="10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88D2C10-9429-48F7-8A8D-0390BCCF5E44}" type="slidenum">
              <a:rPr lang="en-US" sz="1200" smtClean="0">
                <a:solidFill>
                  <a:schemeClr val="tx1"/>
                </a:solidFill>
              </a:rPr>
              <a:pPr eaLnBrk="1" hangingPunct="1"/>
              <a:t>42</a:t>
            </a:fld>
            <a:endParaRPr lang="en-US" sz="1200" smtClean="0">
              <a:solidFill>
                <a:schemeClr val="tx1"/>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lnSpc>
                <a:spcPct val="80000"/>
              </a:lnSpc>
            </a:pPr>
            <a:r>
              <a:rPr lang="en-US" sz="900" smtClean="0"/>
              <a:t>There is a third experimental method for determining the molecular formula for unknown compounds that is used for combustible organic compounds (means they contain carbon).  The method for this is given here.  The unknown compound is burned in O2, a process called combustion when the hydrogen is converted to water, and the carbon is converted to carbon dioxide.  The experimental apparatus measures the amounts of these different gases by using special absorbers, each of which only absorb one of the product compounds, either carbon dioxide or water.  The masses of these absorbers are measured before and after the experiment and the difference is attributed to the amount of product that was produced.  If there is another element in the compound other than carbon and hydrogen, its mass can be calculated after finding the masses of hydrogen and carbon and subtracting them from the original substance mass.  Again, this is much more easily understood in example form.  </a:t>
            </a:r>
          </a:p>
          <a:p>
            <a:pPr eaLnBrk="1" hangingPunct="1">
              <a:lnSpc>
                <a:spcPct val="80000"/>
              </a:lnSpc>
            </a:pPr>
            <a:r>
              <a:rPr lang="en-US" sz="900" smtClean="0"/>
              <a:t>Vitamin C contains carbon, hydrogen, and oxygen.  We are given the molecular mass.  A 1.000 g sample is burned, changing into carbon dioxide and water.  We are given the data of the masses of the absorbers.  To find out the mass of carbon dioxide that was formed, we simply subtract the “before” from the “after”.  We repeat this process for the water.  Now, we have masses of carbon dioxide and water, but in our previous examples, we were given the masses of the individual elements and asked to turn that into moles.  How can we determine the moles of carbon in a specific mass of carbon dioxide? First, we are going to convert the mass of carbon dioxide into moles.  Now, how many moles of carbon are in one mole of carbon dioxide? 1 – use the chemical formula as a molar ratio.  Thus we can determine the moles of carbon.  Likewise, we convert the mass of water into moles of water.  How many moles of hydrogen are in 1 mole of water? 2!  Now we have the moles of each. This would be great and ready for comparison, except we have one more element that we have to consider – oxygen.  We have to find the moles of oxygen in the original compound.  The oxygen that was converted into carbon dioxide and water does not count.  That was the oxygen used for combustion.  In order to find this, we have to know the masses of carbon and hydrogen that came out and subtract that from the original 1.000 g.  How would you find the mass of carbon if you know the number of moles? Molar mass!! Do that with both carbon and hydrogen and subtract the sum of those values from 1.000 g.  Now we have a mass of oxygen, but to compare it for our molecular formula, we have to find the moles of oxygen.  How do we do that?  Molar mass!  Ok, now we can see that we have the same amounts of carbon and oxygen again, but a different amount of hydrogen.  We have to compare the moles of hydrogen to the moles of carbon and oxygen and we find that it is 1.3 times that.  We have to get that value to a whole number and the easiest way is to multiply it by 3.  When we multiply it by three we find we need 3 carbon, 4 hydrogen, and 3 oxygen.  This gives us the empirical formula for vitamin C.  Now we have to compare this to the molecular formula and adjust our formula.  The mass of one of our empirical formula units gives us 88.06 g/mol.  This is half the molecular mass of the compound, so we have to multiply our subscripts by 2.  Thus, our molecular formula is C</a:t>
            </a:r>
            <a:r>
              <a:rPr lang="en-US" sz="900" baseline="-25000" smtClean="0"/>
              <a:t>6</a:t>
            </a:r>
            <a:r>
              <a:rPr lang="en-US" sz="900" smtClean="0"/>
              <a:t>H</a:t>
            </a:r>
            <a:r>
              <a:rPr lang="en-US" sz="900" baseline="-25000" smtClean="0"/>
              <a:t>8</a:t>
            </a:r>
            <a:r>
              <a:rPr lang="en-US" sz="900" smtClean="0"/>
              <a:t>O</a:t>
            </a:r>
            <a:r>
              <a:rPr lang="en-US" sz="900" baseline="-25000" smtClean="0"/>
              <a:t>6</a:t>
            </a:r>
            <a:r>
              <a:rPr lang="en-US" sz="900"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1BABEF5-96D6-42BA-8869-B28AF2C7209B}" type="slidenum">
              <a:rPr lang="en-US" sz="1200" smtClean="0">
                <a:solidFill>
                  <a:schemeClr val="tx1"/>
                </a:solidFill>
              </a:rPr>
              <a:pPr eaLnBrk="1" hangingPunct="1"/>
              <a:t>45</a:t>
            </a:fld>
            <a:endParaRPr lang="en-US" sz="1200" smtClean="0">
              <a:solidFill>
                <a:schemeClr val="tx1"/>
              </a:solidFill>
            </a:endParaRPr>
          </a:p>
        </p:txBody>
      </p:sp>
      <p:sp>
        <p:nvSpPr>
          <p:cNvPr id="1269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2DFC37EF-8C5E-4F31-A523-0A2B0A425363}" type="slidenum">
              <a:rPr lang="en-US" sz="1200">
                <a:solidFill>
                  <a:schemeClr val="tx1"/>
                </a:solidFill>
                <a:latin typeface="Times New Roman" pitchFamily="18" charset="0"/>
              </a:rPr>
              <a:pPr algn="r" eaLnBrk="1" hangingPunct="1">
                <a:lnSpc>
                  <a:spcPct val="100000"/>
                </a:lnSpc>
                <a:spcBef>
                  <a:spcPct val="0"/>
                </a:spcBef>
                <a:buClrTx/>
                <a:buSzTx/>
              </a:pPr>
              <a:t>45</a:t>
            </a:fld>
            <a:endParaRPr lang="en-US" sz="1200">
              <a:solidFill>
                <a:schemeClr val="tx1"/>
              </a:solidFill>
              <a:latin typeface="Times New Roman" pitchFamily="18"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1C4632FE-F319-480D-B497-45C9A91F1958}" type="slidenum">
              <a:rPr lang="en-US" sz="1200" smtClean="0">
                <a:solidFill>
                  <a:schemeClr val="tx1"/>
                </a:solidFill>
              </a:rPr>
              <a:pPr eaLnBrk="1" hangingPunct="1"/>
              <a:t>46</a:t>
            </a:fld>
            <a:endParaRPr lang="en-US" sz="1200" smtClean="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smtClean="0"/>
              <a:t>Once you have a balanced chemical reaction, you have the different substances involved related to each other by their amounts.  If you know the chemical equation and one of the amounts, you can calculate all the other amounts.  You do this through the molar ratio of the components.  For instance, in our first example with Mg and O, there were 2 mol of Mg for every 1 mole of O2, and 2 mol of Mg for every 2 mol of MgO.  The stoichiometric coefficients are used to produce molar ratios!!!  Let’s see this in action.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33A8A9EB-97FF-40F9-A58B-162D6526AF5D}" type="slidenum">
              <a:rPr lang="en-US" sz="1200" smtClean="0">
                <a:solidFill>
                  <a:schemeClr val="tx1"/>
                </a:solidFill>
              </a:rPr>
              <a:pPr eaLnBrk="1" hangingPunct="1"/>
              <a:t>49</a:t>
            </a:fld>
            <a:endParaRPr lang="en-US" sz="1200" smtClean="0">
              <a:solidFill>
                <a:schemeClr val="tx1"/>
              </a:solidFill>
            </a:endParaRPr>
          </a:p>
        </p:txBody>
      </p:sp>
      <p:sp>
        <p:nvSpPr>
          <p:cNvPr id="1300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59DE60F5-8F2B-48D2-81BD-B2D8A5F250BB}" type="slidenum">
              <a:rPr lang="en-US" sz="1200">
                <a:solidFill>
                  <a:schemeClr val="tx1"/>
                </a:solidFill>
                <a:latin typeface="Times New Roman" pitchFamily="18" charset="0"/>
              </a:rPr>
              <a:pPr algn="r" eaLnBrk="1" hangingPunct="1">
                <a:lnSpc>
                  <a:spcPct val="100000"/>
                </a:lnSpc>
                <a:spcBef>
                  <a:spcPct val="0"/>
                </a:spcBef>
                <a:buClrTx/>
                <a:buSzTx/>
              </a:pPr>
              <a:t>49</a:t>
            </a:fld>
            <a:endParaRPr lang="en-US" sz="1200">
              <a:solidFill>
                <a:schemeClr val="tx1"/>
              </a:solidFill>
              <a:latin typeface="Times New Roman" pitchFamily="18" charset="0"/>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B122B5AF-627F-49C7-A176-3035C20D916D}" type="slidenum">
              <a:rPr lang="en-US" sz="1200" smtClean="0">
                <a:solidFill>
                  <a:schemeClr val="tx1"/>
                </a:solidFill>
              </a:rPr>
              <a:pPr eaLnBrk="1" hangingPunct="1"/>
              <a:t>50</a:t>
            </a:fld>
            <a:endParaRPr lang="en-US" sz="1200" smtClean="0">
              <a:solidFill>
                <a:schemeClr val="tx1"/>
              </a:solidFill>
            </a:endParaRPr>
          </a:p>
        </p:txBody>
      </p:sp>
      <p:sp>
        <p:nvSpPr>
          <p:cNvPr id="1310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B2FDE644-08A8-4D4F-B99E-3FD0DC828ED1}" type="slidenum">
              <a:rPr lang="en-US" sz="1200">
                <a:solidFill>
                  <a:schemeClr val="tx1"/>
                </a:solidFill>
                <a:latin typeface="Times New Roman" pitchFamily="18" charset="0"/>
              </a:rPr>
              <a:pPr algn="r" eaLnBrk="1" hangingPunct="1">
                <a:lnSpc>
                  <a:spcPct val="100000"/>
                </a:lnSpc>
                <a:spcBef>
                  <a:spcPct val="0"/>
                </a:spcBef>
                <a:buClrTx/>
                <a:buSzTx/>
              </a:pPr>
              <a:t>50</a:t>
            </a:fld>
            <a:endParaRPr lang="en-US" sz="1200">
              <a:solidFill>
                <a:schemeClr val="tx1"/>
              </a:solidFill>
              <a:latin typeface="Times New Roman" pitchFamily="18"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A84E58D-E472-4911-BBF4-975A6DA3961B}" type="slidenum">
              <a:rPr lang="en-US" sz="1200" smtClean="0">
                <a:solidFill>
                  <a:schemeClr val="tx1"/>
                </a:solidFill>
              </a:rPr>
              <a:pPr eaLnBrk="1" hangingPunct="1"/>
              <a:t>5</a:t>
            </a:fld>
            <a:endParaRPr lang="en-US" sz="1200" smtClean="0">
              <a:solidFill>
                <a:schemeClr val="tx1"/>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smtClean="0"/>
              <a:t>Now we are going to start look at chemical equations which are basically the sentences of chemistry.  A chemical equation expresses the amounts of different substances that are involved in a particular chemical or physical change.  In order for a chemical equation to be valid, however, it must be balanced, which means that the same number of each atom must appear on either side of the equation.  In other words, if four copper atoms were put into the reaction, four copper atoms better come out of the reaction, even if they are combined with something different than what they started with.   The reactants in the equation are those substances on the left.  These are the substances that react during the change.  The products are the substances that are formed from the change and they appear on the right side of the arrow.  The arrow itself is read “yields”.  An equation is balanced using stoichiometric coefficients which are basically numbers that are put in front of a particular compound and express the number of molecule/formula units of that substance that participate in that reaction.  Let’s look at this simple chemical equation for its parts.  Let’s check the balancing.  To do this, go through each element involved, and calculate the number of atoms on the left and on the right.  They should be identical. 2 Mg atoms on left, 2 Mg atoms on right.  Two O atoms on left, 2 O atoms on right. The coefficient and subscript both represent the number of atoms of each element.  If there is a subscript and a coefficient, the coefficient multiplies with the subscript to give the number of atoms.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F865583-0102-4E51-A17E-3CEFFD836007}" type="slidenum">
              <a:rPr lang="en-US" sz="1200" smtClean="0">
                <a:solidFill>
                  <a:schemeClr val="tx1"/>
                </a:solidFill>
              </a:rPr>
              <a:pPr eaLnBrk="1" hangingPunct="1"/>
              <a:t>51</a:t>
            </a:fld>
            <a:endParaRPr lang="en-US" sz="1200" smtClean="0">
              <a:solidFill>
                <a:schemeClr val="tx1"/>
              </a:solidFill>
            </a:endParaRPr>
          </a:p>
        </p:txBody>
      </p:sp>
      <p:sp>
        <p:nvSpPr>
          <p:cNvPr id="1320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F60DA94F-EA8C-4B66-ABAA-FB222D0F9E45}" type="slidenum">
              <a:rPr lang="en-US" sz="1200">
                <a:solidFill>
                  <a:schemeClr val="tx1"/>
                </a:solidFill>
                <a:latin typeface="Times New Roman" pitchFamily="18" charset="0"/>
              </a:rPr>
              <a:pPr algn="r" eaLnBrk="1" hangingPunct="1">
                <a:lnSpc>
                  <a:spcPct val="100000"/>
                </a:lnSpc>
                <a:spcBef>
                  <a:spcPct val="0"/>
                </a:spcBef>
                <a:buClrTx/>
                <a:buSzTx/>
              </a:pPr>
              <a:t>51</a:t>
            </a:fld>
            <a:endParaRPr lang="en-US" sz="1200">
              <a:solidFill>
                <a:schemeClr val="tx1"/>
              </a:solidFill>
              <a:latin typeface="Times New Roman" pitchFamily="18"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F10C21D-6C5B-4375-A82F-A2EEAA1C7B23}" type="slidenum">
              <a:rPr lang="en-US" sz="1200" smtClean="0">
                <a:solidFill>
                  <a:schemeClr val="tx1"/>
                </a:solidFill>
              </a:rPr>
              <a:pPr eaLnBrk="1" hangingPunct="1"/>
              <a:t>52</a:t>
            </a:fld>
            <a:endParaRPr lang="en-US" sz="1200" smtClean="0">
              <a:solidFill>
                <a:schemeClr val="tx1"/>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smtClean="0"/>
              <a:t>Ok, here we are given a reaction that we must translate into a chemical equation and then balance.  It is very important that you be able to do these steps because if you are wrong in any part of the equation, the remainder of your problem will be incorrect because it will be based on incorrect information.  Now that we have a balanced chemical equation, we look at the first question.  We have to determine the moles of oxygen that react with 10.0 mol of copper sulfide.  Let’s get our railroad tracks and molar ratios ready.  If we have 10.0 mol of copper sulfide, how can we convert that into moles of oxygen?  Using the molar ratio. From the balanced chemical equation, we see that we have 3 mol of O2 for every 2 mole of Cu2S.  Line those units up and calculate!!  Next, we are asked for grams of sulfur dioxide (a product ) if we react the same 10.0 mole of copper sulfide.  Don’t get overwhelmed by the question.  Work the units.  We know that we can get from mol of copper sulfide to mol of sulfur dioxide if we use the molar ratio.  Can we get from mol of sulfur dioxide to grams of sulfur dioxide?  Yes, using the molar mass!!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38B8CAB-FCCD-45BA-9415-EF596778EF80}" type="slidenum">
              <a:rPr lang="en-US" sz="1200" smtClean="0">
                <a:solidFill>
                  <a:schemeClr val="tx1"/>
                </a:solidFill>
              </a:rPr>
              <a:pPr eaLnBrk="1" hangingPunct="1"/>
              <a:t>53</a:t>
            </a:fld>
            <a:endParaRPr lang="en-US" sz="1200" smtClean="0">
              <a:solidFill>
                <a:schemeClr val="tx1"/>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smtClean="0"/>
              <a:t>Ok, here we are given a reaction that we must translate into a chemical equation and then balance.  It is very important that you be able to do these steps because if you are wrong in any part of the equation, the remainder of your problem will be incorrect because it will be based on incorrect information.  Now that we have a balanced chemical equation, we look at the first question.  We have to determine the moles of oxygen that react with 10.0 mol of copper sulfide.  Let’s get our railroad tracks and molar ratios ready.  If we have 10.0 mol of copper sulfide, how can we convert that into moles of oxygen?  Using the molar ratio. From the balanced chemical equation, we see that we have 3 mol of O2 for every 2 mole of Cu2S.  Line those units up and calculate!!  Next, we are asked for grams of sulfur dioxide (a product ) if we react the same 10.0 mole of copper sulfide.  Don’t get overwhelmed by the question.  Work the units.  We know that we can get from mol of copper sulfide to mol of sulfur dioxide if we use the molar ratio.  Can we get from mol of sulfur dioxide to grams of sulfur dioxide?  Yes, using the molar mass!!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44C19574-F2BA-4ADC-9FF0-B37CBD2D6AF6}" type="slidenum">
              <a:rPr lang="en-US" sz="1200" smtClean="0">
                <a:solidFill>
                  <a:schemeClr val="tx1"/>
                </a:solidFill>
              </a:rPr>
              <a:pPr eaLnBrk="1" hangingPunct="1"/>
              <a:t>54</a:t>
            </a:fld>
            <a:endParaRPr lang="en-US" sz="1200" smtClean="0">
              <a:solidFill>
                <a:schemeClr val="tx1"/>
              </a:solidFill>
            </a:endParaRPr>
          </a:p>
        </p:txBody>
      </p:sp>
      <p:sp>
        <p:nvSpPr>
          <p:cNvPr id="1351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FC3D758A-A23B-412C-8214-0843EA445FCE}" type="slidenum">
              <a:rPr lang="en-US" sz="1200">
                <a:solidFill>
                  <a:schemeClr val="tx1"/>
                </a:solidFill>
                <a:latin typeface="Times New Roman" pitchFamily="18" charset="0"/>
              </a:rPr>
              <a:pPr algn="r" eaLnBrk="1" hangingPunct="1">
                <a:lnSpc>
                  <a:spcPct val="100000"/>
                </a:lnSpc>
                <a:spcBef>
                  <a:spcPct val="0"/>
                </a:spcBef>
                <a:buClrTx/>
                <a:buSzTx/>
              </a:pPr>
              <a:t>54</a:t>
            </a:fld>
            <a:endParaRPr lang="en-US" sz="1200">
              <a:solidFill>
                <a:schemeClr val="tx1"/>
              </a:solidFill>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924E3A8-DEEF-44BC-AB9E-7777EFE0AC86}" type="slidenum">
              <a:rPr lang="en-US" sz="1200" smtClean="0">
                <a:solidFill>
                  <a:schemeClr val="tx1"/>
                </a:solidFill>
              </a:rPr>
              <a:pPr eaLnBrk="1" hangingPunct="1"/>
              <a:t>55</a:t>
            </a:fld>
            <a:endParaRPr lang="en-US" sz="1200" smtClean="0">
              <a:solidFill>
                <a:schemeClr val="tx1"/>
              </a:solidFill>
            </a:endParaRPr>
          </a:p>
        </p:txBody>
      </p:sp>
      <p:sp>
        <p:nvSpPr>
          <p:cNvPr id="1361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F86E656A-10CC-4F7E-9D50-89366FD46A6A}" type="slidenum">
              <a:rPr lang="en-US" sz="1200">
                <a:solidFill>
                  <a:schemeClr val="tx1"/>
                </a:solidFill>
                <a:latin typeface="Times New Roman" pitchFamily="18" charset="0"/>
              </a:rPr>
              <a:pPr algn="r" eaLnBrk="1" hangingPunct="1">
                <a:lnSpc>
                  <a:spcPct val="100000"/>
                </a:lnSpc>
                <a:spcBef>
                  <a:spcPct val="0"/>
                </a:spcBef>
                <a:buClrTx/>
                <a:buSzTx/>
              </a:pPr>
              <a:t>55</a:t>
            </a:fld>
            <a:endParaRPr lang="en-US" sz="1200">
              <a:solidFill>
                <a:schemeClr val="tx1"/>
              </a:solidFill>
              <a:latin typeface="Times New Roman" pitchFamily="18" charset="0"/>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9F2F381-7F4F-47BF-A0B7-29C78F922EB6}" type="slidenum">
              <a:rPr lang="en-US" sz="1200" smtClean="0">
                <a:solidFill>
                  <a:schemeClr val="tx1"/>
                </a:solidFill>
              </a:rPr>
              <a:pPr eaLnBrk="1" hangingPunct="1"/>
              <a:t>56</a:t>
            </a:fld>
            <a:endParaRPr lang="en-US" sz="1200" smtClean="0">
              <a:solidFill>
                <a:schemeClr val="tx1"/>
              </a:solidFill>
            </a:endParaRPr>
          </a:p>
        </p:txBody>
      </p:sp>
      <p:sp>
        <p:nvSpPr>
          <p:cNvPr id="1372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29BD7783-CA42-4F64-8C3C-F3F3969066C4}" type="slidenum">
              <a:rPr lang="en-US" sz="1200">
                <a:solidFill>
                  <a:schemeClr val="tx1"/>
                </a:solidFill>
                <a:latin typeface="Times New Roman" pitchFamily="18" charset="0"/>
              </a:rPr>
              <a:pPr algn="r" eaLnBrk="1" hangingPunct="1">
                <a:lnSpc>
                  <a:spcPct val="100000"/>
                </a:lnSpc>
                <a:spcBef>
                  <a:spcPct val="0"/>
                </a:spcBef>
                <a:buClrTx/>
                <a:buSzTx/>
              </a:pPr>
              <a:t>56</a:t>
            </a:fld>
            <a:endParaRPr lang="en-US" sz="1200">
              <a:solidFill>
                <a:schemeClr val="tx1"/>
              </a:solidFill>
              <a:latin typeface="Times New Roman" pitchFamily="18" charset="0"/>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02117E98-C71E-4C51-A649-17A673DCB465}" type="slidenum">
              <a:rPr lang="en-US" sz="1200" smtClean="0">
                <a:solidFill>
                  <a:schemeClr val="tx1"/>
                </a:solidFill>
              </a:rPr>
              <a:pPr eaLnBrk="1" hangingPunct="1"/>
              <a:t>57</a:t>
            </a:fld>
            <a:endParaRPr lang="en-US" sz="1200" smtClean="0">
              <a:solidFill>
                <a:schemeClr val="tx1"/>
              </a:solidFill>
            </a:endParaRPr>
          </a:p>
        </p:txBody>
      </p:sp>
      <p:sp>
        <p:nvSpPr>
          <p:cNvPr id="138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A0A9C2A0-084D-4A69-B575-EEBB65D76CF7}" type="slidenum">
              <a:rPr lang="en-US" sz="1200">
                <a:solidFill>
                  <a:schemeClr val="tx1"/>
                </a:solidFill>
                <a:latin typeface="Times New Roman" pitchFamily="18" charset="0"/>
              </a:rPr>
              <a:pPr algn="r" eaLnBrk="1" hangingPunct="1">
                <a:lnSpc>
                  <a:spcPct val="100000"/>
                </a:lnSpc>
                <a:spcBef>
                  <a:spcPct val="0"/>
                </a:spcBef>
                <a:buClrTx/>
                <a:buSzTx/>
              </a:pPr>
              <a:t>57</a:t>
            </a:fld>
            <a:endParaRPr lang="en-US" sz="1200">
              <a:solidFill>
                <a:schemeClr val="tx1"/>
              </a:solidFill>
              <a:latin typeface="Times New Roman" pitchFamily="18"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3114F49-0E7C-40F5-9170-19AEC0AA49F4}" type="slidenum">
              <a:rPr lang="en-US" sz="1200" smtClean="0">
                <a:solidFill>
                  <a:schemeClr val="tx1"/>
                </a:solidFill>
              </a:rPr>
              <a:pPr eaLnBrk="1" hangingPunct="1"/>
              <a:t>58</a:t>
            </a:fld>
            <a:endParaRPr lang="en-US" sz="1200" smtClean="0">
              <a:solidFill>
                <a:schemeClr val="tx1"/>
              </a:solidFill>
            </a:endParaRPr>
          </a:p>
        </p:txBody>
      </p:sp>
      <p:sp>
        <p:nvSpPr>
          <p:cNvPr id="1392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D21F58E1-F187-4705-9C22-6AFD98D7B9F7}" type="slidenum">
              <a:rPr lang="en-US" sz="1200">
                <a:solidFill>
                  <a:schemeClr val="tx1"/>
                </a:solidFill>
                <a:latin typeface="Times New Roman" pitchFamily="18" charset="0"/>
              </a:rPr>
              <a:pPr algn="r" eaLnBrk="1" hangingPunct="1">
                <a:lnSpc>
                  <a:spcPct val="100000"/>
                </a:lnSpc>
                <a:spcBef>
                  <a:spcPct val="0"/>
                </a:spcBef>
                <a:buClrTx/>
                <a:buSzTx/>
              </a:pPr>
              <a:t>58</a:t>
            </a:fld>
            <a:endParaRPr lang="en-US" sz="1200">
              <a:solidFill>
                <a:schemeClr val="tx1"/>
              </a:solidFill>
              <a:latin typeface="Times New Roman" pitchFamily="18" charset="0"/>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ED27A29-5553-4E2A-B14E-9285E67C6104}" type="slidenum">
              <a:rPr lang="en-US" sz="1200" smtClean="0">
                <a:solidFill>
                  <a:schemeClr val="tx1"/>
                </a:solidFill>
              </a:rPr>
              <a:pPr eaLnBrk="1" hangingPunct="1"/>
              <a:t>59</a:t>
            </a:fld>
            <a:endParaRPr lang="en-US" sz="1200" smtClean="0">
              <a:solidFill>
                <a:schemeClr val="tx1"/>
              </a:solidFill>
            </a:endParaRPr>
          </a:p>
        </p:txBody>
      </p:sp>
      <p:sp>
        <p:nvSpPr>
          <p:cNvPr id="1402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74BF033A-65D0-4503-823D-434C4283DED4}" type="slidenum">
              <a:rPr lang="en-US" sz="1200">
                <a:solidFill>
                  <a:schemeClr val="tx1"/>
                </a:solidFill>
                <a:latin typeface="Times New Roman" pitchFamily="18" charset="0"/>
              </a:rPr>
              <a:pPr algn="r" eaLnBrk="1" hangingPunct="1">
                <a:lnSpc>
                  <a:spcPct val="100000"/>
                </a:lnSpc>
                <a:spcBef>
                  <a:spcPct val="0"/>
                </a:spcBef>
                <a:buClrTx/>
                <a:buSzTx/>
              </a:pPr>
              <a:t>59</a:t>
            </a:fld>
            <a:endParaRPr lang="en-US" sz="1200">
              <a:solidFill>
                <a:schemeClr val="tx1"/>
              </a:solidFill>
              <a:latin typeface="Times New Roman" pitchFamily="18"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69C4C668-C506-4D0B-9B7E-3F6256038F24}" type="slidenum">
              <a:rPr lang="en-US" sz="1200" smtClean="0">
                <a:solidFill>
                  <a:schemeClr val="tx1"/>
                </a:solidFill>
              </a:rPr>
              <a:pPr eaLnBrk="1" hangingPunct="1"/>
              <a:t>60</a:t>
            </a:fld>
            <a:endParaRPr lang="en-US" sz="1200" smtClean="0">
              <a:solidFill>
                <a:schemeClr val="tx1"/>
              </a:solidFill>
            </a:endParaRPr>
          </a:p>
        </p:txBody>
      </p:sp>
      <p:sp>
        <p:nvSpPr>
          <p:cNvPr id="1454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A62FB3E3-AA88-4679-9E11-BF402689932F}" type="slidenum">
              <a:rPr lang="en-US" sz="1200">
                <a:solidFill>
                  <a:schemeClr val="tx1"/>
                </a:solidFill>
                <a:latin typeface="Times New Roman" pitchFamily="18" charset="0"/>
              </a:rPr>
              <a:pPr algn="r" eaLnBrk="1" hangingPunct="1">
                <a:lnSpc>
                  <a:spcPct val="100000"/>
                </a:lnSpc>
                <a:spcBef>
                  <a:spcPct val="0"/>
                </a:spcBef>
                <a:buClrTx/>
                <a:buSzTx/>
              </a:pPr>
              <a:t>60</a:t>
            </a:fld>
            <a:endParaRPr lang="en-US" sz="1200">
              <a:solidFill>
                <a:schemeClr val="tx1"/>
              </a:solidFill>
              <a:latin typeface="Times New Roman" pitchFamily="18"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p:spPr>
        <p:txBody>
          <a:bodyPr/>
          <a:lstStyle/>
          <a:p>
            <a:pPr eaLnBrk="1" hangingPunct="1"/>
            <a:r>
              <a:rPr lang="en-US" smtClean="0"/>
              <a:t>If one or more of the reactants is not used up completely but is left over when the reaction is completed, then the amount of product that can be obtained is limited by the amount of only one of the reactants</a:t>
            </a:r>
          </a:p>
          <a:p>
            <a:pPr eaLnBrk="1" hangingPunct="1"/>
            <a:endParaRPr lang="en-US" sz="500" smtClean="0"/>
          </a:p>
          <a:p>
            <a:pPr eaLnBrk="1" hangingPunct="1"/>
            <a:r>
              <a:rPr lang="en-US" b="1" smtClean="0"/>
              <a:t>A limiting reactant</a:t>
            </a:r>
            <a:r>
              <a:rPr lang="en-US" smtClean="0"/>
              <a:t> is the reactant that restricts the amount of product obtained. The reactant that remains after a reaction has gone to completion is present in </a:t>
            </a:r>
            <a:r>
              <a:rPr lang="en-US" i="1" smtClean="0"/>
              <a:t>excess</a:t>
            </a:r>
            <a:r>
              <a:rPr lang="en-US" smtClean="0"/>
              <a:t>.</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7E1102E-2B25-4A98-BBA1-5486A8628A60}" type="slidenum">
              <a:rPr lang="en-US" sz="1200" smtClean="0">
                <a:solidFill>
                  <a:schemeClr val="tx1"/>
                </a:solidFill>
              </a:rPr>
              <a:pPr eaLnBrk="1" hangingPunct="1"/>
              <a:t>6</a:t>
            </a:fld>
            <a:endParaRPr lang="en-US" sz="1200" smtClean="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smtClean="0"/>
              <a:t>This equation in words would be read: aqueous hydrochloric acid reacts with solid sodium bicarbonate to yield gaseous carbon dioxide, liquid water, and aqueous sodium chloride.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22090C7-5F1D-491E-8F6F-F62062D469FF}" type="slidenum">
              <a:rPr lang="en-US" sz="1200" smtClean="0">
                <a:solidFill>
                  <a:schemeClr val="tx1"/>
                </a:solidFill>
              </a:rPr>
              <a:pPr eaLnBrk="1" hangingPunct="1"/>
              <a:t>61</a:t>
            </a:fld>
            <a:endParaRPr lang="en-US" sz="1200" smtClean="0">
              <a:solidFill>
                <a:schemeClr val="tx1"/>
              </a:solidFill>
            </a:endParaRPr>
          </a:p>
        </p:txBody>
      </p:sp>
      <p:sp>
        <p:nvSpPr>
          <p:cNvPr id="1413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43B32404-BBCE-40FE-9DDC-CCC0013ACB5F}" type="slidenum">
              <a:rPr lang="en-US" sz="1200">
                <a:solidFill>
                  <a:schemeClr val="tx1"/>
                </a:solidFill>
                <a:latin typeface="Times New Roman" pitchFamily="18" charset="0"/>
              </a:rPr>
              <a:pPr algn="r" eaLnBrk="1" hangingPunct="1">
                <a:lnSpc>
                  <a:spcPct val="100000"/>
                </a:lnSpc>
                <a:spcBef>
                  <a:spcPct val="0"/>
                </a:spcBef>
                <a:buClrTx/>
                <a:buSzTx/>
              </a:pPr>
              <a:t>61</a:t>
            </a:fld>
            <a:endParaRPr lang="en-US" sz="1200">
              <a:solidFill>
                <a:schemeClr val="tx1"/>
              </a:solidFill>
              <a:latin typeface="Times New Roman" pitchFamily="18" charset="0"/>
            </a:endParaRPr>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noFill/>
        </p:spPr>
        <p:txBody>
          <a:bodyPr/>
          <a:lstStyle/>
          <a:p>
            <a:pPr eaLnBrk="1" hangingPunct="1"/>
            <a:r>
              <a:rPr lang="en-US" smtClean="0"/>
              <a:t>http://www.brettschmidt.com/3d_images/garage/samples/car_body.jpg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07C88A1-A985-405A-9D40-6DC1BB25AE9D}" type="slidenum">
              <a:rPr lang="en-US" sz="1200" smtClean="0">
                <a:solidFill>
                  <a:schemeClr val="tx1"/>
                </a:solidFill>
              </a:rPr>
              <a:pPr eaLnBrk="1" hangingPunct="1"/>
              <a:t>62</a:t>
            </a:fld>
            <a:endParaRPr lang="en-US" sz="1200" smtClean="0">
              <a:solidFill>
                <a:schemeClr val="tx1"/>
              </a:solidFill>
            </a:endParaRPr>
          </a:p>
        </p:txBody>
      </p:sp>
      <p:sp>
        <p:nvSpPr>
          <p:cNvPr id="1423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1C433A2A-1186-4C82-9AA9-ED4491C1D652}" type="slidenum">
              <a:rPr lang="en-US" sz="1200">
                <a:solidFill>
                  <a:schemeClr val="tx1"/>
                </a:solidFill>
                <a:latin typeface="Times New Roman" pitchFamily="18" charset="0"/>
              </a:rPr>
              <a:pPr algn="r" eaLnBrk="1" hangingPunct="1">
                <a:lnSpc>
                  <a:spcPct val="100000"/>
                </a:lnSpc>
                <a:spcBef>
                  <a:spcPct val="0"/>
                </a:spcBef>
                <a:buClrTx/>
                <a:buSzTx/>
              </a:pPr>
              <a:t>62</a:t>
            </a:fld>
            <a:endParaRPr lang="en-US" sz="1200">
              <a:solidFill>
                <a:schemeClr val="tx1"/>
              </a:solidFill>
              <a:latin typeface="Times New Roman" pitchFamily="18" charset="0"/>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91536DE-E01D-4168-98D7-6346641E13E2}" type="slidenum">
              <a:rPr lang="en-US" sz="1200" smtClean="0">
                <a:solidFill>
                  <a:schemeClr val="tx1"/>
                </a:solidFill>
              </a:rPr>
              <a:pPr eaLnBrk="1" hangingPunct="1"/>
              <a:t>63</a:t>
            </a:fld>
            <a:endParaRPr lang="en-US" sz="1200" smtClean="0">
              <a:solidFill>
                <a:schemeClr val="tx1"/>
              </a:solidFill>
            </a:endParaRPr>
          </a:p>
        </p:txBody>
      </p:sp>
      <p:sp>
        <p:nvSpPr>
          <p:cNvPr id="143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934F6238-002B-423F-B1C7-37F402020F03}" type="slidenum">
              <a:rPr lang="en-US" sz="1200">
                <a:solidFill>
                  <a:schemeClr val="tx1"/>
                </a:solidFill>
                <a:latin typeface="Times New Roman" pitchFamily="18" charset="0"/>
              </a:rPr>
              <a:pPr algn="r" eaLnBrk="1" hangingPunct="1">
                <a:lnSpc>
                  <a:spcPct val="100000"/>
                </a:lnSpc>
                <a:spcBef>
                  <a:spcPct val="0"/>
                </a:spcBef>
                <a:buClrTx/>
                <a:buSzTx/>
              </a:pPr>
              <a:t>63</a:t>
            </a:fld>
            <a:endParaRPr lang="en-US" sz="1200">
              <a:solidFill>
                <a:schemeClr val="tx1"/>
              </a:solidFill>
              <a:latin typeface="Times New Roman" pitchFamily="18"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p:spPr>
        <p:txBody>
          <a:bodyPr/>
          <a:lstStyle/>
          <a:p>
            <a:pPr eaLnBrk="1" hangingPunct="1"/>
            <a:r>
              <a:rPr lang="en-US" smtClean="0"/>
              <a:t>http://www.brettschmidt.com/3d_images/garage/samples/car_body.jpg</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48386D8-52B8-4FA7-BBE7-43D9F52256B4}" type="slidenum">
              <a:rPr lang="en-US" sz="1200" smtClean="0">
                <a:solidFill>
                  <a:schemeClr val="tx1"/>
                </a:solidFill>
              </a:rPr>
              <a:pPr eaLnBrk="1" hangingPunct="1"/>
              <a:t>64</a:t>
            </a:fld>
            <a:endParaRPr lang="en-US" sz="1200" smtClean="0">
              <a:solidFill>
                <a:schemeClr val="tx1"/>
              </a:solidFill>
            </a:endParaRPr>
          </a:p>
        </p:txBody>
      </p:sp>
      <p:sp>
        <p:nvSpPr>
          <p:cNvPr id="1443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179AFB53-BA3B-4712-9F71-3CD04F72F205}" type="slidenum">
              <a:rPr lang="en-US" sz="1200">
                <a:solidFill>
                  <a:schemeClr val="tx1"/>
                </a:solidFill>
                <a:latin typeface="Times New Roman" pitchFamily="18" charset="0"/>
              </a:rPr>
              <a:pPr algn="r" eaLnBrk="1" hangingPunct="1">
                <a:lnSpc>
                  <a:spcPct val="100000"/>
                </a:lnSpc>
                <a:spcBef>
                  <a:spcPct val="0"/>
                </a:spcBef>
                <a:buClrTx/>
                <a:buSzTx/>
              </a:pPr>
              <a:t>64</a:t>
            </a:fld>
            <a:endParaRPr lang="en-US" sz="1200">
              <a:solidFill>
                <a:schemeClr val="tx1"/>
              </a:solidFill>
              <a:latin typeface="Times New Roman" pitchFamily="18" charset="0"/>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C36DB3F-02C0-46D5-B681-3ED52E8C8BD3}" type="slidenum">
              <a:rPr lang="en-US" sz="1200" smtClean="0">
                <a:solidFill>
                  <a:schemeClr val="tx1"/>
                </a:solidFill>
              </a:rPr>
              <a:pPr eaLnBrk="1" hangingPunct="1"/>
              <a:t>65</a:t>
            </a:fld>
            <a:endParaRPr lang="en-US" sz="1200" smtClean="0">
              <a:solidFill>
                <a:schemeClr val="tx1"/>
              </a:solidFill>
            </a:endParaRPr>
          </a:p>
        </p:txBody>
      </p:sp>
      <p:sp>
        <p:nvSpPr>
          <p:cNvPr id="1464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25B1849D-CBFB-4D06-96BF-81D07AE711A4}" type="slidenum">
              <a:rPr lang="en-US" sz="1200">
                <a:solidFill>
                  <a:schemeClr val="tx1"/>
                </a:solidFill>
                <a:latin typeface="Times New Roman" pitchFamily="18" charset="0"/>
              </a:rPr>
              <a:pPr algn="r" eaLnBrk="1" hangingPunct="1">
                <a:lnSpc>
                  <a:spcPct val="100000"/>
                </a:lnSpc>
                <a:spcBef>
                  <a:spcPct val="0"/>
                </a:spcBef>
                <a:buClrTx/>
                <a:buSzTx/>
              </a:pPr>
              <a:t>65</a:t>
            </a:fld>
            <a:endParaRPr lang="en-US" sz="1200">
              <a:solidFill>
                <a:schemeClr val="tx1"/>
              </a:solidFill>
              <a:latin typeface="Times New Roman" pitchFamily="18" charset="0"/>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4946D0EA-5435-4688-A57C-5EF71F8EF6D7}" type="slidenum">
              <a:rPr lang="en-US" sz="1200" smtClean="0">
                <a:solidFill>
                  <a:schemeClr val="tx1"/>
                </a:solidFill>
              </a:rPr>
              <a:pPr eaLnBrk="1" hangingPunct="1"/>
              <a:t>67</a:t>
            </a:fld>
            <a:endParaRPr lang="en-US" sz="1200" smtClean="0">
              <a:solidFill>
                <a:schemeClr val="tx1"/>
              </a:solidFill>
            </a:endParaRPr>
          </a:p>
        </p:txBody>
      </p:sp>
      <p:sp>
        <p:nvSpPr>
          <p:cNvPr id="147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B7698198-64FB-4B3B-8E21-21E7C65EC864}" type="slidenum">
              <a:rPr lang="en-US" sz="1200">
                <a:solidFill>
                  <a:schemeClr val="tx1"/>
                </a:solidFill>
                <a:latin typeface="Times New Roman" pitchFamily="18" charset="0"/>
              </a:rPr>
              <a:pPr algn="r" eaLnBrk="1" hangingPunct="1">
                <a:lnSpc>
                  <a:spcPct val="100000"/>
                </a:lnSpc>
                <a:spcBef>
                  <a:spcPct val="0"/>
                </a:spcBef>
                <a:buClrTx/>
                <a:buSzTx/>
              </a:pPr>
              <a:t>67</a:t>
            </a:fld>
            <a:endParaRPr lang="en-US" sz="1200">
              <a:solidFill>
                <a:schemeClr val="tx1"/>
              </a:solidFill>
              <a:latin typeface="Times New Roman" pitchFamily="18"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609F2FE-16EC-4761-8833-62AD0685336F}" type="slidenum">
              <a:rPr lang="en-US" sz="1200" smtClean="0">
                <a:solidFill>
                  <a:schemeClr val="tx1"/>
                </a:solidFill>
              </a:rPr>
              <a:pPr eaLnBrk="1" hangingPunct="1"/>
              <a:t>68</a:t>
            </a:fld>
            <a:endParaRPr lang="en-US" sz="1200" smtClean="0">
              <a:solidFill>
                <a:schemeClr val="tx1"/>
              </a:solidFill>
            </a:endParaRPr>
          </a:p>
        </p:txBody>
      </p:sp>
      <p:sp>
        <p:nvSpPr>
          <p:cNvPr id="148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5F7DA230-A8F6-43FD-BC1B-74DACA51368D}" type="slidenum">
              <a:rPr lang="en-US" sz="1200">
                <a:solidFill>
                  <a:schemeClr val="tx1"/>
                </a:solidFill>
                <a:latin typeface="Times New Roman" pitchFamily="18" charset="0"/>
              </a:rPr>
              <a:pPr algn="r" eaLnBrk="1" hangingPunct="1">
                <a:lnSpc>
                  <a:spcPct val="100000"/>
                </a:lnSpc>
                <a:spcBef>
                  <a:spcPct val="0"/>
                </a:spcBef>
                <a:buClrTx/>
                <a:buSzTx/>
              </a:pPr>
              <a:t>68</a:t>
            </a:fld>
            <a:endParaRPr lang="en-US" sz="1200">
              <a:solidFill>
                <a:schemeClr val="tx1"/>
              </a:solidFill>
              <a:latin typeface="Times New Roman" pitchFamily="18" charset="0"/>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B0986F3F-39DE-435D-BA7F-E6D95A7EB915}" type="slidenum">
              <a:rPr lang="en-US" sz="1200" smtClean="0">
                <a:solidFill>
                  <a:schemeClr val="tx1"/>
                </a:solidFill>
              </a:rPr>
              <a:pPr eaLnBrk="1" hangingPunct="1"/>
              <a:t>69</a:t>
            </a:fld>
            <a:endParaRPr lang="en-US" sz="1200" smtClean="0">
              <a:solidFill>
                <a:schemeClr val="tx1"/>
              </a:solidFill>
            </a:endParaRPr>
          </a:p>
        </p:txBody>
      </p:sp>
      <p:sp>
        <p:nvSpPr>
          <p:cNvPr id="149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FF3C3CE2-BE04-4F75-BD5B-4B0AB928F71D}" type="slidenum">
              <a:rPr lang="en-US" sz="1200">
                <a:solidFill>
                  <a:schemeClr val="tx1"/>
                </a:solidFill>
                <a:latin typeface="Times New Roman" pitchFamily="18" charset="0"/>
              </a:rPr>
              <a:pPr algn="r" eaLnBrk="1" hangingPunct="1">
                <a:lnSpc>
                  <a:spcPct val="100000"/>
                </a:lnSpc>
                <a:spcBef>
                  <a:spcPct val="0"/>
                </a:spcBef>
                <a:buClrTx/>
                <a:buSzTx/>
              </a:pPr>
              <a:t>69</a:t>
            </a:fld>
            <a:endParaRPr lang="en-US" sz="1200">
              <a:solidFill>
                <a:schemeClr val="tx1"/>
              </a:solidFill>
              <a:latin typeface="Times New Roman" pitchFamily="18" charset="0"/>
            </a:endParaRPr>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EC5B408-E4D6-4CA2-BBCA-04250D4546D4}" type="slidenum">
              <a:rPr lang="en-US" sz="1200" smtClean="0">
                <a:solidFill>
                  <a:schemeClr val="tx1"/>
                </a:solidFill>
              </a:rPr>
              <a:pPr eaLnBrk="1" hangingPunct="1"/>
              <a:t>70</a:t>
            </a:fld>
            <a:endParaRPr lang="en-US" sz="1200" smtClean="0">
              <a:solidFill>
                <a:schemeClr val="tx1"/>
              </a:solidFill>
            </a:endParaRPr>
          </a:p>
        </p:txBody>
      </p:sp>
      <p:sp>
        <p:nvSpPr>
          <p:cNvPr id="1505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BB7B2F1A-E62C-43FB-873F-D027D6B1A74A}" type="slidenum">
              <a:rPr lang="en-US" sz="1200">
                <a:solidFill>
                  <a:schemeClr val="tx1"/>
                </a:solidFill>
                <a:latin typeface="Times New Roman" pitchFamily="18" charset="0"/>
              </a:rPr>
              <a:pPr algn="r" eaLnBrk="1" hangingPunct="1">
                <a:lnSpc>
                  <a:spcPct val="100000"/>
                </a:lnSpc>
                <a:spcBef>
                  <a:spcPct val="0"/>
                </a:spcBef>
                <a:buClrTx/>
                <a:buSzTx/>
              </a:pPr>
              <a:t>70</a:t>
            </a:fld>
            <a:endParaRPr lang="en-US" sz="1200">
              <a:solidFill>
                <a:schemeClr val="tx1"/>
              </a:solidFill>
              <a:latin typeface="Times New Roman" pitchFamily="18" charset="0"/>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9286647-2FE8-450F-96B6-AFAECE8F465E}" type="slidenum">
              <a:rPr lang="en-US" sz="1200" smtClean="0">
                <a:solidFill>
                  <a:schemeClr val="tx1"/>
                </a:solidFill>
              </a:rPr>
              <a:pPr eaLnBrk="1" hangingPunct="1"/>
              <a:t>71</a:t>
            </a:fld>
            <a:endParaRPr lang="en-US" sz="1200" smtClean="0">
              <a:solidFill>
                <a:schemeClr val="tx1"/>
              </a:solidFill>
            </a:endParaRPr>
          </a:p>
        </p:txBody>
      </p:sp>
      <p:sp>
        <p:nvSpPr>
          <p:cNvPr id="151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801FDBA7-7A89-4D2C-B07B-ACA770BB50B8}" type="slidenum">
              <a:rPr lang="en-US" sz="1200">
                <a:solidFill>
                  <a:schemeClr val="tx1"/>
                </a:solidFill>
                <a:latin typeface="Times New Roman" pitchFamily="18" charset="0"/>
              </a:rPr>
              <a:pPr algn="r" eaLnBrk="1" hangingPunct="1">
                <a:lnSpc>
                  <a:spcPct val="100000"/>
                </a:lnSpc>
                <a:spcBef>
                  <a:spcPct val="0"/>
                </a:spcBef>
                <a:buClrTx/>
                <a:buSzTx/>
              </a:pPr>
              <a:t>71</a:t>
            </a:fld>
            <a:endParaRPr lang="en-US" sz="1200">
              <a:solidFill>
                <a:schemeClr val="tx1"/>
              </a:solidFill>
              <a:latin typeface="Times New Roman" pitchFamily="18" charset="0"/>
            </a:endParaRPr>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932A62C-F145-42CF-B69C-47E1ADE6F378}" type="slidenum">
              <a:rPr lang="en-US" sz="1200" smtClean="0">
                <a:solidFill>
                  <a:schemeClr val="tx1"/>
                </a:solidFill>
              </a:rPr>
              <a:pPr eaLnBrk="1" hangingPunct="1"/>
              <a:t>7</a:t>
            </a:fld>
            <a:endParaRPr lang="en-US" sz="1200" smtClean="0">
              <a:solidFill>
                <a:schemeClr val="tx1"/>
              </a:solidFill>
            </a:endParaRPr>
          </a:p>
        </p:txBody>
      </p:sp>
      <p:sp>
        <p:nvSpPr>
          <p:cNvPr id="952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9A30F2DB-CFDC-4208-A944-D310B208E8CA}" type="slidenum">
              <a:rPr lang="en-US" sz="1200">
                <a:solidFill>
                  <a:schemeClr val="tx1"/>
                </a:solidFill>
                <a:latin typeface="Times New Roman" pitchFamily="18" charset="0"/>
              </a:rPr>
              <a:pPr algn="r" eaLnBrk="1" hangingPunct="1">
                <a:lnSpc>
                  <a:spcPct val="100000"/>
                </a:lnSpc>
                <a:spcBef>
                  <a:spcPct val="0"/>
                </a:spcBef>
                <a:buClrTx/>
                <a:buSzTx/>
              </a:pPr>
              <a:t>7</a:t>
            </a:fld>
            <a:endParaRPr lang="en-US" sz="1200">
              <a:solidFill>
                <a:schemeClr val="tx1"/>
              </a:solidFill>
              <a:latin typeface="Times New Roman" pitchFamily="18"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8B41CC87-0EE1-4C17-A4EA-EE5ECBAE0AEB}" type="slidenum">
              <a:rPr lang="en-US" sz="1200" smtClean="0">
                <a:solidFill>
                  <a:schemeClr val="tx1"/>
                </a:solidFill>
              </a:rPr>
              <a:pPr eaLnBrk="1" hangingPunct="1"/>
              <a:t>72</a:t>
            </a:fld>
            <a:endParaRPr lang="en-US" sz="1200" smtClean="0">
              <a:solidFill>
                <a:schemeClr val="tx1"/>
              </a:solidFill>
            </a:endParaRPr>
          </a:p>
        </p:txBody>
      </p:sp>
      <p:sp>
        <p:nvSpPr>
          <p:cNvPr id="1525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3DB376D0-ED0E-44BA-90E7-0D79A27F48C0}" type="slidenum">
              <a:rPr lang="en-US" sz="1200">
                <a:solidFill>
                  <a:schemeClr val="tx1"/>
                </a:solidFill>
                <a:latin typeface="Times New Roman" pitchFamily="18" charset="0"/>
              </a:rPr>
              <a:pPr algn="r" eaLnBrk="1" hangingPunct="1">
                <a:lnSpc>
                  <a:spcPct val="100000"/>
                </a:lnSpc>
                <a:spcBef>
                  <a:spcPct val="0"/>
                </a:spcBef>
                <a:buClrTx/>
                <a:buSzTx/>
              </a:pPr>
              <a:t>72</a:t>
            </a:fld>
            <a:endParaRPr lang="en-US" sz="1200">
              <a:solidFill>
                <a:schemeClr val="tx1"/>
              </a:solidFill>
              <a:latin typeface="Times New Roman" pitchFamily="18" charset="0"/>
            </a:endParaRPr>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p:spPr>
        <p:txBody>
          <a:bodyPr/>
          <a:lstStyle/>
          <a:p>
            <a:pPr eaLnBrk="1" hangingPunct="1"/>
            <a:r>
              <a:rPr lang="en-US" smtClean="0"/>
              <a:t>Number 5A is not a reasonable question.  Water at STP is NOT a gas.  I also have a slide (next slide) that shows how the problem should be phrased and worked out.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3EBD1DDB-078B-4BB9-B3DB-0F4E879FC4CD}" type="slidenum">
              <a:rPr lang="en-US" sz="1200" smtClean="0">
                <a:solidFill>
                  <a:schemeClr val="tx1"/>
                </a:solidFill>
              </a:rPr>
              <a:pPr eaLnBrk="1" hangingPunct="1"/>
              <a:t>73</a:t>
            </a:fld>
            <a:endParaRPr lang="en-US" sz="1200" smtClean="0">
              <a:solidFill>
                <a:schemeClr val="tx1"/>
              </a:solidFill>
            </a:endParaRPr>
          </a:p>
        </p:txBody>
      </p:sp>
      <p:sp>
        <p:nvSpPr>
          <p:cNvPr id="1536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22799F4A-E6AC-4054-8413-C8D433C91FB5}" type="slidenum">
              <a:rPr lang="en-US" sz="1200">
                <a:solidFill>
                  <a:schemeClr val="tx1"/>
                </a:solidFill>
                <a:latin typeface="Times New Roman" pitchFamily="18" charset="0"/>
              </a:rPr>
              <a:pPr algn="r" eaLnBrk="1" hangingPunct="1">
                <a:lnSpc>
                  <a:spcPct val="100000"/>
                </a:lnSpc>
                <a:spcBef>
                  <a:spcPct val="0"/>
                </a:spcBef>
                <a:buClrTx/>
                <a:buSzTx/>
              </a:pPr>
              <a:t>73</a:t>
            </a:fld>
            <a:endParaRPr lang="en-US" sz="1200">
              <a:solidFill>
                <a:schemeClr val="tx1"/>
              </a:solidFill>
              <a:latin typeface="Times New Roman" pitchFamily="18" charset="0"/>
            </a:endParaRP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p:spPr>
        <p:txBody>
          <a:bodyPr/>
          <a:lstStyle/>
          <a:p>
            <a:pPr eaLnBrk="1" hangingPunct="1"/>
            <a:r>
              <a:rPr lang="en-US" smtClean="0"/>
              <a:t>Number 5A is not a reasonable question.  Water at STP is NOT a gas.  I also have a slide (next slide) that shows how the problem should be phrased and worked out.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45A58526-55BB-41F9-BA32-159F1CEEB03A}" type="slidenum">
              <a:rPr lang="en-US" sz="1200" smtClean="0">
                <a:solidFill>
                  <a:schemeClr val="tx1"/>
                </a:solidFill>
              </a:rPr>
              <a:pPr eaLnBrk="1" hangingPunct="1"/>
              <a:t>74</a:t>
            </a:fld>
            <a:endParaRPr lang="en-US" sz="1200" smtClean="0">
              <a:solidFill>
                <a:schemeClr val="tx1"/>
              </a:solidFill>
            </a:endParaRPr>
          </a:p>
        </p:txBody>
      </p:sp>
      <p:sp>
        <p:nvSpPr>
          <p:cNvPr id="1546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EEF554B4-3C77-410D-ABCE-AA75CCCD4D2E}" type="slidenum">
              <a:rPr lang="en-US" sz="1200">
                <a:solidFill>
                  <a:schemeClr val="tx1"/>
                </a:solidFill>
                <a:latin typeface="Times New Roman" pitchFamily="18" charset="0"/>
              </a:rPr>
              <a:pPr algn="r" eaLnBrk="1" hangingPunct="1">
                <a:lnSpc>
                  <a:spcPct val="100000"/>
                </a:lnSpc>
                <a:spcBef>
                  <a:spcPct val="0"/>
                </a:spcBef>
                <a:buClrTx/>
                <a:buSzTx/>
              </a:pPr>
              <a:t>74</a:t>
            </a:fld>
            <a:endParaRPr lang="en-US" sz="1200">
              <a:solidFill>
                <a:schemeClr val="tx1"/>
              </a:solidFill>
              <a:latin typeface="Times New Roman" pitchFamily="18" charset="0"/>
            </a:endParaRPr>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87E815B3-2026-49C8-BC48-548574A11B99}" type="slidenum">
              <a:rPr lang="en-US" sz="1200" smtClean="0">
                <a:solidFill>
                  <a:schemeClr val="tx1"/>
                </a:solidFill>
              </a:rPr>
              <a:pPr eaLnBrk="1" hangingPunct="1"/>
              <a:t>75</a:t>
            </a:fld>
            <a:endParaRPr lang="en-US" sz="1200" smtClean="0">
              <a:solidFill>
                <a:schemeClr val="tx1"/>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r>
              <a:rPr lang="en-US" smtClean="0"/>
              <a:t>Yields have to do with laboratory work.  What we have been calculating so far with our chemical equations is the theoretical yield.  This is the amount of product that the math and chemistry tells us that we are going to achieve.  However, in reality, there is always some error in experimentation. Thus, the theoretical yield is never actually obtained.  The actual yield represents the amount of product that is actually obtained in the laboratory.  The closer the actual yield is to the theoretical yield, the better you have done on the experiment.  To quantify this value, we calculate percent yield, which is simply the actual yield / theoretical yield and changed to a percent by multiplying by 100.  Since the actual yield should always be less than the theoretical yield, the percent yield should always be less than 100%.  If you have a mult-istep reaction, you must determine the percent yields from each of the individual steps and multiply those together to find the overall percent yield.  We will do a couple problems to get the hang of this.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8BC7925C-872B-40D8-93EF-A65DCADF3EB7}" type="slidenum">
              <a:rPr lang="en-US" sz="1200" smtClean="0">
                <a:solidFill>
                  <a:schemeClr val="tx1"/>
                </a:solidFill>
              </a:rPr>
              <a:pPr eaLnBrk="1" hangingPunct="1"/>
              <a:t>76</a:t>
            </a:fld>
            <a:endParaRPr lang="en-US" sz="1200" smtClean="0">
              <a:solidFill>
                <a:schemeClr val="tx1"/>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r>
              <a:rPr lang="en-US" smtClean="0"/>
              <a:t>In order to calculate percent yield, we must first find the theoretical yield – what we were supposed to get.  We do this exactly how we have been doing it.  We just have a different resulting number that we got in actuality to compare it to.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D466B09-391D-470D-AC07-84CBE85AC70E}" type="slidenum">
              <a:rPr lang="en-US" sz="1200" smtClean="0">
                <a:solidFill>
                  <a:schemeClr val="tx1"/>
                </a:solidFill>
              </a:rPr>
              <a:pPr eaLnBrk="1" hangingPunct="1"/>
              <a:t>77</a:t>
            </a:fld>
            <a:endParaRPr lang="en-US" sz="1200" smtClean="0">
              <a:solidFill>
                <a:schemeClr val="tx1"/>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r>
              <a:rPr lang="en-US" smtClean="0"/>
              <a:t>In order to calculate percent yield, we must first find the theoretical yield – what we were supposed to get.  We do this exactly how we have been doing it.  We just have a different resulting number that we got in actuality to compare it to.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3432026-3BB1-4833-BD8A-2003C90D9DFB}" type="slidenum">
              <a:rPr lang="en-US" sz="1200" smtClean="0">
                <a:solidFill>
                  <a:schemeClr val="tx1"/>
                </a:solidFill>
              </a:rPr>
              <a:pPr eaLnBrk="1" hangingPunct="1"/>
              <a:t>78</a:t>
            </a:fld>
            <a:endParaRPr lang="en-US" sz="1200" smtClean="0">
              <a:solidFill>
                <a:schemeClr val="tx1"/>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r>
              <a:rPr lang="en-US" smtClean="0"/>
              <a:t>In order to calculate percent yield, we must first find the theoretical yield – what we were supposed to get.  We do this exactly how we have been doing it.  We just have a different resulting number that we got in actuality to compare it to.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9B5A769-655C-49D9-9D60-A8943B1A54D8}" type="slidenum">
              <a:rPr lang="en-US" sz="1200" smtClean="0">
                <a:solidFill>
                  <a:schemeClr val="tx1"/>
                </a:solidFill>
              </a:rPr>
              <a:pPr eaLnBrk="1" hangingPunct="1"/>
              <a:t>79</a:t>
            </a:fld>
            <a:endParaRPr lang="en-US" sz="1200" smtClean="0">
              <a:solidFill>
                <a:schemeClr val="tx1"/>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en-US" smtClean="0"/>
              <a:t>In order to calculate percent yield, we must first find the theoretical yield – what we were supposed to get.  We do this exactly how we have been doing it.  We just have a different resulting number that we got in actuality to compare it to.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5BB51DD-6DA7-4382-9ABC-36BC6230CBB7}" type="slidenum">
              <a:rPr lang="en-US" sz="1200" smtClean="0">
                <a:solidFill>
                  <a:schemeClr val="tx1"/>
                </a:solidFill>
              </a:rPr>
              <a:pPr eaLnBrk="1" hangingPunct="1"/>
              <a:t>80</a:t>
            </a:fld>
            <a:endParaRPr lang="en-US" sz="1200" smtClean="0">
              <a:solidFill>
                <a:schemeClr val="tx1"/>
              </a:solidFill>
            </a:endParaRPr>
          </a:p>
        </p:txBody>
      </p:sp>
      <p:sp>
        <p:nvSpPr>
          <p:cNvPr id="1607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3147C1B3-E41B-4ECB-8602-F1FAB1C8D60F}" type="slidenum">
              <a:rPr lang="en-US" sz="1200">
                <a:solidFill>
                  <a:schemeClr val="tx1"/>
                </a:solidFill>
                <a:latin typeface="Times New Roman" pitchFamily="18" charset="0"/>
              </a:rPr>
              <a:pPr algn="r" eaLnBrk="1" hangingPunct="1">
                <a:lnSpc>
                  <a:spcPct val="100000"/>
                </a:lnSpc>
                <a:spcBef>
                  <a:spcPct val="0"/>
                </a:spcBef>
                <a:buClrTx/>
                <a:buSzTx/>
              </a:pPr>
              <a:t>80</a:t>
            </a:fld>
            <a:endParaRPr lang="en-US" sz="1200">
              <a:solidFill>
                <a:schemeClr val="tx1"/>
              </a:solidFill>
              <a:latin typeface="Times New Roman" pitchFamily="18" charset="0"/>
            </a:endParaRPr>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p:spPr>
        <p:txBody>
          <a:bodyPr/>
          <a:lstStyle/>
          <a:p>
            <a:pPr eaLnBrk="1" hangingPunct="1"/>
            <a:r>
              <a:rPr lang="en-US" smtClean="0"/>
              <a:t>http://images.google.com/imgres?imgurl=http://www.space1.com/Artifacts/Apollo_Artifacts/LiOH_Canister/apollo_13_photo2_600.jpg&amp;imgrefurl=http://www.space1.com/Artifacts/Apollo_Artifacts/LiOH_Canister/lioh_canister.html&amp;h=609&amp;w=600&amp;sz=99&amp;hl=en&amp;start=7&amp;tbnid=IN4zfhqzwnHKYM:&amp;tbnh=136&amp;tbnw=134&amp;prev=/images%3Fq%3DApollo%2B%2B13%2Blithium%2Bhydroxide%2Bscrubber%26gbv%3D2%26svnum%3D10%26hl%3Den</a:t>
            </a:r>
          </a:p>
          <a:p>
            <a:pPr eaLnBrk="1" hangingPunct="1"/>
            <a:endParaRPr lang="en-US" smtClean="0"/>
          </a:p>
          <a:p>
            <a:pPr eaLnBrk="1" hangingPunct="1"/>
            <a:r>
              <a:rPr lang="en-US" smtClean="0"/>
              <a:t>http://www.spurgeonworld.com/blog/images/as13-62-9004.jpg</a:t>
            </a:r>
          </a:p>
          <a:p>
            <a:pPr eaLnBrk="1" hangingPunct="1"/>
            <a:endParaRPr lang="en-US" smtClean="0"/>
          </a:p>
          <a:p>
            <a:pPr eaLnBrk="1" hangingPunct="1">
              <a:spcBef>
                <a:spcPct val="0"/>
              </a:spcBef>
            </a:pPr>
            <a:r>
              <a:rPr lang="en-US" smtClean="0"/>
              <a:t>Interior view of the Apollo 13 Lunar Module (LM) as the astronauts jerry-rig a system to use the Command Module lithium hydroxide canisters to purge carbon dioxide from the LM. Photo: NASA/JSC</a:t>
            </a:r>
            <a:br>
              <a:rPr lang="en-US" smtClean="0"/>
            </a:br>
            <a:r>
              <a:rPr lang="en-US" smtClean="0"/>
              <a:t>http://www.youtube.com/watch?v=Zm5nUEG5Bjo&amp;feature=player_detailpage </a:t>
            </a:r>
          </a:p>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E52F642-36C2-4E1E-887D-C06D775FF607}" type="slidenum">
              <a:rPr lang="en-US" sz="1200" smtClean="0">
                <a:solidFill>
                  <a:schemeClr val="tx1"/>
                </a:solidFill>
              </a:rPr>
              <a:pPr eaLnBrk="1" hangingPunct="1"/>
              <a:t>81</a:t>
            </a:fld>
            <a:endParaRPr lang="en-US" sz="1200" smtClean="0">
              <a:solidFill>
                <a:schemeClr val="tx1"/>
              </a:solidFill>
            </a:endParaRPr>
          </a:p>
        </p:txBody>
      </p:sp>
      <p:sp>
        <p:nvSpPr>
          <p:cNvPr id="1617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9C2897CD-CCAB-41DE-B286-057A1B6AD50A}" type="slidenum">
              <a:rPr lang="en-US" sz="1200">
                <a:solidFill>
                  <a:schemeClr val="tx1"/>
                </a:solidFill>
                <a:latin typeface="Times New Roman" pitchFamily="18" charset="0"/>
              </a:rPr>
              <a:pPr algn="r" eaLnBrk="1" hangingPunct="1">
                <a:lnSpc>
                  <a:spcPct val="100000"/>
                </a:lnSpc>
                <a:spcBef>
                  <a:spcPct val="0"/>
                </a:spcBef>
                <a:buClrTx/>
                <a:buSzTx/>
              </a:pPr>
              <a:t>81</a:t>
            </a:fld>
            <a:endParaRPr lang="en-US" sz="1200">
              <a:solidFill>
                <a:schemeClr val="tx1"/>
              </a:solidFill>
              <a:latin typeface="Times New Roman" pitchFamily="18" charset="0"/>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189CAA7F-02CF-4367-A4BD-B699EB5E0CA3}" type="slidenum">
              <a:rPr lang="en-US" sz="1200" smtClean="0">
                <a:solidFill>
                  <a:schemeClr val="tx1"/>
                </a:solidFill>
              </a:rPr>
              <a:pPr eaLnBrk="1" hangingPunct="1"/>
              <a:t>8</a:t>
            </a:fld>
            <a:endParaRPr lang="en-US" sz="1200" smtClean="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smtClean="0"/>
              <a:t>Here are some key points for balancing equations. </a:t>
            </a:r>
          </a:p>
          <a:p>
            <a:pPr eaLnBrk="1" hangingPunct="1"/>
            <a:r>
              <a:rPr lang="en-US" smtClean="0"/>
              <a:t>First, a coefficient placed in front of a formula operates on all the atoms in the formula that it is attached to.  The chemical formulas cannot be altered – meaning you can’t change the subscripts or the elements in the compounds.  Additional reactants and products may not be added to help balance the equation.  Once you have the reaction, you must keep the same reaction and add only stoichiometric coefficients.  A balanced equation will remain balanced even if you multiply all the coefficients by the same number.  Let’s examine this equation that is similar to that on the previous slide.  Here we multiplied all coefficients by 2.  There are still the same number of Mg atoms on either side and the same number of oxygen atoms.  Let’s do an example together and then I’ll let you do several to work and then check with me.  Balancing equations is sort of like solving a puzzle.  This example gives us the reaction in sentence form.  We have to translate it first into the chemical formulas.  Octane is combusted with oxygen to form water and carbon dioxide.  You should have octane and oxygen on the reactant (left) side of the equation and carbon dioxide and water on the right side.  Now we have to adjust the number of each atom until all of them balance out.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BB0A631-01A2-4748-A3A9-F6F41377420C}" type="slidenum">
              <a:rPr lang="en-US" sz="1200" smtClean="0">
                <a:solidFill>
                  <a:schemeClr val="tx1"/>
                </a:solidFill>
              </a:rPr>
              <a:pPr eaLnBrk="1" hangingPunct="1"/>
              <a:t>82</a:t>
            </a:fld>
            <a:endParaRPr lang="en-US" sz="1200" smtClean="0">
              <a:solidFill>
                <a:schemeClr val="tx1"/>
              </a:solidFill>
            </a:endParaRPr>
          </a:p>
        </p:txBody>
      </p:sp>
      <p:sp>
        <p:nvSpPr>
          <p:cNvPr id="1628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C5548E85-6831-4FB5-9321-F3554FE2080D}" type="slidenum">
              <a:rPr lang="en-US" sz="1200">
                <a:solidFill>
                  <a:schemeClr val="tx1"/>
                </a:solidFill>
                <a:latin typeface="Times New Roman" pitchFamily="18" charset="0"/>
              </a:rPr>
              <a:pPr algn="r" eaLnBrk="1" hangingPunct="1">
                <a:lnSpc>
                  <a:spcPct val="100000"/>
                </a:lnSpc>
                <a:spcBef>
                  <a:spcPct val="0"/>
                </a:spcBef>
                <a:buClrTx/>
                <a:buSzTx/>
              </a:pPr>
              <a:t>82</a:t>
            </a:fld>
            <a:endParaRPr lang="en-US" sz="1200">
              <a:solidFill>
                <a:schemeClr val="tx1"/>
              </a:solidFill>
              <a:latin typeface="Times New Roman" pitchFamily="18" charset="0"/>
            </a:endParaRPr>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p:spPr>
        <p:txBody>
          <a:bodyPr/>
          <a:lstStyle/>
          <a:p>
            <a:pPr eaLnBrk="1" hangingPunct="1"/>
            <a:r>
              <a:rPr lang="en-US" smtClean="0"/>
              <a:t>http://www.nasa.gov/images/content/64569main_ffs_gallery_mcc_image3.jpg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AD283B2-1EDC-4CA2-8500-8B85B2D539F3}" type="slidenum">
              <a:rPr lang="en-US" sz="1200" smtClean="0">
                <a:solidFill>
                  <a:schemeClr val="tx1"/>
                </a:solidFill>
              </a:rPr>
              <a:pPr eaLnBrk="1" hangingPunct="1"/>
              <a:t>11</a:t>
            </a:fld>
            <a:endParaRPr lang="en-US" sz="1200" smtClean="0">
              <a:solidFill>
                <a:schemeClr val="tx1"/>
              </a:solidFill>
            </a:endParaRPr>
          </a:p>
        </p:txBody>
      </p:sp>
      <p:sp>
        <p:nvSpPr>
          <p:cNvPr id="972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r" eaLnBrk="1" hangingPunct="1">
              <a:lnSpc>
                <a:spcPct val="100000"/>
              </a:lnSpc>
              <a:spcBef>
                <a:spcPct val="0"/>
              </a:spcBef>
              <a:buClrTx/>
              <a:buSzTx/>
            </a:pPr>
            <a:fld id="{511C210F-EF19-46E0-AACA-F94EE7FEBD47}" type="slidenum">
              <a:rPr lang="en-US" sz="1200">
                <a:solidFill>
                  <a:schemeClr val="tx1"/>
                </a:solidFill>
                <a:latin typeface="Times New Roman" pitchFamily="18" charset="0"/>
              </a:rPr>
              <a:pPr algn="r" eaLnBrk="1" hangingPunct="1">
                <a:lnSpc>
                  <a:spcPct val="100000"/>
                </a:lnSpc>
                <a:spcBef>
                  <a:spcPct val="0"/>
                </a:spcBef>
                <a:buClrTx/>
                <a:buSzTx/>
              </a:pPr>
              <a:t>11</a:t>
            </a:fld>
            <a:endParaRPr lang="en-US" sz="1200">
              <a:solidFill>
                <a:schemeClr val="tx1"/>
              </a:solidFill>
              <a:latin typeface="Times New Roman" pitchFamily="18"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9CD774E-66B2-4E1F-BE6C-F98D787E2F14}" type="slidenum">
              <a:rPr lang="en-US" sz="1200" smtClean="0">
                <a:solidFill>
                  <a:schemeClr val="tx1"/>
                </a:solidFill>
              </a:rPr>
              <a:pPr eaLnBrk="1" hangingPunct="1"/>
              <a:t>12</a:t>
            </a:fld>
            <a:endParaRPr lang="en-US" sz="1200" smtClean="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smtClean="0"/>
              <a:t>Here are some chemical equations for you to balance. Let’s write the basic chemical equation for each of these, and then I will let you take time to balance them.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ADCFDF1E-57C7-4010-B6EF-69A2CF83CEE3}"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E11ACA8-2B52-425F-92EF-E5076C148C4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F571587-73DC-4715-9C53-83389FC514B1}"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3988" y="1600200"/>
            <a:ext cx="3086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70046E-6CE8-483E-8CF8-9DAEA766876C}" type="slidenum">
              <a:rPr lang="en-US"/>
              <a:pPr>
                <a:defRPr/>
              </a:pPr>
              <a:t>‹#›</a:t>
            </a:fld>
            <a:endParaRPr lang="en-US" dirty="0"/>
          </a:p>
        </p:txBody>
      </p:sp>
    </p:spTree>
    <p:extLst>
      <p:ext uri="{BB962C8B-B14F-4D97-AF65-F5344CB8AC3E}">
        <p14:creationId xmlns:p14="http://schemas.microsoft.com/office/powerpoint/2010/main" val="247525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A1B07A3-02BB-401C-9459-5C083752DD48}"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D4E22FE-71EB-4DEC-9259-C05CADE1D84F}"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44A832E-5FA8-45F1-950E-B9C90897D688}"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0DDC4DF-CF96-43F3-8DF2-D14A1234F44D}"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8C128D4D-2A85-4EC1-A6BD-9A06B852DC14}"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FBE4BF6D-C157-4F95-AD1B-EEA3771268E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B53C9D2-5E62-42C0-BF9D-C677BAFBEDD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40F615D-FCB8-485A-8D36-E707675C9E9F}"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85717" y="228600"/>
            <a:ext cx="8229600" cy="884238"/>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219200"/>
            <a:ext cx="8229600" cy="4788091"/>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458200" y="6407944"/>
            <a:ext cx="55483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D39BF82-D7D6-4CE5-AD2C-6CE686B0FA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ctr" rtl="0" eaLnBrk="1" latinLnBrk="0" hangingPunct="1">
        <a:spcBef>
          <a:spcPct val="0"/>
        </a:spcBef>
        <a:buNone/>
        <a:defRPr kumimoji="0" sz="3600" b="0" u="sng" kern="1200">
          <a:solidFill>
            <a:schemeClr val="tx2"/>
          </a:solidFill>
          <a:effectLst/>
          <a:latin typeface="+mj-lt"/>
          <a:ea typeface="+mj-ea"/>
          <a:cs typeface="+mj-cs"/>
        </a:defRPr>
      </a:lvl1pPr>
      <a:extLst/>
    </p:titleStyle>
    <p:bodyStyle>
      <a:lvl1pPr marL="365760" indent="-256032" algn="l" rtl="0" eaLnBrk="1" latinLnBrk="0" hangingPunct="1">
        <a:spcBef>
          <a:spcPts val="400"/>
        </a:spcBef>
        <a:spcAft>
          <a:spcPts val="0"/>
        </a:spcAft>
        <a:buClrTx/>
        <a:buSzPct val="68000"/>
        <a:buFont typeface="Arial" pitchFamily="34" charset="0"/>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Tx/>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Tx/>
        <a:buSzPct val="100000"/>
        <a:buFont typeface="Arial" pitchFamily="34" charset="0"/>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Tx/>
        <a:buFont typeface="Arial" pitchFamily="34" charset="0"/>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Tx/>
        <a:buFont typeface="Arial" pitchFamily="34" charset="0"/>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3" Type="http://schemas.openxmlformats.org/officeDocument/2006/relationships/hyperlink" Target="http://www.space1.com/Artifacts/Apollo_Artifacts/LiOH_Canister/Apollo_13_LiOH_Detail/apollo_13_lioh_detail.html"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29000" y="1143000"/>
            <a:ext cx="4800600" cy="1470025"/>
          </a:xfrm>
        </p:spPr>
        <p:txBody>
          <a:bodyPr/>
          <a:lstStyle/>
          <a:p>
            <a:pPr eaLnBrk="1" hangingPunct="1"/>
            <a:r>
              <a:rPr lang="en-US" sz="4400" dirty="0" smtClean="0"/>
              <a:t>Unit 3: Stoichiometry</a:t>
            </a:r>
          </a:p>
        </p:txBody>
      </p:sp>
      <p:sp>
        <p:nvSpPr>
          <p:cNvPr id="2051" name="Rectangle 3"/>
          <p:cNvSpPr>
            <a:spLocks noGrp="1" noChangeArrowheads="1"/>
          </p:cNvSpPr>
          <p:nvPr>
            <p:ph type="subTitle" idx="1"/>
          </p:nvPr>
        </p:nvSpPr>
        <p:spPr>
          <a:xfrm>
            <a:off x="4038600" y="2520156"/>
            <a:ext cx="4114800" cy="1752600"/>
          </a:xfrm>
        </p:spPr>
        <p:txBody>
          <a:bodyPr/>
          <a:lstStyle/>
          <a:p>
            <a:pPr eaLnBrk="1" hangingPunct="1"/>
            <a:r>
              <a:rPr lang="en-US" sz="2800" dirty="0" smtClean="0"/>
              <a:t>Pre-AP Chemistry</a:t>
            </a:r>
          </a:p>
        </p:txBody>
      </p:sp>
      <p:sp>
        <p:nvSpPr>
          <p:cNvPr id="2052" name="Rectangle 4"/>
          <p:cNvSpPr>
            <a:spLocks noChangeArrowheads="1"/>
          </p:cNvSpPr>
          <p:nvPr/>
        </p:nvSpPr>
        <p:spPr bwMode="auto">
          <a:xfrm>
            <a:off x="1905000" y="4114800"/>
            <a:ext cx="594360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ClrTx/>
              <a:buSzTx/>
            </a:pPr>
            <a:r>
              <a:rPr lang="en-US" sz="2400" dirty="0" smtClean="0">
                <a:solidFill>
                  <a:schemeClr val="tx1"/>
                </a:solidFill>
              </a:rPr>
              <a:t>Stoichiometry </a:t>
            </a:r>
            <a:r>
              <a:rPr lang="en-US" sz="2400" dirty="0">
                <a:solidFill>
                  <a:schemeClr val="tx1"/>
                </a:solidFill>
              </a:rPr>
              <a:t>is the study of the quantitative aspects of chemical formulas and reactions.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85800" y="1143000"/>
            <a:ext cx="7877175" cy="4525963"/>
          </a:xfrm>
        </p:spPr>
        <p:txBody>
          <a:bodyPr>
            <a:normAutofit/>
          </a:bodyPr>
          <a:lstStyle/>
          <a:p>
            <a:pPr marL="457200" indent="-457200" eaLnBrk="1" hangingPunct="1">
              <a:buFontTx/>
              <a:buAutoNum type="arabicPeriod"/>
            </a:pPr>
            <a:r>
              <a:rPr lang="en-US" sz="2400" dirty="0" smtClean="0">
                <a:solidFill>
                  <a:schemeClr val="tx1"/>
                </a:solidFill>
              </a:rPr>
              <a:t>  NO(g)  +     O</a:t>
            </a:r>
            <a:r>
              <a:rPr lang="en-US" sz="2400" baseline="-25000" dirty="0" smtClean="0">
                <a:solidFill>
                  <a:schemeClr val="tx1"/>
                </a:solidFill>
              </a:rPr>
              <a:t>2</a:t>
            </a:r>
            <a:r>
              <a:rPr lang="en-US" sz="2400" dirty="0" smtClean="0">
                <a:solidFill>
                  <a:schemeClr val="tx1"/>
                </a:solidFill>
              </a:rPr>
              <a:t>(g)  </a:t>
            </a:r>
            <a:r>
              <a:rPr lang="en-US" sz="2400" dirty="0" smtClean="0">
                <a:solidFill>
                  <a:schemeClr val="tx1"/>
                </a:solidFill>
                <a:sym typeface="Wingdings" pitchFamily="2" charset="2"/>
              </a:rPr>
              <a:t>    NO</a:t>
            </a:r>
            <a:r>
              <a:rPr lang="en-US" sz="2400" baseline="-25000" dirty="0" smtClean="0">
                <a:solidFill>
                  <a:schemeClr val="tx1"/>
                </a:solidFill>
                <a:sym typeface="Wingdings" pitchFamily="2" charset="2"/>
              </a:rPr>
              <a:t>2</a:t>
            </a:r>
            <a:r>
              <a:rPr lang="en-US" sz="2400" dirty="0" smtClean="0">
                <a:solidFill>
                  <a:schemeClr val="tx1"/>
                </a:solidFill>
                <a:sym typeface="Wingdings" pitchFamily="2" charset="2"/>
              </a:rPr>
              <a:t>(g)</a:t>
            </a:r>
            <a:br>
              <a:rPr lang="en-US" sz="2400" dirty="0" smtClean="0">
                <a:solidFill>
                  <a:schemeClr val="tx1"/>
                </a:solidFill>
                <a:sym typeface="Wingdings" pitchFamily="2" charset="2"/>
              </a:rPr>
            </a:br>
            <a:endParaRPr lang="en-US" sz="2400" dirty="0" smtClean="0">
              <a:solidFill>
                <a:schemeClr val="tx1"/>
              </a:solidFill>
            </a:endParaRPr>
          </a:p>
          <a:p>
            <a:pPr marL="457200" indent="-457200" eaLnBrk="1" hangingPunct="1">
              <a:buFontTx/>
              <a:buAutoNum type="arabicPeriod"/>
            </a:pPr>
            <a:r>
              <a:rPr lang="en-US" sz="2400" dirty="0" smtClean="0">
                <a:solidFill>
                  <a:schemeClr val="tx1"/>
                </a:solidFill>
              </a:rPr>
              <a:t>  (NH</a:t>
            </a:r>
            <a:r>
              <a:rPr lang="en-US" sz="2400" baseline="-25000" dirty="0" smtClean="0">
                <a:solidFill>
                  <a:schemeClr val="tx1"/>
                </a:solidFill>
              </a:rPr>
              <a:t>4</a:t>
            </a:r>
            <a:r>
              <a:rPr lang="en-US" sz="2400" dirty="0" smtClean="0">
                <a:solidFill>
                  <a:schemeClr val="tx1"/>
                </a:solidFill>
              </a:rPr>
              <a:t>)</a:t>
            </a:r>
            <a:r>
              <a:rPr lang="en-US" sz="2400" baseline="-25000" dirty="0" smtClean="0">
                <a:solidFill>
                  <a:schemeClr val="tx1"/>
                </a:solidFill>
              </a:rPr>
              <a:t>3</a:t>
            </a:r>
            <a:r>
              <a:rPr lang="en-US" sz="2400" dirty="0" smtClean="0">
                <a:solidFill>
                  <a:schemeClr val="tx1"/>
                </a:solidFill>
              </a:rPr>
              <a:t>PO</a:t>
            </a:r>
            <a:r>
              <a:rPr lang="en-US" sz="2400" baseline="-25000" dirty="0" smtClean="0">
                <a:solidFill>
                  <a:schemeClr val="tx1"/>
                </a:solidFill>
              </a:rPr>
              <a:t>4</a:t>
            </a:r>
            <a:r>
              <a:rPr lang="en-US" sz="2400" dirty="0" smtClean="0">
                <a:solidFill>
                  <a:schemeClr val="tx1"/>
                </a:solidFill>
              </a:rPr>
              <a:t> +     Mg(OH)</a:t>
            </a:r>
            <a:r>
              <a:rPr lang="en-US" sz="2400" baseline="-25000" dirty="0" smtClean="0">
                <a:solidFill>
                  <a:schemeClr val="tx1"/>
                </a:solidFill>
              </a:rPr>
              <a:t>2</a:t>
            </a:r>
            <a:r>
              <a:rPr lang="en-US" sz="2400" dirty="0" smtClean="0">
                <a:solidFill>
                  <a:schemeClr val="tx1"/>
                </a:solidFill>
              </a:rPr>
              <a:t> </a:t>
            </a:r>
            <a:r>
              <a:rPr lang="en-US" sz="2400" dirty="0" smtClean="0">
                <a:solidFill>
                  <a:schemeClr val="tx1"/>
                </a:solidFill>
                <a:sym typeface="Wingdings" pitchFamily="2" charset="2"/>
              </a:rPr>
              <a:t>    Mg</a:t>
            </a:r>
            <a:r>
              <a:rPr lang="en-US" sz="2400" baseline="-25000" dirty="0" smtClean="0">
                <a:solidFill>
                  <a:schemeClr val="tx1"/>
                </a:solidFill>
                <a:sym typeface="Wingdings" pitchFamily="2" charset="2"/>
              </a:rPr>
              <a:t>3</a:t>
            </a:r>
            <a:r>
              <a:rPr lang="en-US" sz="2400" dirty="0" smtClean="0">
                <a:solidFill>
                  <a:schemeClr val="tx1"/>
                </a:solidFill>
                <a:sym typeface="Wingdings" pitchFamily="2" charset="2"/>
              </a:rPr>
              <a:t>(PO</a:t>
            </a:r>
            <a:r>
              <a:rPr lang="en-US" sz="2400" baseline="-25000" dirty="0" smtClean="0">
                <a:solidFill>
                  <a:schemeClr val="tx1"/>
                </a:solidFill>
                <a:sym typeface="Wingdings" pitchFamily="2" charset="2"/>
              </a:rPr>
              <a:t>4</a:t>
            </a:r>
            <a:r>
              <a:rPr lang="en-US" sz="2400" dirty="0" smtClean="0">
                <a:solidFill>
                  <a:schemeClr val="tx1"/>
                </a:solidFill>
                <a:sym typeface="Wingdings" pitchFamily="2" charset="2"/>
              </a:rPr>
              <a:t>)</a:t>
            </a:r>
            <a:r>
              <a:rPr lang="en-US" sz="2400" baseline="-25000" dirty="0" smtClean="0">
                <a:solidFill>
                  <a:schemeClr val="tx1"/>
                </a:solidFill>
                <a:sym typeface="Wingdings" pitchFamily="2" charset="2"/>
              </a:rPr>
              <a:t>2</a:t>
            </a:r>
            <a:r>
              <a:rPr lang="en-US" sz="2400" dirty="0" smtClean="0">
                <a:solidFill>
                  <a:schemeClr val="tx1"/>
                </a:solidFill>
                <a:sym typeface="Wingdings" pitchFamily="2" charset="2"/>
              </a:rPr>
              <a:t>+    </a:t>
            </a:r>
            <a:r>
              <a:rPr lang="en-US" sz="2400" dirty="0" smtClean="0">
                <a:solidFill>
                  <a:schemeClr val="tx1"/>
                </a:solidFill>
              </a:rPr>
              <a:t>NH</a:t>
            </a:r>
            <a:r>
              <a:rPr lang="en-US" sz="2400" baseline="-25000" dirty="0" smtClean="0">
                <a:solidFill>
                  <a:schemeClr val="tx1"/>
                </a:solidFill>
              </a:rPr>
              <a:t>4</a:t>
            </a:r>
            <a:r>
              <a:rPr lang="en-US" sz="2400" dirty="0" smtClean="0">
                <a:solidFill>
                  <a:schemeClr val="tx1"/>
                </a:solidFill>
              </a:rPr>
              <a:t>OH</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baseline="-25000" dirty="0" smtClean="0">
              <a:solidFill>
                <a:schemeClr val="tx1"/>
              </a:solidFill>
              <a:sym typeface="Wingdings" pitchFamily="2" charset="2"/>
            </a:endParaRPr>
          </a:p>
          <a:p>
            <a:pPr marL="457200" indent="-457200" eaLnBrk="1" hangingPunct="1">
              <a:buFontTx/>
              <a:buAutoNum type="arabicPeriod"/>
            </a:pPr>
            <a:r>
              <a:rPr lang="en-US" sz="2400" dirty="0" smtClean="0">
                <a:solidFill>
                  <a:schemeClr val="tx1"/>
                </a:solidFill>
              </a:rPr>
              <a:t>   AlCl</a:t>
            </a:r>
            <a:r>
              <a:rPr lang="en-US" sz="2400" baseline="-25000" dirty="0" smtClean="0">
                <a:solidFill>
                  <a:schemeClr val="tx1"/>
                </a:solidFill>
              </a:rPr>
              <a:t>3</a:t>
            </a:r>
            <a:r>
              <a:rPr lang="en-US" sz="2400" dirty="0" smtClean="0">
                <a:solidFill>
                  <a:schemeClr val="tx1"/>
                </a:solidFill>
              </a:rPr>
              <a:t>  +     Li</a:t>
            </a:r>
            <a:r>
              <a:rPr lang="en-US" sz="2400" baseline="-25000" dirty="0" smtClean="0">
                <a:solidFill>
                  <a:schemeClr val="tx1"/>
                </a:solidFill>
              </a:rPr>
              <a:t>2</a:t>
            </a:r>
            <a:r>
              <a:rPr lang="en-US" sz="2400" dirty="0" smtClean="0">
                <a:solidFill>
                  <a:schemeClr val="tx1"/>
                </a:solidFill>
              </a:rPr>
              <a:t>CO</a:t>
            </a:r>
            <a:r>
              <a:rPr lang="en-US" sz="2400" baseline="-25000" dirty="0" smtClean="0">
                <a:solidFill>
                  <a:schemeClr val="tx1"/>
                </a:solidFill>
              </a:rPr>
              <a:t>3</a:t>
            </a:r>
            <a:r>
              <a:rPr lang="en-US" sz="2400" dirty="0" smtClean="0">
                <a:solidFill>
                  <a:schemeClr val="tx1"/>
                </a:solidFill>
              </a:rPr>
              <a:t>      </a:t>
            </a:r>
            <a:r>
              <a:rPr lang="en-US" sz="2400" dirty="0" smtClean="0">
                <a:solidFill>
                  <a:schemeClr val="tx1"/>
                </a:solidFill>
                <a:sym typeface="Wingdings" pitchFamily="2" charset="2"/>
              </a:rPr>
              <a:t>      Al</a:t>
            </a:r>
            <a:r>
              <a:rPr lang="en-US" sz="2400" baseline="-25000" dirty="0" smtClean="0">
                <a:solidFill>
                  <a:schemeClr val="tx1"/>
                </a:solidFill>
                <a:sym typeface="Wingdings" pitchFamily="2" charset="2"/>
              </a:rPr>
              <a:t>2</a:t>
            </a:r>
            <a:r>
              <a:rPr lang="en-US" sz="2400" dirty="0" smtClean="0">
                <a:solidFill>
                  <a:schemeClr val="tx1"/>
                </a:solidFill>
                <a:sym typeface="Wingdings" pitchFamily="2" charset="2"/>
              </a:rPr>
              <a:t>(CO</a:t>
            </a:r>
            <a:r>
              <a:rPr lang="en-US" sz="2400" baseline="-25000" dirty="0" smtClean="0">
                <a:solidFill>
                  <a:schemeClr val="tx1"/>
                </a:solidFill>
                <a:sym typeface="Wingdings" pitchFamily="2" charset="2"/>
              </a:rPr>
              <a:t>3</a:t>
            </a:r>
            <a:r>
              <a:rPr lang="en-US" sz="2400" dirty="0" smtClean="0">
                <a:solidFill>
                  <a:schemeClr val="tx1"/>
                </a:solidFill>
                <a:sym typeface="Wingdings" pitchFamily="2" charset="2"/>
              </a:rPr>
              <a:t>)</a:t>
            </a:r>
            <a:r>
              <a:rPr lang="en-US" sz="2400" baseline="-25000" dirty="0" smtClean="0">
                <a:solidFill>
                  <a:schemeClr val="tx1"/>
                </a:solidFill>
                <a:sym typeface="Wingdings" pitchFamily="2" charset="2"/>
              </a:rPr>
              <a:t>3</a:t>
            </a:r>
            <a:r>
              <a:rPr lang="en-US" sz="2400" dirty="0" smtClean="0">
                <a:solidFill>
                  <a:schemeClr val="tx1"/>
                </a:solidFill>
                <a:sym typeface="Wingdings" pitchFamily="2" charset="2"/>
              </a:rPr>
              <a:t> +      </a:t>
            </a:r>
            <a:r>
              <a:rPr lang="en-US" sz="2400" dirty="0" err="1" smtClean="0">
                <a:solidFill>
                  <a:schemeClr val="tx1"/>
                </a:solidFill>
                <a:sym typeface="Wingdings" pitchFamily="2" charset="2"/>
              </a:rPr>
              <a:t>LiCl</a:t>
            </a:r>
            <a:r>
              <a:rPr lang="en-US" sz="2400" dirty="0" smtClean="0">
                <a:solidFill>
                  <a:schemeClr val="tx1"/>
                </a:solidFill>
                <a:sym typeface="Wingdings" pitchFamily="2" charset="2"/>
              </a:rPr>
              <a:t/>
            </a:r>
            <a:br>
              <a:rPr lang="en-US" sz="2400" dirty="0" smtClean="0">
                <a:solidFill>
                  <a:schemeClr val="tx1"/>
                </a:solidFill>
                <a:sym typeface="Wingdings" pitchFamily="2" charset="2"/>
              </a:rPr>
            </a:br>
            <a:endParaRPr lang="en-US" sz="2400" dirty="0" smtClean="0">
              <a:solidFill>
                <a:schemeClr val="tx1"/>
              </a:solidFill>
              <a:sym typeface="Wingdings" pitchFamily="2" charset="2"/>
            </a:endParaRPr>
          </a:p>
        </p:txBody>
      </p:sp>
      <p:sp>
        <p:nvSpPr>
          <p:cNvPr id="11268" name="Slide Number Placeholder 1"/>
          <p:cNvSpPr>
            <a:spLocks noGrp="1"/>
          </p:cNvSpPr>
          <p:nvPr>
            <p:ph type="sldNum" sz="quarter" idx="12"/>
          </p:nvPr>
        </p:nvSpPr>
        <p:spPr>
          <a:xfrm>
            <a:off x="8458200" y="6407944"/>
            <a:ext cx="554832" cy="365125"/>
          </a:xfrm>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391D2EBB-CD61-4040-9C08-07F9875E5C52}" type="slidenum">
              <a:rPr lang="en-US" sz="1400" smtClean="0">
                <a:solidFill>
                  <a:schemeClr val="tx1"/>
                </a:solidFill>
              </a:rPr>
              <a:pPr eaLnBrk="1" hangingPunct="1"/>
              <a:t>10</a:t>
            </a:fld>
            <a:endParaRPr lang="en-US" sz="1400" dirty="0" smtClean="0">
              <a:solidFill>
                <a:schemeClr val="tx1"/>
              </a:solidFill>
            </a:endParaRPr>
          </a:p>
        </p:txBody>
      </p:sp>
      <p:sp>
        <p:nvSpPr>
          <p:cNvPr id="11266" name="Rectangle 2"/>
          <p:cNvSpPr>
            <a:spLocks noGrp="1" noChangeArrowheads="1"/>
          </p:cNvSpPr>
          <p:nvPr>
            <p:ph type="title"/>
          </p:nvPr>
        </p:nvSpPr>
        <p:spPr>
          <a:xfrm>
            <a:off x="609600" y="228600"/>
            <a:ext cx="8410575" cy="655638"/>
          </a:xfrm>
        </p:spPr>
        <p:txBody>
          <a:bodyPr>
            <a:normAutofit fontScale="90000"/>
          </a:bodyPr>
          <a:lstStyle/>
          <a:p>
            <a:pPr algn="ctr" eaLnBrk="1" hangingPunct="1"/>
            <a:r>
              <a:rPr lang="en-US" sz="3600" u="sng" smtClean="0"/>
              <a:t>Balancing Equations Examples (cont’d)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5"/>
          <p:cNvSpPr>
            <a:spLocks noGrp="1" noChangeArrowheads="1"/>
          </p:cNvSpPr>
          <p:nvPr>
            <p:ph idx="1"/>
          </p:nvPr>
        </p:nvSpPr>
        <p:spPr>
          <a:xfrm>
            <a:off x="457200" y="838200"/>
            <a:ext cx="8458200" cy="4525963"/>
          </a:xfrm>
        </p:spPr>
        <p:txBody>
          <a:bodyPr>
            <a:normAutofit/>
          </a:bodyPr>
          <a:lstStyle/>
          <a:p>
            <a:pPr marL="0" indent="0" eaLnBrk="1" hangingPunct="1">
              <a:buNone/>
            </a:pPr>
            <a:r>
              <a:rPr lang="en-US" dirty="0" smtClean="0"/>
              <a:t>Write a balanced equation for the following reactions:</a:t>
            </a:r>
          </a:p>
          <a:p>
            <a:pPr marL="838200" lvl="1" indent="-381000" eaLnBrk="1" hangingPunct="1">
              <a:buFontTx/>
              <a:buAutoNum type="arabicPeriod"/>
            </a:pPr>
            <a:r>
              <a:rPr lang="en-US" dirty="0" smtClean="0"/>
              <a:t>Chlorine gas and dissolved sodium bromide react to produce bromine and aqueous sodium chloride.</a:t>
            </a:r>
            <a:br>
              <a:rPr lang="en-US" dirty="0" smtClean="0"/>
            </a:br>
            <a:r>
              <a:rPr lang="en-US" dirty="0" smtClean="0"/>
              <a:t/>
            </a:r>
            <a:br>
              <a:rPr lang="en-US" dirty="0" smtClean="0"/>
            </a:br>
            <a:endParaRPr lang="en-US" dirty="0" smtClean="0"/>
          </a:p>
          <a:p>
            <a:pPr marL="838200" lvl="1" indent="-381000" eaLnBrk="1" hangingPunct="1">
              <a:buFontTx/>
              <a:buAutoNum type="arabicPeriod"/>
            </a:pPr>
            <a:r>
              <a:rPr lang="en-US" dirty="0" smtClean="0"/>
              <a:t>Methane gas reacts with oxygen gas to form carbon dioxide and liquid water.</a:t>
            </a:r>
            <a:br>
              <a:rPr lang="en-US" dirty="0" smtClean="0"/>
            </a:br>
            <a:r>
              <a:rPr lang="en-US" dirty="0" smtClean="0"/>
              <a:t/>
            </a:r>
            <a:br>
              <a:rPr lang="en-US" dirty="0" smtClean="0"/>
            </a:br>
            <a:endParaRPr lang="en-US" dirty="0" smtClean="0"/>
          </a:p>
          <a:p>
            <a:pPr marL="838200" lvl="1" indent="-381000" eaLnBrk="1" hangingPunct="1">
              <a:buFontTx/>
              <a:buAutoNum type="arabicPeriod"/>
            </a:pPr>
            <a:r>
              <a:rPr lang="en-US" dirty="0" smtClean="0"/>
              <a:t>A solution of aluminum sulfate and calcium chloride react to form a precipitate of calcium sulfate.  Aqueous aluminum chloride is also produced.</a:t>
            </a:r>
          </a:p>
        </p:txBody>
      </p:sp>
      <p:sp>
        <p:nvSpPr>
          <p:cNvPr id="12290" name="Rectangle 2"/>
          <p:cNvSpPr>
            <a:spLocks noGrp="1" noChangeArrowheads="1"/>
          </p:cNvSpPr>
          <p:nvPr>
            <p:ph type="title"/>
          </p:nvPr>
        </p:nvSpPr>
        <p:spPr>
          <a:xfrm>
            <a:off x="381000" y="76200"/>
            <a:ext cx="8486775" cy="792163"/>
          </a:xfrm>
        </p:spPr>
        <p:txBody>
          <a:bodyPr anchor="ctr">
            <a:normAutofit fontScale="90000"/>
          </a:bodyPr>
          <a:lstStyle/>
          <a:p>
            <a:pPr algn="ctr" eaLnBrk="1" hangingPunct="1"/>
            <a:r>
              <a:rPr lang="en-US" u="sng" smtClean="0"/>
              <a:t>Writing and Balancing Chemical Equations</a:t>
            </a:r>
          </a:p>
        </p:txBody>
      </p:sp>
      <p:sp>
        <p:nvSpPr>
          <p:cNvPr id="2" name="Slide Number Placeholder 1"/>
          <p:cNvSpPr>
            <a:spLocks noGrp="1"/>
          </p:cNvSpPr>
          <p:nvPr>
            <p:ph type="sldNum" sz="quarter" idx="12"/>
          </p:nvPr>
        </p:nvSpPr>
        <p:spPr/>
        <p:txBody>
          <a:bodyPr/>
          <a:lstStyle/>
          <a:p>
            <a:pPr>
              <a:defRPr/>
            </a:pPr>
            <a:fld id="{9A1B07A3-02BB-401C-9459-5C083752DD48}"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33400" y="685800"/>
            <a:ext cx="8305800" cy="5410200"/>
          </a:xfrm>
        </p:spPr>
        <p:txBody>
          <a:bodyPr>
            <a:normAutofit fontScale="92500" lnSpcReduction="10000"/>
          </a:bodyPr>
          <a:lstStyle/>
          <a:p>
            <a:pPr marL="0" indent="0" eaLnBrk="1" hangingPunct="1">
              <a:lnSpc>
                <a:spcPct val="90000"/>
              </a:lnSpc>
              <a:buNone/>
            </a:pPr>
            <a:r>
              <a:rPr lang="en-US" dirty="0" smtClean="0"/>
              <a:t>Write balanced equations for each of the following chemical statements:</a:t>
            </a:r>
          </a:p>
          <a:p>
            <a:pPr marL="838200" lvl="1" indent="-381000" eaLnBrk="1" hangingPunct="1">
              <a:lnSpc>
                <a:spcPct val="90000"/>
              </a:lnSpc>
              <a:buFontTx/>
              <a:buAutoNum type="arabicPeriod"/>
            </a:pPr>
            <a:r>
              <a:rPr lang="en-US" dirty="0" smtClean="0"/>
              <a:t>Chunks of sodium react violently with water to form hydrogen gas and sodium hydroxide solution.</a:t>
            </a:r>
            <a:br>
              <a:rPr lang="en-US" dirty="0" smtClean="0"/>
            </a:br>
            <a:r>
              <a:rPr lang="en-US" dirty="0" smtClean="0"/>
              <a:t/>
            </a:r>
            <a:br>
              <a:rPr lang="en-US" dirty="0" smtClean="0"/>
            </a:br>
            <a:endParaRPr lang="en-US" dirty="0" smtClean="0"/>
          </a:p>
          <a:p>
            <a:pPr marL="838200" lvl="1" indent="-381000" eaLnBrk="1" hangingPunct="1">
              <a:lnSpc>
                <a:spcPct val="90000"/>
              </a:lnSpc>
              <a:buFontTx/>
              <a:buAutoNum type="arabicPeriod"/>
            </a:pPr>
            <a:r>
              <a:rPr lang="en-US" dirty="0" smtClean="0"/>
              <a:t>Aqueous nitric acid reacts with solid calcium carbonate to form carbon dioxide, water, and aqueous calcium nitrate.</a:t>
            </a:r>
            <a:br>
              <a:rPr lang="en-US" dirty="0" smtClean="0"/>
            </a:br>
            <a:r>
              <a:rPr lang="en-US" dirty="0" smtClean="0"/>
              <a:t/>
            </a:r>
            <a:br>
              <a:rPr lang="en-US" dirty="0" smtClean="0"/>
            </a:br>
            <a:endParaRPr lang="en-US" dirty="0" smtClean="0"/>
          </a:p>
          <a:p>
            <a:pPr marL="838200" lvl="1" indent="-381000" eaLnBrk="1" hangingPunct="1">
              <a:lnSpc>
                <a:spcPct val="90000"/>
              </a:lnSpc>
              <a:buFontTx/>
              <a:buAutoNum type="arabicPeriod"/>
            </a:pPr>
            <a:r>
              <a:rPr lang="en-US" dirty="0" smtClean="0"/>
              <a:t>Phosphorous </a:t>
            </a:r>
            <a:r>
              <a:rPr lang="en-US" dirty="0" err="1" smtClean="0"/>
              <a:t>trifluoride</a:t>
            </a:r>
            <a:r>
              <a:rPr lang="en-US" dirty="0" smtClean="0"/>
              <a:t> is prepared by the reaction of phosphorous </a:t>
            </a:r>
            <a:r>
              <a:rPr lang="en-US" dirty="0" err="1" smtClean="0"/>
              <a:t>trichloride</a:t>
            </a:r>
            <a:r>
              <a:rPr lang="en-US" dirty="0" smtClean="0"/>
              <a:t> and hydrogen fluoride. Hydrogen chloride is the other product.</a:t>
            </a:r>
            <a:br>
              <a:rPr lang="en-US" dirty="0" smtClean="0"/>
            </a:br>
            <a:r>
              <a:rPr lang="en-US" dirty="0" smtClean="0"/>
              <a:t/>
            </a:r>
            <a:br>
              <a:rPr lang="en-US" dirty="0" smtClean="0"/>
            </a:br>
            <a:endParaRPr lang="en-US" dirty="0" smtClean="0"/>
          </a:p>
          <a:p>
            <a:pPr marL="838200" lvl="1" indent="-381000" eaLnBrk="1" hangingPunct="1">
              <a:lnSpc>
                <a:spcPct val="90000"/>
              </a:lnSpc>
              <a:buFontTx/>
              <a:buAutoNum type="arabicPeriod"/>
            </a:pPr>
            <a:r>
              <a:rPr lang="en-US" dirty="0" smtClean="0"/>
              <a:t>Liquid nitroglycerine (C</a:t>
            </a:r>
            <a:r>
              <a:rPr lang="en-US" baseline="-25000" dirty="0" smtClean="0"/>
              <a:t>3</a:t>
            </a:r>
            <a:r>
              <a:rPr lang="en-US" dirty="0" smtClean="0"/>
              <a:t>H</a:t>
            </a:r>
            <a:r>
              <a:rPr lang="en-US" baseline="-25000" dirty="0" smtClean="0"/>
              <a:t>5</a:t>
            </a:r>
            <a:r>
              <a:rPr lang="en-US" dirty="0" smtClean="0"/>
              <a:t>N</a:t>
            </a:r>
            <a:r>
              <a:rPr lang="en-US" baseline="-25000" dirty="0" smtClean="0"/>
              <a:t>3</a:t>
            </a:r>
            <a:r>
              <a:rPr lang="en-US" dirty="0" smtClean="0"/>
              <a:t>O</a:t>
            </a:r>
            <a:r>
              <a:rPr lang="en-US" baseline="-25000" dirty="0" smtClean="0"/>
              <a:t>9</a:t>
            </a:r>
            <a:r>
              <a:rPr lang="en-US" dirty="0" smtClean="0"/>
              <a:t>) (dynamite) explodes to produce a mixture of gases: carbon dioxide, water vapor, nitrogen, and oxygen.</a:t>
            </a:r>
          </a:p>
        </p:txBody>
      </p:sp>
      <p:sp>
        <p:nvSpPr>
          <p:cNvPr id="1331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F09B432-EB55-4D0D-822B-558972AC5486}" type="slidenum">
              <a:rPr lang="en-US" sz="1400" smtClean="0">
                <a:solidFill>
                  <a:schemeClr val="tx1"/>
                </a:solidFill>
              </a:rPr>
              <a:pPr eaLnBrk="1" hangingPunct="1"/>
              <a:t>12</a:t>
            </a:fld>
            <a:endParaRPr lang="en-US" sz="1400" smtClean="0">
              <a:solidFill>
                <a:schemeClr val="tx1"/>
              </a:solidFill>
            </a:endParaRPr>
          </a:p>
        </p:txBody>
      </p:sp>
      <p:sp>
        <p:nvSpPr>
          <p:cNvPr id="13314" name="Rectangle 2"/>
          <p:cNvSpPr>
            <a:spLocks noGrp="1" noChangeArrowheads="1"/>
          </p:cNvSpPr>
          <p:nvPr>
            <p:ph type="title"/>
          </p:nvPr>
        </p:nvSpPr>
        <p:spPr>
          <a:xfrm>
            <a:off x="533400" y="0"/>
            <a:ext cx="8382000" cy="639763"/>
          </a:xfrm>
        </p:spPr>
        <p:txBody>
          <a:bodyPr>
            <a:normAutofit fontScale="90000"/>
          </a:bodyPr>
          <a:lstStyle/>
          <a:p>
            <a:pPr algn="ctr" eaLnBrk="1" hangingPunct="1"/>
            <a:r>
              <a:rPr lang="en-US" sz="2800" u="sng" smtClean="0"/>
              <a:t>Writing and Balancing Chemical Equations (cont’d)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2"/>
          <p:cNvSpPr>
            <a:spLocks noGrp="1" noChangeArrowheads="1"/>
          </p:cNvSpPr>
          <p:nvPr>
            <p:ph idx="1"/>
          </p:nvPr>
        </p:nvSpPr>
        <p:spPr>
          <a:xfrm>
            <a:off x="228600" y="1371600"/>
            <a:ext cx="8839200" cy="4525963"/>
          </a:xfrm>
        </p:spPr>
        <p:txBody>
          <a:bodyPr/>
          <a:lstStyle/>
          <a:p>
            <a:pPr eaLnBrk="1" hangingPunct="1"/>
            <a:r>
              <a:rPr lang="en-US" sz="2200" dirty="0" smtClean="0"/>
              <a:t>Synthesis (combination) reaction 		A + B </a:t>
            </a:r>
            <a:r>
              <a:rPr lang="en-US" sz="2200" dirty="0" smtClean="0">
                <a:sym typeface="Wingdings" pitchFamily="2" charset="2"/>
              </a:rPr>
              <a:t> AB</a:t>
            </a:r>
            <a:br>
              <a:rPr lang="en-US" sz="2200" dirty="0" smtClean="0">
                <a:sym typeface="Wingdings" pitchFamily="2" charset="2"/>
              </a:rPr>
            </a:br>
            <a:endParaRPr lang="en-US" sz="2200" dirty="0" smtClean="0">
              <a:sym typeface="Wingdings" pitchFamily="2" charset="2"/>
            </a:endParaRPr>
          </a:p>
          <a:p>
            <a:pPr eaLnBrk="1" hangingPunct="1"/>
            <a:r>
              <a:rPr lang="en-US" sz="2200" dirty="0" smtClean="0">
                <a:sym typeface="Wingdings" pitchFamily="2" charset="2"/>
              </a:rPr>
              <a:t>Decomposition reaction			AB  A + B</a:t>
            </a:r>
            <a:br>
              <a:rPr lang="en-US" sz="2200" dirty="0" smtClean="0">
                <a:sym typeface="Wingdings" pitchFamily="2" charset="2"/>
              </a:rPr>
            </a:br>
            <a:endParaRPr lang="en-US" sz="2200" dirty="0" smtClean="0">
              <a:sym typeface="Wingdings" pitchFamily="2" charset="2"/>
            </a:endParaRPr>
          </a:p>
          <a:p>
            <a:pPr eaLnBrk="1" hangingPunct="1"/>
            <a:r>
              <a:rPr lang="en-US" sz="2200" dirty="0" smtClean="0">
                <a:sym typeface="Wingdings" pitchFamily="2" charset="2"/>
              </a:rPr>
              <a:t>Single Replacement Reaction		A + BC  AC + B</a:t>
            </a:r>
            <a:br>
              <a:rPr lang="en-US" sz="2200" dirty="0" smtClean="0">
                <a:sym typeface="Wingdings" pitchFamily="2" charset="2"/>
              </a:rPr>
            </a:br>
            <a:endParaRPr lang="en-US" sz="2200" dirty="0" smtClean="0">
              <a:sym typeface="Wingdings" pitchFamily="2" charset="2"/>
            </a:endParaRPr>
          </a:p>
          <a:p>
            <a:pPr eaLnBrk="1" hangingPunct="1"/>
            <a:r>
              <a:rPr lang="en-US" sz="2200" dirty="0" smtClean="0">
                <a:sym typeface="Wingdings" pitchFamily="2" charset="2"/>
              </a:rPr>
              <a:t>Double Replacement Reaction		AB + CD  AD + CB</a:t>
            </a:r>
            <a:br>
              <a:rPr lang="en-US" sz="2200" dirty="0" smtClean="0">
                <a:sym typeface="Wingdings" pitchFamily="2" charset="2"/>
              </a:rPr>
            </a:br>
            <a:endParaRPr lang="en-US" sz="2200" dirty="0" smtClean="0">
              <a:sym typeface="Wingdings" pitchFamily="2" charset="2"/>
            </a:endParaRPr>
          </a:p>
          <a:p>
            <a:pPr eaLnBrk="1" hangingPunct="1"/>
            <a:r>
              <a:rPr lang="en-US" sz="2200" dirty="0" smtClean="0">
                <a:sym typeface="Wingdings" pitchFamily="2" charset="2"/>
              </a:rPr>
              <a:t>Acid-Base (Neutralization) Reaction	HX + BOH  BX + HOH</a:t>
            </a:r>
            <a:br>
              <a:rPr lang="en-US" sz="2200" dirty="0" smtClean="0">
                <a:sym typeface="Wingdings" pitchFamily="2" charset="2"/>
              </a:rPr>
            </a:br>
            <a:endParaRPr lang="en-US" sz="2200" dirty="0" smtClean="0">
              <a:sym typeface="Wingdings" pitchFamily="2" charset="2"/>
            </a:endParaRPr>
          </a:p>
          <a:p>
            <a:pPr eaLnBrk="1" hangingPunct="1"/>
            <a:r>
              <a:rPr lang="en-US" sz="2200" dirty="0" smtClean="0">
                <a:sym typeface="Wingdings" pitchFamily="2" charset="2"/>
              </a:rPr>
              <a:t>Combustion (of hydrocarbon) Reaction	CH + O</a:t>
            </a:r>
            <a:r>
              <a:rPr lang="en-US" sz="2200" baseline="-25000" dirty="0" smtClean="0">
                <a:sym typeface="Wingdings" pitchFamily="2" charset="2"/>
              </a:rPr>
              <a:t>2</a:t>
            </a:r>
            <a:r>
              <a:rPr lang="en-US" sz="2200" dirty="0" smtClean="0">
                <a:sym typeface="Wingdings" pitchFamily="2" charset="2"/>
              </a:rPr>
              <a:t>  CO</a:t>
            </a:r>
            <a:r>
              <a:rPr lang="en-US" sz="2200" baseline="-25000" dirty="0" smtClean="0">
                <a:sym typeface="Wingdings" pitchFamily="2" charset="2"/>
              </a:rPr>
              <a:t>2</a:t>
            </a:r>
            <a:r>
              <a:rPr lang="en-US" sz="2200" dirty="0" smtClean="0">
                <a:sym typeface="Wingdings" pitchFamily="2" charset="2"/>
              </a:rPr>
              <a:t> + H</a:t>
            </a:r>
            <a:r>
              <a:rPr lang="en-US" sz="2200" baseline="-25000" dirty="0" smtClean="0">
                <a:sym typeface="Wingdings" pitchFamily="2" charset="2"/>
              </a:rPr>
              <a:t>2</a:t>
            </a:r>
            <a:r>
              <a:rPr lang="en-US" sz="2200" dirty="0" smtClean="0">
                <a:sym typeface="Wingdings" pitchFamily="2" charset="2"/>
              </a:rPr>
              <a:t>O</a:t>
            </a:r>
          </a:p>
          <a:p>
            <a:pPr eaLnBrk="1" hangingPunct="1">
              <a:buFontTx/>
              <a:buNone/>
            </a:pPr>
            <a:endParaRPr lang="en-US" sz="2200" dirty="0" smtClean="0"/>
          </a:p>
        </p:txBody>
      </p:sp>
      <p:sp>
        <p:nvSpPr>
          <p:cNvPr id="1435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0CB8F6D4-C5D5-488E-9135-DEC86E7F507F}" type="slidenum">
              <a:rPr lang="en-US" sz="1400" smtClean="0">
                <a:solidFill>
                  <a:schemeClr val="tx1"/>
                </a:solidFill>
              </a:rPr>
              <a:pPr eaLnBrk="1" hangingPunct="1"/>
              <a:t>13</a:t>
            </a:fld>
            <a:endParaRPr lang="en-US" sz="1400" smtClean="0">
              <a:solidFill>
                <a:schemeClr val="tx1"/>
              </a:solidFill>
            </a:endParaRPr>
          </a:p>
        </p:txBody>
      </p:sp>
      <p:sp>
        <p:nvSpPr>
          <p:cNvPr id="14338" name="Rectangle 2"/>
          <p:cNvSpPr>
            <a:spLocks noGrp="1" noChangeArrowheads="1"/>
          </p:cNvSpPr>
          <p:nvPr>
            <p:ph type="title"/>
          </p:nvPr>
        </p:nvSpPr>
        <p:spPr>
          <a:xfrm>
            <a:off x="1600200" y="228600"/>
            <a:ext cx="6316663" cy="838200"/>
          </a:xfrm>
        </p:spPr>
        <p:txBody>
          <a:bodyPr anchor="ctr">
            <a:normAutofit fontScale="90000"/>
          </a:bodyPr>
          <a:lstStyle/>
          <a:p>
            <a:pPr algn="ctr" eaLnBrk="1" hangingPunct="1"/>
            <a:r>
              <a:rPr lang="en-US" u="sng" smtClean="0"/>
              <a:t>Types of Chemical Reactions</a:t>
            </a:r>
          </a:p>
        </p:txBody>
      </p:sp>
      <p:sp>
        <p:nvSpPr>
          <p:cNvPr id="14340" name="Rectangle 15"/>
          <p:cNvSpPr>
            <a:spLocks noChangeArrowheads="1"/>
          </p:cNvSpPr>
          <p:nvPr/>
        </p:nvSpPr>
        <p:spPr bwMode="auto">
          <a:xfrm>
            <a:off x="1193800" y="3200400"/>
            <a:ext cx="292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1600" b="1">
                <a:solidFill>
                  <a:schemeClr val="tx1"/>
                </a:solidFill>
              </a:rPr>
              <a:t>use activity series to predict</a:t>
            </a:r>
          </a:p>
        </p:txBody>
      </p:sp>
      <p:sp>
        <p:nvSpPr>
          <p:cNvPr id="14341" name="Rectangle 16"/>
          <p:cNvSpPr>
            <a:spLocks noChangeArrowheads="1"/>
          </p:cNvSpPr>
          <p:nvPr/>
        </p:nvSpPr>
        <p:spPr bwMode="auto">
          <a:xfrm>
            <a:off x="533400" y="3962400"/>
            <a:ext cx="4017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1600" b="1">
                <a:solidFill>
                  <a:schemeClr val="tx1"/>
                </a:solidFill>
              </a:rPr>
              <a:t>driving force…</a:t>
            </a:r>
            <a:r>
              <a:rPr lang="en-US" sz="1600" b="1" i="1">
                <a:solidFill>
                  <a:schemeClr val="tx1"/>
                </a:solidFill>
              </a:rPr>
              <a:t>water</a:t>
            </a:r>
            <a:r>
              <a:rPr lang="en-US" sz="1600" b="1">
                <a:solidFill>
                  <a:schemeClr val="tx1"/>
                </a:solidFill>
              </a:rPr>
              <a:t>, </a:t>
            </a:r>
            <a:r>
              <a:rPr lang="en-US" sz="1600" b="1" i="1">
                <a:solidFill>
                  <a:schemeClr val="tx1"/>
                </a:solidFill>
              </a:rPr>
              <a:t>gas</a:t>
            </a:r>
            <a:r>
              <a:rPr lang="en-US" sz="1600" b="1">
                <a:solidFill>
                  <a:schemeClr val="tx1"/>
                </a:solidFill>
              </a:rPr>
              <a:t>, or </a:t>
            </a:r>
            <a:r>
              <a:rPr lang="en-US" sz="1600" b="1" i="1">
                <a:solidFill>
                  <a:schemeClr val="tx1"/>
                </a:solidFill>
              </a:rPr>
              <a:t>precipitate</a:t>
            </a:r>
          </a:p>
        </p:txBody>
      </p:sp>
      <p:sp>
        <p:nvSpPr>
          <p:cNvPr id="14342" name="Text Box 22"/>
          <p:cNvSpPr txBox="1">
            <a:spLocks noChangeArrowheads="1"/>
          </p:cNvSpPr>
          <p:nvPr/>
        </p:nvSpPr>
        <p:spPr bwMode="auto">
          <a:xfrm>
            <a:off x="5562600" y="3124200"/>
            <a:ext cx="590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element</a:t>
            </a:r>
          </a:p>
        </p:txBody>
      </p:sp>
      <p:sp>
        <p:nvSpPr>
          <p:cNvPr id="14343" name="Text Box 23"/>
          <p:cNvSpPr txBox="1">
            <a:spLocks noChangeArrowheads="1"/>
          </p:cNvSpPr>
          <p:nvPr/>
        </p:nvSpPr>
        <p:spPr bwMode="auto">
          <a:xfrm>
            <a:off x="6248400" y="3124200"/>
            <a:ext cx="717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compound</a:t>
            </a:r>
          </a:p>
        </p:txBody>
      </p:sp>
      <p:sp>
        <p:nvSpPr>
          <p:cNvPr id="14344" name="Text Box 24"/>
          <p:cNvSpPr txBox="1">
            <a:spLocks noChangeArrowheads="1"/>
          </p:cNvSpPr>
          <p:nvPr/>
        </p:nvSpPr>
        <p:spPr bwMode="auto">
          <a:xfrm>
            <a:off x="7715250" y="3124200"/>
            <a:ext cx="590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element</a:t>
            </a:r>
          </a:p>
        </p:txBody>
      </p:sp>
      <p:sp>
        <p:nvSpPr>
          <p:cNvPr id="14345" name="Text Box 25"/>
          <p:cNvSpPr txBox="1">
            <a:spLocks noChangeArrowheads="1"/>
          </p:cNvSpPr>
          <p:nvPr/>
        </p:nvSpPr>
        <p:spPr bwMode="auto">
          <a:xfrm>
            <a:off x="7019925" y="3124200"/>
            <a:ext cx="717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compound</a:t>
            </a:r>
          </a:p>
        </p:txBody>
      </p:sp>
      <p:sp>
        <p:nvSpPr>
          <p:cNvPr id="14346" name="Text Box 27"/>
          <p:cNvSpPr txBox="1">
            <a:spLocks noChangeArrowheads="1"/>
          </p:cNvSpPr>
          <p:nvPr/>
        </p:nvSpPr>
        <p:spPr bwMode="auto">
          <a:xfrm>
            <a:off x="5549900" y="3917950"/>
            <a:ext cx="717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compound</a:t>
            </a:r>
          </a:p>
        </p:txBody>
      </p:sp>
      <p:sp>
        <p:nvSpPr>
          <p:cNvPr id="14347" name="Text Box 28"/>
          <p:cNvSpPr txBox="1">
            <a:spLocks noChangeArrowheads="1"/>
          </p:cNvSpPr>
          <p:nvPr/>
        </p:nvSpPr>
        <p:spPr bwMode="auto">
          <a:xfrm>
            <a:off x="6388100" y="3917950"/>
            <a:ext cx="717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compound</a:t>
            </a:r>
          </a:p>
        </p:txBody>
      </p:sp>
      <p:sp>
        <p:nvSpPr>
          <p:cNvPr id="14348" name="Text Box 29"/>
          <p:cNvSpPr txBox="1">
            <a:spLocks noChangeArrowheads="1"/>
          </p:cNvSpPr>
          <p:nvPr/>
        </p:nvSpPr>
        <p:spPr bwMode="auto">
          <a:xfrm>
            <a:off x="7178675" y="3917950"/>
            <a:ext cx="717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compound</a:t>
            </a:r>
          </a:p>
        </p:txBody>
      </p:sp>
      <p:sp>
        <p:nvSpPr>
          <p:cNvPr id="14349" name="Text Box 30"/>
          <p:cNvSpPr txBox="1">
            <a:spLocks noChangeArrowheads="1"/>
          </p:cNvSpPr>
          <p:nvPr/>
        </p:nvSpPr>
        <p:spPr bwMode="auto">
          <a:xfrm>
            <a:off x="7893050" y="3917950"/>
            <a:ext cx="717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compound</a:t>
            </a:r>
          </a:p>
        </p:txBody>
      </p:sp>
      <p:sp>
        <p:nvSpPr>
          <p:cNvPr id="14350" name="Text Box 31"/>
          <p:cNvSpPr txBox="1">
            <a:spLocks noChangeArrowheads="1"/>
          </p:cNvSpPr>
          <p:nvPr/>
        </p:nvSpPr>
        <p:spPr bwMode="auto">
          <a:xfrm>
            <a:off x="5756275" y="4648200"/>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acid</a:t>
            </a:r>
          </a:p>
        </p:txBody>
      </p:sp>
      <p:sp>
        <p:nvSpPr>
          <p:cNvPr id="14351" name="Text Box 32"/>
          <p:cNvSpPr txBox="1">
            <a:spLocks noChangeArrowheads="1"/>
          </p:cNvSpPr>
          <p:nvPr/>
        </p:nvSpPr>
        <p:spPr bwMode="auto">
          <a:xfrm>
            <a:off x="6642100" y="4648200"/>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base</a:t>
            </a:r>
          </a:p>
        </p:txBody>
      </p:sp>
      <p:sp>
        <p:nvSpPr>
          <p:cNvPr id="14352" name="Text Box 33"/>
          <p:cNvSpPr txBox="1">
            <a:spLocks noChangeArrowheads="1"/>
          </p:cNvSpPr>
          <p:nvPr/>
        </p:nvSpPr>
        <p:spPr bwMode="auto">
          <a:xfrm>
            <a:off x="7556500" y="4648200"/>
            <a:ext cx="361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salt</a:t>
            </a:r>
          </a:p>
        </p:txBody>
      </p:sp>
      <p:sp>
        <p:nvSpPr>
          <p:cNvPr id="14353" name="Text Box 34"/>
          <p:cNvSpPr txBox="1">
            <a:spLocks noChangeArrowheads="1"/>
          </p:cNvSpPr>
          <p:nvPr/>
        </p:nvSpPr>
        <p:spPr bwMode="auto">
          <a:xfrm>
            <a:off x="8299450" y="4648200"/>
            <a:ext cx="463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900">
                <a:solidFill>
                  <a:schemeClr val="tx1"/>
                </a:solidFill>
              </a:rPr>
              <a:t>water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7" name="Slide Number Placeholder 1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124A04C1-33C5-49B6-9579-7976E8733729}" type="slidenum">
              <a:rPr lang="en-US" sz="1400" smtClean="0">
                <a:solidFill>
                  <a:schemeClr val="tx1"/>
                </a:solidFill>
              </a:rPr>
              <a:pPr eaLnBrk="1" hangingPunct="1"/>
              <a:t>14</a:t>
            </a:fld>
            <a:endParaRPr lang="en-US" sz="1400" smtClean="0">
              <a:solidFill>
                <a:schemeClr val="tx1"/>
              </a:solidFill>
            </a:endParaRPr>
          </a:p>
        </p:txBody>
      </p:sp>
      <p:sp>
        <p:nvSpPr>
          <p:cNvPr id="15362" name="Rectangle 2"/>
          <p:cNvSpPr>
            <a:spLocks noGrp="1" noChangeArrowheads="1"/>
          </p:cNvSpPr>
          <p:nvPr>
            <p:ph type="title" idx="4294967295"/>
          </p:nvPr>
        </p:nvSpPr>
        <p:spPr>
          <a:xfrm>
            <a:off x="809625" y="0"/>
            <a:ext cx="8334375" cy="868363"/>
          </a:xfrm>
        </p:spPr>
        <p:txBody>
          <a:bodyPr anchor="ctr"/>
          <a:lstStyle/>
          <a:p>
            <a:pPr algn="ctr" eaLnBrk="1" hangingPunct="1"/>
            <a:r>
              <a:rPr lang="en-US" sz="3600" u="sng" smtClean="0"/>
              <a:t>Synthesis Reactions</a:t>
            </a:r>
          </a:p>
        </p:txBody>
      </p:sp>
      <p:sp>
        <p:nvSpPr>
          <p:cNvPr id="15363" name="Text Box 4"/>
          <p:cNvSpPr txBox="1">
            <a:spLocks noChangeArrowheads="1"/>
          </p:cNvSpPr>
          <p:nvPr/>
        </p:nvSpPr>
        <p:spPr bwMode="auto">
          <a:xfrm>
            <a:off x="1255713" y="974725"/>
            <a:ext cx="6332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General form:   A           +           B          </a:t>
            </a:r>
            <a:r>
              <a:rPr lang="en-US" b="1">
                <a:solidFill>
                  <a:schemeClr val="tx1"/>
                </a:solidFill>
                <a:sym typeface="Wingdings" pitchFamily="2" charset="2"/>
              </a:rPr>
              <a:t>             AB</a:t>
            </a:r>
            <a:endParaRPr lang="en-US" b="1">
              <a:solidFill>
                <a:schemeClr val="tx1"/>
              </a:solidFill>
            </a:endParaRPr>
          </a:p>
        </p:txBody>
      </p:sp>
      <p:sp>
        <p:nvSpPr>
          <p:cNvPr id="15364" name="Text Box 5"/>
          <p:cNvSpPr txBox="1">
            <a:spLocks noChangeArrowheads="1"/>
          </p:cNvSpPr>
          <p:nvPr/>
        </p:nvSpPr>
        <p:spPr bwMode="auto">
          <a:xfrm>
            <a:off x="2763838" y="1431925"/>
            <a:ext cx="5237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a:solidFill>
                  <a:schemeClr val="tx1"/>
                </a:solidFill>
              </a:rPr>
              <a:t>element or	element or	   compound</a:t>
            </a:r>
          </a:p>
          <a:p>
            <a:pPr eaLnBrk="1" hangingPunct="1">
              <a:lnSpc>
                <a:spcPct val="100000"/>
              </a:lnSpc>
              <a:spcBef>
                <a:spcPct val="0"/>
              </a:spcBef>
              <a:buClrTx/>
              <a:buSzTx/>
            </a:pPr>
            <a:r>
              <a:rPr lang="en-US">
                <a:solidFill>
                  <a:schemeClr val="tx1"/>
                </a:solidFill>
              </a:rPr>
              <a:t>compound	compound</a:t>
            </a:r>
          </a:p>
        </p:txBody>
      </p:sp>
      <p:sp>
        <p:nvSpPr>
          <p:cNvPr id="15365" name="Oval 6"/>
          <p:cNvSpPr>
            <a:spLocks noChangeArrowheads="1"/>
          </p:cNvSpPr>
          <p:nvPr/>
        </p:nvSpPr>
        <p:spPr bwMode="auto">
          <a:xfrm>
            <a:off x="6721475" y="5343525"/>
            <a:ext cx="533400" cy="533400"/>
          </a:xfrm>
          <a:prstGeom prst="ellipse">
            <a:avLst/>
          </a:prstGeom>
          <a:solidFill>
            <a:srgbClr val="C0C0C0">
              <a:alpha val="50195"/>
            </a:srgbClr>
          </a:solidFill>
          <a:ln w="9525">
            <a:solidFill>
              <a:schemeClr val="bg2"/>
            </a:solidFill>
            <a:round/>
            <a:headEnd/>
            <a:tailEnd/>
          </a:ln>
        </p:spPr>
        <p:txBody>
          <a:bodyPr wrap="none" anchor="ctr"/>
          <a:lstStyle/>
          <a:p>
            <a:pPr algn="ctr">
              <a:lnSpc>
                <a:spcPct val="100000"/>
              </a:lnSpc>
              <a:spcBef>
                <a:spcPct val="0"/>
              </a:spcBef>
              <a:buClrTx/>
              <a:buSzTx/>
            </a:pPr>
            <a:r>
              <a:rPr lang="en-US">
                <a:solidFill>
                  <a:schemeClr val="tx1"/>
                </a:solidFill>
              </a:rPr>
              <a:t>Na</a:t>
            </a:r>
            <a:r>
              <a:rPr lang="en-US" baseline="30000">
                <a:solidFill>
                  <a:schemeClr val="tx1"/>
                </a:solidFill>
              </a:rPr>
              <a:t>+</a:t>
            </a:r>
          </a:p>
        </p:txBody>
      </p:sp>
      <p:sp>
        <p:nvSpPr>
          <p:cNvPr id="15366" name="Oval 7"/>
          <p:cNvSpPr>
            <a:spLocks noChangeArrowheads="1"/>
          </p:cNvSpPr>
          <p:nvPr/>
        </p:nvSpPr>
        <p:spPr bwMode="auto">
          <a:xfrm>
            <a:off x="6188075" y="5343525"/>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lnSpc>
                <a:spcPct val="100000"/>
              </a:lnSpc>
              <a:spcBef>
                <a:spcPct val="0"/>
              </a:spcBef>
              <a:buClrTx/>
              <a:buSzTx/>
            </a:pPr>
            <a:r>
              <a:rPr lang="en-US">
                <a:solidFill>
                  <a:schemeClr val="tx1"/>
                </a:solidFill>
              </a:rPr>
              <a:t>Cl </a:t>
            </a:r>
            <a:r>
              <a:rPr lang="en-US" baseline="30000">
                <a:solidFill>
                  <a:schemeClr val="tx1"/>
                </a:solidFill>
              </a:rPr>
              <a:t>-</a:t>
            </a:r>
          </a:p>
        </p:txBody>
      </p:sp>
      <p:sp>
        <p:nvSpPr>
          <p:cNvPr id="15367" name="Oval 8"/>
          <p:cNvSpPr>
            <a:spLocks noChangeArrowheads="1"/>
          </p:cNvSpPr>
          <p:nvPr/>
        </p:nvSpPr>
        <p:spPr bwMode="auto">
          <a:xfrm>
            <a:off x="2606675" y="5486400"/>
            <a:ext cx="533400" cy="533400"/>
          </a:xfrm>
          <a:prstGeom prst="ellipse">
            <a:avLst/>
          </a:prstGeom>
          <a:solidFill>
            <a:srgbClr val="C0C0C0">
              <a:alpha val="50195"/>
            </a:srgbClr>
          </a:solidFill>
          <a:ln w="9525">
            <a:solidFill>
              <a:schemeClr val="bg2"/>
            </a:solidFill>
            <a:round/>
            <a:headEnd/>
            <a:tailEnd/>
          </a:ln>
        </p:spPr>
        <p:txBody>
          <a:bodyPr wrap="none" anchor="ctr"/>
          <a:lstStyle/>
          <a:p>
            <a:pPr algn="ctr">
              <a:lnSpc>
                <a:spcPct val="100000"/>
              </a:lnSpc>
              <a:spcBef>
                <a:spcPct val="0"/>
              </a:spcBef>
              <a:buClrTx/>
              <a:buSzTx/>
            </a:pPr>
            <a:r>
              <a:rPr lang="en-US">
                <a:solidFill>
                  <a:schemeClr val="tx1"/>
                </a:solidFill>
              </a:rPr>
              <a:t>Na</a:t>
            </a:r>
          </a:p>
        </p:txBody>
      </p:sp>
      <p:sp>
        <p:nvSpPr>
          <p:cNvPr id="15368" name="Oval 9"/>
          <p:cNvSpPr>
            <a:spLocks noChangeArrowheads="1"/>
          </p:cNvSpPr>
          <p:nvPr/>
        </p:nvSpPr>
        <p:spPr bwMode="auto">
          <a:xfrm>
            <a:off x="4283075" y="4810125"/>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lnSpc>
                <a:spcPct val="100000"/>
              </a:lnSpc>
              <a:spcBef>
                <a:spcPct val="0"/>
              </a:spcBef>
              <a:buClrTx/>
              <a:buSzTx/>
            </a:pPr>
            <a:r>
              <a:rPr lang="en-US">
                <a:solidFill>
                  <a:schemeClr val="tx1"/>
                </a:solidFill>
              </a:rPr>
              <a:t>Cl</a:t>
            </a:r>
          </a:p>
        </p:txBody>
      </p:sp>
      <p:sp>
        <p:nvSpPr>
          <p:cNvPr id="15369" name="Oval 10"/>
          <p:cNvSpPr>
            <a:spLocks noChangeArrowheads="1"/>
          </p:cNvSpPr>
          <p:nvPr/>
        </p:nvSpPr>
        <p:spPr bwMode="auto">
          <a:xfrm>
            <a:off x="2606675" y="4810125"/>
            <a:ext cx="533400" cy="533400"/>
          </a:xfrm>
          <a:prstGeom prst="ellipse">
            <a:avLst/>
          </a:prstGeom>
          <a:solidFill>
            <a:srgbClr val="C0C0C0">
              <a:alpha val="50195"/>
            </a:srgbClr>
          </a:solidFill>
          <a:ln w="9525">
            <a:solidFill>
              <a:schemeClr val="bg2"/>
            </a:solidFill>
            <a:round/>
            <a:headEnd/>
            <a:tailEnd/>
          </a:ln>
        </p:spPr>
        <p:txBody>
          <a:bodyPr wrap="none" anchor="ctr"/>
          <a:lstStyle/>
          <a:p>
            <a:pPr algn="ctr">
              <a:lnSpc>
                <a:spcPct val="100000"/>
              </a:lnSpc>
              <a:spcBef>
                <a:spcPct val="0"/>
              </a:spcBef>
              <a:buClrTx/>
              <a:buSzTx/>
            </a:pPr>
            <a:r>
              <a:rPr lang="en-US">
                <a:solidFill>
                  <a:schemeClr val="tx1"/>
                </a:solidFill>
              </a:rPr>
              <a:t>Na</a:t>
            </a:r>
          </a:p>
        </p:txBody>
      </p:sp>
      <p:sp>
        <p:nvSpPr>
          <p:cNvPr id="15370" name="Oval 11"/>
          <p:cNvSpPr>
            <a:spLocks noChangeArrowheads="1"/>
          </p:cNvSpPr>
          <p:nvPr/>
        </p:nvSpPr>
        <p:spPr bwMode="auto">
          <a:xfrm>
            <a:off x="4283075" y="5343525"/>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lnSpc>
                <a:spcPct val="100000"/>
              </a:lnSpc>
              <a:spcBef>
                <a:spcPct val="0"/>
              </a:spcBef>
              <a:buClrTx/>
              <a:buSzTx/>
            </a:pPr>
            <a:r>
              <a:rPr lang="en-US">
                <a:solidFill>
                  <a:schemeClr val="tx1"/>
                </a:solidFill>
              </a:rPr>
              <a:t>Cl</a:t>
            </a:r>
          </a:p>
        </p:txBody>
      </p:sp>
      <p:sp>
        <p:nvSpPr>
          <p:cNvPr id="15371" name="Oval 12"/>
          <p:cNvSpPr>
            <a:spLocks noChangeArrowheads="1"/>
          </p:cNvSpPr>
          <p:nvPr/>
        </p:nvSpPr>
        <p:spPr bwMode="auto">
          <a:xfrm>
            <a:off x="6188075" y="4810125"/>
            <a:ext cx="533400" cy="533400"/>
          </a:xfrm>
          <a:prstGeom prst="ellipse">
            <a:avLst/>
          </a:prstGeom>
          <a:solidFill>
            <a:srgbClr val="C0C0C0">
              <a:alpha val="50195"/>
            </a:srgbClr>
          </a:solidFill>
          <a:ln w="9525">
            <a:solidFill>
              <a:schemeClr val="bg2"/>
            </a:solidFill>
            <a:round/>
            <a:headEnd/>
            <a:tailEnd/>
          </a:ln>
        </p:spPr>
        <p:txBody>
          <a:bodyPr wrap="none" anchor="ctr"/>
          <a:lstStyle/>
          <a:p>
            <a:pPr algn="ctr">
              <a:lnSpc>
                <a:spcPct val="100000"/>
              </a:lnSpc>
              <a:spcBef>
                <a:spcPct val="0"/>
              </a:spcBef>
              <a:buClrTx/>
              <a:buSzTx/>
            </a:pPr>
            <a:r>
              <a:rPr lang="en-US">
                <a:solidFill>
                  <a:schemeClr val="tx1"/>
                </a:solidFill>
              </a:rPr>
              <a:t>Na</a:t>
            </a:r>
            <a:r>
              <a:rPr lang="en-US" baseline="30000">
                <a:solidFill>
                  <a:schemeClr val="tx1"/>
                </a:solidFill>
              </a:rPr>
              <a:t>+</a:t>
            </a:r>
          </a:p>
        </p:txBody>
      </p:sp>
      <p:sp>
        <p:nvSpPr>
          <p:cNvPr id="15372" name="Oval 13"/>
          <p:cNvSpPr>
            <a:spLocks noChangeArrowheads="1"/>
          </p:cNvSpPr>
          <p:nvPr/>
        </p:nvSpPr>
        <p:spPr bwMode="auto">
          <a:xfrm>
            <a:off x="6721475" y="4810125"/>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lnSpc>
                <a:spcPct val="100000"/>
              </a:lnSpc>
              <a:spcBef>
                <a:spcPct val="0"/>
              </a:spcBef>
              <a:buClrTx/>
              <a:buSzTx/>
            </a:pPr>
            <a:r>
              <a:rPr lang="en-US">
                <a:solidFill>
                  <a:schemeClr val="tx1"/>
                </a:solidFill>
              </a:rPr>
              <a:t>Cl </a:t>
            </a:r>
            <a:r>
              <a:rPr lang="en-US" baseline="30000">
                <a:solidFill>
                  <a:schemeClr val="tx1"/>
                </a:solidFill>
              </a:rPr>
              <a:t>-</a:t>
            </a:r>
          </a:p>
        </p:txBody>
      </p:sp>
      <p:sp>
        <p:nvSpPr>
          <p:cNvPr id="15373" name="Text Box 14"/>
          <p:cNvSpPr txBox="1">
            <a:spLocks noChangeArrowheads="1"/>
          </p:cNvSpPr>
          <p:nvPr/>
        </p:nvSpPr>
        <p:spPr bwMode="auto">
          <a:xfrm>
            <a:off x="2438400" y="4164013"/>
            <a:ext cx="482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2 Na    +        Cl</a:t>
            </a:r>
            <a:r>
              <a:rPr lang="en-US" sz="2400" baseline="-25000">
                <a:solidFill>
                  <a:schemeClr val="tx1"/>
                </a:solidFill>
              </a:rPr>
              <a:t>2</a:t>
            </a:r>
            <a:r>
              <a:rPr lang="en-US" sz="2400">
                <a:solidFill>
                  <a:schemeClr val="tx1"/>
                </a:solidFill>
              </a:rPr>
              <a:t>      </a:t>
            </a:r>
            <a:r>
              <a:rPr lang="en-US" sz="2400">
                <a:solidFill>
                  <a:schemeClr val="tx1"/>
                </a:solidFill>
                <a:sym typeface="Wingdings" pitchFamily="2" charset="2"/>
              </a:rPr>
              <a:t>        2 NaCl</a:t>
            </a:r>
            <a:endParaRPr lang="en-US" sz="2400">
              <a:solidFill>
                <a:schemeClr val="tx1"/>
              </a:solidFill>
            </a:endParaRPr>
          </a:p>
        </p:txBody>
      </p:sp>
      <p:sp>
        <p:nvSpPr>
          <p:cNvPr id="15374" name="Rectangle 16"/>
          <p:cNvSpPr>
            <a:spLocks noChangeArrowheads="1"/>
          </p:cNvSpPr>
          <p:nvPr/>
        </p:nvSpPr>
        <p:spPr bwMode="auto">
          <a:xfrm>
            <a:off x="1981200" y="2209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100000"/>
              </a:lnSpc>
              <a:spcBef>
                <a:spcPct val="20000"/>
              </a:spcBef>
            </a:pPr>
            <a:r>
              <a:rPr lang="en-US" sz="2400"/>
              <a:t>2H</a:t>
            </a:r>
            <a:r>
              <a:rPr lang="en-US" sz="2400" baseline="-25000"/>
              <a:t>2</a:t>
            </a:r>
            <a:r>
              <a:rPr lang="en-US" sz="2400"/>
              <a:t> +             O</a:t>
            </a:r>
            <a:r>
              <a:rPr lang="en-US" sz="2400" baseline="-25000"/>
              <a:t>2</a:t>
            </a:r>
            <a:r>
              <a:rPr lang="en-US" sz="2400"/>
              <a:t>      </a:t>
            </a:r>
            <a:r>
              <a:rPr lang="en-US" sz="2400">
                <a:sym typeface="Wingdings" pitchFamily="2" charset="2"/>
              </a:rPr>
              <a:t>        2H</a:t>
            </a:r>
            <a:r>
              <a:rPr lang="en-US" sz="2400" baseline="-25000">
                <a:sym typeface="Wingdings" pitchFamily="2" charset="2"/>
              </a:rPr>
              <a:t>2</a:t>
            </a:r>
            <a:r>
              <a:rPr lang="en-US" sz="2400">
                <a:sym typeface="Wingdings" pitchFamily="2" charset="2"/>
              </a:rPr>
              <a:t>O</a:t>
            </a:r>
          </a:p>
        </p:txBody>
      </p:sp>
      <p:sp>
        <p:nvSpPr>
          <p:cNvPr id="15375" name="Oval 10"/>
          <p:cNvSpPr>
            <a:spLocks noChangeArrowheads="1"/>
          </p:cNvSpPr>
          <p:nvPr/>
        </p:nvSpPr>
        <p:spPr bwMode="auto">
          <a:xfrm>
            <a:off x="2667000" y="28956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5376" name="Oval 31"/>
          <p:cNvSpPr>
            <a:spLocks noChangeArrowheads="1"/>
          </p:cNvSpPr>
          <p:nvPr/>
        </p:nvSpPr>
        <p:spPr bwMode="auto">
          <a:xfrm>
            <a:off x="3810000" y="2809875"/>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sz="2400">
                <a:solidFill>
                  <a:schemeClr val="tx1"/>
                </a:solidFill>
              </a:rPr>
              <a:t>O</a:t>
            </a:r>
          </a:p>
        </p:txBody>
      </p:sp>
      <p:sp>
        <p:nvSpPr>
          <p:cNvPr id="15377" name="Oval 10"/>
          <p:cNvSpPr>
            <a:spLocks noChangeArrowheads="1"/>
          </p:cNvSpPr>
          <p:nvPr/>
        </p:nvSpPr>
        <p:spPr bwMode="auto">
          <a:xfrm>
            <a:off x="2286000" y="28956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5378" name="Oval 10"/>
          <p:cNvSpPr>
            <a:spLocks noChangeArrowheads="1"/>
          </p:cNvSpPr>
          <p:nvPr/>
        </p:nvSpPr>
        <p:spPr bwMode="auto">
          <a:xfrm>
            <a:off x="2286000" y="34290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5379" name="Oval 10"/>
          <p:cNvSpPr>
            <a:spLocks noChangeArrowheads="1"/>
          </p:cNvSpPr>
          <p:nvPr/>
        </p:nvSpPr>
        <p:spPr bwMode="auto">
          <a:xfrm>
            <a:off x="2667000" y="34290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5380" name="Oval 10"/>
          <p:cNvSpPr>
            <a:spLocks noChangeArrowheads="1"/>
          </p:cNvSpPr>
          <p:nvPr/>
        </p:nvSpPr>
        <p:spPr bwMode="auto">
          <a:xfrm>
            <a:off x="6096000" y="32766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5381" name="Oval 31"/>
          <p:cNvSpPr>
            <a:spLocks noChangeArrowheads="1"/>
          </p:cNvSpPr>
          <p:nvPr/>
        </p:nvSpPr>
        <p:spPr bwMode="auto">
          <a:xfrm>
            <a:off x="4572000" y="28194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sz="2400">
                <a:solidFill>
                  <a:schemeClr val="tx1"/>
                </a:solidFill>
              </a:rPr>
              <a:t>O</a:t>
            </a:r>
          </a:p>
        </p:txBody>
      </p:sp>
      <p:sp>
        <p:nvSpPr>
          <p:cNvPr id="15382" name="Oval 31"/>
          <p:cNvSpPr>
            <a:spLocks noChangeArrowheads="1"/>
          </p:cNvSpPr>
          <p:nvPr/>
        </p:nvSpPr>
        <p:spPr bwMode="auto">
          <a:xfrm>
            <a:off x="6324600" y="27432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sz="2400">
                <a:solidFill>
                  <a:schemeClr val="tx1"/>
                </a:solidFill>
              </a:rPr>
              <a:t>O</a:t>
            </a:r>
          </a:p>
        </p:txBody>
      </p:sp>
      <p:sp>
        <p:nvSpPr>
          <p:cNvPr id="15383" name="Oval 10"/>
          <p:cNvSpPr>
            <a:spLocks noChangeArrowheads="1"/>
          </p:cNvSpPr>
          <p:nvPr/>
        </p:nvSpPr>
        <p:spPr bwMode="auto">
          <a:xfrm>
            <a:off x="6934200" y="32766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5384" name="Oval 10"/>
          <p:cNvSpPr>
            <a:spLocks noChangeArrowheads="1"/>
          </p:cNvSpPr>
          <p:nvPr/>
        </p:nvSpPr>
        <p:spPr bwMode="auto">
          <a:xfrm>
            <a:off x="7467600" y="32766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5385" name="Oval 31"/>
          <p:cNvSpPr>
            <a:spLocks noChangeArrowheads="1"/>
          </p:cNvSpPr>
          <p:nvPr/>
        </p:nvSpPr>
        <p:spPr bwMode="auto">
          <a:xfrm>
            <a:off x="7696200" y="27432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sz="2400">
                <a:solidFill>
                  <a:schemeClr val="tx1"/>
                </a:solidFill>
              </a:rPr>
              <a:t>O</a:t>
            </a:r>
          </a:p>
        </p:txBody>
      </p:sp>
      <p:sp>
        <p:nvSpPr>
          <p:cNvPr id="15386" name="Oval 10"/>
          <p:cNvSpPr>
            <a:spLocks noChangeArrowheads="1"/>
          </p:cNvSpPr>
          <p:nvPr/>
        </p:nvSpPr>
        <p:spPr bwMode="auto">
          <a:xfrm>
            <a:off x="8305800" y="32766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6" name="Slide Number Placeholder 5"/>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47080CD-4C52-4955-B015-B8D24F7F8457}" type="slidenum">
              <a:rPr lang="en-US" sz="1400" smtClean="0">
                <a:solidFill>
                  <a:schemeClr val="tx1"/>
                </a:solidFill>
              </a:rPr>
              <a:pPr eaLnBrk="1" hangingPunct="1"/>
              <a:t>15</a:t>
            </a:fld>
            <a:endParaRPr lang="en-US" sz="1400" smtClean="0">
              <a:solidFill>
                <a:schemeClr val="tx1"/>
              </a:solidFill>
            </a:endParaRPr>
          </a:p>
        </p:txBody>
      </p:sp>
      <p:sp>
        <p:nvSpPr>
          <p:cNvPr id="16386" name="Rectangle 7"/>
          <p:cNvSpPr>
            <a:spLocks noGrp="1" noChangeArrowheads="1"/>
          </p:cNvSpPr>
          <p:nvPr>
            <p:ph type="title" idx="4294967295"/>
          </p:nvPr>
        </p:nvSpPr>
        <p:spPr>
          <a:xfrm>
            <a:off x="1567089" y="95476"/>
            <a:ext cx="6316663" cy="1143000"/>
          </a:xfrm>
        </p:spPr>
        <p:txBody>
          <a:bodyPr anchor="ctr"/>
          <a:lstStyle/>
          <a:p>
            <a:pPr algn="ctr" eaLnBrk="1" hangingPunct="1"/>
            <a:r>
              <a:rPr lang="en-US" sz="3600" u="sng" dirty="0" smtClean="0"/>
              <a:t>Decomposition Reactions</a:t>
            </a:r>
          </a:p>
        </p:txBody>
      </p:sp>
      <p:sp>
        <p:nvSpPr>
          <p:cNvPr id="16387" name="Oval 8"/>
          <p:cNvSpPr>
            <a:spLocks noChangeArrowheads="1"/>
          </p:cNvSpPr>
          <p:nvPr/>
        </p:nvSpPr>
        <p:spPr bwMode="auto">
          <a:xfrm>
            <a:off x="2133600" y="35052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6388" name="Oval 9"/>
          <p:cNvSpPr>
            <a:spLocks noChangeArrowheads="1"/>
          </p:cNvSpPr>
          <p:nvPr/>
        </p:nvSpPr>
        <p:spPr bwMode="auto">
          <a:xfrm>
            <a:off x="1447800" y="35052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6389" name="Oval 10"/>
          <p:cNvSpPr>
            <a:spLocks noChangeArrowheads="1"/>
          </p:cNvSpPr>
          <p:nvPr/>
        </p:nvSpPr>
        <p:spPr bwMode="auto">
          <a:xfrm>
            <a:off x="3505200" y="35052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6390" name="Oval 11"/>
          <p:cNvSpPr>
            <a:spLocks noChangeArrowheads="1"/>
          </p:cNvSpPr>
          <p:nvPr/>
        </p:nvSpPr>
        <p:spPr bwMode="auto">
          <a:xfrm>
            <a:off x="2667000" y="35052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6391" name="Oval 12"/>
          <p:cNvSpPr>
            <a:spLocks noChangeArrowheads="1"/>
          </p:cNvSpPr>
          <p:nvPr/>
        </p:nvSpPr>
        <p:spPr bwMode="auto">
          <a:xfrm>
            <a:off x="2879725" y="29718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sz="2400">
                <a:solidFill>
                  <a:schemeClr val="tx1"/>
                </a:solidFill>
              </a:rPr>
              <a:t>O</a:t>
            </a:r>
          </a:p>
        </p:txBody>
      </p:sp>
      <p:sp>
        <p:nvSpPr>
          <p:cNvPr id="16392" name="Text Box 17"/>
          <p:cNvSpPr txBox="1">
            <a:spLocks noChangeArrowheads="1"/>
          </p:cNvSpPr>
          <p:nvPr/>
        </p:nvSpPr>
        <p:spPr bwMode="auto">
          <a:xfrm>
            <a:off x="1568450" y="1127125"/>
            <a:ext cx="2354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General form:  AB</a:t>
            </a:r>
          </a:p>
        </p:txBody>
      </p:sp>
      <p:sp>
        <p:nvSpPr>
          <p:cNvPr id="16393" name="Text Box 18"/>
          <p:cNvSpPr txBox="1">
            <a:spLocks noChangeArrowheads="1"/>
          </p:cNvSpPr>
          <p:nvPr/>
        </p:nvSpPr>
        <p:spPr bwMode="auto">
          <a:xfrm>
            <a:off x="5149850" y="11271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A </a:t>
            </a:r>
          </a:p>
        </p:txBody>
      </p:sp>
      <p:sp>
        <p:nvSpPr>
          <p:cNvPr id="16394" name="Text Box 19"/>
          <p:cNvSpPr txBox="1">
            <a:spLocks noChangeArrowheads="1"/>
          </p:cNvSpPr>
          <p:nvPr/>
        </p:nvSpPr>
        <p:spPr bwMode="auto">
          <a:xfrm>
            <a:off x="6750050" y="112712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B</a:t>
            </a:r>
          </a:p>
        </p:txBody>
      </p:sp>
      <p:sp>
        <p:nvSpPr>
          <p:cNvPr id="16395" name="Rectangle 22"/>
          <p:cNvSpPr>
            <a:spLocks noChangeArrowheads="1"/>
          </p:cNvSpPr>
          <p:nvPr/>
        </p:nvSpPr>
        <p:spPr bwMode="auto">
          <a:xfrm>
            <a:off x="6003925" y="11271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2400" b="1">
                <a:solidFill>
                  <a:schemeClr val="tx1"/>
                </a:solidFill>
              </a:rPr>
              <a:t>+</a:t>
            </a:r>
          </a:p>
        </p:txBody>
      </p:sp>
      <p:sp>
        <p:nvSpPr>
          <p:cNvPr id="16396" name="Text Box 23"/>
          <p:cNvSpPr txBox="1">
            <a:spLocks noChangeArrowheads="1"/>
          </p:cNvSpPr>
          <p:nvPr/>
        </p:nvSpPr>
        <p:spPr bwMode="auto">
          <a:xfrm>
            <a:off x="2635250" y="1584325"/>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a:solidFill>
                  <a:schemeClr val="tx1"/>
                </a:solidFill>
              </a:rPr>
              <a:t>compound</a:t>
            </a:r>
          </a:p>
        </p:txBody>
      </p:sp>
      <p:sp>
        <p:nvSpPr>
          <p:cNvPr id="16397" name="Text Box 24"/>
          <p:cNvSpPr txBox="1">
            <a:spLocks noChangeArrowheads="1"/>
          </p:cNvSpPr>
          <p:nvPr/>
        </p:nvSpPr>
        <p:spPr bwMode="auto">
          <a:xfrm>
            <a:off x="4845050" y="1584325"/>
            <a:ext cx="2622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a:solidFill>
                  <a:schemeClr val="tx1"/>
                </a:solidFill>
              </a:rPr>
              <a:t>two or more elements</a:t>
            </a:r>
          </a:p>
          <a:p>
            <a:pPr eaLnBrk="1" hangingPunct="1">
              <a:lnSpc>
                <a:spcPct val="100000"/>
              </a:lnSpc>
              <a:spcBef>
                <a:spcPct val="0"/>
              </a:spcBef>
              <a:buClrTx/>
              <a:buSzTx/>
            </a:pPr>
            <a:r>
              <a:rPr lang="en-US">
                <a:solidFill>
                  <a:schemeClr val="tx1"/>
                </a:solidFill>
              </a:rPr>
              <a:t>    or compounds</a:t>
            </a:r>
          </a:p>
        </p:txBody>
      </p:sp>
      <p:sp>
        <p:nvSpPr>
          <p:cNvPr id="16398" name="Line 27"/>
          <p:cNvSpPr>
            <a:spLocks noChangeShapeType="1"/>
          </p:cNvSpPr>
          <p:nvPr/>
        </p:nvSpPr>
        <p:spPr bwMode="auto">
          <a:xfrm>
            <a:off x="4022725" y="127952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Oval 29"/>
          <p:cNvSpPr>
            <a:spLocks noChangeArrowheads="1"/>
          </p:cNvSpPr>
          <p:nvPr/>
        </p:nvSpPr>
        <p:spPr bwMode="auto">
          <a:xfrm>
            <a:off x="1600200" y="29718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sz="2400">
                <a:solidFill>
                  <a:schemeClr val="tx1"/>
                </a:solidFill>
              </a:rPr>
              <a:t>O</a:t>
            </a:r>
          </a:p>
        </p:txBody>
      </p:sp>
      <p:sp>
        <p:nvSpPr>
          <p:cNvPr id="16400" name="Oval 10"/>
          <p:cNvSpPr>
            <a:spLocks noChangeArrowheads="1"/>
          </p:cNvSpPr>
          <p:nvPr/>
        </p:nvSpPr>
        <p:spPr bwMode="auto">
          <a:xfrm>
            <a:off x="4495800" y="3057525"/>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6401" name="Oval 10"/>
          <p:cNvSpPr>
            <a:spLocks noChangeArrowheads="1"/>
          </p:cNvSpPr>
          <p:nvPr/>
        </p:nvSpPr>
        <p:spPr bwMode="auto">
          <a:xfrm>
            <a:off x="4876800" y="30480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6402" name="Oval 10"/>
          <p:cNvSpPr>
            <a:spLocks noChangeArrowheads="1"/>
          </p:cNvSpPr>
          <p:nvPr/>
        </p:nvSpPr>
        <p:spPr bwMode="auto">
          <a:xfrm>
            <a:off x="4495800" y="35052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6403" name="Oval 10"/>
          <p:cNvSpPr>
            <a:spLocks noChangeArrowheads="1"/>
          </p:cNvSpPr>
          <p:nvPr/>
        </p:nvSpPr>
        <p:spPr bwMode="auto">
          <a:xfrm>
            <a:off x="4876800" y="3505200"/>
            <a:ext cx="381000" cy="381000"/>
          </a:xfrm>
          <a:prstGeom prst="ellipse">
            <a:avLst/>
          </a:prstGeom>
          <a:gradFill rotWithShape="0">
            <a:gsLst>
              <a:gs pos="0">
                <a:srgbClr val="FFFF66"/>
              </a:gs>
              <a:gs pos="100000">
                <a:srgbClr val="FFFFCC"/>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a:solidFill>
                  <a:schemeClr val="tx1"/>
                </a:solidFill>
              </a:rPr>
              <a:t>H</a:t>
            </a:r>
          </a:p>
        </p:txBody>
      </p:sp>
      <p:sp>
        <p:nvSpPr>
          <p:cNvPr id="16404" name="Oval 30"/>
          <p:cNvSpPr>
            <a:spLocks noChangeArrowheads="1"/>
          </p:cNvSpPr>
          <p:nvPr/>
        </p:nvSpPr>
        <p:spPr bwMode="auto">
          <a:xfrm>
            <a:off x="6781800" y="3048000"/>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sz="2400">
                <a:solidFill>
                  <a:schemeClr val="tx1"/>
                </a:solidFill>
              </a:rPr>
              <a:t>O</a:t>
            </a:r>
          </a:p>
        </p:txBody>
      </p:sp>
      <p:sp>
        <p:nvSpPr>
          <p:cNvPr id="16405" name="Oval 31"/>
          <p:cNvSpPr>
            <a:spLocks noChangeArrowheads="1"/>
          </p:cNvSpPr>
          <p:nvPr/>
        </p:nvSpPr>
        <p:spPr bwMode="auto">
          <a:xfrm>
            <a:off x="6096000" y="3049588"/>
            <a:ext cx="762000" cy="762000"/>
          </a:xfrm>
          <a:prstGeom prst="ellipse">
            <a:avLst/>
          </a:prstGeom>
          <a:gradFill rotWithShape="0">
            <a:gsLst>
              <a:gs pos="0">
                <a:srgbClr val="FF9191"/>
              </a:gs>
              <a:gs pos="100000">
                <a:srgbClr val="FF0000"/>
              </a:gs>
            </a:gsLst>
            <a:lin ang="2700000" scaled="1"/>
          </a:gradFill>
          <a:ln w="9525">
            <a:solidFill>
              <a:schemeClr val="tx1"/>
            </a:solidFill>
            <a:round/>
            <a:headEnd/>
            <a:tailEnd/>
          </a:ln>
        </p:spPr>
        <p:txBody>
          <a:bodyPr wrap="none" anchor="ctr"/>
          <a:lstStyle/>
          <a:p>
            <a:pPr algn="ctr">
              <a:lnSpc>
                <a:spcPct val="100000"/>
              </a:lnSpc>
              <a:spcBef>
                <a:spcPct val="0"/>
              </a:spcBef>
              <a:buClrTx/>
              <a:buSzTx/>
            </a:pPr>
            <a:r>
              <a:rPr lang="en-US" sz="2400">
                <a:solidFill>
                  <a:schemeClr val="tx1"/>
                </a:solidFill>
              </a:rPr>
              <a:t>O</a:t>
            </a:r>
          </a:p>
        </p:txBody>
      </p:sp>
      <p:sp>
        <p:nvSpPr>
          <p:cNvPr id="16406" name="Rectangle 38"/>
          <p:cNvSpPr>
            <a:spLocks noChangeArrowheads="1"/>
          </p:cNvSpPr>
          <p:nvPr/>
        </p:nvSpPr>
        <p:spPr bwMode="auto">
          <a:xfrm>
            <a:off x="1524000" y="23622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100000"/>
              </a:lnSpc>
              <a:spcBef>
                <a:spcPct val="20000"/>
              </a:spcBef>
            </a:pPr>
            <a:r>
              <a:rPr lang="en-US" sz="2400"/>
              <a:t>2H</a:t>
            </a:r>
            <a:r>
              <a:rPr lang="en-US" sz="2400" baseline="-25000"/>
              <a:t>2</a:t>
            </a:r>
            <a:r>
              <a:rPr lang="en-US" sz="2400"/>
              <a:t>O            </a:t>
            </a:r>
            <a:r>
              <a:rPr lang="en-US" sz="2400">
                <a:sym typeface="Wingdings" pitchFamily="2" charset="2"/>
              </a:rPr>
              <a:t></a:t>
            </a:r>
            <a:r>
              <a:rPr lang="en-US" sz="2400"/>
              <a:t>       2H</a:t>
            </a:r>
            <a:r>
              <a:rPr lang="en-US" sz="2400" baseline="-25000"/>
              <a:t>2</a:t>
            </a:r>
            <a:r>
              <a:rPr lang="en-US" sz="2400"/>
              <a:t>      </a:t>
            </a:r>
            <a:r>
              <a:rPr lang="en-US" sz="2400">
                <a:sym typeface="Wingdings" pitchFamily="2" charset="2"/>
              </a:rPr>
              <a:t>+        O</a:t>
            </a:r>
            <a:r>
              <a:rPr lang="en-US" sz="2400" baseline="-25000">
                <a:sym typeface="Wingdings" pitchFamily="2" charset="2"/>
              </a:rPr>
              <a:t>2</a:t>
            </a:r>
            <a:endParaRPr lang="en-US" sz="2400">
              <a:sym typeface="Wingdings" pitchFamily="2" charset="2"/>
            </a:endParaRPr>
          </a:p>
        </p:txBody>
      </p:sp>
      <p:sp>
        <p:nvSpPr>
          <p:cNvPr id="16407" name="Oval 6"/>
          <p:cNvSpPr>
            <a:spLocks noChangeArrowheads="1"/>
          </p:cNvSpPr>
          <p:nvPr/>
        </p:nvSpPr>
        <p:spPr bwMode="auto">
          <a:xfrm>
            <a:off x="2971800" y="5562600"/>
            <a:ext cx="533400" cy="533400"/>
          </a:xfrm>
          <a:prstGeom prst="ellipse">
            <a:avLst/>
          </a:prstGeom>
          <a:solidFill>
            <a:srgbClr val="C0C0C0">
              <a:alpha val="50195"/>
            </a:srgbClr>
          </a:solidFill>
          <a:ln w="9525">
            <a:solidFill>
              <a:schemeClr val="bg2"/>
            </a:solidFill>
            <a:round/>
            <a:headEnd/>
            <a:tailEnd/>
          </a:ln>
        </p:spPr>
        <p:txBody>
          <a:bodyPr wrap="none" anchor="ctr"/>
          <a:lstStyle/>
          <a:p>
            <a:pPr algn="ctr">
              <a:lnSpc>
                <a:spcPct val="100000"/>
              </a:lnSpc>
              <a:spcBef>
                <a:spcPct val="0"/>
              </a:spcBef>
              <a:buClrTx/>
              <a:buSzTx/>
            </a:pPr>
            <a:r>
              <a:rPr lang="en-US">
                <a:solidFill>
                  <a:schemeClr val="tx1"/>
                </a:solidFill>
              </a:rPr>
              <a:t>Na</a:t>
            </a:r>
            <a:r>
              <a:rPr lang="en-US" baseline="30000">
                <a:solidFill>
                  <a:schemeClr val="tx1"/>
                </a:solidFill>
              </a:rPr>
              <a:t>+</a:t>
            </a:r>
          </a:p>
        </p:txBody>
      </p:sp>
      <p:sp>
        <p:nvSpPr>
          <p:cNvPr id="16408" name="Oval 7"/>
          <p:cNvSpPr>
            <a:spLocks noChangeArrowheads="1"/>
          </p:cNvSpPr>
          <p:nvPr/>
        </p:nvSpPr>
        <p:spPr bwMode="auto">
          <a:xfrm>
            <a:off x="2438400" y="5562600"/>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lnSpc>
                <a:spcPct val="100000"/>
              </a:lnSpc>
              <a:spcBef>
                <a:spcPct val="0"/>
              </a:spcBef>
              <a:buClrTx/>
              <a:buSzTx/>
            </a:pPr>
            <a:r>
              <a:rPr lang="en-US">
                <a:solidFill>
                  <a:schemeClr val="tx1"/>
                </a:solidFill>
              </a:rPr>
              <a:t>Cl </a:t>
            </a:r>
            <a:r>
              <a:rPr lang="en-US" baseline="30000">
                <a:solidFill>
                  <a:schemeClr val="tx1"/>
                </a:solidFill>
              </a:rPr>
              <a:t>-</a:t>
            </a:r>
          </a:p>
        </p:txBody>
      </p:sp>
      <p:sp>
        <p:nvSpPr>
          <p:cNvPr id="16409" name="Oval 8"/>
          <p:cNvSpPr>
            <a:spLocks noChangeArrowheads="1"/>
          </p:cNvSpPr>
          <p:nvPr/>
        </p:nvSpPr>
        <p:spPr bwMode="auto">
          <a:xfrm>
            <a:off x="6477000" y="5638800"/>
            <a:ext cx="533400" cy="533400"/>
          </a:xfrm>
          <a:prstGeom prst="ellipse">
            <a:avLst/>
          </a:prstGeom>
          <a:solidFill>
            <a:srgbClr val="C0C0C0">
              <a:alpha val="50195"/>
            </a:srgbClr>
          </a:solidFill>
          <a:ln w="9525">
            <a:solidFill>
              <a:schemeClr val="bg2"/>
            </a:solidFill>
            <a:round/>
            <a:headEnd/>
            <a:tailEnd/>
          </a:ln>
        </p:spPr>
        <p:txBody>
          <a:bodyPr wrap="none" anchor="ctr"/>
          <a:lstStyle/>
          <a:p>
            <a:pPr algn="ctr">
              <a:lnSpc>
                <a:spcPct val="100000"/>
              </a:lnSpc>
              <a:spcBef>
                <a:spcPct val="0"/>
              </a:spcBef>
              <a:buClrTx/>
              <a:buSzTx/>
            </a:pPr>
            <a:r>
              <a:rPr lang="en-US">
                <a:solidFill>
                  <a:schemeClr val="tx1"/>
                </a:solidFill>
              </a:rPr>
              <a:t>Na</a:t>
            </a:r>
          </a:p>
        </p:txBody>
      </p:sp>
      <p:sp>
        <p:nvSpPr>
          <p:cNvPr id="16410" name="Oval 9"/>
          <p:cNvSpPr>
            <a:spLocks noChangeArrowheads="1"/>
          </p:cNvSpPr>
          <p:nvPr/>
        </p:nvSpPr>
        <p:spPr bwMode="auto">
          <a:xfrm>
            <a:off x="4572000" y="5038725"/>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lnSpc>
                <a:spcPct val="100000"/>
              </a:lnSpc>
              <a:spcBef>
                <a:spcPct val="0"/>
              </a:spcBef>
              <a:buClrTx/>
              <a:buSzTx/>
            </a:pPr>
            <a:r>
              <a:rPr lang="en-US">
                <a:solidFill>
                  <a:schemeClr val="tx1"/>
                </a:solidFill>
              </a:rPr>
              <a:t>Cl</a:t>
            </a:r>
          </a:p>
        </p:txBody>
      </p:sp>
      <p:sp>
        <p:nvSpPr>
          <p:cNvPr id="16411" name="Oval 10"/>
          <p:cNvSpPr>
            <a:spLocks noChangeArrowheads="1"/>
          </p:cNvSpPr>
          <p:nvPr/>
        </p:nvSpPr>
        <p:spPr bwMode="auto">
          <a:xfrm>
            <a:off x="6477000" y="4962525"/>
            <a:ext cx="533400" cy="533400"/>
          </a:xfrm>
          <a:prstGeom prst="ellipse">
            <a:avLst/>
          </a:prstGeom>
          <a:solidFill>
            <a:srgbClr val="C0C0C0">
              <a:alpha val="50195"/>
            </a:srgbClr>
          </a:solidFill>
          <a:ln w="9525">
            <a:solidFill>
              <a:schemeClr val="bg2"/>
            </a:solidFill>
            <a:round/>
            <a:headEnd/>
            <a:tailEnd/>
          </a:ln>
        </p:spPr>
        <p:txBody>
          <a:bodyPr wrap="none" anchor="ctr"/>
          <a:lstStyle/>
          <a:p>
            <a:pPr algn="ctr">
              <a:lnSpc>
                <a:spcPct val="100000"/>
              </a:lnSpc>
              <a:spcBef>
                <a:spcPct val="0"/>
              </a:spcBef>
              <a:buClrTx/>
              <a:buSzTx/>
            </a:pPr>
            <a:r>
              <a:rPr lang="en-US">
                <a:solidFill>
                  <a:schemeClr val="tx1"/>
                </a:solidFill>
              </a:rPr>
              <a:t>Na</a:t>
            </a:r>
          </a:p>
        </p:txBody>
      </p:sp>
      <p:sp>
        <p:nvSpPr>
          <p:cNvPr id="16412" name="Oval 11"/>
          <p:cNvSpPr>
            <a:spLocks noChangeArrowheads="1"/>
          </p:cNvSpPr>
          <p:nvPr/>
        </p:nvSpPr>
        <p:spPr bwMode="auto">
          <a:xfrm>
            <a:off x="4572000" y="5572125"/>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lnSpc>
                <a:spcPct val="100000"/>
              </a:lnSpc>
              <a:spcBef>
                <a:spcPct val="0"/>
              </a:spcBef>
              <a:buClrTx/>
              <a:buSzTx/>
            </a:pPr>
            <a:r>
              <a:rPr lang="en-US">
                <a:solidFill>
                  <a:schemeClr val="tx1"/>
                </a:solidFill>
              </a:rPr>
              <a:t>Cl</a:t>
            </a:r>
          </a:p>
        </p:txBody>
      </p:sp>
      <p:sp>
        <p:nvSpPr>
          <p:cNvPr id="16413" name="Oval 12"/>
          <p:cNvSpPr>
            <a:spLocks noChangeArrowheads="1"/>
          </p:cNvSpPr>
          <p:nvPr/>
        </p:nvSpPr>
        <p:spPr bwMode="auto">
          <a:xfrm>
            <a:off x="2438400" y="5029200"/>
            <a:ext cx="533400" cy="533400"/>
          </a:xfrm>
          <a:prstGeom prst="ellipse">
            <a:avLst/>
          </a:prstGeom>
          <a:solidFill>
            <a:srgbClr val="C0C0C0">
              <a:alpha val="50195"/>
            </a:srgbClr>
          </a:solidFill>
          <a:ln w="9525">
            <a:solidFill>
              <a:schemeClr val="bg2"/>
            </a:solidFill>
            <a:round/>
            <a:headEnd/>
            <a:tailEnd/>
          </a:ln>
        </p:spPr>
        <p:txBody>
          <a:bodyPr wrap="none" anchor="ctr"/>
          <a:lstStyle/>
          <a:p>
            <a:pPr algn="ctr">
              <a:lnSpc>
                <a:spcPct val="100000"/>
              </a:lnSpc>
              <a:spcBef>
                <a:spcPct val="0"/>
              </a:spcBef>
              <a:buClrTx/>
              <a:buSzTx/>
            </a:pPr>
            <a:r>
              <a:rPr lang="en-US">
                <a:solidFill>
                  <a:schemeClr val="tx1"/>
                </a:solidFill>
              </a:rPr>
              <a:t>Na</a:t>
            </a:r>
            <a:r>
              <a:rPr lang="en-US" baseline="30000">
                <a:solidFill>
                  <a:schemeClr val="tx1"/>
                </a:solidFill>
              </a:rPr>
              <a:t>+</a:t>
            </a:r>
          </a:p>
        </p:txBody>
      </p:sp>
      <p:sp>
        <p:nvSpPr>
          <p:cNvPr id="16414" name="Oval 13"/>
          <p:cNvSpPr>
            <a:spLocks noChangeArrowheads="1"/>
          </p:cNvSpPr>
          <p:nvPr/>
        </p:nvSpPr>
        <p:spPr bwMode="auto">
          <a:xfrm>
            <a:off x="2971800" y="5029200"/>
            <a:ext cx="533400" cy="533400"/>
          </a:xfrm>
          <a:prstGeom prst="ellipse">
            <a:avLst/>
          </a:prstGeom>
          <a:solidFill>
            <a:srgbClr val="99CC00">
              <a:alpha val="50195"/>
            </a:srgbClr>
          </a:solidFill>
          <a:ln w="9525">
            <a:solidFill>
              <a:srgbClr val="99CC00"/>
            </a:solidFill>
            <a:round/>
            <a:headEnd/>
            <a:tailEnd/>
          </a:ln>
        </p:spPr>
        <p:txBody>
          <a:bodyPr wrap="none" anchor="ctr"/>
          <a:lstStyle/>
          <a:p>
            <a:pPr algn="ctr">
              <a:lnSpc>
                <a:spcPct val="100000"/>
              </a:lnSpc>
              <a:spcBef>
                <a:spcPct val="0"/>
              </a:spcBef>
              <a:buClrTx/>
              <a:buSzTx/>
            </a:pPr>
            <a:r>
              <a:rPr lang="en-US">
                <a:solidFill>
                  <a:schemeClr val="tx1"/>
                </a:solidFill>
              </a:rPr>
              <a:t>Cl </a:t>
            </a:r>
            <a:r>
              <a:rPr lang="en-US" baseline="30000">
                <a:solidFill>
                  <a:schemeClr val="tx1"/>
                </a:solidFill>
              </a:rPr>
              <a:t>-</a:t>
            </a:r>
          </a:p>
        </p:txBody>
      </p:sp>
      <p:sp>
        <p:nvSpPr>
          <p:cNvPr id="16415" name="Text Box 14"/>
          <p:cNvSpPr txBox="1">
            <a:spLocks noChangeArrowheads="1"/>
          </p:cNvSpPr>
          <p:nvPr/>
        </p:nvSpPr>
        <p:spPr bwMode="auto">
          <a:xfrm>
            <a:off x="2362200" y="4392613"/>
            <a:ext cx="474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2 NaCl    </a:t>
            </a:r>
            <a:r>
              <a:rPr lang="en-US" sz="2400">
                <a:solidFill>
                  <a:schemeClr val="tx1"/>
                </a:solidFill>
                <a:sym typeface="Wingdings" pitchFamily="2" charset="2"/>
              </a:rPr>
              <a:t> </a:t>
            </a:r>
            <a:r>
              <a:rPr lang="en-US" sz="2400">
                <a:solidFill>
                  <a:schemeClr val="tx1"/>
                </a:solidFill>
              </a:rPr>
              <a:t>      Cl</a:t>
            </a:r>
            <a:r>
              <a:rPr lang="en-US" sz="2400" baseline="-25000">
                <a:solidFill>
                  <a:schemeClr val="tx1"/>
                </a:solidFill>
              </a:rPr>
              <a:t>2</a:t>
            </a:r>
            <a:r>
              <a:rPr lang="en-US" sz="2400">
                <a:solidFill>
                  <a:schemeClr val="tx1"/>
                </a:solidFill>
              </a:rPr>
              <a:t>      </a:t>
            </a:r>
            <a:r>
              <a:rPr lang="en-US" sz="2400">
                <a:solidFill>
                  <a:schemeClr val="tx1"/>
                </a:solidFill>
                <a:sym typeface="Wingdings" pitchFamily="2" charset="2"/>
              </a:rPr>
              <a:t>+        2 Na</a:t>
            </a:r>
            <a:endParaRPr lang="en-US" sz="240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47503098-77A5-4498-ADF5-A02F3EFBABF5}" type="slidenum">
              <a:rPr lang="en-US" sz="1400" smtClean="0">
                <a:solidFill>
                  <a:schemeClr val="tx1"/>
                </a:solidFill>
              </a:rPr>
              <a:pPr eaLnBrk="1" hangingPunct="1"/>
              <a:t>16</a:t>
            </a:fld>
            <a:endParaRPr lang="en-US" sz="1400" smtClean="0">
              <a:solidFill>
                <a:schemeClr val="tx1"/>
              </a:solidFill>
            </a:endParaRPr>
          </a:p>
        </p:txBody>
      </p:sp>
      <p:sp>
        <p:nvSpPr>
          <p:cNvPr id="17410" name="Rectangle 2"/>
          <p:cNvSpPr>
            <a:spLocks noGrp="1" noChangeArrowheads="1"/>
          </p:cNvSpPr>
          <p:nvPr>
            <p:ph type="title" idx="4294967295"/>
          </p:nvPr>
        </p:nvSpPr>
        <p:spPr>
          <a:xfrm>
            <a:off x="428625" y="76200"/>
            <a:ext cx="8715375" cy="1143000"/>
          </a:xfrm>
        </p:spPr>
        <p:txBody>
          <a:bodyPr anchor="ctr">
            <a:normAutofit fontScale="90000"/>
          </a:bodyPr>
          <a:lstStyle/>
          <a:p>
            <a:pPr eaLnBrk="1" hangingPunct="1"/>
            <a:r>
              <a:rPr lang="en-US" sz="3500" u="sng" smtClean="0"/>
              <a:t>Single and Double Replacement Reactions</a:t>
            </a:r>
          </a:p>
        </p:txBody>
      </p:sp>
      <p:sp>
        <p:nvSpPr>
          <p:cNvPr id="17411" name="Rectangle 3"/>
          <p:cNvSpPr>
            <a:spLocks noChangeArrowheads="1"/>
          </p:cNvSpPr>
          <p:nvPr/>
        </p:nvSpPr>
        <p:spPr bwMode="auto">
          <a:xfrm>
            <a:off x="2286000" y="3810000"/>
            <a:ext cx="4572000" cy="2133600"/>
          </a:xfrm>
          <a:prstGeom prst="rect">
            <a:avLst/>
          </a:prstGeom>
          <a:gradFill rotWithShape="0">
            <a:gsLst>
              <a:gs pos="0">
                <a:srgbClr val="FFCC00"/>
              </a:gs>
              <a:gs pos="100000">
                <a:srgbClr val="FFFFCC"/>
              </a:gs>
            </a:gsLst>
            <a:path path="rect">
              <a:fillToRect l="100000" b="10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00"/>
            </a:extrusionClr>
          </a:sp3d>
        </p:spPr>
        <p:txBody>
          <a:bodyPr wrap="none" anchor="ctr">
            <a:flatTx/>
          </a:bodyPr>
          <a:lstStyle/>
          <a:p>
            <a:pPr>
              <a:lnSpc>
                <a:spcPct val="100000"/>
              </a:lnSpc>
              <a:spcBef>
                <a:spcPct val="0"/>
              </a:spcBef>
              <a:buClrTx/>
              <a:buSzTx/>
            </a:pPr>
            <a:endParaRPr lang="en-US" sz="2400">
              <a:solidFill>
                <a:schemeClr val="tx1"/>
              </a:solidFill>
              <a:latin typeface="Times New Roman" pitchFamily="18" charset="0"/>
            </a:endParaRPr>
          </a:p>
        </p:txBody>
      </p:sp>
      <p:sp>
        <p:nvSpPr>
          <p:cNvPr id="17412" name="Text Box 4"/>
          <p:cNvSpPr txBox="1">
            <a:spLocks noChangeArrowheads="1"/>
          </p:cNvSpPr>
          <p:nvPr/>
        </p:nvSpPr>
        <p:spPr bwMode="auto">
          <a:xfrm>
            <a:off x="2362200" y="3886200"/>
            <a:ext cx="298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b="1">
                <a:solidFill>
                  <a:schemeClr val="tx1"/>
                </a:solidFill>
              </a:rPr>
              <a:t>Double-replacement reaction</a:t>
            </a:r>
          </a:p>
        </p:txBody>
      </p:sp>
      <p:sp>
        <p:nvSpPr>
          <p:cNvPr id="17413" name="Text Box 5"/>
          <p:cNvSpPr txBox="1">
            <a:spLocks noChangeArrowheads="1"/>
          </p:cNvSpPr>
          <p:nvPr/>
        </p:nvSpPr>
        <p:spPr bwMode="auto">
          <a:xfrm>
            <a:off x="2514600" y="4419600"/>
            <a:ext cx="404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b="1">
                <a:solidFill>
                  <a:schemeClr val="tx1"/>
                </a:solidFill>
              </a:rPr>
              <a:t>CaCO</a:t>
            </a:r>
            <a:r>
              <a:rPr lang="en-US" sz="1400" b="1" baseline="-25000">
                <a:solidFill>
                  <a:schemeClr val="tx1"/>
                </a:solidFill>
              </a:rPr>
              <a:t>3</a:t>
            </a:r>
            <a:r>
              <a:rPr lang="en-US" sz="1400" b="1">
                <a:solidFill>
                  <a:schemeClr val="tx1"/>
                </a:solidFill>
              </a:rPr>
              <a:t>     +     2 HCl     </a:t>
            </a:r>
            <a:r>
              <a:rPr lang="en-US" sz="1400" b="1">
                <a:solidFill>
                  <a:schemeClr val="tx1"/>
                </a:solidFill>
                <a:sym typeface="Wingdings" pitchFamily="2" charset="2"/>
              </a:rPr>
              <a:t>     CaCl</a:t>
            </a:r>
            <a:r>
              <a:rPr lang="en-US" sz="1400" b="1" baseline="-25000">
                <a:solidFill>
                  <a:schemeClr val="tx1"/>
                </a:solidFill>
              </a:rPr>
              <a:t>2</a:t>
            </a:r>
            <a:r>
              <a:rPr lang="en-US" sz="1400" b="1">
                <a:solidFill>
                  <a:schemeClr val="tx1"/>
                </a:solidFill>
                <a:sym typeface="Wingdings" pitchFamily="2" charset="2"/>
              </a:rPr>
              <a:t>     +     H</a:t>
            </a:r>
            <a:r>
              <a:rPr lang="en-US" sz="1400" b="1" baseline="-25000">
                <a:solidFill>
                  <a:schemeClr val="tx1"/>
                </a:solidFill>
              </a:rPr>
              <a:t>2</a:t>
            </a:r>
            <a:r>
              <a:rPr lang="en-US" sz="1400" b="1">
                <a:solidFill>
                  <a:schemeClr val="tx1"/>
                </a:solidFill>
                <a:sym typeface="Wingdings" pitchFamily="2" charset="2"/>
              </a:rPr>
              <a:t>CO</a:t>
            </a:r>
            <a:r>
              <a:rPr lang="en-US" sz="1400" b="1" baseline="-25000">
                <a:solidFill>
                  <a:schemeClr val="tx1"/>
                </a:solidFill>
              </a:rPr>
              <a:t>3</a:t>
            </a:r>
          </a:p>
        </p:txBody>
      </p:sp>
      <p:sp>
        <p:nvSpPr>
          <p:cNvPr id="17414" name="Line 6"/>
          <p:cNvSpPr>
            <a:spLocks noChangeShapeType="1"/>
          </p:cNvSpPr>
          <p:nvPr/>
        </p:nvSpPr>
        <p:spPr bwMode="auto">
          <a:xfrm flipV="1">
            <a:off x="2743200" y="4267200"/>
            <a:ext cx="0" cy="2286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7"/>
          <p:cNvSpPr>
            <a:spLocks noChangeShapeType="1"/>
          </p:cNvSpPr>
          <p:nvPr/>
        </p:nvSpPr>
        <p:spPr bwMode="auto">
          <a:xfrm>
            <a:off x="2743200" y="4267200"/>
            <a:ext cx="2286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8"/>
          <p:cNvSpPr>
            <a:spLocks noChangeShapeType="1"/>
          </p:cNvSpPr>
          <p:nvPr/>
        </p:nvSpPr>
        <p:spPr bwMode="auto">
          <a:xfrm flipV="1">
            <a:off x="5029200" y="4267200"/>
            <a:ext cx="0" cy="228600"/>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17" name="Line 9"/>
          <p:cNvSpPr>
            <a:spLocks noChangeShapeType="1"/>
          </p:cNvSpPr>
          <p:nvPr/>
        </p:nvSpPr>
        <p:spPr bwMode="auto">
          <a:xfrm>
            <a:off x="4114800" y="4724400"/>
            <a:ext cx="0" cy="228600"/>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Line 10"/>
          <p:cNvSpPr>
            <a:spLocks noChangeShapeType="1"/>
          </p:cNvSpPr>
          <p:nvPr/>
        </p:nvSpPr>
        <p:spPr bwMode="auto">
          <a:xfrm>
            <a:off x="4114800" y="4953000"/>
            <a:ext cx="1143000" cy="0"/>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Line 11"/>
          <p:cNvSpPr>
            <a:spLocks noChangeShapeType="1"/>
          </p:cNvSpPr>
          <p:nvPr/>
        </p:nvSpPr>
        <p:spPr bwMode="auto">
          <a:xfrm>
            <a:off x="5257800" y="4724400"/>
            <a:ext cx="0" cy="228600"/>
          </a:xfrm>
          <a:prstGeom prst="line">
            <a:avLst/>
          </a:prstGeom>
          <a:noFill/>
          <a:ln w="28575">
            <a:solidFill>
              <a:srgbClr val="CC33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0" name="Line 12"/>
          <p:cNvSpPr>
            <a:spLocks noChangeShapeType="1"/>
          </p:cNvSpPr>
          <p:nvPr/>
        </p:nvSpPr>
        <p:spPr bwMode="auto">
          <a:xfrm>
            <a:off x="3962400" y="4724400"/>
            <a:ext cx="0" cy="38100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13"/>
          <p:cNvSpPr>
            <a:spLocks noChangeShapeType="1"/>
          </p:cNvSpPr>
          <p:nvPr/>
        </p:nvSpPr>
        <p:spPr bwMode="auto">
          <a:xfrm>
            <a:off x="3962400" y="5105400"/>
            <a:ext cx="2057400"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14"/>
          <p:cNvSpPr>
            <a:spLocks noChangeShapeType="1"/>
          </p:cNvSpPr>
          <p:nvPr/>
        </p:nvSpPr>
        <p:spPr bwMode="auto">
          <a:xfrm>
            <a:off x="6019800" y="4724400"/>
            <a:ext cx="0" cy="381000"/>
          </a:xfrm>
          <a:prstGeom prst="line">
            <a:avLst/>
          </a:prstGeom>
          <a:noFill/>
          <a:ln w="28575">
            <a:solidFill>
              <a:srgbClr val="0066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3" name="Line 15"/>
          <p:cNvSpPr>
            <a:spLocks noChangeShapeType="1"/>
          </p:cNvSpPr>
          <p:nvPr/>
        </p:nvSpPr>
        <p:spPr bwMode="auto">
          <a:xfrm>
            <a:off x="2971800" y="4724400"/>
            <a:ext cx="0" cy="5334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16"/>
          <p:cNvSpPr>
            <a:spLocks noChangeShapeType="1"/>
          </p:cNvSpPr>
          <p:nvPr/>
        </p:nvSpPr>
        <p:spPr bwMode="auto">
          <a:xfrm>
            <a:off x="2971800" y="5257800"/>
            <a:ext cx="33528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7"/>
          <p:cNvSpPr>
            <a:spLocks noChangeShapeType="1"/>
          </p:cNvSpPr>
          <p:nvPr/>
        </p:nvSpPr>
        <p:spPr bwMode="auto">
          <a:xfrm>
            <a:off x="6324600" y="4724400"/>
            <a:ext cx="0" cy="533400"/>
          </a:xfrm>
          <a:prstGeom prst="line">
            <a:avLst/>
          </a:prstGeom>
          <a:noFill/>
          <a:ln w="28575">
            <a:solidFill>
              <a:srgbClr val="FF66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6" name="Text Box 18"/>
          <p:cNvSpPr txBox="1">
            <a:spLocks noChangeArrowheads="1"/>
          </p:cNvSpPr>
          <p:nvPr/>
        </p:nvSpPr>
        <p:spPr bwMode="auto">
          <a:xfrm>
            <a:off x="2362200" y="5349875"/>
            <a:ext cx="4054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b="1">
                <a:solidFill>
                  <a:schemeClr val="tx1"/>
                </a:solidFill>
              </a:rPr>
              <a:t>General form:</a:t>
            </a:r>
          </a:p>
          <a:p>
            <a:pPr eaLnBrk="1" hangingPunct="1">
              <a:lnSpc>
                <a:spcPct val="100000"/>
              </a:lnSpc>
              <a:spcBef>
                <a:spcPct val="0"/>
              </a:spcBef>
              <a:buClrTx/>
              <a:buSzTx/>
            </a:pPr>
            <a:r>
              <a:rPr lang="en-US" sz="1400" b="1">
                <a:solidFill>
                  <a:schemeClr val="tx1"/>
                </a:solidFill>
              </a:rPr>
              <a:t>      AB          +     CD        </a:t>
            </a:r>
            <a:r>
              <a:rPr lang="en-US" sz="1400" b="1">
                <a:solidFill>
                  <a:schemeClr val="tx1"/>
                </a:solidFill>
                <a:sym typeface="Wingdings" pitchFamily="2" charset="2"/>
              </a:rPr>
              <a:t>      AD        +       CB</a:t>
            </a:r>
            <a:endParaRPr lang="en-US" sz="1400" b="1">
              <a:solidFill>
                <a:schemeClr val="tx1"/>
              </a:solidFill>
            </a:endParaRPr>
          </a:p>
        </p:txBody>
      </p:sp>
      <p:sp>
        <p:nvSpPr>
          <p:cNvPr id="17427" name="Rectangle 19"/>
          <p:cNvSpPr>
            <a:spLocks noChangeArrowheads="1"/>
          </p:cNvSpPr>
          <p:nvPr/>
        </p:nvSpPr>
        <p:spPr bwMode="auto">
          <a:xfrm>
            <a:off x="2286000" y="1371600"/>
            <a:ext cx="4572000" cy="1981200"/>
          </a:xfrm>
          <a:prstGeom prst="rect">
            <a:avLst/>
          </a:prstGeom>
          <a:gradFill rotWithShape="0">
            <a:gsLst>
              <a:gs pos="0">
                <a:srgbClr val="FFCC00"/>
              </a:gs>
              <a:gs pos="100000">
                <a:srgbClr val="FFFFCC"/>
              </a:gs>
            </a:gsLst>
            <a:path path="rect">
              <a:fillToRect l="100000" b="100000"/>
            </a:path>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CC00"/>
            </a:extrusionClr>
          </a:sp3d>
        </p:spPr>
        <p:txBody>
          <a:bodyPr wrap="none" anchor="ctr">
            <a:flatTx/>
          </a:bodyPr>
          <a:lstStyle/>
          <a:p>
            <a:pPr>
              <a:lnSpc>
                <a:spcPct val="100000"/>
              </a:lnSpc>
              <a:spcBef>
                <a:spcPct val="0"/>
              </a:spcBef>
              <a:buClrTx/>
              <a:buSzTx/>
            </a:pPr>
            <a:endParaRPr lang="en-US" sz="2400">
              <a:solidFill>
                <a:schemeClr val="tx1"/>
              </a:solidFill>
              <a:latin typeface="Times New Roman" pitchFamily="18" charset="0"/>
            </a:endParaRPr>
          </a:p>
        </p:txBody>
      </p:sp>
      <p:sp>
        <p:nvSpPr>
          <p:cNvPr id="17428" name="Text Box 20"/>
          <p:cNvSpPr txBox="1">
            <a:spLocks noChangeArrowheads="1"/>
          </p:cNvSpPr>
          <p:nvPr/>
        </p:nvSpPr>
        <p:spPr bwMode="auto">
          <a:xfrm>
            <a:off x="2362200" y="1524000"/>
            <a:ext cx="2906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b="1">
                <a:solidFill>
                  <a:schemeClr val="tx1"/>
                </a:solidFill>
              </a:rPr>
              <a:t>Single-replacement reaction</a:t>
            </a:r>
          </a:p>
        </p:txBody>
      </p:sp>
      <p:sp>
        <p:nvSpPr>
          <p:cNvPr id="17429" name="Text Box 21"/>
          <p:cNvSpPr txBox="1">
            <a:spLocks noChangeArrowheads="1"/>
          </p:cNvSpPr>
          <p:nvPr/>
        </p:nvSpPr>
        <p:spPr bwMode="auto">
          <a:xfrm>
            <a:off x="2514600" y="2133600"/>
            <a:ext cx="3716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b="1">
                <a:solidFill>
                  <a:schemeClr val="tx1"/>
                </a:solidFill>
              </a:rPr>
              <a:t>Mg     +      CuSO</a:t>
            </a:r>
            <a:r>
              <a:rPr lang="en-US" sz="1400" b="1" baseline="-25000">
                <a:solidFill>
                  <a:schemeClr val="tx1"/>
                </a:solidFill>
              </a:rPr>
              <a:t>4</a:t>
            </a:r>
            <a:r>
              <a:rPr lang="en-US" sz="1400" b="1">
                <a:solidFill>
                  <a:schemeClr val="tx1"/>
                </a:solidFill>
              </a:rPr>
              <a:t>     </a:t>
            </a:r>
            <a:r>
              <a:rPr lang="en-US" sz="1400" b="1">
                <a:solidFill>
                  <a:schemeClr val="tx1"/>
                </a:solidFill>
                <a:sym typeface="Wingdings" pitchFamily="2" charset="2"/>
              </a:rPr>
              <a:t>     MgSO</a:t>
            </a:r>
            <a:r>
              <a:rPr lang="en-US" sz="1400" b="1" baseline="-25000">
                <a:solidFill>
                  <a:schemeClr val="tx1"/>
                </a:solidFill>
              </a:rPr>
              <a:t>4</a:t>
            </a:r>
            <a:r>
              <a:rPr lang="en-US" sz="1400" b="1">
                <a:solidFill>
                  <a:schemeClr val="tx1"/>
                </a:solidFill>
                <a:sym typeface="Wingdings" pitchFamily="2" charset="2"/>
              </a:rPr>
              <a:t>     +     Cu</a:t>
            </a:r>
            <a:endParaRPr lang="en-US" sz="1400" b="1" baseline="-25000">
              <a:solidFill>
                <a:schemeClr val="tx1"/>
              </a:solidFill>
            </a:endParaRPr>
          </a:p>
        </p:txBody>
      </p:sp>
      <p:sp>
        <p:nvSpPr>
          <p:cNvPr id="17430" name="Line 22"/>
          <p:cNvSpPr>
            <a:spLocks noChangeShapeType="1"/>
          </p:cNvSpPr>
          <p:nvPr/>
        </p:nvSpPr>
        <p:spPr bwMode="auto">
          <a:xfrm flipV="1">
            <a:off x="2743200" y="1905000"/>
            <a:ext cx="0" cy="2286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23"/>
          <p:cNvSpPr>
            <a:spLocks noChangeShapeType="1"/>
          </p:cNvSpPr>
          <p:nvPr/>
        </p:nvSpPr>
        <p:spPr bwMode="auto">
          <a:xfrm>
            <a:off x="2743200" y="1905000"/>
            <a:ext cx="2133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24"/>
          <p:cNvSpPr>
            <a:spLocks noChangeShapeType="1"/>
          </p:cNvSpPr>
          <p:nvPr/>
        </p:nvSpPr>
        <p:spPr bwMode="auto">
          <a:xfrm flipV="1">
            <a:off x="4876800" y="1905000"/>
            <a:ext cx="0" cy="22860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33" name="Line 25"/>
          <p:cNvSpPr>
            <a:spLocks noChangeShapeType="1"/>
          </p:cNvSpPr>
          <p:nvPr/>
        </p:nvSpPr>
        <p:spPr bwMode="auto">
          <a:xfrm>
            <a:off x="3657600" y="2438400"/>
            <a:ext cx="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26"/>
          <p:cNvSpPr>
            <a:spLocks noChangeShapeType="1"/>
          </p:cNvSpPr>
          <p:nvPr/>
        </p:nvSpPr>
        <p:spPr bwMode="auto">
          <a:xfrm>
            <a:off x="3657600" y="2743200"/>
            <a:ext cx="2362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27"/>
          <p:cNvSpPr>
            <a:spLocks noChangeShapeType="1"/>
          </p:cNvSpPr>
          <p:nvPr/>
        </p:nvSpPr>
        <p:spPr bwMode="auto">
          <a:xfrm>
            <a:off x="6019800" y="2438400"/>
            <a:ext cx="0" cy="3048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36" name="Text Box 28"/>
          <p:cNvSpPr txBox="1">
            <a:spLocks noChangeArrowheads="1"/>
          </p:cNvSpPr>
          <p:nvPr/>
        </p:nvSpPr>
        <p:spPr bwMode="auto">
          <a:xfrm>
            <a:off x="2362200" y="2819400"/>
            <a:ext cx="3797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b="1">
                <a:solidFill>
                  <a:schemeClr val="tx1"/>
                </a:solidFill>
              </a:rPr>
              <a:t>General form:</a:t>
            </a:r>
          </a:p>
          <a:p>
            <a:pPr eaLnBrk="1" hangingPunct="1">
              <a:lnSpc>
                <a:spcPct val="100000"/>
              </a:lnSpc>
              <a:spcBef>
                <a:spcPct val="0"/>
              </a:spcBef>
              <a:buClrTx/>
              <a:buSzTx/>
            </a:pPr>
            <a:r>
              <a:rPr lang="en-US" sz="1400" b="1">
                <a:solidFill>
                  <a:schemeClr val="tx1"/>
                </a:solidFill>
              </a:rPr>
              <a:t>      A          +     BC        </a:t>
            </a:r>
            <a:r>
              <a:rPr lang="en-US" sz="1400" b="1">
                <a:solidFill>
                  <a:schemeClr val="tx1"/>
                </a:solidFill>
                <a:sym typeface="Wingdings" pitchFamily="2" charset="2"/>
              </a:rPr>
              <a:t>      AC        +       B</a:t>
            </a:r>
            <a:endParaRPr lang="en-US" sz="1400" b="1">
              <a:solidFill>
                <a:schemeClr val="tx1"/>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15953301-4091-48BD-9AB6-C1AAAB2626BE}" type="slidenum">
              <a:rPr lang="en-US" sz="1400" smtClean="0">
                <a:solidFill>
                  <a:schemeClr val="tx1"/>
                </a:solidFill>
              </a:rPr>
              <a:pPr eaLnBrk="1" hangingPunct="1"/>
              <a:t>17</a:t>
            </a:fld>
            <a:endParaRPr lang="en-US" sz="1400" smtClean="0">
              <a:solidFill>
                <a:schemeClr val="tx1"/>
              </a:solidFill>
            </a:endParaRPr>
          </a:p>
        </p:txBody>
      </p:sp>
      <p:sp>
        <p:nvSpPr>
          <p:cNvPr id="18434" name="Rectangle 2"/>
          <p:cNvSpPr>
            <a:spLocks noGrp="1" noChangeArrowheads="1"/>
          </p:cNvSpPr>
          <p:nvPr>
            <p:ph type="title" idx="4294967295"/>
          </p:nvPr>
        </p:nvSpPr>
        <p:spPr>
          <a:xfrm>
            <a:off x="2855913" y="0"/>
            <a:ext cx="3240087" cy="838200"/>
          </a:xfrm>
        </p:spPr>
        <p:txBody>
          <a:bodyPr anchor="ctr">
            <a:normAutofit fontScale="90000"/>
          </a:bodyPr>
          <a:lstStyle/>
          <a:p>
            <a:pPr eaLnBrk="1" hangingPunct="1"/>
            <a:r>
              <a:rPr lang="en-US" sz="3600" u="sng" dirty="0" smtClean="0"/>
              <a:t>Activity Series</a:t>
            </a:r>
          </a:p>
        </p:txBody>
      </p:sp>
      <p:sp>
        <p:nvSpPr>
          <p:cNvPr id="18435" name="Text Box 5"/>
          <p:cNvSpPr txBox="1">
            <a:spLocks noChangeArrowheads="1"/>
          </p:cNvSpPr>
          <p:nvPr/>
        </p:nvSpPr>
        <p:spPr bwMode="auto">
          <a:xfrm>
            <a:off x="914400" y="762000"/>
            <a:ext cx="228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u="sng">
                <a:solidFill>
                  <a:schemeClr val="tx1"/>
                </a:solidFill>
              </a:rPr>
              <a:t>Element Reactivity</a:t>
            </a:r>
          </a:p>
        </p:txBody>
      </p:sp>
      <p:sp>
        <p:nvSpPr>
          <p:cNvPr id="18436" name="Text Box 6"/>
          <p:cNvSpPr txBox="1">
            <a:spLocks noChangeArrowheads="1"/>
          </p:cNvSpPr>
          <p:nvPr/>
        </p:nvSpPr>
        <p:spPr bwMode="auto">
          <a:xfrm>
            <a:off x="1752600" y="1250950"/>
            <a:ext cx="533400" cy="5226050"/>
          </a:xfrm>
          <a:prstGeom prst="rect">
            <a:avLst/>
          </a:prstGeom>
          <a:solidFill>
            <a:srgbClr val="E6DDD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b="1">
                <a:solidFill>
                  <a:schemeClr val="tx1"/>
                </a:solidFill>
              </a:rPr>
              <a:t>Li</a:t>
            </a:r>
          </a:p>
          <a:p>
            <a:pPr eaLnBrk="1" hangingPunct="1">
              <a:lnSpc>
                <a:spcPct val="100000"/>
              </a:lnSpc>
              <a:spcBef>
                <a:spcPct val="0"/>
              </a:spcBef>
              <a:buClrTx/>
              <a:buSzTx/>
            </a:pPr>
            <a:r>
              <a:rPr lang="en-US" sz="1600" b="1">
                <a:solidFill>
                  <a:schemeClr val="tx1"/>
                </a:solidFill>
              </a:rPr>
              <a:t>Rb</a:t>
            </a:r>
          </a:p>
          <a:p>
            <a:pPr eaLnBrk="1" hangingPunct="1">
              <a:lnSpc>
                <a:spcPct val="100000"/>
              </a:lnSpc>
              <a:spcBef>
                <a:spcPct val="0"/>
              </a:spcBef>
              <a:buClrTx/>
              <a:buSzTx/>
            </a:pPr>
            <a:r>
              <a:rPr lang="en-US" sz="1600" b="1">
                <a:solidFill>
                  <a:schemeClr val="tx1"/>
                </a:solidFill>
              </a:rPr>
              <a:t>K</a:t>
            </a:r>
          </a:p>
          <a:p>
            <a:pPr eaLnBrk="1" hangingPunct="1">
              <a:lnSpc>
                <a:spcPct val="100000"/>
              </a:lnSpc>
              <a:spcBef>
                <a:spcPct val="0"/>
              </a:spcBef>
              <a:buClrTx/>
              <a:buSzTx/>
            </a:pPr>
            <a:r>
              <a:rPr lang="en-US" sz="1600" b="1">
                <a:solidFill>
                  <a:schemeClr val="tx1"/>
                </a:solidFill>
              </a:rPr>
              <a:t>Ba</a:t>
            </a:r>
          </a:p>
          <a:p>
            <a:pPr eaLnBrk="1" hangingPunct="1">
              <a:lnSpc>
                <a:spcPct val="100000"/>
              </a:lnSpc>
              <a:spcBef>
                <a:spcPct val="0"/>
              </a:spcBef>
              <a:buClrTx/>
              <a:buSzTx/>
            </a:pPr>
            <a:r>
              <a:rPr lang="en-US" sz="1600" b="1">
                <a:solidFill>
                  <a:schemeClr val="tx1"/>
                </a:solidFill>
              </a:rPr>
              <a:t>Ca</a:t>
            </a:r>
          </a:p>
          <a:p>
            <a:pPr eaLnBrk="1" hangingPunct="1">
              <a:lnSpc>
                <a:spcPct val="100000"/>
              </a:lnSpc>
              <a:spcBef>
                <a:spcPct val="0"/>
              </a:spcBef>
              <a:buClrTx/>
              <a:buSzTx/>
            </a:pPr>
            <a:r>
              <a:rPr lang="en-US" sz="1600" b="1">
                <a:solidFill>
                  <a:schemeClr val="tx1"/>
                </a:solidFill>
              </a:rPr>
              <a:t>Na</a:t>
            </a:r>
          </a:p>
          <a:p>
            <a:pPr eaLnBrk="1" hangingPunct="1">
              <a:lnSpc>
                <a:spcPct val="100000"/>
              </a:lnSpc>
              <a:spcBef>
                <a:spcPct val="0"/>
              </a:spcBef>
              <a:buClrTx/>
              <a:buSzTx/>
            </a:pPr>
            <a:r>
              <a:rPr lang="en-US" sz="1600" b="1">
                <a:solidFill>
                  <a:schemeClr val="tx1"/>
                </a:solidFill>
              </a:rPr>
              <a:t>Mg</a:t>
            </a:r>
          </a:p>
          <a:p>
            <a:pPr eaLnBrk="1" hangingPunct="1">
              <a:lnSpc>
                <a:spcPct val="100000"/>
              </a:lnSpc>
              <a:spcBef>
                <a:spcPct val="0"/>
              </a:spcBef>
              <a:buClrTx/>
              <a:buSzTx/>
            </a:pPr>
            <a:r>
              <a:rPr lang="en-US" sz="1600" b="1">
                <a:solidFill>
                  <a:schemeClr val="tx1"/>
                </a:solidFill>
              </a:rPr>
              <a:t>Al</a:t>
            </a:r>
          </a:p>
          <a:p>
            <a:pPr eaLnBrk="1" hangingPunct="1">
              <a:lnSpc>
                <a:spcPct val="100000"/>
              </a:lnSpc>
              <a:spcBef>
                <a:spcPct val="0"/>
              </a:spcBef>
              <a:buClrTx/>
              <a:buSzTx/>
            </a:pPr>
            <a:r>
              <a:rPr lang="en-US" sz="1600" b="1">
                <a:solidFill>
                  <a:schemeClr val="tx1"/>
                </a:solidFill>
              </a:rPr>
              <a:t>Mn</a:t>
            </a:r>
          </a:p>
          <a:p>
            <a:pPr eaLnBrk="1" hangingPunct="1">
              <a:lnSpc>
                <a:spcPct val="100000"/>
              </a:lnSpc>
              <a:spcBef>
                <a:spcPct val="0"/>
              </a:spcBef>
              <a:buClrTx/>
              <a:buSzTx/>
            </a:pPr>
            <a:r>
              <a:rPr lang="en-US" sz="1600" b="1">
                <a:solidFill>
                  <a:schemeClr val="tx1"/>
                </a:solidFill>
              </a:rPr>
              <a:t>Zn</a:t>
            </a:r>
          </a:p>
          <a:p>
            <a:pPr eaLnBrk="1" hangingPunct="1">
              <a:lnSpc>
                <a:spcPct val="100000"/>
              </a:lnSpc>
              <a:spcBef>
                <a:spcPct val="0"/>
              </a:spcBef>
              <a:buClrTx/>
              <a:buSzTx/>
            </a:pPr>
            <a:r>
              <a:rPr lang="en-US" sz="1600" b="1">
                <a:solidFill>
                  <a:schemeClr val="tx1"/>
                </a:solidFill>
              </a:rPr>
              <a:t>Cr</a:t>
            </a:r>
          </a:p>
          <a:p>
            <a:pPr eaLnBrk="1" hangingPunct="1">
              <a:lnSpc>
                <a:spcPct val="100000"/>
              </a:lnSpc>
              <a:spcBef>
                <a:spcPct val="0"/>
              </a:spcBef>
              <a:buClrTx/>
              <a:buSzTx/>
            </a:pPr>
            <a:r>
              <a:rPr lang="en-US" sz="1600" b="1">
                <a:solidFill>
                  <a:schemeClr val="tx1"/>
                </a:solidFill>
              </a:rPr>
              <a:t>Fe</a:t>
            </a:r>
          </a:p>
          <a:p>
            <a:pPr eaLnBrk="1" hangingPunct="1">
              <a:lnSpc>
                <a:spcPct val="100000"/>
              </a:lnSpc>
              <a:spcBef>
                <a:spcPct val="0"/>
              </a:spcBef>
              <a:buClrTx/>
              <a:buSzTx/>
            </a:pPr>
            <a:r>
              <a:rPr lang="en-US" sz="1600" b="1">
                <a:solidFill>
                  <a:schemeClr val="tx1"/>
                </a:solidFill>
              </a:rPr>
              <a:t>Ni</a:t>
            </a:r>
          </a:p>
          <a:p>
            <a:pPr eaLnBrk="1" hangingPunct="1">
              <a:lnSpc>
                <a:spcPct val="100000"/>
              </a:lnSpc>
              <a:spcBef>
                <a:spcPct val="0"/>
              </a:spcBef>
              <a:buClrTx/>
              <a:buSzTx/>
            </a:pPr>
            <a:r>
              <a:rPr lang="en-US" sz="1600" b="1">
                <a:solidFill>
                  <a:schemeClr val="tx1"/>
                </a:solidFill>
              </a:rPr>
              <a:t>Sn</a:t>
            </a:r>
          </a:p>
          <a:p>
            <a:pPr eaLnBrk="1" hangingPunct="1">
              <a:lnSpc>
                <a:spcPct val="100000"/>
              </a:lnSpc>
              <a:spcBef>
                <a:spcPct val="0"/>
              </a:spcBef>
              <a:buClrTx/>
              <a:buSzTx/>
            </a:pPr>
            <a:r>
              <a:rPr lang="en-US" sz="1600" b="1">
                <a:solidFill>
                  <a:schemeClr val="tx1"/>
                </a:solidFill>
              </a:rPr>
              <a:t>Pb</a:t>
            </a:r>
          </a:p>
          <a:p>
            <a:pPr eaLnBrk="1" hangingPunct="1">
              <a:lnSpc>
                <a:spcPct val="100000"/>
              </a:lnSpc>
              <a:spcBef>
                <a:spcPct val="0"/>
              </a:spcBef>
              <a:buClrTx/>
              <a:buSzTx/>
            </a:pPr>
            <a:r>
              <a:rPr lang="en-US" sz="1600" b="1">
                <a:solidFill>
                  <a:schemeClr val="tx1"/>
                </a:solidFill>
              </a:rPr>
              <a:t>H</a:t>
            </a:r>
            <a:r>
              <a:rPr lang="en-US" sz="1600" b="1" baseline="-25000">
                <a:solidFill>
                  <a:schemeClr val="tx1"/>
                </a:solidFill>
              </a:rPr>
              <a:t>2</a:t>
            </a:r>
          </a:p>
          <a:p>
            <a:pPr eaLnBrk="1" hangingPunct="1">
              <a:lnSpc>
                <a:spcPct val="100000"/>
              </a:lnSpc>
              <a:spcBef>
                <a:spcPct val="0"/>
              </a:spcBef>
              <a:buClrTx/>
              <a:buSzTx/>
            </a:pPr>
            <a:r>
              <a:rPr lang="en-US" sz="1600" b="1">
                <a:solidFill>
                  <a:schemeClr val="tx1"/>
                </a:solidFill>
              </a:rPr>
              <a:t>Cu</a:t>
            </a:r>
          </a:p>
          <a:p>
            <a:pPr eaLnBrk="1" hangingPunct="1">
              <a:lnSpc>
                <a:spcPct val="100000"/>
              </a:lnSpc>
              <a:spcBef>
                <a:spcPct val="0"/>
              </a:spcBef>
              <a:buClrTx/>
              <a:buSzTx/>
            </a:pPr>
            <a:r>
              <a:rPr lang="en-US" sz="1600" b="1">
                <a:solidFill>
                  <a:schemeClr val="tx1"/>
                </a:solidFill>
              </a:rPr>
              <a:t>Hg</a:t>
            </a:r>
          </a:p>
          <a:p>
            <a:pPr eaLnBrk="1" hangingPunct="1">
              <a:lnSpc>
                <a:spcPct val="100000"/>
              </a:lnSpc>
              <a:spcBef>
                <a:spcPct val="0"/>
              </a:spcBef>
              <a:buClrTx/>
              <a:buSzTx/>
            </a:pPr>
            <a:r>
              <a:rPr lang="en-US" sz="1600" b="1">
                <a:solidFill>
                  <a:schemeClr val="tx1"/>
                </a:solidFill>
              </a:rPr>
              <a:t>Ag</a:t>
            </a:r>
          </a:p>
          <a:p>
            <a:pPr eaLnBrk="1" hangingPunct="1">
              <a:lnSpc>
                <a:spcPct val="100000"/>
              </a:lnSpc>
              <a:spcBef>
                <a:spcPct val="0"/>
              </a:spcBef>
              <a:buClrTx/>
              <a:buSzTx/>
            </a:pPr>
            <a:r>
              <a:rPr lang="en-US" sz="1600" b="1">
                <a:solidFill>
                  <a:schemeClr val="tx1"/>
                </a:solidFill>
              </a:rPr>
              <a:t>Pt</a:t>
            </a:r>
          </a:p>
          <a:p>
            <a:pPr eaLnBrk="1" hangingPunct="1">
              <a:lnSpc>
                <a:spcPct val="100000"/>
              </a:lnSpc>
              <a:spcBef>
                <a:spcPct val="0"/>
              </a:spcBef>
              <a:buClrTx/>
              <a:buSzTx/>
            </a:pPr>
            <a:r>
              <a:rPr lang="en-US" sz="1600" b="1">
                <a:solidFill>
                  <a:schemeClr val="tx1"/>
                </a:solidFill>
              </a:rPr>
              <a:t>Au</a:t>
            </a:r>
          </a:p>
        </p:txBody>
      </p:sp>
      <p:sp>
        <p:nvSpPr>
          <p:cNvPr id="18437" name="Text Box 10"/>
          <p:cNvSpPr txBox="1">
            <a:spLocks noChangeArrowheads="1"/>
          </p:cNvSpPr>
          <p:nvPr/>
        </p:nvSpPr>
        <p:spPr bwMode="auto">
          <a:xfrm>
            <a:off x="4876800" y="762000"/>
            <a:ext cx="222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800" b="1" u="sng">
                <a:solidFill>
                  <a:schemeClr val="tx1"/>
                </a:solidFill>
              </a:rPr>
              <a:t>Halogen Reactivity</a:t>
            </a:r>
          </a:p>
        </p:txBody>
      </p:sp>
      <p:sp>
        <p:nvSpPr>
          <p:cNvPr id="18438" name="Text Box 11"/>
          <p:cNvSpPr txBox="1">
            <a:spLocks noChangeArrowheads="1"/>
          </p:cNvSpPr>
          <p:nvPr/>
        </p:nvSpPr>
        <p:spPr bwMode="auto">
          <a:xfrm>
            <a:off x="5638800" y="1219200"/>
            <a:ext cx="609600" cy="1069975"/>
          </a:xfrm>
          <a:prstGeom prst="rect">
            <a:avLst/>
          </a:prstGeom>
          <a:solidFill>
            <a:srgbClr val="EFE9E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b="1">
                <a:solidFill>
                  <a:schemeClr val="tx1"/>
                </a:solidFill>
              </a:rPr>
              <a:t>F</a:t>
            </a:r>
            <a:r>
              <a:rPr lang="en-US" sz="1600" b="1" baseline="-25000">
                <a:solidFill>
                  <a:schemeClr val="tx1"/>
                </a:solidFill>
              </a:rPr>
              <a:t>2</a:t>
            </a:r>
          </a:p>
          <a:p>
            <a:pPr eaLnBrk="1" hangingPunct="1">
              <a:lnSpc>
                <a:spcPct val="100000"/>
              </a:lnSpc>
              <a:spcBef>
                <a:spcPct val="0"/>
              </a:spcBef>
              <a:buClrTx/>
              <a:buSzTx/>
            </a:pPr>
            <a:r>
              <a:rPr lang="en-US" sz="1600" b="1">
                <a:solidFill>
                  <a:schemeClr val="tx1"/>
                </a:solidFill>
              </a:rPr>
              <a:t>Cl</a:t>
            </a:r>
            <a:r>
              <a:rPr lang="en-US" sz="1600" b="1" baseline="-25000">
                <a:solidFill>
                  <a:schemeClr val="tx1"/>
                </a:solidFill>
              </a:rPr>
              <a:t>2</a:t>
            </a:r>
            <a:endParaRPr lang="en-US" sz="1600" b="1">
              <a:solidFill>
                <a:schemeClr val="tx1"/>
              </a:solidFill>
            </a:endParaRPr>
          </a:p>
          <a:p>
            <a:pPr eaLnBrk="1" hangingPunct="1">
              <a:lnSpc>
                <a:spcPct val="100000"/>
              </a:lnSpc>
              <a:spcBef>
                <a:spcPct val="0"/>
              </a:spcBef>
              <a:buClrTx/>
              <a:buSzTx/>
            </a:pPr>
            <a:r>
              <a:rPr lang="en-US" sz="1600" b="1">
                <a:solidFill>
                  <a:schemeClr val="tx1"/>
                </a:solidFill>
              </a:rPr>
              <a:t>Br</a:t>
            </a:r>
            <a:r>
              <a:rPr lang="en-US" sz="1600" b="1" baseline="-25000">
                <a:solidFill>
                  <a:schemeClr val="tx1"/>
                </a:solidFill>
              </a:rPr>
              <a:t>2</a:t>
            </a:r>
            <a:endParaRPr lang="en-US" sz="1600" b="1">
              <a:solidFill>
                <a:schemeClr val="tx1"/>
              </a:solidFill>
            </a:endParaRPr>
          </a:p>
          <a:p>
            <a:pPr eaLnBrk="1" hangingPunct="1">
              <a:lnSpc>
                <a:spcPct val="100000"/>
              </a:lnSpc>
              <a:spcBef>
                <a:spcPct val="0"/>
              </a:spcBef>
              <a:buClrTx/>
              <a:buSzTx/>
            </a:pPr>
            <a:r>
              <a:rPr lang="en-US" sz="1600" b="1">
                <a:solidFill>
                  <a:schemeClr val="tx1"/>
                </a:solidFill>
              </a:rPr>
              <a:t>I</a:t>
            </a:r>
            <a:r>
              <a:rPr lang="en-US" sz="1600" b="1" baseline="-25000">
                <a:solidFill>
                  <a:schemeClr val="tx1"/>
                </a:solidFill>
              </a:rPr>
              <a:t>2</a:t>
            </a:r>
          </a:p>
        </p:txBody>
      </p:sp>
      <p:sp>
        <p:nvSpPr>
          <p:cNvPr id="18440" name="Line 11"/>
          <p:cNvSpPr>
            <a:spLocks noChangeShapeType="1"/>
          </p:cNvSpPr>
          <p:nvPr/>
        </p:nvSpPr>
        <p:spPr bwMode="auto">
          <a:xfrm flipV="1">
            <a:off x="2590800" y="1371600"/>
            <a:ext cx="0" cy="502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12"/>
          <p:cNvSpPr txBox="1">
            <a:spLocks noChangeArrowheads="1"/>
          </p:cNvSpPr>
          <p:nvPr/>
        </p:nvSpPr>
        <p:spPr bwMode="auto">
          <a:xfrm>
            <a:off x="2743200" y="3276600"/>
            <a:ext cx="1905000" cy="427038"/>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spcBef>
                <a:spcPct val="50000"/>
              </a:spcBef>
            </a:pPr>
            <a:r>
              <a:rPr lang="en-US"/>
              <a:t>More Reactive</a:t>
            </a:r>
          </a:p>
        </p:txBody>
      </p:sp>
      <p:sp>
        <p:nvSpPr>
          <p:cNvPr id="18442" name="Line 13"/>
          <p:cNvSpPr>
            <a:spLocks noChangeShapeType="1"/>
          </p:cNvSpPr>
          <p:nvPr/>
        </p:nvSpPr>
        <p:spPr bwMode="auto">
          <a:xfrm flipV="1">
            <a:off x="5486400" y="1371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11B2BFA-9753-415B-98D0-1DB9AE9E0745}" type="slidenum">
              <a:rPr lang="en-US" sz="1400" smtClean="0">
                <a:solidFill>
                  <a:schemeClr val="tx1"/>
                </a:solidFill>
              </a:rPr>
              <a:pPr eaLnBrk="1" hangingPunct="1"/>
              <a:t>18</a:t>
            </a:fld>
            <a:endParaRPr lang="en-US" sz="1400" smtClean="0">
              <a:solidFill>
                <a:schemeClr val="tx1"/>
              </a:solidFill>
            </a:endParaRPr>
          </a:p>
        </p:txBody>
      </p:sp>
      <p:sp>
        <p:nvSpPr>
          <p:cNvPr id="19458" name="Rectangle 2"/>
          <p:cNvSpPr>
            <a:spLocks noGrp="1" noChangeArrowheads="1"/>
          </p:cNvSpPr>
          <p:nvPr>
            <p:ph type="title" idx="4294967295"/>
          </p:nvPr>
        </p:nvSpPr>
        <p:spPr>
          <a:xfrm>
            <a:off x="1600200" y="97518"/>
            <a:ext cx="6316662" cy="762000"/>
          </a:xfrm>
        </p:spPr>
        <p:txBody>
          <a:bodyPr anchor="ctr">
            <a:normAutofit fontScale="90000"/>
          </a:bodyPr>
          <a:lstStyle/>
          <a:p>
            <a:pPr algn="ctr" eaLnBrk="1" hangingPunct="1"/>
            <a:r>
              <a:rPr lang="en-US" u="sng" dirty="0" smtClean="0"/>
              <a:t>Single-Replacement Reactions</a:t>
            </a:r>
          </a:p>
        </p:txBody>
      </p:sp>
      <p:sp>
        <p:nvSpPr>
          <p:cNvPr id="182276" name="Text Box 4"/>
          <p:cNvSpPr txBox="1">
            <a:spLocks noChangeArrowheads="1"/>
          </p:cNvSpPr>
          <p:nvPr/>
        </p:nvSpPr>
        <p:spPr bwMode="auto">
          <a:xfrm>
            <a:off x="1508125" y="2133600"/>
            <a:ext cx="4075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                        </a:t>
            </a:r>
            <a:r>
              <a:rPr lang="en-US" sz="2400" baseline="-25000">
                <a:solidFill>
                  <a:schemeClr val="tx1"/>
                </a:solidFill>
              </a:rPr>
              <a:t>          </a:t>
            </a:r>
            <a:r>
              <a:rPr lang="en-US" sz="2400">
                <a:solidFill>
                  <a:schemeClr val="tx1"/>
                </a:solidFill>
              </a:rPr>
              <a:t>               </a:t>
            </a:r>
            <a:endParaRPr lang="en-US" sz="2400" baseline="-25000">
              <a:solidFill>
                <a:schemeClr val="tx1"/>
              </a:solidFill>
            </a:endParaRPr>
          </a:p>
        </p:txBody>
      </p:sp>
      <p:sp>
        <p:nvSpPr>
          <p:cNvPr id="182277" name="Line 5"/>
          <p:cNvSpPr>
            <a:spLocks noChangeShapeType="1"/>
          </p:cNvSpPr>
          <p:nvPr/>
        </p:nvSpPr>
        <p:spPr bwMode="auto">
          <a:xfrm>
            <a:off x="3830638" y="2376488"/>
            <a:ext cx="133191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79" name="Text Box 7"/>
          <p:cNvSpPr txBox="1">
            <a:spLocks noChangeArrowheads="1"/>
          </p:cNvSpPr>
          <p:nvPr/>
        </p:nvSpPr>
        <p:spPr bwMode="auto">
          <a:xfrm>
            <a:off x="1173163" y="4791075"/>
            <a:ext cx="4348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                                                 </a:t>
            </a:r>
          </a:p>
        </p:txBody>
      </p:sp>
      <p:sp>
        <p:nvSpPr>
          <p:cNvPr id="182280" name="Line 8"/>
          <p:cNvSpPr>
            <a:spLocks noChangeShapeType="1"/>
          </p:cNvSpPr>
          <p:nvPr/>
        </p:nvSpPr>
        <p:spPr bwMode="auto">
          <a:xfrm>
            <a:off x="3732213" y="5019675"/>
            <a:ext cx="133191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9463" name="Group 40"/>
          <p:cNvGrpSpPr>
            <a:grpSpLocks/>
          </p:cNvGrpSpPr>
          <p:nvPr/>
        </p:nvGrpSpPr>
        <p:grpSpPr bwMode="auto">
          <a:xfrm>
            <a:off x="1804988" y="1447800"/>
            <a:ext cx="5384800" cy="457200"/>
            <a:chOff x="1753" y="3719"/>
            <a:chExt cx="3392" cy="288"/>
          </a:xfrm>
        </p:grpSpPr>
        <p:sp>
          <p:nvSpPr>
            <p:cNvPr id="19477" name="Text Box 17"/>
            <p:cNvSpPr txBox="1">
              <a:spLocks noChangeArrowheads="1"/>
            </p:cNvSpPr>
            <p:nvPr/>
          </p:nvSpPr>
          <p:spPr bwMode="auto">
            <a:xfrm>
              <a:off x="1753" y="3719"/>
              <a:ext cx="3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A     +      BC                         </a:t>
              </a:r>
              <a:r>
                <a:rPr lang="en-US" sz="800">
                  <a:solidFill>
                    <a:schemeClr val="tx1"/>
                  </a:solidFill>
                </a:rPr>
                <a:t>  </a:t>
              </a:r>
              <a:r>
                <a:rPr lang="en-US" sz="2400">
                  <a:solidFill>
                    <a:schemeClr val="tx1"/>
                  </a:solidFill>
                </a:rPr>
                <a:t>AC   +   B</a:t>
              </a:r>
            </a:p>
          </p:txBody>
        </p:sp>
        <p:sp>
          <p:nvSpPr>
            <p:cNvPr id="19478" name="Line 18"/>
            <p:cNvSpPr>
              <a:spLocks noChangeShapeType="1"/>
            </p:cNvSpPr>
            <p:nvPr/>
          </p:nvSpPr>
          <p:spPr bwMode="auto">
            <a:xfrm>
              <a:off x="3159" y="3863"/>
              <a:ext cx="839"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9464" name="Text Box 19"/>
          <p:cNvSpPr txBox="1">
            <a:spLocks noChangeArrowheads="1"/>
          </p:cNvSpPr>
          <p:nvPr/>
        </p:nvSpPr>
        <p:spPr bwMode="auto">
          <a:xfrm>
            <a:off x="457200" y="968375"/>
            <a:ext cx="206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General Form</a:t>
            </a:r>
          </a:p>
        </p:txBody>
      </p:sp>
      <p:sp>
        <p:nvSpPr>
          <p:cNvPr id="182294" name="Text Box 22"/>
          <p:cNvSpPr txBox="1">
            <a:spLocks noChangeArrowheads="1"/>
          </p:cNvSpPr>
          <p:nvPr/>
        </p:nvSpPr>
        <p:spPr bwMode="auto">
          <a:xfrm>
            <a:off x="1524000" y="3581400"/>
            <a:ext cx="4262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                                                </a:t>
            </a:r>
            <a:endParaRPr lang="en-US" sz="2400" baseline="-25000">
              <a:solidFill>
                <a:schemeClr val="tx1"/>
              </a:solidFill>
            </a:endParaRPr>
          </a:p>
        </p:txBody>
      </p:sp>
      <p:sp>
        <p:nvSpPr>
          <p:cNvPr id="182295" name="Line 23"/>
          <p:cNvSpPr>
            <a:spLocks noChangeShapeType="1"/>
          </p:cNvSpPr>
          <p:nvPr/>
        </p:nvSpPr>
        <p:spPr bwMode="auto">
          <a:xfrm>
            <a:off x="4230688" y="3810000"/>
            <a:ext cx="133191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301" name="Text Box 29"/>
          <p:cNvSpPr txBox="1">
            <a:spLocks noChangeArrowheads="1"/>
          </p:cNvSpPr>
          <p:nvPr/>
        </p:nvSpPr>
        <p:spPr bwMode="auto">
          <a:xfrm>
            <a:off x="1458913" y="2667000"/>
            <a:ext cx="2000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i="1">
                <a:solidFill>
                  <a:schemeClr val="tx1"/>
                </a:solidFill>
              </a:rPr>
              <a:t>Can </a:t>
            </a:r>
            <a:r>
              <a:rPr lang="en-US" sz="1600">
                <a:solidFill>
                  <a:schemeClr val="tx1"/>
                </a:solidFill>
              </a:rPr>
              <a:t>Fe </a:t>
            </a:r>
            <a:r>
              <a:rPr lang="en-US" sz="1600" i="1">
                <a:solidFill>
                  <a:schemeClr val="tx1"/>
                </a:solidFill>
              </a:rPr>
              <a:t>replace </a:t>
            </a:r>
            <a:r>
              <a:rPr lang="en-US" sz="1600">
                <a:solidFill>
                  <a:schemeClr val="tx1"/>
                </a:solidFill>
              </a:rPr>
              <a:t>Cu?</a:t>
            </a:r>
            <a:endParaRPr lang="en-US" sz="1600" i="1">
              <a:solidFill>
                <a:schemeClr val="tx1"/>
              </a:solidFill>
            </a:endParaRPr>
          </a:p>
        </p:txBody>
      </p:sp>
      <p:sp>
        <p:nvSpPr>
          <p:cNvPr id="19468" name="Text Box 31"/>
          <p:cNvSpPr txBox="1">
            <a:spLocks noChangeArrowheads="1"/>
          </p:cNvSpPr>
          <p:nvPr/>
        </p:nvSpPr>
        <p:spPr bwMode="auto">
          <a:xfrm>
            <a:off x="8104188" y="1468438"/>
            <a:ext cx="430212" cy="4559300"/>
          </a:xfrm>
          <a:prstGeom prst="rect">
            <a:avLst/>
          </a:prstGeom>
          <a:solidFill>
            <a:srgbClr val="E6DD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a:solidFill>
                  <a:schemeClr val="tx1"/>
                </a:solidFill>
              </a:rPr>
              <a:t>Li</a:t>
            </a:r>
          </a:p>
          <a:p>
            <a:pPr eaLnBrk="1" hangingPunct="1">
              <a:lnSpc>
                <a:spcPct val="100000"/>
              </a:lnSpc>
              <a:spcBef>
                <a:spcPct val="0"/>
              </a:spcBef>
              <a:buClrTx/>
              <a:buSzTx/>
            </a:pPr>
            <a:r>
              <a:rPr lang="en-US" sz="1400">
                <a:solidFill>
                  <a:schemeClr val="tx1"/>
                </a:solidFill>
              </a:rPr>
              <a:t>Rb</a:t>
            </a:r>
          </a:p>
          <a:p>
            <a:pPr eaLnBrk="1" hangingPunct="1">
              <a:lnSpc>
                <a:spcPct val="100000"/>
              </a:lnSpc>
              <a:spcBef>
                <a:spcPct val="0"/>
              </a:spcBef>
              <a:buClrTx/>
              <a:buSzTx/>
            </a:pPr>
            <a:r>
              <a:rPr lang="en-US" sz="1400">
                <a:solidFill>
                  <a:schemeClr val="tx1"/>
                </a:solidFill>
              </a:rPr>
              <a:t>K</a:t>
            </a:r>
          </a:p>
          <a:p>
            <a:pPr eaLnBrk="1" hangingPunct="1">
              <a:lnSpc>
                <a:spcPct val="100000"/>
              </a:lnSpc>
              <a:spcBef>
                <a:spcPct val="0"/>
              </a:spcBef>
              <a:buClrTx/>
              <a:buSzTx/>
            </a:pPr>
            <a:r>
              <a:rPr lang="en-US" sz="1400">
                <a:solidFill>
                  <a:schemeClr val="tx1"/>
                </a:solidFill>
              </a:rPr>
              <a:t>Ba</a:t>
            </a:r>
          </a:p>
          <a:p>
            <a:pPr eaLnBrk="1" hangingPunct="1">
              <a:lnSpc>
                <a:spcPct val="100000"/>
              </a:lnSpc>
              <a:spcBef>
                <a:spcPct val="0"/>
              </a:spcBef>
              <a:buClrTx/>
              <a:buSzTx/>
            </a:pPr>
            <a:r>
              <a:rPr lang="en-US" sz="1400">
                <a:solidFill>
                  <a:schemeClr val="tx1"/>
                </a:solidFill>
              </a:rPr>
              <a:t>Ca</a:t>
            </a:r>
          </a:p>
          <a:p>
            <a:pPr eaLnBrk="1" hangingPunct="1">
              <a:lnSpc>
                <a:spcPct val="100000"/>
              </a:lnSpc>
              <a:spcBef>
                <a:spcPct val="0"/>
              </a:spcBef>
              <a:buClrTx/>
              <a:buSzTx/>
            </a:pPr>
            <a:r>
              <a:rPr lang="en-US" sz="1400">
                <a:solidFill>
                  <a:schemeClr val="tx1"/>
                </a:solidFill>
              </a:rPr>
              <a:t>Na</a:t>
            </a:r>
          </a:p>
          <a:p>
            <a:pPr eaLnBrk="1" hangingPunct="1">
              <a:lnSpc>
                <a:spcPct val="100000"/>
              </a:lnSpc>
              <a:spcBef>
                <a:spcPct val="0"/>
              </a:spcBef>
              <a:buClrTx/>
              <a:buSzTx/>
            </a:pPr>
            <a:r>
              <a:rPr lang="en-US" sz="1400">
                <a:solidFill>
                  <a:schemeClr val="tx1"/>
                </a:solidFill>
              </a:rPr>
              <a:t>Mg</a:t>
            </a:r>
          </a:p>
          <a:p>
            <a:pPr eaLnBrk="1" hangingPunct="1">
              <a:lnSpc>
                <a:spcPct val="100000"/>
              </a:lnSpc>
              <a:spcBef>
                <a:spcPct val="0"/>
              </a:spcBef>
              <a:buClrTx/>
              <a:buSzTx/>
            </a:pPr>
            <a:r>
              <a:rPr lang="en-US" sz="1400">
                <a:solidFill>
                  <a:schemeClr val="tx1"/>
                </a:solidFill>
              </a:rPr>
              <a:t>Al</a:t>
            </a:r>
          </a:p>
          <a:p>
            <a:pPr eaLnBrk="1" hangingPunct="1">
              <a:lnSpc>
                <a:spcPct val="100000"/>
              </a:lnSpc>
              <a:spcBef>
                <a:spcPct val="0"/>
              </a:spcBef>
              <a:buClrTx/>
              <a:buSzTx/>
            </a:pPr>
            <a:r>
              <a:rPr lang="en-US" sz="1400">
                <a:solidFill>
                  <a:schemeClr val="tx1"/>
                </a:solidFill>
              </a:rPr>
              <a:t>Mn</a:t>
            </a:r>
          </a:p>
          <a:p>
            <a:pPr eaLnBrk="1" hangingPunct="1">
              <a:lnSpc>
                <a:spcPct val="100000"/>
              </a:lnSpc>
              <a:spcBef>
                <a:spcPct val="0"/>
              </a:spcBef>
              <a:buClrTx/>
              <a:buSzTx/>
            </a:pPr>
            <a:r>
              <a:rPr lang="en-US" sz="1400">
                <a:solidFill>
                  <a:schemeClr val="tx1"/>
                </a:solidFill>
              </a:rPr>
              <a:t>Zn</a:t>
            </a:r>
          </a:p>
          <a:p>
            <a:pPr eaLnBrk="1" hangingPunct="1">
              <a:lnSpc>
                <a:spcPct val="100000"/>
              </a:lnSpc>
              <a:spcBef>
                <a:spcPct val="0"/>
              </a:spcBef>
              <a:buClrTx/>
              <a:buSzTx/>
            </a:pPr>
            <a:r>
              <a:rPr lang="en-US" sz="1400">
                <a:solidFill>
                  <a:schemeClr val="tx1"/>
                </a:solidFill>
              </a:rPr>
              <a:t>Cr</a:t>
            </a:r>
          </a:p>
          <a:p>
            <a:pPr eaLnBrk="1" hangingPunct="1">
              <a:lnSpc>
                <a:spcPct val="100000"/>
              </a:lnSpc>
              <a:spcBef>
                <a:spcPct val="0"/>
              </a:spcBef>
              <a:buClrTx/>
              <a:buSzTx/>
            </a:pPr>
            <a:r>
              <a:rPr lang="en-US" sz="1400">
                <a:solidFill>
                  <a:schemeClr val="tx1"/>
                </a:solidFill>
              </a:rPr>
              <a:t>Fe</a:t>
            </a:r>
          </a:p>
          <a:p>
            <a:pPr eaLnBrk="1" hangingPunct="1">
              <a:lnSpc>
                <a:spcPct val="100000"/>
              </a:lnSpc>
              <a:spcBef>
                <a:spcPct val="0"/>
              </a:spcBef>
              <a:buClrTx/>
              <a:buSzTx/>
            </a:pPr>
            <a:r>
              <a:rPr lang="en-US" sz="1400">
                <a:solidFill>
                  <a:schemeClr val="tx1"/>
                </a:solidFill>
              </a:rPr>
              <a:t>Ni</a:t>
            </a:r>
          </a:p>
          <a:p>
            <a:pPr eaLnBrk="1" hangingPunct="1">
              <a:lnSpc>
                <a:spcPct val="100000"/>
              </a:lnSpc>
              <a:spcBef>
                <a:spcPct val="0"/>
              </a:spcBef>
              <a:buClrTx/>
              <a:buSzTx/>
            </a:pPr>
            <a:r>
              <a:rPr lang="en-US" sz="1400">
                <a:solidFill>
                  <a:schemeClr val="tx1"/>
                </a:solidFill>
              </a:rPr>
              <a:t>Sn</a:t>
            </a:r>
          </a:p>
          <a:p>
            <a:pPr eaLnBrk="1" hangingPunct="1">
              <a:lnSpc>
                <a:spcPct val="100000"/>
              </a:lnSpc>
              <a:spcBef>
                <a:spcPct val="0"/>
              </a:spcBef>
              <a:buClrTx/>
              <a:buSzTx/>
            </a:pPr>
            <a:r>
              <a:rPr lang="en-US" sz="1400">
                <a:solidFill>
                  <a:schemeClr val="tx1"/>
                </a:solidFill>
              </a:rPr>
              <a:t>Pb</a:t>
            </a:r>
          </a:p>
          <a:p>
            <a:pPr eaLnBrk="1" hangingPunct="1">
              <a:lnSpc>
                <a:spcPct val="100000"/>
              </a:lnSpc>
              <a:spcBef>
                <a:spcPct val="0"/>
              </a:spcBef>
              <a:buClrTx/>
              <a:buSzTx/>
            </a:pPr>
            <a:r>
              <a:rPr lang="en-US" sz="1400">
                <a:solidFill>
                  <a:schemeClr val="tx1"/>
                </a:solidFill>
              </a:rPr>
              <a:t>H</a:t>
            </a:r>
            <a:r>
              <a:rPr lang="en-US" sz="1400" baseline="-25000">
                <a:solidFill>
                  <a:schemeClr val="tx1"/>
                </a:solidFill>
              </a:rPr>
              <a:t>2</a:t>
            </a:r>
          </a:p>
          <a:p>
            <a:pPr eaLnBrk="1" hangingPunct="1">
              <a:lnSpc>
                <a:spcPct val="100000"/>
              </a:lnSpc>
              <a:spcBef>
                <a:spcPct val="0"/>
              </a:spcBef>
              <a:buClrTx/>
              <a:buSzTx/>
            </a:pPr>
            <a:r>
              <a:rPr lang="en-US" sz="1400">
                <a:solidFill>
                  <a:schemeClr val="tx1"/>
                </a:solidFill>
              </a:rPr>
              <a:t>Cu</a:t>
            </a:r>
          </a:p>
          <a:p>
            <a:pPr eaLnBrk="1" hangingPunct="1">
              <a:lnSpc>
                <a:spcPct val="100000"/>
              </a:lnSpc>
              <a:spcBef>
                <a:spcPct val="0"/>
              </a:spcBef>
              <a:buClrTx/>
              <a:buSzTx/>
            </a:pPr>
            <a:r>
              <a:rPr lang="en-US" sz="1400">
                <a:solidFill>
                  <a:schemeClr val="tx1"/>
                </a:solidFill>
              </a:rPr>
              <a:t>Hg</a:t>
            </a:r>
          </a:p>
          <a:p>
            <a:pPr eaLnBrk="1" hangingPunct="1">
              <a:lnSpc>
                <a:spcPct val="100000"/>
              </a:lnSpc>
              <a:spcBef>
                <a:spcPct val="0"/>
              </a:spcBef>
              <a:buClrTx/>
              <a:buSzTx/>
            </a:pPr>
            <a:r>
              <a:rPr lang="en-US" sz="1400">
                <a:solidFill>
                  <a:schemeClr val="tx1"/>
                </a:solidFill>
              </a:rPr>
              <a:t>Ag</a:t>
            </a:r>
          </a:p>
          <a:p>
            <a:pPr eaLnBrk="1" hangingPunct="1">
              <a:lnSpc>
                <a:spcPct val="100000"/>
              </a:lnSpc>
              <a:spcBef>
                <a:spcPct val="0"/>
              </a:spcBef>
              <a:buClrTx/>
              <a:buSzTx/>
            </a:pPr>
            <a:r>
              <a:rPr lang="en-US" sz="1400">
                <a:solidFill>
                  <a:schemeClr val="tx1"/>
                </a:solidFill>
              </a:rPr>
              <a:t>Pt</a:t>
            </a:r>
          </a:p>
          <a:p>
            <a:pPr eaLnBrk="1" hangingPunct="1">
              <a:lnSpc>
                <a:spcPct val="100000"/>
              </a:lnSpc>
              <a:spcBef>
                <a:spcPct val="0"/>
              </a:spcBef>
              <a:buClrTx/>
              <a:buSzTx/>
            </a:pPr>
            <a:r>
              <a:rPr lang="en-US" sz="1400">
                <a:solidFill>
                  <a:schemeClr val="tx1"/>
                </a:solidFill>
              </a:rPr>
              <a:t>Au</a:t>
            </a:r>
          </a:p>
        </p:txBody>
      </p:sp>
      <p:sp>
        <p:nvSpPr>
          <p:cNvPr id="19469" name="Text Box 32"/>
          <p:cNvSpPr txBox="1">
            <a:spLocks noChangeArrowheads="1"/>
          </p:cNvSpPr>
          <p:nvPr/>
        </p:nvSpPr>
        <p:spPr bwMode="auto">
          <a:xfrm>
            <a:off x="8642350" y="1524000"/>
            <a:ext cx="425450" cy="942975"/>
          </a:xfrm>
          <a:prstGeom prst="rect">
            <a:avLst/>
          </a:prstGeom>
          <a:solidFill>
            <a:srgbClr val="EFE9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a:solidFill>
                  <a:schemeClr val="tx1"/>
                </a:solidFill>
              </a:rPr>
              <a:t>F</a:t>
            </a:r>
            <a:r>
              <a:rPr lang="en-US" sz="1400" baseline="-25000">
                <a:solidFill>
                  <a:schemeClr val="tx1"/>
                </a:solidFill>
              </a:rPr>
              <a:t>2</a:t>
            </a:r>
          </a:p>
          <a:p>
            <a:pPr eaLnBrk="1" hangingPunct="1">
              <a:lnSpc>
                <a:spcPct val="100000"/>
              </a:lnSpc>
              <a:spcBef>
                <a:spcPct val="0"/>
              </a:spcBef>
              <a:buClrTx/>
              <a:buSzTx/>
            </a:pPr>
            <a:r>
              <a:rPr lang="en-US" sz="1400">
                <a:solidFill>
                  <a:schemeClr val="tx1"/>
                </a:solidFill>
              </a:rPr>
              <a:t>Cl</a:t>
            </a:r>
            <a:r>
              <a:rPr lang="en-US" sz="1400" baseline="-25000">
                <a:solidFill>
                  <a:schemeClr val="tx1"/>
                </a:solidFill>
              </a:rPr>
              <a:t>2</a:t>
            </a:r>
            <a:endParaRPr lang="en-US" sz="1400">
              <a:solidFill>
                <a:schemeClr val="tx1"/>
              </a:solidFill>
            </a:endParaRPr>
          </a:p>
          <a:p>
            <a:pPr eaLnBrk="1" hangingPunct="1">
              <a:lnSpc>
                <a:spcPct val="100000"/>
              </a:lnSpc>
              <a:spcBef>
                <a:spcPct val="0"/>
              </a:spcBef>
              <a:buClrTx/>
              <a:buSzTx/>
            </a:pPr>
            <a:r>
              <a:rPr lang="en-US" sz="1400">
                <a:solidFill>
                  <a:schemeClr val="tx1"/>
                </a:solidFill>
              </a:rPr>
              <a:t>Br</a:t>
            </a:r>
            <a:r>
              <a:rPr lang="en-US" sz="1400" baseline="-25000">
                <a:solidFill>
                  <a:schemeClr val="tx1"/>
                </a:solidFill>
              </a:rPr>
              <a:t>2</a:t>
            </a:r>
            <a:endParaRPr lang="en-US" sz="1400">
              <a:solidFill>
                <a:schemeClr val="tx1"/>
              </a:solidFill>
            </a:endParaRPr>
          </a:p>
          <a:p>
            <a:pPr eaLnBrk="1" hangingPunct="1">
              <a:lnSpc>
                <a:spcPct val="100000"/>
              </a:lnSpc>
              <a:spcBef>
                <a:spcPct val="0"/>
              </a:spcBef>
              <a:buClrTx/>
              <a:buSzTx/>
            </a:pPr>
            <a:r>
              <a:rPr lang="en-US" sz="1400">
                <a:solidFill>
                  <a:schemeClr val="tx1"/>
                </a:solidFill>
              </a:rPr>
              <a:t>I</a:t>
            </a:r>
            <a:r>
              <a:rPr lang="en-US" sz="1400" baseline="-25000">
                <a:solidFill>
                  <a:schemeClr val="tx1"/>
                </a:solidFill>
              </a:rPr>
              <a:t>2</a:t>
            </a:r>
          </a:p>
        </p:txBody>
      </p:sp>
      <p:sp>
        <p:nvSpPr>
          <p:cNvPr id="182305" name="Text Box 33"/>
          <p:cNvSpPr txBox="1">
            <a:spLocks noChangeArrowheads="1"/>
          </p:cNvSpPr>
          <p:nvPr/>
        </p:nvSpPr>
        <p:spPr bwMode="auto">
          <a:xfrm>
            <a:off x="1601788" y="4125913"/>
            <a:ext cx="1887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i="1">
                <a:solidFill>
                  <a:schemeClr val="tx1"/>
                </a:solidFill>
              </a:rPr>
              <a:t>Can </a:t>
            </a:r>
            <a:r>
              <a:rPr lang="en-US" sz="1600">
                <a:solidFill>
                  <a:schemeClr val="tx1"/>
                </a:solidFill>
              </a:rPr>
              <a:t>Zn </a:t>
            </a:r>
            <a:r>
              <a:rPr lang="en-US" sz="1600" i="1">
                <a:solidFill>
                  <a:schemeClr val="tx1"/>
                </a:solidFill>
              </a:rPr>
              <a:t>replace </a:t>
            </a:r>
            <a:r>
              <a:rPr lang="en-US" sz="1600">
                <a:solidFill>
                  <a:schemeClr val="tx1"/>
                </a:solidFill>
              </a:rPr>
              <a:t>H?</a:t>
            </a:r>
            <a:endParaRPr lang="en-US" sz="1600" i="1">
              <a:solidFill>
                <a:schemeClr val="tx1"/>
              </a:solidFill>
            </a:endParaRPr>
          </a:p>
        </p:txBody>
      </p:sp>
      <p:sp>
        <p:nvSpPr>
          <p:cNvPr id="182307" name="Text Box 35"/>
          <p:cNvSpPr txBox="1">
            <a:spLocks noChangeArrowheads="1"/>
          </p:cNvSpPr>
          <p:nvPr/>
        </p:nvSpPr>
        <p:spPr bwMode="auto">
          <a:xfrm>
            <a:off x="1779588" y="5432425"/>
            <a:ext cx="1898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i="1">
                <a:solidFill>
                  <a:schemeClr val="tx1"/>
                </a:solidFill>
              </a:rPr>
              <a:t>Can </a:t>
            </a:r>
            <a:r>
              <a:rPr lang="en-US" sz="1600">
                <a:solidFill>
                  <a:schemeClr val="tx1"/>
                </a:solidFill>
              </a:rPr>
              <a:t>Br </a:t>
            </a:r>
            <a:r>
              <a:rPr lang="en-US" sz="1600" i="1">
                <a:solidFill>
                  <a:schemeClr val="tx1"/>
                </a:solidFill>
              </a:rPr>
              <a:t>replace </a:t>
            </a:r>
            <a:r>
              <a:rPr lang="en-US" sz="1600">
                <a:solidFill>
                  <a:schemeClr val="tx1"/>
                </a:solidFill>
              </a:rPr>
              <a:t>Cl?</a:t>
            </a:r>
            <a:endParaRPr lang="en-US" sz="1600" i="1">
              <a:solidFill>
                <a:schemeClr val="tx1"/>
              </a:solidFill>
            </a:endParaRPr>
          </a:p>
        </p:txBody>
      </p:sp>
      <p:sp>
        <p:nvSpPr>
          <p:cNvPr id="182314" name="Rectangle 42"/>
          <p:cNvSpPr>
            <a:spLocks noChangeArrowheads="1"/>
          </p:cNvSpPr>
          <p:nvPr/>
        </p:nvSpPr>
        <p:spPr bwMode="auto">
          <a:xfrm>
            <a:off x="1508125" y="2135188"/>
            <a:ext cx="218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2400">
                <a:solidFill>
                  <a:schemeClr val="tx1"/>
                </a:solidFill>
              </a:rPr>
              <a:t>Fe    +    CuCl</a:t>
            </a:r>
            <a:r>
              <a:rPr lang="en-US" sz="2400" baseline="-25000">
                <a:solidFill>
                  <a:schemeClr val="tx1"/>
                </a:solidFill>
              </a:rPr>
              <a:t>2</a:t>
            </a:r>
          </a:p>
        </p:txBody>
      </p:sp>
      <p:sp>
        <p:nvSpPr>
          <p:cNvPr id="182317" name="Rectangle 45"/>
          <p:cNvSpPr>
            <a:spLocks noChangeArrowheads="1"/>
          </p:cNvSpPr>
          <p:nvPr/>
        </p:nvSpPr>
        <p:spPr bwMode="auto">
          <a:xfrm>
            <a:off x="1828800" y="35814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2400">
                <a:solidFill>
                  <a:schemeClr val="tx1"/>
                </a:solidFill>
              </a:rPr>
              <a:t>Zn    +     HNO</a:t>
            </a:r>
            <a:r>
              <a:rPr lang="en-US" sz="2400" baseline="-25000">
                <a:solidFill>
                  <a:schemeClr val="tx1"/>
                </a:solidFill>
              </a:rPr>
              <a:t>3</a:t>
            </a:r>
          </a:p>
        </p:txBody>
      </p:sp>
      <p:sp>
        <p:nvSpPr>
          <p:cNvPr id="182319" name="Rectangle 47"/>
          <p:cNvSpPr>
            <a:spLocks noChangeArrowheads="1"/>
          </p:cNvSpPr>
          <p:nvPr/>
        </p:nvSpPr>
        <p:spPr bwMode="auto">
          <a:xfrm>
            <a:off x="1179513" y="4794250"/>
            <a:ext cx="244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2400">
                <a:solidFill>
                  <a:schemeClr val="tx1"/>
                </a:solidFill>
              </a:rPr>
              <a:t>MgCl</a:t>
            </a:r>
            <a:r>
              <a:rPr lang="en-US" sz="2400" baseline="-25000">
                <a:solidFill>
                  <a:schemeClr val="tx1"/>
                </a:solidFill>
              </a:rPr>
              <a:t>2</a:t>
            </a:r>
            <a:r>
              <a:rPr lang="en-US" sz="2400">
                <a:solidFill>
                  <a:schemeClr val="tx1"/>
                </a:solidFill>
              </a:rPr>
              <a:t>     +     Br</a:t>
            </a:r>
            <a:r>
              <a:rPr lang="en-US" sz="2400" baseline="-25000">
                <a:solidFill>
                  <a:schemeClr val="tx1"/>
                </a:solidFill>
              </a:rPr>
              <a:t>2</a:t>
            </a:r>
          </a:p>
        </p:txBody>
      </p:sp>
      <p:sp>
        <p:nvSpPr>
          <p:cNvPr id="19475" name="Text Box 49"/>
          <p:cNvSpPr txBox="1">
            <a:spLocks noChangeArrowheads="1"/>
          </p:cNvSpPr>
          <p:nvPr/>
        </p:nvSpPr>
        <p:spPr bwMode="auto">
          <a:xfrm>
            <a:off x="7696200" y="1195388"/>
            <a:ext cx="1406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b="1">
                <a:solidFill>
                  <a:schemeClr val="tx1"/>
                </a:solidFill>
              </a:rPr>
              <a:t>Activity Series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2314"/>
                                        </p:tgtEl>
                                        <p:attrNameLst>
                                          <p:attrName>style.visibility</p:attrName>
                                        </p:attrNameLst>
                                      </p:cBhvr>
                                      <p:to>
                                        <p:strVal val="visible"/>
                                      </p:to>
                                    </p:set>
                                    <p:anim calcmode="lin" valueType="num">
                                      <p:cBhvr>
                                        <p:cTn id="7" dur="500" fill="hold"/>
                                        <p:tgtEl>
                                          <p:spTgt spid="182314"/>
                                        </p:tgtEl>
                                        <p:attrNameLst>
                                          <p:attrName>ppt_w</p:attrName>
                                        </p:attrNameLst>
                                      </p:cBhvr>
                                      <p:tavLst>
                                        <p:tav tm="0">
                                          <p:val>
                                            <p:fltVal val="0"/>
                                          </p:val>
                                        </p:tav>
                                        <p:tav tm="100000">
                                          <p:val>
                                            <p:strVal val="#ppt_w"/>
                                          </p:val>
                                        </p:tav>
                                      </p:tavLst>
                                    </p:anim>
                                    <p:anim calcmode="lin" valueType="num">
                                      <p:cBhvr>
                                        <p:cTn id="8" dur="500" fill="hold"/>
                                        <p:tgtEl>
                                          <p:spTgt spid="1823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2277"/>
                                        </p:tgtEl>
                                        <p:attrNameLst>
                                          <p:attrName>style.visibility</p:attrName>
                                        </p:attrNameLst>
                                      </p:cBhvr>
                                      <p:to>
                                        <p:strVal val="visible"/>
                                      </p:to>
                                    </p:set>
                                    <p:animEffect transition="in" filter="wipe(left)">
                                      <p:cBhvr>
                                        <p:cTn id="13" dur="500"/>
                                        <p:tgtEl>
                                          <p:spTgt spid="1822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182301"/>
                                        </p:tgtEl>
                                        <p:attrNameLst>
                                          <p:attrName>style.visibility</p:attrName>
                                        </p:attrNameLst>
                                      </p:cBhvr>
                                      <p:to>
                                        <p:strVal val="visible"/>
                                      </p:to>
                                    </p:set>
                                    <p:anim calcmode="lin" valueType="num">
                                      <p:cBhvr>
                                        <p:cTn id="18" dur="500" fill="hold"/>
                                        <p:tgtEl>
                                          <p:spTgt spid="182301"/>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82301"/>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82301"/>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82301"/>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0" presetClass="entr" presetSubtype="0" fill="hold" grpId="0" nodeType="clickEffect">
                                  <p:stCondLst>
                                    <p:cond delay="0"/>
                                  </p:stCondLst>
                                  <p:childTnLst>
                                    <p:set>
                                      <p:cBhvr>
                                        <p:cTn id="25" dur="1" fill="hold">
                                          <p:stCondLst>
                                            <p:cond delay="0"/>
                                          </p:stCondLst>
                                        </p:cTn>
                                        <p:tgtEl>
                                          <p:spTgt spid="182276"/>
                                        </p:tgtEl>
                                        <p:attrNameLst>
                                          <p:attrName>style.visibility</p:attrName>
                                        </p:attrNameLst>
                                      </p:cBhvr>
                                      <p:to>
                                        <p:strVal val="visible"/>
                                      </p:to>
                                    </p:set>
                                    <p:animEffect transition="in" filter="fade">
                                      <p:cBhvr>
                                        <p:cTn id="26" dur="1000"/>
                                        <p:tgtEl>
                                          <p:spTgt spid="182276"/>
                                        </p:tgtEl>
                                      </p:cBhvr>
                                    </p:animEffect>
                                    <p:anim calcmode="lin" valueType="num">
                                      <p:cBhvr>
                                        <p:cTn id="27" dur="1000" fill="hold"/>
                                        <p:tgtEl>
                                          <p:spTgt spid="182276"/>
                                        </p:tgtEl>
                                        <p:attrNameLst>
                                          <p:attrName>ppt_x</p:attrName>
                                        </p:attrNameLst>
                                      </p:cBhvr>
                                      <p:tavLst>
                                        <p:tav tm="0">
                                          <p:val>
                                            <p:strVal val="#ppt_x-.1"/>
                                          </p:val>
                                        </p:tav>
                                        <p:tav tm="100000">
                                          <p:val>
                                            <p:strVal val="#ppt_x"/>
                                          </p:val>
                                        </p:tav>
                                      </p:tavLst>
                                    </p:anim>
                                    <p:anim calcmode="lin" valueType="num">
                                      <p:cBhvr>
                                        <p:cTn id="28" dur="1000" fill="hold"/>
                                        <p:tgtEl>
                                          <p:spTgt spid="18227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mph" presetSubtype="0" grpId="1" nodeType="clickEffect">
                                  <p:stCondLst>
                                    <p:cond delay="0"/>
                                  </p:stCondLst>
                                  <p:childTnLst>
                                    <p:set>
                                      <p:cBhvr rctx="PPT">
                                        <p:cTn id="32" dur="indefinite"/>
                                        <p:tgtEl>
                                          <p:spTgt spid="182276"/>
                                        </p:tgtEl>
                                        <p:attrNameLst>
                                          <p:attrName>style.opacity</p:attrName>
                                        </p:attrNameLst>
                                      </p:cBhvr>
                                      <p:to>
                                        <p:strVal val="0.5"/>
                                      </p:to>
                                    </p:set>
                                    <p:animEffect filter="image" prLst="opacity: 0.5">
                                      <p:cBhvr rctx="IE">
                                        <p:cTn id="33" dur="indefinite"/>
                                        <p:tgtEl>
                                          <p:spTgt spid="182276"/>
                                        </p:tgtEl>
                                      </p:cBhvr>
                                    </p:animEffect>
                                  </p:childTnLst>
                                </p:cTn>
                              </p:par>
                              <p:par>
                                <p:cTn id="34" presetID="9" presetClass="emph" presetSubtype="0" grpId="1" nodeType="withEffect">
                                  <p:stCondLst>
                                    <p:cond delay="0"/>
                                  </p:stCondLst>
                                  <p:childTnLst>
                                    <p:set>
                                      <p:cBhvr rctx="PPT">
                                        <p:cTn id="35" dur="indefinite"/>
                                        <p:tgtEl>
                                          <p:spTgt spid="182277"/>
                                        </p:tgtEl>
                                        <p:attrNameLst>
                                          <p:attrName>style.opacity</p:attrName>
                                        </p:attrNameLst>
                                      </p:cBhvr>
                                      <p:to>
                                        <p:strVal val="0.5"/>
                                      </p:to>
                                    </p:set>
                                    <p:animEffect filter="image" prLst="opacity: 0.5">
                                      <p:cBhvr rctx="IE">
                                        <p:cTn id="36" dur="indefinite"/>
                                        <p:tgtEl>
                                          <p:spTgt spid="182277"/>
                                        </p:tgtEl>
                                      </p:cBhvr>
                                    </p:animEffect>
                                  </p:childTnLst>
                                </p:cTn>
                              </p:par>
                              <p:par>
                                <p:cTn id="37" presetID="9" presetClass="emph" presetSubtype="0" grpId="1" nodeType="withEffect">
                                  <p:stCondLst>
                                    <p:cond delay="0"/>
                                  </p:stCondLst>
                                  <p:childTnLst>
                                    <p:set>
                                      <p:cBhvr rctx="PPT">
                                        <p:cTn id="38" dur="indefinite"/>
                                        <p:tgtEl>
                                          <p:spTgt spid="182301"/>
                                        </p:tgtEl>
                                        <p:attrNameLst>
                                          <p:attrName>style.opacity</p:attrName>
                                        </p:attrNameLst>
                                      </p:cBhvr>
                                      <p:to>
                                        <p:strVal val="0.5"/>
                                      </p:to>
                                    </p:set>
                                    <p:animEffect filter="image" prLst="opacity: 0.5">
                                      <p:cBhvr rctx="IE">
                                        <p:cTn id="39" dur="indefinite"/>
                                        <p:tgtEl>
                                          <p:spTgt spid="182301"/>
                                        </p:tgtEl>
                                      </p:cBhvr>
                                    </p:animEffect>
                                  </p:childTnLst>
                                </p:cTn>
                              </p:par>
                              <p:par>
                                <p:cTn id="40" presetID="9" presetClass="emph" presetSubtype="0" grpId="1" nodeType="withEffect">
                                  <p:stCondLst>
                                    <p:cond delay="0"/>
                                  </p:stCondLst>
                                  <p:childTnLst>
                                    <p:set>
                                      <p:cBhvr rctx="PPT">
                                        <p:cTn id="41" dur="indefinite"/>
                                        <p:tgtEl>
                                          <p:spTgt spid="182314"/>
                                        </p:tgtEl>
                                        <p:attrNameLst>
                                          <p:attrName>style.opacity</p:attrName>
                                        </p:attrNameLst>
                                      </p:cBhvr>
                                      <p:to>
                                        <p:strVal val="0.5"/>
                                      </p:to>
                                    </p:set>
                                    <p:animEffect filter="image" prLst="opacity: 0.5">
                                      <p:cBhvr rctx="IE">
                                        <p:cTn id="42" dur="indefinite"/>
                                        <p:tgtEl>
                                          <p:spTgt spid="1823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82317"/>
                                        </p:tgtEl>
                                        <p:attrNameLst>
                                          <p:attrName>style.visibility</p:attrName>
                                        </p:attrNameLst>
                                      </p:cBhvr>
                                      <p:to>
                                        <p:strVal val="visible"/>
                                      </p:to>
                                    </p:set>
                                    <p:anim calcmode="lin" valueType="num">
                                      <p:cBhvr>
                                        <p:cTn id="47" dur="500" fill="hold"/>
                                        <p:tgtEl>
                                          <p:spTgt spid="182317"/>
                                        </p:tgtEl>
                                        <p:attrNameLst>
                                          <p:attrName>ppt_w</p:attrName>
                                        </p:attrNameLst>
                                      </p:cBhvr>
                                      <p:tavLst>
                                        <p:tav tm="0">
                                          <p:val>
                                            <p:fltVal val="0"/>
                                          </p:val>
                                        </p:tav>
                                        <p:tav tm="100000">
                                          <p:val>
                                            <p:strVal val="#ppt_w"/>
                                          </p:val>
                                        </p:tav>
                                      </p:tavLst>
                                    </p:anim>
                                    <p:anim calcmode="lin" valueType="num">
                                      <p:cBhvr>
                                        <p:cTn id="48" dur="500" fill="hold"/>
                                        <p:tgtEl>
                                          <p:spTgt spid="182317"/>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2295"/>
                                        </p:tgtEl>
                                        <p:attrNameLst>
                                          <p:attrName>style.visibility</p:attrName>
                                        </p:attrNameLst>
                                      </p:cBhvr>
                                      <p:to>
                                        <p:strVal val="visible"/>
                                      </p:to>
                                    </p:set>
                                    <p:animEffect transition="in" filter="wipe(left)">
                                      <p:cBhvr>
                                        <p:cTn id="53" dur="500"/>
                                        <p:tgtEl>
                                          <p:spTgt spid="18229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9" presetClass="entr" presetSubtype="0" accel="100000" fill="hold" grpId="0" nodeType="clickEffect">
                                  <p:stCondLst>
                                    <p:cond delay="0"/>
                                  </p:stCondLst>
                                  <p:childTnLst>
                                    <p:set>
                                      <p:cBhvr>
                                        <p:cTn id="57" dur="1" fill="hold">
                                          <p:stCondLst>
                                            <p:cond delay="0"/>
                                          </p:stCondLst>
                                        </p:cTn>
                                        <p:tgtEl>
                                          <p:spTgt spid="182305"/>
                                        </p:tgtEl>
                                        <p:attrNameLst>
                                          <p:attrName>style.visibility</p:attrName>
                                        </p:attrNameLst>
                                      </p:cBhvr>
                                      <p:to>
                                        <p:strVal val="visible"/>
                                      </p:to>
                                    </p:set>
                                    <p:anim calcmode="lin" valueType="num">
                                      <p:cBhvr>
                                        <p:cTn id="58" dur="500" fill="hold"/>
                                        <p:tgtEl>
                                          <p:spTgt spid="182305"/>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182305"/>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182305"/>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182305"/>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0" presetClass="entr" presetSubtype="0" fill="hold" grpId="0" nodeType="clickEffect">
                                  <p:stCondLst>
                                    <p:cond delay="0"/>
                                  </p:stCondLst>
                                  <p:childTnLst>
                                    <p:set>
                                      <p:cBhvr>
                                        <p:cTn id="65" dur="1" fill="hold">
                                          <p:stCondLst>
                                            <p:cond delay="0"/>
                                          </p:stCondLst>
                                        </p:cTn>
                                        <p:tgtEl>
                                          <p:spTgt spid="182294"/>
                                        </p:tgtEl>
                                        <p:attrNameLst>
                                          <p:attrName>style.visibility</p:attrName>
                                        </p:attrNameLst>
                                      </p:cBhvr>
                                      <p:to>
                                        <p:strVal val="visible"/>
                                      </p:to>
                                    </p:set>
                                    <p:animEffect transition="in" filter="fade">
                                      <p:cBhvr>
                                        <p:cTn id="66" dur="1000"/>
                                        <p:tgtEl>
                                          <p:spTgt spid="182294"/>
                                        </p:tgtEl>
                                      </p:cBhvr>
                                    </p:animEffect>
                                    <p:anim calcmode="lin" valueType="num">
                                      <p:cBhvr>
                                        <p:cTn id="67" dur="1000" fill="hold"/>
                                        <p:tgtEl>
                                          <p:spTgt spid="182294"/>
                                        </p:tgtEl>
                                        <p:attrNameLst>
                                          <p:attrName>ppt_x</p:attrName>
                                        </p:attrNameLst>
                                      </p:cBhvr>
                                      <p:tavLst>
                                        <p:tav tm="0">
                                          <p:val>
                                            <p:strVal val="#ppt_x-.1"/>
                                          </p:val>
                                        </p:tav>
                                        <p:tav tm="100000">
                                          <p:val>
                                            <p:strVal val="#ppt_x"/>
                                          </p:val>
                                        </p:tav>
                                      </p:tavLst>
                                    </p:anim>
                                    <p:anim calcmode="lin" valueType="num">
                                      <p:cBhvr>
                                        <p:cTn id="68" dur="1000" fill="hold"/>
                                        <p:tgtEl>
                                          <p:spTgt spid="182294"/>
                                        </p:tgtEl>
                                        <p:attrNameLst>
                                          <p:attrName>ppt_y</p:attrName>
                                        </p:attrNameLst>
                                      </p:cBhvr>
                                      <p:tavLst>
                                        <p:tav tm="0">
                                          <p:val>
                                            <p:strVal val="#ppt_y"/>
                                          </p:val>
                                        </p:tav>
                                        <p:tav tm="100000">
                                          <p:val>
                                            <p:strVal val="#ppt_y"/>
                                          </p:val>
                                        </p:tav>
                                      </p:tavLst>
                                    </p:anim>
                                  </p:childTnLst>
                                </p:cTn>
                              </p:par>
                              <p:par>
                                <p:cTn id="69" presetID="9" presetClass="emph" presetSubtype="0" grpId="1" nodeType="withEffect">
                                  <p:stCondLst>
                                    <p:cond delay="0"/>
                                  </p:stCondLst>
                                  <p:childTnLst>
                                    <p:set>
                                      <p:cBhvr rctx="PPT">
                                        <p:cTn id="70" dur="indefinite"/>
                                        <p:tgtEl>
                                          <p:spTgt spid="182294"/>
                                        </p:tgtEl>
                                        <p:attrNameLst>
                                          <p:attrName>style.opacity</p:attrName>
                                        </p:attrNameLst>
                                      </p:cBhvr>
                                      <p:to>
                                        <p:strVal val="0.5"/>
                                      </p:to>
                                    </p:set>
                                    <p:animEffect filter="image" prLst="opacity: 0.5">
                                      <p:cBhvr rctx="IE">
                                        <p:cTn id="71" dur="indefinite"/>
                                        <p:tgtEl>
                                          <p:spTgt spid="182294"/>
                                        </p:tgtEl>
                                      </p:cBhvr>
                                    </p:animEffect>
                                  </p:childTnLst>
                                </p:cTn>
                              </p:par>
                              <p:par>
                                <p:cTn id="72" presetID="9" presetClass="emph" presetSubtype="0" grpId="1" nodeType="withEffect">
                                  <p:stCondLst>
                                    <p:cond delay="0"/>
                                  </p:stCondLst>
                                  <p:childTnLst>
                                    <p:set>
                                      <p:cBhvr rctx="PPT">
                                        <p:cTn id="73" dur="indefinite"/>
                                        <p:tgtEl>
                                          <p:spTgt spid="182295"/>
                                        </p:tgtEl>
                                        <p:attrNameLst>
                                          <p:attrName>style.opacity</p:attrName>
                                        </p:attrNameLst>
                                      </p:cBhvr>
                                      <p:to>
                                        <p:strVal val="0.5"/>
                                      </p:to>
                                    </p:set>
                                    <p:animEffect filter="image" prLst="opacity: 0.5">
                                      <p:cBhvr rctx="IE">
                                        <p:cTn id="74" dur="indefinite"/>
                                        <p:tgtEl>
                                          <p:spTgt spid="182295"/>
                                        </p:tgtEl>
                                      </p:cBhvr>
                                    </p:animEffect>
                                  </p:childTnLst>
                                </p:cTn>
                              </p:par>
                              <p:par>
                                <p:cTn id="75" presetID="9" presetClass="emph" presetSubtype="0" grpId="1" nodeType="withEffect">
                                  <p:stCondLst>
                                    <p:cond delay="0"/>
                                  </p:stCondLst>
                                  <p:childTnLst>
                                    <p:set>
                                      <p:cBhvr rctx="PPT">
                                        <p:cTn id="76" dur="indefinite"/>
                                        <p:tgtEl>
                                          <p:spTgt spid="182305"/>
                                        </p:tgtEl>
                                        <p:attrNameLst>
                                          <p:attrName>style.opacity</p:attrName>
                                        </p:attrNameLst>
                                      </p:cBhvr>
                                      <p:to>
                                        <p:strVal val="0.5"/>
                                      </p:to>
                                    </p:set>
                                    <p:animEffect filter="image" prLst="opacity: 0.5">
                                      <p:cBhvr rctx="IE">
                                        <p:cTn id="77" dur="indefinite"/>
                                        <p:tgtEl>
                                          <p:spTgt spid="182305"/>
                                        </p:tgtEl>
                                      </p:cBhvr>
                                    </p:animEffect>
                                  </p:childTnLst>
                                </p:cTn>
                              </p:par>
                              <p:par>
                                <p:cTn id="78" presetID="9" presetClass="emph" presetSubtype="0" grpId="1" nodeType="withEffect">
                                  <p:stCondLst>
                                    <p:cond delay="0"/>
                                  </p:stCondLst>
                                  <p:childTnLst>
                                    <p:set>
                                      <p:cBhvr rctx="PPT">
                                        <p:cTn id="79" dur="indefinite"/>
                                        <p:tgtEl>
                                          <p:spTgt spid="182317"/>
                                        </p:tgtEl>
                                        <p:attrNameLst>
                                          <p:attrName>style.opacity</p:attrName>
                                        </p:attrNameLst>
                                      </p:cBhvr>
                                      <p:to>
                                        <p:strVal val="0.5"/>
                                      </p:to>
                                    </p:set>
                                    <p:animEffect filter="image" prLst="opacity: 0.5">
                                      <p:cBhvr rctx="IE">
                                        <p:cTn id="80" dur="indefinite"/>
                                        <p:tgtEl>
                                          <p:spTgt spid="182317"/>
                                        </p:tgtEl>
                                      </p:cBhvr>
                                    </p:animEffect>
                                  </p:childTnLst>
                                </p:cTn>
                              </p:par>
                            </p:childTnLst>
                          </p:cTn>
                        </p:par>
                        <p:par>
                          <p:cTn id="81" fill="hold" nodeType="afterGroup">
                            <p:stCondLst>
                              <p:cond delay="1000"/>
                            </p:stCondLst>
                            <p:childTnLst>
                              <p:par>
                                <p:cTn id="82" presetID="23" presetClass="entr" presetSubtype="16" fill="hold" grpId="0" nodeType="afterEffect">
                                  <p:stCondLst>
                                    <p:cond delay="0"/>
                                  </p:stCondLst>
                                  <p:childTnLst>
                                    <p:set>
                                      <p:cBhvr>
                                        <p:cTn id="83" dur="1" fill="hold">
                                          <p:stCondLst>
                                            <p:cond delay="0"/>
                                          </p:stCondLst>
                                        </p:cTn>
                                        <p:tgtEl>
                                          <p:spTgt spid="182319"/>
                                        </p:tgtEl>
                                        <p:attrNameLst>
                                          <p:attrName>style.visibility</p:attrName>
                                        </p:attrNameLst>
                                      </p:cBhvr>
                                      <p:to>
                                        <p:strVal val="visible"/>
                                      </p:to>
                                    </p:set>
                                    <p:anim calcmode="lin" valueType="num">
                                      <p:cBhvr>
                                        <p:cTn id="84" dur="500" fill="hold"/>
                                        <p:tgtEl>
                                          <p:spTgt spid="182319"/>
                                        </p:tgtEl>
                                        <p:attrNameLst>
                                          <p:attrName>ppt_w</p:attrName>
                                        </p:attrNameLst>
                                      </p:cBhvr>
                                      <p:tavLst>
                                        <p:tav tm="0">
                                          <p:val>
                                            <p:fltVal val="0"/>
                                          </p:val>
                                        </p:tav>
                                        <p:tav tm="100000">
                                          <p:val>
                                            <p:strVal val="#ppt_w"/>
                                          </p:val>
                                        </p:tav>
                                      </p:tavLst>
                                    </p:anim>
                                    <p:anim calcmode="lin" valueType="num">
                                      <p:cBhvr>
                                        <p:cTn id="85" dur="500" fill="hold"/>
                                        <p:tgtEl>
                                          <p:spTgt spid="182319"/>
                                        </p:tgtEl>
                                        <p:attrNameLst>
                                          <p:attrName>ppt_h</p:attrName>
                                        </p:attrNameLst>
                                      </p:cBhvr>
                                      <p:tavLst>
                                        <p:tav tm="0">
                                          <p:val>
                                            <p:fltVal val="0"/>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82280"/>
                                        </p:tgtEl>
                                        <p:attrNameLst>
                                          <p:attrName>style.visibility</p:attrName>
                                        </p:attrNameLst>
                                      </p:cBhvr>
                                      <p:to>
                                        <p:strVal val="visible"/>
                                      </p:to>
                                    </p:set>
                                    <p:animEffect transition="in" filter="wipe(left)">
                                      <p:cBhvr>
                                        <p:cTn id="90" dur="500"/>
                                        <p:tgtEl>
                                          <p:spTgt spid="18228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9" presetClass="entr" presetSubtype="0" accel="100000" fill="hold" grpId="0" nodeType="clickEffect">
                                  <p:stCondLst>
                                    <p:cond delay="0"/>
                                  </p:stCondLst>
                                  <p:childTnLst>
                                    <p:set>
                                      <p:cBhvr>
                                        <p:cTn id="94" dur="1" fill="hold">
                                          <p:stCondLst>
                                            <p:cond delay="0"/>
                                          </p:stCondLst>
                                        </p:cTn>
                                        <p:tgtEl>
                                          <p:spTgt spid="182307"/>
                                        </p:tgtEl>
                                        <p:attrNameLst>
                                          <p:attrName>style.visibility</p:attrName>
                                        </p:attrNameLst>
                                      </p:cBhvr>
                                      <p:to>
                                        <p:strVal val="visible"/>
                                      </p:to>
                                    </p:set>
                                    <p:anim calcmode="lin" valueType="num">
                                      <p:cBhvr>
                                        <p:cTn id="95" dur="500" fill="hold"/>
                                        <p:tgtEl>
                                          <p:spTgt spid="182307"/>
                                        </p:tgtEl>
                                        <p:attrNameLst>
                                          <p:attrName>ppt_h</p:attrName>
                                        </p:attrNameLst>
                                      </p:cBhvr>
                                      <p:tavLst>
                                        <p:tav tm="0">
                                          <p:val>
                                            <p:strVal val="#ppt_h/20"/>
                                          </p:val>
                                        </p:tav>
                                        <p:tav tm="50000">
                                          <p:val>
                                            <p:strVal val="#ppt_h/20"/>
                                          </p:val>
                                        </p:tav>
                                        <p:tav tm="100000">
                                          <p:val>
                                            <p:strVal val="#ppt_h"/>
                                          </p:val>
                                        </p:tav>
                                      </p:tavLst>
                                    </p:anim>
                                    <p:anim calcmode="lin" valueType="num">
                                      <p:cBhvr>
                                        <p:cTn id="96" dur="500" fill="hold"/>
                                        <p:tgtEl>
                                          <p:spTgt spid="182307"/>
                                        </p:tgtEl>
                                        <p:attrNameLst>
                                          <p:attrName>ppt_w</p:attrName>
                                        </p:attrNameLst>
                                      </p:cBhvr>
                                      <p:tavLst>
                                        <p:tav tm="0">
                                          <p:val>
                                            <p:strVal val="#ppt_w+.3"/>
                                          </p:val>
                                        </p:tav>
                                        <p:tav tm="50000">
                                          <p:val>
                                            <p:strVal val="#ppt_w+.3"/>
                                          </p:val>
                                        </p:tav>
                                        <p:tav tm="100000">
                                          <p:val>
                                            <p:strVal val="#ppt_w"/>
                                          </p:val>
                                        </p:tav>
                                      </p:tavLst>
                                    </p:anim>
                                    <p:anim calcmode="lin" valueType="num">
                                      <p:cBhvr>
                                        <p:cTn id="97" dur="500" fill="hold"/>
                                        <p:tgtEl>
                                          <p:spTgt spid="182307"/>
                                        </p:tgtEl>
                                        <p:attrNameLst>
                                          <p:attrName>ppt_x</p:attrName>
                                        </p:attrNameLst>
                                      </p:cBhvr>
                                      <p:tavLst>
                                        <p:tav tm="0">
                                          <p:val>
                                            <p:strVal val="#ppt_x-.3"/>
                                          </p:val>
                                        </p:tav>
                                        <p:tav tm="50000">
                                          <p:val>
                                            <p:strVal val="#ppt_x"/>
                                          </p:val>
                                        </p:tav>
                                        <p:tav tm="100000">
                                          <p:val>
                                            <p:strVal val="#ppt_x"/>
                                          </p:val>
                                        </p:tav>
                                      </p:tavLst>
                                    </p:anim>
                                    <p:anim calcmode="lin" valueType="num">
                                      <p:cBhvr>
                                        <p:cTn id="98" dur="500" fill="hold"/>
                                        <p:tgtEl>
                                          <p:spTgt spid="182307"/>
                                        </p:tgtEl>
                                        <p:attrNameLst>
                                          <p:attrName>ppt_y</p:attrName>
                                        </p:attrNameLst>
                                      </p:cBhvr>
                                      <p:tavLst>
                                        <p:tav tm="0">
                                          <p:val>
                                            <p:strVal val="#ppt_y"/>
                                          </p:val>
                                        </p:tav>
                                        <p:tav tm="100000">
                                          <p:val>
                                            <p:strVal val="#ppt_y"/>
                                          </p:val>
                                        </p:tav>
                                      </p:tavLst>
                                    </p:anim>
                                  </p:childTnLst>
                                </p:cTn>
                              </p:par>
                              <p:par>
                                <p:cTn id="99" presetID="40" presetClass="entr" presetSubtype="0" fill="hold" grpId="0" nodeType="withEffect">
                                  <p:stCondLst>
                                    <p:cond delay="0"/>
                                  </p:stCondLst>
                                  <p:childTnLst>
                                    <p:set>
                                      <p:cBhvr>
                                        <p:cTn id="100" dur="1" fill="hold">
                                          <p:stCondLst>
                                            <p:cond delay="0"/>
                                          </p:stCondLst>
                                        </p:cTn>
                                        <p:tgtEl>
                                          <p:spTgt spid="182279"/>
                                        </p:tgtEl>
                                        <p:attrNameLst>
                                          <p:attrName>style.visibility</p:attrName>
                                        </p:attrNameLst>
                                      </p:cBhvr>
                                      <p:to>
                                        <p:strVal val="visible"/>
                                      </p:to>
                                    </p:set>
                                    <p:animEffect transition="in" filter="fade">
                                      <p:cBhvr>
                                        <p:cTn id="101" dur="1000"/>
                                        <p:tgtEl>
                                          <p:spTgt spid="182279"/>
                                        </p:tgtEl>
                                      </p:cBhvr>
                                    </p:animEffect>
                                    <p:anim calcmode="lin" valueType="num">
                                      <p:cBhvr>
                                        <p:cTn id="102" dur="1000" fill="hold"/>
                                        <p:tgtEl>
                                          <p:spTgt spid="182279"/>
                                        </p:tgtEl>
                                        <p:attrNameLst>
                                          <p:attrName>ppt_x</p:attrName>
                                        </p:attrNameLst>
                                      </p:cBhvr>
                                      <p:tavLst>
                                        <p:tav tm="0">
                                          <p:val>
                                            <p:strVal val="#ppt_x-.1"/>
                                          </p:val>
                                        </p:tav>
                                        <p:tav tm="100000">
                                          <p:val>
                                            <p:strVal val="#ppt_x"/>
                                          </p:val>
                                        </p:tav>
                                      </p:tavLst>
                                    </p:anim>
                                    <p:anim calcmode="lin" valueType="num">
                                      <p:cBhvr>
                                        <p:cTn id="103" dur="1000" fill="hold"/>
                                        <p:tgtEl>
                                          <p:spTgt spid="182279"/>
                                        </p:tgtEl>
                                        <p:attrNameLst>
                                          <p:attrName>ppt_y</p:attrName>
                                        </p:attrNameLst>
                                      </p:cBhvr>
                                      <p:tavLst>
                                        <p:tav tm="0">
                                          <p:val>
                                            <p:strVal val="#ppt_y"/>
                                          </p:val>
                                        </p:tav>
                                        <p:tav tm="100000">
                                          <p:val>
                                            <p:strVal val="#ppt_y"/>
                                          </p:val>
                                        </p:tav>
                                      </p:tavLst>
                                    </p:anim>
                                  </p:childTnLst>
                                </p:cTn>
                              </p:par>
                              <p:par>
                                <p:cTn id="104" presetID="29" presetClass="exit" presetSubtype="0" fill="hold" grpId="1" nodeType="withEffect">
                                  <p:stCondLst>
                                    <p:cond delay="2000"/>
                                  </p:stCondLst>
                                  <p:childTnLst>
                                    <p:anim calcmode="lin" valueType="num">
                                      <p:cBhvr>
                                        <p:cTn id="105" dur="1000"/>
                                        <p:tgtEl>
                                          <p:spTgt spid="182279"/>
                                        </p:tgtEl>
                                        <p:attrNameLst>
                                          <p:attrName>ppt_x</p:attrName>
                                        </p:attrNameLst>
                                      </p:cBhvr>
                                      <p:tavLst>
                                        <p:tav tm="0">
                                          <p:val>
                                            <p:strVal val="ppt_x"/>
                                          </p:val>
                                        </p:tav>
                                        <p:tav tm="100000">
                                          <p:val>
                                            <p:strVal val="ppt_x-.2"/>
                                          </p:val>
                                        </p:tav>
                                      </p:tavLst>
                                    </p:anim>
                                    <p:anim calcmode="lin" valueType="num">
                                      <p:cBhvr>
                                        <p:cTn id="106" dur="1000"/>
                                        <p:tgtEl>
                                          <p:spTgt spid="182279"/>
                                        </p:tgtEl>
                                        <p:attrNameLst>
                                          <p:attrName>ppt_y</p:attrName>
                                        </p:attrNameLst>
                                      </p:cBhvr>
                                      <p:tavLst>
                                        <p:tav tm="0">
                                          <p:val>
                                            <p:strVal val="ppt_y"/>
                                          </p:val>
                                        </p:tav>
                                        <p:tav tm="100000">
                                          <p:val>
                                            <p:strVal val="ppt_y"/>
                                          </p:val>
                                        </p:tav>
                                      </p:tavLst>
                                    </p:anim>
                                    <p:animEffect transition="out" filter="fade">
                                      <p:cBhvr>
                                        <p:cTn id="107" dur="1000"/>
                                        <p:tgtEl>
                                          <p:spTgt spid="182279"/>
                                        </p:tgtEl>
                                      </p:cBhvr>
                                    </p:animEffect>
                                    <p:set>
                                      <p:cBhvr>
                                        <p:cTn id="108" dur="1" fill="hold">
                                          <p:stCondLst>
                                            <p:cond delay="999"/>
                                          </p:stCondLst>
                                        </p:cTn>
                                        <p:tgtEl>
                                          <p:spTgt spid="182279"/>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9" presetClass="emph" presetSubtype="0" grpId="2" nodeType="clickEffect">
                                  <p:stCondLst>
                                    <p:cond delay="0"/>
                                  </p:stCondLst>
                                  <p:childTnLst>
                                    <p:set>
                                      <p:cBhvr rctx="PPT">
                                        <p:cTn id="112" dur="indefinite"/>
                                        <p:tgtEl>
                                          <p:spTgt spid="182279"/>
                                        </p:tgtEl>
                                        <p:attrNameLst>
                                          <p:attrName>style.opacity</p:attrName>
                                        </p:attrNameLst>
                                      </p:cBhvr>
                                      <p:to>
                                        <p:strVal val="0.5"/>
                                      </p:to>
                                    </p:set>
                                    <p:animEffect filter="image" prLst="opacity: 0.5">
                                      <p:cBhvr rctx="IE">
                                        <p:cTn id="113" dur="indefinite"/>
                                        <p:tgtEl>
                                          <p:spTgt spid="182279"/>
                                        </p:tgtEl>
                                      </p:cBhvr>
                                    </p:animEffect>
                                  </p:childTnLst>
                                </p:cTn>
                              </p:par>
                              <p:par>
                                <p:cTn id="114" presetID="9" presetClass="emph" presetSubtype="0" grpId="1" nodeType="withEffect">
                                  <p:stCondLst>
                                    <p:cond delay="0"/>
                                  </p:stCondLst>
                                  <p:childTnLst>
                                    <p:set>
                                      <p:cBhvr rctx="PPT">
                                        <p:cTn id="115" dur="indefinite"/>
                                        <p:tgtEl>
                                          <p:spTgt spid="182280"/>
                                        </p:tgtEl>
                                        <p:attrNameLst>
                                          <p:attrName>style.opacity</p:attrName>
                                        </p:attrNameLst>
                                      </p:cBhvr>
                                      <p:to>
                                        <p:strVal val="0.5"/>
                                      </p:to>
                                    </p:set>
                                    <p:animEffect filter="image" prLst="opacity: 0.5">
                                      <p:cBhvr rctx="IE">
                                        <p:cTn id="116" dur="indefinite"/>
                                        <p:tgtEl>
                                          <p:spTgt spid="182280"/>
                                        </p:tgtEl>
                                      </p:cBhvr>
                                    </p:animEffect>
                                  </p:childTnLst>
                                </p:cTn>
                              </p:par>
                              <p:par>
                                <p:cTn id="117" presetID="9" presetClass="emph" presetSubtype="0" grpId="1" nodeType="withEffect">
                                  <p:stCondLst>
                                    <p:cond delay="0"/>
                                  </p:stCondLst>
                                  <p:childTnLst>
                                    <p:set>
                                      <p:cBhvr rctx="PPT">
                                        <p:cTn id="118" dur="indefinite"/>
                                        <p:tgtEl>
                                          <p:spTgt spid="182307"/>
                                        </p:tgtEl>
                                        <p:attrNameLst>
                                          <p:attrName>style.opacity</p:attrName>
                                        </p:attrNameLst>
                                      </p:cBhvr>
                                      <p:to>
                                        <p:strVal val="0.5"/>
                                      </p:to>
                                    </p:set>
                                    <p:animEffect filter="image" prLst="opacity: 0.5">
                                      <p:cBhvr rctx="IE">
                                        <p:cTn id="119" dur="indefinite"/>
                                        <p:tgtEl>
                                          <p:spTgt spid="182307"/>
                                        </p:tgtEl>
                                      </p:cBhvr>
                                    </p:animEffect>
                                  </p:childTnLst>
                                </p:cTn>
                              </p:par>
                              <p:par>
                                <p:cTn id="120" presetID="9" presetClass="emph" presetSubtype="0" grpId="1" nodeType="withEffect">
                                  <p:stCondLst>
                                    <p:cond delay="0"/>
                                  </p:stCondLst>
                                  <p:childTnLst>
                                    <p:set>
                                      <p:cBhvr rctx="PPT">
                                        <p:cTn id="121" dur="indefinite"/>
                                        <p:tgtEl>
                                          <p:spTgt spid="182319"/>
                                        </p:tgtEl>
                                        <p:attrNameLst>
                                          <p:attrName>style.opacity</p:attrName>
                                        </p:attrNameLst>
                                      </p:cBhvr>
                                      <p:to>
                                        <p:strVal val="0.5"/>
                                      </p:to>
                                    </p:set>
                                    <p:animEffect filter="image" prLst="opacity: 0.5">
                                      <p:cBhvr rctx="IE">
                                        <p:cTn id="122" dur="indefinite"/>
                                        <p:tgtEl>
                                          <p:spTgt spid="182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p:bldP spid="182276" grpId="1"/>
      <p:bldP spid="182277" grpId="0" animBg="1"/>
      <p:bldP spid="182277" grpId="1" animBg="1"/>
      <p:bldP spid="182279" grpId="0"/>
      <p:bldP spid="182279" grpId="1"/>
      <p:bldP spid="182279" grpId="2"/>
      <p:bldP spid="182280" grpId="0" animBg="1"/>
      <p:bldP spid="182280" grpId="1" animBg="1"/>
      <p:bldP spid="182294" grpId="0"/>
      <p:bldP spid="182294" grpId="1"/>
      <p:bldP spid="182295" grpId="0" animBg="1"/>
      <p:bldP spid="182295" grpId="1" animBg="1"/>
      <p:bldP spid="182301" grpId="0"/>
      <p:bldP spid="182301" grpId="1"/>
      <p:bldP spid="182305" grpId="0"/>
      <p:bldP spid="182305" grpId="1"/>
      <p:bldP spid="182307" grpId="0"/>
      <p:bldP spid="182307" grpId="1"/>
      <p:bldP spid="182314" grpId="0"/>
      <p:bldP spid="182314" grpId="1"/>
      <p:bldP spid="182317" grpId="0"/>
      <p:bldP spid="182317" grpId="1"/>
      <p:bldP spid="182319" grpId="0"/>
      <p:bldP spid="18231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1"/>
          <p:cNvSpPr>
            <a:spLocks noGrp="1" noChangeArrowheads="1"/>
          </p:cNvSpPr>
          <p:nvPr>
            <p:ph idx="1"/>
          </p:nvPr>
        </p:nvSpPr>
        <p:spPr>
          <a:xfrm>
            <a:off x="762000" y="1143000"/>
            <a:ext cx="7696200" cy="4525963"/>
          </a:xfrm>
        </p:spPr>
        <p:txBody>
          <a:bodyPr>
            <a:normAutofit lnSpcReduction="10000"/>
          </a:bodyPr>
          <a:lstStyle/>
          <a:p>
            <a:pPr eaLnBrk="1" hangingPunct="1">
              <a:lnSpc>
                <a:spcPct val="90000"/>
              </a:lnSpc>
            </a:pPr>
            <a:r>
              <a:rPr lang="en-US" smtClean="0"/>
              <a:t>    Mg +    AlCl</a:t>
            </a:r>
            <a:r>
              <a:rPr lang="en-US" baseline="-25000" smtClean="0"/>
              <a:t>3</a:t>
            </a:r>
            <a:r>
              <a:rPr lang="en-US" smtClean="0"/>
              <a:t> </a:t>
            </a:r>
            <a:r>
              <a:rPr lang="en-US" smtClean="0">
                <a:sym typeface="Wingdings" pitchFamily="2" charset="2"/>
              </a:rPr>
              <a:t></a:t>
            </a:r>
            <a:br>
              <a:rPr lang="en-US" smtClean="0">
                <a:sym typeface="Wingdings" pitchFamily="2" charset="2"/>
              </a:rPr>
            </a:br>
            <a:r>
              <a:rPr lang="en-US" smtClean="0">
                <a:sym typeface="Wingdings" pitchFamily="2" charset="2"/>
              </a:rPr>
              <a:t/>
            </a:r>
            <a:br>
              <a:rPr lang="en-US" smtClean="0">
                <a:sym typeface="Wingdings" pitchFamily="2" charset="2"/>
              </a:rPr>
            </a:br>
            <a:endParaRPr lang="en-US" smtClean="0">
              <a:sym typeface="Wingdings" pitchFamily="2" charset="2"/>
            </a:endParaRPr>
          </a:p>
          <a:p>
            <a:pPr eaLnBrk="1" hangingPunct="1">
              <a:lnSpc>
                <a:spcPct val="90000"/>
              </a:lnSpc>
            </a:pPr>
            <a:r>
              <a:rPr lang="en-US" smtClean="0">
                <a:sym typeface="Wingdings" pitchFamily="2" charset="2"/>
              </a:rPr>
              <a:t> Al + MgCl</a:t>
            </a:r>
            <a:r>
              <a:rPr lang="en-US" baseline="-25000" smtClean="0">
                <a:sym typeface="Wingdings" pitchFamily="2" charset="2"/>
              </a:rPr>
              <a:t>2</a:t>
            </a:r>
            <a:r>
              <a:rPr lang="en-US" smtClean="0">
                <a:sym typeface="Wingdings" pitchFamily="2" charset="2"/>
              </a:rPr>
              <a:t> </a:t>
            </a:r>
            <a:br>
              <a:rPr lang="en-US" smtClean="0">
                <a:sym typeface="Wingdings" pitchFamily="2" charset="2"/>
              </a:rPr>
            </a:br>
            <a:r>
              <a:rPr lang="en-US" smtClean="0">
                <a:sym typeface="Wingdings" pitchFamily="2" charset="2"/>
              </a:rPr>
              <a:t/>
            </a:r>
            <a:br>
              <a:rPr lang="en-US" smtClean="0">
                <a:sym typeface="Wingdings" pitchFamily="2" charset="2"/>
              </a:rPr>
            </a:br>
            <a:r>
              <a:rPr lang="en-US" smtClean="0">
                <a:sym typeface="Wingdings" pitchFamily="2" charset="2"/>
              </a:rPr>
              <a:t/>
            </a:r>
            <a:br>
              <a:rPr lang="en-US" smtClean="0">
                <a:sym typeface="Wingdings" pitchFamily="2" charset="2"/>
              </a:rPr>
            </a:br>
            <a:r>
              <a:rPr lang="en-US" smtClean="0">
                <a:sym typeface="Wingdings" pitchFamily="2" charset="2"/>
              </a:rPr>
              <a:t/>
            </a:r>
            <a:br>
              <a:rPr lang="en-US" smtClean="0">
                <a:sym typeface="Wingdings" pitchFamily="2" charset="2"/>
              </a:rPr>
            </a:br>
            <a:r>
              <a:rPr lang="en-US" smtClean="0">
                <a:sym typeface="Wingdings" pitchFamily="2" charset="2"/>
              </a:rPr>
              <a:t/>
            </a:r>
            <a:br>
              <a:rPr lang="en-US" smtClean="0">
                <a:sym typeface="Wingdings" pitchFamily="2" charset="2"/>
              </a:rPr>
            </a:br>
            <a:r>
              <a:rPr lang="en-US" smtClean="0">
                <a:solidFill>
                  <a:schemeClr val="tx1"/>
                </a:solidFill>
              </a:rPr>
              <a:t>The question we must ask is can the single element replace its counterpart?  Metal replaces metal or nonmetal replaces nonmetal.</a:t>
            </a:r>
          </a:p>
          <a:p>
            <a:pPr eaLnBrk="1" hangingPunct="1">
              <a:lnSpc>
                <a:spcPct val="90000"/>
              </a:lnSpc>
              <a:spcBef>
                <a:spcPct val="0"/>
              </a:spcBef>
              <a:buClrTx/>
              <a:buSzTx/>
              <a:buFontTx/>
              <a:buNone/>
            </a:pPr>
            <a:r>
              <a:rPr lang="en-US" smtClean="0">
                <a:sym typeface="Wingdings" pitchFamily="2" charset="2"/>
              </a:rPr>
              <a:t> </a:t>
            </a:r>
          </a:p>
        </p:txBody>
      </p:sp>
      <p:sp>
        <p:nvSpPr>
          <p:cNvPr id="20491"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4D22DDEF-30AF-4E69-9380-6FE80F44606B}" type="slidenum">
              <a:rPr lang="en-US" sz="1400" smtClean="0">
                <a:solidFill>
                  <a:schemeClr val="tx1"/>
                </a:solidFill>
              </a:rPr>
              <a:pPr eaLnBrk="1" hangingPunct="1"/>
              <a:t>19</a:t>
            </a:fld>
            <a:endParaRPr lang="en-US" sz="1400" smtClean="0">
              <a:solidFill>
                <a:schemeClr val="tx1"/>
              </a:solidFill>
            </a:endParaRPr>
          </a:p>
        </p:txBody>
      </p:sp>
      <p:sp>
        <p:nvSpPr>
          <p:cNvPr id="20482" name="Rectangle 5"/>
          <p:cNvSpPr>
            <a:spLocks noGrp="1" noChangeArrowheads="1"/>
          </p:cNvSpPr>
          <p:nvPr>
            <p:ph type="title"/>
          </p:nvPr>
        </p:nvSpPr>
        <p:spPr>
          <a:xfrm>
            <a:off x="533400" y="274638"/>
            <a:ext cx="8486775" cy="639762"/>
          </a:xfrm>
        </p:spPr>
        <p:txBody>
          <a:bodyPr anchor="ctr">
            <a:normAutofit fontScale="90000"/>
          </a:bodyPr>
          <a:lstStyle/>
          <a:p>
            <a:pPr algn="ctr" eaLnBrk="1" hangingPunct="1"/>
            <a:r>
              <a:rPr lang="en-US" u="sng" smtClean="0"/>
              <a:t>Predicting Single Replacement Reactions</a:t>
            </a:r>
          </a:p>
        </p:txBody>
      </p:sp>
      <p:sp>
        <p:nvSpPr>
          <p:cNvPr id="214024" name="Text Box 8"/>
          <p:cNvSpPr txBox="1">
            <a:spLocks noChangeArrowheads="1"/>
          </p:cNvSpPr>
          <p:nvPr/>
        </p:nvSpPr>
        <p:spPr bwMode="auto">
          <a:xfrm>
            <a:off x="762000" y="1676400"/>
            <a:ext cx="3219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b="1" i="1">
                <a:solidFill>
                  <a:schemeClr val="accent2"/>
                </a:solidFill>
              </a:rPr>
              <a:t>Can magnesium replace aluminum?</a:t>
            </a:r>
          </a:p>
        </p:txBody>
      </p:sp>
      <p:sp>
        <p:nvSpPr>
          <p:cNvPr id="214036" name="Text Box 20"/>
          <p:cNvSpPr txBox="1">
            <a:spLocks noChangeArrowheads="1"/>
          </p:cNvSpPr>
          <p:nvPr/>
        </p:nvSpPr>
        <p:spPr bwMode="auto">
          <a:xfrm>
            <a:off x="990600" y="2895600"/>
            <a:ext cx="3219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b="1" i="1">
                <a:solidFill>
                  <a:schemeClr val="accent2"/>
                </a:solidFill>
              </a:rPr>
              <a:t>Can aluminum replace magnesium?</a:t>
            </a:r>
          </a:p>
        </p:txBody>
      </p:sp>
      <p:sp>
        <p:nvSpPr>
          <p:cNvPr id="214053" name="Text Box 37"/>
          <p:cNvSpPr txBox="1">
            <a:spLocks noChangeArrowheads="1"/>
          </p:cNvSpPr>
          <p:nvPr/>
        </p:nvSpPr>
        <p:spPr bwMode="auto">
          <a:xfrm>
            <a:off x="3276600" y="2133600"/>
            <a:ext cx="179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dirty="0">
                <a:solidFill>
                  <a:schemeClr val="tx1"/>
                </a:solidFill>
              </a:rPr>
              <a:t>No reaction</a:t>
            </a:r>
            <a:r>
              <a:rPr lang="en-US" sz="1400" dirty="0">
                <a:solidFill>
                  <a:schemeClr val="tx1"/>
                </a:solidFill>
              </a:rPr>
              <a:t> </a:t>
            </a:r>
          </a:p>
        </p:txBody>
      </p:sp>
      <p:sp>
        <p:nvSpPr>
          <p:cNvPr id="154666" name="Text Box 42"/>
          <p:cNvSpPr txBox="1">
            <a:spLocks noChangeArrowheads="1"/>
          </p:cNvSpPr>
          <p:nvPr/>
        </p:nvSpPr>
        <p:spPr bwMode="auto">
          <a:xfrm>
            <a:off x="3927475" y="1124857"/>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2400" dirty="0">
                <a:sym typeface="Wingdings" pitchFamily="2" charset="2"/>
              </a:rPr>
              <a:t>3MgCl</a:t>
            </a:r>
            <a:r>
              <a:rPr lang="en-US" sz="2400" baseline="-25000" dirty="0">
                <a:sym typeface="Wingdings" pitchFamily="2" charset="2"/>
              </a:rPr>
              <a:t>2</a:t>
            </a:r>
            <a:r>
              <a:rPr lang="en-US" sz="2400" dirty="0">
                <a:sym typeface="Wingdings" pitchFamily="2" charset="2"/>
              </a:rPr>
              <a:t> + 2Al</a:t>
            </a:r>
          </a:p>
        </p:txBody>
      </p:sp>
      <p:sp>
        <p:nvSpPr>
          <p:cNvPr id="20489" name="Text Box 43"/>
          <p:cNvSpPr txBox="1">
            <a:spLocks noChangeArrowheads="1"/>
          </p:cNvSpPr>
          <p:nvPr/>
        </p:nvSpPr>
        <p:spPr bwMode="auto">
          <a:xfrm>
            <a:off x="1219200" y="1143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2400" b="1">
                <a:solidFill>
                  <a:schemeClr val="tx1"/>
                </a:solidFill>
              </a:rPr>
              <a:t>3</a:t>
            </a:r>
          </a:p>
        </p:txBody>
      </p:sp>
      <p:sp>
        <p:nvSpPr>
          <p:cNvPr id="20490" name="Text Box 44"/>
          <p:cNvSpPr txBox="1">
            <a:spLocks noChangeArrowheads="1"/>
          </p:cNvSpPr>
          <p:nvPr/>
        </p:nvSpPr>
        <p:spPr bwMode="auto">
          <a:xfrm>
            <a:off x="2438400" y="1066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2400" b="1">
                <a:solidFill>
                  <a:schemeClr val="tx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24"/>
                                        </p:tgtEl>
                                        <p:attrNameLst>
                                          <p:attrName>style.visibility</p:attrName>
                                        </p:attrNameLst>
                                      </p:cBhvr>
                                      <p:to>
                                        <p:strVal val="visible"/>
                                      </p:to>
                                    </p:set>
                                  </p:childTnLst>
                                </p:cTn>
                              </p:par>
                              <p:par>
                                <p:cTn id="7" presetID="9" presetClass="emph" presetSubtype="0" grpId="1" nodeType="withEffect">
                                  <p:stCondLst>
                                    <p:cond delay="0"/>
                                  </p:stCondLst>
                                  <p:childTnLst>
                                    <p:set>
                                      <p:cBhvr rctx="PPT">
                                        <p:cTn id="8" dur="indefinite"/>
                                        <p:tgtEl>
                                          <p:spTgt spid="214024"/>
                                        </p:tgtEl>
                                        <p:attrNameLst>
                                          <p:attrName>style.opacity</p:attrName>
                                        </p:attrNameLst>
                                      </p:cBhvr>
                                      <p:to>
                                        <p:strVal val="0.5"/>
                                      </p:to>
                                    </p:set>
                                    <p:animEffect filter="image" prLst="opacity: 0.5">
                                      <p:cBhvr rctx="IE">
                                        <p:cTn id="9" dur="indefinite"/>
                                        <p:tgtEl>
                                          <p:spTgt spid="2140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466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4036"/>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214036"/>
                                        </p:tgtEl>
                                        <p:attrNameLst>
                                          <p:attrName>style.opacity</p:attrName>
                                        </p:attrNameLst>
                                      </p:cBhvr>
                                      <p:to>
                                        <p:strVal val="0.5"/>
                                      </p:to>
                                    </p:set>
                                    <p:animEffect filter="image" prLst="opacity: 0.5">
                                      <p:cBhvr rctx="IE">
                                        <p:cTn id="20" dur="indefinite"/>
                                        <p:tgtEl>
                                          <p:spTgt spid="2140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4053"/>
                                        </p:tgtEl>
                                        <p:attrNameLst>
                                          <p:attrName>style.visibility</p:attrName>
                                        </p:attrNameLst>
                                      </p:cBhvr>
                                      <p:to>
                                        <p:strVal val="visible"/>
                                      </p:to>
                                    </p:set>
                                    <p:animEffect transition="in" filter="dissolve">
                                      <p:cBhvr>
                                        <p:cTn id="25" dur="500"/>
                                        <p:tgtEl>
                                          <p:spTgt spid="214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4" grpId="0"/>
      <p:bldP spid="214024" grpId="1"/>
      <p:bldP spid="214036" grpId="0"/>
      <p:bldP spid="214036" grpId="1"/>
      <p:bldP spid="214053" grpId="0"/>
      <p:bldP spid="1546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0" y="0"/>
            <a:ext cx="6316663" cy="838200"/>
          </a:xfrm>
        </p:spPr>
        <p:txBody>
          <a:bodyPr/>
          <a:lstStyle/>
          <a:p>
            <a:pPr algn="ctr" eaLnBrk="1" hangingPunct="1"/>
            <a:r>
              <a:rPr lang="en-US" sz="4000" u="sng" smtClean="0"/>
              <a:t>Diatomic Molecules</a:t>
            </a:r>
          </a:p>
        </p:txBody>
      </p:sp>
      <p:sp>
        <p:nvSpPr>
          <p:cNvPr id="3075" name="Rectangle 3"/>
          <p:cNvSpPr>
            <a:spLocks noGrp="1" noChangeArrowheads="1"/>
          </p:cNvSpPr>
          <p:nvPr>
            <p:ph type="body" sz="half" idx="1"/>
          </p:nvPr>
        </p:nvSpPr>
        <p:spPr>
          <a:xfrm>
            <a:off x="762000" y="914400"/>
            <a:ext cx="7543800" cy="1143000"/>
          </a:xfrm>
        </p:spPr>
        <p:txBody>
          <a:bodyPr/>
          <a:lstStyle/>
          <a:p>
            <a:pPr eaLnBrk="1" hangingPunct="1"/>
            <a:r>
              <a:rPr lang="en-US" sz="2000" dirty="0" smtClean="0"/>
              <a:t>There are seven elements that occur naturally as diatomic molecules.</a:t>
            </a:r>
          </a:p>
          <a:p>
            <a:pPr lvl="1" eaLnBrk="1" hangingPunct="1"/>
            <a:r>
              <a:rPr lang="en-US" sz="1800" dirty="0" smtClean="0"/>
              <a:t>H</a:t>
            </a:r>
            <a:r>
              <a:rPr lang="en-US" sz="1800" baseline="-25000" dirty="0" smtClean="0"/>
              <a:t>2</a:t>
            </a:r>
            <a:r>
              <a:rPr lang="en-US" sz="1800" dirty="0" smtClean="0"/>
              <a:t>, N</a:t>
            </a:r>
            <a:r>
              <a:rPr lang="en-US" sz="1800" baseline="-25000" dirty="0" smtClean="0"/>
              <a:t>2</a:t>
            </a:r>
            <a:r>
              <a:rPr lang="en-US" sz="1800" dirty="0" smtClean="0"/>
              <a:t>, O</a:t>
            </a:r>
            <a:r>
              <a:rPr lang="en-US" sz="1800" baseline="-25000" dirty="0" smtClean="0"/>
              <a:t>2</a:t>
            </a:r>
            <a:r>
              <a:rPr lang="en-US" sz="1800" dirty="0" smtClean="0"/>
              <a:t>, F</a:t>
            </a:r>
            <a:r>
              <a:rPr lang="en-US" sz="1800" baseline="-25000" dirty="0" smtClean="0"/>
              <a:t>2</a:t>
            </a:r>
            <a:r>
              <a:rPr lang="en-US" sz="1800" dirty="0" smtClean="0"/>
              <a:t>, Cl</a:t>
            </a:r>
            <a:r>
              <a:rPr lang="en-US" sz="1800" baseline="-25000" dirty="0" smtClean="0"/>
              <a:t>2</a:t>
            </a:r>
            <a:r>
              <a:rPr lang="en-US" sz="1800" dirty="0" smtClean="0"/>
              <a:t>, Br</a:t>
            </a:r>
            <a:r>
              <a:rPr lang="en-US" sz="1800" baseline="-25000" dirty="0" smtClean="0"/>
              <a:t>2</a:t>
            </a:r>
            <a:r>
              <a:rPr lang="en-US" sz="1800" dirty="0" smtClean="0"/>
              <a:t>, I</a:t>
            </a:r>
            <a:r>
              <a:rPr lang="en-US" sz="1800" baseline="-25000" dirty="0" smtClean="0"/>
              <a:t>2</a:t>
            </a:r>
          </a:p>
        </p:txBody>
      </p:sp>
      <p:pic>
        <p:nvPicPr>
          <p:cNvPr id="30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374" b="25412"/>
          <a:stretch>
            <a:fillRect/>
          </a:stretch>
        </p:blipFill>
        <p:spPr>
          <a:xfrm>
            <a:off x="381000" y="2362200"/>
            <a:ext cx="83820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0EF6985-9BAC-4938-A558-5725FE75C01E}" type="slidenum">
              <a:rPr lang="en-US" sz="1400" smtClean="0">
                <a:solidFill>
                  <a:schemeClr val="tx1"/>
                </a:solidFill>
              </a:rPr>
              <a:pPr eaLnBrk="1" hangingPunct="1"/>
              <a:t>2</a:t>
            </a:fld>
            <a:endParaRPr lang="en-US" sz="1400" smtClean="0">
              <a:solidFill>
                <a:schemeClr val="tx1"/>
              </a:solidFill>
            </a:endParaRPr>
          </a:p>
        </p:txBody>
      </p:sp>
      <p:sp>
        <p:nvSpPr>
          <p:cNvPr id="3077" name="Rectangle 6"/>
          <p:cNvSpPr>
            <a:spLocks noChangeArrowheads="1"/>
          </p:cNvSpPr>
          <p:nvPr/>
        </p:nvSpPr>
        <p:spPr bwMode="auto">
          <a:xfrm>
            <a:off x="6858000" y="3124200"/>
            <a:ext cx="1295400" cy="609600"/>
          </a:xfrm>
          <a:prstGeom prst="rect">
            <a:avLst/>
          </a:prstGeom>
          <a:solidFill>
            <a:srgbClr val="FF0000">
              <a:alpha val="3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7"/>
          <p:cNvSpPr>
            <a:spLocks noChangeArrowheads="1"/>
          </p:cNvSpPr>
          <p:nvPr/>
        </p:nvSpPr>
        <p:spPr bwMode="auto">
          <a:xfrm>
            <a:off x="7696200" y="3733800"/>
            <a:ext cx="457200" cy="1600200"/>
          </a:xfrm>
          <a:prstGeom prst="rect">
            <a:avLst/>
          </a:prstGeom>
          <a:solidFill>
            <a:srgbClr val="FF000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8"/>
          <p:cNvSpPr>
            <a:spLocks noChangeArrowheads="1"/>
          </p:cNvSpPr>
          <p:nvPr/>
        </p:nvSpPr>
        <p:spPr bwMode="auto">
          <a:xfrm>
            <a:off x="609600" y="2590800"/>
            <a:ext cx="457200" cy="609600"/>
          </a:xfrm>
          <a:prstGeom prst="rect">
            <a:avLst/>
          </a:prstGeom>
          <a:solidFill>
            <a:srgbClr val="FF0000">
              <a:alpha val="2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p:cNvSpPr>
            <a:spLocks noGrp="1" noChangeArrowheads="1"/>
          </p:cNvSpPr>
          <p:nvPr>
            <p:ph idx="1"/>
          </p:nvPr>
        </p:nvSpPr>
        <p:spPr>
          <a:xfrm>
            <a:off x="927100" y="1600200"/>
            <a:ext cx="7454900" cy="4038600"/>
          </a:xfrm>
        </p:spPr>
        <p:txBody>
          <a:bodyPr/>
          <a:lstStyle/>
          <a:p>
            <a:pPr eaLnBrk="1" hangingPunct="1"/>
            <a:r>
              <a:rPr lang="en-US" sz="2600" dirty="0" smtClean="0"/>
              <a:t>Combustion of propane:</a:t>
            </a:r>
          </a:p>
          <a:p>
            <a:pPr lvl="1" eaLnBrk="1" hangingPunct="1">
              <a:buFontTx/>
              <a:buNone/>
            </a:pPr>
            <a:r>
              <a:rPr lang="en-US" sz="2600" dirty="0" smtClean="0">
                <a:solidFill>
                  <a:schemeClr val="tx1"/>
                </a:solidFill>
              </a:rPr>
              <a:t>C</a:t>
            </a:r>
            <a:r>
              <a:rPr lang="en-US" sz="2600" baseline="-25000" dirty="0" smtClean="0">
                <a:solidFill>
                  <a:schemeClr val="tx1"/>
                </a:solidFill>
              </a:rPr>
              <a:t>3</a:t>
            </a:r>
            <a:r>
              <a:rPr lang="en-US" sz="2600" dirty="0" smtClean="0">
                <a:solidFill>
                  <a:schemeClr val="tx1"/>
                </a:solidFill>
              </a:rPr>
              <a:t>H</a:t>
            </a:r>
            <a:r>
              <a:rPr lang="en-US" sz="2600" baseline="-25000" dirty="0" smtClean="0">
                <a:solidFill>
                  <a:schemeClr val="tx1"/>
                </a:solidFill>
              </a:rPr>
              <a:t>8</a:t>
            </a:r>
            <a:r>
              <a:rPr lang="en-US" sz="2600" dirty="0" smtClean="0">
                <a:solidFill>
                  <a:schemeClr val="tx1"/>
                </a:solidFill>
              </a:rPr>
              <a:t>(g)  +    O</a:t>
            </a:r>
            <a:r>
              <a:rPr lang="en-US" sz="2600" baseline="-25000" dirty="0" smtClean="0">
                <a:solidFill>
                  <a:schemeClr val="tx1"/>
                </a:solidFill>
              </a:rPr>
              <a:t>2</a:t>
            </a:r>
            <a:r>
              <a:rPr lang="en-US" sz="2600" dirty="0" smtClean="0">
                <a:solidFill>
                  <a:schemeClr val="tx1"/>
                </a:solidFill>
              </a:rPr>
              <a:t>(g)  </a:t>
            </a:r>
            <a:r>
              <a:rPr lang="en-US" sz="2600" dirty="0" smtClean="0">
                <a:solidFill>
                  <a:schemeClr val="tx1"/>
                </a:solidFill>
                <a:sym typeface="Wingdings" pitchFamily="2" charset="2"/>
              </a:rPr>
              <a:t>    CO</a:t>
            </a:r>
            <a:r>
              <a:rPr lang="en-US" sz="2600" baseline="-25000" dirty="0" smtClean="0">
                <a:solidFill>
                  <a:schemeClr val="tx1"/>
                </a:solidFill>
              </a:rPr>
              <a:t>2</a:t>
            </a:r>
            <a:r>
              <a:rPr lang="en-US" sz="2600" dirty="0" smtClean="0">
                <a:solidFill>
                  <a:schemeClr val="tx1"/>
                </a:solidFill>
                <a:sym typeface="Wingdings" pitchFamily="2" charset="2"/>
              </a:rPr>
              <a:t>(g)  +     H</a:t>
            </a:r>
            <a:r>
              <a:rPr lang="en-US" sz="2600" baseline="-25000" dirty="0" smtClean="0">
                <a:solidFill>
                  <a:schemeClr val="tx1"/>
                </a:solidFill>
              </a:rPr>
              <a:t>2</a:t>
            </a:r>
            <a:r>
              <a:rPr lang="en-US" sz="2600" dirty="0" smtClean="0">
                <a:solidFill>
                  <a:schemeClr val="tx1"/>
                </a:solidFill>
                <a:sym typeface="Wingdings" pitchFamily="2" charset="2"/>
              </a:rPr>
              <a:t>O(g)</a:t>
            </a:r>
          </a:p>
          <a:p>
            <a:pPr eaLnBrk="1" hangingPunct="1"/>
            <a:r>
              <a:rPr lang="en-US" sz="2600" dirty="0" smtClean="0">
                <a:solidFill>
                  <a:schemeClr val="tx1"/>
                </a:solidFill>
                <a:sym typeface="Wingdings" pitchFamily="2" charset="2"/>
              </a:rPr>
              <a:t>Combustion of octane:</a:t>
            </a:r>
          </a:p>
          <a:p>
            <a:pPr lvl="1" eaLnBrk="1" hangingPunct="1">
              <a:buFontTx/>
              <a:buNone/>
            </a:pPr>
            <a:r>
              <a:rPr lang="en-US" sz="2600" dirty="0" smtClean="0">
                <a:solidFill>
                  <a:schemeClr val="tx1"/>
                </a:solidFill>
                <a:sym typeface="Wingdings" pitchFamily="2" charset="2"/>
              </a:rPr>
              <a:t>C</a:t>
            </a:r>
            <a:r>
              <a:rPr lang="en-US" sz="2600" baseline="-25000" dirty="0" smtClean="0">
                <a:solidFill>
                  <a:schemeClr val="tx1"/>
                </a:solidFill>
                <a:sym typeface="Wingdings" pitchFamily="2" charset="2"/>
              </a:rPr>
              <a:t>8</a:t>
            </a:r>
            <a:r>
              <a:rPr lang="en-US" sz="2600" dirty="0" smtClean="0">
                <a:solidFill>
                  <a:schemeClr val="tx1"/>
                </a:solidFill>
                <a:sym typeface="Wingdings" pitchFamily="2" charset="2"/>
              </a:rPr>
              <a:t>H</a:t>
            </a:r>
            <a:r>
              <a:rPr lang="en-US" sz="2600" baseline="-25000" dirty="0" smtClean="0">
                <a:solidFill>
                  <a:schemeClr val="tx1"/>
                </a:solidFill>
                <a:sym typeface="Wingdings" pitchFamily="2" charset="2"/>
              </a:rPr>
              <a:t>18</a:t>
            </a:r>
            <a:r>
              <a:rPr lang="en-US" sz="2600" dirty="0" smtClean="0">
                <a:solidFill>
                  <a:schemeClr val="tx1"/>
                </a:solidFill>
                <a:sym typeface="Wingdings" pitchFamily="2" charset="2"/>
              </a:rPr>
              <a:t>(g) +    O</a:t>
            </a:r>
            <a:r>
              <a:rPr lang="en-US" sz="2600" baseline="-25000" dirty="0" smtClean="0">
                <a:solidFill>
                  <a:schemeClr val="tx1"/>
                </a:solidFill>
                <a:sym typeface="Wingdings" pitchFamily="2" charset="2"/>
              </a:rPr>
              <a:t>2</a:t>
            </a:r>
            <a:r>
              <a:rPr lang="en-US" sz="2600" dirty="0" smtClean="0">
                <a:solidFill>
                  <a:schemeClr val="tx1"/>
                </a:solidFill>
                <a:sym typeface="Wingdings" pitchFamily="2" charset="2"/>
              </a:rPr>
              <a:t>(g)    CO</a:t>
            </a:r>
            <a:r>
              <a:rPr lang="en-US" sz="2600" baseline="-25000" dirty="0" smtClean="0">
                <a:solidFill>
                  <a:schemeClr val="tx1"/>
                </a:solidFill>
                <a:sym typeface="Wingdings" pitchFamily="2" charset="2"/>
              </a:rPr>
              <a:t>2</a:t>
            </a:r>
            <a:r>
              <a:rPr lang="en-US" sz="2600" dirty="0" smtClean="0">
                <a:solidFill>
                  <a:schemeClr val="tx1"/>
                </a:solidFill>
                <a:sym typeface="Wingdings" pitchFamily="2" charset="2"/>
              </a:rPr>
              <a:t> (g)+    H</a:t>
            </a:r>
            <a:r>
              <a:rPr lang="en-US" sz="2600" baseline="-25000" dirty="0" smtClean="0">
                <a:solidFill>
                  <a:schemeClr val="tx1"/>
                </a:solidFill>
                <a:sym typeface="Wingdings" pitchFamily="2" charset="2"/>
              </a:rPr>
              <a:t>2</a:t>
            </a:r>
            <a:r>
              <a:rPr lang="en-US" sz="2600" dirty="0" smtClean="0">
                <a:solidFill>
                  <a:schemeClr val="tx1"/>
                </a:solidFill>
                <a:sym typeface="Wingdings" pitchFamily="2" charset="2"/>
              </a:rPr>
              <a:t>O(g)</a:t>
            </a:r>
          </a:p>
          <a:p>
            <a:pPr eaLnBrk="1" hangingPunct="1"/>
            <a:r>
              <a:rPr lang="en-US" sz="2600" dirty="0" smtClean="0">
                <a:solidFill>
                  <a:schemeClr val="tx1"/>
                </a:solidFill>
                <a:sym typeface="Wingdings" pitchFamily="2" charset="2"/>
              </a:rPr>
              <a:t>Combustion of glucose:</a:t>
            </a:r>
          </a:p>
          <a:p>
            <a:pPr lvl="1" eaLnBrk="1" hangingPunct="1">
              <a:buFontTx/>
              <a:buNone/>
            </a:pPr>
            <a:r>
              <a:rPr lang="en-US" sz="2600" dirty="0" smtClean="0">
                <a:solidFill>
                  <a:schemeClr val="tx1"/>
                </a:solidFill>
                <a:sym typeface="Wingdings" pitchFamily="2" charset="2"/>
              </a:rPr>
              <a:t>C</a:t>
            </a:r>
            <a:r>
              <a:rPr lang="en-US" sz="2600" baseline="-25000" dirty="0" smtClean="0">
                <a:solidFill>
                  <a:schemeClr val="tx1"/>
                </a:solidFill>
                <a:sym typeface="Wingdings" pitchFamily="2" charset="2"/>
              </a:rPr>
              <a:t>6</a:t>
            </a:r>
            <a:r>
              <a:rPr lang="en-US" sz="2600" dirty="0" smtClean="0">
                <a:solidFill>
                  <a:schemeClr val="tx1"/>
                </a:solidFill>
                <a:sym typeface="Wingdings" pitchFamily="2" charset="2"/>
              </a:rPr>
              <a:t>H</a:t>
            </a:r>
            <a:r>
              <a:rPr lang="en-US" sz="2600" baseline="-25000" dirty="0" smtClean="0">
                <a:solidFill>
                  <a:schemeClr val="tx1"/>
                </a:solidFill>
                <a:sym typeface="Wingdings" pitchFamily="2" charset="2"/>
              </a:rPr>
              <a:t>12</a:t>
            </a:r>
            <a:r>
              <a:rPr lang="en-US" sz="2600" dirty="0" smtClean="0">
                <a:solidFill>
                  <a:schemeClr val="tx1"/>
                </a:solidFill>
                <a:sym typeface="Wingdings" pitchFamily="2" charset="2"/>
              </a:rPr>
              <a:t>O</a:t>
            </a:r>
            <a:r>
              <a:rPr lang="en-US" sz="2600" baseline="-25000" dirty="0" smtClean="0">
                <a:solidFill>
                  <a:schemeClr val="tx1"/>
                </a:solidFill>
                <a:sym typeface="Wingdings" pitchFamily="2" charset="2"/>
              </a:rPr>
              <a:t>6</a:t>
            </a:r>
            <a:r>
              <a:rPr lang="en-US" sz="2600" dirty="0" smtClean="0">
                <a:solidFill>
                  <a:schemeClr val="tx1"/>
                </a:solidFill>
                <a:sym typeface="Wingdings" pitchFamily="2" charset="2"/>
              </a:rPr>
              <a:t> +    O</a:t>
            </a:r>
            <a:r>
              <a:rPr lang="en-US" sz="2600" baseline="-25000" dirty="0" smtClean="0">
                <a:solidFill>
                  <a:schemeClr val="tx1"/>
                </a:solidFill>
                <a:sym typeface="Wingdings" pitchFamily="2" charset="2"/>
              </a:rPr>
              <a:t>2</a:t>
            </a:r>
            <a:r>
              <a:rPr lang="en-US" sz="2600" dirty="0" smtClean="0">
                <a:solidFill>
                  <a:schemeClr val="tx1"/>
                </a:solidFill>
                <a:sym typeface="Wingdings" pitchFamily="2" charset="2"/>
              </a:rPr>
              <a:t>     CO</a:t>
            </a:r>
            <a:r>
              <a:rPr lang="en-US" sz="2600" baseline="-25000" dirty="0" smtClean="0">
                <a:solidFill>
                  <a:schemeClr val="tx1"/>
                </a:solidFill>
                <a:sym typeface="Wingdings" pitchFamily="2" charset="2"/>
              </a:rPr>
              <a:t>2</a:t>
            </a:r>
            <a:r>
              <a:rPr lang="en-US" sz="2600" dirty="0" smtClean="0">
                <a:solidFill>
                  <a:schemeClr val="tx1"/>
                </a:solidFill>
                <a:sym typeface="Wingdings" pitchFamily="2" charset="2"/>
              </a:rPr>
              <a:t>(g) +    H</a:t>
            </a:r>
            <a:r>
              <a:rPr lang="en-US" sz="2600" baseline="-25000" dirty="0" smtClean="0">
                <a:solidFill>
                  <a:schemeClr val="tx1"/>
                </a:solidFill>
                <a:sym typeface="Wingdings" pitchFamily="2" charset="2"/>
              </a:rPr>
              <a:t>2</a:t>
            </a:r>
            <a:r>
              <a:rPr lang="en-US" sz="2600" dirty="0" smtClean="0">
                <a:solidFill>
                  <a:schemeClr val="tx1"/>
                </a:solidFill>
                <a:sym typeface="Wingdings" pitchFamily="2" charset="2"/>
              </a:rPr>
              <a:t>O(g)</a:t>
            </a:r>
          </a:p>
          <a:p>
            <a:pPr eaLnBrk="1" hangingPunct="1"/>
            <a:r>
              <a:rPr lang="en-US" sz="2600" dirty="0" smtClean="0">
                <a:solidFill>
                  <a:schemeClr val="tx1"/>
                </a:solidFill>
                <a:sym typeface="Wingdings" pitchFamily="2" charset="2"/>
              </a:rPr>
              <a:t>Combustion of iron:</a:t>
            </a:r>
          </a:p>
          <a:p>
            <a:pPr lvl="1" eaLnBrk="1" hangingPunct="1">
              <a:buFontTx/>
              <a:buNone/>
            </a:pPr>
            <a:r>
              <a:rPr lang="en-US" sz="2600" dirty="0" smtClean="0">
                <a:solidFill>
                  <a:schemeClr val="tx1"/>
                </a:solidFill>
                <a:sym typeface="Wingdings" pitchFamily="2" charset="2"/>
              </a:rPr>
              <a:t>Fe +    O</a:t>
            </a:r>
            <a:r>
              <a:rPr lang="en-US" sz="2600" baseline="-25000" dirty="0" smtClean="0">
                <a:solidFill>
                  <a:schemeClr val="tx1"/>
                </a:solidFill>
                <a:sym typeface="Wingdings" pitchFamily="2" charset="2"/>
              </a:rPr>
              <a:t>2</a:t>
            </a:r>
            <a:r>
              <a:rPr lang="en-US" sz="2600" dirty="0" smtClean="0">
                <a:solidFill>
                  <a:schemeClr val="tx1"/>
                </a:solidFill>
                <a:sym typeface="Wingdings" pitchFamily="2" charset="2"/>
              </a:rPr>
              <a:t>     Fe</a:t>
            </a:r>
            <a:r>
              <a:rPr lang="en-US" sz="2600" baseline="-25000" dirty="0" smtClean="0">
                <a:solidFill>
                  <a:schemeClr val="tx1"/>
                </a:solidFill>
                <a:sym typeface="Wingdings" pitchFamily="2" charset="2"/>
              </a:rPr>
              <a:t>2</a:t>
            </a:r>
            <a:r>
              <a:rPr lang="en-US" sz="2600" dirty="0" smtClean="0">
                <a:solidFill>
                  <a:schemeClr val="tx1"/>
                </a:solidFill>
                <a:sym typeface="Wingdings" pitchFamily="2" charset="2"/>
              </a:rPr>
              <a:t>O</a:t>
            </a:r>
            <a:r>
              <a:rPr lang="en-US" sz="2600" baseline="-25000" dirty="0" smtClean="0">
                <a:solidFill>
                  <a:schemeClr val="tx1"/>
                </a:solidFill>
                <a:sym typeface="Wingdings" pitchFamily="2" charset="2"/>
              </a:rPr>
              <a:t>3</a:t>
            </a:r>
          </a:p>
        </p:txBody>
      </p:sp>
      <p:sp>
        <p:nvSpPr>
          <p:cNvPr id="21509"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9DEF178-C4E2-4A01-94DB-AFD78FE5D5B4}" type="slidenum">
              <a:rPr lang="en-US" sz="1400" smtClean="0">
                <a:solidFill>
                  <a:schemeClr val="tx1"/>
                </a:solidFill>
              </a:rPr>
              <a:pPr eaLnBrk="1" hangingPunct="1"/>
              <a:t>20</a:t>
            </a:fld>
            <a:endParaRPr lang="en-US" sz="1400" smtClean="0">
              <a:solidFill>
                <a:schemeClr val="tx1"/>
              </a:solidFill>
            </a:endParaRPr>
          </a:p>
        </p:txBody>
      </p:sp>
      <p:sp>
        <p:nvSpPr>
          <p:cNvPr id="21506" name="Rectangle 2"/>
          <p:cNvSpPr>
            <a:spLocks noGrp="1" noChangeArrowheads="1"/>
          </p:cNvSpPr>
          <p:nvPr>
            <p:ph type="title"/>
          </p:nvPr>
        </p:nvSpPr>
        <p:spPr>
          <a:xfrm>
            <a:off x="1531938" y="76200"/>
            <a:ext cx="6316662" cy="762000"/>
          </a:xfrm>
        </p:spPr>
        <p:txBody>
          <a:bodyPr anchor="ctr"/>
          <a:lstStyle/>
          <a:p>
            <a:pPr algn="ctr" eaLnBrk="1" hangingPunct="1"/>
            <a:r>
              <a:rPr lang="en-US" sz="3600" u="sng" smtClean="0">
                <a:solidFill>
                  <a:schemeClr val="tx1"/>
                </a:solidFill>
              </a:rPr>
              <a:t>Combustion Reactions</a:t>
            </a:r>
          </a:p>
        </p:txBody>
      </p:sp>
      <p:sp>
        <p:nvSpPr>
          <p:cNvPr id="21508" name="Text Box 3"/>
          <p:cNvSpPr txBox="1">
            <a:spLocks noChangeArrowheads="1"/>
          </p:cNvSpPr>
          <p:nvPr/>
        </p:nvSpPr>
        <p:spPr bwMode="auto">
          <a:xfrm>
            <a:off x="1549400" y="852488"/>
            <a:ext cx="591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800" dirty="0">
                <a:solidFill>
                  <a:schemeClr val="tx1"/>
                </a:solidFill>
              </a:rPr>
              <a:t>Hydrocarbon  +  O</a:t>
            </a:r>
            <a:r>
              <a:rPr lang="en-US" sz="2800" baseline="-25000" dirty="0">
                <a:solidFill>
                  <a:schemeClr val="tx1"/>
                </a:solidFill>
              </a:rPr>
              <a:t>2</a:t>
            </a:r>
            <a:r>
              <a:rPr lang="en-US" sz="2800" dirty="0">
                <a:solidFill>
                  <a:schemeClr val="tx1"/>
                </a:solidFill>
              </a:rPr>
              <a:t>  </a:t>
            </a:r>
            <a:r>
              <a:rPr lang="en-US" sz="2800" dirty="0">
                <a:solidFill>
                  <a:schemeClr val="tx1"/>
                </a:solidFill>
                <a:sym typeface="Wingdings" pitchFamily="2" charset="2"/>
              </a:rPr>
              <a:t>  CO</a:t>
            </a:r>
            <a:r>
              <a:rPr lang="en-US" sz="2800" baseline="-25000" dirty="0">
                <a:solidFill>
                  <a:schemeClr val="tx1"/>
                </a:solidFill>
              </a:rPr>
              <a:t>2</a:t>
            </a:r>
            <a:r>
              <a:rPr lang="en-US" sz="2800" dirty="0">
                <a:solidFill>
                  <a:schemeClr val="tx1"/>
                </a:solidFill>
                <a:sym typeface="Wingdings" pitchFamily="2" charset="2"/>
              </a:rPr>
              <a:t>  +  H</a:t>
            </a:r>
            <a:r>
              <a:rPr lang="en-US" sz="2800" baseline="-25000" dirty="0">
                <a:solidFill>
                  <a:schemeClr val="tx1"/>
                </a:solidFill>
              </a:rPr>
              <a:t>2</a:t>
            </a:r>
            <a:r>
              <a:rPr lang="en-US" sz="2800" dirty="0">
                <a:solidFill>
                  <a:schemeClr val="tx1"/>
                </a:solidFill>
                <a:sym typeface="Wingdings" pitchFamily="2" charset="2"/>
              </a:rPr>
              <a:t>O</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04825" y="1036638"/>
            <a:ext cx="8258175" cy="5211762"/>
          </a:xfrm>
        </p:spPr>
        <p:txBody>
          <a:bodyPr/>
          <a:lstStyle/>
          <a:p>
            <a:pPr eaLnBrk="1" hangingPunct="1"/>
            <a:r>
              <a:rPr lang="en-US" smtClean="0"/>
              <a:t>Many times, a product for one reaction becomes a reactant for the next reaction in a sequence of reactions.</a:t>
            </a:r>
          </a:p>
          <a:p>
            <a:pPr lvl="1" eaLnBrk="1" hangingPunct="1"/>
            <a:r>
              <a:rPr lang="en-US" smtClean="0"/>
              <a:t>If one product is completely used up in a following reaction, it does not show up in the net (overall) reaction.</a:t>
            </a:r>
          </a:p>
          <a:p>
            <a:pPr eaLnBrk="1" hangingPunct="1"/>
            <a:r>
              <a:rPr lang="en-US" smtClean="0"/>
              <a:t>To determine the overall (net) equation:</a:t>
            </a:r>
          </a:p>
          <a:p>
            <a:pPr lvl="1" eaLnBrk="1" hangingPunct="1"/>
            <a:r>
              <a:rPr lang="en-US" smtClean="0"/>
              <a:t>Write the sequence of balanced equations.</a:t>
            </a:r>
          </a:p>
          <a:p>
            <a:pPr lvl="1" eaLnBrk="1" hangingPunct="1"/>
            <a:r>
              <a:rPr lang="en-US" smtClean="0"/>
              <a:t>Adjust the equations arithmetically to cancel out the common substance.</a:t>
            </a:r>
          </a:p>
          <a:p>
            <a:pPr lvl="1" eaLnBrk="1" hangingPunct="1"/>
            <a:r>
              <a:rPr lang="en-US" smtClean="0"/>
              <a:t>Add the adjusted equations together to obtain the overall balanced equation.</a:t>
            </a:r>
            <a:br>
              <a:rPr lang="en-US" smtClean="0"/>
            </a:br>
            <a:endParaRPr lang="en-US" smtClean="0"/>
          </a:p>
        </p:txBody>
      </p:sp>
      <p:sp>
        <p:nvSpPr>
          <p:cNvPr id="2253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4636034-24DF-4B0F-8537-34BCBA32180E}" type="slidenum">
              <a:rPr lang="en-US" sz="1400" smtClean="0">
                <a:solidFill>
                  <a:schemeClr val="tx1"/>
                </a:solidFill>
              </a:rPr>
              <a:pPr eaLnBrk="1" hangingPunct="1"/>
              <a:t>21</a:t>
            </a:fld>
            <a:endParaRPr lang="en-US" sz="1400" smtClean="0">
              <a:solidFill>
                <a:schemeClr val="tx1"/>
              </a:solidFill>
            </a:endParaRPr>
          </a:p>
        </p:txBody>
      </p:sp>
      <p:sp>
        <p:nvSpPr>
          <p:cNvPr id="22530" name="Rectangle 2"/>
          <p:cNvSpPr>
            <a:spLocks noGrp="1" noChangeArrowheads="1"/>
          </p:cNvSpPr>
          <p:nvPr>
            <p:ph type="title"/>
          </p:nvPr>
        </p:nvSpPr>
        <p:spPr>
          <a:xfrm>
            <a:off x="609600" y="152400"/>
            <a:ext cx="8410575" cy="639763"/>
          </a:xfrm>
        </p:spPr>
        <p:txBody>
          <a:bodyPr>
            <a:normAutofit fontScale="90000"/>
          </a:bodyPr>
          <a:lstStyle/>
          <a:p>
            <a:pPr algn="ctr" eaLnBrk="1" hangingPunct="1"/>
            <a:r>
              <a:rPr lang="en-US" u="sng" smtClean="0"/>
              <a:t>Sequential Chemical Reactions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85800" y="1143000"/>
            <a:ext cx="7924800" cy="2667000"/>
          </a:xfrm>
        </p:spPr>
        <p:txBody>
          <a:bodyPr/>
          <a:lstStyle/>
          <a:p>
            <a:pPr eaLnBrk="1" hangingPunct="1"/>
            <a:r>
              <a:rPr lang="en-US" sz="2000" smtClean="0"/>
              <a:t>In the first step of a sequential chemical reaction solid copper (I) sulfide is heated with oxygen gas to form powdered copper (I) oxide and gaseous sulfur dioxide. In the next step, copper (I) oxide reacts with powdered carbon to yield copper metal and carbon monoxide gas.  Write a balanced overall equation for the two-step sequence.</a:t>
            </a:r>
          </a:p>
          <a:p>
            <a:pPr eaLnBrk="1" hangingPunct="1"/>
            <a:endParaRPr lang="en-US" sz="2000" smtClean="0"/>
          </a:p>
        </p:txBody>
      </p:sp>
      <p:sp>
        <p:nvSpPr>
          <p:cNvPr id="2355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9B2FC5E-DE20-4D80-8C71-DA902C56EB87}" type="slidenum">
              <a:rPr lang="en-US" sz="1400" smtClean="0">
                <a:solidFill>
                  <a:schemeClr val="tx1"/>
                </a:solidFill>
              </a:rPr>
              <a:pPr eaLnBrk="1" hangingPunct="1"/>
              <a:t>22</a:t>
            </a:fld>
            <a:endParaRPr lang="en-US" sz="1400" smtClean="0">
              <a:solidFill>
                <a:schemeClr val="tx1"/>
              </a:solidFill>
            </a:endParaRPr>
          </a:p>
        </p:txBody>
      </p:sp>
      <p:sp>
        <p:nvSpPr>
          <p:cNvPr id="23554" name="Rectangle 2"/>
          <p:cNvSpPr>
            <a:spLocks noGrp="1" noChangeArrowheads="1"/>
          </p:cNvSpPr>
          <p:nvPr>
            <p:ph type="title"/>
          </p:nvPr>
        </p:nvSpPr>
        <p:spPr>
          <a:xfrm>
            <a:off x="609600" y="152400"/>
            <a:ext cx="8410575" cy="731838"/>
          </a:xfrm>
        </p:spPr>
        <p:txBody>
          <a:bodyPr/>
          <a:lstStyle/>
          <a:p>
            <a:pPr algn="ctr" eaLnBrk="1" hangingPunct="1"/>
            <a:r>
              <a:rPr lang="en-US" sz="3600" u="sng" smtClean="0"/>
              <a:t>Sequential Reactions Example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6D494E23-565A-4B65-B763-B27D2E5E7318}" type="slidenum">
              <a:rPr lang="en-US" sz="1400" smtClean="0">
                <a:solidFill>
                  <a:schemeClr val="tx1"/>
                </a:solidFill>
              </a:rPr>
              <a:pPr eaLnBrk="1" hangingPunct="1"/>
              <a:t>23</a:t>
            </a:fld>
            <a:endParaRPr lang="en-US" sz="1400" smtClean="0">
              <a:solidFill>
                <a:schemeClr val="tx1"/>
              </a:solidFill>
            </a:endParaRPr>
          </a:p>
        </p:txBody>
      </p:sp>
      <p:sp>
        <p:nvSpPr>
          <p:cNvPr id="24578" name="Rectangle 2"/>
          <p:cNvSpPr>
            <a:spLocks noGrp="1" noChangeArrowheads="1"/>
          </p:cNvSpPr>
          <p:nvPr>
            <p:ph type="title" idx="4294967295"/>
          </p:nvPr>
        </p:nvSpPr>
        <p:spPr>
          <a:xfrm>
            <a:off x="1455738" y="381000"/>
            <a:ext cx="6316662" cy="715963"/>
          </a:xfrm>
        </p:spPr>
        <p:txBody>
          <a:bodyPr anchor="ctr"/>
          <a:lstStyle/>
          <a:p>
            <a:pPr algn="ctr" eaLnBrk="1" hangingPunct="1"/>
            <a:r>
              <a:rPr lang="en-US" sz="4000" u="sng" dirty="0" smtClean="0">
                <a:solidFill>
                  <a:schemeClr val="tx1"/>
                </a:solidFill>
              </a:rPr>
              <a:t>The Mole Concept</a:t>
            </a:r>
          </a:p>
        </p:txBody>
      </p:sp>
      <p:sp>
        <p:nvSpPr>
          <p:cNvPr id="24579" name="Text Box 3"/>
          <p:cNvSpPr txBox="1">
            <a:spLocks noChangeArrowheads="1"/>
          </p:cNvSpPr>
          <p:nvPr/>
        </p:nvSpPr>
        <p:spPr bwMode="auto">
          <a:xfrm>
            <a:off x="334963" y="5048250"/>
            <a:ext cx="7470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3600">
                <a:solidFill>
                  <a:schemeClr val="tx1"/>
                </a:solidFill>
              </a:rPr>
              <a:t>Avogadro’s Number  =  6.022 x 10</a:t>
            </a:r>
            <a:r>
              <a:rPr lang="en-US" sz="3600" baseline="30000">
                <a:solidFill>
                  <a:schemeClr val="tx1"/>
                </a:solidFill>
              </a:rPr>
              <a:t>23</a:t>
            </a:r>
          </a:p>
        </p:txBody>
      </p:sp>
      <p:pic>
        <p:nvPicPr>
          <p:cNvPr id="24580" name="Picture 6" descr="mole_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371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1" name="Object 6"/>
          <p:cNvGraphicFramePr>
            <a:graphicFrameLocks noChangeAspect="1"/>
          </p:cNvGraphicFramePr>
          <p:nvPr/>
        </p:nvGraphicFramePr>
        <p:xfrm>
          <a:off x="7848600" y="5048250"/>
          <a:ext cx="838200" cy="742950"/>
        </p:xfrm>
        <a:graphic>
          <a:graphicData uri="http://schemas.openxmlformats.org/presentationml/2006/ole">
            <mc:AlternateContent xmlns:mc="http://schemas.openxmlformats.org/markup-compatibility/2006">
              <mc:Choice xmlns:v="urn:schemas-microsoft-com:vml" Requires="v">
                <p:oleObj spid="_x0000_s24590" name="Equation" r:id="rId5" imgW="444307" imgH="393529" progId="Equation.3">
                  <p:embed/>
                </p:oleObj>
              </mc:Choice>
              <mc:Fallback>
                <p:oleObj name="Equation" r:id="rId5" imgW="444307" imgH="39352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5048250"/>
                        <a:ext cx="8382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Pj039590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81400"/>
            <a:ext cx="19050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819B2B1B-F8EA-41C9-96EA-EAEB9A94B018}" type="slidenum">
              <a:rPr lang="en-US" sz="1400" smtClean="0">
                <a:solidFill>
                  <a:schemeClr val="tx1"/>
                </a:solidFill>
              </a:rPr>
              <a:pPr eaLnBrk="1" hangingPunct="1"/>
              <a:t>24</a:t>
            </a:fld>
            <a:endParaRPr lang="en-US" sz="1400" smtClean="0">
              <a:solidFill>
                <a:schemeClr val="tx1"/>
              </a:solidFill>
            </a:endParaRPr>
          </a:p>
        </p:txBody>
      </p:sp>
      <p:sp>
        <p:nvSpPr>
          <p:cNvPr id="25603" name="Rectangle 3"/>
          <p:cNvSpPr>
            <a:spLocks noGrp="1" noChangeArrowheads="1"/>
          </p:cNvSpPr>
          <p:nvPr>
            <p:ph type="title" idx="4294967295"/>
          </p:nvPr>
        </p:nvSpPr>
        <p:spPr>
          <a:xfrm>
            <a:off x="1447800" y="76200"/>
            <a:ext cx="6316662" cy="1143000"/>
          </a:xfrm>
        </p:spPr>
        <p:txBody>
          <a:bodyPr anchor="ctr"/>
          <a:lstStyle/>
          <a:p>
            <a:pPr algn="ctr" eaLnBrk="1" hangingPunct="1"/>
            <a:r>
              <a:rPr lang="en-US" sz="3600" u="sng" dirty="0" smtClean="0"/>
              <a:t>How Big is a Mole?</a:t>
            </a:r>
          </a:p>
        </p:txBody>
      </p:sp>
      <p:sp>
        <p:nvSpPr>
          <p:cNvPr id="25604" name="Text Box 4"/>
          <p:cNvSpPr txBox="1">
            <a:spLocks noChangeArrowheads="1"/>
          </p:cNvSpPr>
          <p:nvPr/>
        </p:nvSpPr>
        <p:spPr bwMode="auto">
          <a:xfrm>
            <a:off x="762000" y="1066800"/>
            <a:ext cx="6980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dirty="0">
                <a:solidFill>
                  <a:schemeClr val="tx1"/>
                </a:solidFill>
              </a:rPr>
              <a:t>One mole of marbles would cover the entire Earth </a:t>
            </a:r>
          </a:p>
          <a:p>
            <a:pPr eaLnBrk="1" hangingPunct="1">
              <a:lnSpc>
                <a:spcPct val="100000"/>
              </a:lnSpc>
              <a:spcBef>
                <a:spcPct val="0"/>
              </a:spcBef>
              <a:buClrTx/>
              <a:buSzTx/>
            </a:pPr>
            <a:r>
              <a:rPr lang="en-US" sz="2400" dirty="0">
                <a:solidFill>
                  <a:schemeClr val="tx1"/>
                </a:solidFill>
              </a:rPr>
              <a:t>(oceans included) for a depth of three miles.</a:t>
            </a:r>
          </a:p>
        </p:txBody>
      </p:sp>
      <p:sp>
        <p:nvSpPr>
          <p:cNvPr id="25605" name="Text Box 5"/>
          <p:cNvSpPr txBox="1">
            <a:spLocks noChangeArrowheads="1"/>
          </p:cNvSpPr>
          <p:nvPr/>
        </p:nvSpPr>
        <p:spPr bwMode="auto">
          <a:xfrm>
            <a:off x="762000" y="2470150"/>
            <a:ext cx="75580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One mole of $100 bills stacked one on top of another </a:t>
            </a:r>
          </a:p>
          <a:p>
            <a:pPr eaLnBrk="1" hangingPunct="1">
              <a:lnSpc>
                <a:spcPct val="100000"/>
              </a:lnSpc>
              <a:spcBef>
                <a:spcPct val="0"/>
              </a:spcBef>
              <a:buClrTx/>
              <a:buSzTx/>
            </a:pPr>
            <a:r>
              <a:rPr lang="en-US" sz="2400">
                <a:solidFill>
                  <a:schemeClr val="tx1"/>
                </a:solidFill>
              </a:rPr>
              <a:t>would reach from the Sun to Pluto and back 7.5 million</a:t>
            </a:r>
          </a:p>
          <a:p>
            <a:pPr eaLnBrk="1" hangingPunct="1">
              <a:lnSpc>
                <a:spcPct val="100000"/>
              </a:lnSpc>
              <a:spcBef>
                <a:spcPct val="0"/>
              </a:spcBef>
              <a:buClrTx/>
              <a:buSzTx/>
            </a:pPr>
            <a:r>
              <a:rPr lang="en-US" sz="2400">
                <a:solidFill>
                  <a:schemeClr val="tx1"/>
                </a:solidFill>
              </a:rPr>
              <a:t>times.</a:t>
            </a:r>
          </a:p>
        </p:txBody>
      </p:sp>
      <p:sp>
        <p:nvSpPr>
          <p:cNvPr id="25606" name="Text Box 6"/>
          <p:cNvSpPr txBox="1">
            <a:spLocks noChangeArrowheads="1"/>
          </p:cNvSpPr>
          <p:nvPr/>
        </p:nvSpPr>
        <p:spPr bwMode="auto">
          <a:xfrm>
            <a:off x="609600" y="5029200"/>
            <a:ext cx="6653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It would take light 9500 years to travel from the </a:t>
            </a:r>
          </a:p>
          <a:p>
            <a:pPr eaLnBrk="1" hangingPunct="1">
              <a:lnSpc>
                <a:spcPct val="100000"/>
              </a:lnSpc>
              <a:spcBef>
                <a:spcPct val="0"/>
              </a:spcBef>
              <a:buClrTx/>
              <a:buSzTx/>
            </a:pPr>
            <a:r>
              <a:rPr lang="en-US" sz="2400">
                <a:solidFill>
                  <a:schemeClr val="tx1"/>
                </a:solidFill>
              </a:rPr>
              <a:t>bottom to the top of a stack of 1 mole of $1 bills.</a:t>
            </a:r>
          </a:p>
        </p:txBody>
      </p:sp>
      <p:pic>
        <p:nvPicPr>
          <p:cNvPr id="25607" name="Picture 8" descr="marb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600200"/>
            <a:ext cx="15144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MCj040793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0600" y="4267200"/>
            <a:ext cx="1498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685800"/>
            <a:ext cx="8229600" cy="5791200"/>
          </a:xfrm>
        </p:spPr>
        <p:txBody>
          <a:bodyPr/>
          <a:lstStyle/>
          <a:p>
            <a:pPr eaLnBrk="1" hangingPunct="1">
              <a:lnSpc>
                <a:spcPct val="80000"/>
              </a:lnSpc>
            </a:pPr>
            <a:r>
              <a:rPr lang="en-US" sz="2000" dirty="0" smtClean="0"/>
              <a:t>The mole (</a:t>
            </a:r>
            <a:r>
              <a:rPr lang="en-US" sz="2000" dirty="0" err="1" smtClean="0"/>
              <a:t>mol</a:t>
            </a:r>
            <a:r>
              <a:rPr lang="en-US" sz="2000" dirty="0" smtClean="0"/>
              <a:t>) is the SI unit for the amount of substance.</a:t>
            </a:r>
          </a:p>
          <a:p>
            <a:pPr lvl="1" eaLnBrk="1" hangingPunct="1">
              <a:lnSpc>
                <a:spcPct val="80000"/>
              </a:lnSpc>
            </a:pPr>
            <a:r>
              <a:rPr lang="en-US" sz="1800" dirty="0" smtClean="0"/>
              <a:t>Defined as the amount of a substance that contains the same number of entities as there are atoms in exactly 12 g of carbon-12.</a:t>
            </a:r>
          </a:p>
          <a:p>
            <a:pPr lvl="1" eaLnBrk="1" hangingPunct="1">
              <a:lnSpc>
                <a:spcPct val="80000"/>
              </a:lnSpc>
            </a:pPr>
            <a:r>
              <a:rPr lang="en-US" sz="1800" dirty="0" smtClean="0"/>
              <a:t>This number is called Avogadro’s number and is equal to 6.022x10</a:t>
            </a:r>
            <a:r>
              <a:rPr lang="en-US" sz="1800" baseline="30000" dirty="0" smtClean="0"/>
              <a:t>23 </a:t>
            </a:r>
            <a:r>
              <a:rPr lang="en-US" sz="1800" dirty="0" smtClean="0"/>
              <a:t>entities.</a:t>
            </a:r>
          </a:p>
          <a:p>
            <a:pPr lvl="1" eaLnBrk="1" hangingPunct="1">
              <a:lnSpc>
                <a:spcPct val="80000"/>
              </a:lnSpc>
            </a:pPr>
            <a:r>
              <a:rPr lang="en-US" sz="1800" dirty="0" smtClean="0"/>
              <a:t>1 </a:t>
            </a:r>
            <a:r>
              <a:rPr lang="en-US" sz="1800" dirty="0" err="1" smtClean="0"/>
              <a:t>mol</a:t>
            </a:r>
            <a:r>
              <a:rPr lang="en-US" sz="1800" dirty="0" smtClean="0"/>
              <a:t> of a substance represents a fixed number of chemical entities and has a fixed mass.</a:t>
            </a:r>
          </a:p>
          <a:p>
            <a:pPr eaLnBrk="1" hangingPunct="1">
              <a:lnSpc>
                <a:spcPct val="80000"/>
              </a:lnSpc>
            </a:pPr>
            <a:r>
              <a:rPr lang="en-US" sz="2000" dirty="0" smtClean="0"/>
              <a:t>The atomic mass of an element expressed in </a:t>
            </a:r>
            <a:r>
              <a:rPr lang="en-US" sz="2000" dirty="0" err="1" smtClean="0"/>
              <a:t>amu</a:t>
            </a:r>
            <a:r>
              <a:rPr lang="en-US" sz="2000" dirty="0" smtClean="0"/>
              <a:t> is numerically the same as the mass of 1 mole of atoms of the element expressed in grams.</a:t>
            </a:r>
          </a:p>
          <a:p>
            <a:pPr lvl="1" eaLnBrk="1" hangingPunct="1">
              <a:lnSpc>
                <a:spcPct val="80000"/>
              </a:lnSpc>
            </a:pPr>
            <a:r>
              <a:rPr lang="en-US" sz="1800" dirty="0" smtClean="0"/>
              <a:t>e.g. 1 O atom has a mass of 16.00 </a:t>
            </a:r>
            <a:r>
              <a:rPr lang="en-US" sz="1800" dirty="0" err="1" smtClean="0"/>
              <a:t>amu</a:t>
            </a:r>
            <a:r>
              <a:rPr lang="en-US" sz="1800" dirty="0" smtClean="0"/>
              <a:t>, and 1 mole of O atoms has a mass of 16.00 grams</a:t>
            </a:r>
          </a:p>
          <a:p>
            <a:pPr eaLnBrk="1" hangingPunct="1">
              <a:lnSpc>
                <a:spcPct val="80000"/>
              </a:lnSpc>
            </a:pPr>
            <a:r>
              <a:rPr lang="en-US" sz="2000" dirty="0" smtClean="0"/>
              <a:t>The molecular mass (or formula mass) of a compound expressed in </a:t>
            </a:r>
            <a:r>
              <a:rPr lang="en-US" sz="2000" dirty="0" err="1" smtClean="0"/>
              <a:t>amu</a:t>
            </a:r>
            <a:r>
              <a:rPr lang="en-US" sz="2000" dirty="0" smtClean="0"/>
              <a:t> is numerically the same as the mass of 1 mole of the compound expressed in grams.</a:t>
            </a:r>
          </a:p>
          <a:p>
            <a:pPr lvl="1" eaLnBrk="1" hangingPunct="1">
              <a:lnSpc>
                <a:spcPct val="80000"/>
              </a:lnSpc>
            </a:pPr>
            <a:r>
              <a:rPr lang="en-US" sz="1800" dirty="0" smtClean="0"/>
              <a:t>e.g. 1 molecule of H</a:t>
            </a:r>
            <a:r>
              <a:rPr lang="en-US" sz="1800" baseline="-25000" dirty="0" smtClean="0"/>
              <a:t>2</a:t>
            </a:r>
            <a:r>
              <a:rPr lang="en-US" sz="1800" dirty="0" smtClean="0"/>
              <a:t>O has a mass of 18.02 </a:t>
            </a:r>
            <a:r>
              <a:rPr lang="en-US" sz="1800" dirty="0" err="1" smtClean="0"/>
              <a:t>amu</a:t>
            </a:r>
            <a:r>
              <a:rPr lang="en-US" sz="1800" dirty="0" smtClean="0"/>
              <a:t>, and 1 mole of H</a:t>
            </a:r>
            <a:r>
              <a:rPr lang="en-US" sz="1800" baseline="-25000" dirty="0" smtClean="0"/>
              <a:t>2</a:t>
            </a:r>
            <a:r>
              <a:rPr lang="en-US" sz="1800" dirty="0" smtClean="0"/>
              <a:t>O has a mass of 18.02 g</a:t>
            </a:r>
          </a:p>
          <a:p>
            <a:pPr eaLnBrk="1" hangingPunct="1">
              <a:lnSpc>
                <a:spcPct val="80000"/>
              </a:lnSpc>
            </a:pPr>
            <a:r>
              <a:rPr lang="en-US" sz="2000" dirty="0" smtClean="0"/>
              <a:t>The mole maintains the same mass relationship between macroscopic samples as exists between individual chemical entities.</a:t>
            </a:r>
          </a:p>
          <a:p>
            <a:pPr eaLnBrk="1" hangingPunct="1">
              <a:lnSpc>
                <a:spcPct val="80000"/>
              </a:lnSpc>
            </a:pPr>
            <a:r>
              <a:rPr lang="en-US" sz="2000" dirty="0" smtClean="0"/>
              <a:t>The mole relates the number of chemical entities to the mass of a sample of those entities.</a:t>
            </a:r>
          </a:p>
          <a:p>
            <a:pPr lvl="1" eaLnBrk="1" hangingPunct="1">
              <a:lnSpc>
                <a:spcPct val="80000"/>
              </a:lnSpc>
              <a:buFontTx/>
              <a:buNone/>
            </a:pPr>
            <a:endParaRPr lang="en-US" sz="1800" dirty="0" smtClean="0"/>
          </a:p>
        </p:txBody>
      </p:sp>
      <p:sp>
        <p:nvSpPr>
          <p:cNvPr id="2662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86777C11-3FE3-4DF5-8CAD-D8CDE44BA85A}" type="slidenum">
              <a:rPr lang="en-US" sz="1400" smtClean="0">
                <a:solidFill>
                  <a:schemeClr val="tx1"/>
                </a:solidFill>
              </a:rPr>
              <a:pPr eaLnBrk="1" hangingPunct="1"/>
              <a:t>25</a:t>
            </a:fld>
            <a:endParaRPr lang="en-US" sz="1400" smtClean="0">
              <a:solidFill>
                <a:schemeClr val="tx1"/>
              </a:solidFill>
            </a:endParaRPr>
          </a:p>
        </p:txBody>
      </p:sp>
      <p:sp>
        <p:nvSpPr>
          <p:cNvPr id="26626" name="Rectangle 2"/>
          <p:cNvSpPr>
            <a:spLocks noGrp="1" noChangeArrowheads="1"/>
          </p:cNvSpPr>
          <p:nvPr>
            <p:ph type="title"/>
          </p:nvPr>
        </p:nvSpPr>
        <p:spPr>
          <a:xfrm>
            <a:off x="3541713" y="0"/>
            <a:ext cx="2325687" cy="685800"/>
          </a:xfrm>
        </p:spPr>
        <p:txBody>
          <a:bodyPr/>
          <a:lstStyle/>
          <a:p>
            <a:pPr eaLnBrk="1" hangingPunct="1"/>
            <a:r>
              <a:rPr lang="en-US" u="sng" smtClean="0"/>
              <a:t>The Mole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0"/>
            <a:ext cx="6316663" cy="792163"/>
          </a:xfrm>
        </p:spPr>
        <p:txBody>
          <a:bodyPr/>
          <a:lstStyle/>
          <a:p>
            <a:pPr algn="ctr" eaLnBrk="1" hangingPunct="1"/>
            <a:r>
              <a:rPr lang="en-US" sz="3600" u="sng" smtClean="0"/>
              <a:t>Molar Mass</a:t>
            </a:r>
          </a:p>
        </p:txBody>
      </p:sp>
      <p:sp>
        <p:nvSpPr>
          <p:cNvPr id="27651" name="Rectangle 3"/>
          <p:cNvSpPr>
            <a:spLocks noGrp="1" noChangeArrowheads="1"/>
          </p:cNvSpPr>
          <p:nvPr>
            <p:ph type="body" sz="half" idx="1"/>
          </p:nvPr>
        </p:nvSpPr>
        <p:spPr>
          <a:xfrm>
            <a:off x="457200" y="838200"/>
            <a:ext cx="8077200" cy="5059363"/>
          </a:xfrm>
        </p:spPr>
        <p:txBody>
          <a:bodyPr/>
          <a:lstStyle/>
          <a:p>
            <a:pPr eaLnBrk="1" hangingPunct="1"/>
            <a:r>
              <a:rPr lang="en-US" sz="2000" dirty="0" smtClean="0"/>
              <a:t>The molar mass (M) of a substance is the mass per mole of its entities (atoms, molecules, or formula units).</a:t>
            </a:r>
          </a:p>
          <a:p>
            <a:pPr lvl="1" eaLnBrk="1" hangingPunct="1"/>
            <a:r>
              <a:rPr lang="en-US" sz="1800" dirty="0" smtClean="0"/>
              <a:t>Molar mass has units of g/</a:t>
            </a:r>
            <a:r>
              <a:rPr lang="en-US" sz="1800" dirty="0" err="1" smtClean="0"/>
              <a:t>mol</a:t>
            </a:r>
            <a:endParaRPr lang="en-US" sz="1800" dirty="0" smtClean="0"/>
          </a:p>
          <a:p>
            <a:pPr eaLnBrk="1" hangingPunct="1"/>
            <a:r>
              <a:rPr lang="en-US" sz="2000" dirty="0" smtClean="0"/>
              <a:t>Determining molar mass of:</a:t>
            </a:r>
          </a:p>
          <a:p>
            <a:pPr lvl="1" eaLnBrk="1" hangingPunct="1"/>
            <a:r>
              <a:rPr lang="en-US" sz="1800" dirty="0" smtClean="0"/>
              <a:t>Elements </a:t>
            </a:r>
            <a:r>
              <a:rPr lang="en-US" sz="1800" dirty="0" smtClean="0">
                <a:sym typeface="Wingdings" pitchFamily="2" charset="2"/>
              </a:rPr>
              <a:t></a:t>
            </a:r>
            <a:r>
              <a:rPr lang="en-US" sz="1800" dirty="0" smtClean="0"/>
              <a:t> use the atomic mass of the element from the periodic table and note whether the element occurs naturally as individual atoms or as molecules</a:t>
            </a:r>
          </a:p>
          <a:p>
            <a:pPr lvl="1" eaLnBrk="1" hangingPunct="1"/>
            <a:r>
              <a:rPr lang="en-US" sz="1800" dirty="0" smtClean="0"/>
              <a:t>Compounds </a:t>
            </a:r>
            <a:r>
              <a:rPr lang="en-US" sz="1800" dirty="0" smtClean="0">
                <a:sym typeface="Wingdings" pitchFamily="2" charset="2"/>
              </a:rPr>
              <a:t> add the molar masses of the atoms of the elements in the formula</a:t>
            </a:r>
          </a:p>
          <a:p>
            <a:pPr lvl="2" eaLnBrk="1" hangingPunct="1"/>
            <a:r>
              <a:rPr lang="en-US" sz="1800" dirty="0" smtClean="0"/>
              <a:t>The subscripts in a formula refer to the individual atoms (or ions) as well as to moles or atoms (or ions).</a:t>
            </a:r>
          </a:p>
          <a:p>
            <a:pPr eaLnBrk="1" hangingPunct="1"/>
            <a:r>
              <a:rPr lang="en-US" sz="2000" dirty="0" smtClean="0"/>
              <a:t>Find the molar mass of the following elements/compounds:</a:t>
            </a:r>
          </a:p>
          <a:p>
            <a:pPr marL="736092" lvl="1" indent="-342900" eaLnBrk="1" hangingPunct="1">
              <a:lnSpc>
                <a:spcPct val="114000"/>
              </a:lnSpc>
              <a:buFont typeface="+mj-lt"/>
              <a:buAutoNum type="alphaLcPeriod"/>
            </a:pPr>
            <a:r>
              <a:rPr lang="en-US" sz="1800" dirty="0" smtClean="0"/>
              <a:t>Sulfur</a:t>
            </a:r>
          </a:p>
          <a:p>
            <a:pPr marL="736092" lvl="1" indent="-342900" eaLnBrk="1" hangingPunct="1">
              <a:lnSpc>
                <a:spcPct val="114000"/>
              </a:lnSpc>
              <a:buFont typeface="+mj-lt"/>
              <a:buAutoNum type="alphaLcPeriod"/>
            </a:pPr>
            <a:r>
              <a:rPr lang="en-US" sz="1800" dirty="0" smtClean="0"/>
              <a:t>Hydrogen</a:t>
            </a:r>
          </a:p>
          <a:p>
            <a:pPr marL="736092" lvl="1" indent="-342900" eaLnBrk="1" hangingPunct="1">
              <a:lnSpc>
                <a:spcPct val="114000"/>
              </a:lnSpc>
              <a:buFont typeface="+mj-lt"/>
              <a:buAutoNum type="alphaLcPeriod"/>
            </a:pPr>
            <a:r>
              <a:rPr lang="en-US" sz="1800" dirty="0" smtClean="0"/>
              <a:t>Ammonia (NH</a:t>
            </a:r>
            <a:r>
              <a:rPr lang="en-US" sz="1800" baseline="-25000" dirty="0" smtClean="0"/>
              <a:t>3</a:t>
            </a:r>
            <a:r>
              <a:rPr lang="en-US" sz="1800" dirty="0" smtClean="0"/>
              <a:t>)</a:t>
            </a:r>
          </a:p>
          <a:p>
            <a:pPr lvl="1" eaLnBrk="1" hangingPunct="1"/>
            <a:endParaRPr lang="el-GR" sz="1800" dirty="0" smtClean="0"/>
          </a:p>
        </p:txBody>
      </p:sp>
      <p:sp>
        <p:nvSpPr>
          <p:cNvPr id="2765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6FBF94F-FEB5-4D85-9F28-4AC23CBA004A}" type="slidenum">
              <a:rPr lang="en-US" sz="1400" smtClean="0">
                <a:solidFill>
                  <a:schemeClr val="tx1"/>
                </a:solidFill>
              </a:rPr>
              <a:pPr eaLnBrk="1" hangingPunct="1"/>
              <a:t>26</a:t>
            </a:fld>
            <a:endParaRPr lang="en-US" sz="140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9"/>
          <p:cNvSpPr>
            <a:spLocks noGrp="1" noChangeArrowheads="1"/>
          </p:cNvSpPr>
          <p:nvPr>
            <p:ph idx="1"/>
          </p:nvPr>
        </p:nvSpPr>
        <p:spPr>
          <a:xfrm>
            <a:off x="762000" y="1371600"/>
            <a:ext cx="7696200" cy="4525963"/>
          </a:xfrm>
        </p:spPr>
        <p:txBody>
          <a:bodyPr/>
          <a:lstStyle/>
          <a:p>
            <a:pPr eaLnBrk="1" hangingPunct="1"/>
            <a:r>
              <a:rPr lang="en-US" dirty="0" smtClean="0"/>
              <a:t>Molecular weight is the sum of atomic weights of all atoms in the molecule</a:t>
            </a:r>
          </a:p>
          <a:p>
            <a:pPr lvl="1" eaLnBrk="1" hangingPunct="1"/>
            <a:r>
              <a:rPr lang="en-US" dirty="0" err="1" smtClean="0">
                <a:solidFill>
                  <a:schemeClr val="tx1"/>
                </a:solidFill>
              </a:rPr>
              <a:t>NaCl</a:t>
            </a:r>
            <a:r>
              <a:rPr lang="en-US" dirty="0" smtClean="0">
                <a:solidFill>
                  <a:schemeClr val="tx1"/>
                </a:solidFill>
              </a:rPr>
              <a:t> has a molecular weight of 58.5 </a:t>
            </a:r>
            <a:r>
              <a:rPr lang="en-US" dirty="0" err="1" smtClean="0">
                <a:solidFill>
                  <a:schemeClr val="tx1"/>
                </a:solidFill>
              </a:rPr>
              <a:t>a.m.u</a:t>
            </a:r>
            <a:r>
              <a:rPr lang="en-US" dirty="0" smtClean="0">
                <a:solidFill>
                  <a:schemeClr val="tx1"/>
                </a:solidFill>
              </a:rPr>
              <a:t>.</a:t>
            </a:r>
          </a:p>
          <a:p>
            <a:pPr lvl="1" eaLnBrk="1" hangingPunct="1"/>
            <a:r>
              <a:rPr lang="en-US" dirty="0" smtClean="0">
                <a:solidFill>
                  <a:schemeClr val="tx1"/>
                </a:solidFill>
              </a:rPr>
              <a:t>Composed of a single molecule of </a:t>
            </a:r>
            <a:r>
              <a:rPr lang="en-US" dirty="0" err="1" smtClean="0">
                <a:solidFill>
                  <a:schemeClr val="tx1"/>
                </a:solidFill>
              </a:rPr>
              <a:t>NaCl</a:t>
            </a:r>
            <a:r>
              <a:rPr lang="en-US" dirty="0" smtClean="0"/>
              <a:t> </a:t>
            </a:r>
            <a:br>
              <a:rPr lang="en-US" dirty="0" smtClean="0"/>
            </a:br>
            <a:endParaRPr lang="en-US" dirty="0" smtClean="0"/>
          </a:p>
          <a:p>
            <a:pPr eaLnBrk="1" hangingPunct="1"/>
            <a:r>
              <a:rPr lang="en-US" dirty="0" smtClean="0"/>
              <a:t>Molar mass is the molecular weight in grams</a:t>
            </a:r>
          </a:p>
          <a:p>
            <a:pPr lvl="1" eaLnBrk="1" hangingPunct="1"/>
            <a:r>
              <a:rPr lang="en-US" dirty="0" err="1" smtClean="0"/>
              <a:t>NaCl</a:t>
            </a:r>
            <a:r>
              <a:rPr lang="en-US" dirty="0" smtClean="0"/>
              <a:t> has a molar mass of 58.5 grams</a:t>
            </a:r>
          </a:p>
          <a:p>
            <a:pPr lvl="1" eaLnBrk="1" hangingPunct="1"/>
            <a:r>
              <a:rPr lang="en-US" dirty="0" smtClean="0"/>
              <a:t>Composed of 6.02x10</a:t>
            </a:r>
            <a:r>
              <a:rPr lang="en-US" baseline="30000" dirty="0" smtClean="0"/>
              <a:t>23</a:t>
            </a:r>
            <a:r>
              <a:rPr lang="en-US" dirty="0" smtClean="0"/>
              <a:t> formula units (molecules) of </a:t>
            </a:r>
            <a:r>
              <a:rPr lang="en-US" dirty="0" err="1" smtClean="0"/>
              <a:t>NaCl</a:t>
            </a:r>
            <a:endParaRPr lang="en-US" dirty="0" smtClean="0"/>
          </a:p>
        </p:txBody>
      </p:sp>
      <p:sp>
        <p:nvSpPr>
          <p:cNvPr id="2867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AB150AD-B52D-46F9-A7B7-35E81DC0CC19}" type="slidenum">
              <a:rPr lang="en-US" sz="1400" smtClean="0">
                <a:solidFill>
                  <a:schemeClr val="tx1"/>
                </a:solidFill>
              </a:rPr>
              <a:pPr eaLnBrk="1" hangingPunct="1"/>
              <a:t>27</a:t>
            </a:fld>
            <a:endParaRPr lang="en-US" sz="1400" smtClean="0">
              <a:solidFill>
                <a:schemeClr val="tx1"/>
              </a:solidFill>
            </a:endParaRPr>
          </a:p>
        </p:txBody>
      </p:sp>
      <p:sp>
        <p:nvSpPr>
          <p:cNvPr id="28674" name="Rectangle 4"/>
          <p:cNvSpPr>
            <a:spLocks noGrp="1" noChangeArrowheads="1"/>
          </p:cNvSpPr>
          <p:nvPr>
            <p:ph type="title"/>
          </p:nvPr>
        </p:nvSpPr>
        <p:spPr>
          <a:xfrm>
            <a:off x="609600" y="152400"/>
            <a:ext cx="8410575" cy="1143000"/>
          </a:xfrm>
        </p:spPr>
        <p:txBody>
          <a:bodyPr anchor="ctr">
            <a:normAutofit fontScale="90000"/>
          </a:bodyPr>
          <a:lstStyle/>
          <a:p>
            <a:pPr eaLnBrk="1" hangingPunct="1"/>
            <a:r>
              <a:rPr lang="en-US" sz="4000" u="sng" dirty="0" smtClean="0"/>
              <a:t>Molecular Weight and Molar Mass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9C4A418-1C70-4BC9-ABEF-57746091EDBF}" type="slidenum">
              <a:rPr lang="en-US" sz="1400" smtClean="0">
                <a:solidFill>
                  <a:schemeClr val="tx1"/>
                </a:solidFill>
              </a:rPr>
              <a:pPr eaLnBrk="1" hangingPunct="1"/>
              <a:t>28</a:t>
            </a:fld>
            <a:endParaRPr lang="en-US" sz="1400" smtClean="0">
              <a:solidFill>
                <a:schemeClr val="tx1"/>
              </a:solidFill>
            </a:endParaRPr>
          </a:p>
        </p:txBody>
      </p:sp>
      <p:sp>
        <p:nvSpPr>
          <p:cNvPr id="29698" name="Rectangle 2"/>
          <p:cNvSpPr>
            <a:spLocks noGrp="1" noChangeArrowheads="1"/>
          </p:cNvSpPr>
          <p:nvPr>
            <p:ph type="title" idx="4294967295"/>
          </p:nvPr>
        </p:nvSpPr>
        <p:spPr>
          <a:xfrm>
            <a:off x="-42862" y="0"/>
            <a:ext cx="9339262" cy="984250"/>
          </a:xfrm>
        </p:spPr>
        <p:txBody>
          <a:bodyPr anchor="ctr">
            <a:normAutofit fontScale="90000"/>
          </a:bodyPr>
          <a:lstStyle/>
          <a:p>
            <a:pPr algn="ctr" eaLnBrk="1" hangingPunct="1"/>
            <a:r>
              <a:rPr lang="en-US" u="sng" dirty="0" smtClean="0">
                <a:latin typeface="Arial Narrow" pitchFamily="34" charset="0"/>
              </a:rPr>
              <a:t>The Molar Mass &amp; Number of Particles in 1-Mole Quantities </a:t>
            </a:r>
          </a:p>
        </p:txBody>
      </p:sp>
      <p:sp>
        <p:nvSpPr>
          <p:cNvPr id="29699" name="Text Box 5"/>
          <p:cNvSpPr txBox="1">
            <a:spLocks noChangeArrowheads="1"/>
          </p:cNvSpPr>
          <p:nvPr/>
        </p:nvSpPr>
        <p:spPr bwMode="auto">
          <a:xfrm>
            <a:off x="490538" y="1600200"/>
            <a:ext cx="795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rgbClr val="FF0000"/>
                </a:solidFill>
                <a:latin typeface="Arial Narrow" pitchFamily="34" charset="0"/>
              </a:rPr>
              <a:t>Substance		Molar Mass	Number of Particles in One Mole</a:t>
            </a:r>
          </a:p>
        </p:txBody>
      </p:sp>
      <p:sp>
        <p:nvSpPr>
          <p:cNvPr id="29700" name="Text Box 6"/>
          <p:cNvSpPr txBox="1">
            <a:spLocks noChangeArrowheads="1"/>
          </p:cNvSpPr>
          <p:nvPr/>
        </p:nvSpPr>
        <p:spPr bwMode="auto">
          <a:xfrm>
            <a:off x="338138" y="2209800"/>
            <a:ext cx="8653462"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a:solidFill>
                  <a:schemeClr val="tx1"/>
                </a:solidFill>
              </a:rPr>
              <a:t>Carbon (C)		     12.0 g	    </a:t>
            </a:r>
            <a:r>
              <a:rPr lang="en-US">
                <a:solidFill>
                  <a:schemeClr val="accent2"/>
                </a:solidFill>
              </a:rPr>
              <a:t>6.02 x 10</a:t>
            </a:r>
            <a:r>
              <a:rPr lang="en-US" baseline="30000">
                <a:solidFill>
                  <a:schemeClr val="accent2"/>
                </a:solidFill>
              </a:rPr>
              <a:t>23</a:t>
            </a:r>
            <a:r>
              <a:rPr lang="en-US">
                <a:solidFill>
                  <a:schemeClr val="tx1"/>
                </a:solidFill>
              </a:rPr>
              <a:t> C atoms</a:t>
            </a:r>
          </a:p>
          <a:p>
            <a:pPr eaLnBrk="1" hangingPunct="1">
              <a:lnSpc>
                <a:spcPct val="100000"/>
              </a:lnSpc>
              <a:spcBef>
                <a:spcPct val="0"/>
              </a:spcBef>
              <a:buClrTx/>
              <a:buSzTx/>
            </a:pPr>
            <a:endParaRPr lang="en-US" sz="800">
              <a:solidFill>
                <a:schemeClr val="tx1"/>
              </a:solidFill>
            </a:endParaRPr>
          </a:p>
          <a:p>
            <a:pPr eaLnBrk="1" hangingPunct="1">
              <a:lnSpc>
                <a:spcPct val="100000"/>
              </a:lnSpc>
              <a:spcBef>
                <a:spcPct val="0"/>
              </a:spcBef>
              <a:buClrTx/>
              <a:buSzTx/>
            </a:pPr>
            <a:r>
              <a:rPr lang="en-US">
                <a:solidFill>
                  <a:schemeClr val="tx1"/>
                </a:solidFill>
              </a:rPr>
              <a:t>Sodium (Na)		     23.0 g	    </a:t>
            </a:r>
            <a:r>
              <a:rPr lang="en-US">
                <a:solidFill>
                  <a:schemeClr val="accent2"/>
                </a:solidFill>
              </a:rPr>
              <a:t>6.02 x 10</a:t>
            </a:r>
            <a:r>
              <a:rPr lang="en-US" baseline="30000">
                <a:solidFill>
                  <a:schemeClr val="accent2"/>
                </a:solidFill>
              </a:rPr>
              <a:t>23</a:t>
            </a:r>
            <a:r>
              <a:rPr lang="en-US">
                <a:solidFill>
                  <a:schemeClr val="tx1"/>
                </a:solidFill>
              </a:rPr>
              <a:t> Na atoms</a:t>
            </a:r>
          </a:p>
          <a:p>
            <a:pPr eaLnBrk="1" hangingPunct="1">
              <a:lnSpc>
                <a:spcPct val="100000"/>
              </a:lnSpc>
              <a:spcBef>
                <a:spcPct val="0"/>
              </a:spcBef>
              <a:buClrTx/>
              <a:buSzTx/>
            </a:pPr>
            <a:endParaRPr lang="en-US" sz="800">
              <a:solidFill>
                <a:schemeClr val="tx1"/>
              </a:solidFill>
            </a:endParaRPr>
          </a:p>
          <a:p>
            <a:pPr eaLnBrk="1" hangingPunct="1">
              <a:lnSpc>
                <a:spcPct val="100000"/>
              </a:lnSpc>
              <a:spcBef>
                <a:spcPct val="0"/>
              </a:spcBef>
              <a:buClrTx/>
              <a:buSzTx/>
            </a:pPr>
            <a:r>
              <a:rPr lang="en-US">
                <a:solidFill>
                  <a:schemeClr val="tx1"/>
                </a:solidFill>
              </a:rPr>
              <a:t>Iron (Fe)		     55.9 g	    </a:t>
            </a:r>
            <a:r>
              <a:rPr lang="en-US">
                <a:solidFill>
                  <a:schemeClr val="accent2"/>
                </a:solidFill>
              </a:rPr>
              <a:t>6.02 x 10</a:t>
            </a:r>
            <a:r>
              <a:rPr lang="en-US" baseline="30000">
                <a:solidFill>
                  <a:schemeClr val="accent2"/>
                </a:solidFill>
              </a:rPr>
              <a:t>23</a:t>
            </a:r>
            <a:r>
              <a:rPr lang="en-US">
                <a:solidFill>
                  <a:schemeClr val="tx1"/>
                </a:solidFill>
              </a:rPr>
              <a:t> Fe atoms</a:t>
            </a:r>
          </a:p>
          <a:p>
            <a:pPr eaLnBrk="1" hangingPunct="1">
              <a:lnSpc>
                <a:spcPct val="100000"/>
              </a:lnSpc>
              <a:spcBef>
                <a:spcPct val="0"/>
              </a:spcBef>
              <a:buClrTx/>
              <a:buSzTx/>
            </a:pPr>
            <a:endParaRPr lang="en-US" sz="800">
              <a:solidFill>
                <a:schemeClr val="tx1"/>
              </a:solidFill>
            </a:endParaRPr>
          </a:p>
          <a:p>
            <a:pPr eaLnBrk="1" hangingPunct="1">
              <a:lnSpc>
                <a:spcPct val="100000"/>
              </a:lnSpc>
              <a:spcBef>
                <a:spcPct val="0"/>
              </a:spcBef>
              <a:buClrTx/>
              <a:buSzTx/>
            </a:pPr>
            <a:r>
              <a:rPr lang="en-US">
                <a:solidFill>
                  <a:schemeClr val="tx1"/>
                </a:solidFill>
              </a:rPr>
              <a:t>NaF (preventative 	     42.0 g	    </a:t>
            </a:r>
            <a:r>
              <a:rPr lang="en-US">
                <a:solidFill>
                  <a:schemeClr val="accent2"/>
                </a:solidFill>
              </a:rPr>
              <a:t>6.02 x 10</a:t>
            </a:r>
            <a:r>
              <a:rPr lang="en-US" baseline="30000">
                <a:solidFill>
                  <a:schemeClr val="accent2"/>
                </a:solidFill>
              </a:rPr>
              <a:t>23</a:t>
            </a:r>
            <a:r>
              <a:rPr lang="en-US">
                <a:solidFill>
                  <a:schemeClr val="tx1"/>
                </a:solidFill>
              </a:rPr>
              <a:t> NaF formula units</a:t>
            </a:r>
          </a:p>
          <a:p>
            <a:pPr eaLnBrk="1" hangingPunct="1">
              <a:lnSpc>
                <a:spcPct val="100000"/>
              </a:lnSpc>
              <a:spcBef>
                <a:spcPct val="0"/>
              </a:spcBef>
              <a:buClrTx/>
              <a:buSzTx/>
            </a:pPr>
            <a:r>
              <a:rPr lang="en-US">
                <a:solidFill>
                  <a:schemeClr val="tx1"/>
                </a:solidFill>
              </a:rPr>
              <a:t>for dental cavities)</a:t>
            </a:r>
          </a:p>
          <a:p>
            <a:pPr eaLnBrk="1" hangingPunct="1">
              <a:lnSpc>
                <a:spcPct val="100000"/>
              </a:lnSpc>
              <a:spcBef>
                <a:spcPct val="0"/>
              </a:spcBef>
              <a:buClrTx/>
              <a:buSzTx/>
            </a:pPr>
            <a:endParaRPr lang="en-US" sz="800">
              <a:solidFill>
                <a:schemeClr val="tx1"/>
              </a:solidFill>
            </a:endParaRPr>
          </a:p>
          <a:p>
            <a:pPr eaLnBrk="1" hangingPunct="1">
              <a:lnSpc>
                <a:spcPct val="100000"/>
              </a:lnSpc>
              <a:spcBef>
                <a:spcPct val="0"/>
              </a:spcBef>
              <a:buClrTx/>
              <a:buSzTx/>
            </a:pPr>
            <a:r>
              <a:rPr lang="en-US">
                <a:solidFill>
                  <a:schemeClr val="tx1"/>
                </a:solidFill>
              </a:rPr>
              <a:t>CaCO</a:t>
            </a:r>
            <a:r>
              <a:rPr lang="en-US" baseline="-25000">
                <a:solidFill>
                  <a:schemeClr val="tx1"/>
                </a:solidFill>
              </a:rPr>
              <a:t>3</a:t>
            </a:r>
            <a:r>
              <a:rPr lang="en-US">
                <a:solidFill>
                  <a:schemeClr val="tx1"/>
                </a:solidFill>
              </a:rPr>
              <a:t> (antacid)	   100.1 g	    </a:t>
            </a:r>
            <a:r>
              <a:rPr lang="en-US">
                <a:solidFill>
                  <a:schemeClr val="accent2"/>
                </a:solidFill>
              </a:rPr>
              <a:t>6.02 x 10</a:t>
            </a:r>
            <a:r>
              <a:rPr lang="en-US" baseline="30000">
                <a:solidFill>
                  <a:schemeClr val="accent2"/>
                </a:solidFill>
              </a:rPr>
              <a:t>23</a:t>
            </a:r>
            <a:r>
              <a:rPr lang="en-US">
                <a:solidFill>
                  <a:schemeClr val="tx1"/>
                </a:solidFill>
              </a:rPr>
              <a:t> CaCO</a:t>
            </a:r>
            <a:r>
              <a:rPr lang="en-US" baseline="-25000">
                <a:solidFill>
                  <a:schemeClr val="tx1"/>
                </a:solidFill>
              </a:rPr>
              <a:t>3</a:t>
            </a:r>
            <a:r>
              <a:rPr lang="en-US">
                <a:solidFill>
                  <a:schemeClr val="tx1"/>
                </a:solidFill>
              </a:rPr>
              <a:t> formula units</a:t>
            </a:r>
          </a:p>
          <a:p>
            <a:pPr eaLnBrk="1" hangingPunct="1">
              <a:lnSpc>
                <a:spcPct val="100000"/>
              </a:lnSpc>
              <a:spcBef>
                <a:spcPct val="0"/>
              </a:spcBef>
              <a:buClrTx/>
              <a:buSzTx/>
            </a:pPr>
            <a:endParaRPr lang="en-US" sz="800">
              <a:solidFill>
                <a:schemeClr val="tx1"/>
              </a:solidFill>
            </a:endParaRPr>
          </a:p>
          <a:p>
            <a:pPr eaLnBrk="1" hangingPunct="1">
              <a:lnSpc>
                <a:spcPct val="100000"/>
              </a:lnSpc>
              <a:spcBef>
                <a:spcPct val="0"/>
              </a:spcBef>
              <a:buClrTx/>
              <a:buSzTx/>
            </a:pPr>
            <a:r>
              <a:rPr lang="en-US">
                <a:solidFill>
                  <a:schemeClr val="tx1"/>
                </a:solidFill>
              </a:rPr>
              <a:t>C</a:t>
            </a:r>
            <a:r>
              <a:rPr lang="en-US" baseline="-25000">
                <a:solidFill>
                  <a:schemeClr val="tx1"/>
                </a:solidFill>
              </a:rPr>
              <a:t>6</a:t>
            </a:r>
            <a:r>
              <a:rPr lang="en-US">
                <a:solidFill>
                  <a:schemeClr val="tx1"/>
                </a:solidFill>
              </a:rPr>
              <a:t>H</a:t>
            </a:r>
            <a:r>
              <a:rPr lang="en-US" baseline="-25000">
                <a:solidFill>
                  <a:schemeClr val="tx1"/>
                </a:solidFill>
              </a:rPr>
              <a:t>12</a:t>
            </a:r>
            <a:r>
              <a:rPr lang="en-US">
                <a:solidFill>
                  <a:schemeClr val="tx1"/>
                </a:solidFill>
              </a:rPr>
              <a:t>O</a:t>
            </a:r>
            <a:r>
              <a:rPr lang="en-US" baseline="-25000">
                <a:solidFill>
                  <a:schemeClr val="tx1"/>
                </a:solidFill>
              </a:rPr>
              <a:t>6</a:t>
            </a:r>
            <a:r>
              <a:rPr lang="en-US">
                <a:solidFill>
                  <a:schemeClr val="tx1"/>
                </a:solidFill>
              </a:rPr>
              <a:t> (glucose)	   180.0 g	    </a:t>
            </a:r>
            <a:r>
              <a:rPr lang="en-US">
                <a:solidFill>
                  <a:schemeClr val="accent2"/>
                </a:solidFill>
              </a:rPr>
              <a:t>6.02 x 10</a:t>
            </a:r>
            <a:r>
              <a:rPr lang="en-US" baseline="30000">
                <a:solidFill>
                  <a:schemeClr val="accent2"/>
                </a:solidFill>
              </a:rPr>
              <a:t>23</a:t>
            </a:r>
            <a:r>
              <a:rPr lang="en-US">
                <a:solidFill>
                  <a:schemeClr val="tx1"/>
                </a:solidFill>
              </a:rPr>
              <a:t> glucose molecules</a:t>
            </a:r>
          </a:p>
          <a:p>
            <a:pPr eaLnBrk="1" hangingPunct="1">
              <a:lnSpc>
                <a:spcPct val="100000"/>
              </a:lnSpc>
              <a:spcBef>
                <a:spcPct val="0"/>
              </a:spcBef>
              <a:buClrTx/>
              <a:buSzTx/>
            </a:pPr>
            <a:endParaRPr lang="en-US" sz="800">
              <a:solidFill>
                <a:schemeClr val="tx1"/>
              </a:solidFill>
            </a:endParaRPr>
          </a:p>
          <a:p>
            <a:pPr eaLnBrk="1" hangingPunct="1">
              <a:lnSpc>
                <a:spcPct val="100000"/>
              </a:lnSpc>
              <a:spcBef>
                <a:spcPct val="0"/>
              </a:spcBef>
              <a:buClrTx/>
              <a:buSzTx/>
            </a:pPr>
            <a:r>
              <a:rPr lang="en-US">
                <a:solidFill>
                  <a:schemeClr val="tx1"/>
                </a:solidFill>
              </a:rPr>
              <a:t>C</a:t>
            </a:r>
            <a:r>
              <a:rPr lang="en-US" baseline="-25000">
                <a:solidFill>
                  <a:schemeClr val="tx1"/>
                </a:solidFill>
              </a:rPr>
              <a:t>8</a:t>
            </a:r>
            <a:r>
              <a:rPr lang="en-US">
                <a:solidFill>
                  <a:schemeClr val="tx1"/>
                </a:solidFill>
              </a:rPr>
              <a:t>H</a:t>
            </a:r>
            <a:r>
              <a:rPr lang="en-US" baseline="-25000">
                <a:solidFill>
                  <a:schemeClr val="tx1"/>
                </a:solidFill>
              </a:rPr>
              <a:t>10</a:t>
            </a:r>
            <a:r>
              <a:rPr lang="en-US">
                <a:solidFill>
                  <a:schemeClr val="tx1"/>
                </a:solidFill>
              </a:rPr>
              <a:t>N</a:t>
            </a:r>
            <a:r>
              <a:rPr lang="en-US" baseline="-25000">
                <a:solidFill>
                  <a:schemeClr val="tx1"/>
                </a:solidFill>
              </a:rPr>
              <a:t>4</a:t>
            </a:r>
            <a:r>
              <a:rPr lang="en-US">
                <a:solidFill>
                  <a:schemeClr val="tx1"/>
                </a:solidFill>
              </a:rPr>
              <a:t>O</a:t>
            </a:r>
            <a:r>
              <a:rPr lang="en-US" baseline="-25000">
                <a:solidFill>
                  <a:schemeClr val="tx1"/>
                </a:solidFill>
              </a:rPr>
              <a:t>2</a:t>
            </a:r>
            <a:r>
              <a:rPr lang="en-US">
                <a:solidFill>
                  <a:schemeClr val="tx1"/>
                </a:solidFill>
              </a:rPr>
              <a:t> (caffeine)	   194.0 g	    </a:t>
            </a:r>
            <a:r>
              <a:rPr lang="en-US">
                <a:solidFill>
                  <a:schemeClr val="accent2"/>
                </a:solidFill>
              </a:rPr>
              <a:t>6.02 x 10</a:t>
            </a:r>
            <a:r>
              <a:rPr lang="en-US" baseline="30000">
                <a:solidFill>
                  <a:schemeClr val="accent2"/>
                </a:solidFill>
              </a:rPr>
              <a:t>23</a:t>
            </a:r>
            <a:r>
              <a:rPr lang="en-US">
                <a:solidFill>
                  <a:schemeClr val="tx1"/>
                </a:solidFill>
              </a:rPr>
              <a:t> caffeine molecules</a:t>
            </a:r>
          </a:p>
        </p:txBody>
      </p:sp>
      <p:sp>
        <p:nvSpPr>
          <p:cNvPr id="29701" name="Line 7"/>
          <p:cNvSpPr>
            <a:spLocks noChangeShapeType="1"/>
          </p:cNvSpPr>
          <p:nvPr/>
        </p:nvSpPr>
        <p:spPr bwMode="auto">
          <a:xfrm>
            <a:off x="261938" y="2073275"/>
            <a:ext cx="8534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9"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3552EEEB-66E4-4EFD-B563-380B3D005702}" type="slidenum">
              <a:rPr lang="en-US" sz="1400" smtClean="0">
                <a:solidFill>
                  <a:schemeClr val="tx1"/>
                </a:solidFill>
              </a:rPr>
              <a:pPr eaLnBrk="1" hangingPunct="1"/>
              <a:t>29</a:t>
            </a:fld>
            <a:endParaRPr lang="en-US" sz="1400" smtClean="0">
              <a:solidFill>
                <a:schemeClr val="tx1"/>
              </a:solidFill>
            </a:endParaRPr>
          </a:p>
        </p:txBody>
      </p:sp>
      <p:sp>
        <p:nvSpPr>
          <p:cNvPr id="30722" name="Rectangle 4"/>
          <p:cNvSpPr>
            <a:spLocks noGrp="1" noChangeArrowheads="1"/>
          </p:cNvSpPr>
          <p:nvPr>
            <p:ph type="title"/>
          </p:nvPr>
        </p:nvSpPr>
        <p:spPr/>
        <p:txBody>
          <a:bodyPr>
            <a:normAutofit/>
          </a:bodyPr>
          <a:lstStyle/>
          <a:p>
            <a:pPr eaLnBrk="1" hangingPunct="1"/>
            <a:r>
              <a:rPr lang="en-US" u="sng" smtClean="0"/>
              <a:t>Summary of Mass Terminology</a:t>
            </a:r>
          </a:p>
        </p:txBody>
      </p:sp>
      <p:graphicFrame>
        <p:nvGraphicFramePr>
          <p:cNvPr id="6177" name="Group 33"/>
          <p:cNvGraphicFramePr>
            <a:graphicFrameLocks noGrp="1"/>
          </p:cNvGraphicFramePr>
          <p:nvPr/>
        </p:nvGraphicFramePr>
        <p:xfrm>
          <a:off x="990600" y="1857375"/>
          <a:ext cx="7086600" cy="3017838"/>
        </p:xfrm>
        <a:graphic>
          <a:graphicData uri="http://schemas.openxmlformats.org/drawingml/2006/table">
            <a:tbl>
              <a:tblPr/>
              <a:tblGrid>
                <a:gridCol w="2209800"/>
                <a:gridCol w="3810000"/>
                <a:gridCol w="1066800"/>
              </a:tblGrid>
              <a:tr h="517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1" i="0" u="none" strike="noStrike" cap="none" normalizeH="0" baseline="0" smtClean="0">
                          <a:ln>
                            <a:noFill/>
                          </a:ln>
                          <a:solidFill>
                            <a:srgbClr val="000000"/>
                          </a:solidFill>
                          <a:effectLst/>
                          <a:latin typeface="Arial" charset="0"/>
                          <a:cs typeface="Arial" charset="0"/>
                        </a:rPr>
                        <a:t>Term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1" i="0" u="none" strike="noStrike" cap="none" normalizeH="0" baseline="0" smtClean="0">
                          <a:ln>
                            <a:noFill/>
                          </a:ln>
                          <a:solidFill>
                            <a:srgbClr val="000000"/>
                          </a:solidFill>
                          <a:effectLst/>
                          <a:latin typeface="Arial" charset="0"/>
                          <a:cs typeface="Arial" charset="0"/>
                        </a:rPr>
                        <a:t>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1" i="0" u="none" strike="noStrike" cap="none" normalizeH="0" baseline="0" smtClean="0">
                          <a:ln>
                            <a:noFill/>
                          </a:ln>
                          <a:solidFill>
                            <a:srgbClr val="000000"/>
                          </a:solidFill>
                          <a:effectLst/>
                          <a:latin typeface="Arial" charset="0"/>
                          <a:cs typeface="Arial" charset="0"/>
                        </a:rPr>
                        <a:t>Unit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r>
              <a:tr h="5191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Isotopic 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Mass of an isotope of an element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Amu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r>
              <a:tr h="517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Atomic Mass (Atomic Weight)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Average of the masses of the naturally occurring isotopes of an element weighted according to their abundance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Amu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r>
              <a:tr h="5191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Molecular (or formula) 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Sum of the atomic masses of the atoms (or ions) in a molecule (or formula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Amu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r>
              <a:tr h="5175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Molar 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Mass of 1 mole of chemical entities (atoms, ions, molecules, formula 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0" i="0" u="none" strike="noStrike" cap="none" normalizeH="0" baseline="0" smtClean="0">
                          <a:ln>
                            <a:noFill/>
                          </a:ln>
                          <a:solidFill>
                            <a:srgbClr val="000000"/>
                          </a:solidFill>
                          <a:effectLst/>
                          <a:latin typeface="Arial" charset="0"/>
                          <a:cs typeface="Arial" charset="0"/>
                        </a:rPr>
                        <a:t>g/mol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alpha val="50000"/>
                          </a:schemeClr>
                        </a:gs>
                        <a:gs pos="50000">
                          <a:schemeClr val="accent1">
                            <a:gamma/>
                            <a:tint val="22353"/>
                            <a:invGamma/>
                          </a:schemeClr>
                        </a:gs>
                        <a:gs pos="100000">
                          <a:schemeClr val="accent1">
                            <a:alpha val="50000"/>
                          </a:schemeClr>
                        </a:gs>
                      </a:gsLst>
                      <a:lin ang="5400000" scaled="1"/>
                    </a:gra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45FE3B1B-CAC9-43C5-8FFA-D412CBA8143D}" type="slidenum">
              <a:rPr lang="en-US" sz="1400" smtClean="0">
                <a:solidFill>
                  <a:schemeClr val="tx1"/>
                </a:solidFill>
              </a:rPr>
              <a:pPr eaLnBrk="1" hangingPunct="1"/>
              <a:t>3</a:t>
            </a:fld>
            <a:endParaRPr lang="en-US" sz="1400" smtClean="0">
              <a:solidFill>
                <a:schemeClr val="tx1"/>
              </a:solidFill>
            </a:endParaRPr>
          </a:p>
        </p:txBody>
      </p:sp>
      <p:sp>
        <p:nvSpPr>
          <p:cNvPr id="4098" name="Rectangle 2"/>
          <p:cNvSpPr>
            <a:spLocks noGrp="1" noChangeArrowheads="1"/>
          </p:cNvSpPr>
          <p:nvPr>
            <p:ph type="title" idx="4294967295"/>
          </p:nvPr>
        </p:nvSpPr>
        <p:spPr>
          <a:xfrm>
            <a:off x="304800" y="228600"/>
            <a:ext cx="8639175" cy="914400"/>
          </a:xfrm>
        </p:spPr>
        <p:txBody>
          <a:bodyPr anchor="ctr"/>
          <a:lstStyle/>
          <a:p>
            <a:pPr algn="ctr" eaLnBrk="1" hangingPunct="1"/>
            <a:r>
              <a:rPr lang="en-US" sz="3600" u="sng" dirty="0" smtClean="0"/>
              <a:t>Characteristics of Chemical Equations</a:t>
            </a:r>
          </a:p>
        </p:txBody>
      </p:sp>
      <p:sp>
        <p:nvSpPr>
          <p:cNvPr id="4099" name="Rectangle 3"/>
          <p:cNvSpPr>
            <a:spLocks noGrp="1" noChangeArrowheads="1"/>
          </p:cNvSpPr>
          <p:nvPr>
            <p:ph type="body" idx="4294967295"/>
          </p:nvPr>
        </p:nvSpPr>
        <p:spPr>
          <a:xfrm>
            <a:off x="533400" y="1219200"/>
            <a:ext cx="8293100" cy="4114800"/>
          </a:xfrm>
        </p:spPr>
        <p:txBody>
          <a:bodyPr>
            <a:normAutofit/>
          </a:bodyPr>
          <a:lstStyle/>
          <a:p>
            <a:pPr eaLnBrk="1" hangingPunct="1"/>
            <a:r>
              <a:rPr lang="en-US" sz="2600" dirty="0" smtClean="0"/>
              <a:t>The equation must represent known facts.</a:t>
            </a:r>
            <a:br>
              <a:rPr lang="en-US" sz="2600" dirty="0" smtClean="0"/>
            </a:br>
            <a:endParaRPr lang="en-US" sz="2600" dirty="0" smtClean="0"/>
          </a:p>
          <a:p>
            <a:pPr eaLnBrk="1" hangingPunct="1"/>
            <a:r>
              <a:rPr lang="en-US" sz="2600" dirty="0" smtClean="0"/>
              <a:t>The equation must contain the correct formulas for the reactants and products.</a:t>
            </a:r>
            <a:br>
              <a:rPr lang="en-US" sz="2600" dirty="0" smtClean="0"/>
            </a:br>
            <a:endParaRPr lang="en-US" sz="2600" dirty="0" smtClean="0"/>
          </a:p>
          <a:p>
            <a:pPr eaLnBrk="1" hangingPunct="1"/>
            <a:r>
              <a:rPr lang="en-US" sz="2600" dirty="0" smtClean="0"/>
              <a:t>The law of conservation of mass must be satisfied.</a:t>
            </a:r>
            <a:br>
              <a:rPr lang="en-US" sz="2600" dirty="0" smtClean="0"/>
            </a:br>
            <a:endParaRPr lang="en-US" sz="2600" dirty="0" smtClean="0"/>
          </a:p>
          <a:p>
            <a:pPr eaLnBrk="1" hangingPunct="1"/>
            <a:r>
              <a:rPr lang="en-US" sz="2600" dirty="0" smtClean="0">
                <a:solidFill>
                  <a:schemeClr val="tx1"/>
                </a:solidFill>
              </a:rPr>
              <a:t>It must have the same number of atoms of the same kind on both sides.</a:t>
            </a:r>
          </a:p>
          <a:p>
            <a:pPr eaLnBrk="1" hangingPunct="1"/>
            <a:endParaRPr lang="en-US" sz="2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143000"/>
            <a:ext cx="8229600" cy="4983163"/>
          </a:xfrm>
        </p:spPr>
        <p:txBody>
          <a:bodyPr/>
          <a:lstStyle/>
          <a:p>
            <a:pPr eaLnBrk="1" hangingPunct="1"/>
            <a:r>
              <a:rPr lang="en-US" smtClean="0"/>
              <a:t>To convert between amount (mol) and mass (g), use the molar mass (g/mol).</a:t>
            </a:r>
          </a:p>
          <a:p>
            <a:pPr eaLnBrk="1" hangingPunct="1"/>
            <a:r>
              <a:rPr lang="en-US" smtClean="0"/>
              <a:t>To convert between amount (mol) and number of entities, use Avogadro’s number (entities/mol).  For atoms that occur as molecules, use the molecular formula to find atoms/mol.</a:t>
            </a:r>
          </a:p>
          <a:p>
            <a:pPr eaLnBrk="1" hangingPunct="1"/>
            <a:r>
              <a:rPr lang="en-US" smtClean="0"/>
              <a:t>To convert between number of entities and mass, first convert to number of moles.</a:t>
            </a:r>
          </a:p>
        </p:txBody>
      </p:sp>
      <p:sp>
        <p:nvSpPr>
          <p:cNvPr id="3174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3FA75C5-FDE5-45F4-9B4E-6B2E3E4D7699}" type="slidenum">
              <a:rPr lang="en-US" sz="1400" smtClean="0">
                <a:solidFill>
                  <a:schemeClr val="tx1"/>
                </a:solidFill>
              </a:rPr>
              <a:pPr eaLnBrk="1" hangingPunct="1"/>
              <a:t>30</a:t>
            </a:fld>
            <a:endParaRPr lang="en-US" sz="1400" smtClean="0">
              <a:solidFill>
                <a:schemeClr val="tx1"/>
              </a:solidFill>
            </a:endParaRPr>
          </a:p>
        </p:txBody>
      </p:sp>
      <p:sp>
        <p:nvSpPr>
          <p:cNvPr id="31746" name="Rectangle 2"/>
          <p:cNvSpPr>
            <a:spLocks noGrp="1" noChangeArrowheads="1"/>
          </p:cNvSpPr>
          <p:nvPr>
            <p:ph type="title"/>
          </p:nvPr>
        </p:nvSpPr>
        <p:spPr>
          <a:xfrm>
            <a:off x="1447800" y="274638"/>
            <a:ext cx="6316663" cy="563562"/>
          </a:xfrm>
        </p:spPr>
        <p:txBody>
          <a:bodyPr>
            <a:normAutofit fontScale="90000"/>
          </a:bodyPr>
          <a:lstStyle/>
          <a:p>
            <a:pPr eaLnBrk="1" hangingPunct="1"/>
            <a:r>
              <a:rPr lang="en-US" u="sng" dirty="0" smtClean="0"/>
              <a:t>Converting Moles of Elements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06819A9F-CF34-4B81-9D5C-050B73B8BEC5}" type="slidenum">
              <a:rPr lang="en-US" sz="1400" smtClean="0">
                <a:solidFill>
                  <a:schemeClr val="tx1"/>
                </a:solidFill>
              </a:rPr>
              <a:pPr eaLnBrk="1" hangingPunct="1"/>
              <a:t>31</a:t>
            </a:fld>
            <a:endParaRPr lang="en-US" sz="1400" smtClean="0">
              <a:solidFill>
                <a:schemeClr val="tx1"/>
              </a:solidFill>
            </a:endParaRPr>
          </a:p>
        </p:txBody>
      </p:sp>
      <p:sp>
        <p:nvSpPr>
          <p:cNvPr id="33794" name="Rectangle 2"/>
          <p:cNvSpPr>
            <a:spLocks noGrp="1" noChangeArrowheads="1"/>
          </p:cNvSpPr>
          <p:nvPr>
            <p:ph type="title" idx="4294967295"/>
          </p:nvPr>
        </p:nvSpPr>
        <p:spPr>
          <a:xfrm>
            <a:off x="0" y="0"/>
            <a:ext cx="8229600" cy="1143000"/>
          </a:xfrm>
        </p:spPr>
        <p:txBody>
          <a:bodyPr anchor="ctr"/>
          <a:lstStyle/>
          <a:p>
            <a:pPr algn="ctr" eaLnBrk="1" hangingPunct="1"/>
            <a:r>
              <a:rPr lang="en-US" sz="3600" u="sng" smtClean="0"/>
              <a:t>Molar Volume at STP</a:t>
            </a:r>
          </a:p>
        </p:txBody>
      </p:sp>
      <p:sp>
        <p:nvSpPr>
          <p:cNvPr id="330755" name="Rectangle 3"/>
          <p:cNvSpPr>
            <a:spLocks noChangeArrowheads="1"/>
          </p:cNvSpPr>
          <p:nvPr/>
        </p:nvSpPr>
        <p:spPr bwMode="auto">
          <a:xfrm>
            <a:off x="1676400" y="3563938"/>
            <a:ext cx="20129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ctr" eaLnBrk="0" hangingPunct="0">
              <a:lnSpc>
                <a:spcPct val="100000"/>
              </a:lnSpc>
              <a:spcBef>
                <a:spcPct val="0"/>
              </a:spcBef>
              <a:buClrTx/>
              <a:buSzTx/>
            </a:pPr>
            <a:r>
              <a:rPr lang="en-US" sz="1800" b="1">
                <a:solidFill>
                  <a:schemeClr val="accent2"/>
                </a:solidFill>
              </a:rPr>
              <a:t>Molar Mass</a:t>
            </a:r>
          </a:p>
          <a:p>
            <a:pPr algn="ctr" eaLnBrk="0" hangingPunct="0">
              <a:lnSpc>
                <a:spcPct val="100000"/>
              </a:lnSpc>
              <a:spcBef>
                <a:spcPct val="0"/>
              </a:spcBef>
              <a:buClrTx/>
              <a:buSzTx/>
            </a:pPr>
            <a:r>
              <a:rPr lang="en-US" sz="1600" b="1">
                <a:solidFill>
                  <a:schemeClr val="accent2"/>
                </a:solidFill>
              </a:rPr>
              <a:t>(</a:t>
            </a:r>
            <a:r>
              <a:rPr lang="en-US" sz="1600" b="1" i="1">
                <a:solidFill>
                  <a:schemeClr val="accent2"/>
                </a:solidFill>
              </a:rPr>
              <a:t>g/mol</a:t>
            </a:r>
            <a:r>
              <a:rPr lang="en-US" sz="1600" b="1">
                <a:solidFill>
                  <a:schemeClr val="accent2"/>
                </a:solidFill>
              </a:rPr>
              <a:t>)</a:t>
            </a:r>
          </a:p>
        </p:txBody>
      </p:sp>
      <p:sp>
        <p:nvSpPr>
          <p:cNvPr id="330756" name="Rectangle 4"/>
          <p:cNvSpPr>
            <a:spLocks noChangeArrowheads="1"/>
          </p:cNvSpPr>
          <p:nvPr/>
        </p:nvSpPr>
        <p:spPr bwMode="auto">
          <a:xfrm>
            <a:off x="4495800" y="3563938"/>
            <a:ext cx="28289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ctr" eaLnBrk="0" hangingPunct="0">
              <a:lnSpc>
                <a:spcPct val="100000"/>
              </a:lnSpc>
              <a:spcBef>
                <a:spcPct val="0"/>
              </a:spcBef>
              <a:buClrTx/>
              <a:buSzTx/>
            </a:pPr>
            <a:r>
              <a:rPr lang="en-US" sz="1800" b="1">
                <a:solidFill>
                  <a:srgbClr val="FF3300"/>
                </a:solidFill>
              </a:rPr>
              <a:t>6.02 </a:t>
            </a:r>
            <a:r>
              <a:rPr lang="en-US" sz="1800" b="1">
                <a:solidFill>
                  <a:srgbClr val="FF3300"/>
                </a:solidFill>
                <a:sym typeface="Symbol" pitchFamily="18" charset="2"/>
              </a:rPr>
              <a:t> 10</a:t>
            </a:r>
            <a:r>
              <a:rPr lang="en-US" sz="1800" b="1" baseline="30000">
                <a:solidFill>
                  <a:srgbClr val="FF3300"/>
                </a:solidFill>
                <a:sym typeface="Symbol" pitchFamily="18" charset="2"/>
              </a:rPr>
              <a:t>23</a:t>
            </a:r>
          </a:p>
          <a:p>
            <a:pPr algn="ctr" eaLnBrk="0" hangingPunct="0">
              <a:lnSpc>
                <a:spcPct val="100000"/>
              </a:lnSpc>
              <a:spcBef>
                <a:spcPct val="0"/>
              </a:spcBef>
              <a:buClrTx/>
              <a:buSzTx/>
            </a:pPr>
            <a:r>
              <a:rPr lang="en-US" sz="1600" b="1" i="1">
                <a:solidFill>
                  <a:srgbClr val="FF3300"/>
                </a:solidFill>
              </a:rPr>
              <a:t>particles/mol</a:t>
            </a:r>
            <a:endParaRPr lang="en-US" sz="1600" b="1">
              <a:solidFill>
                <a:srgbClr val="FF3300"/>
              </a:solidFill>
            </a:endParaRPr>
          </a:p>
        </p:txBody>
      </p:sp>
      <p:sp>
        <p:nvSpPr>
          <p:cNvPr id="33797" name="Rectangle 5"/>
          <p:cNvSpPr>
            <a:spLocks noChangeArrowheads="1"/>
          </p:cNvSpPr>
          <p:nvPr/>
        </p:nvSpPr>
        <p:spPr bwMode="auto">
          <a:xfrm>
            <a:off x="306388" y="3351213"/>
            <a:ext cx="1522412" cy="1160462"/>
          </a:xfrm>
          <a:prstGeom prst="rect">
            <a:avLst/>
          </a:prstGeom>
          <a:solidFill>
            <a:srgbClr val="3366FF">
              <a:alpha val="30196"/>
            </a:srgbClr>
          </a:solidFill>
          <a:ln w="38100">
            <a:solidFill>
              <a:schemeClr val="tx1"/>
            </a:solidFill>
            <a:miter lim="800000"/>
            <a:headEnd/>
            <a:tailEnd/>
          </a:ln>
        </p:spPr>
        <p:txBody>
          <a:bodyPr lIns="12700" tIns="12700" rIns="12700" bIns="12700"/>
          <a:lstStyle/>
          <a:p>
            <a:pPr algn="ctr" eaLnBrk="0" hangingPunct="0">
              <a:lnSpc>
                <a:spcPct val="100000"/>
              </a:lnSpc>
              <a:spcBef>
                <a:spcPct val="0"/>
              </a:spcBef>
              <a:buClrTx/>
              <a:buSzTx/>
            </a:pPr>
            <a:endParaRPr lang="en-US" sz="800">
              <a:solidFill>
                <a:schemeClr val="tx1"/>
              </a:solidFill>
            </a:endParaRPr>
          </a:p>
          <a:p>
            <a:pPr algn="ctr" eaLnBrk="0" hangingPunct="0">
              <a:lnSpc>
                <a:spcPct val="100000"/>
              </a:lnSpc>
              <a:spcBef>
                <a:spcPct val="0"/>
              </a:spcBef>
              <a:buClrTx/>
              <a:buSzTx/>
            </a:pPr>
            <a:r>
              <a:rPr lang="en-US">
                <a:solidFill>
                  <a:schemeClr val="tx1"/>
                </a:solidFill>
              </a:rPr>
              <a:t>MASS</a:t>
            </a:r>
          </a:p>
          <a:p>
            <a:pPr algn="ctr" eaLnBrk="0" hangingPunct="0">
              <a:lnSpc>
                <a:spcPct val="100000"/>
              </a:lnSpc>
              <a:spcBef>
                <a:spcPct val="0"/>
              </a:spcBef>
              <a:buClrTx/>
              <a:buSzTx/>
            </a:pPr>
            <a:r>
              <a:rPr lang="en-US">
                <a:solidFill>
                  <a:schemeClr val="tx1"/>
                </a:solidFill>
              </a:rPr>
              <a:t>IN</a:t>
            </a:r>
          </a:p>
          <a:p>
            <a:pPr algn="ctr" eaLnBrk="0" hangingPunct="0">
              <a:lnSpc>
                <a:spcPct val="100000"/>
              </a:lnSpc>
              <a:spcBef>
                <a:spcPct val="0"/>
              </a:spcBef>
              <a:buClrTx/>
              <a:buSzTx/>
            </a:pPr>
            <a:r>
              <a:rPr lang="en-US">
                <a:solidFill>
                  <a:schemeClr val="tx1"/>
                </a:solidFill>
              </a:rPr>
              <a:t>GRAMS</a:t>
            </a:r>
          </a:p>
        </p:txBody>
      </p:sp>
      <p:sp>
        <p:nvSpPr>
          <p:cNvPr id="33798" name="Rectangle 6"/>
          <p:cNvSpPr>
            <a:spLocks noChangeArrowheads="1"/>
          </p:cNvSpPr>
          <p:nvPr/>
        </p:nvSpPr>
        <p:spPr bwMode="auto">
          <a:xfrm>
            <a:off x="3582988" y="3352800"/>
            <a:ext cx="1522412" cy="11604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p>
            <a:pPr algn="ctr" eaLnBrk="0" hangingPunct="0">
              <a:lnSpc>
                <a:spcPct val="100000"/>
              </a:lnSpc>
              <a:spcBef>
                <a:spcPct val="0"/>
              </a:spcBef>
              <a:buClrTx/>
              <a:buSzTx/>
            </a:pPr>
            <a:endParaRPr lang="en-US" sz="2400" b="1">
              <a:solidFill>
                <a:schemeClr val="tx1"/>
              </a:solidFill>
            </a:endParaRPr>
          </a:p>
          <a:p>
            <a:pPr algn="ctr" eaLnBrk="0" hangingPunct="0">
              <a:lnSpc>
                <a:spcPct val="100000"/>
              </a:lnSpc>
              <a:spcBef>
                <a:spcPct val="0"/>
              </a:spcBef>
              <a:buClrTx/>
              <a:buSzTx/>
            </a:pPr>
            <a:r>
              <a:rPr lang="en-US" sz="2400" b="1">
                <a:solidFill>
                  <a:schemeClr val="tx1"/>
                </a:solidFill>
              </a:rPr>
              <a:t>MOLES</a:t>
            </a:r>
          </a:p>
        </p:txBody>
      </p:sp>
      <p:sp>
        <p:nvSpPr>
          <p:cNvPr id="33799" name="Line 7"/>
          <p:cNvSpPr>
            <a:spLocks noChangeShapeType="1"/>
          </p:cNvSpPr>
          <p:nvPr/>
        </p:nvSpPr>
        <p:spPr bwMode="auto">
          <a:xfrm>
            <a:off x="2043113" y="3427413"/>
            <a:ext cx="1385887" cy="1587"/>
          </a:xfrm>
          <a:prstGeom prst="line">
            <a:avLst/>
          </a:prstGeom>
          <a:noFill/>
          <a:ln w="38100">
            <a:solidFill>
              <a:schemeClr val="accent2"/>
            </a:solidFill>
            <a:round/>
            <a:headEnd type="none" w="sm" len="sm"/>
            <a:tailEnd type="triangle" w="lg" len="lg"/>
          </a:ln>
          <a:extLst>
            <a:ext uri="{909E8E84-426E-40DD-AFC4-6F175D3DCCD1}">
              <a14:hiddenFill xmlns:a14="http://schemas.microsoft.com/office/drawing/2010/main">
                <a:noFill/>
              </a14:hiddenFill>
            </a:ext>
          </a:extLst>
        </p:spPr>
        <p:txBody>
          <a:bodyPr lIns="12700" tIns="12700" rIns="12700" bIns="12700"/>
          <a:lstStyle/>
          <a:p>
            <a:endParaRPr lang="en-US"/>
          </a:p>
        </p:txBody>
      </p:sp>
      <p:sp>
        <p:nvSpPr>
          <p:cNvPr id="33800" name="Rectangle 11"/>
          <p:cNvSpPr>
            <a:spLocks noChangeArrowheads="1"/>
          </p:cNvSpPr>
          <p:nvPr/>
        </p:nvSpPr>
        <p:spPr bwMode="auto">
          <a:xfrm>
            <a:off x="6781800" y="3351213"/>
            <a:ext cx="2105025" cy="1160462"/>
          </a:xfrm>
          <a:prstGeom prst="rect">
            <a:avLst/>
          </a:prstGeom>
          <a:solidFill>
            <a:srgbClr val="FF6600">
              <a:alpha val="30196"/>
            </a:srgbClr>
          </a:solidFill>
          <a:ln w="38100">
            <a:solidFill>
              <a:schemeClr val="tx1"/>
            </a:solidFill>
            <a:miter lim="800000"/>
            <a:headEnd/>
            <a:tailEnd/>
          </a:ln>
        </p:spPr>
        <p:txBody>
          <a:bodyPr lIns="12700" tIns="12700" rIns="12700" bIns="12700"/>
          <a:lstStyle/>
          <a:p>
            <a:pPr algn="ctr" eaLnBrk="0" hangingPunct="0">
              <a:lnSpc>
                <a:spcPct val="100000"/>
              </a:lnSpc>
              <a:spcBef>
                <a:spcPct val="0"/>
              </a:spcBef>
              <a:buClrTx/>
              <a:buSzTx/>
            </a:pPr>
            <a:endParaRPr lang="en-US" sz="800">
              <a:solidFill>
                <a:schemeClr val="tx1"/>
              </a:solidFill>
            </a:endParaRPr>
          </a:p>
          <a:p>
            <a:pPr algn="ctr" eaLnBrk="0" hangingPunct="0">
              <a:lnSpc>
                <a:spcPct val="100000"/>
              </a:lnSpc>
              <a:spcBef>
                <a:spcPct val="0"/>
              </a:spcBef>
              <a:buClrTx/>
              <a:buSzTx/>
            </a:pPr>
            <a:r>
              <a:rPr lang="en-US">
                <a:solidFill>
                  <a:schemeClr val="tx1"/>
                </a:solidFill>
              </a:rPr>
              <a:t>NUMBER</a:t>
            </a:r>
          </a:p>
          <a:p>
            <a:pPr algn="ctr" eaLnBrk="0" hangingPunct="0">
              <a:lnSpc>
                <a:spcPct val="100000"/>
              </a:lnSpc>
              <a:spcBef>
                <a:spcPct val="0"/>
              </a:spcBef>
              <a:buClrTx/>
              <a:buSzTx/>
            </a:pPr>
            <a:r>
              <a:rPr lang="en-US">
                <a:solidFill>
                  <a:schemeClr val="tx1"/>
                </a:solidFill>
              </a:rPr>
              <a:t>OF</a:t>
            </a:r>
          </a:p>
          <a:p>
            <a:pPr algn="ctr" eaLnBrk="0" hangingPunct="0">
              <a:lnSpc>
                <a:spcPct val="100000"/>
              </a:lnSpc>
              <a:spcBef>
                <a:spcPct val="0"/>
              </a:spcBef>
              <a:buClrTx/>
              <a:buSzTx/>
            </a:pPr>
            <a:r>
              <a:rPr lang="en-US">
                <a:solidFill>
                  <a:schemeClr val="tx1"/>
                </a:solidFill>
              </a:rPr>
              <a:t>PARTICLES</a:t>
            </a:r>
          </a:p>
          <a:p>
            <a:pPr algn="ctr" eaLnBrk="0" hangingPunct="0">
              <a:lnSpc>
                <a:spcPct val="100000"/>
              </a:lnSpc>
              <a:spcBef>
                <a:spcPct val="0"/>
              </a:spcBef>
              <a:buClrTx/>
              <a:buSzTx/>
            </a:pPr>
            <a:endParaRPr lang="en-US" sz="2400" b="1">
              <a:solidFill>
                <a:schemeClr val="tx1"/>
              </a:solidFill>
            </a:endParaRPr>
          </a:p>
        </p:txBody>
      </p:sp>
      <p:sp>
        <p:nvSpPr>
          <p:cNvPr id="33801" name="Rectangle 12"/>
          <p:cNvSpPr>
            <a:spLocks noChangeArrowheads="1"/>
          </p:cNvSpPr>
          <p:nvPr/>
        </p:nvSpPr>
        <p:spPr bwMode="auto">
          <a:xfrm>
            <a:off x="3411538" y="5573713"/>
            <a:ext cx="1998662" cy="1157287"/>
          </a:xfrm>
          <a:prstGeom prst="rect">
            <a:avLst/>
          </a:prstGeom>
          <a:solidFill>
            <a:srgbClr val="008000">
              <a:alpha val="30196"/>
            </a:srgbClr>
          </a:solidFill>
          <a:ln w="38100">
            <a:solidFill>
              <a:schemeClr val="tx1"/>
            </a:solidFill>
            <a:miter lim="800000"/>
            <a:headEnd/>
            <a:tailEnd/>
          </a:ln>
        </p:spPr>
        <p:txBody>
          <a:bodyPr lIns="12700" tIns="12700" rIns="12700" bIns="12700"/>
          <a:lstStyle/>
          <a:p>
            <a:pPr algn="ctr" eaLnBrk="0" hangingPunct="0">
              <a:lnSpc>
                <a:spcPct val="100000"/>
              </a:lnSpc>
              <a:spcBef>
                <a:spcPct val="0"/>
              </a:spcBef>
              <a:buClrTx/>
              <a:buSzTx/>
            </a:pPr>
            <a:endParaRPr lang="en-US" sz="800">
              <a:solidFill>
                <a:schemeClr val="tx1"/>
              </a:solidFill>
            </a:endParaRPr>
          </a:p>
          <a:p>
            <a:pPr algn="ctr" eaLnBrk="0" hangingPunct="0">
              <a:lnSpc>
                <a:spcPct val="100000"/>
              </a:lnSpc>
              <a:spcBef>
                <a:spcPct val="0"/>
              </a:spcBef>
              <a:buClrTx/>
              <a:buSzTx/>
            </a:pPr>
            <a:r>
              <a:rPr lang="en-US">
                <a:solidFill>
                  <a:schemeClr val="tx1"/>
                </a:solidFill>
              </a:rPr>
              <a:t>LITERS</a:t>
            </a:r>
          </a:p>
          <a:p>
            <a:pPr algn="ctr" eaLnBrk="0" hangingPunct="0">
              <a:lnSpc>
                <a:spcPct val="100000"/>
              </a:lnSpc>
              <a:spcBef>
                <a:spcPct val="0"/>
              </a:spcBef>
              <a:buClrTx/>
              <a:buSzTx/>
            </a:pPr>
            <a:r>
              <a:rPr lang="en-US">
                <a:solidFill>
                  <a:schemeClr val="tx1"/>
                </a:solidFill>
              </a:rPr>
              <a:t>OF</a:t>
            </a:r>
          </a:p>
          <a:p>
            <a:pPr algn="ctr" eaLnBrk="0" hangingPunct="0">
              <a:lnSpc>
                <a:spcPct val="100000"/>
              </a:lnSpc>
              <a:spcBef>
                <a:spcPct val="0"/>
              </a:spcBef>
              <a:buClrTx/>
              <a:buSzTx/>
            </a:pPr>
            <a:r>
              <a:rPr lang="en-US">
                <a:solidFill>
                  <a:schemeClr val="tx1"/>
                </a:solidFill>
              </a:rPr>
              <a:t>SOLUTION</a:t>
            </a:r>
          </a:p>
        </p:txBody>
      </p:sp>
      <p:sp>
        <p:nvSpPr>
          <p:cNvPr id="330765" name="Rectangle 13"/>
          <p:cNvSpPr>
            <a:spLocks noChangeArrowheads="1"/>
          </p:cNvSpPr>
          <p:nvPr/>
        </p:nvSpPr>
        <p:spPr bwMode="auto">
          <a:xfrm>
            <a:off x="5033963" y="2386013"/>
            <a:ext cx="30718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eaLnBrk="0" hangingPunct="0">
              <a:lnSpc>
                <a:spcPct val="100000"/>
              </a:lnSpc>
              <a:spcBef>
                <a:spcPct val="0"/>
              </a:spcBef>
              <a:buClrTx/>
              <a:buSzTx/>
            </a:pPr>
            <a:r>
              <a:rPr lang="en-US" sz="1800" b="1">
                <a:solidFill>
                  <a:srgbClr val="990099"/>
                </a:solidFill>
              </a:rPr>
              <a:t>Molar Volume</a:t>
            </a:r>
          </a:p>
          <a:p>
            <a:pPr eaLnBrk="0" hangingPunct="0">
              <a:lnSpc>
                <a:spcPct val="100000"/>
              </a:lnSpc>
              <a:spcBef>
                <a:spcPct val="0"/>
              </a:spcBef>
              <a:buClrTx/>
              <a:buSzTx/>
            </a:pPr>
            <a:r>
              <a:rPr lang="en-US" b="1" i="1">
                <a:solidFill>
                  <a:srgbClr val="990099"/>
                </a:solidFill>
              </a:rPr>
              <a:t>    </a:t>
            </a:r>
            <a:r>
              <a:rPr lang="en-US" sz="1600" b="1" i="1">
                <a:solidFill>
                  <a:srgbClr val="990099"/>
                </a:solidFill>
              </a:rPr>
              <a:t>(</a:t>
            </a:r>
            <a:r>
              <a:rPr lang="en-US" sz="1600" b="1">
                <a:solidFill>
                  <a:srgbClr val="990099"/>
                </a:solidFill>
              </a:rPr>
              <a:t>22.4</a:t>
            </a:r>
            <a:r>
              <a:rPr lang="en-US" sz="1600" b="1" i="1">
                <a:solidFill>
                  <a:srgbClr val="990099"/>
                </a:solidFill>
              </a:rPr>
              <a:t> L/mol)</a:t>
            </a:r>
            <a:endParaRPr lang="en-US" sz="1600" b="1">
              <a:solidFill>
                <a:srgbClr val="990099"/>
              </a:solidFill>
            </a:endParaRPr>
          </a:p>
        </p:txBody>
      </p:sp>
      <p:sp>
        <p:nvSpPr>
          <p:cNvPr id="33803" name="Rectangle 14"/>
          <p:cNvSpPr>
            <a:spLocks noChangeArrowheads="1"/>
          </p:cNvSpPr>
          <p:nvPr/>
        </p:nvSpPr>
        <p:spPr bwMode="auto">
          <a:xfrm>
            <a:off x="3273425" y="1143000"/>
            <a:ext cx="1998663" cy="1157288"/>
          </a:xfrm>
          <a:prstGeom prst="rect">
            <a:avLst/>
          </a:prstGeom>
          <a:solidFill>
            <a:srgbClr val="CC99FF">
              <a:alpha val="30196"/>
            </a:srgbClr>
          </a:solidFill>
          <a:ln w="38100">
            <a:solidFill>
              <a:schemeClr val="tx1"/>
            </a:solidFill>
            <a:miter lim="800000"/>
            <a:headEnd/>
            <a:tailEnd/>
          </a:ln>
        </p:spPr>
        <p:txBody>
          <a:bodyPr lIns="12700" tIns="12700" rIns="12700" bIns="12700"/>
          <a:lstStyle/>
          <a:p>
            <a:pPr algn="ctr" eaLnBrk="0" hangingPunct="0">
              <a:lnSpc>
                <a:spcPct val="100000"/>
              </a:lnSpc>
              <a:spcBef>
                <a:spcPct val="0"/>
              </a:spcBef>
              <a:buClrTx/>
              <a:buSzTx/>
            </a:pPr>
            <a:endParaRPr lang="en-US" sz="800">
              <a:solidFill>
                <a:schemeClr val="tx1"/>
              </a:solidFill>
            </a:endParaRPr>
          </a:p>
          <a:p>
            <a:pPr algn="ctr" eaLnBrk="0" hangingPunct="0">
              <a:lnSpc>
                <a:spcPct val="100000"/>
              </a:lnSpc>
              <a:spcBef>
                <a:spcPct val="0"/>
              </a:spcBef>
              <a:buClrTx/>
              <a:buSzTx/>
            </a:pPr>
            <a:r>
              <a:rPr lang="en-US">
                <a:solidFill>
                  <a:schemeClr val="tx1"/>
                </a:solidFill>
              </a:rPr>
              <a:t>LITERS</a:t>
            </a:r>
          </a:p>
          <a:p>
            <a:pPr algn="ctr" eaLnBrk="0" hangingPunct="0">
              <a:lnSpc>
                <a:spcPct val="100000"/>
              </a:lnSpc>
              <a:spcBef>
                <a:spcPct val="0"/>
              </a:spcBef>
              <a:buClrTx/>
              <a:buSzTx/>
            </a:pPr>
            <a:r>
              <a:rPr lang="en-US">
                <a:solidFill>
                  <a:schemeClr val="tx1"/>
                </a:solidFill>
              </a:rPr>
              <a:t>OF GAS</a:t>
            </a:r>
          </a:p>
          <a:p>
            <a:pPr algn="ctr" eaLnBrk="0" hangingPunct="0">
              <a:lnSpc>
                <a:spcPct val="100000"/>
              </a:lnSpc>
              <a:spcBef>
                <a:spcPct val="0"/>
              </a:spcBef>
              <a:buClrTx/>
              <a:buSzTx/>
            </a:pPr>
            <a:r>
              <a:rPr lang="en-US">
                <a:solidFill>
                  <a:schemeClr val="tx1"/>
                </a:solidFill>
              </a:rPr>
              <a:t>AT STP</a:t>
            </a:r>
          </a:p>
        </p:txBody>
      </p:sp>
      <p:grpSp>
        <p:nvGrpSpPr>
          <p:cNvPr id="33804" name="Group 15"/>
          <p:cNvGrpSpPr>
            <a:grpSpLocks/>
          </p:cNvGrpSpPr>
          <p:nvPr/>
        </p:nvGrpSpPr>
        <p:grpSpPr bwMode="auto">
          <a:xfrm rot="-5400000">
            <a:off x="3877469" y="2480469"/>
            <a:ext cx="792162" cy="685800"/>
            <a:chOff x="1008" y="2840"/>
            <a:chExt cx="1056" cy="428"/>
          </a:xfrm>
        </p:grpSpPr>
        <p:sp>
          <p:nvSpPr>
            <p:cNvPr id="33813" name="Line 16"/>
            <p:cNvSpPr>
              <a:spLocks noChangeShapeType="1"/>
            </p:cNvSpPr>
            <p:nvPr/>
          </p:nvSpPr>
          <p:spPr bwMode="auto">
            <a:xfrm>
              <a:off x="1008" y="2840"/>
              <a:ext cx="1055" cy="1"/>
            </a:xfrm>
            <a:prstGeom prst="line">
              <a:avLst/>
            </a:prstGeom>
            <a:noFill/>
            <a:ln w="38100">
              <a:solidFill>
                <a:srgbClr val="800080"/>
              </a:solidFill>
              <a:round/>
              <a:headEnd type="none" w="sm" len="sm"/>
              <a:tailEnd type="triangle" w="lg" len="lg"/>
            </a:ln>
            <a:extLst>
              <a:ext uri="{909E8E84-426E-40DD-AFC4-6F175D3DCCD1}">
                <a14:hiddenFill xmlns:a14="http://schemas.microsoft.com/office/drawing/2010/main">
                  <a:noFill/>
                </a14:hiddenFill>
              </a:ext>
            </a:extLst>
          </p:spPr>
          <p:txBody>
            <a:bodyPr lIns="12700" tIns="12700" rIns="12700" bIns="12700"/>
            <a:lstStyle/>
            <a:p>
              <a:endParaRPr lang="en-US"/>
            </a:p>
          </p:txBody>
        </p:sp>
        <p:sp>
          <p:nvSpPr>
            <p:cNvPr id="33814" name="Line 17"/>
            <p:cNvSpPr>
              <a:spLocks noChangeShapeType="1"/>
            </p:cNvSpPr>
            <p:nvPr/>
          </p:nvSpPr>
          <p:spPr bwMode="auto">
            <a:xfrm>
              <a:off x="1009" y="3267"/>
              <a:ext cx="1055" cy="1"/>
            </a:xfrm>
            <a:prstGeom prst="line">
              <a:avLst/>
            </a:prstGeom>
            <a:noFill/>
            <a:ln w="38100">
              <a:solidFill>
                <a:srgbClr val="800080"/>
              </a:solidFill>
              <a:round/>
              <a:headEnd type="triangle" w="lg" len="lg"/>
              <a:tailEnd type="none" w="sm" len="sm"/>
            </a:ln>
            <a:extLst>
              <a:ext uri="{909E8E84-426E-40DD-AFC4-6F175D3DCCD1}">
                <a14:hiddenFill xmlns:a14="http://schemas.microsoft.com/office/drawing/2010/main">
                  <a:noFill/>
                </a14:hiddenFill>
              </a:ext>
            </a:extLst>
          </p:spPr>
          <p:txBody>
            <a:bodyPr lIns="12700" tIns="12700" rIns="12700" bIns="12700"/>
            <a:lstStyle/>
            <a:p>
              <a:endParaRPr lang="en-US"/>
            </a:p>
          </p:txBody>
        </p:sp>
      </p:grpSp>
      <p:grpSp>
        <p:nvGrpSpPr>
          <p:cNvPr id="33805" name="Group 18"/>
          <p:cNvGrpSpPr>
            <a:grpSpLocks/>
          </p:cNvGrpSpPr>
          <p:nvPr/>
        </p:nvGrpSpPr>
        <p:grpSpPr bwMode="auto">
          <a:xfrm rot="-5400000">
            <a:off x="3876675" y="4700588"/>
            <a:ext cx="793750" cy="685800"/>
            <a:chOff x="1008" y="2840"/>
            <a:chExt cx="1056" cy="428"/>
          </a:xfrm>
        </p:grpSpPr>
        <p:sp>
          <p:nvSpPr>
            <p:cNvPr id="33811" name="Line 19"/>
            <p:cNvSpPr>
              <a:spLocks noChangeShapeType="1"/>
            </p:cNvSpPr>
            <p:nvPr/>
          </p:nvSpPr>
          <p:spPr bwMode="auto">
            <a:xfrm>
              <a:off x="1008" y="2840"/>
              <a:ext cx="1055" cy="1"/>
            </a:xfrm>
            <a:prstGeom prst="line">
              <a:avLst/>
            </a:prstGeom>
            <a:noFill/>
            <a:ln w="38100">
              <a:solidFill>
                <a:srgbClr val="008000"/>
              </a:solidFill>
              <a:round/>
              <a:headEnd type="none" w="sm" len="sm"/>
              <a:tailEnd type="triangle" w="lg" len="lg"/>
            </a:ln>
            <a:extLst>
              <a:ext uri="{909E8E84-426E-40DD-AFC4-6F175D3DCCD1}">
                <a14:hiddenFill xmlns:a14="http://schemas.microsoft.com/office/drawing/2010/main">
                  <a:noFill/>
                </a14:hiddenFill>
              </a:ext>
            </a:extLst>
          </p:spPr>
          <p:txBody>
            <a:bodyPr lIns="12700" tIns="12700" rIns="12700" bIns="12700"/>
            <a:lstStyle/>
            <a:p>
              <a:endParaRPr lang="en-US"/>
            </a:p>
          </p:txBody>
        </p:sp>
        <p:sp>
          <p:nvSpPr>
            <p:cNvPr id="33812" name="Line 20"/>
            <p:cNvSpPr>
              <a:spLocks noChangeShapeType="1"/>
            </p:cNvSpPr>
            <p:nvPr/>
          </p:nvSpPr>
          <p:spPr bwMode="auto">
            <a:xfrm>
              <a:off x="1009" y="3267"/>
              <a:ext cx="1055" cy="1"/>
            </a:xfrm>
            <a:prstGeom prst="line">
              <a:avLst/>
            </a:prstGeom>
            <a:noFill/>
            <a:ln w="38100">
              <a:solidFill>
                <a:srgbClr val="008000"/>
              </a:solidFill>
              <a:round/>
              <a:headEnd type="triangle" w="lg" len="lg"/>
              <a:tailEnd type="none" w="sm" len="sm"/>
            </a:ln>
            <a:extLst>
              <a:ext uri="{909E8E84-426E-40DD-AFC4-6F175D3DCCD1}">
                <a14:hiddenFill xmlns:a14="http://schemas.microsoft.com/office/drawing/2010/main">
                  <a:noFill/>
                </a14:hiddenFill>
              </a:ext>
            </a:extLst>
          </p:spPr>
          <p:txBody>
            <a:bodyPr lIns="12700" tIns="12700" rIns="12700" bIns="12700"/>
            <a:lstStyle/>
            <a:p>
              <a:endParaRPr lang="en-US"/>
            </a:p>
          </p:txBody>
        </p:sp>
      </p:grpSp>
      <p:sp>
        <p:nvSpPr>
          <p:cNvPr id="330773" name="Rectangle 21"/>
          <p:cNvSpPr>
            <a:spLocks noChangeArrowheads="1"/>
          </p:cNvSpPr>
          <p:nvPr/>
        </p:nvSpPr>
        <p:spPr bwMode="auto">
          <a:xfrm>
            <a:off x="5033963" y="4838700"/>
            <a:ext cx="31638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eaLnBrk="0" hangingPunct="0">
              <a:lnSpc>
                <a:spcPct val="100000"/>
              </a:lnSpc>
              <a:spcBef>
                <a:spcPct val="0"/>
              </a:spcBef>
              <a:buClrTx/>
              <a:buSzTx/>
            </a:pPr>
            <a:r>
              <a:rPr lang="en-US" sz="1800" b="1">
                <a:solidFill>
                  <a:srgbClr val="008000"/>
                </a:solidFill>
              </a:rPr>
              <a:t>Molarity</a:t>
            </a:r>
            <a:r>
              <a:rPr lang="en-US" sz="2400" b="1">
                <a:solidFill>
                  <a:srgbClr val="008000"/>
                </a:solidFill>
              </a:rPr>
              <a:t> </a:t>
            </a:r>
            <a:r>
              <a:rPr lang="en-US" sz="1600" b="1" i="1">
                <a:solidFill>
                  <a:srgbClr val="008000"/>
                </a:solidFill>
              </a:rPr>
              <a:t>(mol/L)</a:t>
            </a:r>
            <a:endParaRPr lang="en-US" sz="1600" b="1">
              <a:solidFill>
                <a:srgbClr val="008000"/>
              </a:solidFill>
            </a:endParaRPr>
          </a:p>
        </p:txBody>
      </p:sp>
      <p:sp>
        <p:nvSpPr>
          <p:cNvPr id="33807" name="Line 23"/>
          <p:cNvSpPr>
            <a:spLocks noChangeShapeType="1"/>
          </p:cNvSpPr>
          <p:nvPr/>
        </p:nvSpPr>
        <p:spPr bwMode="auto">
          <a:xfrm flipH="1">
            <a:off x="1966913" y="4265613"/>
            <a:ext cx="1385887" cy="1587"/>
          </a:xfrm>
          <a:prstGeom prst="line">
            <a:avLst/>
          </a:prstGeom>
          <a:noFill/>
          <a:ln w="38100">
            <a:solidFill>
              <a:schemeClr val="accent2"/>
            </a:solidFill>
            <a:round/>
            <a:headEnd type="none" w="sm" len="sm"/>
            <a:tailEnd type="triangle" w="lg" len="lg"/>
          </a:ln>
          <a:extLst>
            <a:ext uri="{909E8E84-426E-40DD-AFC4-6F175D3DCCD1}">
              <a14:hiddenFill xmlns:a14="http://schemas.microsoft.com/office/drawing/2010/main">
                <a:noFill/>
              </a14:hiddenFill>
            </a:ext>
          </a:extLst>
        </p:spPr>
        <p:txBody>
          <a:bodyPr lIns="12700" tIns="12700" rIns="12700" bIns="12700"/>
          <a:lstStyle/>
          <a:p>
            <a:endParaRPr lang="en-US"/>
          </a:p>
        </p:txBody>
      </p:sp>
      <p:sp>
        <p:nvSpPr>
          <p:cNvPr id="33808" name="Line 24"/>
          <p:cNvSpPr>
            <a:spLocks noChangeShapeType="1"/>
          </p:cNvSpPr>
          <p:nvPr/>
        </p:nvSpPr>
        <p:spPr bwMode="auto">
          <a:xfrm>
            <a:off x="5243513" y="3427413"/>
            <a:ext cx="1385887" cy="1587"/>
          </a:xfrm>
          <a:prstGeom prst="line">
            <a:avLst/>
          </a:prstGeom>
          <a:noFill/>
          <a:ln w="38100">
            <a:solidFill>
              <a:srgbClr val="FF3300"/>
            </a:solidFill>
            <a:round/>
            <a:headEnd type="none" w="sm" len="sm"/>
            <a:tailEnd type="triangle" w="lg" len="lg"/>
          </a:ln>
          <a:extLst>
            <a:ext uri="{909E8E84-426E-40DD-AFC4-6F175D3DCCD1}">
              <a14:hiddenFill xmlns:a14="http://schemas.microsoft.com/office/drawing/2010/main">
                <a:noFill/>
              </a14:hiddenFill>
            </a:ext>
          </a:extLst>
        </p:spPr>
        <p:txBody>
          <a:bodyPr lIns="12700" tIns="12700" rIns="12700" bIns="12700"/>
          <a:lstStyle/>
          <a:p>
            <a:endParaRPr lang="en-US"/>
          </a:p>
        </p:txBody>
      </p:sp>
      <p:sp>
        <p:nvSpPr>
          <p:cNvPr id="33809" name="Line 25"/>
          <p:cNvSpPr>
            <a:spLocks noChangeShapeType="1"/>
          </p:cNvSpPr>
          <p:nvPr/>
        </p:nvSpPr>
        <p:spPr bwMode="auto">
          <a:xfrm flipH="1">
            <a:off x="5181600" y="4265613"/>
            <a:ext cx="1385888" cy="1587"/>
          </a:xfrm>
          <a:prstGeom prst="line">
            <a:avLst/>
          </a:prstGeom>
          <a:noFill/>
          <a:ln w="38100">
            <a:solidFill>
              <a:srgbClr val="FF3300"/>
            </a:solidFill>
            <a:round/>
            <a:headEnd type="none" w="sm" len="sm"/>
            <a:tailEnd type="triangle" w="lg" len="lg"/>
          </a:ln>
          <a:extLst>
            <a:ext uri="{909E8E84-426E-40DD-AFC4-6F175D3DCCD1}">
              <a14:hiddenFill xmlns:a14="http://schemas.microsoft.com/office/drawing/2010/main">
                <a:noFill/>
              </a14:hiddenFill>
            </a:ext>
          </a:extLst>
        </p:spPr>
        <p:txBody>
          <a:bodyPr lIns="12700" tIns="12700" rIns="12700" bIns="1270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0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0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07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0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autoUpdateAnimBg="0"/>
      <p:bldP spid="330756" grpId="0" autoUpdateAnimBg="0"/>
      <p:bldP spid="330765" grpId="0" autoUpdateAnimBg="0"/>
      <p:bldP spid="33077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57200" y="762000"/>
            <a:ext cx="8229600" cy="4525963"/>
          </a:xfrm>
        </p:spPr>
        <p:txBody>
          <a:bodyPr>
            <a:normAutofit fontScale="92500" lnSpcReduction="20000"/>
          </a:bodyPr>
          <a:lstStyle/>
          <a:p>
            <a:pPr marL="457200" indent="-457200" eaLnBrk="1" hangingPunct="1">
              <a:buFontTx/>
              <a:buAutoNum type="arabicPeriod"/>
            </a:pPr>
            <a:r>
              <a:rPr lang="en-US" smtClean="0"/>
              <a:t>How many grams of Ag are in 0.0342 mol of Ag?</a:t>
            </a:r>
            <a:br>
              <a:rPr lang="en-US" smtClean="0"/>
            </a:br>
            <a:r>
              <a:rPr lang="en-US" smtClean="0"/>
              <a:t/>
            </a:r>
            <a:br>
              <a:rPr lang="en-US" smtClean="0"/>
            </a:br>
            <a:r>
              <a:rPr lang="en-US" smtClean="0"/>
              <a:t/>
            </a:r>
            <a:br>
              <a:rPr lang="en-US" smtClean="0"/>
            </a:br>
            <a:r>
              <a:rPr lang="en-US" smtClean="0"/>
              <a:t/>
            </a:r>
            <a:br>
              <a:rPr lang="en-US" smtClean="0"/>
            </a:br>
            <a:endParaRPr lang="en-US" smtClean="0"/>
          </a:p>
          <a:p>
            <a:pPr marL="457200" indent="-457200" eaLnBrk="1" hangingPunct="1">
              <a:buFontTx/>
              <a:buAutoNum type="arabicPeriod"/>
            </a:pPr>
            <a:r>
              <a:rPr lang="en-US" smtClean="0"/>
              <a:t>How many Fe atoms are in 95.8 g of Fe?</a:t>
            </a:r>
            <a:br>
              <a:rPr lang="en-US" smtClean="0"/>
            </a:br>
            <a:r>
              <a:rPr lang="en-US" smtClean="0"/>
              <a:t/>
            </a:r>
            <a:br>
              <a:rPr lang="en-US" smtClean="0"/>
            </a:br>
            <a:r>
              <a:rPr lang="en-US" smtClean="0"/>
              <a:t/>
            </a:r>
            <a:br>
              <a:rPr lang="en-US" smtClean="0"/>
            </a:br>
            <a:r>
              <a:rPr lang="en-US" smtClean="0"/>
              <a:t/>
            </a:r>
            <a:br>
              <a:rPr lang="en-US" smtClean="0"/>
            </a:br>
            <a:endParaRPr lang="en-US" smtClean="0"/>
          </a:p>
          <a:p>
            <a:pPr marL="457200" indent="-457200" eaLnBrk="1" hangingPunct="1">
              <a:buFontTx/>
              <a:buAutoNum type="arabicPeriod"/>
            </a:pPr>
            <a:r>
              <a:rPr lang="en-US" smtClean="0"/>
              <a:t>What is the mass in grams of 3.22x10</a:t>
            </a:r>
            <a:r>
              <a:rPr lang="en-US" baseline="30000" smtClean="0"/>
              <a:t>20</a:t>
            </a:r>
            <a:r>
              <a:rPr lang="en-US" smtClean="0"/>
              <a:t> Mn atoms?</a:t>
            </a:r>
            <a:br>
              <a:rPr lang="en-US" smtClean="0"/>
            </a:br>
            <a:r>
              <a:rPr lang="en-US" smtClean="0"/>
              <a:t/>
            </a:r>
            <a:br>
              <a:rPr lang="en-US" smtClean="0"/>
            </a:br>
            <a:r>
              <a:rPr lang="en-US" smtClean="0"/>
              <a:t/>
            </a:r>
            <a:br>
              <a:rPr lang="en-US" smtClean="0"/>
            </a:br>
            <a:endParaRPr lang="en-US" smtClean="0"/>
          </a:p>
        </p:txBody>
      </p:sp>
      <p:sp>
        <p:nvSpPr>
          <p:cNvPr id="3482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0D546EF4-FE0A-47D2-85AC-B0E2892090C6}" type="slidenum">
              <a:rPr lang="en-US" sz="1400" smtClean="0">
                <a:solidFill>
                  <a:schemeClr val="tx1"/>
                </a:solidFill>
              </a:rPr>
              <a:pPr eaLnBrk="1" hangingPunct="1"/>
              <a:t>32</a:t>
            </a:fld>
            <a:endParaRPr lang="en-US" sz="1400" smtClean="0">
              <a:solidFill>
                <a:schemeClr val="tx1"/>
              </a:solidFill>
            </a:endParaRPr>
          </a:p>
        </p:txBody>
      </p:sp>
      <p:sp>
        <p:nvSpPr>
          <p:cNvPr id="34818" name="Rectangle 2"/>
          <p:cNvSpPr>
            <a:spLocks noGrp="1" noChangeArrowheads="1"/>
          </p:cNvSpPr>
          <p:nvPr>
            <p:ph type="title"/>
          </p:nvPr>
        </p:nvSpPr>
        <p:spPr>
          <a:xfrm>
            <a:off x="457200" y="76200"/>
            <a:ext cx="8305800" cy="609600"/>
          </a:xfrm>
        </p:spPr>
        <p:txBody>
          <a:bodyPr>
            <a:normAutofit fontScale="90000"/>
          </a:bodyPr>
          <a:lstStyle/>
          <a:p>
            <a:pPr algn="ctr" eaLnBrk="1" hangingPunct="1"/>
            <a:r>
              <a:rPr lang="en-US" sz="2800" u="sng" dirty="0" smtClean="0"/>
              <a:t>Molar Mass and Converting Example Questions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762000"/>
            <a:ext cx="8229600" cy="4525963"/>
          </a:xfrm>
        </p:spPr>
        <p:txBody>
          <a:bodyPr>
            <a:normAutofit fontScale="92500" lnSpcReduction="10000"/>
          </a:bodyPr>
          <a:lstStyle/>
          <a:p>
            <a:pPr marL="457200" indent="-457200" eaLnBrk="1" hangingPunct="1">
              <a:buFontTx/>
              <a:buAutoNum type="arabicPeriod" startAt="4"/>
            </a:pPr>
            <a:r>
              <a:rPr lang="en-US" smtClean="0"/>
              <a:t>How many moles of carbon are in 315 mg of carbon?</a:t>
            </a:r>
            <a:br>
              <a:rPr lang="en-US" smtClean="0"/>
            </a:br>
            <a:r>
              <a:rPr lang="en-US" smtClean="0"/>
              <a:t/>
            </a:r>
            <a:br>
              <a:rPr lang="en-US" smtClean="0"/>
            </a:br>
            <a:r>
              <a:rPr lang="en-US" smtClean="0"/>
              <a:t/>
            </a:r>
            <a:br>
              <a:rPr lang="en-US" smtClean="0"/>
            </a:br>
            <a:endParaRPr lang="en-US" smtClean="0"/>
          </a:p>
          <a:p>
            <a:pPr marL="457200" indent="-457200" eaLnBrk="1" hangingPunct="1">
              <a:buFontTx/>
              <a:buAutoNum type="arabicPeriod" startAt="4"/>
            </a:pPr>
            <a:r>
              <a:rPr lang="en-US" smtClean="0"/>
              <a:t>How many formula units are in 41.6 g of ammonium carbonate?</a:t>
            </a:r>
            <a:br>
              <a:rPr lang="en-US" smtClean="0"/>
            </a:br>
            <a:r>
              <a:rPr lang="en-US" smtClean="0"/>
              <a:t/>
            </a:r>
            <a:br>
              <a:rPr lang="en-US" smtClean="0"/>
            </a:br>
            <a:r>
              <a:rPr lang="en-US" smtClean="0"/>
              <a:t/>
            </a:r>
            <a:br>
              <a:rPr lang="en-US" smtClean="0"/>
            </a:br>
            <a:endParaRPr lang="en-US" smtClean="0"/>
          </a:p>
          <a:p>
            <a:pPr marL="457200" indent="-457200" eaLnBrk="1" hangingPunct="1">
              <a:buFontTx/>
              <a:buAutoNum type="arabicPeriod" startAt="4"/>
            </a:pPr>
            <a:r>
              <a:rPr lang="en-US" smtClean="0"/>
              <a:t>What is the mass (in g) of 4.65 x 10</a:t>
            </a:r>
            <a:r>
              <a:rPr lang="en-US" baseline="30000" smtClean="0"/>
              <a:t>22</a:t>
            </a:r>
            <a:r>
              <a:rPr lang="en-US" smtClean="0"/>
              <a:t> molecules of tetraphosphorus decaoxide? How many P atoms are in this sample?</a:t>
            </a:r>
          </a:p>
        </p:txBody>
      </p:sp>
      <p:sp>
        <p:nvSpPr>
          <p:cNvPr id="3584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54DF1A1-8559-4BBE-A050-66BA8854DDFE}" type="slidenum">
              <a:rPr lang="en-US" sz="1400" smtClean="0">
                <a:solidFill>
                  <a:schemeClr val="tx1"/>
                </a:solidFill>
              </a:rPr>
              <a:pPr eaLnBrk="1" hangingPunct="1"/>
              <a:t>33</a:t>
            </a:fld>
            <a:endParaRPr lang="en-US" sz="1400" smtClean="0">
              <a:solidFill>
                <a:schemeClr val="tx1"/>
              </a:solidFill>
            </a:endParaRPr>
          </a:p>
        </p:txBody>
      </p:sp>
      <p:sp>
        <p:nvSpPr>
          <p:cNvPr id="35842" name="Rectangle 2"/>
          <p:cNvSpPr>
            <a:spLocks noGrp="1" noChangeArrowheads="1"/>
          </p:cNvSpPr>
          <p:nvPr>
            <p:ph type="title"/>
          </p:nvPr>
        </p:nvSpPr>
        <p:spPr>
          <a:xfrm>
            <a:off x="533400" y="0"/>
            <a:ext cx="8305800" cy="609600"/>
          </a:xfrm>
        </p:spPr>
        <p:txBody>
          <a:bodyPr>
            <a:normAutofit fontScale="90000"/>
          </a:bodyPr>
          <a:lstStyle/>
          <a:p>
            <a:pPr algn="ctr" eaLnBrk="1" hangingPunct="1"/>
            <a:r>
              <a:rPr lang="en-US" sz="2800" u="sng" dirty="0" smtClean="0"/>
              <a:t>Molar Mass and Converting Example Questions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334375" cy="609600"/>
          </a:xfrm>
        </p:spPr>
        <p:txBody>
          <a:bodyPr>
            <a:normAutofit fontScale="90000"/>
          </a:bodyPr>
          <a:lstStyle/>
          <a:p>
            <a:pPr algn="ctr" eaLnBrk="1" hangingPunct="1"/>
            <a:r>
              <a:rPr lang="en-US" u="sng" smtClean="0"/>
              <a:t>Mass Percent from the Chemical Formula</a:t>
            </a:r>
          </a:p>
        </p:txBody>
      </p:sp>
      <p:sp>
        <p:nvSpPr>
          <p:cNvPr id="36867" name="Rectangle 5"/>
          <p:cNvSpPr>
            <a:spLocks noGrp="1" noChangeArrowheads="1"/>
          </p:cNvSpPr>
          <p:nvPr>
            <p:ph type="body" sz="half" idx="1"/>
          </p:nvPr>
        </p:nvSpPr>
        <p:spPr>
          <a:xfrm>
            <a:off x="533400" y="762000"/>
            <a:ext cx="8458200" cy="5181600"/>
          </a:xfrm>
        </p:spPr>
        <p:txBody>
          <a:bodyPr>
            <a:normAutofit fontScale="92500" lnSpcReduction="10000"/>
          </a:bodyPr>
          <a:lstStyle/>
          <a:p>
            <a:pPr marL="0" indent="0" eaLnBrk="1" hangingPunct="1">
              <a:buNone/>
            </a:pPr>
            <a:r>
              <a:rPr lang="en-US" dirty="0" smtClean="0"/>
              <a:t>Use the molecular mass and chemical formula to find the mass percent of any element in a compound.</a:t>
            </a:r>
            <a:br>
              <a:rPr lang="en-US" dirty="0" smtClean="0"/>
            </a:br>
            <a:r>
              <a:rPr lang="en-US" dirty="0" smtClean="0"/>
              <a:t/>
            </a:r>
            <a:br>
              <a:rPr lang="en-US" dirty="0" smtClean="0"/>
            </a:br>
            <a:r>
              <a:rPr lang="en-US" dirty="0" smtClean="0"/>
              <a:t/>
            </a:r>
            <a:br>
              <a:rPr lang="en-US" dirty="0" smtClean="0"/>
            </a:br>
            <a:endParaRPr lang="en-US" dirty="0" smtClean="0"/>
          </a:p>
          <a:p>
            <a:pPr marL="381000" indent="-381000" eaLnBrk="1" hangingPunct="1"/>
            <a:r>
              <a:rPr lang="en-US" dirty="0" smtClean="0"/>
              <a:t>Example:</a:t>
            </a:r>
          </a:p>
          <a:p>
            <a:pPr marL="800100" lvl="1" indent="-342900" eaLnBrk="1" hangingPunct="1">
              <a:buFontTx/>
              <a:buAutoNum type="alphaLcPeriod"/>
            </a:pPr>
            <a:r>
              <a:rPr lang="en-US" dirty="0" smtClean="0"/>
              <a:t>What is the mass percent of each element in glucose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800100" lvl="1" indent="-342900" eaLnBrk="1" hangingPunct="1">
              <a:buFontTx/>
              <a:buAutoNum type="alphaLcPeriod"/>
            </a:pPr>
            <a:r>
              <a:rPr lang="en-US" dirty="0" smtClean="0"/>
              <a:t>How many grams of carbon are in 16.55 g of glucose?</a:t>
            </a:r>
            <a:br>
              <a:rPr lang="en-US" dirty="0" smtClean="0"/>
            </a:br>
            <a:endParaRPr lang="en-US" dirty="0" smtClean="0"/>
          </a:p>
        </p:txBody>
      </p:sp>
      <p:graphicFrame>
        <p:nvGraphicFramePr>
          <p:cNvPr id="36868" name="Object 6"/>
          <p:cNvGraphicFramePr>
            <a:graphicFrameLocks noGrp="1" noChangeAspect="1"/>
          </p:cNvGraphicFramePr>
          <p:nvPr>
            <p:ph sz="half" idx="2"/>
            <p:extLst>
              <p:ext uri="{D42A27DB-BD31-4B8C-83A1-F6EECF244321}">
                <p14:modId xmlns:p14="http://schemas.microsoft.com/office/powerpoint/2010/main" val="3482210993"/>
              </p:ext>
            </p:extLst>
          </p:nvPr>
        </p:nvGraphicFramePr>
        <p:xfrm>
          <a:off x="685800" y="1676400"/>
          <a:ext cx="7848600" cy="715963"/>
        </p:xfrm>
        <a:graphic>
          <a:graphicData uri="http://schemas.openxmlformats.org/presentationml/2006/ole">
            <mc:AlternateContent xmlns:mc="http://schemas.openxmlformats.org/markup-compatibility/2006">
              <mc:Choice xmlns:v="urn:schemas-microsoft-com:vml" Requires="v">
                <p:oleObj spid="_x0000_s36877" name="Equation" r:id="rId4" imgW="4737100" imgH="431800" progId="Equation.3">
                  <p:embed/>
                </p:oleObj>
              </mc:Choice>
              <mc:Fallback>
                <p:oleObj name="Equation" r:id="rId4" imgW="47371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76400"/>
                        <a:ext cx="7848600"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9"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B5140FF-D664-4593-84F1-699D5B0E633D}" type="slidenum">
              <a:rPr lang="en-US" sz="1400" smtClean="0">
                <a:solidFill>
                  <a:schemeClr val="tx1"/>
                </a:solidFill>
              </a:rPr>
              <a:pPr eaLnBrk="1" hangingPunct="1"/>
              <a:t>34</a:t>
            </a:fld>
            <a:endParaRPr lang="en-US" sz="1400" smtClean="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334375" cy="609600"/>
          </a:xfrm>
        </p:spPr>
        <p:txBody>
          <a:bodyPr>
            <a:normAutofit fontScale="90000"/>
          </a:bodyPr>
          <a:lstStyle/>
          <a:p>
            <a:pPr algn="ctr" eaLnBrk="1" hangingPunct="1"/>
            <a:r>
              <a:rPr lang="en-US" u="sng" smtClean="0"/>
              <a:t>Mass Percent from the Chemical Formula</a:t>
            </a:r>
          </a:p>
        </p:txBody>
      </p:sp>
      <p:sp>
        <p:nvSpPr>
          <p:cNvPr id="40963" name="Rectangle 5"/>
          <p:cNvSpPr>
            <a:spLocks noGrp="1" noChangeArrowheads="1"/>
          </p:cNvSpPr>
          <p:nvPr>
            <p:ph type="body" sz="half" idx="1"/>
          </p:nvPr>
        </p:nvSpPr>
        <p:spPr>
          <a:xfrm>
            <a:off x="533400" y="762000"/>
            <a:ext cx="7924800" cy="3657600"/>
          </a:xfrm>
        </p:spPr>
        <p:txBody>
          <a:bodyPr/>
          <a:lstStyle/>
          <a:p>
            <a:pPr marL="914400" lvl="1" indent="-457200" eaLnBrk="1" hangingPunct="1">
              <a:buFontTx/>
              <a:buAutoNum type="alphaLcPeriod" startAt="3"/>
            </a:pPr>
            <a:r>
              <a:rPr lang="en-US" smtClean="0"/>
              <a:t>What is the mass percent of each element in water?</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a:p>
            <a:pPr marL="914400" lvl="1" indent="-457200" eaLnBrk="1" hangingPunct="1">
              <a:buFontTx/>
              <a:buAutoNum type="alphaLcPeriod" startAt="3"/>
            </a:pPr>
            <a:r>
              <a:rPr lang="en-US" smtClean="0"/>
              <a:t>How many grams of oxygen are in 37.51 g of water?</a:t>
            </a:r>
          </a:p>
        </p:txBody>
      </p:sp>
      <p:graphicFrame>
        <p:nvGraphicFramePr>
          <p:cNvPr id="37892" name="Object 6"/>
          <p:cNvGraphicFramePr>
            <a:graphicFrameLocks noGrp="1" noChangeAspect="1"/>
          </p:cNvGraphicFramePr>
          <p:nvPr>
            <p:ph sz="half" idx="2"/>
            <p:extLst>
              <p:ext uri="{D42A27DB-BD31-4B8C-83A1-F6EECF244321}">
                <p14:modId xmlns:p14="http://schemas.microsoft.com/office/powerpoint/2010/main" val="2668902898"/>
              </p:ext>
            </p:extLst>
          </p:nvPr>
        </p:nvGraphicFramePr>
        <p:xfrm>
          <a:off x="1447800" y="5562600"/>
          <a:ext cx="7391400" cy="715963"/>
        </p:xfrm>
        <a:graphic>
          <a:graphicData uri="http://schemas.openxmlformats.org/presentationml/2006/ole">
            <mc:AlternateContent xmlns:mc="http://schemas.openxmlformats.org/markup-compatibility/2006">
              <mc:Choice xmlns:v="urn:schemas-microsoft-com:vml" Requires="v">
                <p:oleObj spid="_x0000_s37901" name="Equation" r:id="rId4" imgW="4737100" imgH="431800" progId="Equation.3">
                  <p:embed/>
                </p:oleObj>
              </mc:Choice>
              <mc:Fallback>
                <p:oleObj name="Equation" r:id="rId4" imgW="47371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562600"/>
                        <a:ext cx="7391400" cy="715963"/>
                      </a:xfrm>
                      <a:prstGeom prst="rect">
                        <a:avLst/>
                      </a:prstGeom>
                      <a:noFill/>
                      <a:ln>
                        <a:noFill/>
                      </a:ln>
                      <a:effectLst/>
                    </p:spPr>
                  </p:pic>
                </p:oleObj>
              </mc:Fallback>
            </mc:AlternateContent>
          </a:graphicData>
        </a:graphic>
      </p:graphicFrame>
      <p:sp>
        <p:nvSpPr>
          <p:cNvPr id="37893"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F5EC796-32A9-47F3-9BF2-3ACD3B40E9B6}" type="slidenum">
              <a:rPr lang="en-US" sz="1400" smtClean="0">
                <a:solidFill>
                  <a:schemeClr val="tx1"/>
                </a:solidFill>
              </a:rPr>
              <a:pPr eaLnBrk="1" hangingPunct="1"/>
              <a:t>35</a:t>
            </a:fld>
            <a:endParaRPr lang="en-US" sz="1400" smtClean="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609600"/>
            <a:ext cx="8334375" cy="4525963"/>
          </a:xfrm>
        </p:spPr>
        <p:txBody>
          <a:bodyPr>
            <a:normAutofit/>
          </a:bodyPr>
          <a:lstStyle/>
          <a:p>
            <a:pPr eaLnBrk="1" hangingPunct="1"/>
            <a:r>
              <a:rPr lang="en-US" sz="2000" dirty="0" smtClean="0"/>
              <a:t>For a compound whose formula is not known, the masses of the elements in the compound may be used to determine the empirical formula for the compound.  </a:t>
            </a:r>
          </a:p>
          <a:p>
            <a:pPr lvl="1" eaLnBrk="1" hangingPunct="1"/>
            <a:r>
              <a:rPr lang="en-US" sz="2000" dirty="0" smtClean="0"/>
              <a:t>Compound is decomposed into its elements.  The masses of these elements are determined and converted to moles of the elements.</a:t>
            </a:r>
          </a:p>
          <a:p>
            <a:pPr lvl="1" eaLnBrk="1" hangingPunct="1"/>
            <a:r>
              <a:rPr lang="en-US" sz="2000" dirty="0" smtClean="0"/>
              <a:t>Mole ratios between the elements are converted to whole number subscripts.</a:t>
            </a:r>
          </a:p>
          <a:p>
            <a:pPr eaLnBrk="1" hangingPunct="1"/>
            <a:r>
              <a:rPr lang="en-US" sz="2000" dirty="0" smtClean="0"/>
              <a:t>Example: Elemental analysis of a sample of an ionic compound gave the following results: 2.82 g Na, 4.35 g </a:t>
            </a:r>
            <a:r>
              <a:rPr lang="en-US" sz="2000" dirty="0" err="1" smtClean="0"/>
              <a:t>Cl</a:t>
            </a:r>
            <a:r>
              <a:rPr lang="en-US" sz="2000" dirty="0" smtClean="0"/>
              <a:t>, and 7.83 g O.  What is the empirical formula and name of the compound?</a:t>
            </a:r>
          </a:p>
        </p:txBody>
      </p:sp>
      <p:sp>
        <p:nvSpPr>
          <p:cNvPr id="3891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196CDD5-6B2C-4385-90DF-5ADC255B7606}" type="slidenum">
              <a:rPr lang="en-US" sz="1400" smtClean="0">
                <a:solidFill>
                  <a:schemeClr val="tx1"/>
                </a:solidFill>
              </a:rPr>
              <a:pPr eaLnBrk="1" hangingPunct="1"/>
              <a:t>36</a:t>
            </a:fld>
            <a:endParaRPr lang="en-US" sz="1400" smtClean="0">
              <a:solidFill>
                <a:schemeClr val="tx1"/>
              </a:solidFill>
            </a:endParaRPr>
          </a:p>
        </p:txBody>
      </p:sp>
      <p:sp>
        <p:nvSpPr>
          <p:cNvPr id="38914" name="Rectangle 2"/>
          <p:cNvSpPr>
            <a:spLocks noGrp="1" noChangeArrowheads="1"/>
          </p:cNvSpPr>
          <p:nvPr>
            <p:ph type="title"/>
          </p:nvPr>
        </p:nvSpPr>
        <p:spPr>
          <a:xfrm>
            <a:off x="381000" y="0"/>
            <a:ext cx="8486775" cy="685800"/>
          </a:xfrm>
        </p:spPr>
        <p:txBody>
          <a:bodyPr>
            <a:normAutofit fontScale="90000"/>
          </a:bodyPr>
          <a:lstStyle/>
          <a:p>
            <a:pPr eaLnBrk="1" hangingPunct="1"/>
            <a:r>
              <a:rPr lang="en-US" sz="2800" u="sng" smtClean="0"/>
              <a:t>Determining the Formula of an Unknown Compound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33400" y="1066800"/>
            <a:ext cx="8258175" cy="4525963"/>
          </a:xfrm>
        </p:spPr>
        <p:txBody>
          <a:bodyPr/>
          <a:lstStyle/>
          <a:p>
            <a:pPr marL="457200" indent="-457200" eaLnBrk="1" hangingPunct="1">
              <a:buFontTx/>
              <a:buAutoNum type="arabicPeriod"/>
            </a:pPr>
            <a:r>
              <a:rPr lang="en-US" smtClean="0"/>
              <a:t>Sodium dichromate is a bright orange, crystalline substance. An analysis of sodium dichromate gives the following mass percentages: 17.5 % Na,  39.7 % Cr, and 42.8 % O.  What is its empirical formula?</a:t>
            </a:r>
            <a:br>
              <a:rPr lang="en-US" smtClean="0"/>
            </a:br>
            <a:r>
              <a:rPr lang="en-US" smtClean="0"/>
              <a:t/>
            </a:r>
            <a:br>
              <a:rPr lang="en-US" smtClean="0"/>
            </a:br>
            <a:r>
              <a:rPr lang="en-US" smtClean="0"/>
              <a:t/>
            </a:r>
            <a:br>
              <a:rPr lang="en-US" smtClean="0"/>
            </a:br>
            <a:endParaRPr lang="en-US" smtClean="0"/>
          </a:p>
        </p:txBody>
      </p:sp>
      <p:sp>
        <p:nvSpPr>
          <p:cNvPr id="3994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3A03328-37EF-4E48-8F31-364470B803A4}" type="slidenum">
              <a:rPr lang="en-US" sz="1400" smtClean="0">
                <a:solidFill>
                  <a:schemeClr val="tx1"/>
                </a:solidFill>
              </a:rPr>
              <a:pPr eaLnBrk="1" hangingPunct="1"/>
              <a:t>37</a:t>
            </a:fld>
            <a:endParaRPr lang="en-US" sz="1400" smtClean="0">
              <a:solidFill>
                <a:schemeClr val="tx1"/>
              </a:solidFill>
            </a:endParaRPr>
          </a:p>
        </p:txBody>
      </p:sp>
      <p:sp>
        <p:nvSpPr>
          <p:cNvPr id="39938" name="Rectangle 2"/>
          <p:cNvSpPr>
            <a:spLocks noGrp="1" noChangeArrowheads="1"/>
          </p:cNvSpPr>
          <p:nvPr>
            <p:ph type="title"/>
          </p:nvPr>
        </p:nvSpPr>
        <p:spPr>
          <a:xfrm>
            <a:off x="0" y="-76200"/>
            <a:ext cx="9144000" cy="1143000"/>
          </a:xfrm>
        </p:spPr>
        <p:txBody>
          <a:bodyPr/>
          <a:lstStyle/>
          <a:p>
            <a:pPr algn="ctr" eaLnBrk="1" hangingPunct="1"/>
            <a:r>
              <a:rPr lang="en-US" sz="2800" u="sng" dirty="0" smtClean="0"/>
              <a:t>Determining Empirical Formulas of Unknown Compounds Examples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533400" y="1066800"/>
            <a:ext cx="8258175" cy="4525963"/>
          </a:xfrm>
        </p:spPr>
        <p:txBody>
          <a:bodyPr/>
          <a:lstStyle/>
          <a:p>
            <a:pPr marL="457200" indent="-457200" eaLnBrk="1" hangingPunct="1">
              <a:buFontTx/>
              <a:buAutoNum type="arabicPeriod" startAt="2"/>
            </a:pPr>
            <a:r>
              <a:rPr lang="en-US" smtClean="0"/>
              <a:t>An oxide of osmium is a pale yellow solid.  If 2.89 g of the compound contains 2.16 g of osmium, what is its empirical formula?</a:t>
            </a:r>
          </a:p>
        </p:txBody>
      </p:sp>
      <p:sp>
        <p:nvSpPr>
          <p:cNvPr id="4096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F432230-1EF4-40FD-A27C-E8B5D8094C87}" type="slidenum">
              <a:rPr lang="en-US" sz="1400" smtClean="0">
                <a:solidFill>
                  <a:schemeClr val="tx1"/>
                </a:solidFill>
              </a:rPr>
              <a:pPr eaLnBrk="1" hangingPunct="1"/>
              <a:t>38</a:t>
            </a:fld>
            <a:endParaRPr lang="en-US" sz="1400" smtClean="0">
              <a:solidFill>
                <a:schemeClr val="tx1"/>
              </a:solidFill>
            </a:endParaRPr>
          </a:p>
        </p:txBody>
      </p:sp>
      <p:sp>
        <p:nvSpPr>
          <p:cNvPr id="40962" name="Rectangle 2"/>
          <p:cNvSpPr>
            <a:spLocks noGrp="1" noChangeArrowheads="1"/>
          </p:cNvSpPr>
          <p:nvPr>
            <p:ph type="title"/>
          </p:nvPr>
        </p:nvSpPr>
        <p:spPr>
          <a:xfrm>
            <a:off x="0" y="-152400"/>
            <a:ext cx="9144000" cy="1143000"/>
          </a:xfrm>
        </p:spPr>
        <p:txBody>
          <a:bodyPr/>
          <a:lstStyle/>
          <a:p>
            <a:pPr algn="ctr" eaLnBrk="1" hangingPunct="1"/>
            <a:r>
              <a:rPr lang="en-US" sz="2800" u="sng" smtClean="0"/>
              <a:t>Determining Empirical Formulas of Unknown Compounds Examples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33400" y="1066800"/>
            <a:ext cx="8258175" cy="4525963"/>
          </a:xfrm>
        </p:spPr>
        <p:txBody>
          <a:bodyPr/>
          <a:lstStyle/>
          <a:p>
            <a:pPr marL="457200" indent="-457200" eaLnBrk="1" hangingPunct="1">
              <a:buFontTx/>
              <a:buAutoNum type="arabicPeriod" startAt="3"/>
            </a:pPr>
            <a:r>
              <a:rPr lang="en-US" smtClean="0"/>
              <a:t>An oxide of tungsten is a bright yellow solid.  If 5.34 g of the compound contains 4.23 g of tungsten, what is its empirical formula?</a:t>
            </a:r>
          </a:p>
        </p:txBody>
      </p:sp>
      <p:sp>
        <p:nvSpPr>
          <p:cNvPr id="4198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FA8ABF6-C621-4131-BE0F-FB3EF2EC75A5}" type="slidenum">
              <a:rPr lang="en-US" sz="1400" smtClean="0">
                <a:solidFill>
                  <a:schemeClr val="tx1"/>
                </a:solidFill>
              </a:rPr>
              <a:pPr eaLnBrk="1" hangingPunct="1"/>
              <a:t>39</a:t>
            </a:fld>
            <a:endParaRPr lang="en-US" sz="1400" smtClean="0">
              <a:solidFill>
                <a:schemeClr val="tx1"/>
              </a:solidFill>
            </a:endParaRPr>
          </a:p>
        </p:txBody>
      </p:sp>
      <p:sp>
        <p:nvSpPr>
          <p:cNvPr id="41986" name="Rectangle 2"/>
          <p:cNvSpPr>
            <a:spLocks noGrp="1" noChangeArrowheads="1"/>
          </p:cNvSpPr>
          <p:nvPr>
            <p:ph type="title"/>
          </p:nvPr>
        </p:nvSpPr>
        <p:spPr>
          <a:xfrm>
            <a:off x="0" y="-152400"/>
            <a:ext cx="9144000" cy="1143000"/>
          </a:xfrm>
        </p:spPr>
        <p:txBody>
          <a:bodyPr/>
          <a:lstStyle/>
          <a:p>
            <a:pPr algn="ctr" eaLnBrk="1" hangingPunct="1"/>
            <a:r>
              <a:rPr lang="en-US" sz="2800" u="sng" smtClean="0"/>
              <a:t>Determining Empirical Formulas of Unknown Compounds Examples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4DDD4180-50B1-456E-83E0-754F44902EB8}" type="slidenum">
              <a:rPr lang="en-US" sz="1400" smtClean="0">
                <a:solidFill>
                  <a:schemeClr val="tx1"/>
                </a:solidFill>
              </a:rPr>
              <a:pPr eaLnBrk="1" hangingPunct="1"/>
              <a:t>4</a:t>
            </a:fld>
            <a:endParaRPr lang="en-US" sz="1400" smtClean="0">
              <a:solidFill>
                <a:schemeClr val="tx1"/>
              </a:solidFill>
            </a:endParaRPr>
          </a:p>
        </p:txBody>
      </p:sp>
      <p:sp>
        <p:nvSpPr>
          <p:cNvPr id="5122" name="Rectangle 2"/>
          <p:cNvSpPr>
            <a:spLocks noGrp="1" noChangeArrowheads="1"/>
          </p:cNvSpPr>
          <p:nvPr>
            <p:ph type="title" idx="4294967295"/>
          </p:nvPr>
        </p:nvSpPr>
        <p:spPr>
          <a:xfrm>
            <a:off x="965199" y="275771"/>
            <a:ext cx="7467600" cy="1143000"/>
          </a:xfrm>
        </p:spPr>
        <p:txBody>
          <a:bodyPr anchor="ctr"/>
          <a:lstStyle/>
          <a:p>
            <a:pPr algn="ctr" eaLnBrk="1" hangingPunct="1"/>
            <a:r>
              <a:rPr lang="en-US" sz="3600" u="sng" dirty="0" smtClean="0"/>
              <a:t>Meaning of Chemical Formulas</a:t>
            </a:r>
          </a:p>
        </p:txBody>
      </p:sp>
      <p:pic>
        <p:nvPicPr>
          <p:cNvPr id="160771" name="Picture 4" descr="Meaning of Chemical Formula"/>
          <p:cNvPicPr>
            <a:picLocks noChangeAspect="1" noChangeArrowheads="1"/>
          </p:cNvPicPr>
          <p:nvPr/>
        </p:nvPicPr>
        <p:blipFill>
          <a:blip r:embed="rId3" cstate="print">
            <a:lum bright="2000" contrast="36000"/>
            <a:extLst>
              <a:ext uri="{28A0092B-C50C-407E-A947-70E740481C1C}">
                <a14:useLocalDpi xmlns:a14="http://schemas.microsoft.com/office/drawing/2010/main" val="0"/>
              </a:ext>
            </a:extLst>
          </a:blip>
          <a:srcRect l="40245" t="22758" r="48958" b="52588"/>
          <a:stretch>
            <a:fillRect/>
          </a:stretch>
        </p:blipFill>
        <p:spPr bwMode="auto">
          <a:xfrm>
            <a:off x="3886200" y="2630488"/>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Meaning of Chemical Formula"/>
          <p:cNvPicPr>
            <a:picLocks noChangeAspect="1" noChangeArrowheads="1"/>
          </p:cNvPicPr>
          <p:nvPr/>
        </p:nvPicPr>
        <p:blipFill>
          <a:blip r:embed="rId3" cstate="print">
            <a:lum bright="2000" contrast="36000"/>
            <a:extLst>
              <a:ext uri="{28A0092B-C50C-407E-A947-70E740481C1C}">
                <a14:useLocalDpi xmlns:a14="http://schemas.microsoft.com/office/drawing/2010/main" val="0"/>
              </a:ext>
            </a:extLst>
          </a:blip>
          <a:srcRect l="36319" t="47412" r="45030" b="29829"/>
          <a:stretch>
            <a:fillRect/>
          </a:stretch>
        </p:blipFill>
        <p:spPr bwMode="auto">
          <a:xfrm>
            <a:off x="3581400" y="3773488"/>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Meaning of Chemical Formula"/>
          <p:cNvPicPr>
            <a:picLocks noChangeAspect="1" noChangeArrowheads="1"/>
          </p:cNvPicPr>
          <p:nvPr/>
        </p:nvPicPr>
        <p:blipFill>
          <a:blip r:embed="rId3" cstate="print">
            <a:lum bright="2000" contrast="36000"/>
            <a:extLst>
              <a:ext uri="{28A0092B-C50C-407E-A947-70E740481C1C}">
                <a14:useLocalDpi xmlns:a14="http://schemas.microsoft.com/office/drawing/2010/main" val="0"/>
              </a:ext>
            </a:extLst>
          </a:blip>
          <a:srcRect l="39264" t="70171" r="46013" b="5176"/>
          <a:stretch>
            <a:fillRect/>
          </a:stretch>
        </p:blipFill>
        <p:spPr bwMode="auto">
          <a:xfrm>
            <a:off x="3810000" y="4840288"/>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14">
            <a:hlinkClick r:id="rId4" action="ppaction://hlinksldjump" highlightClick="1"/>
          </p:cNvPr>
          <p:cNvSpPr>
            <a:spLocks noChangeArrowheads="1"/>
          </p:cNvSpPr>
          <p:nvPr/>
        </p:nvSpPr>
        <p:spPr bwMode="auto">
          <a:xfrm>
            <a:off x="0" y="5702300"/>
            <a:ext cx="609600"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5127" name="Text Box 15"/>
          <p:cNvSpPr txBox="1">
            <a:spLocks noChangeArrowheads="1"/>
          </p:cNvSpPr>
          <p:nvPr/>
        </p:nvSpPr>
        <p:spPr bwMode="auto">
          <a:xfrm>
            <a:off x="533400" y="1447800"/>
            <a:ext cx="733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800" b="1">
                <a:solidFill>
                  <a:schemeClr val="tx1"/>
                </a:solidFill>
              </a:rPr>
              <a:t>Chemical</a:t>
            </a:r>
          </a:p>
          <a:p>
            <a:pPr eaLnBrk="1" hangingPunct="1">
              <a:lnSpc>
                <a:spcPct val="100000"/>
              </a:lnSpc>
              <a:spcBef>
                <a:spcPct val="0"/>
              </a:spcBef>
              <a:buClrTx/>
              <a:buSzTx/>
            </a:pPr>
            <a:r>
              <a:rPr lang="en-US" sz="1800" b="1">
                <a:solidFill>
                  <a:schemeClr val="tx1"/>
                </a:solidFill>
              </a:rPr>
              <a:t> Symbol	           Meaning	  	                                 Composition</a:t>
            </a:r>
          </a:p>
        </p:txBody>
      </p:sp>
      <p:sp>
        <p:nvSpPr>
          <p:cNvPr id="160776" name="Text Box 16"/>
          <p:cNvSpPr txBox="1">
            <a:spLocks noChangeArrowheads="1"/>
          </p:cNvSpPr>
          <p:nvPr/>
        </p:nvSpPr>
        <p:spPr bwMode="auto">
          <a:xfrm>
            <a:off x="685800" y="2794000"/>
            <a:ext cx="2809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H</a:t>
            </a:r>
            <a:r>
              <a:rPr lang="en-US" b="1" baseline="-25000">
                <a:solidFill>
                  <a:schemeClr val="tx1"/>
                </a:solidFill>
              </a:rPr>
              <a:t>2</a:t>
            </a:r>
            <a:r>
              <a:rPr lang="en-US" b="1">
                <a:solidFill>
                  <a:schemeClr val="tx1"/>
                </a:solidFill>
              </a:rPr>
              <a:t>O       One molecule</a:t>
            </a:r>
          </a:p>
          <a:p>
            <a:pPr eaLnBrk="1" hangingPunct="1">
              <a:lnSpc>
                <a:spcPct val="100000"/>
              </a:lnSpc>
              <a:spcBef>
                <a:spcPct val="0"/>
              </a:spcBef>
              <a:buClrTx/>
              <a:buSzTx/>
            </a:pPr>
            <a:r>
              <a:rPr lang="en-US" b="1">
                <a:solidFill>
                  <a:schemeClr val="tx1"/>
                </a:solidFill>
              </a:rPr>
              <a:t>	  of  water:</a:t>
            </a:r>
          </a:p>
        </p:txBody>
      </p:sp>
      <p:sp>
        <p:nvSpPr>
          <p:cNvPr id="160777" name="Text Box 17"/>
          <p:cNvSpPr txBox="1">
            <a:spLocks noChangeArrowheads="1"/>
          </p:cNvSpPr>
          <p:nvPr/>
        </p:nvSpPr>
        <p:spPr bwMode="auto">
          <a:xfrm>
            <a:off x="5164138" y="2794000"/>
            <a:ext cx="3751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Two H atoms and one O atom</a:t>
            </a:r>
          </a:p>
        </p:txBody>
      </p:sp>
      <p:sp>
        <p:nvSpPr>
          <p:cNvPr id="5130" name="AutoShape 18"/>
          <p:cNvSpPr>
            <a:spLocks/>
          </p:cNvSpPr>
          <p:nvPr/>
        </p:nvSpPr>
        <p:spPr bwMode="auto">
          <a:xfrm rot="-5400000">
            <a:off x="876300" y="1982788"/>
            <a:ext cx="228600" cy="762000"/>
          </a:xfrm>
          <a:prstGeom prst="rightBrace">
            <a:avLst>
              <a:gd name="adj1" fmla="val 27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nSpc>
                <a:spcPct val="100000"/>
              </a:lnSpc>
              <a:spcBef>
                <a:spcPct val="0"/>
              </a:spcBef>
              <a:buClrTx/>
              <a:buSzTx/>
            </a:pPr>
            <a:endParaRPr lang="en-US" sz="1400">
              <a:solidFill>
                <a:schemeClr val="tx1"/>
              </a:solidFill>
            </a:endParaRPr>
          </a:p>
        </p:txBody>
      </p:sp>
      <p:sp>
        <p:nvSpPr>
          <p:cNvPr id="5131" name="AutoShape 19"/>
          <p:cNvSpPr>
            <a:spLocks/>
          </p:cNvSpPr>
          <p:nvPr/>
        </p:nvSpPr>
        <p:spPr bwMode="auto">
          <a:xfrm rot="-5400000">
            <a:off x="2438400" y="1487488"/>
            <a:ext cx="304800" cy="1828800"/>
          </a:xfrm>
          <a:prstGeom prst="righ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nSpc>
                <a:spcPct val="100000"/>
              </a:lnSpc>
              <a:spcBef>
                <a:spcPct val="0"/>
              </a:spcBef>
              <a:buClrTx/>
              <a:buSzTx/>
            </a:pPr>
            <a:endParaRPr lang="en-US" sz="1400">
              <a:solidFill>
                <a:schemeClr val="tx1"/>
              </a:solidFill>
            </a:endParaRPr>
          </a:p>
        </p:txBody>
      </p:sp>
      <p:sp>
        <p:nvSpPr>
          <p:cNvPr id="5132" name="AutoShape 20"/>
          <p:cNvSpPr>
            <a:spLocks/>
          </p:cNvSpPr>
          <p:nvPr/>
        </p:nvSpPr>
        <p:spPr bwMode="auto">
          <a:xfrm rot="-5400000">
            <a:off x="6858000" y="573088"/>
            <a:ext cx="304800" cy="3657600"/>
          </a:xfrm>
          <a:prstGeom prst="rightBrace">
            <a:avLst>
              <a:gd name="adj1" fmla="val 10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nSpc>
                <a:spcPct val="100000"/>
              </a:lnSpc>
              <a:spcBef>
                <a:spcPct val="0"/>
              </a:spcBef>
              <a:buClrTx/>
              <a:buSzTx/>
            </a:pPr>
            <a:endParaRPr lang="en-US" sz="1400">
              <a:solidFill>
                <a:schemeClr val="tx1"/>
              </a:solidFill>
            </a:endParaRPr>
          </a:p>
        </p:txBody>
      </p:sp>
      <p:sp>
        <p:nvSpPr>
          <p:cNvPr id="27669" name="Text Box 21"/>
          <p:cNvSpPr txBox="1">
            <a:spLocks noChangeArrowheads="1"/>
          </p:cNvSpPr>
          <p:nvPr/>
        </p:nvSpPr>
        <p:spPr bwMode="auto">
          <a:xfrm>
            <a:off x="609600" y="3910013"/>
            <a:ext cx="2967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2 H</a:t>
            </a:r>
            <a:r>
              <a:rPr lang="en-US" b="1" baseline="-25000">
                <a:solidFill>
                  <a:schemeClr val="tx1"/>
                </a:solidFill>
              </a:rPr>
              <a:t>2</a:t>
            </a:r>
            <a:r>
              <a:rPr lang="en-US" b="1">
                <a:solidFill>
                  <a:schemeClr val="tx1"/>
                </a:solidFill>
              </a:rPr>
              <a:t>O    Two molecules</a:t>
            </a:r>
          </a:p>
          <a:p>
            <a:pPr eaLnBrk="1" hangingPunct="1">
              <a:lnSpc>
                <a:spcPct val="100000"/>
              </a:lnSpc>
              <a:spcBef>
                <a:spcPct val="0"/>
              </a:spcBef>
              <a:buClrTx/>
              <a:buSzTx/>
            </a:pPr>
            <a:r>
              <a:rPr lang="en-US" b="1">
                <a:solidFill>
                  <a:schemeClr val="tx1"/>
                </a:solidFill>
              </a:rPr>
              <a:t>	  of  water:</a:t>
            </a:r>
          </a:p>
        </p:txBody>
      </p:sp>
      <p:sp>
        <p:nvSpPr>
          <p:cNvPr id="27670" name="Text Box 22"/>
          <p:cNvSpPr txBox="1">
            <a:spLocks noChangeArrowheads="1"/>
          </p:cNvSpPr>
          <p:nvPr/>
        </p:nvSpPr>
        <p:spPr bwMode="auto">
          <a:xfrm>
            <a:off x="5199063" y="3910013"/>
            <a:ext cx="393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Four H atoms and two O atoms</a:t>
            </a:r>
          </a:p>
        </p:txBody>
      </p:sp>
      <p:sp>
        <p:nvSpPr>
          <p:cNvPr id="27671" name="Text Box 23"/>
          <p:cNvSpPr txBox="1">
            <a:spLocks noChangeArrowheads="1"/>
          </p:cNvSpPr>
          <p:nvPr/>
        </p:nvSpPr>
        <p:spPr bwMode="auto">
          <a:xfrm>
            <a:off x="762000" y="4916488"/>
            <a:ext cx="269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H</a:t>
            </a:r>
            <a:r>
              <a:rPr lang="en-US" b="1" baseline="-25000">
                <a:solidFill>
                  <a:schemeClr val="tx1"/>
                </a:solidFill>
              </a:rPr>
              <a:t>2</a:t>
            </a:r>
            <a:r>
              <a:rPr lang="en-US" b="1">
                <a:solidFill>
                  <a:schemeClr val="tx1"/>
                </a:solidFill>
              </a:rPr>
              <a:t>O</a:t>
            </a:r>
            <a:r>
              <a:rPr lang="en-US" b="1" baseline="-25000">
                <a:solidFill>
                  <a:schemeClr val="tx1"/>
                </a:solidFill>
              </a:rPr>
              <a:t>2</a:t>
            </a:r>
            <a:r>
              <a:rPr lang="en-US" b="1">
                <a:solidFill>
                  <a:schemeClr val="tx1"/>
                </a:solidFill>
              </a:rPr>
              <a:t>    One molecule</a:t>
            </a:r>
          </a:p>
          <a:p>
            <a:pPr eaLnBrk="1" hangingPunct="1">
              <a:lnSpc>
                <a:spcPct val="100000"/>
              </a:lnSpc>
              <a:spcBef>
                <a:spcPct val="0"/>
              </a:spcBef>
              <a:buClrTx/>
              <a:buSzTx/>
            </a:pPr>
            <a:r>
              <a:rPr lang="en-US" b="1">
                <a:solidFill>
                  <a:schemeClr val="tx1"/>
                </a:solidFill>
              </a:rPr>
              <a:t>	of  hydrogen</a:t>
            </a:r>
          </a:p>
          <a:p>
            <a:pPr eaLnBrk="1" hangingPunct="1">
              <a:lnSpc>
                <a:spcPct val="100000"/>
              </a:lnSpc>
              <a:spcBef>
                <a:spcPct val="0"/>
              </a:spcBef>
              <a:buClrTx/>
              <a:buSzTx/>
            </a:pPr>
            <a:r>
              <a:rPr lang="en-US" b="1">
                <a:solidFill>
                  <a:schemeClr val="tx1"/>
                </a:solidFill>
              </a:rPr>
              <a:t>	peroxide:</a:t>
            </a:r>
          </a:p>
        </p:txBody>
      </p:sp>
      <p:sp>
        <p:nvSpPr>
          <p:cNvPr id="27672" name="Text Box 24"/>
          <p:cNvSpPr txBox="1">
            <a:spLocks noChangeArrowheads="1"/>
          </p:cNvSpPr>
          <p:nvPr/>
        </p:nvSpPr>
        <p:spPr bwMode="auto">
          <a:xfrm>
            <a:off x="5180013" y="4916488"/>
            <a:ext cx="3876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b="1">
                <a:solidFill>
                  <a:schemeClr val="tx1"/>
                </a:solidFill>
              </a:rPr>
              <a:t>Two H atoms and two O atoms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07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7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6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6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6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p:bldP spid="160777" grpId="0"/>
      <p:bldP spid="27669" grpId="0"/>
      <p:bldP spid="27670" grpId="0"/>
      <p:bldP spid="27671" grpId="0"/>
      <p:bldP spid="276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533400" y="990600"/>
            <a:ext cx="8334375" cy="4525963"/>
          </a:xfrm>
        </p:spPr>
        <p:txBody>
          <a:bodyPr/>
          <a:lstStyle/>
          <a:p>
            <a:pPr marL="381000" indent="-381000" eaLnBrk="1" hangingPunct="1"/>
            <a:r>
              <a:rPr lang="en-US" sz="2000" smtClean="0"/>
              <a:t>For a compound in which the molar mass is known, the empirical formula can be used to obtain the molecular formula.</a:t>
            </a:r>
          </a:p>
          <a:p>
            <a:pPr marL="800100" lvl="1" indent="-342900" eaLnBrk="1" hangingPunct="1"/>
            <a:r>
              <a:rPr lang="en-US" sz="1800" smtClean="0"/>
              <a:t>Sometimes the empirical and molecular formulas are identical; other times the molecular formula is a whole number multiple of the empirical formula.  </a:t>
            </a:r>
          </a:p>
          <a:p>
            <a:pPr marL="381000" indent="-381000" eaLnBrk="1" hangingPunct="1">
              <a:buFontTx/>
              <a:buAutoNum type="arabicPeriod"/>
            </a:pPr>
            <a:r>
              <a:rPr lang="en-US" sz="2000" smtClean="0"/>
              <a:t>Example: During physical activity, lactic acid (M = 90.08 g/mol) forms in muscle tissue and is responsible for muscle soreness.  Elemental analysis shows that it contains 40.0 mass % C, 6.71 mass %H and 53.3 mass% O.</a:t>
            </a:r>
          </a:p>
          <a:p>
            <a:pPr marL="800100" lvl="1" indent="-342900" eaLnBrk="1" hangingPunct="1">
              <a:buFontTx/>
              <a:buAutoNum type="alphaLcPeriod"/>
            </a:pPr>
            <a:r>
              <a:rPr lang="en-US" sz="1800" smtClean="0"/>
              <a:t>Determine the empirical formula of lactic acid.</a:t>
            </a:r>
          </a:p>
          <a:p>
            <a:pPr marL="800100" lvl="1" indent="-342900" eaLnBrk="1" hangingPunct="1">
              <a:buFontTx/>
              <a:buAutoNum type="alphaLcPeriod"/>
            </a:pPr>
            <a:r>
              <a:rPr lang="en-US" sz="1800" smtClean="0"/>
              <a:t>Determine the molecular formula.</a:t>
            </a:r>
          </a:p>
        </p:txBody>
      </p:sp>
      <p:sp>
        <p:nvSpPr>
          <p:cNvPr id="4301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81E4B316-E6A3-47CB-8D6E-9BA167942F62}" type="slidenum">
              <a:rPr lang="en-US" sz="1400" smtClean="0">
                <a:solidFill>
                  <a:schemeClr val="tx1"/>
                </a:solidFill>
              </a:rPr>
              <a:pPr eaLnBrk="1" hangingPunct="1"/>
              <a:t>40</a:t>
            </a:fld>
            <a:endParaRPr lang="en-US" sz="1400" smtClean="0">
              <a:solidFill>
                <a:schemeClr val="tx1"/>
              </a:solidFill>
            </a:endParaRPr>
          </a:p>
        </p:txBody>
      </p:sp>
      <p:sp>
        <p:nvSpPr>
          <p:cNvPr id="43010" name="Rectangle 2"/>
          <p:cNvSpPr>
            <a:spLocks noGrp="1" noChangeArrowheads="1"/>
          </p:cNvSpPr>
          <p:nvPr>
            <p:ph type="title"/>
          </p:nvPr>
        </p:nvSpPr>
        <p:spPr>
          <a:xfrm>
            <a:off x="-228600" y="152400"/>
            <a:ext cx="9525000" cy="685800"/>
          </a:xfrm>
        </p:spPr>
        <p:txBody>
          <a:bodyPr>
            <a:normAutofit fontScale="90000"/>
          </a:bodyPr>
          <a:lstStyle/>
          <a:p>
            <a:pPr algn="ctr" eaLnBrk="1" hangingPunct="1"/>
            <a:r>
              <a:rPr lang="en-US" sz="2800" u="sng" dirty="0" smtClean="0"/>
              <a:t>Determining the Molecular Formula of an Unknown Compound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533400" y="990600"/>
            <a:ext cx="8334375" cy="4525963"/>
          </a:xfrm>
        </p:spPr>
        <p:txBody>
          <a:bodyPr/>
          <a:lstStyle/>
          <a:p>
            <a:pPr marL="457200" indent="-457200" eaLnBrk="1" hangingPunct="1">
              <a:buFontTx/>
              <a:buAutoNum type="arabicPeriod" startAt="2"/>
            </a:pPr>
            <a:r>
              <a:rPr lang="en-US" sz="2000" smtClean="0"/>
              <a:t>A moth repellent, para-dichlorobenzene, has the composition 49.1 % C, 2.7 % H, and 48.2 % Cl.  Its molecular weight is 147 amu.  What is its molecular formula?</a:t>
            </a:r>
          </a:p>
        </p:txBody>
      </p:sp>
      <p:sp>
        <p:nvSpPr>
          <p:cNvPr id="4403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6063DCFC-D8EC-4650-9C23-C8474AF6A537}" type="slidenum">
              <a:rPr lang="en-US" sz="1400" smtClean="0">
                <a:solidFill>
                  <a:schemeClr val="tx1"/>
                </a:solidFill>
              </a:rPr>
              <a:pPr eaLnBrk="1" hangingPunct="1"/>
              <a:t>41</a:t>
            </a:fld>
            <a:endParaRPr lang="en-US" sz="1400" smtClean="0">
              <a:solidFill>
                <a:schemeClr val="tx1"/>
              </a:solidFill>
            </a:endParaRPr>
          </a:p>
        </p:txBody>
      </p:sp>
      <p:sp>
        <p:nvSpPr>
          <p:cNvPr id="44034" name="Rectangle 2"/>
          <p:cNvSpPr>
            <a:spLocks noGrp="1" noChangeArrowheads="1"/>
          </p:cNvSpPr>
          <p:nvPr>
            <p:ph type="title"/>
          </p:nvPr>
        </p:nvSpPr>
        <p:spPr>
          <a:xfrm>
            <a:off x="381000" y="228600"/>
            <a:ext cx="8763000" cy="685800"/>
          </a:xfrm>
        </p:spPr>
        <p:txBody>
          <a:bodyPr>
            <a:normAutofit fontScale="90000"/>
          </a:bodyPr>
          <a:lstStyle/>
          <a:p>
            <a:pPr algn="ctr" eaLnBrk="1" hangingPunct="1"/>
            <a:r>
              <a:rPr lang="en-US" sz="2800" u="sng" smtClean="0"/>
              <a:t>Determining the Molecular Formula of an Unknown Compound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85800" y="1189038"/>
            <a:ext cx="7924800" cy="5287962"/>
          </a:xfrm>
        </p:spPr>
        <p:txBody>
          <a:bodyPr/>
          <a:lstStyle/>
          <a:p>
            <a:pPr eaLnBrk="1" hangingPunct="1"/>
            <a:r>
              <a:rPr lang="en-US" smtClean="0"/>
              <a:t>Combustion analysis is a method used to measure the amounts of carbon and hydrogen in a combustible organic compound.</a:t>
            </a:r>
          </a:p>
          <a:p>
            <a:pPr lvl="1" eaLnBrk="1" hangingPunct="1"/>
            <a:r>
              <a:rPr lang="en-US" smtClean="0"/>
              <a:t>Unknown compound is burned in pure O</a:t>
            </a:r>
            <a:r>
              <a:rPr lang="en-US" baseline="-25000" smtClean="0"/>
              <a:t>2</a:t>
            </a:r>
            <a:r>
              <a:rPr lang="en-US" smtClean="0"/>
              <a:t>.</a:t>
            </a:r>
          </a:p>
          <a:p>
            <a:pPr lvl="1" eaLnBrk="1" hangingPunct="1"/>
            <a:r>
              <a:rPr lang="en-US" smtClean="0"/>
              <a:t>All of the H in the compound is converted into H</a:t>
            </a:r>
            <a:r>
              <a:rPr lang="en-US" baseline="-25000" smtClean="0"/>
              <a:t>2</a:t>
            </a:r>
            <a:r>
              <a:rPr lang="en-US" smtClean="0"/>
              <a:t>O and all of the C is converted into CO</a:t>
            </a:r>
            <a:r>
              <a:rPr lang="en-US" baseline="-25000" smtClean="0"/>
              <a:t>2</a:t>
            </a:r>
            <a:r>
              <a:rPr lang="en-US" smtClean="0"/>
              <a:t>.</a:t>
            </a:r>
          </a:p>
          <a:p>
            <a:pPr lvl="1" eaLnBrk="1" hangingPunct="1"/>
            <a:r>
              <a:rPr lang="en-US" smtClean="0"/>
              <a:t>Products are absorbed, and their mass is measured. From this information, the empirical formula may be determined. </a:t>
            </a:r>
          </a:p>
          <a:p>
            <a:pPr lvl="1" eaLnBrk="1" hangingPunct="1"/>
            <a:r>
              <a:rPr lang="en-US" smtClean="0"/>
              <a:t>If compound contains another element other than C and H, its mass may be calculated by subtracting the masses of C and H from the original compound mass. </a:t>
            </a:r>
          </a:p>
        </p:txBody>
      </p:sp>
      <p:sp>
        <p:nvSpPr>
          <p:cNvPr id="4506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AFE98A3-E77D-49B3-8092-244A6965ADAB}" type="slidenum">
              <a:rPr lang="en-US" sz="1400" smtClean="0">
                <a:solidFill>
                  <a:schemeClr val="tx1"/>
                </a:solidFill>
              </a:rPr>
              <a:pPr eaLnBrk="1" hangingPunct="1"/>
              <a:t>42</a:t>
            </a:fld>
            <a:endParaRPr lang="en-US" sz="1400" smtClean="0">
              <a:solidFill>
                <a:schemeClr val="tx1"/>
              </a:solidFill>
            </a:endParaRPr>
          </a:p>
        </p:txBody>
      </p:sp>
      <p:sp>
        <p:nvSpPr>
          <p:cNvPr id="45058" name="Rectangle 2"/>
          <p:cNvSpPr>
            <a:spLocks noGrp="1" noChangeArrowheads="1"/>
          </p:cNvSpPr>
          <p:nvPr>
            <p:ph type="title"/>
          </p:nvPr>
        </p:nvSpPr>
        <p:spPr>
          <a:xfrm>
            <a:off x="228600" y="503238"/>
            <a:ext cx="8410575" cy="487362"/>
          </a:xfrm>
        </p:spPr>
        <p:txBody>
          <a:bodyPr>
            <a:normAutofit fontScale="90000"/>
          </a:bodyPr>
          <a:lstStyle/>
          <a:p>
            <a:pPr algn="ctr" eaLnBrk="1" hangingPunct="1"/>
            <a:r>
              <a:rPr lang="en-US" sz="3600" u="sng" smtClean="0"/>
              <a:t>Combustion Analysis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914400" y="838200"/>
            <a:ext cx="7543800" cy="5334000"/>
          </a:xfrm>
        </p:spPr>
        <p:txBody>
          <a:bodyPr/>
          <a:lstStyle/>
          <a:p>
            <a:pPr marL="381000" indent="-381000" eaLnBrk="1" hangingPunct="1">
              <a:buFontTx/>
              <a:buAutoNum type="arabicPeriod"/>
            </a:pPr>
            <a:r>
              <a:rPr lang="en-US" sz="2000" smtClean="0"/>
              <a:t>Acetic acid contains only C, H, and O.  A 4.24 g sample of acetic acid is completely burned.  It gives 6.21 g of carbon dioxide and 2.54 g of water.  What is the empirical formula for acetic acid?  </a:t>
            </a:r>
            <a:r>
              <a:rPr lang="en-US" sz="1800" smtClean="0"/>
              <a:t/>
            </a:r>
            <a:br>
              <a:rPr lang="en-US" sz="1800" smtClean="0"/>
            </a:br>
            <a:endParaRPr lang="en-US" sz="1800" smtClean="0"/>
          </a:p>
        </p:txBody>
      </p:sp>
      <p:sp>
        <p:nvSpPr>
          <p:cNvPr id="4608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47FE1E6B-C49E-46A6-8164-CAABDBFB1991}" type="slidenum">
              <a:rPr lang="en-US" sz="1400" smtClean="0">
                <a:solidFill>
                  <a:schemeClr val="tx1"/>
                </a:solidFill>
              </a:rPr>
              <a:pPr eaLnBrk="1" hangingPunct="1"/>
              <a:t>43</a:t>
            </a:fld>
            <a:endParaRPr lang="en-US" sz="1400" smtClean="0">
              <a:solidFill>
                <a:schemeClr val="tx1"/>
              </a:solidFill>
            </a:endParaRPr>
          </a:p>
        </p:txBody>
      </p:sp>
      <p:sp>
        <p:nvSpPr>
          <p:cNvPr id="46082" name="Rectangle 2"/>
          <p:cNvSpPr>
            <a:spLocks noGrp="1" noChangeArrowheads="1"/>
          </p:cNvSpPr>
          <p:nvPr>
            <p:ph type="title"/>
          </p:nvPr>
        </p:nvSpPr>
        <p:spPr>
          <a:xfrm>
            <a:off x="457200" y="0"/>
            <a:ext cx="8181975" cy="808038"/>
          </a:xfrm>
        </p:spPr>
        <p:txBody>
          <a:bodyPr/>
          <a:lstStyle/>
          <a:p>
            <a:pPr algn="ctr" eaLnBrk="1" hangingPunct="1"/>
            <a:r>
              <a:rPr lang="en-US" sz="3600" u="sng" smtClean="0"/>
              <a:t>Combustion Analysis Examples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609600" y="838200"/>
            <a:ext cx="8229600" cy="5334000"/>
          </a:xfrm>
        </p:spPr>
        <p:txBody>
          <a:bodyPr/>
          <a:lstStyle/>
          <a:p>
            <a:pPr marL="457200" indent="-457200" eaLnBrk="1" hangingPunct="1">
              <a:buFontTx/>
              <a:buAutoNum type="arabicPeriod" startAt="2"/>
            </a:pPr>
            <a:r>
              <a:rPr lang="en-US" sz="2000" dirty="0" smtClean="0"/>
              <a:t>Example: Vitamin C (M = 176.12 g/</a:t>
            </a:r>
            <a:r>
              <a:rPr lang="en-US" sz="2000" dirty="0" err="1" smtClean="0"/>
              <a:t>mol</a:t>
            </a:r>
            <a:r>
              <a:rPr lang="en-US" sz="2000" dirty="0" smtClean="0"/>
              <a:t>) is a compound of C, H, and O found in many natural sources.  A 1.000 g sample of vitamin C is placed in a combustion chamber and burned.  Using the following data, find the molecular formula of vitamin C</a:t>
            </a:r>
            <a:r>
              <a:rPr lang="en-US" sz="2000" dirty="0" smtClean="0"/>
              <a:t>.</a:t>
            </a:r>
            <a:endParaRPr lang="en-US" sz="2000" dirty="0" smtClean="0"/>
          </a:p>
        </p:txBody>
      </p:sp>
      <p:sp>
        <p:nvSpPr>
          <p:cNvPr id="4710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85B466BF-9C21-4458-923E-05F14D45AA37}" type="slidenum">
              <a:rPr lang="en-US" sz="1400" smtClean="0">
                <a:solidFill>
                  <a:schemeClr val="tx1"/>
                </a:solidFill>
              </a:rPr>
              <a:pPr eaLnBrk="1" hangingPunct="1"/>
              <a:t>44</a:t>
            </a:fld>
            <a:endParaRPr lang="en-US" sz="1400" smtClean="0">
              <a:solidFill>
                <a:schemeClr val="tx1"/>
              </a:solidFill>
            </a:endParaRPr>
          </a:p>
        </p:txBody>
      </p:sp>
      <p:sp>
        <p:nvSpPr>
          <p:cNvPr id="47106" name="Rectangle 2"/>
          <p:cNvSpPr>
            <a:spLocks noGrp="1" noChangeArrowheads="1"/>
          </p:cNvSpPr>
          <p:nvPr>
            <p:ph type="title"/>
          </p:nvPr>
        </p:nvSpPr>
        <p:spPr>
          <a:xfrm>
            <a:off x="685800" y="0"/>
            <a:ext cx="8181975" cy="808038"/>
          </a:xfrm>
        </p:spPr>
        <p:txBody>
          <a:bodyPr/>
          <a:lstStyle/>
          <a:p>
            <a:pPr algn="ctr" eaLnBrk="1" hangingPunct="1"/>
            <a:r>
              <a:rPr lang="en-US" sz="3600" u="sng" smtClean="0"/>
              <a:t>Combustion Analysis Examples</a:t>
            </a:r>
          </a:p>
        </p:txBody>
      </p:sp>
      <p:graphicFrame>
        <p:nvGraphicFramePr>
          <p:cNvPr id="2" name="Table 1"/>
          <p:cNvGraphicFramePr>
            <a:graphicFrameLocks noGrp="1"/>
          </p:cNvGraphicFramePr>
          <p:nvPr>
            <p:extLst>
              <p:ext uri="{D42A27DB-BD31-4B8C-83A1-F6EECF244321}">
                <p14:modId xmlns:p14="http://schemas.microsoft.com/office/powerpoint/2010/main" val="150197865"/>
              </p:ext>
            </p:extLst>
          </p:nvPr>
        </p:nvGraphicFramePr>
        <p:xfrm>
          <a:off x="1371600" y="2133600"/>
          <a:ext cx="6553200" cy="1483360"/>
        </p:xfrm>
        <a:graphic>
          <a:graphicData uri="http://schemas.openxmlformats.org/drawingml/2006/table">
            <a:tbl>
              <a:tblPr firstRow="1" bandRow="1">
                <a:tableStyleId>{2D5ABB26-0587-4C30-8999-92F81FD0307C}</a:tableStyleId>
              </a:tblPr>
              <a:tblGrid>
                <a:gridCol w="5334000"/>
                <a:gridCol w="1219200"/>
              </a:tblGrid>
              <a:tr h="370840">
                <a:tc>
                  <a:txBody>
                    <a:bodyPr/>
                    <a:lstStyle/>
                    <a:p>
                      <a:r>
                        <a:rPr lang="en-US" dirty="0" smtClean="0"/>
                        <a:t>Mass of CO</a:t>
                      </a:r>
                      <a:r>
                        <a:rPr lang="en-US" baseline="-25000" dirty="0" smtClean="0"/>
                        <a:t>2</a:t>
                      </a:r>
                      <a:r>
                        <a:rPr lang="en-US" baseline="0" dirty="0" smtClean="0"/>
                        <a:t> absorber before combustions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83.85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Mass of CO</a:t>
                      </a:r>
                      <a:r>
                        <a:rPr lang="en-US" baseline="-25000" dirty="0" smtClean="0"/>
                        <a:t>2</a:t>
                      </a:r>
                      <a:r>
                        <a:rPr lang="en-US" baseline="0" dirty="0" smtClean="0"/>
                        <a:t> absorber after combustion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85.35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Mass of H</a:t>
                      </a:r>
                      <a:r>
                        <a:rPr lang="en-US" baseline="-25000" dirty="0" smtClean="0"/>
                        <a:t>2</a:t>
                      </a:r>
                      <a:r>
                        <a:rPr lang="en-US" dirty="0" smtClean="0"/>
                        <a:t>O</a:t>
                      </a:r>
                      <a:r>
                        <a:rPr lang="en-US" baseline="0" dirty="0" smtClean="0"/>
                        <a:t> absorber before combustion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37.55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Mass of H</a:t>
                      </a:r>
                      <a:r>
                        <a:rPr lang="en-US" baseline="-25000" dirty="0" smtClean="0"/>
                        <a:t>2</a:t>
                      </a:r>
                      <a:r>
                        <a:rPr lang="en-US" dirty="0" smtClean="0"/>
                        <a:t>O absorber after</a:t>
                      </a:r>
                      <a:r>
                        <a:rPr lang="en-US" baseline="0" dirty="0" smtClean="0"/>
                        <a:t> combustion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37.96 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9CB65CD-6B36-4C92-83B3-2E38E04BC44E}" type="slidenum">
              <a:rPr lang="en-US" sz="1400" smtClean="0">
                <a:solidFill>
                  <a:schemeClr val="tx1"/>
                </a:solidFill>
              </a:rPr>
              <a:pPr eaLnBrk="1" hangingPunct="1"/>
              <a:t>45</a:t>
            </a:fld>
            <a:endParaRPr lang="en-US" sz="1400" smtClean="0">
              <a:solidFill>
                <a:schemeClr val="tx1"/>
              </a:solidFill>
            </a:endParaRPr>
          </a:p>
        </p:txBody>
      </p:sp>
      <p:sp>
        <p:nvSpPr>
          <p:cNvPr id="48130" name="Rectangle 2"/>
          <p:cNvSpPr>
            <a:spLocks noGrp="1" noChangeArrowheads="1"/>
          </p:cNvSpPr>
          <p:nvPr>
            <p:ph type="title" idx="4294967295"/>
          </p:nvPr>
        </p:nvSpPr>
        <p:spPr>
          <a:xfrm>
            <a:off x="352425" y="228600"/>
            <a:ext cx="8639175" cy="792162"/>
          </a:xfrm>
        </p:spPr>
        <p:txBody>
          <a:bodyPr anchor="ctr"/>
          <a:lstStyle/>
          <a:p>
            <a:pPr algn="ctr" eaLnBrk="1" hangingPunct="1"/>
            <a:r>
              <a:rPr lang="en-US" sz="3600" u="sng" dirty="0" smtClean="0"/>
              <a:t>Stoichiometry of Chemical Equations</a:t>
            </a:r>
          </a:p>
        </p:txBody>
      </p:sp>
      <p:sp>
        <p:nvSpPr>
          <p:cNvPr id="116739" name="Text Box 3"/>
          <p:cNvSpPr txBox="1">
            <a:spLocks noChangeArrowheads="1"/>
          </p:cNvSpPr>
          <p:nvPr/>
        </p:nvSpPr>
        <p:spPr bwMode="auto">
          <a:xfrm>
            <a:off x="1524000" y="3124200"/>
            <a:ext cx="310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This equation means:</a:t>
            </a:r>
          </a:p>
        </p:txBody>
      </p:sp>
      <p:grpSp>
        <p:nvGrpSpPr>
          <p:cNvPr id="48132" name="Group 20"/>
          <p:cNvGrpSpPr>
            <a:grpSpLocks/>
          </p:cNvGrpSpPr>
          <p:nvPr/>
        </p:nvGrpSpPr>
        <p:grpSpPr bwMode="auto">
          <a:xfrm>
            <a:off x="1860550" y="1219200"/>
            <a:ext cx="5530850" cy="457200"/>
            <a:chOff x="1172" y="768"/>
            <a:chExt cx="3484" cy="288"/>
          </a:xfrm>
        </p:grpSpPr>
        <p:sp>
          <p:nvSpPr>
            <p:cNvPr id="48145" name="Text Box 5"/>
            <p:cNvSpPr txBox="1">
              <a:spLocks noChangeArrowheads="1"/>
            </p:cNvSpPr>
            <p:nvPr/>
          </p:nvSpPr>
          <p:spPr bwMode="auto">
            <a:xfrm>
              <a:off x="1172" y="768"/>
              <a:ext cx="3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b="1">
                  <a:solidFill>
                    <a:schemeClr val="tx1"/>
                  </a:solidFill>
                </a:rPr>
                <a:t>4 Al(</a:t>
              </a:r>
              <a:r>
                <a:rPr lang="en-US" sz="2400" b="1" i="1">
                  <a:solidFill>
                    <a:schemeClr val="tx1"/>
                  </a:solidFill>
                </a:rPr>
                <a:t>s</a:t>
              </a:r>
              <a:r>
                <a:rPr lang="en-US" sz="2400" b="1">
                  <a:solidFill>
                    <a:schemeClr val="tx1"/>
                  </a:solidFill>
                </a:rPr>
                <a:t>)   +   3 O</a:t>
              </a:r>
              <a:r>
                <a:rPr lang="en-US" sz="2400" b="1" baseline="-25000">
                  <a:solidFill>
                    <a:schemeClr val="tx1"/>
                  </a:solidFill>
                </a:rPr>
                <a:t>2</a:t>
              </a:r>
              <a:r>
                <a:rPr lang="en-US" sz="2400" b="1">
                  <a:solidFill>
                    <a:schemeClr val="tx1"/>
                  </a:solidFill>
                </a:rPr>
                <a:t>(</a:t>
              </a:r>
              <a:r>
                <a:rPr lang="en-US" sz="2400" b="1" i="1">
                  <a:solidFill>
                    <a:schemeClr val="tx1"/>
                  </a:solidFill>
                </a:rPr>
                <a:t>g</a:t>
              </a:r>
              <a:r>
                <a:rPr lang="en-US" sz="2400" b="1">
                  <a:solidFill>
                    <a:schemeClr val="tx1"/>
                  </a:solidFill>
                </a:rPr>
                <a:t>)                2 Al</a:t>
              </a:r>
              <a:r>
                <a:rPr lang="en-US" sz="2400" b="1" baseline="-25000">
                  <a:solidFill>
                    <a:schemeClr val="tx1"/>
                  </a:solidFill>
                </a:rPr>
                <a:t>2</a:t>
              </a:r>
              <a:r>
                <a:rPr lang="en-US" sz="2400" b="1">
                  <a:solidFill>
                    <a:schemeClr val="tx1"/>
                  </a:solidFill>
                </a:rPr>
                <a:t>O</a:t>
              </a:r>
              <a:r>
                <a:rPr lang="en-US" sz="2400" b="1" baseline="-25000">
                  <a:solidFill>
                    <a:schemeClr val="tx1"/>
                  </a:solidFill>
                </a:rPr>
                <a:t>3</a:t>
              </a:r>
              <a:r>
                <a:rPr lang="en-US" sz="2400" b="1">
                  <a:solidFill>
                    <a:schemeClr val="tx1"/>
                  </a:solidFill>
                </a:rPr>
                <a:t>(</a:t>
              </a:r>
              <a:r>
                <a:rPr lang="en-US" sz="2400" b="1" i="1">
                  <a:solidFill>
                    <a:schemeClr val="tx1"/>
                  </a:solidFill>
                </a:rPr>
                <a:t>s</a:t>
              </a:r>
              <a:r>
                <a:rPr lang="en-US" sz="2400" b="1">
                  <a:solidFill>
                    <a:schemeClr val="tx1"/>
                  </a:solidFill>
                </a:rPr>
                <a:t>)</a:t>
              </a:r>
            </a:p>
          </p:txBody>
        </p:sp>
        <p:sp>
          <p:nvSpPr>
            <p:cNvPr id="48146" name="Line 6"/>
            <p:cNvSpPr>
              <a:spLocks noChangeShapeType="1"/>
            </p:cNvSpPr>
            <p:nvPr/>
          </p:nvSpPr>
          <p:spPr bwMode="auto">
            <a:xfrm>
              <a:off x="2996" y="923"/>
              <a:ext cx="57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6743" name="Text Box 7"/>
          <p:cNvSpPr txBox="1">
            <a:spLocks noChangeArrowheads="1"/>
          </p:cNvSpPr>
          <p:nvPr/>
        </p:nvSpPr>
        <p:spPr bwMode="auto">
          <a:xfrm>
            <a:off x="533400" y="3733800"/>
            <a:ext cx="811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2400">
                <a:solidFill>
                  <a:schemeClr val="tx1"/>
                </a:solidFill>
              </a:rPr>
              <a:t>4 Al atoms  +  3 O</a:t>
            </a:r>
            <a:r>
              <a:rPr lang="en-US" sz="2400" baseline="-25000">
                <a:solidFill>
                  <a:schemeClr val="tx1"/>
                </a:solidFill>
              </a:rPr>
              <a:t>2</a:t>
            </a:r>
            <a:r>
              <a:rPr lang="en-US" sz="2400">
                <a:solidFill>
                  <a:schemeClr val="tx1"/>
                </a:solidFill>
              </a:rPr>
              <a:t> molecules   yield   2 molecules of Al</a:t>
            </a:r>
            <a:r>
              <a:rPr lang="en-US" sz="2400" baseline="-25000">
                <a:solidFill>
                  <a:schemeClr val="tx1"/>
                </a:solidFill>
              </a:rPr>
              <a:t>2</a:t>
            </a:r>
            <a:r>
              <a:rPr lang="en-US" sz="2400">
                <a:solidFill>
                  <a:schemeClr val="tx1"/>
                </a:solidFill>
              </a:rPr>
              <a:t>O</a:t>
            </a:r>
            <a:r>
              <a:rPr lang="en-US" sz="2400" baseline="-25000">
                <a:solidFill>
                  <a:schemeClr val="tx1"/>
                </a:solidFill>
              </a:rPr>
              <a:t>3</a:t>
            </a:r>
          </a:p>
        </p:txBody>
      </p:sp>
      <p:sp>
        <p:nvSpPr>
          <p:cNvPr id="116745" name="Text Box 9"/>
          <p:cNvSpPr txBox="1">
            <a:spLocks noChangeArrowheads="1"/>
          </p:cNvSpPr>
          <p:nvPr/>
        </p:nvSpPr>
        <p:spPr bwMode="auto">
          <a:xfrm>
            <a:off x="1095375" y="4648200"/>
            <a:ext cx="698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2400">
                <a:solidFill>
                  <a:schemeClr val="tx1"/>
                </a:solidFill>
              </a:rPr>
              <a:t>4 Al </a:t>
            </a:r>
            <a:r>
              <a:rPr lang="en-US" sz="2400" i="1">
                <a:solidFill>
                  <a:schemeClr val="tx1"/>
                </a:solidFill>
              </a:rPr>
              <a:t>moles</a:t>
            </a:r>
            <a:r>
              <a:rPr lang="en-US" sz="2400">
                <a:solidFill>
                  <a:schemeClr val="tx1"/>
                </a:solidFill>
              </a:rPr>
              <a:t>  +  3 O</a:t>
            </a:r>
            <a:r>
              <a:rPr lang="en-US" sz="2400" baseline="-25000">
                <a:solidFill>
                  <a:schemeClr val="tx1"/>
                </a:solidFill>
              </a:rPr>
              <a:t>2</a:t>
            </a:r>
            <a:r>
              <a:rPr lang="en-US" sz="2400">
                <a:solidFill>
                  <a:schemeClr val="tx1"/>
                </a:solidFill>
              </a:rPr>
              <a:t> </a:t>
            </a:r>
            <a:r>
              <a:rPr lang="en-US" sz="2400" i="1">
                <a:solidFill>
                  <a:schemeClr val="tx1"/>
                </a:solidFill>
              </a:rPr>
              <a:t>moles</a:t>
            </a:r>
            <a:r>
              <a:rPr lang="en-US" sz="2400">
                <a:solidFill>
                  <a:schemeClr val="tx1"/>
                </a:solidFill>
              </a:rPr>
              <a:t>   yield   2 </a:t>
            </a:r>
            <a:r>
              <a:rPr lang="en-US" sz="2400" i="1">
                <a:solidFill>
                  <a:schemeClr val="tx1"/>
                </a:solidFill>
              </a:rPr>
              <a:t>moles</a:t>
            </a:r>
            <a:r>
              <a:rPr lang="en-US" sz="2400">
                <a:solidFill>
                  <a:schemeClr val="tx1"/>
                </a:solidFill>
              </a:rPr>
              <a:t> of Al</a:t>
            </a:r>
            <a:r>
              <a:rPr lang="en-US" sz="2400" baseline="-25000">
                <a:solidFill>
                  <a:schemeClr val="tx1"/>
                </a:solidFill>
              </a:rPr>
              <a:t>2</a:t>
            </a:r>
            <a:r>
              <a:rPr lang="en-US" sz="2400">
                <a:solidFill>
                  <a:schemeClr val="tx1"/>
                </a:solidFill>
              </a:rPr>
              <a:t>O</a:t>
            </a:r>
            <a:r>
              <a:rPr lang="en-US" sz="2400" baseline="-25000">
                <a:solidFill>
                  <a:schemeClr val="tx1"/>
                </a:solidFill>
              </a:rPr>
              <a:t>3</a:t>
            </a:r>
          </a:p>
        </p:txBody>
      </p:sp>
      <p:sp>
        <p:nvSpPr>
          <p:cNvPr id="116747" name="Text Box 11"/>
          <p:cNvSpPr txBox="1">
            <a:spLocks noChangeArrowheads="1"/>
          </p:cNvSpPr>
          <p:nvPr/>
        </p:nvSpPr>
        <p:spPr bwMode="auto">
          <a:xfrm>
            <a:off x="4191000" y="42672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or</a:t>
            </a:r>
          </a:p>
        </p:txBody>
      </p:sp>
      <p:sp>
        <p:nvSpPr>
          <p:cNvPr id="116748" name="Text Box 12"/>
          <p:cNvSpPr txBox="1">
            <a:spLocks noChangeArrowheads="1"/>
          </p:cNvSpPr>
          <p:nvPr/>
        </p:nvSpPr>
        <p:spPr bwMode="auto">
          <a:xfrm>
            <a:off x="2378075" y="2249488"/>
            <a:ext cx="462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2400">
                <a:solidFill>
                  <a:schemeClr val="tx1"/>
                </a:solidFill>
              </a:rPr>
              <a:t>4 g Al  +  3 g O</a:t>
            </a:r>
            <a:r>
              <a:rPr lang="en-US" sz="2400" baseline="-25000">
                <a:solidFill>
                  <a:schemeClr val="tx1"/>
                </a:solidFill>
              </a:rPr>
              <a:t>2</a:t>
            </a:r>
            <a:r>
              <a:rPr lang="en-US" sz="2400">
                <a:solidFill>
                  <a:schemeClr val="tx1"/>
                </a:solidFill>
              </a:rPr>
              <a:t>  yield   2 g Al</a:t>
            </a:r>
            <a:r>
              <a:rPr lang="en-US" sz="2400" baseline="-25000">
                <a:solidFill>
                  <a:schemeClr val="tx1"/>
                </a:solidFill>
              </a:rPr>
              <a:t>2</a:t>
            </a:r>
            <a:r>
              <a:rPr lang="en-US" sz="2400">
                <a:solidFill>
                  <a:schemeClr val="tx1"/>
                </a:solidFill>
              </a:rPr>
              <a:t>O</a:t>
            </a:r>
            <a:r>
              <a:rPr lang="en-US" sz="2400" baseline="-25000">
                <a:solidFill>
                  <a:schemeClr val="tx1"/>
                </a:solidFill>
              </a:rPr>
              <a:t>3</a:t>
            </a:r>
          </a:p>
        </p:txBody>
      </p:sp>
      <p:grpSp>
        <p:nvGrpSpPr>
          <p:cNvPr id="116751" name="Group 15"/>
          <p:cNvGrpSpPr>
            <a:grpSpLocks/>
          </p:cNvGrpSpPr>
          <p:nvPr/>
        </p:nvGrpSpPr>
        <p:grpSpPr bwMode="auto">
          <a:xfrm>
            <a:off x="2286000" y="1916113"/>
            <a:ext cx="4816475" cy="1131887"/>
            <a:chOff x="1192" y="1555"/>
            <a:chExt cx="3034" cy="713"/>
          </a:xfrm>
        </p:grpSpPr>
        <p:sp>
          <p:nvSpPr>
            <p:cNvPr id="48143" name="Oval 13"/>
            <p:cNvSpPr>
              <a:spLocks noChangeArrowheads="1"/>
            </p:cNvSpPr>
            <p:nvPr/>
          </p:nvSpPr>
          <p:spPr bwMode="auto">
            <a:xfrm>
              <a:off x="1192" y="1555"/>
              <a:ext cx="3034" cy="71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2400">
                <a:solidFill>
                  <a:schemeClr val="tx1"/>
                </a:solidFill>
                <a:latin typeface="Times New Roman" pitchFamily="18" charset="0"/>
              </a:endParaRPr>
            </a:p>
          </p:txBody>
        </p:sp>
        <p:sp>
          <p:nvSpPr>
            <p:cNvPr id="48144" name="Line 14"/>
            <p:cNvSpPr>
              <a:spLocks noChangeShapeType="1"/>
            </p:cNvSpPr>
            <p:nvPr/>
          </p:nvSpPr>
          <p:spPr bwMode="auto">
            <a:xfrm flipH="1">
              <a:off x="1939" y="1591"/>
              <a:ext cx="1471" cy="63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6752" name="Text Box 16"/>
          <p:cNvSpPr txBox="1">
            <a:spLocks noChangeArrowheads="1"/>
          </p:cNvSpPr>
          <p:nvPr/>
        </p:nvSpPr>
        <p:spPr bwMode="auto">
          <a:xfrm>
            <a:off x="1174750" y="5260975"/>
            <a:ext cx="1846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a:solidFill>
                  <a:schemeClr val="tx1"/>
                </a:solidFill>
              </a:rPr>
              <a:t>4 mol Al@27g/mol</a:t>
            </a:r>
          </a:p>
        </p:txBody>
      </p:sp>
      <p:sp>
        <p:nvSpPr>
          <p:cNvPr id="116753" name="Text Box 17"/>
          <p:cNvSpPr txBox="1">
            <a:spLocks noChangeArrowheads="1"/>
          </p:cNvSpPr>
          <p:nvPr/>
        </p:nvSpPr>
        <p:spPr bwMode="auto">
          <a:xfrm>
            <a:off x="3200400" y="5265738"/>
            <a:ext cx="1903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a:solidFill>
                  <a:schemeClr val="tx1"/>
                </a:solidFill>
              </a:rPr>
              <a:t>3 mol O</a:t>
            </a:r>
            <a:r>
              <a:rPr lang="en-US" sz="1600" baseline="-25000">
                <a:solidFill>
                  <a:schemeClr val="tx1"/>
                </a:solidFill>
              </a:rPr>
              <a:t>2</a:t>
            </a:r>
            <a:r>
              <a:rPr lang="en-US" sz="1600">
                <a:solidFill>
                  <a:schemeClr val="tx1"/>
                </a:solidFill>
              </a:rPr>
              <a:t>@32g/mol</a:t>
            </a:r>
          </a:p>
        </p:txBody>
      </p:sp>
      <p:sp>
        <p:nvSpPr>
          <p:cNvPr id="116754" name="Text Box 18"/>
          <p:cNvSpPr txBox="1">
            <a:spLocks noChangeArrowheads="1"/>
          </p:cNvSpPr>
          <p:nvPr/>
        </p:nvSpPr>
        <p:spPr bwMode="auto">
          <a:xfrm>
            <a:off x="5956300" y="5257800"/>
            <a:ext cx="2273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a:solidFill>
                  <a:schemeClr val="tx1"/>
                </a:solidFill>
              </a:rPr>
              <a:t>2 mol Al</a:t>
            </a:r>
            <a:r>
              <a:rPr lang="en-US" sz="1600" baseline="-25000">
                <a:solidFill>
                  <a:schemeClr val="tx1"/>
                </a:solidFill>
              </a:rPr>
              <a:t>2</a:t>
            </a:r>
            <a:r>
              <a:rPr lang="en-US" sz="1600">
                <a:solidFill>
                  <a:schemeClr val="tx1"/>
                </a:solidFill>
              </a:rPr>
              <a:t>O</a:t>
            </a:r>
            <a:r>
              <a:rPr lang="en-US" sz="1600" baseline="-25000">
                <a:solidFill>
                  <a:schemeClr val="tx1"/>
                </a:solidFill>
              </a:rPr>
              <a:t>3</a:t>
            </a:r>
            <a:r>
              <a:rPr lang="en-US" sz="1600">
                <a:solidFill>
                  <a:schemeClr val="tx1"/>
                </a:solidFill>
              </a:rPr>
              <a:t>@102g/mol</a:t>
            </a:r>
          </a:p>
        </p:txBody>
      </p:sp>
      <p:sp>
        <p:nvSpPr>
          <p:cNvPr id="116756" name="Text Box 20"/>
          <p:cNvSpPr txBox="1">
            <a:spLocks noChangeArrowheads="1"/>
          </p:cNvSpPr>
          <p:nvPr/>
        </p:nvSpPr>
        <p:spPr bwMode="auto">
          <a:xfrm>
            <a:off x="1719263" y="5565775"/>
            <a:ext cx="566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a:solidFill>
                  <a:schemeClr val="tx1"/>
                </a:solidFill>
              </a:rPr>
              <a:t>108 g             +           96 g                       =                    204 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6748"/>
                                        </p:tgtEl>
                                        <p:attrNameLst>
                                          <p:attrName>style.visibility</p:attrName>
                                        </p:attrNameLst>
                                      </p:cBhvr>
                                      <p:to>
                                        <p:strVal val="visible"/>
                                      </p:to>
                                    </p:set>
                                    <p:animEffect transition="in" filter="fade">
                                      <p:cBhvr>
                                        <p:cTn id="7" dur="1000"/>
                                        <p:tgtEl>
                                          <p:spTgt spid="116748"/>
                                        </p:tgtEl>
                                      </p:cBhvr>
                                    </p:animEffect>
                                    <p:anim calcmode="lin" valueType="num">
                                      <p:cBhvr>
                                        <p:cTn id="8" dur="1000" fill="hold"/>
                                        <p:tgtEl>
                                          <p:spTgt spid="116748"/>
                                        </p:tgtEl>
                                        <p:attrNameLst>
                                          <p:attrName>ppt_x</p:attrName>
                                        </p:attrNameLst>
                                      </p:cBhvr>
                                      <p:tavLst>
                                        <p:tav tm="0">
                                          <p:val>
                                            <p:strVal val="#ppt_x"/>
                                          </p:val>
                                        </p:tav>
                                        <p:tav tm="100000">
                                          <p:val>
                                            <p:strVal val="#ppt_x"/>
                                          </p:val>
                                        </p:tav>
                                      </p:tavLst>
                                    </p:anim>
                                    <p:anim calcmode="lin" valueType="num">
                                      <p:cBhvr>
                                        <p:cTn id="9" dur="1000" fill="hold"/>
                                        <p:tgtEl>
                                          <p:spTgt spid="1167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6751"/>
                                        </p:tgtEl>
                                        <p:attrNameLst>
                                          <p:attrName>style.visibility</p:attrName>
                                        </p:attrNameLst>
                                      </p:cBhvr>
                                      <p:to>
                                        <p:strVal val="visible"/>
                                      </p:to>
                                    </p:set>
                                    <p:anim calcmode="lin" valueType="num">
                                      <p:cBhvr>
                                        <p:cTn id="14" dur="500" fill="hold"/>
                                        <p:tgtEl>
                                          <p:spTgt spid="116751"/>
                                        </p:tgtEl>
                                        <p:attrNameLst>
                                          <p:attrName>ppt_w</p:attrName>
                                        </p:attrNameLst>
                                      </p:cBhvr>
                                      <p:tavLst>
                                        <p:tav tm="0">
                                          <p:val>
                                            <p:fltVal val="0"/>
                                          </p:val>
                                        </p:tav>
                                        <p:tav tm="100000">
                                          <p:val>
                                            <p:strVal val="#ppt_w"/>
                                          </p:val>
                                        </p:tav>
                                      </p:tavLst>
                                    </p:anim>
                                    <p:anim calcmode="lin" valueType="num">
                                      <p:cBhvr>
                                        <p:cTn id="15" dur="500" fill="hold"/>
                                        <p:tgtEl>
                                          <p:spTgt spid="116751"/>
                                        </p:tgtEl>
                                        <p:attrNameLst>
                                          <p:attrName>ppt_h</p:attrName>
                                        </p:attrNameLst>
                                      </p:cBhvr>
                                      <p:tavLst>
                                        <p:tav tm="0">
                                          <p:val>
                                            <p:fltVal val="0"/>
                                          </p:val>
                                        </p:tav>
                                        <p:tav tm="100000">
                                          <p:val>
                                            <p:strVal val="#ppt_h"/>
                                          </p:val>
                                        </p:tav>
                                      </p:tavLst>
                                    </p:anim>
                                    <p:animEffect transition="in" filter="fade">
                                      <p:cBhvr>
                                        <p:cTn id="16" dur="500"/>
                                        <p:tgtEl>
                                          <p:spTgt spid="1167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6739"/>
                                        </p:tgtEl>
                                        <p:attrNameLst>
                                          <p:attrName>style.visibility</p:attrName>
                                        </p:attrNameLst>
                                      </p:cBhvr>
                                      <p:to>
                                        <p:strVal val="visible"/>
                                      </p:to>
                                    </p:set>
                                    <p:anim calcmode="lin" valueType="num">
                                      <p:cBhvr>
                                        <p:cTn id="21" dur="500" fill="hold"/>
                                        <p:tgtEl>
                                          <p:spTgt spid="116739"/>
                                        </p:tgtEl>
                                        <p:attrNameLst>
                                          <p:attrName>ppt_w</p:attrName>
                                        </p:attrNameLst>
                                      </p:cBhvr>
                                      <p:tavLst>
                                        <p:tav tm="0">
                                          <p:val>
                                            <p:fltVal val="0"/>
                                          </p:val>
                                        </p:tav>
                                        <p:tav tm="100000">
                                          <p:val>
                                            <p:strVal val="#ppt_w"/>
                                          </p:val>
                                        </p:tav>
                                      </p:tavLst>
                                    </p:anim>
                                    <p:anim calcmode="lin" valueType="num">
                                      <p:cBhvr>
                                        <p:cTn id="22" dur="500" fill="hold"/>
                                        <p:tgtEl>
                                          <p:spTgt spid="116739"/>
                                        </p:tgtEl>
                                        <p:attrNameLst>
                                          <p:attrName>ppt_h</p:attrName>
                                        </p:attrNameLst>
                                      </p:cBhvr>
                                      <p:tavLst>
                                        <p:tav tm="0">
                                          <p:val>
                                            <p:fltVal val="0"/>
                                          </p:val>
                                        </p:tav>
                                        <p:tav tm="100000">
                                          <p:val>
                                            <p:strVal val="#ppt_h"/>
                                          </p:val>
                                        </p:tav>
                                      </p:tavLst>
                                    </p:anim>
                                    <p:animEffect transition="in" filter="fade">
                                      <p:cBhvr>
                                        <p:cTn id="23" dur="500"/>
                                        <p:tgtEl>
                                          <p:spTgt spid="1167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6743"/>
                                        </p:tgtEl>
                                        <p:attrNameLst>
                                          <p:attrName>style.visibility</p:attrName>
                                        </p:attrNameLst>
                                      </p:cBhvr>
                                      <p:to>
                                        <p:strVal val="visible"/>
                                      </p:to>
                                    </p:set>
                                    <p:animEffect transition="in" filter="fade">
                                      <p:cBhvr>
                                        <p:cTn id="28" dur="1000"/>
                                        <p:tgtEl>
                                          <p:spTgt spid="116743"/>
                                        </p:tgtEl>
                                      </p:cBhvr>
                                    </p:animEffect>
                                    <p:anim calcmode="lin" valueType="num">
                                      <p:cBhvr>
                                        <p:cTn id="29" dur="1000" fill="hold"/>
                                        <p:tgtEl>
                                          <p:spTgt spid="116743"/>
                                        </p:tgtEl>
                                        <p:attrNameLst>
                                          <p:attrName>ppt_x</p:attrName>
                                        </p:attrNameLst>
                                      </p:cBhvr>
                                      <p:tavLst>
                                        <p:tav tm="0">
                                          <p:val>
                                            <p:strVal val="#ppt_x"/>
                                          </p:val>
                                        </p:tav>
                                        <p:tav tm="100000">
                                          <p:val>
                                            <p:strVal val="#ppt_x"/>
                                          </p:val>
                                        </p:tav>
                                      </p:tavLst>
                                    </p:anim>
                                    <p:anim calcmode="lin" valueType="num">
                                      <p:cBhvr>
                                        <p:cTn id="30" dur="1000" fill="hold"/>
                                        <p:tgtEl>
                                          <p:spTgt spid="11674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6747"/>
                                        </p:tgtEl>
                                        <p:attrNameLst>
                                          <p:attrName>style.visibility</p:attrName>
                                        </p:attrNameLst>
                                      </p:cBhvr>
                                      <p:to>
                                        <p:strVal val="visible"/>
                                      </p:to>
                                    </p:set>
                                    <p:animEffect transition="in" filter="dissolve">
                                      <p:cBhvr>
                                        <p:cTn id="35" dur="500"/>
                                        <p:tgtEl>
                                          <p:spTgt spid="116747"/>
                                        </p:tgtEl>
                                      </p:cBhvr>
                                    </p:animEffect>
                                  </p:childTnLst>
                                </p:cTn>
                              </p:par>
                            </p:childTnLst>
                          </p:cTn>
                        </p:par>
                        <p:par>
                          <p:cTn id="36" fill="hold" nodeType="afterGroup">
                            <p:stCondLst>
                              <p:cond delay="500"/>
                            </p:stCondLst>
                            <p:childTnLst>
                              <p:par>
                                <p:cTn id="37" presetID="47" presetClass="entr" presetSubtype="0" fill="hold" grpId="0" nodeType="afterEffect">
                                  <p:stCondLst>
                                    <p:cond delay="0"/>
                                  </p:stCondLst>
                                  <p:childTnLst>
                                    <p:set>
                                      <p:cBhvr>
                                        <p:cTn id="38" dur="1" fill="hold">
                                          <p:stCondLst>
                                            <p:cond delay="0"/>
                                          </p:stCondLst>
                                        </p:cTn>
                                        <p:tgtEl>
                                          <p:spTgt spid="116745"/>
                                        </p:tgtEl>
                                        <p:attrNameLst>
                                          <p:attrName>style.visibility</p:attrName>
                                        </p:attrNameLst>
                                      </p:cBhvr>
                                      <p:to>
                                        <p:strVal val="visible"/>
                                      </p:to>
                                    </p:set>
                                    <p:animEffect transition="in" filter="fade">
                                      <p:cBhvr>
                                        <p:cTn id="39" dur="1000"/>
                                        <p:tgtEl>
                                          <p:spTgt spid="116745"/>
                                        </p:tgtEl>
                                      </p:cBhvr>
                                    </p:animEffect>
                                    <p:anim calcmode="lin" valueType="num">
                                      <p:cBhvr>
                                        <p:cTn id="40" dur="1000" fill="hold"/>
                                        <p:tgtEl>
                                          <p:spTgt spid="116745"/>
                                        </p:tgtEl>
                                        <p:attrNameLst>
                                          <p:attrName>ppt_x</p:attrName>
                                        </p:attrNameLst>
                                      </p:cBhvr>
                                      <p:tavLst>
                                        <p:tav tm="0">
                                          <p:val>
                                            <p:strVal val="#ppt_x"/>
                                          </p:val>
                                        </p:tav>
                                        <p:tav tm="100000">
                                          <p:val>
                                            <p:strVal val="#ppt_x"/>
                                          </p:val>
                                        </p:tav>
                                      </p:tavLst>
                                    </p:anim>
                                    <p:anim calcmode="lin" valueType="num">
                                      <p:cBhvr>
                                        <p:cTn id="41" dur="1000" fill="hold"/>
                                        <p:tgtEl>
                                          <p:spTgt spid="116745"/>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16752"/>
                                        </p:tgtEl>
                                        <p:attrNameLst>
                                          <p:attrName>style.visibility</p:attrName>
                                        </p:attrNameLst>
                                      </p:cBhvr>
                                      <p:to>
                                        <p:strVal val="visible"/>
                                      </p:to>
                                    </p:set>
                                    <p:animEffect transition="in" filter="fade">
                                      <p:cBhvr>
                                        <p:cTn id="46" dur="1000"/>
                                        <p:tgtEl>
                                          <p:spTgt spid="116752"/>
                                        </p:tgtEl>
                                      </p:cBhvr>
                                    </p:animEffect>
                                    <p:anim calcmode="lin" valueType="num">
                                      <p:cBhvr>
                                        <p:cTn id="47" dur="1000" fill="hold"/>
                                        <p:tgtEl>
                                          <p:spTgt spid="116752"/>
                                        </p:tgtEl>
                                        <p:attrNameLst>
                                          <p:attrName>ppt_x</p:attrName>
                                        </p:attrNameLst>
                                      </p:cBhvr>
                                      <p:tavLst>
                                        <p:tav tm="0">
                                          <p:val>
                                            <p:strVal val="#ppt_x"/>
                                          </p:val>
                                        </p:tav>
                                        <p:tav tm="100000">
                                          <p:val>
                                            <p:strVal val="#ppt_x"/>
                                          </p:val>
                                        </p:tav>
                                      </p:tavLst>
                                    </p:anim>
                                    <p:anim calcmode="lin" valueType="num">
                                      <p:cBhvr>
                                        <p:cTn id="48" dur="1000" fill="hold"/>
                                        <p:tgtEl>
                                          <p:spTgt spid="116752"/>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16753"/>
                                        </p:tgtEl>
                                        <p:attrNameLst>
                                          <p:attrName>style.visibility</p:attrName>
                                        </p:attrNameLst>
                                      </p:cBhvr>
                                      <p:to>
                                        <p:strVal val="visible"/>
                                      </p:to>
                                    </p:set>
                                    <p:animEffect transition="in" filter="fade">
                                      <p:cBhvr>
                                        <p:cTn id="53" dur="1000"/>
                                        <p:tgtEl>
                                          <p:spTgt spid="116753"/>
                                        </p:tgtEl>
                                      </p:cBhvr>
                                    </p:animEffect>
                                    <p:anim calcmode="lin" valueType="num">
                                      <p:cBhvr>
                                        <p:cTn id="54" dur="1000" fill="hold"/>
                                        <p:tgtEl>
                                          <p:spTgt spid="116753"/>
                                        </p:tgtEl>
                                        <p:attrNameLst>
                                          <p:attrName>ppt_x</p:attrName>
                                        </p:attrNameLst>
                                      </p:cBhvr>
                                      <p:tavLst>
                                        <p:tav tm="0">
                                          <p:val>
                                            <p:strVal val="#ppt_x"/>
                                          </p:val>
                                        </p:tav>
                                        <p:tav tm="100000">
                                          <p:val>
                                            <p:strVal val="#ppt_x"/>
                                          </p:val>
                                        </p:tav>
                                      </p:tavLst>
                                    </p:anim>
                                    <p:anim calcmode="lin" valueType="num">
                                      <p:cBhvr>
                                        <p:cTn id="55" dur="1000" fill="hold"/>
                                        <p:tgtEl>
                                          <p:spTgt spid="116753"/>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16754"/>
                                        </p:tgtEl>
                                        <p:attrNameLst>
                                          <p:attrName>style.visibility</p:attrName>
                                        </p:attrNameLst>
                                      </p:cBhvr>
                                      <p:to>
                                        <p:strVal val="visible"/>
                                      </p:to>
                                    </p:set>
                                    <p:animEffect transition="in" filter="fade">
                                      <p:cBhvr>
                                        <p:cTn id="60" dur="1000"/>
                                        <p:tgtEl>
                                          <p:spTgt spid="116754"/>
                                        </p:tgtEl>
                                      </p:cBhvr>
                                    </p:animEffect>
                                    <p:anim calcmode="lin" valueType="num">
                                      <p:cBhvr>
                                        <p:cTn id="61" dur="1000" fill="hold"/>
                                        <p:tgtEl>
                                          <p:spTgt spid="116754"/>
                                        </p:tgtEl>
                                        <p:attrNameLst>
                                          <p:attrName>ppt_x</p:attrName>
                                        </p:attrNameLst>
                                      </p:cBhvr>
                                      <p:tavLst>
                                        <p:tav tm="0">
                                          <p:val>
                                            <p:strVal val="#ppt_x"/>
                                          </p:val>
                                        </p:tav>
                                        <p:tav tm="100000">
                                          <p:val>
                                            <p:strVal val="#ppt_x"/>
                                          </p:val>
                                        </p:tav>
                                      </p:tavLst>
                                    </p:anim>
                                    <p:anim calcmode="lin" valueType="num">
                                      <p:cBhvr>
                                        <p:cTn id="62" dur="1000" fill="hold"/>
                                        <p:tgtEl>
                                          <p:spTgt spid="116754"/>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16756"/>
                                        </p:tgtEl>
                                        <p:attrNameLst>
                                          <p:attrName>style.visibility</p:attrName>
                                        </p:attrNameLst>
                                      </p:cBhvr>
                                      <p:to>
                                        <p:strVal val="visible"/>
                                      </p:to>
                                    </p:set>
                                    <p:animEffect transition="in" filter="fade">
                                      <p:cBhvr>
                                        <p:cTn id="67" dur="1000"/>
                                        <p:tgtEl>
                                          <p:spTgt spid="116756"/>
                                        </p:tgtEl>
                                      </p:cBhvr>
                                    </p:animEffect>
                                    <p:anim calcmode="lin" valueType="num">
                                      <p:cBhvr>
                                        <p:cTn id="68" dur="1000" fill="hold"/>
                                        <p:tgtEl>
                                          <p:spTgt spid="116756"/>
                                        </p:tgtEl>
                                        <p:attrNameLst>
                                          <p:attrName>ppt_x</p:attrName>
                                        </p:attrNameLst>
                                      </p:cBhvr>
                                      <p:tavLst>
                                        <p:tav tm="0">
                                          <p:val>
                                            <p:strVal val="#ppt_x"/>
                                          </p:val>
                                        </p:tav>
                                        <p:tav tm="100000">
                                          <p:val>
                                            <p:strVal val="#ppt_x"/>
                                          </p:val>
                                        </p:tav>
                                      </p:tavLst>
                                    </p:anim>
                                    <p:anim calcmode="lin" valueType="num">
                                      <p:cBhvr>
                                        <p:cTn id="69" dur="1000" fill="hold"/>
                                        <p:tgtEl>
                                          <p:spTgt spid="1167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6743" grpId="0"/>
      <p:bldP spid="116745" grpId="0"/>
      <p:bldP spid="116747" grpId="0"/>
      <p:bldP spid="116748" grpId="0"/>
      <p:bldP spid="116752" grpId="0"/>
      <p:bldP spid="116753" grpId="0"/>
      <p:bldP spid="116754" grpId="0"/>
      <p:bldP spid="11675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990600"/>
            <a:ext cx="8153400" cy="4983163"/>
          </a:xfrm>
        </p:spPr>
        <p:txBody>
          <a:bodyPr>
            <a:normAutofit lnSpcReduction="10000"/>
          </a:bodyPr>
          <a:lstStyle/>
          <a:p>
            <a:pPr eaLnBrk="1" hangingPunct="1"/>
            <a:r>
              <a:rPr lang="en-US" dirty="0" smtClean="0"/>
              <a:t>A balanced chemical equation relates amounts of involved substances in relationship to one another; thus, if you know the amount of one substance, all other quantities may be calculated from the chemical equation.</a:t>
            </a:r>
          </a:p>
          <a:p>
            <a:pPr lvl="1" eaLnBrk="1" hangingPunct="1"/>
            <a:r>
              <a:rPr lang="en-US" dirty="0" smtClean="0"/>
              <a:t>In a balanced equation, the number of moles of one substance is </a:t>
            </a:r>
            <a:r>
              <a:rPr lang="en-US" dirty="0" err="1" smtClean="0"/>
              <a:t>stoichiometrically</a:t>
            </a:r>
            <a:r>
              <a:rPr lang="en-US" dirty="0" smtClean="0"/>
              <a:t> equivalent to the number of moles of any other substance.</a:t>
            </a:r>
          </a:p>
          <a:p>
            <a:pPr lvl="1" eaLnBrk="1" hangingPunct="1"/>
            <a:r>
              <a:rPr lang="en-US" dirty="0" err="1" smtClean="0"/>
              <a:t>Stoichiometrically</a:t>
            </a:r>
            <a:r>
              <a:rPr lang="en-US" dirty="0" smtClean="0"/>
              <a:t> equivalent means there is a definite amount of one substance is formed from, produces, or reacts with a definite amount of the other.</a:t>
            </a:r>
          </a:p>
          <a:p>
            <a:pPr lvl="1" eaLnBrk="1" hangingPunct="1"/>
            <a:r>
              <a:rPr lang="en-US" dirty="0" smtClean="0"/>
              <a:t>Stoichiometric coefficients express the molar ratios of involved components. </a:t>
            </a:r>
          </a:p>
        </p:txBody>
      </p:sp>
      <p:sp>
        <p:nvSpPr>
          <p:cNvPr id="5018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6AA5905-C581-4810-9C22-5D7F719807C5}" type="slidenum">
              <a:rPr lang="en-US" sz="1400" smtClean="0">
                <a:solidFill>
                  <a:schemeClr val="tx1"/>
                </a:solidFill>
              </a:rPr>
              <a:pPr eaLnBrk="1" hangingPunct="1"/>
              <a:t>46</a:t>
            </a:fld>
            <a:endParaRPr lang="en-US" sz="1400" smtClean="0">
              <a:solidFill>
                <a:schemeClr val="tx1"/>
              </a:solidFill>
            </a:endParaRPr>
          </a:p>
        </p:txBody>
      </p:sp>
      <p:sp>
        <p:nvSpPr>
          <p:cNvPr id="50178" name="Rectangle 2"/>
          <p:cNvSpPr>
            <a:spLocks noGrp="1" noChangeArrowheads="1"/>
          </p:cNvSpPr>
          <p:nvPr>
            <p:ph type="title"/>
          </p:nvPr>
        </p:nvSpPr>
        <p:spPr>
          <a:xfrm>
            <a:off x="381000" y="274638"/>
            <a:ext cx="8639175" cy="639762"/>
          </a:xfrm>
        </p:spPr>
        <p:txBody>
          <a:bodyPr>
            <a:normAutofit/>
          </a:bodyPr>
          <a:lstStyle/>
          <a:p>
            <a:pPr eaLnBrk="1" hangingPunct="1"/>
            <a:r>
              <a:rPr lang="en-US" sz="2800" u="sng" dirty="0" smtClean="0"/>
              <a:t>Calculating Amounts of Reactant and Product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685800"/>
            <a:ext cx="8410575" cy="5486400"/>
          </a:xfrm>
        </p:spPr>
        <p:txBody>
          <a:bodyPr/>
          <a:lstStyle/>
          <a:p>
            <a:pPr marL="381000" indent="-381000" eaLnBrk="1" hangingPunct="1">
              <a:buFontTx/>
              <a:buAutoNum type="arabicPeriod"/>
            </a:pPr>
            <a:r>
              <a:rPr lang="en-US" sz="2000" smtClean="0"/>
              <a:t>2Na + Cl</a:t>
            </a:r>
            <a:r>
              <a:rPr lang="en-US" sz="2000" baseline="-25000" smtClean="0"/>
              <a:t>2</a:t>
            </a:r>
            <a:r>
              <a:rPr lang="en-US" sz="2000" smtClean="0"/>
              <a:t> </a:t>
            </a:r>
            <a:r>
              <a:rPr lang="en-US" sz="2000" smtClean="0">
                <a:sym typeface="Wingdings" pitchFamily="2" charset="2"/>
              </a:rPr>
              <a:t> 2NaCl</a:t>
            </a:r>
          </a:p>
          <a:p>
            <a:pPr marL="800100" lvl="1" indent="-342900" eaLnBrk="1" hangingPunct="1">
              <a:buFontTx/>
              <a:buAutoNum type="alphaLcPeriod"/>
            </a:pPr>
            <a:r>
              <a:rPr lang="en-US" sz="1800" smtClean="0">
                <a:sym typeface="Wingdings" pitchFamily="2" charset="2"/>
              </a:rPr>
              <a:t>How many moles of chlorine are required to react with 15.0 moles of sodium?</a:t>
            </a:r>
            <a:br>
              <a:rPr lang="en-US" sz="1800" smtClean="0">
                <a:sym typeface="Wingdings" pitchFamily="2" charset="2"/>
              </a:rPr>
            </a:br>
            <a:r>
              <a:rPr lang="en-US" sz="1800" smtClean="0">
                <a:sym typeface="Wingdings" pitchFamily="2" charset="2"/>
              </a:rPr>
              <a:t/>
            </a:r>
            <a:br>
              <a:rPr lang="en-US" sz="1800" smtClean="0">
                <a:sym typeface="Wingdings" pitchFamily="2" charset="2"/>
              </a:rPr>
            </a:br>
            <a:r>
              <a:rPr lang="en-US" sz="1800" smtClean="0">
                <a:sym typeface="Wingdings" pitchFamily="2" charset="2"/>
              </a:rPr>
              <a:t/>
            </a:r>
            <a:br>
              <a:rPr lang="en-US" sz="1800" smtClean="0">
                <a:sym typeface="Wingdings" pitchFamily="2" charset="2"/>
              </a:rPr>
            </a:br>
            <a:r>
              <a:rPr lang="en-US" sz="1800" smtClean="0">
                <a:sym typeface="Wingdings" pitchFamily="2" charset="2"/>
              </a:rPr>
              <a:t/>
            </a:r>
            <a:br>
              <a:rPr lang="en-US" sz="1800" smtClean="0">
                <a:sym typeface="Wingdings" pitchFamily="2" charset="2"/>
              </a:rPr>
            </a:br>
            <a:endParaRPr lang="en-US" sz="1800" smtClean="0">
              <a:sym typeface="Wingdings" pitchFamily="2" charset="2"/>
            </a:endParaRPr>
          </a:p>
          <a:p>
            <a:pPr marL="800100" lvl="1" indent="-342900" eaLnBrk="1" hangingPunct="1">
              <a:buFontTx/>
              <a:buAutoNum type="alphaLcPeriod"/>
            </a:pPr>
            <a:r>
              <a:rPr lang="en-US" sz="1800" smtClean="0">
                <a:sym typeface="Wingdings" pitchFamily="2" charset="2"/>
              </a:rPr>
              <a:t>How many moles of sodium chloride are produced from 6.0 moles of chlorine?</a:t>
            </a:r>
            <a:br>
              <a:rPr lang="en-US" sz="1800" smtClean="0">
                <a:sym typeface="Wingdings" pitchFamily="2" charset="2"/>
              </a:rPr>
            </a:br>
            <a:r>
              <a:rPr lang="en-US" sz="1800" smtClean="0">
                <a:sym typeface="Wingdings" pitchFamily="2" charset="2"/>
              </a:rPr>
              <a:t/>
            </a:r>
            <a:br>
              <a:rPr lang="en-US" sz="1800" smtClean="0">
                <a:sym typeface="Wingdings" pitchFamily="2" charset="2"/>
              </a:rPr>
            </a:br>
            <a:r>
              <a:rPr lang="en-US" sz="1800" smtClean="0">
                <a:sym typeface="Wingdings" pitchFamily="2" charset="2"/>
              </a:rPr>
              <a:t/>
            </a:r>
            <a:br>
              <a:rPr lang="en-US" sz="1800" smtClean="0">
                <a:sym typeface="Wingdings" pitchFamily="2" charset="2"/>
              </a:rPr>
            </a:br>
            <a:r>
              <a:rPr lang="en-US" sz="1800" smtClean="0">
                <a:sym typeface="Wingdings" pitchFamily="2" charset="2"/>
              </a:rPr>
              <a:t/>
            </a:r>
            <a:br>
              <a:rPr lang="en-US" sz="1800" smtClean="0">
                <a:sym typeface="Wingdings" pitchFamily="2" charset="2"/>
              </a:rPr>
            </a:br>
            <a:endParaRPr lang="en-US" sz="1800" smtClean="0">
              <a:sym typeface="Wingdings" pitchFamily="2" charset="2"/>
            </a:endParaRPr>
          </a:p>
          <a:p>
            <a:pPr marL="800100" lvl="1" indent="-342900" eaLnBrk="1" hangingPunct="1">
              <a:buFontTx/>
              <a:buAutoNum type="alphaLcPeriod"/>
            </a:pPr>
            <a:r>
              <a:rPr lang="en-US" sz="1800" smtClean="0">
                <a:sym typeface="Wingdings" pitchFamily="2" charset="2"/>
              </a:rPr>
              <a:t>How many moles of sodium are required to produce 25.2 moles of sodium chloride?</a:t>
            </a:r>
          </a:p>
          <a:p>
            <a:pPr marL="381000" indent="-381000" eaLnBrk="1" hangingPunct="1"/>
            <a:endParaRPr lang="en-US" sz="2000" baseline="-25000" smtClean="0"/>
          </a:p>
        </p:txBody>
      </p:sp>
      <p:sp>
        <p:nvSpPr>
          <p:cNvPr id="5120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5DE54CC-CF53-4749-BAA7-C2E1BC5B1C75}" type="slidenum">
              <a:rPr lang="en-US" sz="1400" smtClean="0">
                <a:solidFill>
                  <a:schemeClr val="tx1"/>
                </a:solidFill>
              </a:rPr>
              <a:pPr eaLnBrk="1" hangingPunct="1"/>
              <a:t>47</a:t>
            </a:fld>
            <a:endParaRPr lang="en-US" sz="1400" smtClean="0">
              <a:solidFill>
                <a:schemeClr val="tx1"/>
              </a:solidFill>
            </a:endParaRPr>
          </a:p>
        </p:txBody>
      </p:sp>
      <p:sp>
        <p:nvSpPr>
          <p:cNvPr id="51202" name="Rectangle 2"/>
          <p:cNvSpPr>
            <a:spLocks noGrp="1" noChangeArrowheads="1"/>
          </p:cNvSpPr>
          <p:nvPr>
            <p:ph type="title"/>
          </p:nvPr>
        </p:nvSpPr>
        <p:spPr>
          <a:xfrm>
            <a:off x="1676400" y="-76200"/>
            <a:ext cx="6316663" cy="838200"/>
          </a:xfrm>
        </p:spPr>
        <p:txBody>
          <a:bodyPr/>
          <a:lstStyle/>
          <a:p>
            <a:pPr algn="ctr" eaLnBrk="1" hangingPunct="1"/>
            <a:r>
              <a:rPr lang="en-US" sz="3600" u="sng" smtClean="0"/>
              <a:t>Using Mole Ratios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914400"/>
            <a:ext cx="8410575" cy="5486400"/>
          </a:xfrm>
        </p:spPr>
        <p:txBody>
          <a:bodyPr/>
          <a:lstStyle/>
          <a:p>
            <a:pPr marL="457200" indent="-457200" eaLnBrk="1" hangingPunct="1">
              <a:buFont typeface="+mj-lt"/>
              <a:buAutoNum type="arabicPeriod" startAt="2"/>
              <a:defRPr/>
            </a:pPr>
            <a:r>
              <a:rPr lang="en-US" sz="2000" dirty="0" smtClean="0">
                <a:sym typeface="Wingdings" pitchFamily="2" charset="2"/>
              </a:rPr>
              <a:t>2H</a:t>
            </a:r>
            <a:r>
              <a:rPr lang="en-US" sz="2000" baseline="-25000" dirty="0" smtClean="0">
                <a:sym typeface="Wingdings" pitchFamily="2" charset="2"/>
              </a:rPr>
              <a:t>2</a:t>
            </a:r>
            <a:r>
              <a:rPr lang="en-US" sz="2000" dirty="0" smtClean="0">
                <a:sym typeface="Wingdings" pitchFamily="2" charset="2"/>
              </a:rPr>
              <a:t>O  O</a:t>
            </a:r>
            <a:r>
              <a:rPr lang="en-US" sz="2000" baseline="-25000" dirty="0" smtClean="0">
                <a:sym typeface="Wingdings" pitchFamily="2" charset="2"/>
              </a:rPr>
              <a:t>2</a:t>
            </a:r>
            <a:r>
              <a:rPr lang="en-US" sz="2000" dirty="0" smtClean="0">
                <a:sym typeface="Wingdings" pitchFamily="2" charset="2"/>
              </a:rPr>
              <a:t> + 2H</a:t>
            </a:r>
            <a:r>
              <a:rPr lang="en-US" sz="2000" baseline="-25000" dirty="0" smtClean="0">
                <a:sym typeface="Wingdings" pitchFamily="2" charset="2"/>
              </a:rPr>
              <a:t>2</a:t>
            </a:r>
          </a:p>
          <a:p>
            <a:pPr marL="800100" lvl="1" indent="-342900" eaLnBrk="1" hangingPunct="1">
              <a:buFontTx/>
              <a:buAutoNum type="alphaLcPeriod"/>
              <a:defRPr/>
            </a:pPr>
            <a:r>
              <a:rPr lang="en-US" sz="1800" dirty="0" smtClean="0">
                <a:sym typeface="Wingdings" pitchFamily="2" charset="2"/>
              </a:rPr>
              <a:t>How many moles of oxygen and hydrogen are produced from 8.6 moles of water?</a:t>
            </a:r>
            <a:br>
              <a:rPr lang="en-US" sz="1800" dirty="0" smtClean="0">
                <a:sym typeface="Wingdings" pitchFamily="2" charset="2"/>
              </a:rPr>
            </a:br>
            <a:r>
              <a:rPr lang="en-US" sz="1800" dirty="0" smtClean="0">
                <a:sym typeface="Wingdings" pitchFamily="2" charset="2"/>
              </a:rPr>
              <a:t/>
            </a:r>
            <a:br>
              <a:rPr lang="en-US" sz="1800" dirty="0" smtClean="0">
                <a:sym typeface="Wingdings" pitchFamily="2" charset="2"/>
              </a:rPr>
            </a:br>
            <a:r>
              <a:rPr lang="en-US" sz="1800" dirty="0" smtClean="0">
                <a:sym typeface="Wingdings" pitchFamily="2" charset="2"/>
              </a:rPr>
              <a:t/>
            </a:r>
            <a:br>
              <a:rPr lang="en-US" sz="1800" dirty="0" smtClean="0">
                <a:sym typeface="Wingdings" pitchFamily="2" charset="2"/>
              </a:rPr>
            </a:br>
            <a:r>
              <a:rPr lang="en-US" sz="1800" dirty="0" smtClean="0">
                <a:sym typeface="Wingdings" pitchFamily="2" charset="2"/>
              </a:rPr>
              <a:t/>
            </a:r>
            <a:br>
              <a:rPr lang="en-US" sz="1800" dirty="0" smtClean="0">
                <a:sym typeface="Wingdings" pitchFamily="2" charset="2"/>
              </a:rPr>
            </a:br>
            <a:endParaRPr lang="en-US" sz="1800" dirty="0" smtClean="0">
              <a:sym typeface="Wingdings" pitchFamily="2" charset="2"/>
            </a:endParaRPr>
          </a:p>
          <a:p>
            <a:pPr marL="800100" lvl="1" indent="-342900" eaLnBrk="1" hangingPunct="1">
              <a:buFontTx/>
              <a:buAutoNum type="alphaLcPeriod"/>
              <a:defRPr/>
            </a:pPr>
            <a:r>
              <a:rPr lang="en-US" sz="1800" dirty="0" smtClean="0">
                <a:sym typeface="Wingdings" pitchFamily="2" charset="2"/>
              </a:rPr>
              <a:t>How many moles of water are required to produce 46.1 moles of oxygen?</a:t>
            </a:r>
            <a:br>
              <a:rPr lang="en-US" sz="1800" dirty="0" smtClean="0">
                <a:sym typeface="Wingdings" pitchFamily="2" charset="2"/>
              </a:rPr>
            </a:br>
            <a:r>
              <a:rPr lang="en-US" sz="1800" dirty="0" smtClean="0">
                <a:sym typeface="Wingdings" pitchFamily="2" charset="2"/>
              </a:rPr>
              <a:t/>
            </a:r>
            <a:br>
              <a:rPr lang="en-US" sz="1800" dirty="0" smtClean="0">
                <a:sym typeface="Wingdings" pitchFamily="2" charset="2"/>
              </a:rPr>
            </a:br>
            <a:r>
              <a:rPr lang="en-US" sz="1800" dirty="0" smtClean="0">
                <a:sym typeface="Wingdings" pitchFamily="2" charset="2"/>
              </a:rPr>
              <a:t/>
            </a:r>
            <a:br>
              <a:rPr lang="en-US" sz="1800" dirty="0" smtClean="0">
                <a:sym typeface="Wingdings" pitchFamily="2" charset="2"/>
              </a:rPr>
            </a:br>
            <a:r>
              <a:rPr lang="en-US" sz="1800" dirty="0" smtClean="0">
                <a:sym typeface="Wingdings" pitchFamily="2" charset="2"/>
              </a:rPr>
              <a:t/>
            </a:r>
            <a:br>
              <a:rPr lang="en-US" sz="1800" dirty="0" smtClean="0">
                <a:sym typeface="Wingdings" pitchFamily="2" charset="2"/>
              </a:rPr>
            </a:br>
            <a:endParaRPr lang="en-US" sz="1800" dirty="0" smtClean="0">
              <a:sym typeface="Wingdings" pitchFamily="2" charset="2"/>
            </a:endParaRPr>
          </a:p>
          <a:p>
            <a:pPr marL="0" indent="0" eaLnBrk="1" hangingPunct="1">
              <a:buFontTx/>
              <a:buNone/>
              <a:defRPr/>
            </a:pPr>
            <a:endParaRPr lang="en-US" sz="2000" baseline="-25000" dirty="0" smtClean="0"/>
          </a:p>
        </p:txBody>
      </p:sp>
      <p:sp>
        <p:nvSpPr>
          <p:cNvPr id="5222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9031053-5A00-4E29-99E8-031E1841492D}" type="slidenum">
              <a:rPr lang="en-US" sz="1400" smtClean="0">
                <a:solidFill>
                  <a:schemeClr val="tx1"/>
                </a:solidFill>
              </a:rPr>
              <a:pPr eaLnBrk="1" hangingPunct="1"/>
              <a:t>48</a:t>
            </a:fld>
            <a:endParaRPr lang="en-US" sz="1400" smtClean="0">
              <a:solidFill>
                <a:schemeClr val="tx1"/>
              </a:solidFill>
            </a:endParaRPr>
          </a:p>
        </p:txBody>
      </p:sp>
      <p:sp>
        <p:nvSpPr>
          <p:cNvPr id="52226" name="Rectangle 2"/>
          <p:cNvSpPr>
            <a:spLocks noGrp="1" noChangeArrowheads="1"/>
          </p:cNvSpPr>
          <p:nvPr>
            <p:ph type="title"/>
          </p:nvPr>
        </p:nvSpPr>
        <p:spPr>
          <a:xfrm>
            <a:off x="1676400" y="-76200"/>
            <a:ext cx="6316663" cy="838200"/>
          </a:xfrm>
        </p:spPr>
        <p:txBody>
          <a:bodyPr/>
          <a:lstStyle/>
          <a:p>
            <a:pPr algn="ctr" eaLnBrk="1" hangingPunct="1"/>
            <a:r>
              <a:rPr lang="en-US" sz="3600" u="sng" smtClean="0"/>
              <a:t>Using Mole Ratios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0332987C-619C-4D1B-972F-581B0BA6CB62}" type="slidenum">
              <a:rPr lang="en-US" sz="1400" smtClean="0">
                <a:solidFill>
                  <a:schemeClr val="tx1"/>
                </a:solidFill>
              </a:rPr>
              <a:pPr eaLnBrk="1" hangingPunct="1"/>
              <a:t>49</a:t>
            </a:fld>
            <a:endParaRPr lang="en-US" sz="1400" smtClean="0">
              <a:solidFill>
                <a:schemeClr val="tx1"/>
              </a:solidFill>
            </a:endParaRPr>
          </a:p>
        </p:txBody>
      </p:sp>
      <p:sp>
        <p:nvSpPr>
          <p:cNvPr id="53250" name="Rectangle 2"/>
          <p:cNvSpPr>
            <a:spLocks noGrp="1" noChangeArrowheads="1"/>
          </p:cNvSpPr>
          <p:nvPr>
            <p:ph type="title" idx="4294967295"/>
          </p:nvPr>
        </p:nvSpPr>
        <p:spPr>
          <a:xfrm>
            <a:off x="609600" y="-76200"/>
            <a:ext cx="8229600" cy="1143000"/>
          </a:xfrm>
        </p:spPr>
        <p:txBody>
          <a:bodyPr anchor="ctr"/>
          <a:lstStyle/>
          <a:p>
            <a:pPr algn="ctr" eaLnBrk="1" hangingPunct="1"/>
            <a:r>
              <a:rPr lang="en-US" u="sng" dirty="0" smtClean="0"/>
              <a:t>Stoichiometry Steps</a:t>
            </a:r>
          </a:p>
        </p:txBody>
      </p:sp>
      <p:sp>
        <p:nvSpPr>
          <p:cNvPr id="326659" name="Rectangle 3"/>
          <p:cNvSpPr>
            <a:spLocks noGrp="1" noChangeArrowheads="1"/>
          </p:cNvSpPr>
          <p:nvPr>
            <p:ph type="body" idx="4294967295"/>
          </p:nvPr>
        </p:nvSpPr>
        <p:spPr>
          <a:xfrm>
            <a:off x="1066800" y="1016000"/>
            <a:ext cx="7162800" cy="2844800"/>
          </a:xfrm>
        </p:spPr>
        <p:txBody>
          <a:bodyPr>
            <a:noAutofit/>
          </a:bodyPr>
          <a:lstStyle/>
          <a:p>
            <a:pPr eaLnBrk="1" hangingPunct="1">
              <a:lnSpc>
                <a:spcPct val="90000"/>
              </a:lnSpc>
              <a:buFontTx/>
              <a:buNone/>
              <a:tabLst>
                <a:tab pos="3717925" algn="l"/>
              </a:tabLst>
            </a:pPr>
            <a:r>
              <a:rPr lang="en-US" sz="2400" dirty="0" smtClean="0"/>
              <a:t>1. Write a balanced equation.</a:t>
            </a:r>
          </a:p>
          <a:p>
            <a:pPr eaLnBrk="1" hangingPunct="1">
              <a:lnSpc>
                <a:spcPct val="90000"/>
              </a:lnSpc>
              <a:buFontTx/>
              <a:buNone/>
              <a:tabLst>
                <a:tab pos="3717925" algn="l"/>
              </a:tabLst>
            </a:pPr>
            <a:r>
              <a:rPr lang="en-US" sz="2400" dirty="0" smtClean="0"/>
              <a:t>2. Identify known &amp; unknown.</a:t>
            </a:r>
          </a:p>
          <a:p>
            <a:pPr eaLnBrk="1" hangingPunct="1">
              <a:lnSpc>
                <a:spcPct val="90000"/>
              </a:lnSpc>
              <a:buFontTx/>
              <a:buNone/>
              <a:tabLst>
                <a:tab pos="3717925" algn="l"/>
              </a:tabLst>
            </a:pPr>
            <a:r>
              <a:rPr lang="en-US" sz="2400" dirty="0" smtClean="0"/>
              <a:t>3. Line up conversion factors.</a:t>
            </a:r>
          </a:p>
          <a:p>
            <a:pPr lvl="1" eaLnBrk="1" hangingPunct="1">
              <a:lnSpc>
                <a:spcPct val="90000"/>
              </a:lnSpc>
              <a:tabLst>
                <a:tab pos="3717925" algn="l"/>
              </a:tabLst>
            </a:pPr>
            <a:r>
              <a:rPr lang="en-US" sz="2400" dirty="0" smtClean="0"/>
              <a:t>Mole ratio - 	moles </a:t>
            </a:r>
            <a:r>
              <a:rPr lang="en-US" sz="2400" dirty="0" smtClean="0">
                <a:sym typeface="Symbol" pitchFamily="18" charset="2"/>
              </a:rPr>
              <a:t> moles</a:t>
            </a:r>
          </a:p>
          <a:p>
            <a:pPr lvl="1" eaLnBrk="1" hangingPunct="1">
              <a:lnSpc>
                <a:spcPct val="90000"/>
              </a:lnSpc>
              <a:tabLst>
                <a:tab pos="3717925" algn="l"/>
              </a:tabLst>
            </a:pPr>
            <a:r>
              <a:rPr lang="en-US" sz="2400" dirty="0" smtClean="0">
                <a:sym typeface="Symbol" pitchFamily="18" charset="2"/>
              </a:rPr>
              <a:t>Molar mass -	moles  grams</a:t>
            </a:r>
          </a:p>
          <a:p>
            <a:pPr lvl="1" eaLnBrk="1" hangingPunct="1">
              <a:lnSpc>
                <a:spcPct val="90000"/>
              </a:lnSpc>
              <a:tabLst>
                <a:tab pos="3717925" algn="l"/>
              </a:tabLst>
            </a:pPr>
            <a:r>
              <a:rPr lang="en-US" sz="2400" dirty="0" smtClean="0">
                <a:sym typeface="Symbol" pitchFamily="18" charset="2"/>
              </a:rPr>
              <a:t>Molarity - 	moles  liters solution</a:t>
            </a:r>
          </a:p>
          <a:p>
            <a:pPr lvl="1" eaLnBrk="1" hangingPunct="1">
              <a:lnSpc>
                <a:spcPct val="90000"/>
              </a:lnSpc>
              <a:tabLst>
                <a:tab pos="3717925" algn="l"/>
              </a:tabLst>
            </a:pPr>
            <a:r>
              <a:rPr lang="en-US" sz="2400" dirty="0" smtClean="0">
                <a:sym typeface="Symbol" pitchFamily="18" charset="2"/>
              </a:rPr>
              <a:t>Molar volume -	moles  liters gas</a:t>
            </a:r>
          </a:p>
        </p:txBody>
      </p:sp>
      <p:sp>
        <p:nvSpPr>
          <p:cNvPr id="326660" name="Text Box 4"/>
          <p:cNvSpPr txBox="1">
            <a:spLocks noChangeArrowheads="1"/>
          </p:cNvSpPr>
          <p:nvPr/>
        </p:nvSpPr>
        <p:spPr bwMode="auto">
          <a:xfrm>
            <a:off x="1903413" y="5029200"/>
            <a:ext cx="69516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nSpc>
                <a:spcPct val="100000"/>
              </a:lnSpc>
              <a:spcBef>
                <a:spcPct val="0"/>
              </a:spcBef>
              <a:buClrTx/>
              <a:buSzTx/>
            </a:pPr>
            <a:r>
              <a:rPr lang="en-US" sz="3000">
                <a:solidFill>
                  <a:schemeClr val="accent2"/>
                </a:solidFill>
              </a:rPr>
              <a:t>Core step in all stoichiometry problems!!</a:t>
            </a:r>
          </a:p>
        </p:txBody>
      </p:sp>
      <p:sp>
        <p:nvSpPr>
          <p:cNvPr id="326661" name="Rectangle 5"/>
          <p:cNvSpPr>
            <a:spLocks noChangeArrowheads="1"/>
          </p:cNvSpPr>
          <p:nvPr/>
        </p:nvSpPr>
        <p:spPr bwMode="auto">
          <a:xfrm>
            <a:off x="1295400" y="4327525"/>
            <a:ext cx="7696200" cy="625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100000"/>
              </a:lnSpc>
              <a:spcBef>
                <a:spcPct val="20000"/>
              </a:spcBef>
              <a:buClr>
                <a:schemeClr val="accent1"/>
              </a:buClr>
              <a:buSzTx/>
              <a:buFontTx/>
              <a:buChar char="–"/>
              <a:tabLst>
                <a:tab pos="3432175" algn="l"/>
              </a:tabLst>
            </a:pPr>
            <a:r>
              <a:rPr lang="en-US" sz="2400">
                <a:solidFill>
                  <a:schemeClr val="tx1"/>
                </a:solidFill>
              </a:rPr>
              <a:t>Mole ratio - 	moles </a:t>
            </a:r>
            <a:r>
              <a:rPr lang="en-US" sz="2400">
                <a:solidFill>
                  <a:schemeClr val="tx1"/>
                </a:solidFill>
                <a:sym typeface="Symbol" pitchFamily="18" charset="2"/>
              </a:rPr>
              <a:t> moles</a:t>
            </a:r>
          </a:p>
        </p:txBody>
      </p:sp>
      <p:sp>
        <p:nvSpPr>
          <p:cNvPr id="326662" name="Rectangle 6"/>
          <p:cNvSpPr>
            <a:spLocks noChangeArrowheads="1"/>
          </p:cNvSpPr>
          <p:nvPr/>
        </p:nvSpPr>
        <p:spPr bwMode="auto">
          <a:xfrm>
            <a:off x="1524000" y="5562600"/>
            <a:ext cx="7696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spcBef>
                <a:spcPct val="0"/>
              </a:spcBef>
              <a:buClrTx/>
              <a:buSzTx/>
            </a:pPr>
            <a:r>
              <a:rPr lang="en-US" sz="2800" dirty="0">
                <a:solidFill>
                  <a:schemeClr val="tx1"/>
                </a:solidFill>
              </a:rPr>
              <a:t>4. Check answer.</a:t>
            </a:r>
          </a:p>
        </p:txBody>
      </p:sp>
      <p:sp>
        <p:nvSpPr>
          <p:cNvPr id="326663" name="Freeform 7"/>
          <p:cNvSpPr>
            <a:spLocks/>
          </p:cNvSpPr>
          <p:nvPr/>
        </p:nvSpPr>
        <p:spPr bwMode="auto">
          <a:xfrm>
            <a:off x="1219201" y="2286000"/>
            <a:ext cx="457200" cy="2409825"/>
          </a:xfrm>
          <a:custGeom>
            <a:avLst/>
            <a:gdLst>
              <a:gd name="T0" fmla="*/ 2147483647 w 407"/>
              <a:gd name="T1" fmla="*/ 0 h 1233"/>
              <a:gd name="T2" fmla="*/ 2147483647 w 407"/>
              <a:gd name="T3" fmla="*/ 2147483647 h 1233"/>
              <a:gd name="T4" fmla="*/ 2147483647 w 407"/>
              <a:gd name="T5" fmla="*/ 2147483647 h 1233"/>
              <a:gd name="T6" fmla="*/ 2147483647 w 407"/>
              <a:gd name="T7" fmla="*/ 2147483647 h 1233"/>
              <a:gd name="T8" fmla="*/ 2147483647 w 407"/>
              <a:gd name="T9" fmla="*/ 2147483647 h 1233"/>
              <a:gd name="T10" fmla="*/ 0 60000 65536"/>
              <a:gd name="T11" fmla="*/ 0 60000 65536"/>
              <a:gd name="T12" fmla="*/ 0 60000 65536"/>
              <a:gd name="T13" fmla="*/ 0 60000 65536"/>
              <a:gd name="T14" fmla="*/ 0 60000 65536"/>
              <a:gd name="T15" fmla="*/ 0 w 407"/>
              <a:gd name="T16" fmla="*/ 0 h 1233"/>
              <a:gd name="T17" fmla="*/ 407 w 407"/>
              <a:gd name="T18" fmla="*/ 1233 h 1233"/>
            </a:gdLst>
            <a:ahLst/>
            <a:cxnLst>
              <a:cxn ang="T10">
                <a:pos x="T0" y="T1"/>
              </a:cxn>
              <a:cxn ang="T11">
                <a:pos x="T2" y="T3"/>
              </a:cxn>
              <a:cxn ang="T12">
                <a:pos x="T4" y="T5"/>
              </a:cxn>
              <a:cxn ang="T13">
                <a:pos x="T6" y="T7"/>
              </a:cxn>
              <a:cxn ang="T14">
                <a:pos x="T8" y="T9"/>
              </a:cxn>
            </a:cxnLst>
            <a:rect l="T15" t="T16" r="T17" b="T18"/>
            <a:pathLst>
              <a:path w="407" h="1233">
                <a:moveTo>
                  <a:pt x="290" y="0"/>
                </a:moveTo>
                <a:cubicBezTo>
                  <a:pt x="258" y="44"/>
                  <a:pt x="147" y="151"/>
                  <a:pt x="101" y="263"/>
                </a:cubicBezTo>
                <a:cubicBezTo>
                  <a:pt x="55" y="375"/>
                  <a:pt x="0" y="548"/>
                  <a:pt x="11" y="674"/>
                </a:cubicBezTo>
                <a:cubicBezTo>
                  <a:pt x="22" y="800"/>
                  <a:pt x="101" y="926"/>
                  <a:pt x="167" y="1019"/>
                </a:cubicBezTo>
                <a:cubicBezTo>
                  <a:pt x="233" y="1112"/>
                  <a:pt x="357" y="1189"/>
                  <a:pt x="407" y="1233"/>
                </a:cubicBezTo>
              </a:path>
            </a:pathLst>
          </a:custGeom>
          <a:noFill/>
          <a:ln w="38100">
            <a:solidFill>
              <a:schemeClr val="accent2"/>
            </a:solidFill>
            <a:round/>
            <a:headEnd type="stealth" w="lg" len="lg"/>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wipe(left)">
                                      <p:cBhvr>
                                        <p:cTn id="7" dur="500"/>
                                        <p:tgtEl>
                                          <p:spTgt spid="326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6659">
                                            <p:txEl>
                                              <p:pRg st="1" end="1"/>
                                            </p:txEl>
                                          </p:spTgt>
                                        </p:tgtEl>
                                        <p:attrNameLst>
                                          <p:attrName>style.visibility</p:attrName>
                                        </p:attrNameLst>
                                      </p:cBhvr>
                                      <p:to>
                                        <p:strVal val="visible"/>
                                      </p:to>
                                    </p:set>
                                    <p:animEffect transition="in" filter="wipe(left)">
                                      <p:cBhvr>
                                        <p:cTn id="12" dur="500"/>
                                        <p:tgtEl>
                                          <p:spTgt spid="326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59">
                                            <p:txEl>
                                              <p:pRg st="2" end="2"/>
                                            </p:txEl>
                                          </p:spTgt>
                                        </p:tgtEl>
                                        <p:attrNameLst>
                                          <p:attrName>style.visibility</p:attrName>
                                        </p:attrNameLst>
                                      </p:cBhvr>
                                      <p:to>
                                        <p:strVal val="visible"/>
                                      </p:to>
                                    </p:set>
                                    <p:animEffect transition="in" filter="wipe(left)">
                                      <p:cBhvr>
                                        <p:cTn id="17" dur="500"/>
                                        <p:tgtEl>
                                          <p:spTgt spid="326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6659">
                                            <p:txEl>
                                              <p:pRg st="3" end="3"/>
                                            </p:txEl>
                                          </p:spTgt>
                                        </p:tgtEl>
                                        <p:attrNameLst>
                                          <p:attrName>style.visibility</p:attrName>
                                        </p:attrNameLst>
                                      </p:cBhvr>
                                      <p:to>
                                        <p:strVal val="visible"/>
                                      </p:to>
                                    </p:set>
                                    <p:animEffect transition="in" filter="wipe(left)">
                                      <p:cBhvr>
                                        <p:cTn id="22" dur="500"/>
                                        <p:tgtEl>
                                          <p:spTgt spid="3266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6659">
                                            <p:txEl>
                                              <p:pRg st="4" end="4"/>
                                            </p:txEl>
                                          </p:spTgt>
                                        </p:tgtEl>
                                        <p:attrNameLst>
                                          <p:attrName>style.visibility</p:attrName>
                                        </p:attrNameLst>
                                      </p:cBhvr>
                                      <p:to>
                                        <p:strVal val="visible"/>
                                      </p:to>
                                    </p:set>
                                    <p:animEffect transition="in" filter="wipe(left)">
                                      <p:cBhvr>
                                        <p:cTn id="27" dur="500"/>
                                        <p:tgtEl>
                                          <p:spTgt spid="3266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6659">
                                            <p:txEl>
                                              <p:pRg st="5" end="5"/>
                                            </p:txEl>
                                          </p:spTgt>
                                        </p:tgtEl>
                                        <p:attrNameLst>
                                          <p:attrName>style.visibility</p:attrName>
                                        </p:attrNameLst>
                                      </p:cBhvr>
                                      <p:to>
                                        <p:strVal val="visible"/>
                                      </p:to>
                                    </p:set>
                                    <p:animEffect transition="in" filter="wipe(left)">
                                      <p:cBhvr>
                                        <p:cTn id="32" dur="500"/>
                                        <p:tgtEl>
                                          <p:spTgt spid="3266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6659">
                                            <p:txEl>
                                              <p:pRg st="6" end="6"/>
                                            </p:txEl>
                                          </p:spTgt>
                                        </p:tgtEl>
                                        <p:attrNameLst>
                                          <p:attrName>style.visibility</p:attrName>
                                        </p:attrNameLst>
                                      </p:cBhvr>
                                      <p:to>
                                        <p:strVal val="visible"/>
                                      </p:to>
                                    </p:set>
                                    <p:animEffect transition="in" filter="wipe(left)">
                                      <p:cBhvr>
                                        <p:cTn id="37" dur="500"/>
                                        <p:tgtEl>
                                          <p:spTgt spid="3266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6660"/>
                                        </p:tgtEl>
                                        <p:attrNameLst>
                                          <p:attrName>style.visibility</p:attrName>
                                        </p:attrNameLst>
                                      </p:cBhvr>
                                      <p:to>
                                        <p:strVal val="visible"/>
                                      </p:to>
                                    </p:set>
                                    <p:animEffect transition="in" filter="wipe(left)">
                                      <p:cBhvr>
                                        <p:cTn id="42" dur="500"/>
                                        <p:tgtEl>
                                          <p:spTgt spid="326660"/>
                                        </p:tgtEl>
                                      </p:cBhvr>
                                    </p:animEffect>
                                  </p:child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26663"/>
                                        </p:tgtEl>
                                        <p:attrNameLst>
                                          <p:attrName>style.visibility</p:attrName>
                                        </p:attrNameLst>
                                      </p:cBhvr>
                                      <p:to>
                                        <p:strVal val="visible"/>
                                      </p:to>
                                    </p:set>
                                    <p:animEffect transition="in" filter="wipe(down)">
                                      <p:cBhvr>
                                        <p:cTn id="46" dur="500"/>
                                        <p:tgtEl>
                                          <p:spTgt spid="326663"/>
                                        </p:tgtEl>
                                      </p:cBhvr>
                                    </p:animEffect>
                                  </p:childTnLst>
                                </p:cTn>
                              </p:par>
                            </p:childTnLst>
                          </p:cTn>
                        </p:par>
                        <p:par>
                          <p:cTn id="47" fill="hold" nodeType="afterGroup">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326661"/>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26662"/>
                                        </p:tgtEl>
                                        <p:attrNameLst>
                                          <p:attrName>style.visibility</p:attrName>
                                        </p:attrNameLst>
                                      </p:cBhvr>
                                      <p:to>
                                        <p:strVal val="visible"/>
                                      </p:to>
                                    </p:set>
                                    <p:animEffect transition="in" filter="wipe(left)">
                                      <p:cBhvr>
                                        <p:cTn id="54" dur="500"/>
                                        <p:tgtEl>
                                          <p:spTgt spid="3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2" autoUpdateAnimBg="0"/>
      <p:bldP spid="326660" grpId="0" autoUpdateAnimBg="0"/>
      <p:bldP spid="326661" grpId="0" animBg="1" autoUpdateAnimBg="0"/>
      <p:bldP spid="326662" grpId="0" autoUpdateAnimBg="0"/>
      <p:bldP spid="3266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76200"/>
            <a:ext cx="6316663" cy="685800"/>
          </a:xfrm>
        </p:spPr>
        <p:txBody>
          <a:bodyPr/>
          <a:lstStyle/>
          <a:p>
            <a:pPr algn="ctr" eaLnBrk="1" hangingPunct="1"/>
            <a:r>
              <a:rPr lang="en-US" sz="2800" u="sng" dirty="0" smtClean="0"/>
              <a:t>Chemical Equations</a:t>
            </a:r>
          </a:p>
        </p:txBody>
      </p:sp>
      <p:sp>
        <p:nvSpPr>
          <p:cNvPr id="6147" name="Rectangle 3"/>
          <p:cNvSpPr>
            <a:spLocks noGrp="1" noChangeArrowheads="1"/>
          </p:cNvSpPr>
          <p:nvPr>
            <p:ph type="body" sz="half" idx="1"/>
          </p:nvPr>
        </p:nvSpPr>
        <p:spPr>
          <a:xfrm>
            <a:off x="558800" y="577850"/>
            <a:ext cx="8001000" cy="4160838"/>
          </a:xfrm>
        </p:spPr>
        <p:txBody>
          <a:bodyPr/>
          <a:lstStyle/>
          <a:p>
            <a:pPr eaLnBrk="1" hangingPunct="1"/>
            <a:r>
              <a:rPr lang="en-US" sz="1800" dirty="0" smtClean="0"/>
              <a:t>A chemical equation is a statement in formulas that expresses the identities and quantities of the substances involved in a chemical or physical change.</a:t>
            </a:r>
          </a:p>
          <a:p>
            <a:pPr eaLnBrk="1" hangingPunct="1"/>
            <a:r>
              <a:rPr lang="en-US" sz="1800" dirty="0" smtClean="0"/>
              <a:t>For an equation to depict the amounts reacting and produced accurately, it must be balanced – the same number of each type of atom must appear on both sides of the equation.</a:t>
            </a:r>
          </a:p>
          <a:p>
            <a:pPr eaLnBrk="1" hangingPunct="1"/>
            <a:r>
              <a:rPr lang="en-US" sz="1800" dirty="0" smtClean="0"/>
              <a:t>Reactants are the substances that react during the change and are placed to the left of the yield arrow. </a:t>
            </a:r>
          </a:p>
          <a:p>
            <a:pPr eaLnBrk="1" hangingPunct="1"/>
            <a:r>
              <a:rPr lang="en-US" sz="1800" dirty="0" smtClean="0"/>
              <a:t>Products are the substances that result from the change and are placed to the right of the yield arrow.</a:t>
            </a:r>
          </a:p>
          <a:p>
            <a:pPr eaLnBrk="1" hangingPunct="1"/>
            <a:r>
              <a:rPr lang="en-US" sz="1800" dirty="0" smtClean="0"/>
              <a:t>Equation also gives physical states of the reactants and products.</a:t>
            </a:r>
          </a:p>
          <a:p>
            <a:pPr eaLnBrk="1" hangingPunct="1"/>
            <a:r>
              <a:rPr lang="en-US" sz="1800" dirty="0" smtClean="0"/>
              <a:t>Equation is balanced using stoichiometric coefficients which are numerical multipliers of all the atoms in the formula that follows it.</a:t>
            </a:r>
          </a:p>
        </p:txBody>
      </p:sp>
      <p:sp>
        <p:nvSpPr>
          <p:cNvPr id="6149"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0A2B3C6-C6EA-466A-9234-E177EF361333}" type="slidenum">
              <a:rPr lang="en-US" sz="1400" smtClean="0">
                <a:solidFill>
                  <a:schemeClr val="tx1"/>
                </a:solidFill>
              </a:rPr>
              <a:pPr eaLnBrk="1" hangingPunct="1"/>
              <a:t>5</a:t>
            </a:fld>
            <a:endParaRPr lang="en-US" sz="1400" smtClean="0">
              <a:solidFill>
                <a:schemeClr val="tx1"/>
              </a:solidFill>
            </a:endParaRPr>
          </a:p>
        </p:txBody>
      </p:sp>
      <p:grpSp>
        <p:nvGrpSpPr>
          <p:cNvPr id="6148" name="Group 13"/>
          <p:cNvGrpSpPr>
            <a:grpSpLocks/>
          </p:cNvGrpSpPr>
          <p:nvPr/>
        </p:nvGrpSpPr>
        <p:grpSpPr bwMode="auto">
          <a:xfrm>
            <a:off x="1206500" y="4572000"/>
            <a:ext cx="6413500" cy="1662112"/>
            <a:chOff x="616" y="2985"/>
            <a:chExt cx="3896" cy="1047"/>
          </a:xfrm>
        </p:grpSpPr>
        <p:graphicFrame>
          <p:nvGraphicFramePr>
            <p:cNvPr id="6150" name="Object 5"/>
            <p:cNvGraphicFramePr>
              <a:graphicFrameLocks noChangeAspect="1"/>
            </p:cNvGraphicFramePr>
            <p:nvPr/>
          </p:nvGraphicFramePr>
          <p:xfrm>
            <a:off x="1488" y="3100"/>
            <a:ext cx="2880" cy="396"/>
          </p:xfrm>
          <a:graphic>
            <a:graphicData uri="http://schemas.openxmlformats.org/presentationml/2006/ole">
              <mc:AlternateContent xmlns:mc="http://schemas.openxmlformats.org/markup-compatibility/2006">
                <mc:Choice xmlns:v="urn:schemas-microsoft-com:vml" Requires="v">
                  <p:oleObj spid="_x0000_s6165" name="Equation" r:id="rId4" imgW="1803400" imgH="228600" progId="Equation.3">
                    <p:embed/>
                  </p:oleObj>
                </mc:Choice>
                <mc:Fallback>
                  <p:oleObj name="Equation" r:id="rId4" imgW="180340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3100"/>
                          <a:ext cx="2880"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1" name="AutoShape 6"/>
            <p:cNvSpPr>
              <a:spLocks/>
            </p:cNvSpPr>
            <p:nvPr/>
          </p:nvSpPr>
          <p:spPr bwMode="auto">
            <a:xfrm rot="-5400000">
              <a:off x="2247" y="3094"/>
              <a:ext cx="288" cy="1056"/>
            </a:xfrm>
            <a:prstGeom prst="leftBrace">
              <a:avLst>
                <a:gd name="adj1" fmla="val 305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7"/>
            <p:cNvSpPr>
              <a:spLocks/>
            </p:cNvSpPr>
            <p:nvPr/>
          </p:nvSpPr>
          <p:spPr bwMode="auto">
            <a:xfrm rot="-5400000">
              <a:off x="3864" y="3316"/>
              <a:ext cx="288" cy="624"/>
            </a:xfrm>
            <a:prstGeom prst="leftBrace">
              <a:avLst>
                <a:gd name="adj1" fmla="val 180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8"/>
            <p:cNvSpPr txBox="1">
              <a:spLocks noChangeArrowheads="1"/>
            </p:cNvSpPr>
            <p:nvPr/>
          </p:nvSpPr>
          <p:spPr bwMode="auto">
            <a:xfrm>
              <a:off x="3016" y="2985"/>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a:solidFill>
                    <a:schemeClr val="tx1"/>
                  </a:solidFill>
                </a:rPr>
                <a:t>yields</a:t>
              </a:r>
            </a:p>
          </p:txBody>
        </p:sp>
        <p:sp>
          <p:nvSpPr>
            <p:cNvPr id="6154" name="Text Box 9"/>
            <p:cNvSpPr txBox="1">
              <a:spLocks noChangeArrowheads="1"/>
            </p:cNvSpPr>
            <p:nvPr/>
          </p:nvSpPr>
          <p:spPr bwMode="auto">
            <a:xfrm>
              <a:off x="2104" y="3781"/>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a:solidFill>
                    <a:schemeClr val="tx1"/>
                  </a:solidFill>
                </a:rPr>
                <a:t>Reactants</a:t>
              </a:r>
            </a:p>
          </p:txBody>
        </p:sp>
        <p:sp>
          <p:nvSpPr>
            <p:cNvPr id="6155" name="Text Box 10"/>
            <p:cNvSpPr txBox="1">
              <a:spLocks noChangeArrowheads="1"/>
            </p:cNvSpPr>
            <p:nvPr/>
          </p:nvSpPr>
          <p:spPr bwMode="auto">
            <a:xfrm>
              <a:off x="3744" y="3772"/>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a:solidFill>
                    <a:schemeClr val="tx1"/>
                  </a:solidFill>
                </a:rPr>
                <a:t>Product</a:t>
              </a:r>
            </a:p>
          </p:txBody>
        </p:sp>
        <p:sp>
          <p:nvSpPr>
            <p:cNvPr id="6156" name="Text Box 11"/>
            <p:cNvSpPr txBox="1">
              <a:spLocks noChangeArrowheads="1"/>
            </p:cNvSpPr>
            <p:nvPr/>
          </p:nvSpPr>
          <p:spPr bwMode="auto">
            <a:xfrm>
              <a:off x="616" y="3628"/>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50000"/>
                </a:spcBef>
                <a:buClrTx/>
                <a:buSzTx/>
              </a:pPr>
              <a:r>
                <a:rPr lang="en-US" sz="1800">
                  <a:solidFill>
                    <a:schemeClr val="tx1"/>
                  </a:solidFill>
                </a:rPr>
                <a:t>Stoichiometric Coefficient</a:t>
              </a:r>
            </a:p>
          </p:txBody>
        </p:sp>
        <p:sp>
          <p:nvSpPr>
            <p:cNvPr id="6157" name="Line 12"/>
            <p:cNvSpPr>
              <a:spLocks noChangeShapeType="1"/>
            </p:cNvSpPr>
            <p:nvPr/>
          </p:nvSpPr>
          <p:spPr bwMode="auto">
            <a:xfrm flipV="1">
              <a:off x="1288" y="3340"/>
              <a:ext cx="38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44000"/>
          </a:stretch>
        </a:blipFill>
        <a:effectLst/>
      </p:bgPr>
    </p:bg>
    <p:spTree>
      <p:nvGrpSpPr>
        <p:cNvPr id="1" name=""/>
        <p:cNvGrpSpPr/>
        <p:nvPr/>
      </p:nvGrpSpPr>
      <p:grpSpPr>
        <a:xfrm>
          <a:off x="0" y="0"/>
          <a:ext cx="0" cy="0"/>
          <a:chOff x="0" y="0"/>
          <a:chExt cx="0" cy="0"/>
        </a:xfrm>
      </p:grpSpPr>
      <p:sp>
        <p:nvSpPr>
          <p:cNvPr id="54278" name="Slide Number Placeholder 4"/>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B60A5539-1E99-4B66-ABAE-B92F24081425}" type="slidenum">
              <a:rPr lang="en-US" sz="1400" smtClean="0">
                <a:solidFill>
                  <a:schemeClr val="tx1"/>
                </a:solidFill>
              </a:rPr>
              <a:pPr eaLnBrk="1" hangingPunct="1"/>
              <a:t>50</a:t>
            </a:fld>
            <a:endParaRPr lang="en-US" sz="1400" smtClean="0">
              <a:solidFill>
                <a:schemeClr val="tx1"/>
              </a:solidFill>
            </a:endParaRPr>
          </a:p>
        </p:txBody>
      </p:sp>
      <p:sp>
        <p:nvSpPr>
          <p:cNvPr id="54274" name="Rectangle 2"/>
          <p:cNvSpPr>
            <a:spLocks noGrp="1" noChangeArrowheads="1"/>
          </p:cNvSpPr>
          <p:nvPr>
            <p:ph type="body" idx="4294967295"/>
          </p:nvPr>
        </p:nvSpPr>
        <p:spPr>
          <a:xfrm>
            <a:off x="0" y="76200"/>
            <a:ext cx="5638800" cy="1066800"/>
          </a:xfrm>
        </p:spPr>
        <p:txBody>
          <a:bodyPr/>
          <a:lstStyle/>
          <a:p>
            <a:pPr eaLnBrk="1" hangingPunct="1">
              <a:buFontTx/>
              <a:buNone/>
            </a:pPr>
            <a:r>
              <a:rPr lang="en-US" sz="3600" u="sng" dirty="0" smtClean="0">
                <a:latin typeface="Brush Script MT" pitchFamily="66" charset="0"/>
              </a:rPr>
              <a:t>Welcome to Mole Island</a:t>
            </a:r>
          </a:p>
        </p:txBody>
      </p:sp>
      <p:grpSp>
        <p:nvGrpSpPr>
          <p:cNvPr id="2" name="Group 3"/>
          <p:cNvGrpSpPr>
            <a:grpSpLocks/>
          </p:cNvGrpSpPr>
          <p:nvPr/>
        </p:nvGrpSpPr>
        <p:grpSpPr bwMode="auto">
          <a:xfrm>
            <a:off x="76200" y="914400"/>
            <a:ext cx="2286000" cy="1524000"/>
            <a:chOff x="480" y="624"/>
            <a:chExt cx="1440" cy="960"/>
          </a:xfrm>
        </p:grpSpPr>
        <p:sp>
          <p:nvSpPr>
            <p:cNvPr id="54283" name="AutoShape 4"/>
            <p:cNvSpPr>
              <a:spLocks noChangeArrowheads="1"/>
            </p:cNvSpPr>
            <p:nvPr/>
          </p:nvSpPr>
          <p:spPr bwMode="auto">
            <a:xfrm>
              <a:off x="480" y="624"/>
              <a:ext cx="1440" cy="960"/>
            </a:xfrm>
            <a:prstGeom prst="cloudCallout">
              <a:avLst>
                <a:gd name="adj1" fmla="val 10347"/>
                <a:gd name="adj2" fmla="val 79167"/>
              </a:avLst>
            </a:prstGeom>
            <a:solidFill>
              <a:schemeClr val="bg1"/>
            </a:solidFill>
            <a:ln w="9525">
              <a:solidFill>
                <a:schemeClr val="tx1"/>
              </a:solidFill>
              <a:miter lim="800000"/>
              <a:headEnd/>
              <a:tailEnd/>
            </a:ln>
          </p:spPr>
          <p:txBody>
            <a:bodyPr/>
            <a:lstStyle/>
            <a:p>
              <a:pPr algn="ctr">
                <a:lnSpc>
                  <a:spcPct val="100000"/>
                </a:lnSpc>
                <a:spcBef>
                  <a:spcPct val="0"/>
                </a:spcBef>
                <a:buClrTx/>
                <a:buSzTx/>
              </a:pPr>
              <a:endParaRPr lang="en-US" sz="2400">
                <a:solidFill>
                  <a:schemeClr val="tx1"/>
                </a:solidFill>
              </a:endParaRPr>
            </a:p>
          </p:txBody>
        </p:sp>
        <p:sp>
          <p:nvSpPr>
            <p:cNvPr id="54284" name="Text Box 5"/>
            <p:cNvSpPr txBox="1">
              <a:spLocks noChangeArrowheads="1"/>
            </p:cNvSpPr>
            <p:nvPr/>
          </p:nvSpPr>
          <p:spPr bwMode="auto">
            <a:xfrm>
              <a:off x="672" y="887"/>
              <a:ext cx="11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800">
                  <a:solidFill>
                    <a:schemeClr val="tx1"/>
                  </a:solidFill>
                </a:rPr>
                <a:t>1 mole = 22.4 L</a:t>
              </a:r>
            </a:p>
            <a:p>
              <a:pPr eaLnBrk="1" hangingPunct="1">
                <a:lnSpc>
                  <a:spcPct val="100000"/>
                </a:lnSpc>
                <a:spcBef>
                  <a:spcPct val="0"/>
                </a:spcBef>
                <a:buClrTx/>
                <a:buSzTx/>
              </a:pPr>
              <a:r>
                <a:rPr lang="en-US" sz="1800">
                  <a:solidFill>
                    <a:schemeClr val="tx1"/>
                  </a:solidFill>
                </a:rPr>
                <a:t>   @ STP</a:t>
              </a:r>
            </a:p>
          </p:txBody>
        </p:sp>
      </p:grpSp>
      <p:grpSp>
        <p:nvGrpSpPr>
          <p:cNvPr id="3" name="Group 6"/>
          <p:cNvGrpSpPr>
            <a:grpSpLocks/>
          </p:cNvGrpSpPr>
          <p:nvPr/>
        </p:nvGrpSpPr>
        <p:grpSpPr bwMode="auto">
          <a:xfrm>
            <a:off x="4267200" y="228600"/>
            <a:ext cx="2743200" cy="1143000"/>
            <a:chOff x="2880" y="384"/>
            <a:chExt cx="1728" cy="720"/>
          </a:xfrm>
        </p:grpSpPr>
        <p:sp>
          <p:nvSpPr>
            <p:cNvPr id="54281" name="AutoShape 7"/>
            <p:cNvSpPr>
              <a:spLocks noChangeArrowheads="1"/>
            </p:cNvSpPr>
            <p:nvPr/>
          </p:nvSpPr>
          <p:spPr bwMode="auto">
            <a:xfrm>
              <a:off x="2880" y="384"/>
              <a:ext cx="1728" cy="720"/>
            </a:xfrm>
            <a:prstGeom prst="cloudCallout">
              <a:avLst>
                <a:gd name="adj1" fmla="val -43056"/>
                <a:gd name="adj2" fmla="val 70000"/>
              </a:avLst>
            </a:prstGeom>
            <a:solidFill>
              <a:schemeClr val="bg1"/>
            </a:solidFill>
            <a:ln w="9525">
              <a:solidFill>
                <a:schemeClr val="tx1"/>
              </a:solidFill>
              <a:miter lim="800000"/>
              <a:headEnd/>
              <a:tailEnd/>
            </a:ln>
          </p:spPr>
          <p:txBody>
            <a:bodyPr/>
            <a:lstStyle/>
            <a:p>
              <a:pPr algn="ctr">
                <a:lnSpc>
                  <a:spcPct val="100000"/>
                </a:lnSpc>
                <a:spcBef>
                  <a:spcPct val="0"/>
                </a:spcBef>
                <a:buClrTx/>
                <a:buSzTx/>
              </a:pPr>
              <a:endParaRPr lang="en-US" sz="2400">
                <a:solidFill>
                  <a:schemeClr val="tx1"/>
                </a:solidFill>
              </a:endParaRPr>
            </a:p>
          </p:txBody>
        </p:sp>
        <p:sp>
          <p:nvSpPr>
            <p:cNvPr id="54282" name="Text Box 8"/>
            <p:cNvSpPr txBox="1">
              <a:spLocks noChangeArrowheads="1"/>
            </p:cNvSpPr>
            <p:nvPr/>
          </p:nvSpPr>
          <p:spPr bwMode="auto">
            <a:xfrm>
              <a:off x="3072" y="574"/>
              <a:ext cx="1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800">
                  <a:solidFill>
                    <a:schemeClr val="tx1"/>
                  </a:solidFill>
                </a:rPr>
                <a:t>1 mol = molar mass</a:t>
              </a:r>
            </a:p>
          </p:txBody>
        </p:sp>
      </p:grpSp>
      <p:grpSp>
        <p:nvGrpSpPr>
          <p:cNvPr id="4" name="Group 9"/>
          <p:cNvGrpSpPr>
            <a:grpSpLocks/>
          </p:cNvGrpSpPr>
          <p:nvPr/>
        </p:nvGrpSpPr>
        <p:grpSpPr bwMode="auto">
          <a:xfrm>
            <a:off x="6553200" y="990600"/>
            <a:ext cx="2590800" cy="1143000"/>
            <a:chOff x="4128" y="960"/>
            <a:chExt cx="1632" cy="720"/>
          </a:xfrm>
        </p:grpSpPr>
        <p:sp>
          <p:nvSpPr>
            <p:cNvPr id="54279" name="AutoShape 10"/>
            <p:cNvSpPr>
              <a:spLocks noChangeArrowheads="1"/>
            </p:cNvSpPr>
            <p:nvPr/>
          </p:nvSpPr>
          <p:spPr bwMode="auto">
            <a:xfrm>
              <a:off x="4128" y="960"/>
              <a:ext cx="1632" cy="720"/>
            </a:xfrm>
            <a:prstGeom prst="cloudCallout">
              <a:avLst>
                <a:gd name="adj1" fmla="val -13421"/>
                <a:gd name="adj2" fmla="val 71389"/>
              </a:avLst>
            </a:prstGeom>
            <a:solidFill>
              <a:schemeClr val="bg1"/>
            </a:solidFill>
            <a:ln w="9525">
              <a:solidFill>
                <a:schemeClr val="tx1"/>
              </a:solidFill>
              <a:miter lim="800000"/>
              <a:headEnd/>
              <a:tailEnd/>
            </a:ln>
          </p:spPr>
          <p:txBody>
            <a:bodyPr/>
            <a:lstStyle/>
            <a:p>
              <a:pPr algn="ctr">
                <a:lnSpc>
                  <a:spcPct val="100000"/>
                </a:lnSpc>
                <a:spcBef>
                  <a:spcPct val="0"/>
                </a:spcBef>
                <a:buClrTx/>
                <a:buSzTx/>
              </a:pPr>
              <a:endParaRPr lang="en-US" sz="2400">
                <a:solidFill>
                  <a:schemeClr val="tx1"/>
                </a:solidFill>
              </a:endParaRPr>
            </a:p>
          </p:txBody>
        </p:sp>
        <p:sp>
          <p:nvSpPr>
            <p:cNvPr id="54280" name="Text Box 11"/>
            <p:cNvSpPr txBox="1">
              <a:spLocks noChangeArrowheads="1"/>
            </p:cNvSpPr>
            <p:nvPr/>
          </p:nvSpPr>
          <p:spPr bwMode="auto">
            <a:xfrm>
              <a:off x="4272" y="1031"/>
              <a:ext cx="139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800" dirty="0">
                  <a:solidFill>
                    <a:schemeClr val="tx1"/>
                  </a:solidFill>
                </a:rPr>
                <a:t>        1 </a:t>
              </a:r>
              <a:r>
                <a:rPr lang="en-US" sz="1800" dirty="0" err="1">
                  <a:solidFill>
                    <a:schemeClr val="tx1"/>
                  </a:solidFill>
                </a:rPr>
                <a:t>mol</a:t>
              </a:r>
              <a:r>
                <a:rPr lang="en-US" sz="1800" dirty="0">
                  <a:solidFill>
                    <a:schemeClr val="tx1"/>
                  </a:solidFill>
                </a:rPr>
                <a:t> = </a:t>
              </a:r>
            </a:p>
            <a:p>
              <a:pPr eaLnBrk="1" hangingPunct="1">
                <a:lnSpc>
                  <a:spcPct val="100000"/>
                </a:lnSpc>
                <a:spcBef>
                  <a:spcPct val="0"/>
                </a:spcBef>
                <a:buClrTx/>
                <a:buSzTx/>
              </a:pPr>
              <a:r>
                <a:rPr lang="en-US" sz="1800" dirty="0">
                  <a:solidFill>
                    <a:schemeClr val="tx1"/>
                  </a:solidFill>
                </a:rPr>
                <a:t>6.02 x 10</a:t>
              </a:r>
              <a:r>
                <a:rPr lang="en-US" sz="1800" baseline="30000" dirty="0">
                  <a:solidFill>
                    <a:schemeClr val="tx1"/>
                  </a:solidFill>
                </a:rPr>
                <a:t>23</a:t>
              </a:r>
              <a:r>
                <a:rPr lang="en-US" sz="1800" dirty="0">
                  <a:solidFill>
                    <a:schemeClr val="tx1"/>
                  </a:solidFill>
                </a:rPr>
                <a:t> particles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ct val="0"/>
              </a:spcBef>
              <a:buClrTx/>
              <a:buSzTx/>
            </a:pPr>
            <a:r>
              <a:rPr lang="en-US" sz="4400" u="sng">
                <a:solidFill>
                  <a:schemeClr val="tx2"/>
                </a:solidFill>
              </a:rPr>
              <a:t>Stoichiometry Island Diagram</a:t>
            </a:r>
          </a:p>
        </p:txBody>
      </p:sp>
      <p:sp>
        <p:nvSpPr>
          <p:cNvPr id="55299" name="Oval 5"/>
          <p:cNvSpPr>
            <a:spLocks noChangeArrowheads="1"/>
          </p:cNvSpPr>
          <p:nvPr/>
        </p:nvSpPr>
        <p:spPr bwMode="auto">
          <a:xfrm>
            <a:off x="1219200" y="2209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lnSpc>
                <a:spcPct val="100000"/>
              </a:lnSpc>
              <a:spcBef>
                <a:spcPct val="0"/>
              </a:spcBef>
              <a:buClrTx/>
              <a:buSzTx/>
            </a:pPr>
            <a:r>
              <a:rPr lang="en-US" sz="1400" b="1">
                <a:solidFill>
                  <a:schemeClr val="tx1"/>
                </a:solidFill>
              </a:rPr>
              <a:t>Mass</a:t>
            </a:r>
          </a:p>
        </p:txBody>
      </p:sp>
      <p:sp>
        <p:nvSpPr>
          <p:cNvPr id="55300" name="Oval 6"/>
          <p:cNvSpPr>
            <a:spLocks noChangeArrowheads="1"/>
          </p:cNvSpPr>
          <p:nvPr/>
        </p:nvSpPr>
        <p:spPr bwMode="auto">
          <a:xfrm>
            <a:off x="1143000" y="51816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lnSpc>
                <a:spcPct val="100000"/>
              </a:lnSpc>
              <a:spcBef>
                <a:spcPct val="0"/>
              </a:spcBef>
              <a:buClrTx/>
              <a:buSzTx/>
            </a:pPr>
            <a:r>
              <a:rPr lang="en-US" sz="1200" b="1">
                <a:solidFill>
                  <a:schemeClr val="tx1"/>
                </a:solidFill>
              </a:rPr>
              <a:t>Particles</a:t>
            </a:r>
          </a:p>
        </p:txBody>
      </p:sp>
      <p:sp>
        <p:nvSpPr>
          <p:cNvPr id="55301" name="Oval 7"/>
          <p:cNvSpPr>
            <a:spLocks noChangeArrowheads="1"/>
          </p:cNvSpPr>
          <p:nvPr/>
        </p:nvSpPr>
        <p:spPr bwMode="auto">
          <a:xfrm>
            <a:off x="6096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lnSpc>
                <a:spcPct val="100000"/>
              </a:lnSpc>
              <a:spcBef>
                <a:spcPct val="0"/>
              </a:spcBef>
              <a:buClrTx/>
              <a:buSzTx/>
            </a:pPr>
            <a:r>
              <a:rPr lang="en-US" sz="1400" b="1">
                <a:solidFill>
                  <a:schemeClr val="tx1"/>
                </a:solidFill>
              </a:rPr>
              <a:t>Volume</a:t>
            </a:r>
          </a:p>
        </p:txBody>
      </p:sp>
      <p:sp>
        <p:nvSpPr>
          <p:cNvPr id="55302" name="Oval 8"/>
          <p:cNvSpPr>
            <a:spLocks noChangeArrowheads="1"/>
          </p:cNvSpPr>
          <p:nvPr/>
        </p:nvSpPr>
        <p:spPr bwMode="auto">
          <a:xfrm>
            <a:off x="32004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lnSpc>
                <a:spcPct val="100000"/>
              </a:lnSpc>
              <a:spcBef>
                <a:spcPct val="0"/>
              </a:spcBef>
              <a:buClrTx/>
              <a:buSzTx/>
            </a:pPr>
            <a:r>
              <a:rPr lang="en-US" sz="1600" b="1">
                <a:solidFill>
                  <a:schemeClr val="tx1"/>
                </a:solidFill>
              </a:rPr>
              <a:t>Mole</a:t>
            </a:r>
          </a:p>
        </p:txBody>
      </p:sp>
      <p:sp>
        <p:nvSpPr>
          <p:cNvPr id="55303" name="Oval 9"/>
          <p:cNvSpPr>
            <a:spLocks noChangeArrowheads="1"/>
          </p:cNvSpPr>
          <p:nvPr/>
        </p:nvSpPr>
        <p:spPr bwMode="auto">
          <a:xfrm>
            <a:off x="52578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lnSpc>
                <a:spcPct val="100000"/>
              </a:lnSpc>
              <a:spcBef>
                <a:spcPct val="0"/>
              </a:spcBef>
              <a:buClrTx/>
              <a:buSzTx/>
            </a:pPr>
            <a:r>
              <a:rPr lang="en-US" sz="1600" b="1">
                <a:solidFill>
                  <a:schemeClr val="tx1"/>
                </a:solidFill>
              </a:rPr>
              <a:t>Mole</a:t>
            </a:r>
          </a:p>
        </p:txBody>
      </p:sp>
      <p:sp>
        <p:nvSpPr>
          <p:cNvPr id="55304" name="Oval 10"/>
          <p:cNvSpPr>
            <a:spLocks noChangeArrowheads="1"/>
          </p:cNvSpPr>
          <p:nvPr/>
        </p:nvSpPr>
        <p:spPr bwMode="auto">
          <a:xfrm>
            <a:off x="7315200" y="2362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lnSpc>
                <a:spcPct val="100000"/>
              </a:lnSpc>
              <a:spcBef>
                <a:spcPct val="0"/>
              </a:spcBef>
              <a:buClrTx/>
              <a:buSzTx/>
            </a:pPr>
            <a:r>
              <a:rPr lang="en-US" sz="1400" b="1">
                <a:solidFill>
                  <a:schemeClr val="tx1"/>
                </a:solidFill>
              </a:rPr>
              <a:t>Mass</a:t>
            </a:r>
          </a:p>
        </p:txBody>
      </p:sp>
      <p:sp>
        <p:nvSpPr>
          <p:cNvPr id="55305" name="Oval 11"/>
          <p:cNvSpPr>
            <a:spLocks noChangeArrowheads="1"/>
          </p:cNvSpPr>
          <p:nvPr/>
        </p:nvSpPr>
        <p:spPr bwMode="auto">
          <a:xfrm>
            <a:off x="78486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lnSpc>
                <a:spcPct val="100000"/>
              </a:lnSpc>
              <a:spcBef>
                <a:spcPct val="0"/>
              </a:spcBef>
              <a:buClrTx/>
              <a:buSzTx/>
            </a:pPr>
            <a:r>
              <a:rPr lang="en-US" sz="1400" b="1">
                <a:solidFill>
                  <a:schemeClr val="tx1"/>
                </a:solidFill>
              </a:rPr>
              <a:t>Volume</a:t>
            </a:r>
          </a:p>
        </p:txBody>
      </p:sp>
      <p:sp>
        <p:nvSpPr>
          <p:cNvPr id="55306" name="Oval 12"/>
          <p:cNvSpPr>
            <a:spLocks noChangeArrowheads="1"/>
          </p:cNvSpPr>
          <p:nvPr/>
        </p:nvSpPr>
        <p:spPr bwMode="auto">
          <a:xfrm>
            <a:off x="7315200" y="5410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lnSpc>
                <a:spcPct val="100000"/>
              </a:lnSpc>
              <a:spcBef>
                <a:spcPct val="0"/>
              </a:spcBef>
              <a:buClrTx/>
              <a:buSzTx/>
            </a:pPr>
            <a:r>
              <a:rPr lang="en-US" sz="1200" b="1">
                <a:solidFill>
                  <a:schemeClr val="tx1"/>
                </a:solidFill>
              </a:rPr>
              <a:t>Particles</a:t>
            </a:r>
          </a:p>
        </p:txBody>
      </p:sp>
      <p:sp>
        <p:nvSpPr>
          <p:cNvPr id="55307" name="Text Box 13"/>
          <p:cNvSpPr txBox="1">
            <a:spLocks noChangeArrowheads="1"/>
          </p:cNvSpPr>
          <p:nvPr/>
        </p:nvSpPr>
        <p:spPr bwMode="auto">
          <a:xfrm>
            <a:off x="2836863" y="1789113"/>
            <a:ext cx="34401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800">
                <a:solidFill>
                  <a:schemeClr val="tx1"/>
                </a:solidFill>
              </a:rPr>
              <a:t>  </a:t>
            </a:r>
            <a:r>
              <a:rPr lang="en-US" sz="1600" b="1">
                <a:solidFill>
                  <a:schemeClr val="tx1"/>
                </a:solidFill>
              </a:rPr>
              <a:t>Known		        Unknown </a:t>
            </a:r>
          </a:p>
          <a:p>
            <a:pPr eaLnBrk="1" hangingPunct="1">
              <a:lnSpc>
                <a:spcPct val="100000"/>
              </a:lnSpc>
              <a:spcBef>
                <a:spcPct val="0"/>
              </a:spcBef>
              <a:buClrTx/>
              <a:buSzTx/>
            </a:pPr>
            <a:endParaRPr lang="en-US" sz="1600" b="1">
              <a:solidFill>
                <a:schemeClr val="tx1"/>
              </a:solidFill>
            </a:endParaRPr>
          </a:p>
          <a:p>
            <a:pPr eaLnBrk="1" hangingPunct="1">
              <a:lnSpc>
                <a:spcPct val="100000"/>
              </a:lnSpc>
              <a:spcBef>
                <a:spcPct val="0"/>
              </a:spcBef>
              <a:buClrTx/>
              <a:buSzTx/>
            </a:pPr>
            <a:r>
              <a:rPr lang="en-US" sz="1200">
                <a:solidFill>
                  <a:schemeClr val="tx1"/>
                </a:solidFill>
              </a:rPr>
              <a:t> Substance A	                                 Substance B</a:t>
            </a:r>
          </a:p>
        </p:txBody>
      </p:sp>
      <p:sp>
        <p:nvSpPr>
          <p:cNvPr id="55308" name="Text Box 15"/>
          <p:cNvSpPr txBox="1">
            <a:spLocks noChangeArrowheads="1"/>
          </p:cNvSpPr>
          <p:nvPr/>
        </p:nvSpPr>
        <p:spPr bwMode="auto">
          <a:xfrm rot="2353693">
            <a:off x="1844675" y="3076575"/>
            <a:ext cx="162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000">
                <a:solidFill>
                  <a:schemeClr val="tx1"/>
                </a:solidFill>
              </a:rPr>
              <a:t>1 mole  =  molar mass (g)</a:t>
            </a:r>
          </a:p>
        </p:txBody>
      </p:sp>
      <p:sp>
        <p:nvSpPr>
          <p:cNvPr id="55309" name="Text Box 16"/>
          <p:cNvSpPr txBox="1">
            <a:spLocks noChangeArrowheads="1"/>
          </p:cNvSpPr>
          <p:nvPr/>
        </p:nvSpPr>
        <p:spPr bwMode="auto">
          <a:xfrm>
            <a:off x="4056063" y="3505200"/>
            <a:ext cx="1201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1000">
                <a:solidFill>
                  <a:schemeClr val="tx1"/>
                </a:solidFill>
              </a:rPr>
              <a:t>Use coefficients</a:t>
            </a:r>
          </a:p>
          <a:p>
            <a:pPr algn="ctr" eaLnBrk="1" hangingPunct="1">
              <a:lnSpc>
                <a:spcPct val="100000"/>
              </a:lnSpc>
              <a:spcBef>
                <a:spcPct val="0"/>
              </a:spcBef>
              <a:buClrTx/>
              <a:buSzTx/>
            </a:pPr>
            <a:r>
              <a:rPr lang="en-US" sz="1000">
                <a:solidFill>
                  <a:schemeClr val="tx1"/>
                </a:solidFill>
              </a:rPr>
              <a:t>from balanced</a:t>
            </a:r>
          </a:p>
          <a:p>
            <a:pPr algn="ctr" eaLnBrk="1" hangingPunct="1">
              <a:lnSpc>
                <a:spcPct val="100000"/>
              </a:lnSpc>
              <a:spcBef>
                <a:spcPct val="0"/>
              </a:spcBef>
              <a:buClrTx/>
              <a:buSzTx/>
            </a:pPr>
            <a:r>
              <a:rPr lang="en-US" sz="1000">
                <a:solidFill>
                  <a:schemeClr val="tx1"/>
                </a:solidFill>
              </a:rPr>
              <a:t>chemical equation</a:t>
            </a:r>
          </a:p>
        </p:txBody>
      </p:sp>
      <p:sp>
        <p:nvSpPr>
          <p:cNvPr id="55310" name="Text Box 17"/>
          <p:cNvSpPr txBox="1">
            <a:spLocks noChangeArrowheads="1"/>
          </p:cNvSpPr>
          <p:nvPr/>
        </p:nvSpPr>
        <p:spPr bwMode="auto">
          <a:xfrm>
            <a:off x="1552575" y="3870325"/>
            <a:ext cx="1571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000">
                <a:solidFill>
                  <a:schemeClr val="tx1"/>
                </a:solidFill>
              </a:rPr>
              <a:t>1 mole  =  22.4 L @ STP</a:t>
            </a:r>
          </a:p>
        </p:txBody>
      </p:sp>
      <p:sp>
        <p:nvSpPr>
          <p:cNvPr id="55311" name="Text Box 18"/>
          <p:cNvSpPr txBox="1">
            <a:spLocks noChangeArrowheads="1"/>
          </p:cNvSpPr>
          <p:nvPr/>
        </p:nvSpPr>
        <p:spPr bwMode="auto">
          <a:xfrm rot="-2336773">
            <a:off x="1828800" y="4892675"/>
            <a:ext cx="1797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900">
                <a:solidFill>
                  <a:schemeClr val="tx1"/>
                </a:solidFill>
              </a:rPr>
              <a:t>1 mole  =  6.022 x 10</a:t>
            </a:r>
            <a:r>
              <a:rPr lang="en-US" sz="900" baseline="30000">
                <a:solidFill>
                  <a:schemeClr val="tx1"/>
                </a:solidFill>
              </a:rPr>
              <a:t>23</a:t>
            </a:r>
            <a:r>
              <a:rPr lang="en-US" sz="900">
                <a:solidFill>
                  <a:schemeClr val="tx1"/>
                </a:solidFill>
              </a:rPr>
              <a:t> particles</a:t>
            </a:r>
          </a:p>
          <a:p>
            <a:pPr algn="ctr" eaLnBrk="1" hangingPunct="1">
              <a:lnSpc>
                <a:spcPct val="100000"/>
              </a:lnSpc>
              <a:spcBef>
                <a:spcPct val="0"/>
              </a:spcBef>
              <a:buClrTx/>
              <a:buSzTx/>
            </a:pPr>
            <a:r>
              <a:rPr lang="en-US" sz="900">
                <a:solidFill>
                  <a:schemeClr val="tx1"/>
                </a:solidFill>
              </a:rPr>
              <a:t>(atoms or molecules)</a:t>
            </a:r>
          </a:p>
        </p:txBody>
      </p:sp>
      <p:sp>
        <p:nvSpPr>
          <p:cNvPr id="55312" name="Line 19"/>
          <p:cNvSpPr>
            <a:spLocks noChangeShapeType="1"/>
          </p:cNvSpPr>
          <p:nvPr/>
        </p:nvSpPr>
        <p:spPr bwMode="auto">
          <a:xfrm>
            <a:off x="1981200" y="2819400"/>
            <a:ext cx="12192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3" name="Line 20"/>
          <p:cNvSpPr>
            <a:spLocks noChangeShapeType="1"/>
          </p:cNvSpPr>
          <p:nvPr/>
        </p:nvSpPr>
        <p:spPr bwMode="auto">
          <a:xfrm>
            <a:off x="1447800" y="4114800"/>
            <a:ext cx="1676400" cy="15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4" name="Line 21"/>
          <p:cNvSpPr>
            <a:spLocks noChangeShapeType="1"/>
          </p:cNvSpPr>
          <p:nvPr/>
        </p:nvSpPr>
        <p:spPr bwMode="auto">
          <a:xfrm flipH="1">
            <a:off x="6019800" y="2895600"/>
            <a:ext cx="12192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5" name="Line 22"/>
          <p:cNvSpPr>
            <a:spLocks noChangeShapeType="1"/>
          </p:cNvSpPr>
          <p:nvPr/>
        </p:nvSpPr>
        <p:spPr bwMode="auto">
          <a:xfrm flipH="1">
            <a:off x="1981200" y="4343400"/>
            <a:ext cx="12192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6" name="Line 23"/>
          <p:cNvSpPr>
            <a:spLocks noChangeShapeType="1"/>
          </p:cNvSpPr>
          <p:nvPr/>
        </p:nvSpPr>
        <p:spPr bwMode="auto">
          <a:xfrm>
            <a:off x="6019800" y="4495800"/>
            <a:ext cx="12192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7" name="Line 24"/>
          <p:cNvSpPr>
            <a:spLocks noChangeShapeType="1"/>
          </p:cNvSpPr>
          <p:nvPr/>
        </p:nvSpPr>
        <p:spPr bwMode="auto">
          <a:xfrm>
            <a:off x="4038600" y="4114800"/>
            <a:ext cx="1143000" cy="15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8" name="Line 25"/>
          <p:cNvSpPr>
            <a:spLocks noChangeShapeType="1"/>
          </p:cNvSpPr>
          <p:nvPr/>
        </p:nvSpPr>
        <p:spPr bwMode="auto">
          <a:xfrm>
            <a:off x="6096000" y="4114800"/>
            <a:ext cx="1676400" cy="15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9" name="Text Box 26"/>
          <p:cNvSpPr txBox="1">
            <a:spLocks noChangeArrowheads="1"/>
          </p:cNvSpPr>
          <p:nvPr/>
        </p:nvSpPr>
        <p:spPr bwMode="auto">
          <a:xfrm>
            <a:off x="6124575" y="3886200"/>
            <a:ext cx="1571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000">
                <a:solidFill>
                  <a:schemeClr val="tx1"/>
                </a:solidFill>
              </a:rPr>
              <a:t>1 mole  =  22.4 L @ STP</a:t>
            </a:r>
          </a:p>
        </p:txBody>
      </p:sp>
      <p:sp>
        <p:nvSpPr>
          <p:cNvPr id="55320" name="Rectangle 27"/>
          <p:cNvSpPr>
            <a:spLocks noChangeArrowheads="1"/>
          </p:cNvSpPr>
          <p:nvPr/>
        </p:nvSpPr>
        <p:spPr bwMode="auto">
          <a:xfrm rot="2363930">
            <a:off x="5562600" y="5053013"/>
            <a:ext cx="190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0000"/>
              </a:lnSpc>
              <a:spcBef>
                <a:spcPct val="50000"/>
              </a:spcBef>
              <a:buClrTx/>
              <a:buSzTx/>
            </a:pPr>
            <a:r>
              <a:rPr lang="en-US" sz="900">
                <a:solidFill>
                  <a:schemeClr val="tx1"/>
                </a:solidFill>
              </a:rPr>
              <a:t>1 mole  =  6.022 x 10</a:t>
            </a:r>
            <a:r>
              <a:rPr lang="en-US" sz="900" baseline="30000">
                <a:solidFill>
                  <a:schemeClr val="tx1"/>
                </a:solidFill>
              </a:rPr>
              <a:t>23</a:t>
            </a:r>
            <a:r>
              <a:rPr lang="en-US" sz="900">
                <a:solidFill>
                  <a:schemeClr val="tx1"/>
                </a:solidFill>
              </a:rPr>
              <a:t> particles</a:t>
            </a:r>
          </a:p>
          <a:p>
            <a:pPr algn="ctr">
              <a:lnSpc>
                <a:spcPct val="100000"/>
              </a:lnSpc>
              <a:spcBef>
                <a:spcPct val="50000"/>
              </a:spcBef>
              <a:buClrTx/>
              <a:buSzTx/>
            </a:pPr>
            <a:r>
              <a:rPr lang="en-US" sz="900">
                <a:solidFill>
                  <a:schemeClr val="tx1"/>
                </a:solidFill>
              </a:rPr>
              <a:t>(atoms or molecules)</a:t>
            </a:r>
          </a:p>
        </p:txBody>
      </p:sp>
      <p:sp>
        <p:nvSpPr>
          <p:cNvPr id="55321" name="Rectangle 28"/>
          <p:cNvSpPr>
            <a:spLocks noChangeArrowheads="1"/>
          </p:cNvSpPr>
          <p:nvPr/>
        </p:nvSpPr>
        <p:spPr bwMode="auto">
          <a:xfrm rot="-2362659">
            <a:off x="5715000" y="3124200"/>
            <a:ext cx="162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1000">
                <a:solidFill>
                  <a:schemeClr val="tx1"/>
                </a:solidFill>
              </a:rPr>
              <a:t>1 mole  =  molar mass (g)</a:t>
            </a:r>
          </a:p>
        </p:txBody>
      </p:sp>
      <p:sp>
        <p:nvSpPr>
          <p:cNvPr id="55322" name="Text Box 30"/>
          <p:cNvSpPr txBox="1">
            <a:spLocks noChangeArrowheads="1"/>
          </p:cNvSpPr>
          <p:nvPr/>
        </p:nvSpPr>
        <p:spPr bwMode="auto">
          <a:xfrm>
            <a:off x="688975" y="4191000"/>
            <a:ext cx="60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000">
                <a:solidFill>
                  <a:schemeClr val="tx1"/>
                </a:solidFill>
              </a:rPr>
              <a:t>(gases)</a:t>
            </a:r>
          </a:p>
        </p:txBody>
      </p:sp>
      <p:sp>
        <p:nvSpPr>
          <p:cNvPr id="55323" name="Text Box 31"/>
          <p:cNvSpPr txBox="1">
            <a:spLocks noChangeArrowheads="1"/>
          </p:cNvSpPr>
          <p:nvPr/>
        </p:nvSpPr>
        <p:spPr bwMode="auto">
          <a:xfrm>
            <a:off x="7924800" y="4191000"/>
            <a:ext cx="60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000">
                <a:solidFill>
                  <a:schemeClr val="tx1"/>
                </a:solidFill>
              </a:rPr>
              <a:t>(gases)</a:t>
            </a:r>
          </a:p>
        </p:txBody>
      </p:sp>
      <p:sp>
        <p:nvSpPr>
          <p:cNvPr id="5532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3237B89-770B-4D27-8179-A382680ACEC8}" type="slidenum">
              <a:rPr lang="en-US" sz="1400" smtClean="0">
                <a:solidFill>
                  <a:schemeClr val="tx1"/>
                </a:solidFill>
              </a:rPr>
              <a:pPr eaLnBrk="1" hangingPunct="1"/>
              <a:t>51</a:t>
            </a:fld>
            <a:endParaRPr lang="en-US" sz="1400" smtClean="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381000" y="533400"/>
            <a:ext cx="8410575" cy="5562600"/>
          </a:xfrm>
        </p:spPr>
        <p:txBody>
          <a:bodyPr>
            <a:normAutofit/>
          </a:bodyPr>
          <a:lstStyle/>
          <a:p>
            <a:pPr marL="457200" indent="-457200" eaLnBrk="1" hangingPunct="1">
              <a:lnSpc>
                <a:spcPct val="90000"/>
              </a:lnSpc>
              <a:buFontTx/>
              <a:buAutoNum type="arabicPeriod"/>
            </a:pPr>
            <a:r>
              <a:rPr lang="en-US" sz="2400" dirty="0" smtClean="0"/>
              <a:t>Copper (I) sulfide is heated with oxygen gas to form powdered copper (I) oxide and gaseous sulfur dioxide</a:t>
            </a:r>
            <a:r>
              <a:rPr lang="en-US" sz="2400" dirty="0" smtClean="0"/>
              <a:t>.</a:t>
            </a:r>
            <a:br>
              <a:rPr lang="en-US" sz="2400" dirty="0" smtClean="0"/>
            </a:br>
            <a:endParaRPr lang="en-US" sz="2400" dirty="0" smtClean="0"/>
          </a:p>
          <a:p>
            <a:pPr marL="838200" lvl="1" indent="-381000" eaLnBrk="1" hangingPunct="1">
              <a:lnSpc>
                <a:spcPct val="90000"/>
              </a:lnSpc>
              <a:buFontTx/>
              <a:buAutoNum type="alphaLcPeriod"/>
            </a:pPr>
            <a:r>
              <a:rPr lang="en-US" dirty="0" smtClean="0"/>
              <a:t>How many moles of oxygen are required to react with 10.0 </a:t>
            </a:r>
            <a:r>
              <a:rPr lang="en-US" dirty="0" err="1" smtClean="0"/>
              <a:t>mol</a:t>
            </a:r>
            <a:r>
              <a:rPr lang="en-US" dirty="0" smtClean="0"/>
              <a:t> of copper (I) sulfide?</a:t>
            </a:r>
            <a:br>
              <a:rPr lang="en-US" dirty="0" smtClean="0"/>
            </a:br>
            <a:r>
              <a:rPr lang="en-US" dirty="0" smtClean="0"/>
              <a:t/>
            </a:r>
            <a:br>
              <a:rPr lang="en-US" dirty="0" smtClean="0"/>
            </a:br>
            <a:r>
              <a:rPr lang="en-US" dirty="0" smtClean="0"/>
              <a:t/>
            </a:r>
            <a:br>
              <a:rPr lang="en-US" dirty="0" smtClean="0"/>
            </a:br>
            <a:endParaRPr lang="en-US" dirty="0" smtClean="0"/>
          </a:p>
          <a:p>
            <a:pPr marL="838200" lvl="1" indent="-381000" eaLnBrk="1" hangingPunct="1">
              <a:lnSpc>
                <a:spcPct val="90000"/>
              </a:lnSpc>
              <a:buFontTx/>
              <a:buAutoNum type="alphaLcPeriod"/>
            </a:pPr>
            <a:r>
              <a:rPr lang="en-US" dirty="0" smtClean="0"/>
              <a:t>How many grams of sulfur dioxide are formed when 10.0 </a:t>
            </a:r>
            <a:r>
              <a:rPr lang="en-US" dirty="0" err="1" smtClean="0"/>
              <a:t>mol</a:t>
            </a:r>
            <a:r>
              <a:rPr lang="en-US" dirty="0" smtClean="0"/>
              <a:t> of copper (I) sulfide is reacted?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838200" lvl="1" indent="-381000" eaLnBrk="1" hangingPunct="1">
              <a:lnSpc>
                <a:spcPct val="90000"/>
              </a:lnSpc>
              <a:buFontTx/>
              <a:buAutoNum type="alphaLcPeriod"/>
            </a:pPr>
            <a:r>
              <a:rPr lang="en-US" dirty="0" smtClean="0"/>
              <a:t>How many kilograms of oxygen are required to form 2.86 kg of copper (I) oxide?</a:t>
            </a:r>
          </a:p>
        </p:txBody>
      </p:sp>
      <p:sp>
        <p:nvSpPr>
          <p:cNvPr id="5632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CA98E45-59BD-4EE5-9648-67B85E098397}" type="slidenum">
              <a:rPr lang="en-US" sz="1400" smtClean="0">
                <a:solidFill>
                  <a:schemeClr val="tx1"/>
                </a:solidFill>
              </a:rPr>
              <a:pPr eaLnBrk="1" hangingPunct="1"/>
              <a:t>52</a:t>
            </a:fld>
            <a:endParaRPr lang="en-US" sz="1400" smtClean="0">
              <a:solidFill>
                <a:schemeClr val="tx1"/>
              </a:solidFill>
            </a:endParaRPr>
          </a:p>
        </p:txBody>
      </p:sp>
      <p:sp>
        <p:nvSpPr>
          <p:cNvPr id="56322" name="Rectangle 2"/>
          <p:cNvSpPr>
            <a:spLocks noGrp="1" noChangeArrowheads="1"/>
          </p:cNvSpPr>
          <p:nvPr>
            <p:ph type="title"/>
          </p:nvPr>
        </p:nvSpPr>
        <p:spPr>
          <a:xfrm>
            <a:off x="304800" y="76200"/>
            <a:ext cx="8839200" cy="563563"/>
          </a:xfrm>
        </p:spPr>
        <p:txBody>
          <a:bodyPr/>
          <a:lstStyle/>
          <a:p>
            <a:pPr algn="ctr" eaLnBrk="1" hangingPunct="1"/>
            <a:r>
              <a:rPr lang="en-US" sz="2700" u="sng" smtClean="0"/>
              <a:t>Calculating Reactants and Products Examples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609600" y="914400"/>
            <a:ext cx="8410575" cy="5135563"/>
          </a:xfrm>
        </p:spPr>
        <p:txBody>
          <a:bodyPr/>
          <a:lstStyle/>
          <a:p>
            <a:pPr marL="457200" indent="-457200" eaLnBrk="1" hangingPunct="1">
              <a:lnSpc>
                <a:spcPct val="90000"/>
              </a:lnSpc>
              <a:buFontTx/>
              <a:buAutoNum type="arabicPeriod" startAt="2"/>
            </a:pPr>
            <a:r>
              <a:rPr lang="en-US" smtClean="0"/>
              <a:t>Thermite is a mixture of iron (III) oxide and aluminum powders that was once used to weld railroad tracks.  It undergoes a reaction to yield solid aluminum oxide and molten iron.</a:t>
            </a:r>
            <a:br>
              <a:rPr lang="en-US" smtClean="0"/>
            </a:br>
            <a:r>
              <a:rPr lang="en-US" smtClean="0"/>
              <a:t/>
            </a:r>
            <a:br>
              <a:rPr lang="en-US" smtClean="0"/>
            </a:br>
            <a:endParaRPr lang="en-US" smtClean="0"/>
          </a:p>
          <a:p>
            <a:pPr marL="838200" lvl="1" indent="-381000" eaLnBrk="1" hangingPunct="1">
              <a:lnSpc>
                <a:spcPct val="90000"/>
              </a:lnSpc>
              <a:buFontTx/>
              <a:buAutoNum type="alphaLcPeriod"/>
            </a:pPr>
            <a:r>
              <a:rPr lang="en-US" smtClean="0"/>
              <a:t>How many grams of iron form when 135 g of aluminum reacts?</a:t>
            </a:r>
            <a:br>
              <a:rPr lang="en-US" smtClean="0"/>
            </a:br>
            <a:r>
              <a:rPr lang="en-US" smtClean="0"/>
              <a:t/>
            </a:r>
            <a:br>
              <a:rPr lang="en-US" smtClean="0"/>
            </a:br>
            <a:r>
              <a:rPr lang="en-US" smtClean="0"/>
              <a:t/>
            </a:r>
            <a:br>
              <a:rPr lang="en-US" smtClean="0"/>
            </a:br>
            <a:r>
              <a:rPr lang="en-US" smtClean="0"/>
              <a:t/>
            </a:r>
            <a:br>
              <a:rPr lang="en-US" smtClean="0"/>
            </a:br>
            <a:endParaRPr lang="en-US" smtClean="0"/>
          </a:p>
          <a:p>
            <a:pPr marL="838200" lvl="1" indent="-381000" eaLnBrk="1" hangingPunct="1">
              <a:lnSpc>
                <a:spcPct val="90000"/>
              </a:lnSpc>
              <a:buFontTx/>
              <a:buAutoNum type="alphaLcPeriod"/>
            </a:pPr>
            <a:r>
              <a:rPr lang="en-US" smtClean="0"/>
              <a:t>How many atoms of aluminum react for every 1.00 g of aluminum oxide that is formed?</a:t>
            </a:r>
          </a:p>
        </p:txBody>
      </p:sp>
      <p:sp>
        <p:nvSpPr>
          <p:cNvPr id="5734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012AF03-A7D4-4335-95AC-53F2EAF8AAB9}" type="slidenum">
              <a:rPr lang="en-US" sz="1400" smtClean="0">
                <a:solidFill>
                  <a:schemeClr val="tx1"/>
                </a:solidFill>
              </a:rPr>
              <a:pPr eaLnBrk="1" hangingPunct="1"/>
              <a:t>53</a:t>
            </a:fld>
            <a:endParaRPr lang="en-US" sz="1400" smtClean="0">
              <a:solidFill>
                <a:schemeClr val="tx1"/>
              </a:solidFill>
            </a:endParaRPr>
          </a:p>
        </p:txBody>
      </p:sp>
      <p:sp>
        <p:nvSpPr>
          <p:cNvPr id="57346" name="Rectangle 2"/>
          <p:cNvSpPr>
            <a:spLocks noGrp="1" noChangeArrowheads="1"/>
          </p:cNvSpPr>
          <p:nvPr>
            <p:ph type="title"/>
          </p:nvPr>
        </p:nvSpPr>
        <p:spPr>
          <a:xfrm>
            <a:off x="304800" y="274638"/>
            <a:ext cx="8839200" cy="563562"/>
          </a:xfrm>
        </p:spPr>
        <p:txBody>
          <a:bodyPr/>
          <a:lstStyle/>
          <a:p>
            <a:pPr algn="ctr" eaLnBrk="1" hangingPunct="1"/>
            <a:r>
              <a:rPr lang="en-US" sz="2700" u="sng" smtClean="0"/>
              <a:t>Calculating Reactants and Products Examples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9E7C057-B011-451C-ACD9-A0074980B5A5}" type="slidenum">
              <a:rPr lang="en-US" sz="1400" smtClean="0">
                <a:solidFill>
                  <a:schemeClr val="tx1"/>
                </a:solidFill>
              </a:rPr>
              <a:pPr eaLnBrk="1" hangingPunct="1"/>
              <a:t>54</a:t>
            </a:fld>
            <a:endParaRPr lang="en-US" sz="1400" smtClean="0">
              <a:solidFill>
                <a:schemeClr val="tx1"/>
              </a:solidFill>
            </a:endParaRPr>
          </a:p>
        </p:txBody>
      </p:sp>
      <p:sp>
        <p:nvSpPr>
          <p:cNvPr id="58370" name="Rectangle 23"/>
          <p:cNvSpPr>
            <a:spLocks noGrp="1" noChangeArrowheads="1"/>
          </p:cNvSpPr>
          <p:nvPr>
            <p:ph type="title"/>
          </p:nvPr>
        </p:nvSpPr>
        <p:spPr>
          <a:xfrm>
            <a:off x="1489075" y="-76200"/>
            <a:ext cx="6316663" cy="866775"/>
          </a:xfrm>
        </p:spPr>
        <p:txBody>
          <a:bodyPr anchor="ctr"/>
          <a:lstStyle/>
          <a:p>
            <a:pPr algn="ctr" eaLnBrk="1" hangingPunct="1"/>
            <a:r>
              <a:rPr lang="en-US" u="sng" smtClean="0"/>
              <a:t>Stoichiometry Examples (1)</a:t>
            </a:r>
          </a:p>
        </p:txBody>
      </p:sp>
      <p:sp>
        <p:nvSpPr>
          <p:cNvPr id="58371" name="Text Box 48"/>
          <p:cNvSpPr txBox="1">
            <a:spLocks noChangeArrowheads="1"/>
          </p:cNvSpPr>
          <p:nvPr/>
        </p:nvSpPr>
        <p:spPr bwMode="auto">
          <a:xfrm>
            <a:off x="685800" y="609600"/>
            <a:ext cx="7848600" cy="5108575"/>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spcBef>
                <a:spcPct val="50000"/>
              </a:spcBef>
            </a:pPr>
            <a:r>
              <a:rPr lang="en-US"/>
              <a:t>Answer the following questions for the reaction given:</a:t>
            </a:r>
          </a:p>
          <a:p>
            <a:pPr algn="ctr" eaLnBrk="1" hangingPunct="1">
              <a:spcBef>
                <a:spcPct val="50000"/>
              </a:spcBef>
            </a:pPr>
            <a:r>
              <a:rPr lang="en-US"/>
              <a:t>2KClO</a:t>
            </a:r>
            <a:r>
              <a:rPr lang="en-US" baseline="-25000"/>
              <a:t>3</a:t>
            </a:r>
            <a:r>
              <a:rPr lang="en-US"/>
              <a:t> </a:t>
            </a:r>
            <a:r>
              <a:rPr lang="en-US">
                <a:sym typeface="Wingdings" pitchFamily="2" charset="2"/>
              </a:rPr>
              <a:t> 2KCl + 3O</a:t>
            </a:r>
            <a:r>
              <a:rPr lang="en-US" baseline="-25000">
                <a:sym typeface="Wingdings" pitchFamily="2" charset="2"/>
              </a:rPr>
              <a:t>2</a:t>
            </a:r>
          </a:p>
          <a:p>
            <a:pPr eaLnBrk="1" hangingPunct="1">
              <a:spcBef>
                <a:spcPct val="50000"/>
              </a:spcBef>
              <a:buFontTx/>
              <a:buAutoNum type="arabicPeriod"/>
            </a:pPr>
            <a:r>
              <a:rPr lang="en-US"/>
              <a:t>How many grams of KClO</a:t>
            </a:r>
            <a:r>
              <a:rPr lang="en-US" baseline="-25000"/>
              <a:t>3</a:t>
            </a:r>
            <a:r>
              <a:rPr lang="en-US"/>
              <a:t> are required to produce 9.00 L of O</a:t>
            </a:r>
            <a:r>
              <a:rPr lang="en-US" baseline="-25000"/>
              <a:t>2</a:t>
            </a:r>
            <a:r>
              <a:rPr lang="en-US"/>
              <a:t> at STP?</a:t>
            </a:r>
            <a:br>
              <a:rPr lang="en-US"/>
            </a:br>
            <a:r>
              <a:rPr lang="en-US"/>
              <a:t/>
            </a:r>
            <a:br>
              <a:rPr lang="en-US"/>
            </a:br>
            <a:r>
              <a:rPr lang="en-US"/>
              <a:t/>
            </a:r>
            <a:br>
              <a:rPr lang="en-US"/>
            </a:br>
            <a:endParaRPr lang="en-US"/>
          </a:p>
          <a:p>
            <a:pPr eaLnBrk="1" hangingPunct="1">
              <a:spcBef>
                <a:spcPct val="50000"/>
              </a:spcBef>
              <a:buFontTx/>
              <a:buAutoNum type="arabicPeriod"/>
            </a:pPr>
            <a:r>
              <a:rPr lang="en-US"/>
              <a:t>How many molecules of O</a:t>
            </a:r>
            <a:r>
              <a:rPr lang="en-US" baseline="-25000"/>
              <a:t>2</a:t>
            </a:r>
            <a:r>
              <a:rPr lang="en-US"/>
              <a:t> will be produced from 8.00 moles of KClO</a:t>
            </a:r>
            <a:r>
              <a:rPr lang="en-US" baseline="-25000"/>
              <a:t>3</a:t>
            </a:r>
            <a:r>
              <a:rPr lang="en-US"/>
              <a:t>?</a:t>
            </a:r>
            <a:br>
              <a:rPr lang="en-US"/>
            </a:br>
            <a:r>
              <a:rPr lang="en-US"/>
              <a:t/>
            </a:r>
            <a:br>
              <a:rPr lang="en-US"/>
            </a:br>
            <a:endParaRPr lang="en-US"/>
          </a:p>
          <a:p>
            <a:pPr eaLnBrk="1" hangingPunct="1">
              <a:spcBef>
                <a:spcPct val="50000"/>
              </a:spcBef>
              <a:buFontTx/>
              <a:buAutoNum type="arabicPeriod"/>
            </a:pPr>
            <a:r>
              <a:rPr lang="en-US"/>
              <a:t>How many grams of KCl are produced from 16.00 grams of KClO</a:t>
            </a:r>
            <a:r>
              <a:rPr lang="en-US" baseline="-25000"/>
              <a:t>3</a:t>
            </a:r>
            <a:r>
              <a:rPr lang="en-US"/>
              <a:t>?</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4F8311C-2DEC-4D49-8805-74E1F65E0290}" type="slidenum">
              <a:rPr lang="en-US" sz="1400" smtClean="0">
                <a:solidFill>
                  <a:schemeClr val="tx1"/>
                </a:solidFill>
              </a:rPr>
              <a:pPr eaLnBrk="1" hangingPunct="1"/>
              <a:t>55</a:t>
            </a:fld>
            <a:endParaRPr lang="en-US" sz="1400" smtClean="0">
              <a:solidFill>
                <a:schemeClr val="tx1"/>
              </a:solidFill>
            </a:endParaRPr>
          </a:p>
        </p:txBody>
      </p:sp>
      <p:sp>
        <p:nvSpPr>
          <p:cNvPr id="59394" name="Rectangle 23"/>
          <p:cNvSpPr>
            <a:spLocks noGrp="1" noChangeArrowheads="1"/>
          </p:cNvSpPr>
          <p:nvPr>
            <p:ph type="title"/>
          </p:nvPr>
        </p:nvSpPr>
        <p:spPr>
          <a:xfrm>
            <a:off x="1600200" y="0"/>
            <a:ext cx="6316663" cy="808038"/>
          </a:xfrm>
        </p:spPr>
        <p:txBody>
          <a:bodyPr anchor="ctr"/>
          <a:lstStyle/>
          <a:p>
            <a:pPr algn="ctr" eaLnBrk="1" hangingPunct="1"/>
            <a:r>
              <a:rPr lang="en-US" u="sng" smtClean="0"/>
              <a:t>Stoichiometry Examples (2)</a:t>
            </a:r>
          </a:p>
        </p:txBody>
      </p:sp>
      <p:sp>
        <p:nvSpPr>
          <p:cNvPr id="59395" name="Text Box 3"/>
          <p:cNvSpPr txBox="1">
            <a:spLocks noChangeArrowheads="1"/>
          </p:cNvSpPr>
          <p:nvPr/>
        </p:nvSpPr>
        <p:spPr bwMode="auto">
          <a:xfrm>
            <a:off x="609600" y="762000"/>
            <a:ext cx="8153400" cy="4770438"/>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spcBef>
                <a:spcPct val="50000"/>
              </a:spcBef>
            </a:pPr>
            <a:r>
              <a:rPr lang="en-US"/>
              <a:t>Answer the following questions for the reaction given:</a:t>
            </a:r>
          </a:p>
          <a:p>
            <a:pPr algn="ctr" eaLnBrk="1" hangingPunct="1">
              <a:spcBef>
                <a:spcPct val="50000"/>
              </a:spcBef>
            </a:pPr>
            <a:r>
              <a:rPr lang="en-US">
                <a:solidFill>
                  <a:schemeClr val="tx1"/>
                </a:solidFill>
              </a:rPr>
              <a:t>Cu   +   2 AgNO</a:t>
            </a:r>
            <a:r>
              <a:rPr lang="en-US" baseline="-25000">
                <a:solidFill>
                  <a:schemeClr val="tx1"/>
                </a:solidFill>
              </a:rPr>
              <a:t>3</a:t>
            </a:r>
            <a:r>
              <a:rPr lang="en-US">
                <a:solidFill>
                  <a:schemeClr val="tx1"/>
                </a:solidFill>
              </a:rPr>
              <a:t>   </a:t>
            </a:r>
            <a:r>
              <a:rPr lang="en-US">
                <a:solidFill>
                  <a:schemeClr val="tx1"/>
                </a:solidFill>
                <a:sym typeface="Symbol" pitchFamily="18" charset="2"/>
              </a:rPr>
              <a:t>   2 Ag   +   Cu(NO</a:t>
            </a:r>
            <a:r>
              <a:rPr lang="en-US" baseline="-25000">
                <a:solidFill>
                  <a:schemeClr val="tx1"/>
                </a:solidFill>
                <a:sym typeface="Symbol" pitchFamily="18" charset="2"/>
              </a:rPr>
              <a:t>3</a:t>
            </a:r>
            <a:r>
              <a:rPr lang="en-US">
                <a:solidFill>
                  <a:schemeClr val="tx1"/>
                </a:solidFill>
                <a:sym typeface="Symbol" pitchFamily="18" charset="2"/>
              </a:rPr>
              <a:t>)</a:t>
            </a:r>
            <a:r>
              <a:rPr lang="en-US" baseline="-25000">
                <a:solidFill>
                  <a:schemeClr val="tx1"/>
                </a:solidFill>
                <a:sym typeface="Symbol" pitchFamily="18" charset="2"/>
              </a:rPr>
              <a:t>2</a:t>
            </a:r>
            <a:endParaRPr lang="en-US" baseline="-25000">
              <a:sym typeface="Wingdings" pitchFamily="2" charset="2"/>
            </a:endParaRPr>
          </a:p>
          <a:p>
            <a:pPr eaLnBrk="1" hangingPunct="1">
              <a:spcBef>
                <a:spcPct val="50000"/>
              </a:spcBef>
              <a:buFontTx/>
              <a:buAutoNum type="arabicPeriod"/>
            </a:pPr>
            <a:r>
              <a:rPr lang="en-US"/>
              <a:t>How many grams of silver will be formed from 12.00 grams of copper?</a:t>
            </a:r>
            <a:br>
              <a:rPr lang="en-US"/>
            </a:br>
            <a:r>
              <a:rPr lang="en-US"/>
              <a:t/>
            </a:r>
            <a:br>
              <a:rPr lang="en-US"/>
            </a:br>
            <a:endParaRPr lang="en-US"/>
          </a:p>
          <a:p>
            <a:pPr eaLnBrk="1" hangingPunct="1">
              <a:spcBef>
                <a:spcPct val="50000"/>
              </a:spcBef>
              <a:buFontTx/>
              <a:buAutoNum type="arabicPeriod"/>
            </a:pPr>
            <a:r>
              <a:rPr lang="en-US"/>
              <a:t>How many atoms of silver will be formed from 8.42 moles of silver nitrate?</a:t>
            </a:r>
            <a:br>
              <a:rPr lang="en-US"/>
            </a:br>
            <a:r>
              <a:rPr lang="en-US"/>
              <a:t/>
            </a:r>
            <a:br>
              <a:rPr lang="en-US"/>
            </a:br>
            <a:endParaRPr lang="en-US"/>
          </a:p>
          <a:p>
            <a:pPr eaLnBrk="1" hangingPunct="1">
              <a:spcBef>
                <a:spcPct val="50000"/>
              </a:spcBef>
              <a:buFontTx/>
              <a:buAutoNum type="arabicPeriod"/>
            </a:pPr>
            <a:r>
              <a:rPr lang="en-US"/>
              <a:t>How many atoms of copper are required to produce 87.6 grams of copper (II) nitrate?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B1754964-029E-4275-BF91-19F53950769D}" type="slidenum">
              <a:rPr lang="en-US" sz="1400" smtClean="0">
                <a:solidFill>
                  <a:schemeClr val="tx1"/>
                </a:solidFill>
              </a:rPr>
              <a:pPr eaLnBrk="1" hangingPunct="1"/>
              <a:t>56</a:t>
            </a:fld>
            <a:endParaRPr lang="en-US" sz="1400" smtClean="0">
              <a:solidFill>
                <a:schemeClr val="tx1"/>
              </a:solidFill>
            </a:endParaRPr>
          </a:p>
        </p:txBody>
      </p:sp>
      <p:sp>
        <p:nvSpPr>
          <p:cNvPr id="60418" name="Rectangle 23"/>
          <p:cNvSpPr>
            <a:spLocks noGrp="1" noChangeArrowheads="1"/>
          </p:cNvSpPr>
          <p:nvPr>
            <p:ph type="title"/>
          </p:nvPr>
        </p:nvSpPr>
        <p:spPr>
          <a:xfrm>
            <a:off x="1836738" y="0"/>
            <a:ext cx="6316662" cy="715963"/>
          </a:xfrm>
        </p:spPr>
        <p:txBody>
          <a:bodyPr anchor="ctr"/>
          <a:lstStyle/>
          <a:p>
            <a:pPr eaLnBrk="1" hangingPunct="1"/>
            <a:r>
              <a:rPr lang="en-US" u="sng" smtClean="0"/>
              <a:t>Stoichiometry Examples (3)</a:t>
            </a:r>
          </a:p>
        </p:txBody>
      </p:sp>
      <p:sp>
        <p:nvSpPr>
          <p:cNvPr id="60419" name="Text Box 3"/>
          <p:cNvSpPr txBox="1">
            <a:spLocks noChangeArrowheads="1"/>
          </p:cNvSpPr>
          <p:nvPr/>
        </p:nvSpPr>
        <p:spPr bwMode="auto">
          <a:xfrm>
            <a:off x="685800" y="631825"/>
            <a:ext cx="7924800" cy="3940175"/>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spcBef>
                <a:spcPct val="50000"/>
              </a:spcBef>
            </a:pPr>
            <a:r>
              <a:rPr lang="en-US"/>
              <a:t>Answer the following questions for the reaction given:</a:t>
            </a:r>
          </a:p>
          <a:p>
            <a:pPr algn="ctr" eaLnBrk="1" hangingPunct="1">
              <a:spcBef>
                <a:spcPct val="50000"/>
              </a:spcBef>
            </a:pPr>
            <a:r>
              <a:rPr lang="en-US">
                <a:solidFill>
                  <a:schemeClr val="tx1"/>
                </a:solidFill>
              </a:rPr>
              <a:t>2 Na  +   Cl</a:t>
            </a:r>
            <a:r>
              <a:rPr lang="en-US" baseline="-25000">
                <a:solidFill>
                  <a:schemeClr val="tx1"/>
                </a:solidFill>
              </a:rPr>
              <a:t>2     </a:t>
            </a:r>
            <a:r>
              <a:rPr lang="en-US">
                <a:solidFill>
                  <a:schemeClr val="tx1"/>
                </a:solidFill>
                <a:sym typeface="Wingdings" pitchFamily="2" charset="2"/>
              </a:rPr>
              <a:t></a:t>
            </a:r>
            <a:r>
              <a:rPr lang="en-US">
                <a:solidFill>
                  <a:schemeClr val="tx1"/>
                </a:solidFill>
              </a:rPr>
              <a:t>   2 NaCl</a:t>
            </a:r>
            <a:endParaRPr lang="en-US" baseline="-25000">
              <a:sym typeface="Wingdings" pitchFamily="2" charset="2"/>
            </a:endParaRPr>
          </a:p>
          <a:p>
            <a:pPr eaLnBrk="1" hangingPunct="1">
              <a:spcBef>
                <a:spcPct val="50000"/>
              </a:spcBef>
              <a:buFontTx/>
              <a:buAutoNum type="arabicPeriod"/>
            </a:pPr>
            <a:r>
              <a:rPr lang="en-US">
                <a:solidFill>
                  <a:schemeClr val="tx1"/>
                </a:solidFill>
              </a:rPr>
              <a:t>How many grams of NaCl will be produced from 48.69 L of Cl</a:t>
            </a:r>
            <a:r>
              <a:rPr lang="en-US" baseline="-25000">
                <a:solidFill>
                  <a:schemeClr val="tx1"/>
                </a:solidFill>
              </a:rPr>
              <a:t>2</a:t>
            </a:r>
            <a:r>
              <a:rPr lang="en-US">
                <a:solidFill>
                  <a:schemeClr val="tx1"/>
                </a:solidFill>
              </a:rPr>
              <a:t> at STP?</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endParaRPr lang="en-US"/>
          </a:p>
          <a:p>
            <a:pPr eaLnBrk="1" hangingPunct="1">
              <a:spcBef>
                <a:spcPct val="50000"/>
              </a:spcBef>
              <a:buFontTx/>
              <a:buAutoNum type="arabicPeriod"/>
            </a:pPr>
            <a:r>
              <a:rPr lang="en-US"/>
              <a:t>How many grams of NaCl will be produced from 100.0 grams of Na?</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212E90B-2F35-4011-B58E-9223A7491D18}" type="slidenum">
              <a:rPr lang="en-US" sz="1400" smtClean="0">
                <a:solidFill>
                  <a:schemeClr val="tx1"/>
                </a:solidFill>
              </a:rPr>
              <a:pPr eaLnBrk="1" hangingPunct="1"/>
              <a:t>57</a:t>
            </a:fld>
            <a:endParaRPr lang="en-US" sz="1400" smtClean="0">
              <a:solidFill>
                <a:schemeClr val="tx1"/>
              </a:solidFill>
            </a:endParaRPr>
          </a:p>
        </p:txBody>
      </p:sp>
      <p:sp>
        <p:nvSpPr>
          <p:cNvPr id="61442" name="Rectangle 23"/>
          <p:cNvSpPr>
            <a:spLocks noGrp="1" noChangeArrowheads="1"/>
          </p:cNvSpPr>
          <p:nvPr>
            <p:ph type="title"/>
          </p:nvPr>
        </p:nvSpPr>
        <p:spPr>
          <a:xfrm>
            <a:off x="1836738" y="0"/>
            <a:ext cx="6316662" cy="715963"/>
          </a:xfrm>
        </p:spPr>
        <p:txBody>
          <a:bodyPr anchor="ctr"/>
          <a:lstStyle/>
          <a:p>
            <a:pPr eaLnBrk="1" hangingPunct="1"/>
            <a:r>
              <a:rPr lang="en-US" u="sng" smtClean="0"/>
              <a:t>Stoichiometry Examples (4)</a:t>
            </a:r>
          </a:p>
        </p:txBody>
      </p:sp>
      <p:sp>
        <p:nvSpPr>
          <p:cNvPr id="61443" name="Text Box 3"/>
          <p:cNvSpPr txBox="1">
            <a:spLocks noChangeArrowheads="1"/>
          </p:cNvSpPr>
          <p:nvPr/>
        </p:nvSpPr>
        <p:spPr bwMode="auto">
          <a:xfrm>
            <a:off x="533400" y="577850"/>
            <a:ext cx="8077200" cy="526415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spcBef>
                <a:spcPct val="50000"/>
              </a:spcBef>
            </a:pPr>
            <a:r>
              <a:rPr lang="en-US"/>
              <a:t>Answer the following questions for the reaction given:</a:t>
            </a:r>
          </a:p>
          <a:p>
            <a:pPr algn="ctr" eaLnBrk="1" hangingPunct="1">
              <a:spcBef>
                <a:spcPct val="50000"/>
              </a:spcBef>
            </a:pPr>
            <a:r>
              <a:rPr lang="en-US"/>
              <a:t>	2TiO</a:t>
            </a:r>
            <a:r>
              <a:rPr lang="en-US" baseline="-25000"/>
              <a:t>2</a:t>
            </a:r>
            <a:r>
              <a:rPr lang="en-US"/>
              <a:t> + 4Cl</a:t>
            </a:r>
            <a:r>
              <a:rPr lang="en-US" baseline="-25000"/>
              <a:t>2</a:t>
            </a:r>
            <a:r>
              <a:rPr lang="en-US"/>
              <a:t> + 3C </a:t>
            </a:r>
            <a:r>
              <a:rPr lang="en-US">
                <a:sym typeface="Wingdings" pitchFamily="2" charset="2"/>
              </a:rPr>
              <a:t> CO</a:t>
            </a:r>
            <a:r>
              <a:rPr lang="en-US" baseline="-25000">
                <a:sym typeface="Wingdings" pitchFamily="2" charset="2"/>
              </a:rPr>
              <a:t>2</a:t>
            </a:r>
            <a:r>
              <a:rPr lang="en-US">
                <a:sym typeface="Wingdings" pitchFamily="2" charset="2"/>
              </a:rPr>
              <a:t> + 2 CO + 2TiCl</a:t>
            </a:r>
            <a:r>
              <a:rPr lang="en-US" baseline="-25000">
                <a:sym typeface="Wingdings" pitchFamily="2" charset="2"/>
              </a:rPr>
              <a:t>4</a:t>
            </a:r>
          </a:p>
          <a:p>
            <a:pPr eaLnBrk="1" hangingPunct="1">
              <a:spcBef>
                <a:spcPct val="50000"/>
              </a:spcBef>
              <a:buFontTx/>
              <a:buAutoNum type="arabicPeriod"/>
            </a:pPr>
            <a:r>
              <a:rPr lang="en-US">
                <a:solidFill>
                  <a:schemeClr val="tx1"/>
                </a:solidFill>
              </a:rPr>
              <a:t>How many moles of chlorine will react with 4.55 moles of carbon?</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endParaRPr lang="en-US">
              <a:solidFill>
                <a:schemeClr val="tx1"/>
              </a:solidFill>
            </a:endParaRPr>
          </a:p>
          <a:p>
            <a:pPr eaLnBrk="1" hangingPunct="1">
              <a:spcBef>
                <a:spcPct val="50000"/>
              </a:spcBef>
              <a:buFontTx/>
              <a:buAutoNum type="arabicPeriod"/>
            </a:pPr>
            <a:r>
              <a:rPr lang="en-US">
                <a:solidFill>
                  <a:schemeClr val="tx1"/>
                </a:solidFill>
              </a:rPr>
              <a:t>How many grams of titanium (IV) oxide will react with 4.55 moles of carbon?</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endParaRPr lang="en-US">
              <a:solidFill>
                <a:schemeClr val="tx1"/>
              </a:solidFill>
            </a:endParaRPr>
          </a:p>
          <a:p>
            <a:pPr eaLnBrk="1" hangingPunct="1">
              <a:spcBef>
                <a:spcPct val="50000"/>
              </a:spcBef>
              <a:buFontTx/>
              <a:buAutoNum type="arabicPeriod"/>
            </a:pPr>
            <a:r>
              <a:rPr lang="en-US">
                <a:solidFill>
                  <a:schemeClr val="tx1"/>
                </a:solidFill>
              </a:rPr>
              <a:t>How many molecules of TiCl</a:t>
            </a:r>
            <a:r>
              <a:rPr lang="en-US" baseline="-25000">
                <a:solidFill>
                  <a:schemeClr val="tx1"/>
                </a:solidFill>
              </a:rPr>
              <a:t>4</a:t>
            </a:r>
            <a:r>
              <a:rPr lang="en-US">
                <a:solidFill>
                  <a:schemeClr val="tx1"/>
                </a:solidFill>
              </a:rPr>
              <a:t> will form from 115 g TiO</a:t>
            </a:r>
            <a:r>
              <a:rPr lang="en-US" baseline="-25000">
                <a:solidFill>
                  <a:schemeClr val="tx1"/>
                </a:solidFill>
              </a:rPr>
              <a:t>2</a:t>
            </a:r>
            <a:r>
              <a:rPr lang="en-US">
                <a:solidFill>
                  <a:schemeClr val="tx1"/>
                </a:solidFill>
              </a:rPr>
              <a:t>?</a:t>
            </a:r>
          </a:p>
          <a:p>
            <a:pPr eaLnBrk="1" hangingPunct="1">
              <a:spcBef>
                <a:spcPct val="50000"/>
              </a:spcBef>
              <a:buFontTx/>
              <a:buAutoNum type="arabicPeriod"/>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9"/>
          <p:cNvSpPr>
            <a:spLocks noGrp="1" noChangeArrowheads="1"/>
          </p:cNvSpPr>
          <p:nvPr>
            <p:ph idx="1"/>
          </p:nvPr>
        </p:nvSpPr>
        <p:spPr>
          <a:xfrm>
            <a:off x="533400" y="731838"/>
            <a:ext cx="8258175" cy="4525962"/>
          </a:xfrm>
        </p:spPr>
        <p:txBody>
          <a:bodyPr/>
          <a:lstStyle/>
          <a:p>
            <a:pPr marL="109728" indent="0" eaLnBrk="1" hangingPunct="1">
              <a:buNone/>
            </a:pPr>
            <a:r>
              <a:rPr lang="en-US" sz="2400" dirty="0" smtClean="0">
                <a:solidFill>
                  <a:schemeClr val="tx1"/>
                </a:solidFill>
              </a:rPr>
              <a:t>Camels store the fat </a:t>
            </a:r>
            <a:r>
              <a:rPr lang="en-US" sz="2400" dirty="0" err="1" smtClean="0">
                <a:solidFill>
                  <a:schemeClr val="tx1"/>
                </a:solidFill>
              </a:rPr>
              <a:t>tristearin</a:t>
            </a:r>
            <a:r>
              <a:rPr lang="en-US" sz="2400" dirty="0" smtClean="0">
                <a:solidFill>
                  <a:schemeClr val="tx1"/>
                </a:solidFill>
              </a:rPr>
              <a:t> (C</a:t>
            </a:r>
            <a:r>
              <a:rPr lang="en-US" sz="2400" baseline="-25000" dirty="0" smtClean="0">
                <a:solidFill>
                  <a:schemeClr val="tx1"/>
                </a:solidFill>
              </a:rPr>
              <a:t>57</a:t>
            </a:r>
            <a:r>
              <a:rPr lang="en-US" sz="2400" dirty="0" smtClean="0">
                <a:solidFill>
                  <a:schemeClr val="tx1"/>
                </a:solidFill>
              </a:rPr>
              <a:t>H</a:t>
            </a:r>
            <a:r>
              <a:rPr lang="en-US" sz="2400" baseline="-25000" dirty="0" smtClean="0">
                <a:solidFill>
                  <a:schemeClr val="tx1"/>
                </a:solidFill>
              </a:rPr>
              <a:t>110</a:t>
            </a:r>
            <a:r>
              <a:rPr lang="en-US" sz="2400" dirty="0" smtClean="0">
                <a:solidFill>
                  <a:schemeClr val="tx1"/>
                </a:solidFill>
              </a:rPr>
              <a:t>O</a:t>
            </a:r>
            <a:r>
              <a:rPr lang="en-US" sz="2400" baseline="-25000" dirty="0" smtClean="0">
                <a:solidFill>
                  <a:schemeClr val="tx1"/>
                </a:solidFill>
              </a:rPr>
              <a:t>6</a:t>
            </a:r>
            <a:r>
              <a:rPr lang="en-US" sz="2400" dirty="0" smtClean="0">
                <a:solidFill>
                  <a:schemeClr val="tx1"/>
                </a:solidFill>
              </a:rPr>
              <a:t>) in the hump.  As well as being a source of energy, the fat is a source of water, because when it is used the following reaction takes place:</a:t>
            </a:r>
          </a:p>
          <a:p>
            <a:pPr eaLnBrk="1" hangingPunct="1">
              <a:buFontTx/>
              <a:buNone/>
            </a:pPr>
            <a:r>
              <a:rPr lang="en-US" sz="2400" dirty="0" smtClean="0">
                <a:solidFill>
                  <a:schemeClr val="tx1"/>
                </a:solidFill>
              </a:rPr>
              <a:t>	2 C</a:t>
            </a:r>
            <a:r>
              <a:rPr lang="en-US" sz="2400" baseline="-25000" dirty="0" smtClean="0">
                <a:solidFill>
                  <a:schemeClr val="tx1"/>
                </a:solidFill>
              </a:rPr>
              <a:t>57</a:t>
            </a:r>
            <a:r>
              <a:rPr lang="en-US" sz="2400" dirty="0" smtClean="0">
                <a:solidFill>
                  <a:schemeClr val="tx1"/>
                </a:solidFill>
              </a:rPr>
              <a:t>H</a:t>
            </a:r>
            <a:r>
              <a:rPr lang="en-US" sz="2400" baseline="-25000" dirty="0" smtClean="0">
                <a:solidFill>
                  <a:schemeClr val="tx1"/>
                </a:solidFill>
              </a:rPr>
              <a:t>110</a:t>
            </a:r>
            <a:r>
              <a:rPr lang="en-US" sz="2400" dirty="0" smtClean="0">
                <a:solidFill>
                  <a:schemeClr val="tx1"/>
                </a:solidFill>
              </a:rPr>
              <a:t>O</a:t>
            </a:r>
            <a:r>
              <a:rPr lang="en-US" sz="2400" baseline="-25000" dirty="0" smtClean="0">
                <a:solidFill>
                  <a:schemeClr val="tx1"/>
                </a:solidFill>
              </a:rPr>
              <a:t>6</a:t>
            </a:r>
            <a:r>
              <a:rPr lang="en-US" sz="2400" dirty="0" smtClean="0">
                <a:solidFill>
                  <a:schemeClr val="tx1"/>
                </a:solidFill>
              </a:rPr>
              <a:t>(s) +  163 O</a:t>
            </a:r>
            <a:r>
              <a:rPr lang="en-US" sz="2400" baseline="-25000" dirty="0" smtClean="0">
                <a:solidFill>
                  <a:schemeClr val="tx1"/>
                </a:solidFill>
              </a:rPr>
              <a:t>2</a:t>
            </a:r>
            <a:r>
              <a:rPr lang="en-US" sz="2400" dirty="0" smtClean="0">
                <a:solidFill>
                  <a:schemeClr val="tx1"/>
                </a:solidFill>
              </a:rPr>
              <a:t>(g) </a:t>
            </a:r>
            <a:r>
              <a:rPr lang="en-US" sz="2400" dirty="0" smtClean="0">
                <a:solidFill>
                  <a:schemeClr val="tx1"/>
                </a:solidFill>
                <a:sym typeface="Wingdings" pitchFamily="2" charset="2"/>
              </a:rPr>
              <a:t> 114 CO</a:t>
            </a:r>
            <a:r>
              <a:rPr lang="en-US" sz="2400" baseline="-25000" dirty="0" smtClean="0">
                <a:solidFill>
                  <a:schemeClr val="tx1"/>
                </a:solidFill>
              </a:rPr>
              <a:t>2</a:t>
            </a:r>
            <a:r>
              <a:rPr lang="en-US" sz="2400" dirty="0" smtClean="0">
                <a:solidFill>
                  <a:schemeClr val="tx1"/>
                </a:solidFill>
                <a:sym typeface="Wingdings" pitchFamily="2" charset="2"/>
              </a:rPr>
              <a:t>(g)+ 110 H</a:t>
            </a:r>
            <a:r>
              <a:rPr lang="en-US" sz="2400" baseline="-25000" dirty="0" smtClean="0">
                <a:solidFill>
                  <a:schemeClr val="tx1"/>
                </a:solidFill>
              </a:rPr>
              <a:t>2</a:t>
            </a:r>
            <a:r>
              <a:rPr lang="en-US" sz="2400" dirty="0" smtClean="0">
                <a:solidFill>
                  <a:schemeClr val="tx1"/>
                </a:solidFill>
                <a:sym typeface="Wingdings" pitchFamily="2" charset="2"/>
              </a:rPr>
              <a:t>O(l)</a:t>
            </a:r>
            <a:endParaRPr lang="en-US" sz="2400" dirty="0" smtClean="0">
              <a:solidFill>
                <a:schemeClr val="tx1"/>
              </a:solidFill>
            </a:endParaRPr>
          </a:p>
          <a:p>
            <a:pPr marL="109728" indent="0" eaLnBrk="1" hangingPunct="1">
              <a:buNone/>
            </a:pPr>
            <a:r>
              <a:rPr lang="en-US" dirty="0" smtClean="0"/>
              <a:t>What mass of water can be made from </a:t>
            </a:r>
            <a:r>
              <a:rPr lang="en-US" dirty="0" smtClean="0"/>
              <a:t>1000. </a:t>
            </a:r>
            <a:r>
              <a:rPr lang="en-US" dirty="0" smtClean="0"/>
              <a:t>kg of fat?</a:t>
            </a:r>
          </a:p>
        </p:txBody>
      </p:sp>
      <p:sp>
        <p:nvSpPr>
          <p:cNvPr id="6246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A0D7F8EE-AE09-4183-8AA2-72B79C627653}" type="slidenum">
              <a:rPr lang="en-US" sz="1400" smtClean="0">
                <a:solidFill>
                  <a:schemeClr val="tx1"/>
                </a:solidFill>
              </a:rPr>
              <a:pPr eaLnBrk="1" hangingPunct="1"/>
              <a:t>58</a:t>
            </a:fld>
            <a:endParaRPr lang="en-US" sz="1400" smtClean="0">
              <a:solidFill>
                <a:schemeClr val="tx1"/>
              </a:solidFill>
            </a:endParaRPr>
          </a:p>
        </p:txBody>
      </p:sp>
      <p:sp>
        <p:nvSpPr>
          <p:cNvPr id="62466" name="Rectangle 2"/>
          <p:cNvSpPr>
            <a:spLocks noGrp="1" noChangeArrowheads="1"/>
          </p:cNvSpPr>
          <p:nvPr>
            <p:ph type="title"/>
          </p:nvPr>
        </p:nvSpPr>
        <p:spPr>
          <a:xfrm>
            <a:off x="1524000" y="0"/>
            <a:ext cx="6316663" cy="914400"/>
          </a:xfrm>
        </p:spPr>
        <p:txBody>
          <a:bodyPr anchor="ctr"/>
          <a:lstStyle/>
          <a:p>
            <a:pPr algn="ctr" eaLnBrk="1" hangingPunct="1"/>
            <a:r>
              <a:rPr lang="en-US" sz="3600" u="sng" smtClean="0"/>
              <a:t>Water from a Camel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9"/>
          <p:cNvSpPr>
            <a:spLocks noGrp="1" noChangeArrowheads="1"/>
          </p:cNvSpPr>
          <p:nvPr>
            <p:ph idx="1"/>
          </p:nvPr>
        </p:nvSpPr>
        <p:spPr>
          <a:xfrm>
            <a:off x="469900" y="914400"/>
            <a:ext cx="8140700" cy="4525963"/>
          </a:xfrm>
        </p:spPr>
        <p:txBody>
          <a:bodyPr>
            <a:normAutofit/>
          </a:bodyPr>
          <a:lstStyle/>
          <a:p>
            <a:pPr marL="109728" indent="0" eaLnBrk="1" hangingPunct="1">
              <a:buNone/>
            </a:pPr>
            <a:r>
              <a:rPr lang="en-US" sz="2400" dirty="0" smtClean="0">
                <a:solidFill>
                  <a:schemeClr val="tx1"/>
                </a:solidFill>
              </a:rPr>
              <a:t>The compound </a:t>
            </a:r>
            <a:r>
              <a:rPr lang="en-US" sz="2400" dirty="0" err="1" smtClean="0">
                <a:solidFill>
                  <a:schemeClr val="tx1"/>
                </a:solidFill>
              </a:rPr>
              <a:t>diborane</a:t>
            </a:r>
            <a:r>
              <a:rPr lang="en-US" sz="2400" dirty="0" smtClean="0">
                <a:solidFill>
                  <a:schemeClr val="tx1"/>
                </a:solidFill>
              </a:rPr>
              <a:t> (B</a:t>
            </a:r>
            <a:r>
              <a:rPr lang="en-US" sz="2400" baseline="-25000" dirty="0" smtClean="0">
                <a:solidFill>
                  <a:schemeClr val="tx1"/>
                </a:solidFill>
              </a:rPr>
              <a:t>2</a:t>
            </a:r>
            <a:r>
              <a:rPr lang="en-US" sz="2400" dirty="0" smtClean="0">
                <a:solidFill>
                  <a:schemeClr val="tx1"/>
                </a:solidFill>
              </a:rPr>
              <a:t>H</a:t>
            </a:r>
            <a:r>
              <a:rPr lang="en-US" sz="2400" baseline="-25000" dirty="0" smtClean="0">
                <a:solidFill>
                  <a:schemeClr val="tx1"/>
                </a:solidFill>
              </a:rPr>
              <a:t>6</a:t>
            </a:r>
            <a:r>
              <a:rPr lang="en-US" sz="2400" dirty="0" smtClean="0">
                <a:solidFill>
                  <a:schemeClr val="tx1"/>
                </a:solidFill>
              </a:rPr>
              <a:t>) was at one time considered for use as a rocket fuel.  How many grams of liquid oxygen would a rocket have to carry to burn 10.0 kg of </a:t>
            </a:r>
            <a:r>
              <a:rPr lang="en-US" sz="2400" dirty="0" err="1" smtClean="0">
                <a:solidFill>
                  <a:schemeClr val="tx1"/>
                </a:solidFill>
              </a:rPr>
              <a:t>diborane</a:t>
            </a:r>
            <a:r>
              <a:rPr lang="en-US" sz="2400" dirty="0" smtClean="0">
                <a:solidFill>
                  <a:schemeClr val="tx1"/>
                </a:solidFill>
              </a:rPr>
              <a:t> completely?  (The products are B</a:t>
            </a:r>
            <a:r>
              <a:rPr lang="en-US" sz="2400" baseline="-25000" dirty="0" smtClean="0">
                <a:solidFill>
                  <a:schemeClr val="tx1"/>
                </a:solidFill>
              </a:rPr>
              <a:t>2</a:t>
            </a:r>
            <a:r>
              <a:rPr lang="en-US" sz="2400" dirty="0" smtClean="0">
                <a:solidFill>
                  <a:schemeClr val="tx1"/>
                </a:solidFill>
              </a:rPr>
              <a:t>O</a:t>
            </a:r>
            <a:r>
              <a:rPr lang="en-US" sz="2400" baseline="-25000" dirty="0" smtClean="0">
                <a:solidFill>
                  <a:schemeClr val="tx1"/>
                </a:solidFill>
              </a:rPr>
              <a:t>3</a:t>
            </a:r>
            <a:r>
              <a:rPr lang="en-US" sz="2400" dirty="0" smtClean="0">
                <a:solidFill>
                  <a:schemeClr val="tx1"/>
                </a:solidFill>
              </a:rPr>
              <a:t> and H</a:t>
            </a:r>
            <a:r>
              <a:rPr lang="en-US" sz="2400" baseline="-25000" dirty="0" smtClean="0">
                <a:solidFill>
                  <a:schemeClr val="tx1"/>
                </a:solidFill>
              </a:rPr>
              <a:t>2</a:t>
            </a:r>
            <a:r>
              <a:rPr lang="en-US" sz="2400" dirty="0" smtClean="0">
                <a:solidFill>
                  <a:schemeClr val="tx1"/>
                </a:solidFill>
              </a:rPr>
              <a:t>O).</a:t>
            </a:r>
          </a:p>
          <a:p>
            <a:pPr eaLnBrk="1" hangingPunct="1"/>
            <a:endParaRPr lang="en-US" sz="2400" dirty="0" smtClean="0"/>
          </a:p>
        </p:txBody>
      </p:sp>
      <p:sp>
        <p:nvSpPr>
          <p:cNvPr id="63493"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BB2AA5E6-5405-4E82-ADAD-FADA2791F0DC}" type="slidenum">
              <a:rPr lang="en-US" sz="1400" smtClean="0">
                <a:solidFill>
                  <a:schemeClr val="tx1"/>
                </a:solidFill>
              </a:rPr>
              <a:pPr eaLnBrk="1" hangingPunct="1"/>
              <a:t>59</a:t>
            </a:fld>
            <a:endParaRPr lang="en-US" sz="1400" smtClean="0">
              <a:solidFill>
                <a:schemeClr val="tx1"/>
              </a:solidFill>
            </a:endParaRPr>
          </a:p>
        </p:txBody>
      </p:sp>
      <p:sp>
        <p:nvSpPr>
          <p:cNvPr id="63490" name="Rectangle 2"/>
          <p:cNvSpPr>
            <a:spLocks noGrp="1" noChangeArrowheads="1"/>
          </p:cNvSpPr>
          <p:nvPr>
            <p:ph type="title"/>
          </p:nvPr>
        </p:nvSpPr>
        <p:spPr>
          <a:xfrm>
            <a:off x="1524000" y="152400"/>
            <a:ext cx="6316663" cy="715963"/>
          </a:xfrm>
        </p:spPr>
        <p:txBody>
          <a:bodyPr anchor="ctr"/>
          <a:lstStyle/>
          <a:p>
            <a:pPr algn="ctr" eaLnBrk="1" hangingPunct="1"/>
            <a:r>
              <a:rPr lang="en-US" sz="3600" u="sng" smtClean="0"/>
              <a:t>Rocket Fuel</a:t>
            </a:r>
          </a:p>
        </p:txBody>
      </p:sp>
      <p:grpSp>
        <p:nvGrpSpPr>
          <p:cNvPr id="265266" name="Group 50"/>
          <p:cNvGrpSpPr>
            <a:grpSpLocks/>
          </p:cNvGrpSpPr>
          <p:nvPr/>
        </p:nvGrpSpPr>
        <p:grpSpPr bwMode="auto">
          <a:xfrm>
            <a:off x="598488" y="3062287"/>
            <a:ext cx="8088312" cy="460375"/>
            <a:chOff x="96" y="2352"/>
            <a:chExt cx="5095" cy="290"/>
          </a:xfrm>
        </p:grpSpPr>
        <p:sp>
          <p:nvSpPr>
            <p:cNvPr id="63494" name="Text Box 7"/>
            <p:cNvSpPr txBox="1">
              <a:spLocks noChangeArrowheads="1"/>
            </p:cNvSpPr>
            <p:nvPr/>
          </p:nvSpPr>
          <p:spPr bwMode="auto">
            <a:xfrm>
              <a:off x="96" y="2352"/>
              <a:ext cx="21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a:solidFill>
                    <a:schemeClr val="tx1"/>
                  </a:solidFill>
                </a:rPr>
                <a:t>Balanced chemical equation</a:t>
              </a:r>
            </a:p>
          </p:txBody>
        </p:sp>
        <p:sp>
          <p:nvSpPr>
            <p:cNvPr id="63495" name="Rectangle 49"/>
            <p:cNvSpPr>
              <a:spLocks noChangeArrowheads="1"/>
            </p:cNvSpPr>
            <p:nvPr/>
          </p:nvSpPr>
          <p:spPr bwMode="auto">
            <a:xfrm>
              <a:off x="2996" y="235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2400" b="1">
                  <a:solidFill>
                    <a:schemeClr val="tx1"/>
                  </a:solidFill>
                </a:rPr>
                <a:t>3</a:t>
              </a:r>
            </a:p>
          </p:txBody>
        </p:sp>
        <p:sp>
          <p:nvSpPr>
            <p:cNvPr id="63496" name="Rectangle 51"/>
            <p:cNvSpPr>
              <a:spLocks noChangeArrowheads="1"/>
            </p:cNvSpPr>
            <p:nvPr/>
          </p:nvSpPr>
          <p:spPr bwMode="auto">
            <a:xfrm>
              <a:off x="4544" y="235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2400" b="1">
                  <a:solidFill>
                    <a:schemeClr val="tx1"/>
                  </a:solidFill>
                </a:rPr>
                <a:t>3</a:t>
              </a:r>
            </a:p>
          </p:txBody>
        </p:sp>
        <p:grpSp>
          <p:nvGrpSpPr>
            <p:cNvPr id="63497" name="Group 53"/>
            <p:cNvGrpSpPr>
              <a:grpSpLocks/>
            </p:cNvGrpSpPr>
            <p:nvPr/>
          </p:nvGrpSpPr>
          <p:grpSpPr bwMode="auto">
            <a:xfrm>
              <a:off x="2256" y="2352"/>
              <a:ext cx="2935" cy="288"/>
              <a:chOff x="2256" y="2352"/>
              <a:chExt cx="2935" cy="288"/>
            </a:xfrm>
          </p:grpSpPr>
          <p:sp>
            <p:nvSpPr>
              <p:cNvPr id="63498" name="Text Box 4"/>
              <p:cNvSpPr txBox="1">
                <a:spLocks noChangeArrowheads="1"/>
              </p:cNvSpPr>
              <p:nvPr/>
            </p:nvSpPr>
            <p:spPr bwMode="auto">
              <a:xfrm>
                <a:off x="2256" y="2352"/>
                <a:ext cx="29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b="1">
                    <a:solidFill>
                      <a:schemeClr val="tx1"/>
                    </a:solidFill>
                  </a:rPr>
                  <a:t>B</a:t>
                </a:r>
                <a:r>
                  <a:rPr lang="en-US" sz="2400" b="1" baseline="-25000">
                    <a:solidFill>
                      <a:schemeClr val="tx1"/>
                    </a:solidFill>
                  </a:rPr>
                  <a:t>2</a:t>
                </a:r>
                <a:r>
                  <a:rPr lang="en-US" sz="2400" b="1">
                    <a:solidFill>
                      <a:schemeClr val="tx1"/>
                    </a:solidFill>
                  </a:rPr>
                  <a:t>H</a:t>
                </a:r>
                <a:r>
                  <a:rPr lang="en-US" sz="2400" b="1" baseline="-25000">
                    <a:solidFill>
                      <a:schemeClr val="tx1"/>
                    </a:solidFill>
                  </a:rPr>
                  <a:t>6</a:t>
                </a:r>
                <a:r>
                  <a:rPr lang="en-US" sz="2400" b="1">
                    <a:solidFill>
                      <a:schemeClr val="tx1"/>
                    </a:solidFill>
                  </a:rPr>
                  <a:t>  +     O</a:t>
                </a:r>
                <a:r>
                  <a:rPr lang="en-US" sz="2400" b="1" baseline="-25000">
                    <a:solidFill>
                      <a:schemeClr val="tx1"/>
                    </a:solidFill>
                  </a:rPr>
                  <a:t>2</a:t>
                </a:r>
                <a:r>
                  <a:rPr lang="en-US" sz="2400" b="1">
                    <a:solidFill>
                      <a:schemeClr val="tx1"/>
                    </a:solidFill>
                  </a:rPr>
                  <a:t>  </a:t>
                </a:r>
                <a:r>
                  <a:rPr lang="en-US" sz="2400" b="1">
                    <a:solidFill>
                      <a:schemeClr val="tx1"/>
                    </a:solidFill>
                    <a:sym typeface="Wingdings" pitchFamily="2" charset="2"/>
                  </a:rPr>
                  <a:t>      B</a:t>
                </a:r>
                <a:r>
                  <a:rPr lang="en-US" sz="2400" b="1" baseline="-25000">
                    <a:solidFill>
                      <a:schemeClr val="tx1"/>
                    </a:solidFill>
                  </a:rPr>
                  <a:t>2</a:t>
                </a:r>
                <a:r>
                  <a:rPr lang="en-US" sz="2400" b="1">
                    <a:solidFill>
                      <a:schemeClr val="tx1"/>
                    </a:solidFill>
                    <a:sym typeface="Wingdings" pitchFamily="2" charset="2"/>
                  </a:rPr>
                  <a:t>O</a:t>
                </a:r>
                <a:r>
                  <a:rPr lang="en-US" sz="2400" b="1" baseline="-25000">
                    <a:solidFill>
                      <a:schemeClr val="tx1"/>
                    </a:solidFill>
                  </a:rPr>
                  <a:t>3</a:t>
                </a:r>
                <a:r>
                  <a:rPr lang="en-US" sz="2400" b="1">
                    <a:solidFill>
                      <a:schemeClr val="tx1"/>
                    </a:solidFill>
                    <a:sym typeface="Wingdings" pitchFamily="2" charset="2"/>
                  </a:rPr>
                  <a:t>  +     H</a:t>
                </a:r>
                <a:r>
                  <a:rPr lang="en-US" sz="2400" b="1" baseline="-25000">
                    <a:solidFill>
                      <a:schemeClr val="tx1"/>
                    </a:solidFill>
                  </a:rPr>
                  <a:t>2</a:t>
                </a:r>
                <a:r>
                  <a:rPr lang="en-US" sz="2400" b="1">
                    <a:solidFill>
                      <a:schemeClr val="tx1"/>
                    </a:solidFill>
                    <a:sym typeface="Wingdings" pitchFamily="2" charset="2"/>
                  </a:rPr>
                  <a:t>O</a:t>
                </a:r>
              </a:p>
            </p:txBody>
          </p:sp>
          <p:sp>
            <p:nvSpPr>
              <p:cNvPr id="63499" name="Line 52"/>
              <p:cNvSpPr>
                <a:spLocks noChangeShapeType="1"/>
              </p:cNvSpPr>
              <p:nvPr/>
            </p:nvSpPr>
            <p:spPr bwMode="auto">
              <a:xfrm>
                <a:off x="3488" y="2493"/>
                <a:ext cx="2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5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8334375" cy="655638"/>
          </a:xfrm>
        </p:spPr>
        <p:txBody>
          <a:bodyPr>
            <a:normAutofit fontScale="90000"/>
          </a:bodyPr>
          <a:lstStyle/>
          <a:p>
            <a:pPr algn="ctr" eaLnBrk="1" hangingPunct="1"/>
            <a:r>
              <a:rPr lang="en-US" sz="3600" u="sng" smtClean="0"/>
              <a:t>Physical States in Chemical Equations</a:t>
            </a:r>
          </a:p>
        </p:txBody>
      </p:sp>
      <p:sp>
        <p:nvSpPr>
          <p:cNvPr id="7171" name="Rectangle 3"/>
          <p:cNvSpPr>
            <a:spLocks noGrp="1" noChangeArrowheads="1"/>
          </p:cNvSpPr>
          <p:nvPr>
            <p:ph type="body" sz="half" idx="1"/>
          </p:nvPr>
        </p:nvSpPr>
        <p:spPr>
          <a:xfrm>
            <a:off x="762000" y="990600"/>
            <a:ext cx="7696200" cy="5135563"/>
          </a:xfrm>
        </p:spPr>
        <p:txBody>
          <a:bodyPr/>
          <a:lstStyle/>
          <a:p>
            <a:pPr eaLnBrk="1" hangingPunct="1"/>
            <a:r>
              <a:rPr lang="en-US" sz="2000" smtClean="0"/>
              <a:t>Chemical equations give physical states of reactants and products.</a:t>
            </a:r>
          </a:p>
          <a:p>
            <a:pPr eaLnBrk="1" hangingPunct="1">
              <a:buFontTx/>
              <a:buNone/>
            </a:pPr>
            <a:endParaRPr lang="en-US" sz="2000" smtClean="0"/>
          </a:p>
          <a:p>
            <a:pPr eaLnBrk="1" hangingPunct="1"/>
            <a:endParaRPr lang="en-US" sz="2000" smtClean="0"/>
          </a:p>
          <a:p>
            <a:pPr eaLnBrk="1" hangingPunct="1"/>
            <a:endParaRPr lang="en-US" sz="2000" smtClean="0"/>
          </a:p>
          <a:p>
            <a:pPr eaLnBrk="1" hangingPunct="1">
              <a:buFontTx/>
              <a:buNone/>
            </a:pPr>
            <a:r>
              <a:rPr lang="en-US" sz="2000" smtClean="0"/>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endParaRPr lang="en-US" sz="2000" smtClean="0"/>
          </a:p>
          <a:p>
            <a:pPr eaLnBrk="1" hangingPunct="1"/>
            <a:endParaRPr lang="en-US" sz="2000" smtClean="0"/>
          </a:p>
          <a:p>
            <a:pPr eaLnBrk="1" hangingPunct="1"/>
            <a:r>
              <a:rPr lang="en-US" sz="2000" smtClean="0"/>
              <a:t>Physical states appear after the chemical formulas in the equation.</a:t>
            </a:r>
          </a:p>
        </p:txBody>
      </p:sp>
      <p:graphicFrame>
        <p:nvGraphicFramePr>
          <p:cNvPr id="7192" name="Object 24"/>
          <p:cNvGraphicFramePr>
            <a:graphicFrameLocks noGrp="1" noChangeAspect="1"/>
          </p:cNvGraphicFramePr>
          <p:nvPr>
            <p:ph sz="half" idx="2"/>
          </p:nvPr>
        </p:nvGraphicFramePr>
        <p:xfrm>
          <a:off x="609600" y="5483225"/>
          <a:ext cx="8077200" cy="536575"/>
        </p:xfrm>
        <a:graphic>
          <a:graphicData uri="http://schemas.openxmlformats.org/presentationml/2006/ole">
            <mc:AlternateContent xmlns:mc="http://schemas.openxmlformats.org/markup-compatibility/2006">
              <mc:Choice xmlns:v="urn:schemas-microsoft-com:vml" Requires="v">
                <p:oleObj spid="_x0000_s7201" name="Equation" r:id="rId4" imgW="3632200" imgH="241300" progId="Equation.3">
                  <p:embed/>
                </p:oleObj>
              </mc:Choice>
              <mc:Fallback>
                <p:oleObj name="Equation" r:id="rId4" imgW="3632200" imgH="241300"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483225"/>
                        <a:ext cx="80772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3"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85F1240-5F3A-4ACA-89F9-0DE1BB269DA5}" type="slidenum">
              <a:rPr lang="en-US" sz="1400" smtClean="0">
                <a:solidFill>
                  <a:schemeClr val="tx1"/>
                </a:solidFill>
              </a:rPr>
              <a:pPr eaLnBrk="1" hangingPunct="1"/>
              <a:t>6</a:t>
            </a:fld>
            <a:endParaRPr lang="en-US" sz="1400" smtClean="0">
              <a:solidFill>
                <a:schemeClr val="tx1"/>
              </a:solidFill>
            </a:endParaRPr>
          </a:p>
        </p:txBody>
      </p:sp>
      <p:graphicFrame>
        <p:nvGraphicFramePr>
          <p:cNvPr id="103428" name="Group 4"/>
          <p:cNvGraphicFramePr>
            <a:graphicFrameLocks noGrp="1"/>
          </p:cNvGraphicFramePr>
          <p:nvPr/>
        </p:nvGraphicFramePr>
        <p:xfrm>
          <a:off x="1600200" y="2209800"/>
          <a:ext cx="6019800" cy="1855788"/>
        </p:xfrm>
        <a:graphic>
          <a:graphicData uri="http://schemas.openxmlformats.org/drawingml/2006/table">
            <a:tbl>
              <a:tblPr/>
              <a:tblGrid>
                <a:gridCol w="4230688"/>
                <a:gridCol w="1789112"/>
              </a:tblGrid>
              <a:tr h="3952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1" i="0" u="none" strike="noStrike" cap="none" normalizeH="0" baseline="0" dirty="0" smtClean="0">
                          <a:ln>
                            <a:noFill/>
                          </a:ln>
                          <a:solidFill>
                            <a:srgbClr val="000000"/>
                          </a:solidFill>
                          <a:effectLst/>
                          <a:latin typeface="Arial" charset="0"/>
                          <a:cs typeface="Arial" charset="0"/>
                        </a:rPr>
                        <a:t>Physical 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1" i="0" u="none" strike="noStrike" cap="none" normalizeH="0" baseline="0" dirty="0" smtClean="0">
                          <a:ln>
                            <a:noFill/>
                          </a:ln>
                          <a:solidFill>
                            <a:srgbClr val="000000"/>
                          </a:solidFill>
                          <a:effectLst/>
                          <a:latin typeface="Arial" charset="0"/>
                          <a:cs typeface="Arial" charset="0"/>
                        </a:rPr>
                        <a:t>Symbol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rgbClr val="000000"/>
                          </a:solidFill>
                          <a:effectLst/>
                          <a:latin typeface="Arial" charset="0"/>
                          <a:cs typeface="Arial" charset="0"/>
                        </a:rPr>
                        <a:t>Solid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rgbClr val="000000"/>
                          </a:solidFill>
                          <a:effectLst/>
                          <a:latin typeface="Arial" charset="0"/>
                          <a:cs typeface="Arial"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rgbClr val="000000"/>
                          </a:solidFill>
                          <a:effectLst/>
                          <a:latin typeface="Arial" charset="0"/>
                          <a:cs typeface="Arial" charset="0"/>
                        </a:rPr>
                        <a:t>Liquid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rgbClr val="000000"/>
                          </a:solidFill>
                          <a:effectLst/>
                          <a:latin typeface="Arial" charset="0"/>
                          <a:cs typeface="Arial" charset="0"/>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rgbClr val="000000"/>
                          </a:solidFill>
                          <a:effectLst/>
                          <a:latin typeface="Arial" charset="0"/>
                          <a:cs typeface="Arial" charset="0"/>
                        </a:rPr>
                        <a:t>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rgbClr val="000000"/>
                          </a:solidFill>
                          <a:effectLst/>
                          <a:latin typeface="Arial" charset="0"/>
                          <a:cs typeface="Arial"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rgbClr val="000000"/>
                          </a:solidFill>
                          <a:effectLst/>
                          <a:latin typeface="Arial" charset="0"/>
                          <a:cs typeface="Arial" charset="0"/>
                        </a:rPr>
                        <a:t>Dissolved in water (in aqueous solution)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400" b="0" i="0" u="none" strike="noStrike" cap="none" normalizeH="0" baseline="0" dirty="0" smtClean="0">
                          <a:ln>
                            <a:noFill/>
                          </a:ln>
                          <a:solidFill>
                            <a:srgbClr val="000000"/>
                          </a:solidFill>
                          <a:effectLst/>
                          <a:latin typeface="Arial" charset="0"/>
                          <a:cs typeface="Arial" charset="0"/>
                        </a:rPr>
                        <a:t>(</a:t>
                      </a:r>
                      <a:r>
                        <a:rPr kumimoji="0" lang="en-US" sz="1400" b="0" i="0" u="none" strike="noStrike" cap="none" normalizeH="0" baseline="0" dirty="0" err="1" smtClean="0">
                          <a:ln>
                            <a:noFill/>
                          </a:ln>
                          <a:solidFill>
                            <a:srgbClr val="000000"/>
                          </a:solidFill>
                          <a:effectLst/>
                          <a:latin typeface="Arial" charset="0"/>
                          <a:cs typeface="Arial" charset="0"/>
                        </a:rPr>
                        <a:t>aq</a:t>
                      </a:r>
                      <a:r>
                        <a:rPr kumimoji="0" lang="en-US" sz="14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50000">
                          <a:schemeClr val="accent1">
                            <a:gamma/>
                            <a:tint val="12549"/>
                            <a:invGamma/>
                          </a:schemeClr>
                        </a:gs>
                        <a:gs pos="100000">
                          <a:schemeClr val="accent1"/>
                        </a:gs>
                      </a:gsLst>
                      <a:lin ang="5400000" scaled="1"/>
                    </a:gradFill>
                  </a:tcPr>
                </a:tc>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02BAE9F5-A976-44C4-AFDE-D56A7DD22DCB}" type="slidenum">
              <a:rPr lang="en-US" sz="1400" smtClean="0">
                <a:solidFill>
                  <a:schemeClr val="tx1"/>
                </a:solidFill>
              </a:rPr>
              <a:pPr eaLnBrk="1" hangingPunct="1"/>
              <a:t>60</a:t>
            </a:fld>
            <a:endParaRPr lang="en-US" sz="1400" smtClean="0">
              <a:solidFill>
                <a:schemeClr val="tx1"/>
              </a:solidFill>
            </a:endParaRPr>
          </a:p>
        </p:txBody>
      </p:sp>
      <p:sp>
        <p:nvSpPr>
          <p:cNvPr id="69634" name="Rectangle 2"/>
          <p:cNvSpPr>
            <a:spLocks noGrp="1" noChangeArrowheads="1"/>
          </p:cNvSpPr>
          <p:nvPr>
            <p:ph type="title" idx="4294967295"/>
          </p:nvPr>
        </p:nvSpPr>
        <p:spPr>
          <a:xfrm>
            <a:off x="1455737" y="-76200"/>
            <a:ext cx="6316663" cy="1143000"/>
          </a:xfrm>
        </p:spPr>
        <p:txBody>
          <a:bodyPr anchor="ctr"/>
          <a:lstStyle/>
          <a:p>
            <a:pPr algn="ctr" eaLnBrk="1" hangingPunct="1"/>
            <a:r>
              <a:rPr lang="en-US" u="sng" dirty="0" smtClean="0"/>
              <a:t>Limiting Reactants</a:t>
            </a:r>
          </a:p>
        </p:txBody>
      </p:sp>
      <p:sp>
        <p:nvSpPr>
          <p:cNvPr id="591875" name="Rectangle 3"/>
          <p:cNvSpPr>
            <a:spLocks noGrp="1" noChangeArrowheads="1"/>
          </p:cNvSpPr>
          <p:nvPr>
            <p:ph type="body" idx="4294967295"/>
          </p:nvPr>
        </p:nvSpPr>
        <p:spPr>
          <a:xfrm>
            <a:off x="533400" y="914400"/>
            <a:ext cx="8077200" cy="5153025"/>
          </a:xfrm>
        </p:spPr>
        <p:txBody>
          <a:bodyPr/>
          <a:lstStyle/>
          <a:p>
            <a:pPr eaLnBrk="1" hangingPunct="1">
              <a:defRPr/>
            </a:pPr>
            <a:r>
              <a:rPr lang="en-US" sz="2000" dirty="0" smtClean="0"/>
              <a:t>The limiting reactant (limiting reagent) is the compound that determines the extent of the reaction.</a:t>
            </a:r>
          </a:p>
          <a:p>
            <a:pPr lvl="1" eaLnBrk="1" hangingPunct="1">
              <a:defRPr/>
            </a:pPr>
            <a:r>
              <a:rPr lang="en-US" sz="1800" dirty="0" smtClean="0"/>
              <a:t>The limiting reactant gets used up first, not allowing the reaction to continue.  The other reactant(s) are considered to be in excess.</a:t>
            </a:r>
          </a:p>
          <a:p>
            <a:pPr lvl="1" eaLnBrk="1" hangingPunct="1">
              <a:defRPr/>
            </a:pPr>
            <a:r>
              <a:rPr lang="en-US" sz="1800" dirty="0" smtClean="0"/>
              <a:t>To determine the limiting reactant, choose the reactant that yields the lower amount of product.</a:t>
            </a:r>
          </a:p>
          <a:p>
            <a:pPr eaLnBrk="1" hangingPunct="1">
              <a:spcBef>
                <a:spcPct val="80000"/>
              </a:spcBef>
              <a:defRPr/>
            </a:pPr>
            <a:r>
              <a:rPr lang="en-US" sz="2000" dirty="0" smtClean="0">
                <a:effectLst>
                  <a:outerShdw blurRad="38100" dist="38100" dir="2700000" algn="tl">
                    <a:srgbClr val="FFFFFF"/>
                  </a:outerShdw>
                </a:effectLst>
              </a:rPr>
              <a:t>Limiting Reactant</a:t>
            </a:r>
            <a:endParaRPr lang="en-US" sz="2000" dirty="0" smtClean="0"/>
          </a:p>
          <a:p>
            <a:pPr lvl="1" eaLnBrk="1" hangingPunct="1">
              <a:spcBef>
                <a:spcPct val="10000"/>
              </a:spcBef>
              <a:defRPr/>
            </a:pPr>
            <a:r>
              <a:rPr lang="en-US" sz="1800" dirty="0" smtClean="0"/>
              <a:t>used up in a reaction</a:t>
            </a:r>
          </a:p>
          <a:p>
            <a:pPr lvl="1" eaLnBrk="1" hangingPunct="1">
              <a:spcBef>
                <a:spcPct val="10000"/>
              </a:spcBef>
              <a:defRPr/>
            </a:pPr>
            <a:r>
              <a:rPr lang="en-US" sz="1800" dirty="0" smtClean="0"/>
              <a:t>determines the amount of product</a:t>
            </a:r>
          </a:p>
          <a:p>
            <a:pPr eaLnBrk="1" hangingPunct="1">
              <a:spcBef>
                <a:spcPct val="50000"/>
              </a:spcBef>
              <a:defRPr/>
            </a:pPr>
            <a:r>
              <a:rPr lang="en-US" sz="2000" dirty="0" smtClean="0">
                <a:effectLst>
                  <a:outerShdw blurRad="38100" dist="38100" dir="2700000" algn="tl">
                    <a:srgbClr val="FFFFFF"/>
                  </a:outerShdw>
                </a:effectLst>
              </a:rPr>
              <a:t>Excess Reactant</a:t>
            </a:r>
            <a:endParaRPr lang="en-US" sz="2000" dirty="0" smtClean="0"/>
          </a:p>
          <a:p>
            <a:pPr lvl="1" eaLnBrk="1" hangingPunct="1">
              <a:spcBef>
                <a:spcPct val="10000"/>
              </a:spcBef>
              <a:defRPr/>
            </a:pPr>
            <a:r>
              <a:rPr lang="en-US" sz="1800" dirty="0" smtClean="0"/>
              <a:t>added to ensure that the other reactant is completely used up</a:t>
            </a:r>
          </a:p>
          <a:p>
            <a:pPr lvl="1" eaLnBrk="1" hangingPunct="1">
              <a:spcBef>
                <a:spcPct val="10000"/>
              </a:spcBef>
              <a:defRPr/>
            </a:pPr>
            <a:r>
              <a:rPr lang="en-US" sz="1800" dirty="0" smtClean="0"/>
              <a:t>cheaper &amp; easier to recycle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Effect transition="in" filter="wipe(left)">
                                      <p:cBhvr>
                                        <p:cTn id="7" dur="500"/>
                                        <p:tgtEl>
                                          <p:spTgt spid="591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1875">
                                            <p:txEl>
                                              <p:pRg st="1" end="1"/>
                                            </p:txEl>
                                          </p:spTgt>
                                        </p:tgtEl>
                                        <p:attrNameLst>
                                          <p:attrName>style.visibility</p:attrName>
                                        </p:attrNameLst>
                                      </p:cBhvr>
                                      <p:to>
                                        <p:strVal val="visible"/>
                                      </p:to>
                                    </p:set>
                                    <p:animEffect transition="in" filter="wipe(left)">
                                      <p:cBhvr>
                                        <p:cTn id="12" dur="500"/>
                                        <p:tgtEl>
                                          <p:spTgt spid="591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1875">
                                            <p:txEl>
                                              <p:pRg st="2" end="2"/>
                                            </p:txEl>
                                          </p:spTgt>
                                        </p:tgtEl>
                                        <p:attrNameLst>
                                          <p:attrName>style.visibility</p:attrName>
                                        </p:attrNameLst>
                                      </p:cBhvr>
                                      <p:to>
                                        <p:strVal val="visible"/>
                                      </p:to>
                                    </p:set>
                                    <p:animEffect transition="in" filter="wipe(left)">
                                      <p:cBhvr>
                                        <p:cTn id="17" dur="500"/>
                                        <p:tgtEl>
                                          <p:spTgt spid="591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1875">
                                            <p:txEl>
                                              <p:pRg st="3" end="3"/>
                                            </p:txEl>
                                          </p:spTgt>
                                        </p:tgtEl>
                                        <p:attrNameLst>
                                          <p:attrName>style.visibility</p:attrName>
                                        </p:attrNameLst>
                                      </p:cBhvr>
                                      <p:to>
                                        <p:strVal val="visible"/>
                                      </p:to>
                                    </p:set>
                                    <p:animEffect transition="in" filter="wipe(left)">
                                      <p:cBhvr>
                                        <p:cTn id="22" dur="500"/>
                                        <p:tgtEl>
                                          <p:spTgt spid="5918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1875">
                                            <p:txEl>
                                              <p:pRg st="4" end="4"/>
                                            </p:txEl>
                                          </p:spTgt>
                                        </p:tgtEl>
                                        <p:attrNameLst>
                                          <p:attrName>style.visibility</p:attrName>
                                        </p:attrNameLst>
                                      </p:cBhvr>
                                      <p:to>
                                        <p:strVal val="visible"/>
                                      </p:to>
                                    </p:set>
                                    <p:animEffect transition="in" filter="wipe(left)">
                                      <p:cBhvr>
                                        <p:cTn id="27" dur="500"/>
                                        <p:tgtEl>
                                          <p:spTgt spid="5918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1875">
                                            <p:txEl>
                                              <p:pRg st="5" end="5"/>
                                            </p:txEl>
                                          </p:spTgt>
                                        </p:tgtEl>
                                        <p:attrNameLst>
                                          <p:attrName>style.visibility</p:attrName>
                                        </p:attrNameLst>
                                      </p:cBhvr>
                                      <p:to>
                                        <p:strVal val="visible"/>
                                      </p:to>
                                    </p:set>
                                    <p:animEffect transition="in" filter="wipe(left)">
                                      <p:cBhvr>
                                        <p:cTn id="32" dur="500"/>
                                        <p:tgtEl>
                                          <p:spTgt spid="5918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1875">
                                            <p:txEl>
                                              <p:pRg st="6" end="6"/>
                                            </p:txEl>
                                          </p:spTgt>
                                        </p:tgtEl>
                                        <p:attrNameLst>
                                          <p:attrName>style.visibility</p:attrName>
                                        </p:attrNameLst>
                                      </p:cBhvr>
                                      <p:to>
                                        <p:strVal val="visible"/>
                                      </p:to>
                                    </p:set>
                                    <p:animEffect transition="in" filter="wipe(left)">
                                      <p:cBhvr>
                                        <p:cTn id="37" dur="500"/>
                                        <p:tgtEl>
                                          <p:spTgt spid="59187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91875">
                                            <p:txEl>
                                              <p:pRg st="7" end="7"/>
                                            </p:txEl>
                                          </p:spTgt>
                                        </p:tgtEl>
                                        <p:attrNameLst>
                                          <p:attrName>style.visibility</p:attrName>
                                        </p:attrNameLst>
                                      </p:cBhvr>
                                      <p:to>
                                        <p:strVal val="visible"/>
                                      </p:to>
                                    </p:set>
                                    <p:animEffect transition="in" filter="wipe(left)">
                                      <p:cBhvr>
                                        <p:cTn id="42" dur="500"/>
                                        <p:tgtEl>
                                          <p:spTgt spid="59187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91875">
                                            <p:txEl>
                                              <p:pRg st="8" end="8"/>
                                            </p:txEl>
                                          </p:spTgt>
                                        </p:tgtEl>
                                        <p:attrNameLst>
                                          <p:attrName>style.visibility</p:attrName>
                                        </p:attrNameLst>
                                      </p:cBhvr>
                                      <p:to>
                                        <p:strVal val="visible"/>
                                      </p:to>
                                    </p:set>
                                    <p:animEffect transition="in" filter="wipe(left)">
                                      <p:cBhvr>
                                        <p:cTn id="47" dur="500"/>
                                        <p:tgtEl>
                                          <p:spTgt spid="591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04813" y="1447800"/>
            <a:ext cx="2097087" cy="3036888"/>
            <a:chOff x="-4" y="1"/>
            <a:chExt cx="1153" cy="1669"/>
          </a:xfrm>
        </p:grpSpPr>
        <p:pic>
          <p:nvPicPr>
            <p:cNvPr id="65638" name="Picture 11"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23" y="22"/>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 name="Picture 12"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9" y="430"/>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40" name="Picture 13"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4" y="1249"/>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41" name="Picture 14"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0" y="842"/>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42" name="Picture 15"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623" y="1"/>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43" name="Picture 16"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609" y="409"/>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44" name="Picture 17"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596" y="1228"/>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45" name="Picture 18"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600" y="821"/>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95"/>
          <p:cNvGrpSpPr>
            <a:grpSpLocks/>
          </p:cNvGrpSpPr>
          <p:nvPr/>
        </p:nvGrpSpPr>
        <p:grpSpPr bwMode="auto">
          <a:xfrm>
            <a:off x="5556250" y="1450975"/>
            <a:ext cx="2097088" cy="3036888"/>
            <a:chOff x="3622" y="1020"/>
            <a:chExt cx="1321" cy="1913"/>
          </a:xfrm>
        </p:grpSpPr>
        <p:grpSp>
          <p:nvGrpSpPr>
            <p:cNvPr id="65605" name="Group 47"/>
            <p:cNvGrpSpPr>
              <a:grpSpLocks/>
            </p:cNvGrpSpPr>
            <p:nvPr/>
          </p:nvGrpSpPr>
          <p:grpSpPr bwMode="auto">
            <a:xfrm>
              <a:off x="3622" y="1020"/>
              <a:ext cx="1321" cy="1913"/>
              <a:chOff x="-4" y="1"/>
              <a:chExt cx="1153" cy="1669"/>
            </a:xfrm>
          </p:grpSpPr>
          <p:pic>
            <p:nvPicPr>
              <p:cNvPr id="65630" name="Picture 48"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23" y="22"/>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1" name="Picture 49"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9" y="430"/>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2" name="Picture 50"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4" y="1249"/>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3" name="Picture 51"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0" y="842"/>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4" name="Picture 52"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623" y="1"/>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5" name="Picture 53"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609" y="409"/>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6" name="Picture 54"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596" y="1228"/>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7" name="Picture 55" descr="car_body"/>
              <p:cNvPicPr>
                <a:picLocks noChangeAspect="1" noChangeArrowheads="1"/>
              </p:cNvPicPr>
              <p:nvPr/>
            </p:nvPicPr>
            <p:blipFill>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a:stretch>
                <a:fillRect/>
              </a:stretch>
            </p:blipFill>
            <p:spPr bwMode="auto">
              <a:xfrm>
                <a:off x="600" y="821"/>
                <a:ext cx="526"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606" name="Group 56"/>
            <p:cNvGrpSpPr>
              <a:grpSpLocks/>
            </p:cNvGrpSpPr>
            <p:nvPr/>
          </p:nvGrpSpPr>
          <p:grpSpPr bwMode="auto">
            <a:xfrm>
              <a:off x="3826" y="2639"/>
              <a:ext cx="370" cy="261"/>
              <a:chOff x="853" y="2992"/>
              <a:chExt cx="477" cy="336"/>
            </a:xfrm>
          </p:grpSpPr>
          <p:pic>
            <p:nvPicPr>
              <p:cNvPr id="65628" name="Picture 57"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853" y="3163"/>
                <a:ext cx="1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9" name="Picture 58" descr="Semi_Steel_Radial_Passenger_Car_Ti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1227" y="2992"/>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607" name="Group 59"/>
            <p:cNvGrpSpPr>
              <a:grpSpLocks/>
            </p:cNvGrpSpPr>
            <p:nvPr/>
          </p:nvGrpSpPr>
          <p:grpSpPr bwMode="auto">
            <a:xfrm>
              <a:off x="3833" y="2172"/>
              <a:ext cx="370" cy="261"/>
              <a:chOff x="853" y="2992"/>
              <a:chExt cx="477" cy="336"/>
            </a:xfrm>
          </p:grpSpPr>
          <p:pic>
            <p:nvPicPr>
              <p:cNvPr id="65626" name="Picture 60"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853" y="3163"/>
                <a:ext cx="1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7" name="Picture 61" descr="Semi_Steel_Radial_Passenger_Car_Ti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1227" y="2992"/>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608" name="Group 62"/>
            <p:cNvGrpSpPr>
              <a:grpSpLocks/>
            </p:cNvGrpSpPr>
            <p:nvPr/>
          </p:nvGrpSpPr>
          <p:grpSpPr bwMode="auto">
            <a:xfrm>
              <a:off x="3841" y="1699"/>
              <a:ext cx="370" cy="261"/>
              <a:chOff x="853" y="2992"/>
              <a:chExt cx="477" cy="336"/>
            </a:xfrm>
          </p:grpSpPr>
          <p:pic>
            <p:nvPicPr>
              <p:cNvPr id="65624" name="Picture 63"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853" y="3163"/>
                <a:ext cx="1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5" name="Picture 64" descr="Semi_Steel_Radial_Passenger_Car_Ti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1227" y="2992"/>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609" name="Group 65"/>
            <p:cNvGrpSpPr>
              <a:grpSpLocks/>
            </p:cNvGrpSpPr>
            <p:nvPr/>
          </p:nvGrpSpPr>
          <p:grpSpPr bwMode="auto">
            <a:xfrm>
              <a:off x="3856" y="1232"/>
              <a:ext cx="371" cy="261"/>
              <a:chOff x="853" y="2992"/>
              <a:chExt cx="477" cy="336"/>
            </a:xfrm>
          </p:grpSpPr>
          <p:pic>
            <p:nvPicPr>
              <p:cNvPr id="65622" name="Picture 66" descr="Semi_Steel_Radial_Passenger_Car_Tir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853" y="3163"/>
                <a:ext cx="1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3" name="Picture 67" descr="Semi_Steel_Radial_Passenger_Car_Ti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1227" y="2992"/>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610" name="Group 68"/>
            <p:cNvGrpSpPr>
              <a:grpSpLocks/>
            </p:cNvGrpSpPr>
            <p:nvPr/>
          </p:nvGrpSpPr>
          <p:grpSpPr bwMode="auto">
            <a:xfrm>
              <a:off x="4512" y="2614"/>
              <a:ext cx="370" cy="261"/>
              <a:chOff x="853" y="2992"/>
              <a:chExt cx="477" cy="336"/>
            </a:xfrm>
          </p:grpSpPr>
          <p:pic>
            <p:nvPicPr>
              <p:cNvPr id="65620" name="Picture 69"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853" y="3163"/>
                <a:ext cx="1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1" name="Picture 70" descr="Semi_Steel_Radial_Passenger_Car_Ti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1227" y="2992"/>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611" name="Group 71"/>
            <p:cNvGrpSpPr>
              <a:grpSpLocks/>
            </p:cNvGrpSpPr>
            <p:nvPr/>
          </p:nvGrpSpPr>
          <p:grpSpPr bwMode="auto">
            <a:xfrm>
              <a:off x="4519" y="2147"/>
              <a:ext cx="370" cy="261"/>
              <a:chOff x="853" y="2992"/>
              <a:chExt cx="477" cy="336"/>
            </a:xfrm>
          </p:grpSpPr>
          <p:pic>
            <p:nvPicPr>
              <p:cNvPr id="65618" name="Picture 72"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853" y="3163"/>
                <a:ext cx="1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9" name="Picture 73" descr="Semi_Steel_Radial_Passenger_Car_Ti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1227" y="2992"/>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612" name="Group 74"/>
            <p:cNvGrpSpPr>
              <a:grpSpLocks/>
            </p:cNvGrpSpPr>
            <p:nvPr/>
          </p:nvGrpSpPr>
          <p:grpSpPr bwMode="auto">
            <a:xfrm>
              <a:off x="4527" y="1674"/>
              <a:ext cx="370" cy="261"/>
              <a:chOff x="853" y="2992"/>
              <a:chExt cx="477" cy="336"/>
            </a:xfrm>
          </p:grpSpPr>
          <p:pic>
            <p:nvPicPr>
              <p:cNvPr id="65616" name="Picture 75"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853" y="3163"/>
                <a:ext cx="1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7" name="Picture 76" descr="Semi_Steel_Radial_Passenger_Car_Ti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1227" y="2992"/>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613" name="Group 77"/>
            <p:cNvGrpSpPr>
              <a:grpSpLocks/>
            </p:cNvGrpSpPr>
            <p:nvPr/>
          </p:nvGrpSpPr>
          <p:grpSpPr bwMode="auto">
            <a:xfrm>
              <a:off x="4543" y="1207"/>
              <a:ext cx="370" cy="261"/>
              <a:chOff x="853" y="2992"/>
              <a:chExt cx="477" cy="336"/>
            </a:xfrm>
          </p:grpSpPr>
          <p:pic>
            <p:nvPicPr>
              <p:cNvPr id="65614" name="Picture 78"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853" y="3163"/>
                <a:ext cx="1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5" name="Picture 79" descr="Semi_Steel_Radial_Passenger_Car_Ti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1227" y="2992"/>
                <a:ext cx="10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145"/>
          <p:cNvGrpSpPr>
            <a:grpSpLocks/>
          </p:cNvGrpSpPr>
          <p:nvPr/>
        </p:nvGrpSpPr>
        <p:grpSpPr bwMode="auto">
          <a:xfrm>
            <a:off x="3314700" y="3478213"/>
            <a:ext cx="1219200" cy="203200"/>
            <a:chOff x="2482" y="1874"/>
            <a:chExt cx="768" cy="128"/>
          </a:xfrm>
        </p:grpSpPr>
        <p:pic>
          <p:nvPicPr>
            <p:cNvPr id="65597" name="Picture 136"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48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8" name="Picture 137"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578"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9" name="Picture 138"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674"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00" name="Picture 139"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77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01" name="Picture 140"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86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02" name="Picture 141"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96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03" name="Picture 143"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06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04" name="Picture 144"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15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46"/>
          <p:cNvGrpSpPr>
            <a:grpSpLocks/>
          </p:cNvGrpSpPr>
          <p:nvPr/>
        </p:nvGrpSpPr>
        <p:grpSpPr bwMode="auto">
          <a:xfrm>
            <a:off x="3314700" y="3251200"/>
            <a:ext cx="1219200" cy="203200"/>
            <a:chOff x="2482" y="1874"/>
            <a:chExt cx="768" cy="128"/>
          </a:xfrm>
        </p:grpSpPr>
        <p:pic>
          <p:nvPicPr>
            <p:cNvPr id="65589" name="Picture 147"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48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0" name="Picture 148"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578"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1" name="Picture 149"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674"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2" name="Picture 150"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77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3" name="Picture 151"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86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4" name="Picture 152"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96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5" name="Picture 153"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06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6" name="Picture 154"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15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00"/>
          <p:cNvGrpSpPr>
            <a:grpSpLocks/>
          </p:cNvGrpSpPr>
          <p:nvPr/>
        </p:nvGrpSpPr>
        <p:grpSpPr bwMode="auto">
          <a:xfrm>
            <a:off x="3313113" y="2346325"/>
            <a:ext cx="1220787" cy="882650"/>
            <a:chOff x="2057" y="1584"/>
            <a:chExt cx="769" cy="556"/>
          </a:xfrm>
        </p:grpSpPr>
        <p:grpSp>
          <p:nvGrpSpPr>
            <p:cNvPr id="65553" name="Group 156"/>
            <p:cNvGrpSpPr>
              <a:grpSpLocks/>
            </p:cNvGrpSpPr>
            <p:nvPr/>
          </p:nvGrpSpPr>
          <p:grpSpPr bwMode="auto">
            <a:xfrm>
              <a:off x="2058" y="2012"/>
              <a:ext cx="768" cy="128"/>
              <a:chOff x="2482" y="1874"/>
              <a:chExt cx="768" cy="128"/>
            </a:xfrm>
          </p:grpSpPr>
          <p:pic>
            <p:nvPicPr>
              <p:cNvPr id="65581" name="Picture 157"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48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2" name="Picture 158"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578"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3" name="Picture 159"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674"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4" name="Picture 160"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77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5" name="Picture 161"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86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6" name="Picture 162"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96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7" name="Picture 163"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06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8" name="Picture 164"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15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54" name="Group 165"/>
            <p:cNvGrpSpPr>
              <a:grpSpLocks/>
            </p:cNvGrpSpPr>
            <p:nvPr/>
          </p:nvGrpSpPr>
          <p:grpSpPr bwMode="auto">
            <a:xfrm>
              <a:off x="2058" y="1869"/>
              <a:ext cx="768" cy="128"/>
              <a:chOff x="2482" y="1874"/>
              <a:chExt cx="768" cy="128"/>
            </a:xfrm>
          </p:grpSpPr>
          <p:pic>
            <p:nvPicPr>
              <p:cNvPr id="65573" name="Picture 166"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48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4" name="Picture 167"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578"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5" name="Picture 168"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674"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169"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77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170"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86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8" name="Picture 171"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96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9" name="Picture 172"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06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80" name="Picture 173"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15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55" name="Group 174"/>
            <p:cNvGrpSpPr>
              <a:grpSpLocks/>
            </p:cNvGrpSpPr>
            <p:nvPr/>
          </p:nvGrpSpPr>
          <p:grpSpPr bwMode="auto">
            <a:xfrm>
              <a:off x="2057" y="1727"/>
              <a:ext cx="768" cy="128"/>
              <a:chOff x="2482" y="1874"/>
              <a:chExt cx="768" cy="128"/>
            </a:xfrm>
          </p:grpSpPr>
          <p:pic>
            <p:nvPicPr>
              <p:cNvPr id="65565" name="Picture 175"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48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176"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578"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177"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674"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178"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77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179"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86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180"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96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1" name="Picture 181"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06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182"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15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56" name="Group 183"/>
            <p:cNvGrpSpPr>
              <a:grpSpLocks/>
            </p:cNvGrpSpPr>
            <p:nvPr/>
          </p:nvGrpSpPr>
          <p:grpSpPr bwMode="auto">
            <a:xfrm>
              <a:off x="2057" y="1584"/>
              <a:ext cx="768" cy="128"/>
              <a:chOff x="2482" y="1874"/>
              <a:chExt cx="768" cy="128"/>
            </a:xfrm>
          </p:grpSpPr>
          <p:pic>
            <p:nvPicPr>
              <p:cNvPr id="65557" name="Picture 184"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48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185"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578"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186"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674"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187"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77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188"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86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189"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2962"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190"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060"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191" descr="Semi_Steel_Radial_Passenger_Car_Tir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37" t="6328" r="18326" b="5980"/>
              <a:stretch>
                <a:fillRect/>
              </a:stretch>
            </p:blipFill>
            <p:spPr bwMode="auto">
              <a:xfrm rot="546187">
                <a:off x="3156" y="1874"/>
                <a:ext cx="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08449" name="Line 193"/>
          <p:cNvSpPr>
            <a:spLocks noChangeShapeType="1"/>
          </p:cNvSpPr>
          <p:nvPr/>
        </p:nvSpPr>
        <p:spPr bwMode="auto">
          <a:xfrm>
            <a:off x="4729163" y="2978150"/>
            <a:ext cx="644525"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08450" name="Text Box 194"/>
          <p:cNvSpPr txBox="1">
            <a:spLocks noChangeArrowheads="1"/>
          </p:cNvSpPr>
          <p:nvPr/>
        </p:nvSpPr>
        <p:spPr bwMode="auto">
          <a:xfrm>
            <a:off x="2473325" y="2570163"/>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4400">
                <a:solidFill>
                  <a:schemeClr val="tx1"/>
                </a:solidFill>
              </a:rPr>
              <a:t>+</a:t>
            </a:r>
          </a:p>
        </p:txBody>
      </p:sp>
      <p:sp>
        <p:nvSpPr>
          <p:cNvPr id="65545" name="Text Box 196"/>
          <p:cNvSpPr txBox="1">
            <a:spLocks noChangeArrowheads="1"/>
          </p:cNvSpPr>
          <p:nvPr/>
        </p:nvSpPr>
        <p:spPr bwMode="auto">
          <a:xfrm>
            <a:off x="654050" y="4778375"/>
            <a:ext cx="1370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b="1">
                <a:solidFill>
                  <a:schemeClr val="tx1"/>
                </a:solidFill>
              </a:rPr>
              <a:t>8 car bodies</a:t>
            </a:r>
          </a:p>
        </p:txBody>
      </p:sp>
      <p:sp>
        <p:nvSpPr>
          <p:cNvPr id="608453" name="Text Box 197"/>
          <p:cNvSpPr txBox="1">
            <a:spLocks noChangeArrowheads="1"/>
          </p:cNvSpPr>
          <p:nvPr/>
        </p:nvSpPr>
        <p:spPr bwMode="auto">
          <a:xfrm>
            <a:off x="3575050" y="4765675"/>
            <a:ext cx="896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b="1">
                <a:solidFill>
                  <a:schemeClr val="tx1"/>
                </a:solidFill>
              </a:rPr>
              <a:t>48 tires</a:t>
            </a:r>
          </a:p>
        </p:txBody>
      </p:sp>
      <p:sp>
        <p:nvSpPr>
          <p:cNvPr id="608454" name="Text Box 198"/>
          <p:cNvSpPr txBox="1">
            <a:spLocks noChangeArrowheads="1"/>
          </p:cNvSpPr>
          <p:nvPr/>
        </p:nvSpPr>
        <p:spPr bwMode="auto">
          <a:xfrm>
            <a:off x="6394450" y="4765675"/>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b="1">
                <a:solidFill>
                  <a:schemeClr val="tx1"/>
                </a:solidFill>
              </a:rPr>
              <a:t>8 cars</a:t>
            </a:r>
          </a:p>
        </p:txBody>
      </p:sp>
      <p:sp>
        <p:nvSpPr>
          <p:cNvPr id="608455" name="Text Box 199"/>
          <p:cNvSpPr txBox="1">
            <a:spLocks noChangeArrowheads="1"/>
          </p:cNvSpPr>
          <p:nvPr/>
        </p:nvSpPr>
        <p:spPr bwMode="auto">
          <a:xfrm>
            <a:off x="7772400" y="2695575"/>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1600" b="1">
                <a:solidFill>
                  <a:schemeClr val="tx1"/>
                </a:solidFill>
              </a:rPr>
              <a:t>plus 16 tires</a:t>
            </a:r>
          </a:p>
          <a:p>
            <a:pPr algn="ctr" eaLnBrk="1" hangingPunct="1">
              <a:lnSpc>
                <a:spcPct val="100000"/>
              </a:lnSpc>
              <a:spcBef>
                <a:spcPct val="0"/>
              </a:spcBef>
              <a:buClrTx/>
              <a:buSzTx/>
            </a:pPr>
            <a:r>
              <a:rPr lang="en-US" sz="1600" b="1">
                <a:solidFill>
                  <a:schemeClr val="tx1"/>
                </a:solidFill>
              </a:rPr>
              <a:t>excess</a:t>
            </a:r>
          </a:p>
        </p:txBody>
      </p:sp>
      <p:sp>
        <p:nvSpPr>
          <p:cNvPr id="65552" name="Slide Number Placeholder 3"/>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2C1EF0E-8526-4DFA-9EC6-C59B2AED0DA7}" type="slidenum">
              <a:rPr lang="en-US" sz="1400" smtClean="0">
                <a:solidFill>
                  <a:schemeClr val="tx1"/>
                </a:solidFill>
              </a:rPr>
              <a:pPr eaLnBrk="1" hangingPunct="1"/>
              <a:t>61</a:t>
            </a:fld>
            <a:endParaRPr lang="en-US" sz="1400" smtClean="0">
              <a:solidFill>
                <a:schemeClr val="tx1"/>
              </a:solidFill>
            </a:endParaRPr>
          </a:p>
        </p:txBody>
      </p:sp>
      <p:sp>
        <p:nvSpPr>
          <p:cNvPr id="65549" name="Rectangle 201"/>
          <p:cNvSpPr>
            <a:spLocks noGrp="1" noChangeArrowheads="1"/>
          </p:cNvSpPr>
          <p:nvPr>
            <p:ph type="title" idx="4294967295"/>
          </p:nvPr>
        </p:nvSpPr>
        <p:spPr>
          <a:xfrm>
            <a:off x="1379538" y="0"/>
            <a:ext cx="6316662" cy="1143000"/>
          </a:xfrm>
        </p:spPr>
        <p:txBody>
          <a:bodyPr anchor="ctr"/>
          <a:lstStyle/>
          <a:p>
            <a:pPr algn="ctr" eaLnBrk="1" hangingPunct="1"/>
            <a:r>
              <a:rPr lang="en-US" sz="3600" u="sng" dirty="0" smtClean="0"/>
              <a:t>Building Cars</a:t>
            </a:r>
          </a:p>
        </p:txBody>
      </p:sp>
      <p:sp>
        <p:nvSpPr>
          <p:cNvPr id="608458" name="Text Box 202"/>
          <p:cNvSpPr txBox="1">
            <a:spLocks noChangeArrowheads="1"/>
          </p:cNvSpPr>
          <p:nvPr/>
        </p:nvSpPr>
        <p:spPr bwMode="auto">
          <a:xfrm>
            <a:off x="823913" y="5437188"/>
            <a:ext cx="6549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3200" dirty="0" err="1" smtClean="0">
                <a:solidFill>
                  <a:schemeClr val="tx1"/>
                </a:solidFill>
              </a:rPr>
              <a:t>Cb</a:t>
            </a:r>
            <a:r>
              <a:rPr lang="en-US" sz="3200" dirty="0" smtClean="0">
                <a:solidFill>
                  <a:schemeClr val="tx1"/>
                </a:solidFill>
              </a:rPr>
              <a:t>         </a:t>
            </a:r>
            <a:r>
              <a:rPr lang="en-US" sz="3200" dirty="0">
                <a:solidFill>
                  <a:schemeClr val="tx1"/>
                </a:solidFill>
              </a:rPr>
              <a:t>+        4 T                   </a:t>
            </a:r>
            <a:r>
              <a:rPr lang="en-US" sz="3200" dirty="0" smtClean="0">
                <a:solidFill>
                  <a:schemeClr val="tx1"/>
                </a:solidFill>
              </a:rPr>
              <a:t>CbT</a:t>
            </a:r>
            <a:r>
              <a:rPr lang="en-US" sz="3200" baseline="-25000" dirty="0" smtClean="0">
                <a:solidFill>
                  <a:schemeClr val="tx1"/>
                </a:solidFill>
              </a:rPr>
              <a:t>4</a:t>
            </a:r>
            <a:endParaRPr lang="en-US" sz="3200" baseline="-25000" dirty="0">
              <a:solidFill>
                <a:schemeClr val="tx1"/>
              </a:solidFill>
            </a:endParaRPr>
          </a:p>
        </p:txBody>
      </p:sp>
      <p:sp>
        <p:nvSpPr>
          <p:cNvPr id="608459" name="Line 203"/>
          <p:cNvSpPr>
            <a:spLocks noChangeShapeType="1"/>
          </p:cNvSpPr>
          <p:nvPr/>
        </p:nvSpPr>
        <p:spPr bwMode="auto">
          <a:xfrm>
            <a:off x="4895850" y="5699125"/>
            <a:ext cx="644525"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8450">
                                            <p:txEl>
                                              <p:pRg st="0" end="0"/>
                                            </p:txEl>
                                          </p:spTgt>
                                        </p:tgtEl>
                                        <p:attrNameLst>
                                          <p:attrName>style.visibility</p:attrName>
                                        </p:attrNameLst>
                                      </p:cBhvr>
                                      <p:to>
                                        <p:strVal val="visible"/>
                                      </p:to>
                                    </p:set>
                                    <p:animEffect transition="in" filter="dissolve">
                                      <p:cBhvr>
                                        <p:cTn id="7" dur="500"/>
                                        <p:tgtEl>
                                          <p:spTgt spid="6084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08453"/>
                                        </p:tgtEl>
                                        <p:attrNameLst>
                                          <p:attrName>style.visibility</p:attrName>
                                        </p:attrNameLst>
                                      </p:cBhvr>
                                      <p:to>
                                        <p:strVal val="visible"/>
                                      </p:to>
                                    </p:set>
                                    <p:animEffect transition="in" filter="dissolve">
                                      <p:cBhvr>
                                        <p:cTn id="29" dur="500"/>
                                        <p:tgtEl>
                                          <p:spTgt spid="60845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08449"/>
                                        </p:tgtEl>
                                        <p:attrNameLst>
                                          <p:attrName>style.visibility</p:attrName>
                                        </p:attrNameLst>
                                      </p:cBhvr>
                                      <p:to>
                                        <p:strVal val="visible"/>
                                      </p:to>
                                    </p:set>
                                    <p:animEffect transition="in" filter="wipe(left)">
                                      <p:cBhvr>
                                        <p:cTn id="34" dur="500"/>
                                        <p:tgtEl>
                                          <p:spTgt spid="6084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ppt_x</p:attrName>
                                        </p:attrNameLst>
                                      </p:cBhvr>
                                      <p:tavLst>
                                        <p:tav tm="0">
                                          <p:val>
                                            <p:strVal val="#ppt_x-.2"/>
                                          </p:val>
                                        </p:tav>
                                        <p:tav tm="100000">
                                          <p:val>
                                            <p:strVal val="#ppt_x"/>
                                          </p:val>
                                        </p:tav>
                                      </p:tavLst>
                                    </p:anim>
                                    <p:anim calcmode="lin" valueType="num">
                                      <p:cBhvr>
                                        <p:cTn id="4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608454">
                                            <p:txEl>
                                              <p:pRg st="0" end="0"/>
                                            </p:txEl>
                                          </p:spTgt>
                                        </p:tgtEl>
                                        <p:attrNameLst>
                                          <p:attrName>style.visibility</p:attrName>
                                        </p:attrNameLst>
                                      </p:cBhvr>
                                      <p:to>
                                        <p:strVal val="visible"/>
                                      </p:to>
                                    </p:set>
                                    <p:animEffect transition="in" filter="dissolve">
                                      <p:cBhvr>
                                        <p:cTn id="46" dur="500"/>
                                        <p:tgtEl>
                                          <p:spTgt spid="608454">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mph" presetSubtype="0" nodeType="clickEffect">
                                  <p:stCondLst>
                                    <p:cond delay="0"/>
                                  </p:stCondLst>
                                  <p:childTnLst>
                                    <p:set>
                                      <p:cBhvr rctx="PPT">
                                        <p:cTn id="50" dur="indefinite"/>
                                        <p:tgtEl>
                                          <p:spTgt spid="2"/>
                                        </p:tgtEl>
                                        <p:attrNameLst>
                                          <p:attrName>style.opacity</p:attrName>
                                        </p:attrNameLst>
                                      </p:cBhvr>
                                      <p:to>
                                        <p:strVal val="0.5"/>
                                      </p:to>
                                    </p:set>
                                    <p:animEffect filter="image" prLst="opacity: 0.5">
                                      <p:cBhvr rctx="IE">
                                        <p:cTn id="51" dur="indefinite"/>
                                        <p:tgtEl>
                                          <p:spTgt spid="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mph" presetSubtype="0" nodeType="clickEffect">
                                  <p:stCondLst>
                                    <p:cond delay="0"/>
                                  </p:stCondLst>
                                  <p:childTnLst>
                                    <p:set>
                                      <p:cBhvr rctx="PPT">
                                        <p:cTn id="55" dur="indefinite"/>
                                        <p:tgtEl>
                                          <p:spTgt spid="15"/>
                                        </p:tgtEl>
                                        <p:attrNameLst>
                                          <p:attrName>style.opacity</p:attrName>
                                        </p:attrNameLst>
                                      </p:cBhvr>
                                      <p:to>
                                        <p:strVal val="0.5"/>
                                      </p:to>
                                    </p:set>
                                    <p:animEffect filter="image" prLst="opacity: 0.5">
                                      <p:cBhvr rctx="IE">
                                        <p:cTn id="56" dur="indefinite"/>
                                        <p:tgtEl>
                                          <p:spTgt spid="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608455"/>
                                        </p:tgtEl>
                                        <p:attrNameLst>
                                          <p:attrName>style.visibility</p:attrName>
                                        </p:attrNameLst>
                                      </p:cBhvr>
                                      <p:to>
                                        <p:strVal val="visible"/>
                                      </p:to>
                                    </p:set>
                                    <p:anim calcmode="lin" valueType="num">
                                      <p:cBhvr>
                                        <p:cTn id="61" dur="1000" fill="hold"/>
                                        <p:tgtEl>
                                          <p:spTgt spid="608455"/>
                                        </p:tgtEl>
                                        <p:attrNameLst>
                                          <p:attrName>ppt_x</p:attrName>
                                        </p:attrNameLst>
                                      </p:cBhvr>
                                      <p:tavLst>
                                        <p:tav tm="0">
                                          <p:val>
                                            <p:strVal val="#ppt_x-.2"/>
                                          </p:val>
                                        </p:tav>
                                        <p:tav tm="100000">
                                          <p:val>
                                            <p:strVal val="#ppt_x"/>
                                          </p:val>
                                        </p:tav>
                                      </p:tavLst>
                                    </p:anim>
                                    <p:anim calcmode="lin" valueType="num">
                                      <p:cBhvr>
                                        <p:cTn id="62" dur="1000" fill="hold"/>
                                        <p:tgtEl>
                                          <p:spTgt spid="60845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60845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608458"/>
                                        </p:tgtEl>
                                        <p:attrNameLst>
                                          <p:attrName>style.visibility</p:attrName>
                                        </p:attrNameLst>
                                      </p:cBhvr>
                                      <p:to>
                                        <p:strVal val="visible"/>
                                      </p:to>
                                    </p:set>
                                    <p:animEffect transition="in" filter="fade">
                                      <p:cBhvr>
                                        <p:cTn id="68" dur="1000"/>
                                        <p:tgtEl>
                                          <p:spTgt spid="608458"/>
                                        </p:tgtEl>
                                      </p:cBhvr>
                                    </p:animEffect>
                                    <p:anim calcmode="lin" valueType="num">
                                      <p:cBhvr>
                                        <p:cTn id="69" dur="1000" fill="hold"/>
                                        <p:tgtEl>
                                          <p:spTgt spid="608458"/>
                                        </p:tgtEl>
                                        <p:attrNameLst>
                                          <p:attrName>ppt_x</p:attrName>
                                        </p:attrNameLst>
                                      </p:cBhvr>
                                      <p:tavLst>
                                        <p:tav tm="0">
                                          <p:val>
                                            <p:strVal val="#ppt_x"/>
                                          </p:val>
                                        </p:tav>
                                        <p:tav tm="100000">
                                          <p:val>
                                            <p:strVal val="#ppt_x"/>
                                          </p:val>
                                        </p:tav>
                                      </p:tavLst>
                                    </p:anim>
                                    <p:anim calcmode="lin" valueType="num">
                                      <p:cBhvr>
                                        <p:cTn id="70" dur="1000" fill="hold"/>
                                        <p:tgtEl>
                                          <p:spTgt spid="608458"/>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08459"/>
                                        </p:tgtEl>
                                        <p:attrNameLst>
                                          <p:attrName>style.visibility</p:attrName>
                                        </p:attrNameLst>
                                      </p:cBhvr>
                                      <p:to>
                                        <p:strVal val="visible"/>
                                      </p:to>
                                    </p:set>
                                    <p:animEffect transition="in" filter="wipe(left)">
                                      <p:cBhvr>
                                        <p:cTn id="74" dur="500"/>
                                        <p:tgtEl>
                                          <p:spTgt spid="60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449" grpId="0" animBg="1"/>
      <p:bldP spid="608453" grpId="0"/>
      <p:bldP spid="608455" grpId="0"/>
      <p:bldP spid="608458" grpId="0"/>
      <p:bldP spid="60845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9"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7CB4BA5-2F5D-43CC-BE86-E273290444AC}" type="slidenum">
              <a:rPr lang="en-US" sz="1400" smtClean="0">
                <a:solidFill>
                  <a:schemeClr val="tx1"/>
                </a:solidFill>
              </a:rPr>
              <a:pPr eaLnBrk="1" hangingPunct="1"/>
              <a:t>62</a:t>
            </a:fld>
            <a:endParaRPr lang="en-US" sz="1400" smtClean="0">
              <a:solidFill>
                <a:schemeClr val="tx1"/>
              </a:solidFill>
            </a:endParaRPr>
          </a:p>
        </p:txBody>
      </p:sp>
      <p:sp>
        <p:nvSpPr>
          <p:cNvPr id="66562" name="Rectangle 2"/>
          <p:cNvSpPr>
            <a:spLocks noGrp="1" noChangeArrowheads="1"/>
          </p:cNvSpPr>
          <p:nvPr>
            <p:ph type="title" idx="4294967295"/>
          </p:nvPr>
        </p:nvSpPr>
        <p:spPr>
          <a:xfrm>
            <a:off x="1371600" y="0"/>
            <a:ext cx="6553200" cy="1143000"/>
          </a:xfrm>
        </p:spPr>
        <p:txBody>
          <a:bodyPr anchor="ctr"/>
          <a:lstStyle/>
          <a:p>
            <a:pPr algn="ctr" eaLnBrk="1" hangingPunct="1"/>
            <a:r>
              <a:rPr lang="en-US" sz="3600" u="sng" dirty="0" smtClean="0"/>
              <a:t>Grilled Cheese Sandwiches</a:t>
            </a:r>
          </a:p>
        </p:txBody>
      </p:sp>
      <p:sp>
        <p:nvSpPr>
          <p:cNvPr id="66563" name="Text Box 3"/>
          <p:cNvSpPr txBox="1">
            <a:spLocks noChangeArrowheads="1"/>
          </p:cNvSpPr>
          <p:nvPr/>
        </p:nvSpPr>
        <p:spPr bwMode="auto">
          <a:xfrm>
            <a:off x="1004888" y="1524000"/>
            <a:ext cx="6456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800">
                <a:solidFill>
                  <a:schemeClr val="tx1"/>
                </a:solidFill>
              </a:rPr>
              <a:t>Bread   +    Cheese    </a:t>
            </a:r>
            <a:r>
              <a:rPr lang="en-US" sz="2800">
                <a:solidFill>
                  <a:schemeClr val="tx1"/>
                </a:solidFill>
                <a:sym typeface="Wingdings" pitchFamily="2" charset="2"/>
              </a:rPr>
              <a:t>   ‘Cheese Melt’</a:t>
            </a:r>
            <a:endParaRPr lang="en-US" sz="2800">
              <a:solidFill>
                <a:schemeClr val="tx1"/>
              </a:solidFill>
            </a:endParaRPr>
          </a:p>
        </p:txBody>
      </p:sp>
      <p:sp>
        <p:nvSpPr>
          <p:cNvPr id="66564" name="Text Box 4"/>
          <p:cNvSpPr txBox="1">
            <a:spLocks noChangeArrowheads="1"/>
          </p:cNvSpPr>
          <p:nvPr/>
        </p:nvSpPr>
        <p:spPr bwMode="auto">
          <a:xfrm>
            <a:off x="1096963" y="2133600"/>
            <a:ext cx="5505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800">
                <a:solidFill>
                  <a:schemeClr val="tx1"/>
                </a:solidFill>
              </a:rPr>
              <a:t>2 B      +        C          </a:t>
            </a:r>
            <a:r>
              <a:rPr lang="en-US" sz="2800">
                <a:solidFill>
                  <a:schemeClr val="tx1"/>
                </a:solidFill>
                <a:sym typeface="Wingdings" pitchFamily="2" charset="2"/>
              </a:rPr>
              <a:t>          B</a:t>
            </a:r>
            <a:r>
              <a:rPr lang="en-US" sz="2800" baseline="-25000">
                <a:solidFill>
                  <a:schemeClr val="tx1"/>
                </a:solidFill>
                <a:sym typeface="Wingdings" pitchFamily="2" charset="2"/>
              </a:rPr>
              <a:t>2</a:t>
            </a:r>
            <a:r>
              <a:rPr lang="en-US" sz="2800">
                <a:solidFill>
                  <a:schemeClr val="tx1"/>
                </a:solidFill>
                <a:sym typeface="Wingdings" pitchFamily="2" charset="2"/>
              </a:rPr>
              <a:t>C</a:t>
            </a:r>
            <a:endParaRPr lang="en-US" sz="2800">
              <a:solidFill>
                <a:schemeClr val="tx1"/>
              </a:solidFill>
            </a:endParaRPr>
          </a:p>
        </p:txBody>
      </p:sp>
      <p:sp>
        <p:nvSpPr>
          <p:cNvPr id="66565" name="Rectangle 9"/>
          <p:cNvSpPr>
            <a:spLocks noChangeArrowheads="1"/>
          </p:cNvSpPr>
          <p:nvPr/>
        </p:nvSpPr>
        <p:spPr bwMode="auto">
          <a:xfrm>
            <a:off x="787400" y="2897188"/>
            <a:ext cx="1790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2800" i="1">
                <a:solidFill>
                  <a:schemeClr val="tx1"/>
                </a:solidFill>
              </a:rPr>
              <a:t>100 bread</a:t>
            </a:r>
          </a:p>
        </p:txBody>
      </p:sp>
      <p:sp>
        <p:nvSpPr>
          <p:cNvPr id="66566" name="Rectangle 10"/>
          <p:cNvSpPr>
            <a:spLocks noChangeArrowheads="1"/>
          </p:cNvSpPr>
          <p:nvPr/>
        </p:nvSpPr>
        <p:spPr bwMode="auto">
          <a:xfrm>
            <a:off x="2886075" y="2903538"/>
            <a:ext cx="1570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2800" i="1">
                <a:solidFill>
                  <a:schemeClr val="tx1"/>
                </a:solidFill>
              </a:rPr>
              <a:t>30 slices</a:t>
            </a:r>
          </a:p>
        </p:txBody>
      </p:sp>
      <p:sp>
        <p:nvSpPr>
          <p:cNvPr id="66567" name="Rectangle 11"/>
          <p:cNvSpPr>
            <a:spLocks noChangeArrowheads="1"/>
          </p:cNvSpPr>
          <p:nvPr/>
        </p:nvSpPr>
        <p:spPr bwMode="auto">
          <a:xfrm>
            <a:off x="5059363" y="2903538"/>
            <a:ext cx="234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2800" i="1">
                <a:solidFill>
                  <a:schemeClr val="tx1"/>
                </a:solidFill>
              </a:rPr>
              <a:t>? sandwiches</a:t>
            </a:r>
          </a:p>
        </p:txBody>
      </p:sp>
      <p:sp>
        <p:nvSpPr>
          <p:cNvPr id="587788" name="Text Box 12"/>
          <p:cNvSpPr txBox="1">
            <a:spLocks noChangeArrowheads="1"/>
          </p:cNvSpPr>
          <p:nvPr/>
        </p:nvSpPr>
        <p:spPr bwMode="auto">
          <a:xfrm>
            <a:off x="2133600" y="3962400"/>
            <a:ext cx="37528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800" b="1">
                <a:solidFill>
                  <a:schemeClr val="tx1"/>
                </a:solidFill>
              </a:rPr>
              <a:t>Multiple Choice:</a:t>
            </a:r>
          </a:p>
          <a:p>
            <a:pPr eaLnBrk="1" hangingPunct="1">
              <a:lnSpc>
                <a:spcPct val="100000"/>
              </a:lnSpc>
              <a:spcBef>
                <a:spcPct val="0"/>
              </a:spcBef>
              <a:buClrTx/>
              <a:buSzTx/>
            </a:pPr>
            <a:r>
              <a:rPr lang="en-US" sz="1800">
                <a:solidFill>
                  <a:schemeClr val="tx1"/>
                </a:solidFill>
              </a:rPr>
              <a:t>    a) 130 sandwiches</a:t>
            </a:r>
          </a:p>
          <a:p>
            <a:pPr eaLnBrk="1" hangingPunct="1">
              <a:lnSpc>
                <a:spcPct val="100000"/>
              </a:lnSpc>
              <a:spcBef>
                <a:spcPct val="0"/>
              </a:spcBef>
              <a:buClrTx/>
              <a:buSzTx/>
            </a:pPr>
            <a:r>
              <a:rPr lang="en-US" sz="1800">
                <a:solidFill>
                  <a:schemeClr val="tx1"/>
                </a:solidFill>
              </a:rPr>
              <a:t>    b) 100 sandwiches     </a:t>
            </a:r>
          </a:p>
          <a:p>
            <a:pPr eaLnBrk="1" hangingPunct="1">
              <a:lnSpc>
                <a:spcPct val="100000"/>
              </a:lnSpc>
              <a:spcBef>
                <a:spcPct val="0"/>
              </a:spcBef>
              <a:buClrTx/>
              <a:buSzTx/>
            </a:pPr>
            <a:r>
              <a:rPr lang="en-US" sz="1800">
                <a:solidFill>
                  <a:schemeClr val="tx1"/>
                </a:solidFill>
              </a:rPr>
              <a:t>    c)  90 sandwiches</a:t>
            </a:r>
          </a:p>
          <a:p>
            <a:pPr eaLnBrk="1" hangingPunct="1">
              <a:lnSpc>
                <a:spcPct val="100000"/>
              </a:lnSpc>
              <a:spcBef>
                <a:spcPct val="0"/>
              </a:spcBef>
              <a:buClrTx/>
              <a:buSzTx/>
            </a:pPr>
            <a:r>
              <a:rPr lang="en-US" sz="1800">
                <a:solidFill>
                  <a:schemeClr val="tx1"/>
                </a:solidFill>
              </a:rPr>
              <a:t>    d)  60 sandwiches</a:t>
            </a:r>
          </a:p>
          <a:p>
            <a:pPr eaLnBrk="1" hangingPunct="1">
              <a:lnSpc>
                <a:spcPct val="100000"/>
              </a:lnSpc>
              <a:spcBef>
                <a:spcPct val="0"/>
              </a:spcBef>
              <a:buClrTx/>
              <a:buSzTx/>
            </a:pPr>
            <a:r>
              <a:rPr lang="en-US" sz="1800">
                <a:solidFill>
                  <a:schemeClr val="tx1"/>
                </a:solidFill>
              </a:rPr>
              <a:t>    e)  30 sandwiches</a:t>
            </a:r>
          </a:p>
          <a:p>
            <a:pPr eaLnBrk="1" hangingPunct="1">
              <a:lnSpc>
                <a:spcPct val="100000"/>
              </a:lnSpc>
              <a:spcBef>
                <a:spcPct val="0"/>
              </a:spcBef>
              <a:buClrTx/>
              <a:buSzTx/>
            </a:pPr>
            <a:r>
              <a:rPr lang="en-US" sz="1800">
                <a:solidFill>
                  <a:schemeClr val="tx1"/>
                </a:solidFill>
              </a:rPr>
              <a:t>     f)  Not enough information given</a:t>
            </a:r>
          </a:p>
          <a:p>
            <a:pPr eaLnBrk="1" hangingPunct="1">
              <a:lnSpc>
                <a:spcPct val="100000"/>
              </a:lnSpc>
              <a:spcBef>
                <a:spcPct val="0"/>
              </a:spcBef>
              <a:buClrTx/>
              <a:buSzTx/>
            </a:pPr>
            <a:r>
              <a:rPr lang="en-US" sz="180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7788">
                                            <p:txEl>
                                              <p:pRg st="0" end="0"/>
                                            </p:txEl>
                                          </p:spTgt>
                                        </p:tgtEl>
                                        <p:attrNameLst>
                                          <p:attrName>style.visibility</p:attrName>
                                        </p:attrNameLst>
                                      </p:cBhvr>
                                      <p:to>
                                        <p:strVal val="visible"/>
                                      </p:to>
                                    </p:set>
                                    <p:anim calcmode="lin" valueType="num">
                                      <p:cBhvr>
                                        <p:cTn id="7" dur="500" fill="hold"/>
                                        <p:tgtEl>
                                          <p:spTgt spid="5877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778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87788">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7788">
                                            <p:txEl>
                                              <p:pRg st="1" end="1"/>
                                            </p:txEl>
                                          </p:spTgt>
                                        </p:tgtEl>
                                        <p:attrNameLst>
                                          <p:attrName>style.visibility</p:attrName>
                                        </p:attrNameLst>
                                      </p:cBhvr>
                                      <p:to>
                                        <p:strVal val="visible"/>
                                      </p:to>
                                    </p:set>
                                    <p:anim calcmode="lin" valueType="num">
                                      <p:cBhvr>
                                        <p:cTn id="12" dur="500" fill="hold"/>
                                        <p:tgtEl>
                                          <p:spTgt spid="58778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8778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87788">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87788">
                                            <p:txEl>
                                              <p:pRg st="2" end="2"/>
                                            </p:txEl>
                                          </p:spTgt>
                                        </p:tgtEl>
                                        <p:attrNameLst>
                                          <p:attrName>style.visibility</p:attrName>
                                        </p:attrNameLst>
                                      </p:cBhvr>
                                      <p:to>
                                        <p:strVal val="visible"/>
                                      </p:to>
                                    </p:set>
                                    <p:anim calcmode="lin" valueType="num">
                                      <p:cBhvr>
                                        <p:cTn id="17" dur="500" fill="hold"/>
                                        <p:tgtEl>
                                          <p:spTgt spid="58778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8778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87788">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87788">
                                            <p:txEl>
                                              <p:pRg st="3" end="3"/>
                                            </p:txEl>
                                          </p:spTgt>
                                        </p:tgtEl>
                                        <p:attrNameLst>
                                          <p:attrName>style.visibility</p:attrName>
                                        </p:attrNameLst>
                                      </p:cBhvr>
                                      <p:to>
                                        <p:strVal val="visible"/>
                                      </p:to>
                                    </p:set>
                                    <p:anim calcmode="lin" valueType="num">
                                      <p:cBhvr>
                                        <p:cTn id="22" dur="500" fill="hold"/>
                                        <p:tgtEl>
                                          <p:spTgt spid="587788">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87788">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87788">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87788">
                                            <p:txEl>
                                              <p:pRg st="4" end="4"/>
                                            </p:txEl>
                                          </p:spTgt>
                                        </p:tgtEl>
                                        <p:attrNameLst>
                                          <p:attrName>style.visibility</p:attrName>
                                        </p:attrNameLst>
                                      </p:cBhvr>
                                      <p:to>
                                        <p:strVal val="visible"/>
                                      </p:to>
                                    </p:set>
                                    <p:anim calcmode="lin" valueType="num">
                                      <p:cBhvr>
                                        <p:cTn id="27" dur="500" fill="hold"/>
                                        <p:tgtEl>
                                          <p:spTgt spid="58778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87788">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87788">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587788">
                                            <p:txEl>
                                              <p:pRg st="5" end="5"/>
                                            </p:txEl>
                                          </p:spTgt>
                                        </p:tgtEl>
                                        <p:attrNameLst>
                                          <p:attrName>style.visibility</p:attrName>
                                        </p:attrNameLst>
                                      </p:cBhvr>
                                      <p:to>
                                        <p:strVal val="visible"/>
                                      </p:to>
                                    </p:set>
                                    <p:anim calcmode="lin" valueType="num">
                                      <p:cBhvr>
                                        <p:cTn id="32" dur="500" fill="hold"/>
                                        <p:tgtEl>
                                          <p:spTgt spid="587788">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587788">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587788">
                                            <p:txEl>
                                              <p:pRg st="5" end="5"/>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587788">
                                            <p:txEl>
                                              <p:pRg st="6" end="6"/>
                                            </p:txEl>
                                          </p:spTgt>
                                        </p:tgtEl>
                                        <p:attrNameLst>
                                          <p:attrName>style.visibility</p:attrName>
                                        </p:attrNameLst>
                                      </p:cBhvr>
                                      <p:to>
                                        <p:strVal val="visible"/>
                                      </p:to>
                                    </p:set>
                                    <p:anim calcmode="lin" valueType="num">
                                      <p:cBhvr>
                                        <p:cTn id="37" dur="500" fill="hold"/>
                                        <p:tgtEl>
                                          <p:spTgt spid="587788">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87788">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587788">
                                            <p:txEl>
                                              <p:pRg st="6" end="6"/>
                                            </p:txEl>
                                          </p:spTgt>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587788">
                                            <p:txEl>
                                              <p:pRg st="7" end="7"/>
                                            </p:txEl>
                                          </p:spTgt>
                                        </p:tgtEl>
                                        <p:attrNameLst>
                                          <p:attrName>style.visibility</p:attrName>
                                        </p:attrNameLst>
                                      </p:cBhvr>
                                      <p:to>
                                        <p:strVal val="visible"/>
                                      </p:to>
                                    </p:set>
                                    <p:anim calcmode="lin" valueType="num">
                                      <p:cBhvr>
                                        <p:cTn id="42" dur="500" fill="hold"/>
                                        <p:tgtEl>
                                          <p:spTgt spid="587788">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587788">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587788">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xit" presetSubtype="0" fill="hold" grpId="1" nodeType="clickEffect">
                                  <p:stCondLst>
                                    <p:cond delay="0"/>
                                  </p:stCondLst>
                                  <p:childTnLst>
                                    <p:anim calcmode="lin" valueType="num">
                                      <p:cBhvr>
                                        <p:cTn id="48" dur="1000"/>
                                        <p:tgtEl>
                                          <p:spTgt spid="587788">
                                            <p:txEl>
                                              <p:pRg st="0" end="0"/>
                                            </p:txEl>
                                          </p:spTgt>
                                        </p:tgtEl>
                                        <p:attrNameLst>
                                          <p:attrName>ppt_x</p:attrName>
                                        </p:attrNameLst>
                                      </p:cBhvr>
                                      <p:tavLst>
                                        <p:tav tm="0">
                                          <p:val>
                                            <p:strVal val="ppt_x"/>
                                          </p:val>
                                        </p:tav>
                                        <p:tav tm="100000">
                                          <p:val>
                                            <p:strVal val="ppt_x-.2"/>
                                          </p:val>
                                        </p:tav>
                                      </p:tavLst>
                                    </p:anim>
                                    <p:anim calcmode="lin" valueType="num">
                                      <p:cBhvr>
                                        <p:cTn id="49" dur="1000"/>
                                        <p:tgtEl>
                                          <p:spTgt spid="587788">
                                            <p:txEl>
                                              <p:pRg st="0" end="0"/>
                                            </p:txEl>
                                          </p:spTgt>
                                        </p:tgtEl>
                                        <p:attrNameLst>
                                          <p:attrName>ppt_y</p:attrName>
                                        </p:attrNameLst>
                                      </p:cBhvr>
                                      <p:tavLst>
                                        <p:tav tm="0">
                                          <p:val>
                                            <p:strVal val="ppt_y"/>
                                          </p:val>
                                        </p:tav>
                                        <p:tav tm="100000">
                                          <p:val>
                                            <p:strVal val="ppt_y"/>
                                          </p:val>
                                        </p:tav>
                                      </p:tavLst>
                                    </p:anim>
                                    <p:animEffect transition="out" filter="fade">
                                      <p:cBhvr>
                                        <p:cTn id="50" dur="1000"/>
                                        <p:tgtEl>
                                          <p:spTgt spid="587788">
                                            <p:txEl>
                                              <p:pRg st="0" end="0"/>
                                            </p:txEl>
                                          </p:spTgt>
                                        </p:tgtEl>
                                      </p:cBhvr>
                                    </p:animEffect>
                                    <p:set>
                                      <p:cBhvr>
                                        <p:cTn id="51" dur="1" fill="hold">
                                          <p:stCondLst>
                                            <p:cond delay="999"/>
                                          </p:stCondLst>
                                        </p:cTn>
                                        <p:tgtEl>
                                          <p:spTgt spid="587788">
                                            <p:txEl>
                                              <p:pRg st="0" end="0"/>
                                            </p:txEl>
                                          </p:spTgt>
                                        </p:tgtEl>
                                        <p:attrNameLst>
                                          <p:attrName>style.visibility</p:attrName>
                                        </p:attrNameLst>
                                      </p:cBhvr>
                                      <p:to>
                                        <p:strVal val="hidden"/>
                                      </p:to>
                                    </p:set>
                                  </p:childTnLst>
                                </p:cTn>
                              </p:par>
                              <p:par>
                                <p:cTn id="52" presetID="29" presetClass="exit" presetSubtype="0" fill="hold" grpId="1" nodeType="withEffect">
                                  <p:stCondLst>
                                    <p:cond delay="0"/>
                                  </p:stCondLst>
                                  <p:childTnLst>
                                    <p:anim calcmode="lin" valueType="num">
                                      <p:cBhvr>
                                        <p:cTn id="53" dur="1000"/>
                                        <p:tgtEl>
                                          <p:spTgt spid="587788">
                                            <p:txEl>
                                              <p:pRg st="1" end="1"/>
                                            </p:txEl>
                                          </p:spTgt>
                                        </p:tgtEl>
                                        <p:attrNameLst>
                                          <p:attrName>ppt_x</p:attrName>
                                        </p:attrNameLst>
                                      </p:cBhvr>
                                      <p:tavLst>
                                        <p:tav tm="0">
                                          <p:val>
                                            <p:strVal val="ppt_x"/>
                                          </p:val>
                                        </p:tav>
                                        <p:tav tm="100000">
                                          <p:val>
                                            <p:strVal val="ppt_x-.2"/>
                                          </p:val>
                                        </p:tav>
                                      </p:tavLst>
                                    </p:anim>
                                    <p:anim calcmode="lin" valueType="num">
                                      <p:cBhvr>
                                        <p:cTn id="54" dur="1000"/>
                                        <p:tgtEl>
                                          <p:spTgt spid="587788">
                                            <p:txEl>
                                              <p:pRg st="1" end="1"/>
                                            </p:txEl>
                                          </p:spTgt>
                                        </p:tgtEl>
                                        <p:attrNameLst>
                                          <p:attrName>ppt_y</p:attrName>
                                        </p:attrNameLst>
                                      </p:cBhvr>
                                      <p:tavLst>
                                        <p:tav tm="0">
                                          <p:val>
                                            <p:strVal val="ppt_y"/>
                                          </p:val>
                                        </p:tav>
                                        <p:tav tm="100000">
                                          <p:val>
                                            <p:strVal val="ppt_y"/>
                                          </p:val>
                                        </p:tav>
                                      </p:tavLst>
                                    </p:anim>
                                    <p:animEffect transition="out" filter="fade">
                                      <p:cBhvr>
                                        <p:cTn id="55" dur="1000"/>
                                        <p:tgtEl>
                                          <p:spTgt spid="587788">
                                            <p:txEl>
                                              <p:pRg st="1" end="1"/>
                                            </p:txEl>
                                          </p:spTgt>
                                        </p:tgtEl>
                                      </p:cBhvr>
                                    </p:animEffect>
                                    <p:set>
                                      <p:cBhvr>
                                        <p:cTn id="56" dur="1" fill="hold">
                                          <p:stCondLst>
                                            <p:cond delay="999"/>
                                          </p:stCondLst>
                                        </p:cTn>
                                        <p:tgtEl>
                                          <p:spTgt spid="587788">
                                            <p:txEl>
                                              <p:pRg st="1" end="1"/>
                                            </p:txEl>
                                          </p:spTgt>
                                        </p:tgtEl>
                                        <p:attrNameLst>
                                          <p:attrName>style.visibility</p:attrName>
                                        </p:attrNameLst>
                                      </p:cBhvr>
                                      <p:to>
                                        <p:strVal val="hidden"/>
                                      </p:to>
                                    </p:set>
                                  </p:childTnLst>
                                </p:cTn>
                              </p:par>
                              <p:par>
                                <p:cTn id="57" presetID="29" presetClass="exit" presetSubtype="0" fill="hold" grpId="1" nodeType="withEffect">
                                  <p:stCondLst>
                                    <p:cond delay="0"/>
                                  </p:stCondLst>
                                  <p:childTnLst>
                                    <p:anim calcmode="lin" valueType="num">
                                      <p:cBhvr>
                                        <p:cTn id="58" dur="1000"/>
                                        <p:tgtEl>
                                          <p:spTgt spid="587788">
                                            <p:txEl>
                                              <p:pRg st="2" end="2"/>
                                            </p:txEl>
                                          </p:spTgt>
                                        </p:tgtEl>
                                        <p:attrNameLst>
                                          <p:attrName>ppt_x</p:attrName>
                                        </p:attrNameLst>
                                      </p:cBhvr>
                                      <p:tavLst>
                                        <p:tav tm="0">
                                          <p:val>
                                            <p:strVal val="ppt_x"/>
                                          </p:val>
                                        </p:tav>
                                        <p:tav tm="100000">
                                          <p:val>
                                            <p:strVal val="ppt_x-.2"/>
                                          </p:val>
                                        </p:tav>
                                      </p:tavLst>
                                    </p:anim>
                                    <p:anim calcmode="lin" valueType="num">
                                      <p:cBhvr>
                                        <p:cTn id="59" dur="1000"/>
                                        <p:tgtEl>
                                          <p:spTgt spid="587788">
                                            <p:txEl>
                                              <p:pRg st="2" end="2"/>
                                            </p:txEl>
                                          </p:spTgt>
                                        </p:tgtEl>
                                        <p:attrNameLst>
                                          <p:attrName>ppt_y</p:attrName>
                                        </p:attrNameLst>
                                      </p:cBhvr>
                                      <p:tavLst>
                                        <p:tav tm="0">
                                          <p:val>
                                            <p:strVal val="ppt_y"/>
                                          </p:val>
                                        </p:tav>
                                        <p:tav tm="100000">
                                          <p:val>
                                            <p:strVal val="ppt_y"/>
                                          </p:val>
                                        </p:tav>
                                      </p:tavLst>
                                    </p:anim>
                                    <p:animEffect transition="out" filter="fade">
                                      <p:cBhvr>
                                        <p:cTn id="60" dur="1000"/>
                                        <p:tgtEl>
                                          <p:spTgt spid="587788">
                                            <p:txEl>
                                              <p:pRg st="2" end="2"/>
                                            </p:txEl>
                                          </p:spTgt>
                                        </p:tgtEl>
                                      </p:cBhvr>
                                    </p:animEffect>
                                    <p:set>
                                      <p:cBhvr>
                                        <p:cTn id="61" dur="1" fill="hold">
                                          <p:stCondLst>
                                            <p:cond delay="999"/>
                                          </p:stCondLst>
                                        </p:cTn>
                                        <p:tgtEl>
                                          <p:spTgt spid="587788">
                                            <p:txEl>
                                              <p:pRg st="2" end="2"/>
                                            </p:txEl>
                                          </p:spTgt>
                                        </p:tgtEl>
                                        <p:attrNameLst>
                                          <p:attrName>style.visibility</p:attrName>
                                        </p:attrNameLst>
                                      </p:cBhvr>
                                      <p:to>
                                        <p:strVal val="hidden"/>
                                      </p:to>
                                    </p:set>
                                  </p:childTnLst>
                                </p:cTn>
                              </p:par>
                              <p:par>
                                <p:cTn id="62" presetID="29" presetClass="exit" presetSubtype="0" fill="hold" grpId="1" nodeType="withEffect">
                                  <p:stCondLst>
                                    <p:cond delay="0"/>
                                  </p:stCondLst>
                                  <p:childTnLst>
                                    <p:anim calcmode="lin" valueType="num">
                                      <p:cBhvr>
                                        <p:cTn id="63" dur="1000"/>
                                        <p:tgtEl>
                                          <p:spTgt spid="587788">
                                            <p:txEl>
                                              <p:pRg st="3" end="3"/>
                                            </p:txEl>
                                          </p:spTgt>
                                        </p:tgtEl>
                                        <p:attrNameLst>
                                          <p:attrName>ppt_x</p:attrName>
                                        </p:attrNameLst>
                                      </p:cBhvr>
                                      <p:tavLst>
                                        <p:tav tm="0">
                                          <p:val>
                                            <p:strVal val="ppt_x"/>
                                          </p:val>
                                        </p:tav>
                                        <p:tav tm="100000">
                                          <p:val>
                                            <p:strVal val="ppt_x-.2"/>
                                          </p:val>
                                        </p:tav>
                                      </p:tavLst>
                                    </p:anim>
                                    <p:anim calcmode="lin" valueType="num">
                                      <p:cBhvr>
                                        <p:cTn id="64" dur="1000"/>
                                        <p:tgtEl>
                                          <p:spTgt spid="587788">
                                            <p:txEl>
                                              <p:pRg st="3" end="3"/>
                                            </p:txEl>
                                          </p:spTgt>
                                        </p:tgtEl>
                                        <p:attrNameLst>
                                          <p:attrName>ppt_y</p:attrName>
                                        </p:attrNameLst>
                                      </p:cBhvr>
                                      <p:tavLst>
                                        <p:tav tm="0">
                                          <p:val>
                                            <p:strVal val="ppt_y"/>
                                          </p:val>
                                        </p:tav>
                                        <p:tav tm="100000">
                                          <p:val>
                                            <p:strVal val="ppt_y"/>
                                          </p:val>
                                        </p:tav>
                                      </p:tavLst>
                                    </p:anim>
                                    <p:animEffect transition="out" filter="fade">
                                      <p:cBhvr>
                                        <p:cTn id="65" dur="1000"/>
                                        <p:tgtEl>
                                          <p:spTgt spid="587788">
                                            <p:txEl>
                                              <p:pRg st="3" end="3"/>
                                            </p:txEl>
                                          </p:spTgt>
                                        </p:tgtEl>
                                      </p:cBhvr>
                                    </p:animEffect>
                                    <p:set>
                                      <p:cBhvr>
                                        <p:cTn id="66" dur="1" fill="hold">
                                          <p:stCondLst>
                                            <p:cond delay="999"/>
                                          </p:stCondLst>
                                        </p:cTn>
                                        <p:tgtEl>
                                          <p:spTgt spid="587788">
                                            <p:txEl>
                                              <p:pRg st="3" end="3"/>
                                            </p:txEl>
                                          </p:spTgt>
                                        </p:tgtEl>
                                        <p:attrNameLst>
                                          <p:attrName>style.visibility</p:attrName>
                                        </p:attrNameLst>
                                      </p:cBhvr>
                                      <p:to>
                                        <p:strVal val="hidden"/>
                                      </p:to>
                                    </p:set>
                                  </p:childTnLst>
                                </p:cTn>
                              </p:par>
                              <p:par>
                                <p:cTn id="67" presetID="29" presetClass="exit" presetSubtype="0" fill="hold" grpId="1" nodeType="withEffect">
                                  <p:stCondLst>
                                    <p:cond delay="0"/>
                                  </p:stCondLst>
                                  <p:childTnLst>
                                    <p:anim calcmode="lin" valueType="num">
                                      <p:cBhvr>
                                        <p:cTn id="68" dur="1000"/>
                                        <p:tgtEl>
                                          <p:spTgt spid="587788">
                                            <p:txEl>
                                              <p:pRg st="4" end="4"/>
                                            </p:txEl>
                                          </p:spTgt>
                                        </p:tgtEl>
                                        <p:attrNameLst>
                                          <p:attrName>ppt_x</p:attrName>
                                        </p:attrNameLst>
                                      </p:cBhvr>
                                      <p:tavLst>
                                        <p:tav tm="0">
                                          <p:val>
                                            <p:strVal val="ppt_x"/>
                                          </p:val>
                                        </p:tav>
                                        <p:tav tm="100000">
                                          <p:val>
                                            <p:strVal val="ppt_x-.2"/>
                                          </p:val>
                                        </p:tav>
                                      </p:tavLst>
                                    </p:anim>
                                    <p:anim calcmode="lin" valueType="num">
                                      <p:cBhvr>
                                        <p:cTn id="69" dur="1000"/>
                                        <p:tgtEl>
                                          <p:spTgt spid="587788">
                                            <p:txEl>
                                              <p:pRg st="4" end="4"/>
                                            </p:txEl>
                                          </p:spTgt>
                                        </p:tgtEl>
                                        <p:attrNameLst>
                                          <p:attrName>ppt_y</p:attrName>
                                        </p:attrNameLst>
                                      </p:cBhvr>
                                      <p:tavLst>
                                        <p:tav tm="0">
                                          <p:val>
                                            <p:strVal val="ppt_y"/>
                                          </p:val>
                                        </p:tav>
                                        <p:tav tm="100000">
                                          <p:val>
                                            <p:strVal val="ppt_y"/>
                                          </p:val>
                                        </p:tav>
                                      </p:tavLst>
                                    </p:anim>
                                    <p:animEffect transition="out" filter="fade">
                                      <p:cBhvr>
                                        <p:cTn id="70" dur="1000"/>
                                        <p:tgtEl>
                                          <p:spTgt spid="587788">
                                            <p:txEl>
                                              <p:pRg st="4" end="4"/>
                                            </p:txEl>
                                          </p:spTgt>
                                        </p:tgtEl>
                                      </p:cBhvr>
                                    </p:animEffect>
                                    <p:set>
                                      <p:cBhvr>
                                        <p:cTn id="71" dur="1" fill="hold">
                                          <p:stCondLst>
                                            <p:cond delay="999"/>
                                          </p:stCondLst>
                                        </p:cTn>
                                        <p:tgtEl>
                                          <p:spTgt spid="587788">
                                            <p:txEl>
                                              <p:pRg st="4" end="4"/>
                                            </p:txEl>
                                          </p:spTgt>
                                        </p:tgtEl>
                                        <p:attrNameLst>
                                          <p:attrName>style.visibility</p:attrName>
                                        </p:attrNameLst>
                                      </p:cBhvr>
                                      <p:to>
                                        <p:strVal val="hidden"/>
                                      </p:to>
                                    </p:set>
                                  </p:childTnLst>
                                </p:cTn>
                              </p:par>
                              <p:par>
                                <p:cTn id="72" presetID="29" presetClass="exit" presetSubtype="0" fill="hold" grpId="1" nodeType="withEffect">
                                  <p:stCondLst>
                                    <p:cond delay="0"/>
                                  </p:stCondLst>
                                  <p:childTnLst>
                                    <p:anim calcmode="lin" valueType="num">
                                      <p:cBhvr>
                                        <p:cTn id="73" dur="1000"/>
                                        <p:tgtEl>
                                          <p:spTgt spid="587788">
                                            <p:txEl>
                                              <p:pRg st="5" end="5"/>
                                            </p:txEl>
                                          </p:spTgt>
                                        </p:tgtEl>
                                        <p:attrNameLst>
                                          <p:attrName>ppt_x</p:attrName>
                                        </p:attrNameLst>
                                      </p:cBhvr>
                                      <p:tavLst>
                                        <p:tav tm="0">
                                          <p:val>
                                            <p:strVal val="ppt_x"/>
                                          </p:val>
                                        </p:tav>
                                        <p:tav tm="100000">
                                          <p:val>
                                            <p:strVal val="ppt_x-.2"/>
                                          </p:val>
                                        </p:tav>
                                      </p:tavLst>
                                    </p:anim>
                                    <p:anim calcmode="lin" valueType="num">
                                      <p:cBhvr>
                                        <p:cTn id="74" dur="1000"/>
                                        <p:tgtEl>
                                          <p:spTgt spid="587788">
                                            <p:txEl>
                                              <p:pRg st="5" end="5"/>
                                            </p:txEl>
                                          </p:spTgt>
                                        </p:tgtEl>
                                        <p:attrNameLst>
                                          <p:attrName>ppt_y</p:attrName>
                                        </p:attrNameLst>
                                      </p:cBhvr>
                                      <p:tavLst>
                                        <p:tav tm="0">
                                          <p:val>
                                            <p:strVal val="ppt_y"/>
                                          </p:val>
                                        </p:tav>
                                        <p:tav tm="100000">
                                          <p:val>
                                            <p:strVal val="ppt_y"/>
                                          </p:val>
                                        </p:tav>
                                      </p:tavLst>
                                    </p:anim>
                                    <p:animEffect transition="out" filter="fade">
                                      <p:cBhvr>
                                        <p:cTn id="75" dur="1000"/>
                                        <p:tgtEl>
                                          <p:spTgt spid="587788">
                                            <p:txEl>
                                              <p:pRg st="5" end="5"/>
                                            </p:txEl>
                                          </p:spTgt>
                                        </p:tgtEl>
                                      </p:cBhvr>
                                    </p:animEffect>
                                    <p:set>
                                      <p:cBhvr>
                                        <p:cTn id="76" dur="1" fill="hold">
                                          <p:stCondLst>
                                            <p:cond delay="999"/>
                                          </p:stCondLst>
                                        </p:cTn>
                                        <p:tgtEl>
                                          <p:spTgt spid="587788">
                                            <p:txEl>
                                              <p:pRg st="5" end="5"/>
                                            </p:txEl>
                                          </p:spTgt>
                                        </p:tgtEl>
                                        <p:attrNameLst>
                                          <p:attrName>style.visibility</p:attrName>
                                        </p:attrNameLst>
                                      </p:cBhvr>
                                      <p:to>
                                        <p:strVal val="hidden"/>
                                      </p:to>
                                    </p:set>
                                  </p:childTnLst>
                                </p:cTn>
                              </p:par>
                              <p:par>
                                <p:cTn id="77" presetID="29" presetClass="exit" presetSubtype="0" fill="hold" grpId="1" nodeType="withEffect">
                                  <p:stCondLst>
                                    <p:cond delay="0"/>
                                  </p:stCondLst>
                                  <p:childTnLst>
                                    <p:anim calcmode="lin" valueType="num">
                                      <p:cBhvr>
                                        <p:cTn id="78" dur="1000"/>
                                        <p:tgtEl>
                                          <p:spTgt spid="587788">
                                            <p:txEl>
                                              <p:pRg st="6" end="6"/>
                                            </p:txEl>
                                          </p:spTgt>
                                        </p:tgtEl>
                                        <p:attrNameLst>
                                          <p:attrName>ppt_x</p:attrName>
                                        </p:attrNameLst>
                                      </p:cBhvr>
                                      <p:tavLst>
                                        <p:tav tm="0">
                                          <p:val>
                                            <p:strVal val="ppt_x"/>
                                          </p:val>
                                        </p:tav>
                                        <p:tav tm="100000">
                                          <p:val>
                                            <p:strVal val="ppt_x-.2"/>
                                          </p:val>
                                        </p:tav>
                                      </p:tavLst>
                                    </p:anim>
                                    <p:anim calcmode="lin" valueType="num">
                                      <p:cBhvr>
                                        <p:cTn id="79" dur="1000"/>
                                        <p:tgtEl>
                                          <p:spTgt spid="587788">
                                            <p:txEl>
                                              <p:pRg st="6" end="6"/>
                                            </p:txEl>
                                          </p:spTgt>
                                        </p:tgtEl>
                                        <p:attrNameLst>
                                          <p:attrName>ppt_y</p:attrName>
                                        </p:attrNameLst>
                                      </p:cBhvr>
                                      <p:tavLst>
                                        <p:tav tm="0">
                                          <p:val>
                                            <p:strVal val="ppt_y"/>
                                          </p:val>
                                        </p:tav>
                                        <p:tav tm="100000">
                                          <p:val>
                                            <p:strVal val="ppt_y"/>
                                          </p:val>
                                        </p:tav>
                                      </p:tavLst>
                                    </p:anim>
                                    <p:animEffect transition="out" filter="fade">
                                      <p:cBhvr>
                                        <p:cTn id="80" dur="1000"/>
                                        <p:tgtEl>
                                          <p:spTgt spid="587788">
                                            <p:txEl>
                                              <p:pRg st="6" end="6"/>
                                            </p:txEl>
                                          </p:spTgt>
                                        </p:tgtEl>
                                      </p:cBhvr>
                                    </p:animEffect>
                                    <p:set>
                                      <p:cBhvr>
                                        <p:cTn id="81" dur="1" fill="hold">
                                          <p:stCondLst>
                                            <p:cond delay="999"/>
                                          </p:stCondLst>
                                        </p:cTn>
                                        <p:tgtEl>
                                          <p:spTgt spid="587788">
                                            <p:txEl>
                                              <p:pRg st="6" end="6"/>
                                            </p:txEl>
                                          </p:spTgt>
                                        </p:tgtEl>
                                        <p:attrNameLst>
                                          <p:attrName>style.visibility</p:attrName>
                                        </p:attrNameLst>
                                      </p:cBhvr>
                                      <p:to>
                                        <p:strVal val="hidden"/>
                                      </p:to>
                                    </p:set>
                                  </p:childTnLst>
                                </p:cTn>
                              </p:par>
                              <p:par>
                                <p:cTn id="82" presetID="29" presetClass="exit" presetSubtype="0" fill="hold" grpId="1" nodeType="withEffect">
                                  <p:stCondLst>
                                    <p:cond delay="0"/>
                                  </p:stCondLst>
                                  <p:childTnLst>
                                    <p:anim calcmode="lin" valueType="num">
                                      <p:cBhvr>
                                        <p:cTn id="83" dur="1000"/>
                                        <p:tgtEl>
                                          <p:spTgt spid="587788">
                                            <p:txEl>
                                              <p:pRg st="7" end="7"/>
                                            </p:txEl>
                                          </p:spTgt>
                                        </p:tgtEl>
                                        <p:attrNameLst>
                                          <p:attrName>ppt_x</p:attrName>
                                        </p:attrNameLst>
                                      </p:cBhvr>
                                      <p:tavLst>
                                        <p:tav tm="0">
                                          <p:val>
                                            <p:strVal val="ppt_x"/>
                                          </p:val>
                                        </p:tav>
                                        <p:tav tm="100000">
                                          <p:val>
                                            <p:strVal val="ppt_x-.2"/>
                                          </p:val>
                                        </p:tav>
                                      </p:tavLst>
                                    </p:anim>
                                    <p:anim calcmode="lin" valueType="num">
                                      <p:cBhvr>
                                        <p:cTn id="84" dur="1000"/>
                                        <p:tgtEl>
                                          <p:spTgt spid="587788">
                                            <p:txEl>
                                              <p:pRg st="7" end="7"/>
                                            </p:txEl>
                                          </p:spTgt>
                                        </p:tgtEl>
                                        <p:attrNameLst>
                                          <p:attrName>ppt_y</p:attrName>
                                        </p:attrNameLst>
                                      </p:cBhvr>
                                      <p:tavLst>
                                        <p:tav tm="0">
                                          <p:val>
                                            <p:strVal val="ppt_y"/>
                                          </p:val>
                                        </p:tav>
                                        <p:tav tm="100000">
                                          <p:val>
                                            <p:strVal val="ppt_y"/>
                                          </p:val>
                                        </p:tav>
                                      </p:tavLst>
                                    </p:anim>
                                    <p:animEffect transition="out" filter="fade">
                                      <p:cBhvr>
                                        <p:cTn id="85" dur="1000"/>
                                        <p:tgtEl>
                                          <p:spTgt spid="587788">
                                            <p:txEl>
                                              <p:pRg st="7" end="7"/>
                                            </p:txEl>
                                          </p:spTgt>
                                        </p:tgtEl>
                                      </p:cBhvr>
                                    </p:animEffect>
                                    <p:set>
                                      <p:cBhvr>
                                        <p:cTn id="86" dur="1" fill="hold">
                                          <p:stCondLst>
                                            <p:cond delay="999"/>
                                          </p:stCondLst>
                                        </p:cTn>
                                        <p:tgtEl>
                                          <p:spTgt spid="587788">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8" grpId="0" build="allAtOnce"/>
      <p:bldP spid="587788" grpId="1"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38" name="Text Box 238"/>
          <p:cNvSpPr txBox="1">
            <a:spLocks noChangeArrowheads="1"/>
          </p:cNvSpPr>
          <p:nvPr/>
        </p:nvSpPr>
        <p:spPr bwMode="auto">
          <a:xfrm>
            <a:off x="7731125" y="2813050"/>
            <a:ext cx="12350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1600" b="1">
                <a:solidFill>
                  <a:schemeClr val="tx1"/>
                </a:solidFill>
              </a:rPr>
              <a:t>plus 8 </a:t>
            </a:r>
          </a:p>
          <a:p>
            <a:pPr algn="ctr" eaLnBrk="1" hangingPunct="1">
              <a:lnSpc>
                <a:spcPct val="100000"/>
              </a:lnSpc>
              <a:spcBef>
                <a:spcPct val="0"/>
              </a:spcBef>
              <a:buClrTx/>
              <a:buSzTx/>
            </a:pPr>
            <a:r>
              <a:rPr lang="en-US" sz="1600" b="1">
                <a:solidFill>
                  <a:schemeClr val="tx1"/>
                </a:solidFill>
              </a:rPr>
              <a:t>hydrogen</a:t>
            </a:r>
          </a:p>
          <a:p>
            <a:pPr algn="ctr" eaLnBrk="1" hangingPunct="1">
              <a:lnSpc>
                <a:spcPct val="100000"/>
              </a:lnSpc>
              <a:spcBef>
                <a:spcPct val="0"/>
              </a:spcBef>
              <a:buClrTx/>
              <a:buSzTx/>
            </a:pPr>
            <a:r>
              <a:rPr lang="en-US" sz="1600" b="1">
                <a:solidFill>
                  <a:schemeClr val="tx1"/>
                </a:solidFill>
              </a:rPr>
              <a:t>molecules </a:t>
            </a:r>
          </a:p>
          <a:p>
            <a:pPr algn="ctr" eaLnBrk="1" hangingPunct="1">
              <a:lnSpc>
                <a:spcPct val="100000"/>
              </a:lnSpc>
              <a:spcBef>
                <a:spcPct val="0"/>
              </a:spcBef>
              <a:buClrTx/>
              <a:buSzTx/>
            </a:pPr>
            <a:r>
              <a:rPr lang="en-US" sz="1600" b="1">
                <a:solidFill>
                  <a:schemeClr val="tx1"/>
                </a:solidFill>
              </a:rPr>
              <a:t>excess</a:t>
            </a:r>
          </a:p>
        </p:txBody>
      </p:sp>
      <p:sp>
        <p:nvSpPr>
          <p:cNvPr id="614500" name="Line 100"/>
          <p:cNvSpPr>
            <a:spLocks noChangeShapeType="1"/>
          </p:cNvSpPr>
          <p:nvPr/>
        </p:nvSpPr>
        <p:spPr bwMode="auto">
          <a:xfrm>
            <a:off x="4875213" y="3095625"/>
            <a:ext cx="644525"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4501" name="Text Box 101"/>
          <p:cNvSpPr txBox="1">
            <a:spLocks noChangeArrowheads="1"/>
          </p:cNvSpPr>
          <p:nvPr/>
        </p:nvSpPr>
        <p:spPr bwMode="auto">
          <a:xfrm>
            <a:off x="2352675" y="2687638"/>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4400">
                <a:solidFill>
                  <a:schemeClr val="tx1"/>
                </a:solidFill>
              </a:rPr>
              <a:t>+</a:t>
            </a:r>
          </a:p>
        </p:txBody>
      </p:sp>
      <p:sp>
        <p:nvSpPr>
          <p:cNvPr id="67589" name="Text Box 102"/>
          <p:cNvSpPr txBox="1">
            <a:spLocks noChangeArrowheads="1"/>
          </p:cNvSpPr>
          <p:nvPr/>
        </p:nvSpPr>
        <p:spPr bwMode="auto">
          <a:xfrm>
            <a:off x="533400" y="4895850"/>
            <a:ext cx="1087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1600" b="1">
                <a:solidFill>
                  <a:schemeClr val="tx1"/>
                </a:solidFill>
              </a:rPr>
              <a:t>8 carbon </a:t>
            </a:r>
          </a:p>
          <a:p>
            <a:pPr algn="ctr" eaLnBrk="1" hangingPunct="1">
              <a:lnSpc>
                <a:spcPct val="100000"/>
              </a:lnSpc>
              <a:spcBef>
                <a:spcPct val="0"/>
              </a:spcBef>
              <a:buClrTx/>
              <a:buSzTx/>
            </a:pPr>
            <a:r>
              <a:rPr lang="en-US" sz="1600" b="1">
                <a:solidFill>
                  <a:schemeClr val="tx1"/>
                </a:solidFill>
              </a:rPr>
              <a:t>atoms</a:t>
            </a:r>
          </a:p>
        </p:txBody>
      </p:sp>
      <p:sp>
        <p:nvSpPr>
          <p:cNvPr id="614503" name="Text Box 103"/>
          <p:cNvSpPr txBox="1">
            <a:spLocks noChangeArrowheads="1"/>
          </p:cNvSpPr>
          <p:nvPr/>
        </p:nvSpPr>
        <p:spPr bwMode="auto">
          <a:xfrm>
            <a:off x="3035300" y="4883150"/>
            <a:ext cx="1390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1600" b="1">
                <a:solidFill>
                  <a:schemeClr val="tx1"/>
                </a:solidFill>
              </a:rPr>
              <a:t>24 hydrogen</a:t>
            </a:r>
          </a:p>
          <a:p>
            <a:pPr algn="ctr" eaLnBrk="1" hangingPunct="1">
              <a:lnSpc>
                <a:spcPct val="100000"/>
              </a:lnSpc>
              <a:spcBef>
                <a:spcPct val="0"/>
              </a:spcBef>
              <a:buClrTx/>
              <a:buSzTx/>
            </a:pPr>
            <a:r>
              <a:rPr lang="en-US" sz="1600" b="1">
                <a:solidFill>
                  <a:schemeClr val="tx1"/>
                </a:solidFill>
              </a:rPr>
              <a:t>molecules</a:t>
            </a:r>
          </a:p>
        </p:txBody>
      </p:sp>
      <p:sp>
        <p:nvSpPr>
          <p:cNvPr id="614504" name="Text Box 104"/>
          <p:cNvSpPr txBox="1">
            <a:spLocks noChangeArrowheads="1"/>
          </p:cNvSpPr>
          <p:nvPr/>
        </p:nvSpPr>
        <p:spPr bwMode="auto">
          <a:xfrm>
            <a:off x="6016625" y="4883150"/>
            <a:ext cx="1189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algn="ctr" eaLnBrk="1" hangingPunct="1">
              <a:lnSpc>
                <a:spcPct val="100000"/>
              </a:lnSpc>
              <a:spcBef>
                <a:spcPct val="0"/>
              </a:spcBef>
              <a:buClrTx/>
              <a:buSzTx/>
            </a:pPr>
            <a:r>
              <a:rPr lang="en-US" sz="1600" b="1">
                <a:solidFill>
                  <a:schemeClr val="tx1"/>
                </a:solidFill>
              </a:rPr>
              <a:t>8 methane</a:t>
            </a:r>
          </a:p>
          <a:p>
            <a:pPr algn="ctr" eaLnBrk="1" hangingPunct="1">
              <a:lnSpc>
                <a:spcPct val="100000"/>
              </a:lnSpc>
              <a:spcBef>
                <a:spcPct val="0"/>
              </a:spcBef>
              <a:buClrTx/>
              <a:buSzTx/>
            </a:pPr>
            <a:r>
              <a:rPr lang="en-US" sz="1600" b="1">
                <a:solidFill>
                  <a:schemeClr val="tx1"/>
                </a:solidFill>
              </a:rPr>
              <a:t>molecules</a:t>
            </a:r>
          </a:p>
        </p:txBody>
      </p:sp>
      <p:sp>
        <p:nvSpPr>
          <p:cNvPr id="67612" name="Slide Number Placeholder 12"/>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231BF150-1E14-4A40-8FAB-24FFA2DEBA57}" type="slidenum">
              <a:rPr lang="en-US" sz="1400" smtClean="0">
                <a:solidFill>
                  <a:schemeClr val="tx1"/>
                </a:solidFill>
              </a:rPr>
              <a:pPr eaLnBrk="1" hangingPunct="1"/>
              <a:t>63</a:t>
            </a:fld>
            <a:endParaRPr lang="en-US" sz="1400" smtClean="0">
              <a:solidFill>
                <a:schemeClr val="tx1"/>
              </a:solidFill>
            </a:endParaRPr>
          </a:p>
        </p:txBody>
      </p:sp>
      <p:sp>
        <p:nvSpPr>
          <p:cNvPr id="67592" name="Rectangle 106"/>
          <p:cNvSpPr>
            <a:spLocks noGrp="1" noChangeArrowheads="1"/>
          </p:cNvSpPr>
          <p:nvPr>
            <p:ph type="title" idx="4294967295"/>
          </p:nvPr>
        </p:nvSpPr>
        <p:spPr>
          <a:xfrm>
            <a:off x="514350" y="191634"/>
            <a:ext cx="8258175" cy="1143000"/>
          </a:xfrm>
        </p:spPr>
        <p:txBody>
          <a:bodyPr anchor="ctr">
            <a:normAutofit fontScale="90000"/>
          </a:bodyPr>
          <a:lstStyle/>
          <a:p>
            <a:pPr eaLnBrk="1" hangingPunct="1"/>
            <a:r>
              <a:rPr lang="en-US" u="sng" dirty="0" smtClean="0"/>
              <a:t>Limiting Reactants </a:t>
            </a:r>
            <a:br>
              <a:rPr lang="en-US" u="sng" dirty="0" smtClean="0"/>
            </a:br>
            <a:r>
              <a:rPr lang="en-US" u="sng" dirty="0" smtClean="0"/>
              <a:t>Making Methane</a:t>
            </a:r>
          </a:p>
        </p:txBody>
      </p:sp>
      <p:sp>
        <p:nvSpPr>
          <p:cNvPr id="614507" name="Text Box 107"/>
          <p:cNvSpPr txBox="1">
            <a:spLocks noChangeArrowheads="1"/>
          </p:cNvSpPr>
          <p:nvPr/>
        </p:nvSpPr>
        <p:spPr bwMode="auto">
          <a:xfrm>
            <a:off x="703263" y="5554663"/>
            <a:ext cx="6288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3200">
                <a:solidFill>
                  <a:schemeClr val="tx1"/>
                </a:solidFill>
              </a:rPr>
              <a:t>C         +        2 H</a:t>
            </a:r>
            <a:r>
              <a:rPr lang="en-US" sz="3200" baseline="-25000">
                <a:solidFill>
                  <a:schemeClr val="tx1"/>
                </a:solidFill>
              </a:rPr>
              <a:t>2</a:t>
            </a:r>
            <a:r>
              <a:rPr lang="en-US" sz="3200">
                <a:solidFill>
                  <a:schemeClr val="tx1"/>
                </a:solidFill>
              </a:rPr>
              <a:t>                   CH</a:t>
            </a:r>
            <a:r>
              <a:rPr lang="en-US" sz="3200" baseline="-25000">
                <a:solidFill>
                  <a:schemeClr val="tx1"/>
                </a:solidFill>
              </a:rPr>
              <a:t>4</a:t>
            </a:r>
          </a:p>
        </p:txBody>
      </p:sp>
      <p:sp>
        <p:nvSpPr>
          <p:cNvPr id="614508" name="Line 108"/>
          <p:cNvSpPr>
            <a:spLocks noChangeShapeType="1"/>
          </p:cNvSpPr>
          <p:nvPr/>
        </p:nvSpPr>
        <p:spPr bwMode="auto">
          <a:xfrm>
            <a:off x="4775200" y="5816600"/>
            <a:ext cx="644525"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67595" name="Picture 110" descr="methane"/>
          <p:cNvPicPr>
            <a:picLocks noChangeAspect="1" noChangeArrowheads="1"/>
          </p:cNvPicPr>
          <p:nvPr/>
        </p:nvPicPr>
        <p:blipFill>
          <a:blip r:embed="rId3" cstate="print">
            <a:clrChange>
              <a:clrFrom>
                <a:srgbClr val="E9EDF0"/>
              </a:clrFrom>
              <a:clrTo>
                <a:srgbClr val="E9EDF0">
                  <a:alpha val="0"/>
                </a:srgbClr>
              </a:clrTo>
            </a:clrChange>
            <a:lum bright="2000" contrast="12000"/>
            <a:extLst>
              <a:ext uri="{28A0092B-C50C-407E-A947-70E740481C1C}">
                <a14:useLocalDpi xmlns:a14="http://schemas.microsoft.com/office/drawing/2010/main" val="0"/>
              </a:ext>
            </a:extLst>
          </a:blip>
          <a:srcRect l="1147" t="13312" r="83679" b="56062"/>
          <a:stretch>
            <a:fillRect/>
          </a:stretch>
        </p:blipFill>
        <p:spPr bwMode="auto">
          <a:xfrm>
            <a:off x="7708900" y="228600"/>
            <a:ext cx="10541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6"/>
          <p:cNvGrpSpPr>
            <a:grpSpLocks/>
          </p:cNvGrpSpPr>
          <p:nvPr/>
        </p:nvGrpSpPr>
        <p:grpSpPr bwMode="auto">
          <a:xfrm>
            <a:off x="6834188" y="3190875"/>
            <a:ext cx="481012" cy="495300"/>
            <a:chOff x="1794" y="643"/>
            <a:chExt cx="709" cy="730"/>
          </a:xfrm>
        </p:grpSpPr>
        <p:sp>
          <p:nvSpPr>
            <p:cNvPr id="614513" name="Oval 113"/>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12" name="Oval 112"/>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14" name="Oval 11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11" name="Oval 11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15" name="Oval 115"/>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grpSp>
        <p:nvGrpSpPr>
          <p:cNvPr id="3" name="Group 117"/>
          <p:cNvGrpSpPr>
            <a:grpSpLocks/>
          </p:cNvGrpSpPr>
          <p:nvPr/>
        </p:nvGrpSpPr>
        <p:grpSpPr bwMode="auto">
          <a:xfrm>
            <a:off x="5749925" y="1676400"/>
            <a:ext cx="481013" cy="495300"/>
            <a:chOff x="1794" y="643"/>
            <a:chExt cx="709" cy="730"/>
          </a:xfrm>
        </p:grpSpPr>
        <p:sp>
          <p:nvSpPr>
            <p:cNvPr id="614518" name="Oval 11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19" name="Oval 11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20" name="Oval 12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21" name="Oval 12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22" name="Oval 12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grpSp>
        <p:nvGrpSpPr>
          <p:cNvPr id="4" name="Group 123"/>
          <p:cNvGrpSpPr>
            <a:grpSpLocks/>
          </p:cNvGrpSpPr>
          <p:nvPr/>
        </p:nvGrpSpPr>
        <p:grpSpPr bwMode="auto">
          <a:xfrm>
            <a:off x="6853238" y="1690688"/>
            <a:ext cx="481012" cy="495300"/>
            <a:chOff x="1794" y="643"/>
            <a:chExt cx="709" cy="730"/>
          </a:xfrm>
        </p:grpSpPr>
        <p:sp>
          <p:nvSpPr>
            <p:cNvPr id="614524" name="Oval 12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25" name="Oval 12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26" name="Oval 12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27" name="Oval 12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28" name="Oval 12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grpSp>
        <p:nvGrpSpPr>
          <p:cNvPr id="5" name="Group 129"/>
          <p:cNvGrpSpPr>
            <a:grpSpLocks/>
          </p:cNvGrpSpPr>
          <p:nvPr/>
        </p:nvGrpSpPr>
        <p:grpSpPr bwMode="auto">
          <a:xfrm>
            <a:off x="5749925" y="2495550"/>
            <a:ext cx="481013" cy="495300"/>
            <a:chOff x="1794" y="643"/>
            <a:chExt cx="709" cy="730"/>
          </a:xfrm>
        </p:grpSpPr>
        <p:sp>
          <p:nvSpPr>
            <p:cNvPr id="614530" name="Oval 130"/>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31" name="Oval 131"/>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32" name="Oval 132"/>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33" name="Oval 133"/>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34" name="Oval 134"/>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grpSp>
        <p:nvGrpSpPr>
          <p:cNvPr id="6" name="Group 135"/>
          <p:cNvGrpSpPr>
            <a:grpSpLocks/>
          </p:cNvGrpSpPr>
          <p:nvPr/>
        </p:nvGrpSpPr>
        <p:grpSpPr bwMode="auto">
          <a:xfrm>
            <a:off x="6878638" y="2416175"/>
            <a:ext cx="481012" cy="495300"/>
            <a:chOff x="1794" y="643"/>
            <a:chExt cx="709" cy="730"/>
          </a:xfrm>
        </p:grpSpPr>
        <p:sp>
          <p:nvSpPr>
            <p:cNvPr id="614536" name="Oval 136"/>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37" name="Oval 137"/>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38" name="Oval 138"/>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39" name="Oval 139"/>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40" name="Oval 140"/>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grpSp>
        <p:nvGrpSpPr>
          <p:cNvPr id="7" name="Group 141"/>
          <p:cNvGrpSpPr>
            <a:grpSpLocks/>
          </p:cNvGrpSpPr>
          <p:nvPr/>
        </p:nvGrpSpPr>
        <p:grpSpPr bwMode="auto">
          <a:xfrm>
            <a:off x="5710238" y="3222625"/>
            <a:ext cx="481012" cy="495300"/>
            <a:chOff x="1794" y="643"/>
            <a:chExt cx="709" cy="730"/>
          </a:xfrm>
        </p:grpSpPr>
        <p:sp>
          <p:nvSpPr>
            <p:cNvPr id="614542" name="Oval 142"/>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43" name="Oval 143"/>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44" name="Oval 14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45" name="Oval 145"/>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46" name="Oval 146"/>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grpSp>
        <p:nvGrpSpPr>
          <p:cNvPr id="8" name="Group 147"/>
          <p:cNvGrpSpPr>
            <a:grpSpLocks/>
          </p:cNvGrpSpPr>
          <p:nvPr/>
        </p:nvGrpSpPr>
        <p:grpSpPr bwMode="auto">
          <a:xfrm>
            <a:off x="5732463" y="3957638"/>
            <a:ext cx="481012" cy="495300"/>
            <a:chOff x="1794" y="643"/>
            <a:chExt cx="709" cy="730"/>
          </a:xfrm>
        </p:grpSpPr>
        <p:sp>
          <p:nvSpPr>
            <p:cNvPr id="614548" name="Oval 14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49" name="Oval 14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50" name="Oval 15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51" name="Oval 15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52" name="Oval 15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grpSp>
        <p:nvGrpSpPr>
          <p:cNvPr id="9" name="Group 153"/>
          <p:cNvGrpSpPr>
            <a:grpSpLocks/>
          </p:cNvGrpSpPr>
          <p:nvPr/>
        </p:nvGrpSpPr>
        <p:grpSpPr bwMode="auto">
          <a:xfrm>
            <a:off x="6848475" y="3903663"/>
            <a:ext cx="481013" cy="495300"/>
            <a:chOff x="1794" y="643"/>
            <a:chExt cx="709" cy="730"/>
          </a:xfrm>
        </p:grpSpPr>
        <p:sp>
          <p:nvSpPr>
            <p:cNvPr id="614554" name="Oval 15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55" name="Oval 15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56" name="Oval 15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57" name="Oval 15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58" name="Oval 15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sp>
        <p:nvSpPr>
          <p:cNvPr id="614563" name="Oval 163"/>
          <p:cNvSpPr>
            <a:spLocks noChangeArrowheads="1"/>
          </p:cNvSpPr>
          <p:nvPr/>
        </p:nvSpPr>
        <p:spPr bwMode="auto">
          <a:xfrm>
            <a:off x="650875" y="1727200"/>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66" name="Oval 166"/>
          <p:cNvSpPr>
            <a:spLocks noChangeArrowheads="1"/>
          </p:cNvSpPr>
          <p:nvPr/>
        </p:nvSpPr>
        <p:spPr bwMode="auto">
          <a:xfrm>
            <a:off x="652463" y="323215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67" name="Oval 167"/>
          <p:cNvSpPr>
            <a:spLocks noChangeArrowheads="1"/>
          </p:cNvSpPr>
          <p:nvPr/>
        </p:nvSpPr>
        <p:spPr bwMode="auto">
          <a:xfrm>
            <a:off x="652463" y="250190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70" name="Oval 170"/>
          <p:cNvSpPr>
            <a:spLocks noChangeArrowheads="1"/>
          </p:cNvSpPr>
          <p:nvPr/>
        </p:nvSpPr>
        <p:spPr bwMode="auto">
          <a:xfrm>
            <a:off x="650875" y="3959225"/>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nvGrpSpPr>
          <p:cNvPr id="10" name="Group 241"/>
          <p:cNvGrpSpPr>
            <a:grpSpLocks/>
          </p:cNvGrpSpPr>
          <p:nvPr/>
        </p:nvGrpSpPr>
        <p:grpSpPr bwMode="auto">
          <a:xfrm>
            <a:off x="2979738" y="2008188"/>
            <a:ext cx="1609725" cy="1579562"/>
            <a:chOff x="1923" y="1561"/>
            <a:chExt cx="1014" cy="995"/>
          </a:xfrm>
        </p:grpSpPr>
        <p:sp>
          <p:nvSpPr>
            <p:cNvPr id="614564" name="Oval 164"/>
            <p:cNvSpPr>
              <a:spLocks noChangeArrowheads="1"/>
            </p:cNvSpPr>
            <p:nvPr/>
          </p:nvSpPr>
          <p:spPr bwMode="auto">
            <a:xfrm>
              <a:off x="1932"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72" name="Oval 172"/>
            <p:cNvSpPr>
              <a:spLocks noChangeArrowheads="1"/>
            </p:cNvSpPr>
            <p:nvPr/>
          </p:nvSpPr>
          <p:spPr bwMode="auto">
            <a:xfrm>
              <a:off x="2103"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73" name="Oval 173"/>
            <p:cNvSpPr>
              <a:spLocks noChangeArrowheads="1"/>
            </p:cNvSpPr>
            <p:nvPr/>
          </p:nvSpPr>
          <p:spPr bwMode="auto">
            <a:xfrm>
              <a:off x="2274"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74" name="Oval 174"/>
            <p:cNvSpPr>
              <a:spLocks noChangeArrowheads="1"/>
            </p:cNvSpPr>
            <p:nvPr/>
          </p:nvSpPr>
          <p:spPr bwMode="auto">
            <a:xfrm>
              <a:off x="2445"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75" name="Oval 175"/>
            <p:cNvSpPr>
              <a:spLocks noChangeArrowheads="1"/>
            </p:cNvSpPr>
            <p:nvPr/>
          </p:nvSpPr>
          <p:spPr bwMode="auto">
            <a:xfrm>
              <a:off x="2616"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76" name="Oval 176"/>
            <p:cNvSpPr>
              <a:spLocks noChangeArrowheads="1"/>
            </p:cNvSpPr>
            <p:nvPr/>
          </p:nvSpPr>
          <p:spPr bwMode="auto">
            <a:xfrm>
              <a:off x="2787"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82" name="Oval 182"/>
            <p:cNvSpPr>
              <a:spLocks noChangeArrowheads="1"/>
            </p:cNvSpPr>
            <p:nvPr/>
          </p:nvSpPr>
          <p:spPr bwMode="auto">
            <a:xfrm>
              <a:off x="1929"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83" name="Oval 183"/>
            <p:cNvSpPr>
              <a:spLocks noChangeArrowheads="1"/>
            </p:cNvSpPr>
            <p:nvPr/>
          </p:nvSpPr>
          <p:spPr bwMode="auto">
            <a:xfrm>
              <a:off x="2100"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84" name="Oval 184"/>
            <p:cNvSpPr>
              <a:spLocks noChangeArrowheads="1"/>
            </p:cNvSpPr>
            <p:nvPr/>
          </p:nvSpPr>
          <p:spPr bwMode="auto">
            <a:xfrm>
              <a:off x="2271"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85" name="Oval 185"/>
            <p:cNvSpPr>
              <a:spLocks noChangeArrowheads="1"/>
            </p:cNvSpPr>
            <p:nvPr/>
          </p:nvSpPr>
          <p:spPr bwMode="auto">
            <a:xfrm>
              <a:off x="2442"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86" name="Oval 186"/>
            <p:cNvSpPr>
              <a:spLocks noChangeArrowheads="1"/>
            </p:cNvSpPr>
            <p:nvPr/>
          </p:nvSpPr>
          <p:spPr bwMode="auto">
            <a:xfrm>
              <a:off x="2613"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87" name="Oval 187"/>
            <p:cNvSpPr>
              <a:spLocks noChangeArrowheads="1"/>
            </p:cNvSpPr>
            <p:nvPr/>
          </p:nvSpPr>
          <p:spPr bwMode="auto">
            <a:xfrm>
              <a:off x="2784"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89" name="Oval 189"/>
            <p:cNvSpPr>
              <a:spLocks noChangeArrowheads="1"/>
            </p:cNvSpPr>
            <p:nvPr/>
          </p:nvSpPr>
          <p:spPr bwMode="auto">
            <a:xfrm>
              <a:off x="1929"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90" name="Oval 190"/>
            <p:cNvSpPr>
              <a:spLocks noChangeArrowheads="1"/>
            </p:cNvSpPr>
            <p:nvPr/>
          </p:nvSpPr>
          <p:spPr bwMode="auto">
            <a:xfrm>
              <a:off x="2100"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91" name="Oval 191"/>
            <p:cNvSpPr>
              <a:spLocks noChangeArrowheads="1"/>
            </p:cNvSpPr>
            <p:nvPr/>
          </p:nvSpPr>
          <p:spPr bwMode="auto">
            <a:xfrm>
              <a:off x="2271"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92" name="Oval 192"/>
            <p:cNvSpPr>
              <a:spLocks noChangeArrowheads="1"/>
            </p:cNvSpPr>
            <p:nvPr/>
          </p:nvSpPr>
          <p:spPr bwMode="auto">
            <a:xfrm>
              <a:off x="2442"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93" name="Oval 193"/>
            <p:cNvSpPr>
              <a:spLocks noChangeArrowheads="1"/>
            </p:cNvSpPr>
            <p:nvPr/>
          </p:nvSpPr>
          <p:spPr bwMode="auto">
            <a:xfrm>
              <a:off x="2613"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94" name="Oval 194"/>
            <p:cNvSpPr>
              <a:spLocks noChangeArrowheads="1"/>
            </p:cNvSpPr>
            <p:nvPr/>
          </p:nvSpPr>
          <p:spPr bwMode="auto">
            <a:xfrm>
              <a:off x="2784"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96" name="Oval 196"/>
            <p:cNvSpPr>
              <a:spLocks noChangeArrowheads="1"/>
            </p:cNvSpPr>
            <p:nvPr/>
          </p:nvSpPr>
          <p:spPr bwMode="auto">
            <a:xfrm>
              <a:off x="1926"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97" name="Oval 197"/>
            <p:cNvSpPr>
              <a:spLocks noChangeArrowheads="1"/>
            </p:cNvSpPr>
            <p:nvPr/>
          </p:nvSpPr>
          <p:spPr bwMode="auto">
            <a:xfrm>
              <a:off x="2097"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98" name="Oval 198"/>
            <p:cNvSpPr>
              <a:spLocks noChangeArrowheads="1"/>
            </p:cNvSpPr>
            <p:nvPr/>
          </p:nvSpPr>
          <p:spPr bwMode="auto">
            <a:xfrm>
              <a:off x="2268"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599" name="Oval 199"/>
            <p:cNvSpPr>
              <a:spLocks noChangeArrowheads="1"/>
            </p:cNvSpPr>
            <p:nvPr/>
          </p:nvSpPr>
          <p:spPr bwMode="auto">
            <a:xfrm>
              <a:off x="2439"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00" name="Oval 200"/>
            <p:cNvSpPr>
              <a:spLocks noChangeArrowheads="1"/>
            </p:cNvSpPr>
            <p:nvPr/>
          </p:nvSpPr>
          <p:spPr bwMode="auto">
            <a:xfrm>
              <a:off x="2610"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01" name="Oval 201"/>
            <p:cNvSpPr>
              <a:spLocks noChangeArrowheads="1"/>
            </p:cNvSpPr>
            <p:nvPr/>
          </p:nvSpPr>
          <p:spPr bwMode="auto">
            <a:xfrm>
              <a:off x="2781"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05" name="Oval 205"/>
            <p:cNvSpPr>
              <a:spLocks noChangeArrowheads="1"/>
            </p:cNvSpPr>
            <p:nvPr/>
          </p:nvSpPr>
          <p:spPr bwMode="auto">
            <a:xfrm>
              <a:off x="1926"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06" name="Oval 206"/>
            <p:cNvSpPr>
              <a:spLocks noChangeArrowheads="1"/>
            </p:cNvSpPr>
            <p:nvPr/>
          </p:nvSpPr>
          <p:spPr bwMode="auto">
            <a:xfrm>
              <a:off x="2097"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07" name="Oval 207"/>
            <p:cNvSpPr>
              <a:spLocks noChangeArrowheads="1"/>
            </p:cNvSpPr>
            <p:nvPr/>
          </p:nvSpPr>
          <p:spPr bwMode="auto">
            <a:xfrm>
              <a:off x="2268"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08" name="Oval 208"/>
            <p:cNvSpPr>
              <a:spLocks noChangeArrowheads="1"/>
            </p:cNvSpPr>
            <p:nvPr/>
          </p:nvSpPr>
          <p:spPr bwMode="auto">
            <a:xfrm>
              <a:off x="2439"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12" name="Oval 212"/>
            <p:cNvSpPr>
              <a:spLocks noChangeArrowheads="1"/>
            </p:cNvSpPr>
            <p:nvPr/>
          </p:nvSpPr>
          <p:spPr bwMode="auto">
            <a:xfrm>
              <a:off x="1923"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13" name="Oval 213"/>
            <p:cNvSpPr>
              <a:spLocks noChangeArrowheads="1"/>
            </p:cNvSpPr>
            <p:nvPr/>
          </p:nvSpPr>
          <p:spPr bwMode="auto">
            <a:xfrm>
              <a:off x="2094"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14" name="Oval 214"/>
            <p:cNvSpPr>
              <a:spLocks noChangeArrowheads="1"/>
            </p:cNvSpPr>
            <p:nvPr/>
          </p:nvSpPr>
          <p:spPr bwMode="auto">
            <a:xfrm>
              <a:off x="2265"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15" name="Oval 215"/>
            <p:cNvSpPr>
              <a:spLocks noChangeArrowheads="1"/>
            </p:cNvSpPr>
            <p:nvPr/>
          </p:nvSpPr>
          <p:spPr bwMode="auto">
            <a:xfrm>
              <a:off x="2436"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grpSp>
        <p:nvGrpSpPr>
          <p:cNvPr id="11" name="Group 240"/>
          <p:cNvGrpSpPr>
            <a:grpSpLocks/>
          </p:cNvGrpSpPr>
          <p:nvPr/>
        </p:nvGrpSpPr>
        <p:grpSpPr bwMode="auto">
          <a:xfrm>
            <a:off x="2974975" y="3186113"/>
            <a:ext cx="1604963" cy="958850"/>
            <a:chOff x="1920" y="2303"/>
            <a:chExt cx="1011" cy="604"/>
          </a:xfrm>
        </p:grpSpPr>
        <p:sp>
          <p:nvSpPr>
            <p:cNvPr id="614609" name="Oval 209"/>
            <p:cNvSpPr>
              <a:spLocks noChangeArrowheads="1"/>
            </p:cNvSpPr>
            <p:nvPr/>
          </p:nvSpPr>
          <p:spPr bwMode="auto">
            <a:xfrm>
              <a:off x="2610"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10" name="Oval 210"/>
            <p:cNvSpPr>
              <a:spLocks noChangeArrowheads="1"/>
            </p:cNvSpPr>
            <p:nvPr/>
          </p:nvSpPr>
          <p:spPr bwMode="auto">
            <a:xfrm>
              <a:off x="2781"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16" name="Oval 216"/>
            <p:cNvSpPr>
              <a:spLocks noChangeArrowheads="1"/>
            </p:cNvSpPr>
            <p:nvPr/>
          </p:nvSpPr>
          <p:spPr bwMode="auto">
            <a:xfrm>
              <a:off x="2607"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17" name="Oval 217"/>
            <p:cNvSpPr>
              <a:spLocks noChangeArrowheads="1"/>
            </p:cNvSpPr>
            <p:nvPr/>
          </p:nvSpPr>
          <p:spPr bwMode="auto">
            <a:xfrm>
              <a:off x="2778"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19" name="Oval 219"/>
            <p:cNvSpPr>
              <a:spLocks noChangeArrowheads="1"/>
            </p:cNvSpPr>
            <p:nvPr/>
          </p:nvSpPr>
          <p:spPr bwMode="auto">
            <a:xfrm>
              <a:off x="1923"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20" name="Oval 220"/>
            <p:cNvSpPr>
              <a:spLocks noChangeArrowheads="1"/>
            </p:cNvSpPr>
            <p:nvPr/>
          </p:nvSpPr>
          <p:spPr bwMode="auto">
            <a:xfrm>
              <a:off x="2094"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21" name="Oval 221"/>
            <p:cNvSpPr>
              <a:spLocks noChangeArrowheads="1"/>
            </p:cNvSpPr>
            <p:nvPr/>
          </p:nvSpPr>
          <p:spPr bwMode="auto">
            <a:xfrm>
              <a:off x="2265"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22" name="Oval 222"/>
            <p:cNvSpPr>
              <a:spLocks noChangeArrowheads="1"/>
            </p:cNvSpPr>
            <p:nvPr/>
          </p:nvSpPr>
          <p:spPr bwMode="auto">
            <a:xfrm>
              <a:off x="2436"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23" name="Oval 223"/>
            <p:cNvSpPr>
              <a:spLocks noChangeArrowheads="1"/>
            </p:cNvSpPr>
            <p:nvPr/>
          </p:nvSpPr>
          <p:spPr bwMode="auto">
            <a:xfrm>
              <a:off x="2607"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24" name="Oval 224"/>
            <p:cNvSpPr>
              <a:spLocks noChangeArrowheads="1"/>
            </p:cNvSpPr>
            <p:nvPr/>
          </p:nvSpPr>
          <p:spPr bwMode="auto">
            <a:xfrm>
              <a:off x="2778"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26" name="Oval 226"/>
            <p:cNvSpPr>
              <a:spLocks noChangeArrowheads="1"/>
            </p:cNvSpPr>
            <p:nvPr/>
          </p:nvSpPr>
          <p:spPr bwMode="auto">
            <a:xfrm>
              <a:off x="1920"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27" name="Oval 227"/>
            <p:cNvSpPr>
              <a:spLocks noChangeArrowheads="1"/>
            </p:cNvSpPr>
            <p:nvPr/>
          </p:nvSpPr>
          <p:spPr bwMode="auto">
            <a:xfrm>
              <a:off x="2091"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28" name="Oval 228"/>
            <p:cNvSpPr>
              <a:spLocks noChangeArrowheads="1"/>
            </p:cNvSpPr>
            <p:nvPr/>
          </p:nvSpPr>
          <p:spPr bwMode="auto">
            <a:xfrm>
              <a:off x="2262"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29" name="Oval 229"/>
            <p:cNvSpPr>
              <a:spLocks noChangeArrowheads="1"/>
            </p:cNvSpPr>
            <p:nvPr/>
          </p:nvSpPr>
          <p:spPr bwMode="auto">
            <a:xfrm>
              <a:off x="2433"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30" name="Oval 230"/>
            <p:cNvSpPr>
              <a:spLocks noChangeArrowheads="1"/>
            </p:cNvSpPr>
            <p:nvPr/>
          </p:nvSpPr>
          <p:spPr bwMode="auto">
            <a:xfrm>
              <a:off x="2604"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31" name="Oval 231"/>
            <p:cNvSpPr>
              <a:spLocks noChangeArrowheads="1"/>
            </p:cNvSpPr>
            <p:nvPr/>
          </p:nvSpPr>
          <p:spPr bwMode="auto">
            <a:xfrm>
              <a:off x="2775"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grpSp>
        <p:nvGrpSpPr>
          <p:cNvPr id="12" name="Group 237"/>
          <p:cNvGrpSpPr>
            <a:grpSpLocks/>
          </p:cNvGrpSpPr>
          <p:nvPr/>
        </p:nvGrpSpPr>
        <p:grpSpPr bwMode="auto">
          <a:xfrm>
            <a:off x="1711325" y="1727200"/>
            <a:ext cx="379413" cy="2574925"/>
            <a:chOff x="834" y="1384"/>
            <a:chExt cx="239" cy="1622"/>
          </a:xfrm>
        </p:grpSpPr>
        <p:sp>
          <p:nvSpPr>
            <p:cNvPr id="614633" name="Oval 233"/>
            <p:cNvSpPr>
              <a:spLocks noChangeArrowheads="1"/>
            </p:cNvSpPr>
            <p:nvPr/>
          </p:nvSpPr>
          <p:spPr bwMode="auto">
            <a:xfrm>
              <a:off x="856" y="1384"/>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34" name="Oval 234"/>
            <p:cNvSpPr>
              <a:spLocks noChangeArrowheads="1"/>
            </p:cNvSpPr>
            <p:nvPr/>
          </p:nvSpPr>
          <p:spPr bwMode="auto">
            <a:xfrm>
              <a:off x="835" y="233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35" name="Oval 235"/>
            <p:cNvSpPr>
              <a:spLocks noChangeArrowheads="1"/>
            </p:cNvSpPr>
            <p:nvPr/>
          </p:nvSpPr>
          <p:spPr bwMode="auto">
            <a:xfrm>
              <a:off x="835" y="187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sp>
          <p:nvSpPr>
            <p:cNvPr id="614636" name="Oval 236"/>
            <p:cNvSpPr>
              <a:spLocks noChangeArrowheads="1"/>
            </p:cNvSpPr>
            <p:nvPr/>
          </p:nvSpPr>
          <p:spPr bwMode="auto">
            <a:xfrm>
              <a:off x="834" y="2790"/>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lnSpc>
                  <a:spcPct val="100000"/>
                </a:lnSpc>
                <a:spcBef>
                  <a:spcPct val="0"/>
                </a:spcBef>
                <a:buClrTx/>
                <a:buSzTx/>
                <a:defRPr/>
              </a:pPr>
              <a:endParaRPr lang="en-US" sz="1400">
                <a:solidFill>
                  <a:schemeClr val="tx1"/>
                </a:solidFill>
                <a:cs typeface="+mn-cs"/>
              </a:endParaRPr>
            </a:p>
          </p:txBody>
        </p:sp>
      </p:grpSp>
      <p:sp>
        <p:nvSpPr>
          <p:cNvPr id="67611" name="Text Box 242"/>
          <p:cNvSpPr txBox="1">
            <a:spLocks noChangeArrowheads="1"/>
          </p:cNvSpPr>
          <p:nvPr/>
        </p:nvSpPr>
        <p:spPr bwMode="auto">
          <a:xfrm>
            <a:off x="7521575" y="1370013"/>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a:solidFill>
                  <a:schemeClr val="tx1"/>
                </a:solidFill>
              </a:rPr>
              <a:t>Methane, CH</a:t>
            </a:r>
            <a:r>
              <a:rPr lang="en-US" sz="1400" baseline="-25000">
                <a:solidFill>
                  <a:schemeClr val="tx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501">
                                            <p:txEl>
                                              <p:pRg st="0" end="0"/>
                                            </p:txEl>
                                          </p:spTgt>
                                        </p:tgtEl>
                                        <p:attrNameLst>
                                          <p:attrName>style.visibility</p:attrName>
                                        </p:attrNameLst>
                                      </p:cBhvr>
                                      <p:to>
                                        <p:strVal val="visible"/>
                                      </p:to>
                                    </p:set>
                                    <p:animEffect transition="in" filter="dissolve">
                                      <p:cBhvr>
                                        <p:cTn id="7" dur="500"/>
                                        <p:tgtEl>
                                          <p:spTgt spid="6145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4503"/>
                                        </p:tgtEl>
                                        <p:attrNameLst>
                                          <p:attrName>style.visibility</p:attrName>
                                        </p:attrNameLst>
                                      </p:cBhvr>
                                      <p:to>
                                        <p:strVal val="visible"/>
                                      </p:to>
                                    </p:set>
                                    <p:animEffect transition="in" filter="dissolve">
                                      <p:cBhvr>
                                        <p:cTn id="20" dur="500"/>
                                        <p:tgtEl>
                                          <p:spTgt spid="6145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4500"/>
                                        </p:tgtEl>
                                        <p:attrNameLst>
                                          <p:attrName>style.visibility</p:attrName>
                                        </p:attrNameLst>
                                      </p:cBhvr>
                                      <p:to>
                                        <p:strVal val="visible"/>
                                      </p:to>
                                    </p:set>
                                    <p:animEffect transition="in" filter="wipe(left)">
                                      <p:cBhvr>
                                        <p:cTn id="25" dur="500"/>
                                        <p:tgtEl>
                                          <p:spTgt spid="61450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par>
                                <p:cTn id="46" presetID="9"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9"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614504">
                                            <p:txEl>
                                              <p:pRg st="0" end="0"/>
                                            </p:txEl>
                                          </p:spTgt>
                                        </p:tgtEl>
                                        <p:attrNameLst>
                                          <p:attrName>style.visibility</p:attrName>
                                        </p:attrNameLst>
                                      </p:cBhvr>
                                      <p:to>
                                        <p:strVal val="visible"/>
                                      </p:to>
                                    </p:set>
                                    <p:animEffect transition="in" filter="dissolve">
                                      <p:cBhvr>
                                        <p:cTn id="56" dur="500"/>
                                        <p:tgtEl>
                                          <p:spTgt spid="614504">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614504">
                                            <p:txEl>
                                              <p:pRg st="1" end="1"/>
                                            </p:txEl>
                                          </p:spTgt>
                                        </p:tgtEl>
                                        <p:attrNameLst>
                                          <p:attrName>style.visibility</p:attrName>
                                        </p:attrNameLst>
                                      </p:cBhvr>
                                      <p:to>
                                        <p:strVal val="visible"/>
                                      </p:to>
                                    </p:set>
                                    <p:animEffect transition="in" filter="dissolve">
                                      <p:cBhvr>
                                        <p:cTn id="61" dur="500"/>
                                        <p:tgtEl>
                                          <p:spTgt spid="614504">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mph" presetSubtype="0" grpId="0" nodeType="clickEffect">
                                  <p:stCondLst>
                                    <p:cond delay="0"/>
                                  </p:stCondLst>
                                  <p:childTnLst>
                                    <p:set>
                                      <p:cBhvr rctx="PPT">
                                        <p:cTn id="65" dur="indefinite"/>
                                        <p:tgtEl>
                                          <p:spTgt spid="614563"/>
                                        </p:tgtEl>
                                        <p:attrNameLst>
                                          <p:attrName>style.opacity</p:attrName>
                                        </p:attrNameLst>
                                      </p:cBhvr>
                                      <p:to>
                                        <p:strVal val="0.5"/>
                                      </p:to>
                                    </p:set>
                                    <p:animEffect filter="image" prLst="opacity: 0.5">
                                      <p:cBhvr rctx="IE">
                                        <p:cTn id="66" dur="indefinite"/>
                                        <p:tgtEl>
                                          <p:spTgt spid="614563"/>
                                        </p:tgtEl>
                                      </p:cBhvr>
                                    </p:animEffect>
                                  </p:childTnLst>
                                </p:cTn>
                              </p:par>
                              <p:par>
                                <p:cTn id="67" presetID="9" presetClass="emph" presetSubtype="0" grpId="0" nodeType="withEffect">
                                  <p:stCondLst>
                                    <p:cond delay="0"/>
                                  </p:stCondLst>
                                  <p:childTnLst>
                                    <p:set>
                                      <p:cBhvr rctx="PPT">
                                        <p:cTn id="68" dur="indefinite"/>
                                        <p:tgtEl>
                                          <p:spTgt spid="614566"/>
                                        </p:tgtEl>
                                        <p:attrNameLst>
                                          <p:attrName>style.opacity</p:attrName>
                                        </p:attrNameLst>
                                      </p:cBhvr>
                                      <p:to>
                                        <p:strVal val="0.5"/>
                                      </p:to>
                                    </p:set>
                                    <p:animEffect filter="image" prLst="opacity: 0.5">
                                      <p:cBhvr rctx="IE">
                                        <p:cTn id="69" dur="indefinite"/>
                                        <p:tgtEl>
                                          <p:spTgt spid="614566"/>
                                        </p:tgtEl>
                                      </p:cBhvr>
                                    </p:animEffect>
                                  </p:childTnLst>
                                </p:cTn>
                              </p:par>
                              <p:par>
                                <p:cTn id="70" presetID="9" presetClass="emph" presetSubtype="0" grpId="0" nodeType="withEffect">
                                  <p:stCondLst>
                                    <p:cond delay="0"/>
                                  </p:stCondLst>
                                  <p:childTnLst>
                                    <p:set>
                                      <p:cBhvr rctx="PPT">
                                        <p:cTn id="71" dur="indefinite"/>
                                        <p:tgtEl>
                                          <p:spTgt spid="614567"/>
                                        </p:tgtEl>
                                        <p:attrNameLst>
                                          <p:attrName>style.opacity</p:attrName>
                                        </p:attrNameLst>
                                      </p:cBhvr>
                                      <p:to>
                                        <p:strVal val="0.5"/>
                                      </p:to>
                                    </p:set>
                                    <p:animEffect filter="image" prLst="opacity: 0.5">
                                      <p:cBhvr rctx="IE">
                                        <p:cTn id="72" dur="indefinite"/>
                                        <p:tgtEl>
                                          <p:spTgt spid="614567"/>
                                        </p:tgtEl>
                                      </p:cBhvr>
                                    </p:animEffect>
                                  </p:childTnLst>
                                </p:cTn>
                              </p:par>
                              <p:par>
                                <p:cTn id="73" presetID="9" presetClass="emph" presetSubtype="0" grpId="0" nodeType="withEffect">
                                  <p:stCondLst>
                                    <p:cond delay="0"/>
                                  </p:stCondLst>
                                  <p:childTnLst>
                                    <p:set>
                                      <p:cBhvr rctx="PPT">
                                        <p:cTn id="74" dur="indefinite"/>
                                        <p:tgtEl>
                                          <p:spTgt spid="614570"/>
                                        </p:tgtEl>
                                        <p:attrNameLst>
                                          <p:attrName>style.opacity</p:attrName>
                                        </p:attrNameLst>
                                      </p:cBhvr>
                                      <p:to>
                                        <p:strVal val="0.5"/>
                                      </p:to>
                                    </p:set>
                                    <p:animEffect filter="image" prLst="opacity: 0.5">
                                      <p:cBhvr rctx="IE">
                                        <p:cTn id="75" dur="indefinite"/>
                                        <p:tgtEl>
                                          <p:spTgt spid="614570"/>
                                        </p:tgtEl>
                                      </p:cBhvr>
                                    </p:animEffect>
                                  </p:childTnLst>
                                </p:cTn>
                              </p:par>
                              <p:par>
                                <p:cTn id="76" presetID="9" presetClass="emph" presetSubtype="0" nodeType="withEffect">
                                  <p:stCondLst>
                                    <p:cond delay="0"/>
                                  </p:stCondLst>
                                  <p:childTnLst>
                                    <p:set>
                                      <p:cBhvr rctx="PPT">
                                        <p:cTn id="77" dur="indefinite"/>
                                        <p:tgtEl>
                                          <p:spTgt spid="12"/>
                                        </p:tgtEl>
                                        <p:attrNameLst>
                                          <p:attrName>style.opacity</p:attrName>
                                        </p:attrNameLst>
                                      </p:cBhvr>
                                      <p:to>
                                        <p:strVal val="0.5"/>
                                      </p:to>
                                    </p:set>
                                    <p:animEffect filter="image" prLst="opacity: 0.5">
                                      <p:cBhvr rctx="IE">
                                        <p:cTn id="78" dur="indefinite"/>
                                        <p:tgtEl>
                                          <p:spTgt spid="1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mph" presetSubtype="0" nodeType="clickEffect">
                                  <p:stCondLst>
                                    <p:cond delay="0"/>
                                  </p:stCondLst>
                                  <p:childTnLst>
                                    <p:set>
                                      <p:cBhvr rctx="PPT">
                                        <p:cTn id="82" dur="indefinite"/>
                                        <p:tgtEl>
                                          <p:spTgt spid="10"/>
                                        </p:tgtEl>
                                        <p:attrNameLst>
                                          <p:attrName>style.opacity</p:attrName>
                                        </p:attrNameLst>
                                      </p:cBhvr>
                                      <p:to>
                                        <p:strVal val="0.5"/>
                                      </p:to>
                                    </p:set>
                                    <p:animEffect filter="image" prLst="opacity: 0.5">
                                      <p:cBhvr rctx="IE">
                                        <p:cTn id="83" dur="indefinite"/>
                                        <p:tgtEl>
                                          <p:spTgt spid="10"/>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614638"/>
                                        </p:tgtEl>
                                        <p:attrNameLst>
                                          <p:attrName>style.visibility</p:attrName>
                                        </p:attrNameLst>
                                      </p:cBhvr>
                                      <p:to>
                                        <p:strVal val="visible"/>
                                      </p:to>
                                    </p:set>
                                    <p:animEffect transition="in" filter="dissolve">
                                      <p:cBhvr>
                                        <p:cTn id="86" dur="500"/>
                                        <p:tgtEl>
                                          <p:spTgt spid="61463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614507"/>
                                        </p:tgtEl>
                                        <p:attrNameLst>
                                          <p:attrName>style.visibility</p:attrName>
                                        </p:attrNameLst>
                                      </p:cBhvr>
                                      <p:to>
                                        <p:strVal val="visible"/>
                                      </p:to>
                                    </p:set>
                                    <p:animEffect transition="in" filter="fade">
                                      <p:cBhvr>
                                        <p:cTn id="91" dur="1000"/>
                                        <p:tgtEl>
                                          <p:spTgt spid="614507"/>
                                        </p:tgtEl>
                                      </p:cBhvr>
                                    </p:animEffect>
                                    <p:anim calcmode="lin" valueType="num">
                                      <p:cBhvr>
                                        <p:cTn id="92" dur="1000" fill="hold"/>
                                        <p:tgtEl>
                                          <p:spTgt spid="614507"/>
                                        </p:tgtEl>
                                        <p:attrNameLst>
                                          <p:attrName>ppt_x</p:attrName>
                                        </p:attrNameLst>
                                      </p:cBhvr>
                                      <p:tavLst>
                                        <p:tav tm="0">
                                          <p:val>
                                            <p:strVal val="#ppt_x"/>
                                          </p:val>
                                        </p:tav>
                                        <p:tav tm="100000">
                                          <p:val>
                                            <p:strVal val="#ppt_x"/>
                                          </p:val>
                                        </p:tav>
                                      </p:tavLst>
                                    </p:anim>
                                    <p:anim calcmode="lin" valueType="num">
                                      <p:cBhvr>
                                        <p:cTn id="93" dur="1000" fill="hold"/>
                                        <p:tgtEl>
                                          <p:spTgt spid="614507"/>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614508"/>
                                        </p:tgtEl>
                                        <p:attrNameLst>
                                          <p:attrName>style.visibility</p:attrName>
                                        </p:attrNameLst>
                                      </p:cBhvr>
                                      <p:to>
                                        <p:strVal val="visible"/>
                                      </p:to>
                                    </p:set>
                                    <p:animEffect transition="in" filter="wipe(left)">
                                      <p:cBhvr>
                                        <p:cTn id="97" dur="500"/>
                                        <p:tgtEl>
                                          <p:spTgt spid="61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38" grpId="0"/>
      <p:bldP spid="614500" grpId="0" animBg="1"/>
      <p:bldP spid="614503" grpId="0"/>
      <p:bldP spid="614507" grpId="0"/>
      <p:bldP spid="614508" grpId="0" animBg="1"/>
      <p:bldP spid="614563" grpId="0" animBg="1"/>
      <p:bldP spid="614566" grpId="0" animBg="1"/>
      <p:bldP spid="614567" grpId="0" animBg="1"/>
      <p:bldP spid="614570"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3330" name="Oval 2"/>
          <p:cNvSpPr>
            <a:spLocks noChangeArrowheads="1"/>
          </p:cNvSpPr>
          <p:nvPr/>
        </p:nvSpPr>
        <p:spPr bwMode="auto">
          <a:xfrm>
            <a:off x="4114800" y="3465512"/>
            <a:ext cx="457200" cy="4572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483331" name="Oval 3"/>
          <p:cNvSpPr>
            <a:spLocks noChangeArrowheads="1"/>
          </p:cNvSpPr>
          <p:nvPr/>
        </p:nvSpPr>
        <p:spPr bwMode="auto">
          <a:xfrm>
            <a:off x="4876800" y="3084512"/>
            <a:ext cx="457200" cy="4572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483332" name="Oval 4"/>
          <p:cNvSpPr>
            <a:spLocks noChangeArrowheads="1"/>
          </p:cNvSpPr>
          <p:nvPr/>
        </p:nvSpPr>
        <p:spPr bwMode="auto">
          <a:xfrm>
            <a:off x="5105400" y="2779712"/>
            <a:ext cx="457200" cy="4572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68613" name="Oval 5"/>
          <p:cNvSpPr>
            <a:spLocks noChangeArrowheads="1"/>
          </p:cNvSpPr>
          <p:nvPr/>
        </p:nvSpPr>
        <p:spPr bwMode="auto">
          <a:xfrm>
            <a:off x="4419600" y="1560512"/>
            <a:ext cx="457200" cy="4572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483334" name="Oval 6"/>
          <p:cNvSpPr>
            <a:spLocks noChangeArrowheads="1"/>
          </p:cNvSpPr>
          <p:nvPr/>
        </p:nvSpPr>
        <p:spPr bwMode="auto">
          <a:xfrm>
            <a:off x="4038600" y="1560512"/>
            <a:ext cx="457200" cy="4572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483335" name="Oval 7"/>
          <p:cNvSpPr>
            <a:spLocks noChangeArrowheads="1"/>
          </p:cNvSpPr>
          <p:nvPr/>
        </p:nvSpPr>
        <p:spPr bwMode="auto">
          <a:xfrm>
            <a:off x="3886200" y="3084512"/>
            <a:ext cx="457200" cy="4572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68616" name="Oval 8"/>
          <p:cNvSpPr>
            <a:spLocks noChangeArrowheads="1"/>
          </p:cNvSpPr>
          <p:nvPr/>
        </p:nvSpPr>
        <p:spPr bwMode="auto">
          <a:xfrm rot="7356549" flipH="1" flipV="1">
            <a:off x="3505200" y="2093912"/>
            <a:ext cx="473075" cy="473075"/>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483337" name="Oval 9"/>
          <p:cNvSpPr>
            <a:spLocks noChangeArrowheads="1"/>
          </p:cNvSpPr>
          <p:nvPr/>
        </p:nvSpPr>
        <p:spPr bwMode="auto">
          <a:xfrm rot="7356549" flipH="1" flipV="1">
            <a:off x="3676650" y="2430462"/>
            <a:ext cx="473075" cy="473075"/>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483338" name="Oval 10"/>
          <p:cNvSpPr>
            <a:spLocks noChangeArrowheads="1"/>
          </p:cNvSpPr>
          <p:nvPr/>
        </p:nvSpPr>
        <p:spPr bwMode="auto">
          <a:xfrm rot="7356549" flipH="1" flipV="1">
            <a:off x="3503613" y="2092325"/>
            <a:ext cx="473075" cy="473075"/>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483339" name="Oval 11"/>
          <p:cNvSpPr>
            <a:spLocks noChangeArrowheads="1"/>
          </p:cNvSpPr>
          <p:nvPr/>
        </p:nvSpPr>
        <p:spPr bwMode="auto">
          <a:xfrm rot="7356549" flipH="1" flipV="1">
            <a:off x="3676650" y="2430462"/>
            <a:ext cx="473075" cy="473075"/>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483340" name="Oval 12"/>
          <p:cNvSpPr>
            <a:spLocks noChangeArrowheads="1"/>
          </p:cNvSpPr>
          <p:nvPr/>
        </p:nvSpPr>
        <p:spPr bwMode="auto">
          <a:xfrm>
            <a:off x="4419600" y="1560512"/>
            <a:ext cx="457200" cy="457200"/>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483341" name="Oval 13"/>
          <p:cNvSpPr>
            <a:spLocks noChangeArrowheads="1"/>
          </p:cNvSpPr>
          <p:nvPr/>
        </p:nvSpPr>
        <p:spPr bwMode="auto">
          <a:xfrm>
            <a:off x="4038600" y="1560512"/>
            <a:ext cx="457200" cy="457200"/>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483342" name="Oval 14"/>
          <p:cNvSpPr>
            <a:spLocks noChangeArrowheads="1"/>
          </p:cNvSpPr>
          <p:nvPr/>
        </p:nvSpPr>
        <p:spPr bwMode="auto">
          <a:xfrm>
            <a:off x="5105400" y="2779712"/>
            <a:ext cx="457200" cy="457200"/>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483343" name="Oval 15"/>
          <p:cNvSpPr>
            <a:spLocks noChangeArrowheads="1"/>
          </p:cNvSpPr>
          <p:nvPr/>
        </p:nvSpPr>
        <p:spPr bwMode="auto">
          <a:xfrm>
            <a:off x="4876800" y="3084512"/>
            <a:ext cx="457200" cy="457200"/>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483344" name="Oval 16"/>
          <p:cNvSpPr>
            <a:spLocks noChangeArrowheads="1"/>
          </p:cNvSpPr>
          <p:nvPr/>
        </p:nvSpPr>
        <p:spPr bwMode="auto">
          <a:xfrm>
            <a:off x="3886200" y="3084512"/>
            <a:ext cx="457200" cy="457200"/>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625" name="Oval 17"/>
          <p:cNvSpPr>
            <a:spLocks noChangeArrowheads="1"/>
          </p:cNvSpPr>
          <p:nvPr/>
        </p:nvSpPr>
        <p:spPr bwMode="auto">
          <a:xfrm rot="6366584">
            <a:off x="4419600" y="2112962"/>
            <a:ext cx="471488" cy="471488"/>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626" name="Oval 18"/>
          <p:cNvSpPr>
            <a:spLocks noChangeArrowheads="1"/>
          </p:cNvSpPr>
          <p:nvPr/>
        </p:nvSpPr>
        <p:spPr bwMode="auto">
          <a:xfrm rot="6366584">
            <a:off x="4800600" y="2246312"/>
            <a:ext cx="471488" cy="471488"/>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483347" name="Oval 19"/>
          <p:cNvSpPr>
            <a:spLocks noChangeArrowheads="1"/>
          </p:cNvSpPr>
          <p:nvPr/>
        </p:nvSpPr>
        <p:spPr bwMode="auto">
          <a:xfrm>
            <a:off x="4114800" y="3465512"/>
            <a:ext cx="457200" cy="457200"/>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628" name="Oval 20"/>
          <p:cNvSpPr>
            <a:spLocks noChangeArrowheads="1"/>
          </p:cNvSpPr>
          <p:nvPr/>
        </p:nvSpPr>
        <p:spPr bwMode="auto">
          <a:xfrm>
            <a:off x="228600" y="1560512"/>
            <a:ext cx="2514600" cy="2514600"/>
          </a:xfrm>
          <a:prstGeom prst="ellipse">
            <a:avLst/>
          </a:prstGeom>
          <a:solidFill>
            <a:srgbClr val="FFFFFF"/>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nvGrpSpPr>
          <p:cNvPr id="2" name="Group 21"/>
          <p:cNvGrpSpPr>
            <a:grpSpLocks/>
          </p:cNvGrpSpPr>
          <p:nvPr/>
        </p:nvGrpSpPr>
        <p:grpSpPr bwMode="auto">
          <a:xfrm>
            <a:off x="2209800" y="2551112"/>
            <a:ext cx="304800" cy="457200"/>
            <a:chOff x="1392" y="1968"/>
            <a:chExt cx="192" cy="288"/>
          </a:xfrm>
        </p:grpSpPr>
        <p:sp>
          <p:nvSpPr>
            <p:cNvPr id="68750" name="Oval 22"/>
            <p:cNvSpPr>
              <a:spLocks noChangeArrowheads="1"/>
            </p:cNvSpPr>
            <p:nvPr/>
          </p:nvSpPr>
          <p:spPr bwMode="auto">
            <a:xfrm>
              <a:off x="1392" y="1968"/>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51" name="Oval 23"/>
            <p:cNvSpPr>
              <a:spLocks noChangeArrowheads="1"/>
            </p:cNvSpPr>
            <p:nvPr/>
          </p:nvSpPr>
          <p:spPr bwMode="auto">
            <a:xfrm>
              <a:off x="1440" y="2112"/>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3" name="Group 24"/>
          <p:cNvGrpSpPr>
            <a:grpSpLocks/>
          </p:cNvGrpSpPr>
          <p:nvPr/>
        </p:nvGrpSpPr>
        <p:grpSpPr bwMode="auto">
          <a:xfrm>
            <a:off x="1447800" y="1789112"/>
            <a:ext cx="304800" cy="381000"/>
            <a:chOff x="1056" y="1488"/>
            <a:chExt cx="192" cy="240"/>
          </a:xfrm>
        </p:grpSpPr>
        <p:sp>
          <p:nvSpPr>
            <p:cNvPr id="68748" name="Oval 25"/>
            <p:cNvSpPr>
              <a:spLocks noChangeArrowheads="1"/>
            </p:cNvSpPr>
            <p:nvPr/>
          </p:nvSpPr>
          <p:spPr bwMode="auto">
            <a:xfrm>
              <a:off x="1056" y="1488"/>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49" name="Oval 26"/>
            <p:cNvSpPr>
              <a:spLocks noChangeArrowheads="1"/>
            </p:cNvSpPr>
            <p:nvPr/>
          </p:nvSpPr>
          <p:spPr bwMode="auto">
            <a:xfrm>
              <a:off x="1104" y="1584"/>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4" name="Group 27"/>
          <p:cNvGrpSpPr>
            <a:grpSpLocks/>
          </p:cNvGrpSpPr>
          <p:nvPr/>
        </p:nvGrpSpPr>
        <p:grpSpPr bwMode="auto">
          <a:xfrm>
            <a:off x="1447800" y="2322512"/>
            <a:ext cx="457200" cy="304800"/>
            <a:chOff x="912" y="1824"/>
            <a:chExt cx="288" cy="192"/>
          </a:xfrm>
        </p:grpSpPr>
        <p:sp>
          <p:nvSpPr>
            <p:cNvPr id="68746" name="Oval 28"/>
            <p:cNvSpPr>
              <a:spLocks noChangeArrowheads="1"/>
            </p:cNvSpPr>
            <p:nvPr/>
          </p:nvSpPr>
          <p:spPr bwMode="auto">
            <a:xfrm>
              <a:off x="912" y="1872"/>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47" name="Oval 29"/>
            <p:cNvSpPr>
              <a:spLocks noChangeArrowheads="1"/>
            </p:cNvSpPr>
            <p:nvPr/>
          </p:nvSpPr>
          <p:spPr bwMode="auto">
            <a:xfrm>
              <a:off x="1056" y="1824"/>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5" name="Group 30"/>
          <p:cNvGrpSpPr>
            <a:grpSpLocks/>
          </p:cNvGrpSpPr>
          <p:nvPr/>
        </p:nvGrpSpPr>
        <p:grpSpPr bwMode="auto">
          <a:xfrm>
            <a:off x="1828800" y="3236912"/>
            <a:ext cx="381000" cy="381000"/>
            <a:chOff x="960" y="2400"/>
            <a:chExt cx="240" cy="240"/>
          </a:xfrm>
        </p:grpSpPr>
        <p:sp>
          <p:nvSpPr>
            <p:cNvPr id="68744" name="Oval 31"/>
            <p:cNvSpPr>
              <a:spLocks noChangeArrowheads="1"/>
            </p:cNvSpPr>
            <p:nvPr/>
          </p:nvSpPr>
          <p:spPr bwMode="auto">
            <a:xfrm>
              <a:off x="1056" y="2400"/>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45" name="Oval 32"/>
            <p:cNvSpPr>
              <a:spLocks noChangeArrowheads="1"/>
            </p:cNvSpPr>
            <p:nvPr/>
          </p:nvSpPr>
          <p:spPr bwMode="auto">
            <a:xfrm>
              <a:off x="960" y="2496"/>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6" name="Group 33"/>
          <p:cNvGrpSpPr>
            <a:grpSpLocks/>
          </p:cNvGrpSpPr>
          <p:nvPr/>
        </p:nvGrpSpPr>
        <p:grpSpPr bwMode="auto">
          <a:xfrm>
            <a:off x="990600" y="3465512"/>
            <a:ext cx="457200" cy="304800"/>
            <a:chOff x="624" y="2544"/>
            <a:chExt cx="288" cy="192"/>
          </a:xfrm>
        </p:grpSpPr>
        <p:sp>
          <p:nvSpPr>
            <p:cNvPr id="68742" name="Oval 34"/>
            <p:cNvSpPr>
              <a:spLocks noChangeArrowheads="1"/>
            </p:cNvSpPr>
            <p:nvPr/>
          </p:nvSpPr>
          <p:spPr bwMode="auto">
            <a:xfrm>
              <a:off x="624" y="2592"/>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43" name="Oval 35"/>
            <p:cNvSpPr>
              <a:spLocks noChangeArrowheads="1"/>
            </p:cNvSpPr>
            <p:nvPr/>
          </p:nvSpPr>
          <p:spPr bwMode="auto">
            <a:xfrm>
              <a:off x="768" y="2544"/>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68634" name="Group 36"/>
          <p:cNvGrpSpPr>
            <a:grpSpLocks/>
          </p:cNvGrpSpPr>
          <p:nvPr/>
        </p:nvGrpSpPr>
        <p:grpSpPr bwMode="auto">
          <a:xfrm>
            <a:off x="600075" y="3113087"/>
            <a:ext cx="457200" cy="304800"/>
            <a:chOff x="384" y="2304"/>
            <a:chExt cx="288" cy="192"/>
          </a:xfrm>
        </p:grpSpPr>
        <p:sp>
          <p:nvSpPr>
            <p:cNvPr id="68740" name="Oval 37"/>
            <p:cNvSpPr>
              <a:spLocks noChangeArrowheads="1"/>
            </p:cNvSpPr>
            <p:nvPr/>
          </p:nvSpPr>
          <p:spPr bwMode="auto">
            <a:xfrm>
              <a:off x="384" y="2304"/>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41" name="Oval 38"/>
            <p:cNvSpPr>
              <a:spLocks noChangeArrowheads="1"/>
            </p:cNvSpPr>
            <p:nvPr/>
          </p:nvSpPr>
          <p:spPr bwMode="auto">
            <a:xfrm>
              <a:off x="528" y="2352"/>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8" name="Group 39"/>
          <p:cNvGrpSpPr>
            <a:grpSpLocks/>
          </p:cNvGrpSpPr>
          <p:nvPr/>
        </p:nvGrpSpPr>
        <p:grpSpPr bwMode="auto">
          <a:xfrm>
            <a:off x="989013" y="2701925"/>
            <a:ext cx="457200" cy="304800"/>
            <a:chOff x="624" y="2064"/>
            <a:chExt cx="288" cy="192"/>
          </a:xfrm>
        </p:grpSpPr>
        <p:sp>
          <p:nvSpPr>
            <p:cNvPr id="68738" name="Oval 40"/>
            <p:cNvSpPr>
              <a:spLocks noChangeArrowheads="1"/>
            </p:cNvSpPr>
            <p:nvPr/>
          </p:nvSpPr>
          <p:spPr bwMode="auto">
            <a:xfrm>
              <a:off x="624" y="2064"/>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39" name="Oval 41"/>
            <p:cNvSpPr>
              <a:spLocks noChangeArrowheads="1"/>
            </p:cNvSpPr>
            <p:nvPr/>
          </p:nvSpPr>
          <p:spPr bwMode="auto">
            <a:xfrm>
              <a:off x="768" y="2112"/>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9" name="Group 42"/>
          <p:cNvGrpSpPr>
            <a:grpSpLocks/>
          </p:cNvGrpSpPr>
          <p:nvPr/>
        </p:nvGrpSpPr>
        <p:grpSpPr bwMode="auto">
          <a:xfrm>
            <a:off x="685800" y="2168525"/>
            <a:ext cx="457200" cy="304800"/>
            <a:chOff x="432" y="1728"/>
            <a:chExt cx="288" cy="192"/>
          </a:xfrm>
        </p:grpSpPr>
        <p:sp>
          <p:nvSpPr>
            <p:cNvPr id="68736" name="Oval 43"/>
            <p:cNvSpPr>
              <a:spLocks noChangeArrowheads="1"/>
            </p:cNvSpPr>
            <p:nvPr/>
          </p:nvSpPr>
          <p:spPr bwMode="auto">
            <a:xfrm>
              <a:off x="576" y="1728"/>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37" name="Oval 44"/>
            <p:cNvSpPr>
              <a:spLocks noChangeArrowheads="1"/>
            </p:cNvSpPr>
            <p:nvPr/>
          </p:nvSpPr>
          <p:spPr bwMode="auto">
            <a:xfrm>
              <a:off x="432" y="1776"/>
              <a:ext cx="144" cy="144"/>
            </a:xfrm>
            <a:prstGeom prst="ellipse">
              <a:avLst/>
            </a:prstGeom>
            <a:solidFill>
              <a:srgbClr val="F7F7F7"/>
            </a:solidFill>
            <a:ln w="6350">
              <a:solidFill>
                <a:srgbClr val="333333"/>
              </a:solidFill>
              <a:prstDash val="dash"/>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10" name="Group 45"/>
          <p:cNvGrpSpPr>
            <a:grpSpLocks/>
          </p:cNvGrpSpPr>
          <p:nvPr/>
        </p:nvGrpSpPr>
        <p:grpSpPr bwMode="auto">
          <a:xfrm>
            <a:off x="1447800" y="2322512"/>
            <a:ext cx="457200" cy="304800"/>
            <a:chOff x="912" y="1824"/>
            <a:chExt cx="288" cy="192"/>
          </a:xfrm>
        </p:grpSpPr>
        <p:sp>
          <p:nvSpPr>
            <p:cNvPr id="68734" name="Oval 46"/>
            <p:cNvSpPr>
              <a:spLocks noChangeArrowheads="1"/>
            </p:cNvSpPr>
            <p:nvPr/>
          </p:nvSpPr>
          <p:spPr bwMode="auto">
            <a:xfrm>
              <a:off x="912" y="1872"/>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35" name="Oval 47"/>
            <p:cNvSpPr>
              <a:spLocks noChangeArrowheads="1"/>
            </p:cNvSpPr>
            <p:nvPr/>
          </p:nvSpPr>
          <p:spPr bwMode="auto">
            <a:xfrm>
              <a:off x="1056" y="1824"/>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11" name="Group 48"/>
          <p:cNvGrpSpPr>
            <a:grpSpLocks/>
          </p:cNvGrpSpPr>
          <p:nvPr/>
        </p:nvGrpSpPr>
        <p:grpSpPr bwMode="auto">
          <a:xfrm>
            <a:off x="1828800" y="3236912"/>
            <a:ext cx="381000" cy="381000"/>
            <a:chOff x="1152" y="2400"/>
            <a:chExt cx="240" cy="240"/>
          </a:xfrm>
        </p:grpSpPr>
        <p:sp>
          <p:nvSpPr>
            <p:cNvPr id="68732" name="Oval 49"/>
            <p:cNvSpPr>
              <a:spLocks noChangeArrowheads="1"/>
            </p:cNvSpPr>
            <p:nvPr/>
          </p:nvSpPr>
          <p:spPr bwMode="auto">
            <a:xfrm>
              <a:off x="1152" y="2496"/>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33" name="Oval 50"/>
            <p:cNvSpPr>
              <a:spLocks noChangeArrowheads="1"/>
            </p:cNvSpPr>
            <p:nvPr/>
          </p:nvSpPr>
          <p:spPr bwMode="auto">
            <a:xfrm>
              <a:off x="1248" y="2400"/>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12" name="Group 51"/>
          <p:cNvGrpSpPr>
            <a:grpSpLocks/>
          </p:cNvGrpSpPr>
          <p:nvPr/>
        </p:nvGrpSpPr>
        <p:grpSpPr bwMode="auto">
          <a:xfrm>
            <a:off x="2209800" y="2551112"/>
            <a:ext cx="304800" cy="457200"/>
            <a:chOff x="1392" y="1968"/>
            <a:chExt cx="192" cy="288"/>
          </a:xfrm>
        </p:grpSpPr>
        <p:sp>
          <p:nvSpPr>
            <p:cNvPr id="68730" name="Oval 52"/>
            <p:cNvSpPr>
              <a:spLocks noChangeArrowheads="1"/>
            </p:cNvSpPr>
            <p:nvPr/>
          </p:nvSpPr>
          <p:spPr bwMode="auto">
            <a:xfrm>
              <a:off x="1392" y="1968"/>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31" name="Oval 53"/>
            <p:cNvSpPr>
              <a:spLocks noChangeArrowheads="1"/>
            </p:cNvSpPr>
            <p:nvPr/>
          </p:nvSpPr>
          <p:spPr bwMode="auto">
            <a:xfrm>
              <a:off x="1440" y="2112"/>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13" name="Group 54"/>
          <p:cNvGrpSpPr>
            <a:grpSpLocks/>
          </p:cNvGrpSpPr>
          <p:nvPr/>
        </p:nvGrpSpPr>
        <p:grpSpPr bwMode="auto">
          <a:xfrm>
            <a:off x="990600" y="3465512"/>
            <a:ext cx="457200" cy="304800"/>
            <a:chOff x="624" y="2544"/>
            <a:chExt cx="288" cy="192"/>
          </a:xfrm>
        </p:grpSpPr>
        <p:sp>
          <p:nvSpPr>
            <p:cNvPr id="68728" name="Oval 55"/>
            <p:cNvSpPr>
              <a:spLocks noChangeArrowheads="1"/>
            </p:cNvSpPr>
            <p:nvPr/>
          </p:nvSpPr>
          <p:spPr bwMode="auto">
            <a:xfrm>
              <a:off x="624" y="2592"/>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29" name="Oval 56"/>
            <p:cNvSpPr>
              <a:spLocks noChangeArrowheads="1"/>
            </p:cNvSpPr>
            <p:nvPr/>
          </p:nvSpPr>
          <p:spPr bwMode="auto">
            <a:xfrm>
              <a:off x="768" y="2544"/>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14" name="Group 57"/>
          <p:cNvGrpSpPr>
            <a:grpSpLocks/>
          </p:cNvGrpSpPr>
          <p:nvPr/>
        </p:nvGrpSpPr>
        <p:grpSpPr bwMode="auto">
          <a:xfrm>
            <a:off x="990600" y="2703512"/>
            <a:ext cx="457200" cy="304800"/>
            <a:chOff x="624" y="2064"/>
            <a:chExt cx="288" cy="192"/>
          </a:xfrm>
        </p:grpSpPr>
        <p:sp>
          <p:nvSpPr>
            <p:cNvPr id="68726" name="Oval 58"/>
            <p:cNvSpPr>
              <a:spLocks noChangeArrowheads="1"/>
            </p:cNvSpPr>
            <p:nvPr/>
          </p:nvSpPr>
          <p:spPr bwMode="auto">
            <a:xfrm>
              <a:off x="624" y="2064"/>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27" name="Oval 59"/>
            <p:cNvSpPr>
              <a:spLocks noChangeArrowheads="1"/>
            </p:cNvSpPr>
            <p:nvPr/>
          </p:nvSpPr>
          <p:spPr bwMode="auto">
            <a:xfrm>
              <a:off x="768" y="2112"/>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15" name="Group 60"/>
          <p:cNvGrpSpPr>
            <a:grpSpLocks/>
          </p:cNvGrpSpPr>
          <p:nvPr/>
        </p:nvGrpSpPr>
        <p:grpSpPr bwMode="auto">
          <a:xfrm>
            <a:off x="600075" y="3113087"/>
            <a:ext cx="457200" cy="304800"/>
            <a:chOff x="384" y="2304"/>
            <a:chExt cx="288" cy="192"/>
          </a:xfrm>
        </p:grpSpPr>
        <p:grpSp>
          <p:nvGrpSpPr>
            <p:cNvPr id="68720" name="Group 61"/>
            <p:cNvGrpSpPr>
              <a:grpSpLocks/>
            </p:cNvGrpSpPr>
            <p:nvPr/>
          </p:nvGrpSpPr>
          <p:grpSpPr bwMode="auto">
            <a:xfrm>
              <a:off x="384" y="2304"/>
              <a:ext cx="288" cy="192"/>
              <a:chOff x="384" y="2304"/>
              <a:chExt cx="288" cy="192"/>
            </a:xfrm>
          </p:grpSpPr>
          <p:sp>
            <p:nvSpPr>
              <p:cNvPr id="68724" name="Oval 62"/>
              <p:cNvSpPr>
                <a:spLocks noChangeArrowheads="1"/>
              </p:cNvSpPr>
              <p:nvPr/>
            </p:nvSpPr>
            <p:spPr bwMode="auto">
              <a:xfrm>
                <a:off x="384" y="2304"/>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25" name="Oval 63"/>
              <p:cNvSpPr>
                <a:spLocks noChangeArrowheads="1"/>
              </p:cNvSpPr>
              <p:nvPr/>
            </p:nvSpPr>
            <p:spPr bwMode="auto">
              <a:xfrm>
                <a:off x="528" y="2352"/>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68721" name="Group 64"/>
            <p:cNvGrpSpPr>
              <a:grpSpLocks/>
            </p:cNvGrpSpPr>
            <p:nvPr/>
          </p:nvGrpSpPr>
          <p:grpSpPr bwMode="auto">
            <a:xfrm>
              <a:off x="384" y="2304"/>
              <a:ext cx="288" cy="192"/>
              <a:chOff x="384" y="2304"/>
              <a:chExt cx="288" cy="192"/>
            </a:xfrm>
          </p:grpSpPr>
          <p:sp>
            <p:nvSpPr>
              <p:cNvPr id="68722" name="Oval 65"/>
              <p:cNvSpPr>
                <a:spLocks noChangeArrowheads="1"/>
              </p:cNvSpPr>
              <p:nvPr/>
            </p:nvSpPr>
            <p:spPr bwMode="auto">
              <a:xfrm>
                <a:off x="384" y="2304"/>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23" name="Oval 66"/>
              <p:cNvSpPr>
                <a:spLocks noChangeArrowheads="1"/>
              </p:cNvSpPr>
              <p:nvPr/>
            </p:nvSpPr>
            <p:spPr bwMode="auto">
              <a:xfrm>
                <a:off x="528" y="2352"/>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sp>
        <p:nvSpPr>
          <p:cNvPr id="483395" name="Oval 67"/>
          <p:cNvSpPr>
            <a:spLocks noChangeArrowheads="1"/>
          </p:cNvSpPr>
          <p:nvPr/>
        </p:nvSpPr>
        <p:spPr bwMode="auto">
          <a:xfrm>
            <a:off x="1447800" y="1789112"/>
            <a:ext cx="228600" cy="228600"/>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483396" name="Oval 68"/>
          <p:cNvSpPr>
            <a:spLocks noChangeArrowheads="1"/>
          </p:cNvSpPr>
          <p:nvPr/>
        </p:nvSpPr>
        <p:spPr bwMode="auto">
          <a:xfrm>
            <a:off x="1524000" y="1941512"/>
            <a:ext cx="228600" cy="228600"/>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nvGrpSpPr>
          <p:cNvPr id="18" name="Group 69"/>
          <p:cNvGrpSpPr>
            <a:grpSpLocks/>
          </p:cNvGrpSpPr>
          <p:nvPr/>
        </p:nvGrpSpPr>
        <p:grpSpPr bwMode="auto">
          <a:xfrm>
            <a:off x="685800" y="2166937"/>
            <a:ext cx="457200" cy="304800"/>
            <a:chOff x="432" y="1728"/>
            <a:chExt cx="288" cy="192"/>
          </a:xfrm>
        </p:grpSpPr>
        <p:sp>
          <p:nvSpPr>
            <p:cNvPr id="68718" name="Oval 70"/>
            <p:cNvSpPr>
              <a:spLocks noChangeArrowheads="1"/>
            </p:cNvSpPr>
            <p:nvPr/>
          </p:nvSpPr>
          <p:spPr bwMode="auto">
            <a:xfrm>
              <a:off x="576" y="1728"/>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19" name="Oval 71"/>
            <p:cNvSpPr>
              <a:spLocks noChangeArrowheads="1"/>
            </p:cNvSpPr>
            <p:nvPr/>
          </p:nvSpPr>
          <p:spPr bwMode="auto">
            <a:xfrm>
              <a:off x="432" y="1776"/>
              <a:ext cx="144" cy="144"/>
            </a:xfrm>
            <a:prstGeom prst="ellipse">
              <a:avLst/>
            </a:prstGeom>
            <a:solidFill>
              <a:schemeClr val="bg1"/>
            </a:solidFill>
            <a:ln w="12700">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sp>
        <p:nvSpPr>
          <p:cNvPr id="68696" name="Slide Number Placeholder 6"/>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6397D1E-CF71-491C-87FB-915F5EE82F05}" type="slidenum">
              <a:rPr lang="en-US" sz="1400" smtClean="0">
                <a:solidFill>
                  <a:schemeClr val="tx1"/>
                </a:solidFill>
              </a:rPr>
              <a:pPr eaLnBrk="1" hangingPunct="1"/>
              <a:t>64</a:t>
            </a:fld>
            <a:endParaRPr lang="en-US" sz="1400" smtClean="0">
              <a:solidFill>
                <a:schemeClr val="tx1"/>
              </a:solidFill>
            </a:endParaRPr>
          </a:p>
        </p:txBody>
      </p:sp>
      <p:sp>
        <p:nvSpPr>
          <p:cNvPr id="68646" name="Rectangle 72"/>
          <p:cNvSpPr>
            <a:spLocks noGrp="1" noChangeArrowheads="1"/>
          </p:cNvSpPr>
          <p:nvPr>
            <p:ph type="title" idx="4294967295"/>
          </p:nvPr>
        </p:nvSpPr>
        <p:spPr>
          <a:xfrm>
            <a:off x="831245" y="0"/>
            <a:ext cx="7724775" cy="1143000"/>
          </a:xfrm>
        </p:spPr>
        <p:txBody>
          <a:bodyPr anchor="ctr"/>
          <a:lstStyle/>
          <a:p>
            <a:pPr algn="ctr" eaLnBrk="1" hangingPunct="1"/>
            <a:r>
              <a:rPr lang="en-US" sz="3600" b="1" u="sng" dirty="0" smtClean="0"/>
              <a:t>Visualizing Limiting Reactant</a:t>
            </a:r>
          </a:p>
        </p:txBody>
      </p:sp>
      <p:sp>
        <p:nvSpPr>
          <p:cNvPr id="483401" name="Text Box 73"/>
          <p:cNvSpPr txBox="1">
            <a:spLocks noChangeArrowheads="1"/>
          </p:cNvSpPr>
          <p:nvPr/>
        </p:nvSpPr>
        <p:spPr bwMode="auto">
          <a:xfrm>
            <a:off x="6769100" y="44227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1</a:t>
            </a:r>
          </a:p>
        </p:txBody>
      </p:sp>
      <p:sp>
        <p:nvSpPr>
          <p:cNvPr id="483402" name="Text Box 74"/>
          <p:cNvSpPr txBox="1">
            <a:spLocks noChangeArrowheads="1"/>
          </p:cNvSpPr>
          <p:nvPr/>
        </p:nvSpPr>
        <p:spPr bwMode="auto">
          <a:xfrm>
            <a:off x="6769100" y="4433887"/>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2</a:t>
            </a:r>
          </a:p>
        </p:txBody>
      </p:sp>
      <p:sp>
        <p:nvSpPr>
          <p:cNvPr id="483403" name="Text Box 75"/>
          <p:cNvSpPr txBox="1">
            <a:spLocks noChangeArrowheads="1"/>
          </p:cNvSpPr>
          <p:nvPr/>
        </p:nvSpPr>
        <p:spPr bwMode="auto">
          <a:xfrm>
            <a:off x="6780213" y="4433887"/>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3</a:t>
            </a:r>
          </a:p>
        </p:txBody>
      </p:sp>
      <p:sp>
        <p:nvSpPr>
          <p:cNvPr id="483404" name="Text Box 76"/>
          <p:cNvSpPr txBox="1">
            <a:spLocks noChangeArrowheads="1"/>
          </p:cNvSpPr>
          <p:nvPr/>
        </p:nvSpPr>
        <p:spPr bwMode="auto">
          <a:xfrm>
            <a:off x="6778625" y="4427537"/>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4</a:t>
            </a:r>
          </a:p>
        </p:txBody>
      </p:sp>
      <p:sp>
        <p:nvSpPr>
          <p:cNvPr id="483405" name="Text Box 77"/>
          <p:cNvSpPr txBox="1">
            <a:spLocks noChangeArrowheads="1"/>
          </p:cNvSpPr>
          <p:nvPr/>
        </p:nvSpPr>
        <p:spPr bwMode="auto">
          <a:xfrm>
            <a:off x="6757988" y="442595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5</a:t>
            </a:r>
          </a:p>
        </p:txBody>
      </p:sp>
      <p:sp>
        <p:nvSpPr>
          <p:cNvPr id="483406" name="Text Box 78"/>
          <p:cNvSpPr txBox="1">
            <a:spLocks noChangeArrowheads="1"/>
          </p:cNvSpPr>
          <p:nvPr/>
        </p:nvSpPr>
        <p:spPr bwMode="auto">
          <a:xfrm>
            <a:off x="6769100" y="44291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6</a:t>
            </a:r>
          </a:p>
        </p:txBody>
      </p:sp>
      <p:sp>
        <p:nvSpPr>
          <p:cNvPr id="483407" name="Text Box 79"/>
          <p:cNvSpPr txBox="1">
            <a:spLocks noChangeArrowheads="1"/>
          </p:cNvSpPr>
          <p:nvPr/>
        </p:nvSpPr>
        <p:spPr bwMode="auto">
          <a:xfrm>
            <a:off x="6762750" y="443865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7</a:t>
            </a:r>
          </a:p>
        </p:txBody>
      </p:sp>
      <p:sp>
        <p:nvSpPr>
          <p:cNvPr id="483408" name="Text Box 80"/>
          <p:cNvSpPr txBox="1">
            <a:spLocks noChangeArrowheads="1"/>
          </p:cNvSpPr>
          <p:nvPr/>
        </p:nvSpPr>
        <p:spPr bwMode="auto">
          <a:xfrm>
            <a:off x="6767513" y="442595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8</a:t>
            </a:r>
          </a:p>
        </p:txBody>
      </p:sp>
      <p:sp>
        <p:nvSpPr>
          <p:cNvPr id="68655" name="Oval 81"/>
          <p:cNvSpPr>
            <a:spLocks noChangeArrowheads="1"/>
          </p:cNvSpPr>
          <p:nvPr/>
        </p:nvSpPr>
        <p:spPr bwMode="auto">
          <a:xfrm>
            <a:off x="3200400" y="1484312"/>
            <a:ext cx="2514600" cy="2514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68656" name="Oval 82"/>
          <p:cNvSpPr>
            <a:spLocks noChangeArrowheads="1"/>
          </p:cNvSpPr>
          <p:nvPr/>
        </p:nvSpPr>
        <p:spPr bwMode="auto">
          <a:xfrm>
            <a:off x="6324600" y="1560512"/>
            <a:ext cx="2514600" cy="2514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0"/>
              </a:spcBef>
              <a:buClrTx/>
              <a:buSzTx/>
            </a:pPr>
            <a:endParaRPr lang="en-US" sz="1400">
              <a:solidFill>
                <a:schemeClr val="tx1"/>
              </a:solidFill>
            </a:endParaRPr>
          </a:p>
        </p:txBody>
      </p:sp>
      <p:sp>
        <p:nvSpPr>
          <p:cNvPr id="68657" name="Line 83"/>
          <p:cNvSpPr>
            <a:spLocks noChangeShapeType="1"/>
          </p:cNvSpPr>
          <p:nvPr/>
        </p:nvSpPr>
        <p:spPr bwMode="auto">
          <a:xfrm>
            <a:off x="5791200" y="2703512"/>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58" name="Text Box 84"/>
          <p:cNvSpPr txBox="1">
            <a:spLocks noChangeArrowheads="1"/>
          </p:cNvSpPr>
          <p:nvPr/>
        </p:nvSpPr>
        <p:spPr bwMode="auto">
          <a:xfrm>
            <a:off x="1295400" y="914400"/>
            <a:ext cx="767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b="1">
                <a:solidFill>
                  <a:schemeClr val="tx1"/>
                </a:solidFill>
              </a:rPr>
              <a:t>H</a:t>
            </a:r>
            <a:r>
              <a:rPr lang="en-US" sz="2400" b="1" baseline="-25000">
                <a:solidFill>
                  <a:schemeClr val="tx1"/>
                </a:solidFill>
              </a:rPr>
              <a:t>2</a:t>
            </a:r>
            <a:r>
              <a:rPr lang="en-US" sz="2400" b="1">
                <a:solidFill>
                  <a:schemeClr val="tx1"/>
                </a:solidFill>
              </a:rPr>
              <a:t>             +              O</a:t>
            </a:r>
            <a:r>
              <a:rPr lang="en-US" sz="2400" b="1" baseline="-25000">
                <a:solidFill>
                  <a:schemeClr val="tx1"/>
                </a:solidFill>
              </a:rPr>
              <a:t>2</a:t>
            </a:r>
            <a:r>
              <a:rPr lang="en-US" sz="2400" b="1">
                <a:solidFill>
                  <a:schemeClr val="tx1"/>
                </a:solidFill>
              </a:rPr>
              <a:t>                                 H</a:t>
            </a:r>
            <a:r>
              <a:rPr lang="en-US" sz="2400" b="1" baseline="-25000">
                <a:solidFill>
                  <a:schemeClr val="tx1"/>
                </a:solidFill>
              </a:rPr>
              <a:t>2</a:t>
            </a:r>
            <a:r>
              <a:rPr lang="en-US" sz="2400" b="1">
                <a:solidFill>
                  <a:schemeClr val="tx1"/>
                </a:solidFill>
              </a:rPr>
              <a:t>O            </a:t>
            </a:r>
          </a:p>
        </p:txBody>
      </p:sp>
      <p:sp>
        <p:nvSpPr>
          <p:cNvPr id="68659" name="Line 85"/>
          <p:cNvSpPr>
            <a:spLocks noChangeShapeType="1"/>
          </p:cNvSpPr>
          <p:nvPr/>
        </p:nvSpPr>
        <p:spPr bwMode="auto">
          <a:xfrm>
            <a:off x="5486400" y="1179512"/>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60" name="Text Box 86"/>
          <p:cNvSpPr txBox="1">
            <a:spLocks noChangeArrowheads="1"/>
          </p:cNvSpPr>
          <p:nvPr/>
        </p:nvSpPr>
        <p:spPr bwMode="auto">
          <a:xfrm>
            <a:off x="3267075" y="4456112"/>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___ mole O</a:t>
            </a:r>
            <a:r>
              <a:rPr lang="en-US" sz="2400" baseline="-25000">
                <a:solidFill>
                  <a:schemeClr val="tx1"/>
                </a:solidFill>
              </a:rPr>
              <a:t>2</a:t>
            </a:r>
          </a:p>
        </p:txBody>
      </p:sp>
      <p:sp>
        <p:nvSpPr>
          <p:cNvPr id="68661" name="Text Box 87"/>
          <p:cNvSpPr txBox="1">
            <a:spLocks noChangeArrowheads="1"/>
          </p:cNvSpPr>
          <p:nvPr/>
        </p:nvSpPr>
        <p:spPr bwMode="auto">
          <a:xfrm>
            <a:off x="6619875" y="4456112"/>
            <a:ext cx="2093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___ mole H</a:t>
            </a:r>
            <a:r>
              <a:rPr lang="en-US" sz="2400" baseline="-25000">
                <a:solidFill>
                  <a:schemeClr val="tx1"/>
                </a:solidFill>
              </a:rPr>
              <a:t>2</a:t>
            </a:r>
            <a:r>
              <a:rPr lang="en-US" sz="2400">
                <a:solidFill>
                  <a:schemeClr val="tx1"/>
                </a:solidFill>
              </a:rPr>
              <a:t>O</a:t>
            </a:r>
          </a:p>
        </p:txBody>
      </p:sp>
      <p:sp>
        <p:nvSpPr>
          <p:cNvPr id="68662" name="Text Box 88"/>
          <p:cNvSpPr txBox="1">
            <a:spLocks noChangeArrowheads="1"/>
          </p:cNvSpPr>
          <p:nvPr/>
        </p:nvSpPr>
        <p:spPr bwMode="auto">
          <a:xfrm>
            <a:off x="533400" y="4456112"/>
            <a:ext cx="185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___ mole H</a:t>
            </a:r>
            <a:r>
              <a:rPr lang="en-US" sz="2400" baseline="-25000">
                <a:solidFill>
                  <a:schemeClr val="tx1"/>
                </a:solidFill>
              </a:rPr>
              <a:t>2</a:t>
            </a:r>
          </a:p>
        </p:txBody>
      </p:sp>
      <p:grpSp>
        <p:nvGrpSpPr>
          <p:cNvPr id="19" name="Group 89"/>
          <p:cNvGrpSpPr>
            <a:grpSpLocks/>
          </p:cNvGrpSpPr>
          <p:nvPr/>
        </p:nvGrpSpPr>
        <p:grpSpPr bwMode="auto">
          <a:xfrm>
            <a:off x="6705600" y="1941512"/>
            <a:ext cx="609600" cy="609600"/>
            <a:chOff x="4320" y="3888"/>
            <a:chExt cx="384" cy="384"/>
          </a:xfrm>
        </p:grpSpPr>
        <p:sp>
          <p:nvSpPr>
            <p:cNvPr id="68715" name="Oval 90"/>
            <p:cNvSpPr>
              <a:spLocks noChangeArrowheads="1"/>
            </p:cNvSpPr>
            <p:nvPr/>
          </p:nvSpPr>
          <p:spPr bwMode="auto">
            <a:xfrm>
              <a:off x="4560" y="4080"/>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16" name="Oval 91"/>
            <p:cNvSpPr>
              <a:spLocks noChangeArrowheads="1"/>
            </p:cNvSpPr>
            <p:nvPr/>
          </p:nvSpPr>
          <p:spPr bwMode="auto">
            <a:xfrm>
              <a:off x="4320" y="3984"/>
              <a:ext cx="288" cy="288"/>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17" name="Oval 92"/>
            <p:cNvSpPr>
              <a:spLocks noChangeArrowheads="1"/>
            </p:cNvSpPr>
            <p:nvPr/>
          </p:nvSpPr>
          <p:spPr bwMode="auto">
            <a:xfrm>
              <a:off x="4368" y="3888"/>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20" name="Group 93"/>
          <p:cNvGrpSpPr>
            <a:grpSpLocks/>
          </p:cNvGrpSpPr>
          <p:nvPr/>
        </p:nvGrpSpPr>
        <p:grpSpPr bwMode="auto">
          <a:xfrm>
            <a:off x="7467600" y="1789112"/>
            <a:ext cx="533400" cy="685800"/>
            <a:chOff x="4032" y="3552"/>
            <a:chExt cx="336" cy="432"/>
          </a:xfrm>
        </p:grpSpPr>
        <p:sp>
          <p:nvSpPr>
            <p:cNvPr id="68712" name="Oval 94"/>
            <p:cNvSpPr>
              <a:spLocks noChangeArrowheads="1"/>
            </p:cNvSpPr>
            <p:nvPr/>
          </p:nvSpPr>
          <p:spPr bwMode="auto">
            <a:xfrm>
              <a:off x="4128" y="3840"/>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13" name="Oval 95"/>
            <p:cNvSpPr>
              <a:spLocks noChangeArrowheads="1"/>
            </p:cNvSpPr>
            <p:nvPr/>
          </p:nvSpPr>
          <p:spPr bwMode="auto">
            <a:xfrm>
              <a:off x="4080" y="3600"/>
              <a:ext cx="288" cy="288"/>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14" name="Oval 96"/>
            <p:cNvSpPr>
              <a:spLocks noChangeArrowheads="1"/>
            </p:cNvSpPr>
            <p:nvPr/>
          </p:nvSpPr>
          <p:spPr bwMode="auto">
            <a:xfrm>
              <a:off x="4032" y="3552"/>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21" name="Group 97"/>
          <p:cNvGrpSpPr>
            <a:grpSpLocks/>
          </p:cNvGrpSpPr>
          <p:nvPr/>
        </p:nvGrpSpPr>
        <p:grpSpPr bwMode="auto">
          <a:xfrm>
            <a:off x="7239000" y="3465512"/>
            <a:ext cx="533400" cy="533400"/>
            <a:chOff x="4560" y="3552"/>
            <a:chExt cx="336" cy="336"/>
          </a:xfrm>
        </p:grpSpPr>
        <p:sp>
          <p:nvSpPr>
            <p:cNvPr id="68709" name="Oval 98"/>
            <p:cNvSpPr>
              <a:spLocks noChangeArrowheads="1"/>
            </p:cNvSpPr>
            <p:nvPr/>
          </p:nvSpPr>
          <p:spPr bwMode="auto">
            <a:xfrm>
              <a:off x="4752" y="3648"/>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10" name="Oval 99"/>
            <p:cNvSpPr>
              <a:spLocks noChangeArrowheads="1"/>
            </p:cNvSpPr>
            <p:nvPr/>
          </p:nvSpPr>
          <p:spPr bwMode="auto">
            <a:xfrm>
              <a:off x="4560" y="3600"/>
              <a:ext cx="288" cy="288"/>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11" name="Oval 100"/>
            <p:cNvSpPr>
              <a:spLocks noChangeArrowheads="1"/>
            </p:cNvSpPr>
            <p:nvPr/>
          </p:nvSpPr>
          <p:spPr bwMode="auto">
            <a:xfrm>
              <a:off x="4608" y="3552"/>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22" name="Group 101"/>
          <p:cNvGrpSpPr>
            <a:grpSpLocks/>
          </p:cNvGrpSpPr>
          <p:nvPr/>
        </p:nvGrpSpPr>
        <p:grpSpPr bwMode="auto">
          <a:xfrm>
            <a:off x="7924800" y="3236912"/>
            <a:ext cx="609600" cy="533400"/>
            <a:chOff x="4656" y="2976"/>
            <a:chExt cx="384" cy="336"/>
          </a:xfrm>
        </p:grpSpPr>
        <p:sp>
          <p:nvSpPr>
            <p:cNvPr id="68706" name="Oval 102"/>
            <p:cNvSpPr>
              <a:spLocks noChangeArrowheads="1"/>
            </p:cNvSpPr>
            <p:nvPr/>
          </p:nvSpPr>
          <p:spPr bwMode="auto">
            <a:xfrm>
              <a:off x="4896" y="3024"/>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07" name="Oval 103"/>
            <p:cNvSpPr>
              <a:spLocks noChangeArrowheads="1"/>
            </p:cNvSpPr>
            <p:nvPr/>
          </p:nvSpPr>
          <p:spPr bwMode="auto">
            <a:xfrm>
              <a:off x="4656" y="3024"/>
              <a:ext cx="288" cy="288"/>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08" name="Oval 104"/>
            <p:cNvSpPr>
              <a:spLocks noChangeArrowheads="1"/>
            </p:cNvSpPr>
            <p:nvPr/>
          </p:nvSpPr>
          <p:spPr bwMode="auto">
            <a:xfrm>
              <a:off x="4656" y="2976"/>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23" name="Group 105"/>
          <p:cNvGrpSpPr>
            <a:grpSpLocks/>
          </p:cNvGrpSpPr>
          <p:nvPr/>
        </p:nvGrpSpPr>
        <p:grpSpPr bwMode="auto">
          <a:xfrm>
            <a:off x="7848600" y="2474912"/>
            <a:ext cx="457200" cy="685800"/>
            <a:chOff x="4848" y="3888"/>
            <a:chExt cx="288" cy="432"/>
          </a:xfrm>
        </p:grpSpPr>
        <p:sp>
          <p:nvSpPr>
            <p:cNvPr id="68703" name="Oval 106"/>
            <p:cNvSpPr>
              <a:spLocks noChangeArrowheads="1"/>
            </p:cNvSpPr>
            <p:nvPr/>
          </p:nvSpPr>
          <p:spPr bwMode="auto">
            <a:xfrm>
              <a:off x="4848" y="3888"/>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04" name="Oval 107"/>
            <p:cNvSpPr>
              <a:spLocks noChangeArrowheads="1"/>
            </p:cNvSpPr>
            <p:nvPr/>
          </p:nvSpPr>
          <p:spPr bwMode="auto">
            <a:xfrm>
              <a:off x="4848" y="3984"/>
              <a:ext cx="288" cy="288"/>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05" name="Oval 108"/>
            <p:cNvSpPr>
              <a:spLocks noChangeArrowheads="1"/>
            </p:cNvSpPr>
            <p:nvPr/>
          </p:nvSpPr>
          <p:spPr bwMode="auto">
            <a:xfrm>
              <a:off x="4848" y="4176"/>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24" name="Group 109"/>
          <p:cNvGrpSpPr>
            <a:grpSpLocks/>
          </p:cNvGrpSpPr>
          <p:nvPr/>
        </p:nvGrpSpPr>
        <p:grpSpPr bwMode="auto">
          <a:xfrm>
            <a:off x="8077200" y="2093912"/>
            <a:ext cx="533400" cy="609600"/>
            <a:chOff x="4992" y="3264"/>
            <a:chExt cx="336" cy="384"/>
          </a:xfrm>
        </p:grpSpPr>
        <p:sp>
          <p:nvSpPr>
            <p:cNvPr id="68700" name="Oval 110"/>
            <p:cNvSpPr>
              <a:spLocks noChangeArrowheads="1"/>
            </p:cNvSpPr>
            <p:nvPr/>
          </p:nvSpPr>
          <p:spPr bwMode="auto">
            <a:xfrm>
              <a:off x="5136" y="3504"/>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01" name="Oval 111"/>
            <p:cNvSpPr>
              <a:spLocks noChangeArrowheads="1"/>
            </p:cNvSpPr>
            <p:nvPr/>
          </p:nvSpPr>
          <p:spPr bwMode="auto">
            <a:xfrm>
              <a:off x="5040" y="3264"/>
              <a:ext cx="288" cy="288"/>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702" name="Oval 112"/>
            <p:cNvSpPr>
              <a:spLocks noChangeArrowheads="1"/>
            </p:cNvSpPr>
            <p:nvPr/>
          </p:nvSpPr>
          <p:spPr bwMode="auto">
            <a:xfrm>
              <a:off x="4992" y="3360"/>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grpSp>
        <p:nvGrpSpPr>
          <p:cNvPr id="25" name="Group 113"/>
          <p:cNvGrpSpPr>
            <a:grpSpLocks/>
          </p:cNvGrpSpPr>
          <p:nvPr/>
        </p:nvGrpSpPr>
        <p:grpSpPr bwMode="auto">
          <a:xfrm>
            <a:off x="7086600" y="2703512"/>
            <a:ext cx="609600" cy="609600"/>
            <a:chOff x="5088" y="3696"/>
            <a:chExt cx="384" cy="384"/>
          </a:xfrm>
        </p:grpSpPr>
        <p:sp>
          <p:nvSpPr>
            <p:cNvPr id="68697" name="Oval 114"/>
            <p:cNvSpPr>
              <a:spLocks noChangeArrowheads="1"/>
            </p:cNvSpPr>
            <p:nvPr/>
          </p:nvSpPr>
          <p:spPr bwMode="auto">
            <a:xfrm>
              <a:off x="5184" y="3696"/>
              <a:ext cx="288" cy="288"/>
            </a:xfrm>
            <a:prstGeom prst="ellipse">
              <a:avLst/>
            </a:prstGeom>
            <a:solidFill>
              <a:srgbClr val="FF0000"/>
            </a:solidFill>
            <a:ln w="9525">
              <a:solidFill>
                <a:srgbClr val="333399"/>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698" name="Oval 115"/>
            <p:cNvSpPr>
              <a:spLocks noChangeArrowheads="1"/>
            </p:cNvSpPr>
            <p:nvPr/>
          </p:nvSpPr>
          <p:spPr bwMode="auto">
            <a:xfrm>
              <a:off x="5088" y="3792"/>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68699" name="Oval 116"/>
            <p:cNvSpPr>
              <a:spLocks noChangeArrowheads="1"/>
            </p:cNvSpPr>
            <p:nvPr/>
          </p:nvSpPr>
          <p:spPr bwMode="auto">
            <a:xfrm>
              <a:off x="5280" y="3936"/>
              <a:ext cx="144" cy="144"/>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grpSp>
      <p:sp>
        <p:nvSpPr>
          <p:cNvPr id="483445" name="Text Box 117"/>
          <p:cNvSpPr txBox="1">
            <a:spLocks noChangeArrowheads="1"/>
          </p:cNvSpPr>
          <p:nvPr/>
        </p:nvSpPr>
        <p:spPr bwMode="auto">
          <a:xfrm>
            <a:off x="708025" y="44291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8</a:t>
            </a:r>
          </a:p>
        </p:txBody>
      </p:sp>
      <p:sp>
        <p:nvSpPr>
          <p:cNvPr id="483446" name="Text Box 118"/>
          <p:cNvSpPr txBox="1">
            <a:spLocks noChangeArrowheads="1"/>
          </p:cNvSpPr>
          <p:nvPr/>
        </p:nvSpPr>
        <p:spPr bwMode="auto">
          <a:xfrm>
            <a:off x="3438525" y="442595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5</a:t>
            </a:r>
          </a:p>
        </p:txBody>
      </p:sp>
      <p:sp>
        <p:nvSpPr>
          <p:cNvPr id="483447" name="Text Box 119"/>
          <p:cNvSpPr txBox="1">
            <a:spLocks noChangeArrowheads="1"/>
          </p:cNvSpPr>
          <p:nvPr/>
        </p:nvSpPr>
        <p:spPr bwMode="auto">
          <a:xfrm>
            <a:off x="6772275" y="442595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0</a:t>
            </a:r>
          </a:p>
        </p:txBody>
      </p:sp>
      <p:sp>
        <p:nvSpPr>
          <p:cNvPr id="483448" name="Text Box 120"/>
          <p:cNvSpPr txBox="1">
            <a:spLocks noChangeArrowheads="1"/>
          </p:cNvSpPr>
          <p:nvPr/>
        </p:nvSpPr>
        <p:spPr bwMode="auto">
          <a:xfrm>
            <a:off x="704850" y="442595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7</a:t>
            </a:r>
          </a:p>
        </p:txBody>
      </p:sp>
      <p:sp>
        <p:nvSpPr>
          <p:cNvPr id="483449" name="Text Box 121"/>
          <p:cNvSpPr txBox="1">
            <a:spLocks noChangeArrowheads="1"/>
          </p:cNvSpPr>
          <p:nvPr/>
        </p:nvSpPr>
        <p:spPr bwMode="auto">
          <a:xfrm>
            <a:off x="3313113" y="4422775"/>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4.5</a:t>
            </a:r>
          </a:p>
        </p:txBody>
      </p:sp>
      <p:sp>
        <p:nvSpPr>
          <p:cNvPr id="483450" name="Text Box 122"/>
          <p:cNvSpPr txBox="1">
            <a:spLocks noChangeArrowheads="1"/>
          </p:cNvSpPr>
          <p:nvPr/>
        </p:nvSpPr>
        <p:spPr bwMode="auto">
          <a:xfrm>
            <a:off x="704850" y="4437062"/>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6</a:t>
            </a:r>
          </a:p>
        </p:txBody>
      </p:sp>
      <p:sp>
        <p:nvSpPr>
          <p:cNvPr id="483451" name="Text Box 123"/>
          <p:cNvSpPr txBox="1">
            <a:spLocks noChangeArrowheads="1"/>
          </p:cNvSpPr>
          <p:nvPr/>
        </p:nvSpPr>
        <p:spPr bwMode="auto">
          <a:xfrm>
            <a:off x="3435350" y="4433887"/>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4</a:t>
            </a:r>
          </a:p>
        </p:txBody>
      </p:sp>
      <p:sp>
        <p:nvSpPr>
          <p:cNvPr id="483452" name="Text Box 124"/>
          <p:cNvSpPr txBox="1">
            <a:spLocks noChangeArrowheads="1"/>
          </p:cNvSpPr>
          <p:nvPr/>
        </p:nvSpPr>
        <p:spPr bwMode="auto">
          <a:xfrm>
            <a:off x="715963" y="4437062"/>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5</a:t>
            </a:r>
          </a:p>
        </p:txBody>
      </p:sp>
      <p:sp>
        <p:nvSpPr>
          <p:cNvPr id="483453" name="Text Box 125"/>
          <p:cNvSpPr txBox="1">
            <a:spLocks noChangeArrowheads="1"/>
          </p:cNvSpPr>
          <p:nvPr/>
        </p:nvSpPr>
        <p:spPr bwMode="auto">
          <a:xfrm>
            <a:off x="3324225" y="4422775"/>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3.5</a:t>
            </a:r>
          </a:p>
        </p:txBody>
      </p:sp>
      <p:sp>
        <p:nvSpPr>
          <p:cNvPr id="483454" name="Text Box 126"/>
          <p:cNvSpPr txBox="1">
            <a:spLocks noChangeArrowheads="1"/>
          </p:cNvSpPr>
          <p:nvPr/>
        </p:nvSpPr>
        <p:spPr bwMode="auto">
          <a:xfrm>
            <a:off x="714375" y="4430712"/>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4</a:t>
            </a:r>
          </a:p>
        </p:txBody>
      </p:sp>
      <p:sp>
        <p:nvSpPr>
          <p:cNvPr id="483455" name="Text Box 127"/>
          <p:cNvSpPr txBox="1">
            <a:spLocks noChangeArrowheads="1"/>
          </p:cNvSpPr>
          <p:nvPr/>
        </p:nvSpPr>
        <p:spPr bwMode="auto">
          <a:xfrm>
            <a:off x="3444875" y="4427537"/>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3</a:t>
            </a:r>
          </a:p>
        </p:txBody>
      </p:sp>
      <p:sp>
        <p:nvSpPr>
          <p:cNvPr id="483456" name="Text Box 128"/>
          <p:cNvSpPr txBox="1">
            <a:spLocks noChangeArrowheads="1"/>
          </p:cNvSpPr>
          <p:nvPr/>
        </p:nvSpPr>
        <p:spPr bwMode="auto">
          <a:xfrm>
            <a:off x="715963" y="44291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3</a:t>
            </a:r>
          </a:p>
        </p:txBody>
      </p:sp>
      <p:sp>
        <p:nvSpPr>
          <p:cNvPr id="483457" name="Text Box 129"/>
          <p:cNvSpPr txBox="1">
            <a:spLocks noChangeArrowheads="1"/>
          </p:cNvSpPr>
          <p:nvPr/>
        </p:nvSpPr>
        <p:spPr bwMode="auto">
          <a:xfrm>
            <a:off x="3335338" y="4414837"/>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2.5</a:t>
            </a:r>
          </a:p>
        </p:txBody>
      </p:sp>
      <p:sp>
        <p:nvSpPr>
          <p:cNvPr id="483458" name="Text Box 130"/>
          <p:cNvSpPr txBox="1">
            <a:spLocks noChangeArrowheads="1"/>
          </p:cNvSpPr>
          <p:nvPr/>
        </p:nvSpPr>
        <p:spPr bwMode="auto">
          <a:xfrm>
            <a:off x="704850" y="44323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2</a:t>
            </a:r>
          </a:p>
        </p:txBody>
      </p:sp>
      <p:sp>
        <p:nvSpPr>
          <p:cNvPr id="483459" name="Text Box 131"/>
          <p:cNvSpPr txBox="1">
            <a:spLocks noChangeArrowheads="1"/>
          </p:cNvSpPr>
          <p:nvPr/>
        </p:nvSpPr>
        <p:spPr bwMode="auto">
          <a:xfrm>
            <a:off x="3435350" y="44291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2</a:t>
            </a:r>
          </a:p>
        </p:txBody>
      </p:sp>
      <p:sp>
        <p:nvSpPr>
          <p:cNvPr id="483460" name="Text Box 132"/>
          <p:cNvSpPr txBox="1">
            <a:spLocks noChangeArrowheads="1"/>
          </p:cNvSpPr>
          <p:nvPr/>
        </p:nvSpPr>
        <p:spPr bwMode="auto">
          <a:xfrm>
            <a:off x="698500" y="44418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1</a:t>
            </a:r>
          </a:p>
        </p:txBody>
      </p:sp>
      <p:sp>
        <p:nvSpPr>
          <p:cNvPr id="483461" name="Text Box 133"/>
          <p:cNvSpPr txBox="1">
            <a:spLocks noChangeArrowheads="1"/>
          </p:cNvSpPr>
          <p:nvPr/>
        </p:nvSpPr>
        <p:spPr bwMode="auto">
          <a:xfrm>
            <a:off x="3328988" y="4416425"/>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1.5</a:t>
            </a:r>
          </a:p>
        </p:txBody>
      </p:sp>
      <p:sp>
        <p:nvSpPr>
          <p:cNvPr id="483462" name="Text Box 134"/>
          <p:cNvSpPr txBox="1">
            <a:spLocks noChangeArrowheads="1"/>
          </p:cNvSpPr>
          <p:nvPr/>
        </p:nvSpPr>
        <p:spPr bwMode="auto">
          <a:xfrm>
            <a:off x="703263" y="44291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0</a:t>
            </a:r>
          </a:p>
        </p:txBody>
      </p:sp>
      <p:sp>
        <p:nvSpPr>
          <p:cNvPr id="483463" name="Text Box 135"/>
          <p:cNvSpPr txBox="1">
            <a:spLocks noChangeArrowheads="1"/>
          </p:cNvSpPr>
          <p:nvPr/>
        </p:nvSpPr>
        <p:spPr bwMode="auto">
          <a:xfrm>
            <a:off x="3433763" y="442595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1</a:t>
            </a:r>
          </a:p>
        </p:txBody>
      </p:sp>
      <p:sp>
        <p:nvSpPr>
          <p:cNvPr id="483464" name="Text Box 136"/>
          <p:cNvSpPr txBox="1">
            <a:spLocks noChangeArrowheads="1"/>
          </p:cNvSpPr>
          <p:nvPr/>
        </p:nvSpPr>
        <p:spPr bwMode="auto">
          <a:xfrm>
            <a:off x="476250" y="4981575"/>
            <a:ext cx="194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800">
                <a:solidFill>
                  <a:schemeClr val="accent2"/>
                </a:solidFill>
              </a:rPr>
              <a:t>Limiting Reactant</a:t>
            </a:r>
          </a:p>
        </p:txBody>
      </p:sp>
      <p:sp>
        <p:nvSpPr>
          <p:cNvPr id="483465" name="Text Box 137"/>
          <p:cNvSpPr txBox="1">
            <a:spLocks noChangeArrowheads="1"/>
          </p:cNvSpPr>
          <p:nvPr/>
        </p:nvSpPr>
        <p:spPr bwMode="auto">
          <a:xfrm>
            <a:off x="3740150" y="4989512"/>
            <a:ext cx="92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800">
                <a:solidFill>
                  <a:srgbClr val="FF0000"/>
                </a:solidFill>
              </a:rPr>
              <a:t>Excess</a:t>
            </a:r>
          </a:p>
        </p:txBody>
      </p:sp>
      <p:sp>
        <p:nvSpPr>
          <p:cNvPr id="483466" name="Text Box 138"/>
          <p:cNvSpPr txBox="1">
            <a:spLocks noChangeArrowheads="1"/>
          </p:cNvSpPr>
          <p:nvPr/>
        </p:nvSpPr>
        <p:spPr bwMode="auto">
          <a:xfrm>
            <a:off x="1244600" y="5602287"/>
            <a:ext cx="664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Limiting reactant determines amount of product.</a:t>
            </a:r>
          </a:p>
        </p:txBody>
      </p:sp>
      <p:sp>
        <p:nvSpPr>
          <p:cNvPr id="483467" name="Text Box 139"/>
          <p:cNvSpPr txBox="1">
            <a:spLocks noChangeArrowheads="1"/>
          </p:cNvSpPr>
          <p:nvPr/>
        </p:nvSpPr>
        <p:spPr bwMode="auto">
          <a:xfrm>
            <a:off x="6950075" y="919162"/>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2</a:t>
            </a:r>
          </a:p>
        </p:txBody>
      </p:sp>
      <p:sp>
        <p:nvSpPr>
          <p:cNvPr id="483468" name="Text Box 140"/>
          <p:cNvSpPr txBox="1">
            <a:spLocks noChangeArrowheads="1"/>
          </p:cNvSpPr>
          <p:nvPr/>
        </p:nvSpPr>
        <p:spPr bwMode="auto">
          <a:xfrm>
            <a:off x="1047750" y="9239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2</a:t>
            </a:r>
          </a:p>
        </p:txBody>
      </p:sp>
      <p:sp>
        <p:nvSpPr>
          <p:cNvPr id="483469" name="Oval 141"/>
          <p:cNvSpPr>
            <a:spLocks noChangeArrowheads="1"/>
          </p:cNvSpPr>
          <p:nvPr/>
        </p:nvSpPr>
        <p:spPr bwMode="auto">
          <a:xfrm>
            <a:off x="6654800" y="2857500"/>
            <a:ext cx="228600" cy="228600"/>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
        <p:nvSpPr>
          <p:cNvPr id="483470" name="Oval 142"/>
          <p:cNvSpPr>
            <a:spLocks noChangeArrowheads="1"/>
          </p:cNvSpPr>
          <p:nvPr/>
        </p:nvSpPr>
        <p:spPr bwMode="auto">
          <a:xfrm>
            <a:off x="6478588" y="3182937"/>
            <a:ext cx="228600" cy="228600"/>
          </a:xfrm>
          <a:prstGeom prst="ellipse">
            <a:avLst/>
          </a:prstGeom>
          <a:solidFill>
            <a:schemeClr val="bg1"/>
          </a:solidFill>
          <a:ln w="9525">
            <a:solidFill>
              <a:schemeClr val="tx1"/>
            </a:solidFill>
            <a:round/>
            <a:headEnd/>
            <a:tailEnd/>
          </a:ln>
        </p:spPr>
        <p:txBody>
          <a:bodyPr wrap="none" anchor="ctr"/>
          <a:lstStyle/>
          <a:p>
            <a:pPr>
              <a:lnSpc>
                <a:spcPct val="100000"/>
              </a:lnSpc>
              <a:spcBef>
                <a:spcPct val="0"/>
              </a:spcBef>
              <a:buClrTx/>
              <a:buSzTx/>
            </a:pPr>
            <a:endParaRPr lang="en-US" sz="140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3445"/>
                                        </p:tgtEl>
                                        <p:attrNameLst>
                                          <p:attrName>style.visibility</p:attrName>
                                        </p:attrNameLst>
                                      </p:cBhvr>
                                      <p:to>
                                        <p:strVal val="visible"/>
                                      </p:to>
                                    </p:set>
                                    <p:animEffect transition="in" filter="fade">
                                      <p:cBhvr>
                                        <p:cTn id="7" dur="1000"/>
                                        <p:tgtEl>
                                          <p:spTgt spid="483445"/>
                                        </p:tgtEl>
                                      </p:cBhvr>
                                    </p:animEffect>
                                    <p:anim calcmode="lin" valueType="num">
                                      <p:cBhvr>
                                        <p:cTn id="8" dur="1000" fill="hold"/>
                                        <p:tgtEl>
                                          <p:spTgt spid="483445"/>
                                        </p:tgtEl>
                                        <p:attrNameLst>
                                          <p:attrName>ppt_x</p:attrName>
                                        </p:attrNameLst>
                                      </p:cBhvr>
                                      <p:tavLst>
                                        <p:tav tm="0">
                                          <p:val>
                                            <p:strVal val="#ppt_x"/>
                                          </p:val>
                                        </p:tav>
                                        <p:tav tm="100000">
                                          <p:val>
                                            <p:strVal val="#ppt_x"/>
                                          </p:val>
                                        </p:tav>
                                      </p:tavLst>
                                    </p:anim>
                                    <p:anim calcmode="lin" valueType="num">
                                      <p:cBhvr>
                                        <p:cTn id="9" dur="1000" fill="hold"/>
                                        <p:tgtEl>
                                          <p:spTgt spid="48344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83446"/>
                                        </p:tgtEl>
                                        <p:attrNameLst>
                                          <p:attrName>style.visibility</p:attrName>
                                        </p:attrNameLst>
                                      </p:cBhvr>
                                      <p:to>
                                        <p:strVal val="visible"/>
                                      </p:to>
                                    </p:set>
                                    <p:animEffect transition="in" filter="fade">
                                      <p:cBhvr>
                                        <p:cTn id="14" dur="1000"/>
                                        <p:tgtEl>
                                          <p:spTgt spid="483446"/>
                                        </p:tgtEl>
                                      </p:cBhvr>
                                    </p:animEffect>
                                    <p:anim calcmode="lin" valueType="num">
                                      <p:cBhvr>
                                        <p:cTn id="15" dur="1000" fill="hold"/>
                                        <p:tgtEl>
                                          <p:spTgt spid="483446"/>
                                        </p:tgtEl>
                                        <p:attrNameLst>
                                          <p:attrName>ppt_x</p:attrName>
                                        </p:attrNameLst>
                                      </p:cBhvr>
                                      <p:tavLst>
                                        <p:tav tm="0">
                                          <p:val>
                                            <p:strVal val="#ppt_x"/>
                                          </p:val>
                                        </p:tav>
                                        <p:tav tm="100000">
                                          <p:val>
                                            <p:strVal val="#ppt_x"/>
                                          </p:val>
                                        </p:tav>
                                      </p:tavLst>
                                    </p:anim>
                                    <p:anim calcmode="lin" valueType="num">
                                      <p:cBhvr>
                                        <p:cTn id="16" dur="1000" fill="hold"/>
                                        <p:tgtEl>
                                          <p:spTgt spid="48344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83447"/>
                                        </p:tgtEl>
                                        <p:attrNameLst>
                                          <p:attrName>style.visibility</p:attrName>
                                        </p:attrNameLst>
                                      </p:cBhvr>
                                      <p:to>
                                        <p:strVal val="visible"/>
                                      </p:to>
                                    </p:set>
                                    <p:animEffect transition="in" filter="fade">
                                      <p:cBhvr>
                                        <p:cTn id="21" dur="1000"/>
                                        <p:tgtEl>
                                          <p:spTgt spid="483447"/>
                                        </p:tgtEl>
                                      </p:cBhvr>
                                    </p:animEffect>
                                    <p:anim calcmode="lin" valueType="num">
                                      <p:cBhvr>
                                        <p:cTn id="22" dur="1000" fill="hold"/>
                                        <p:tgtEl>
                                          <p:spTgt spid="483447"/>
                                        </p:tgtEl>
                                        <p:attrNameLst>
                                          <p:attrName>ppt_x</p:attrName>
                                        </p:attrNameLst>
                                      </p:cBhvr>
                                      <p:tavLst>
                                        <p:tav tm="0">
                                          <p:val>
                                            <p:strVal val="#ppt_x"/>
                                          </p:val>
                                        </p:tav>
                                        <p:tav tm="100000">
                                          <p:val>
                                            <p:strVal val="#ppt_x"/>
                                          </p:val>
                                        </p:tav>
                                      </p:tavLst>
                                    </p:anim>
                                    <p:anim calcmode="lin" valueType="num">
                                      <p:cBhvr>
                                        <p:cTn id="23" dur="1000" fill="hold"/>
                                        <p:tgtEl>
                                          <p:spTgt spid="48344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decel="50000" fill="hold" grpId="0" nodeType="clickEffect">
                                  <p:stCondLst>
                                    <p:cond delay="0"/>
                                  </p:stCondLst>
                                  <p:childTnLst>
                                    <p:animMotion origin="layout" path="M 3.33333E-6 0.01783 C 0.00399 0.01598 0.0059 0.0125 0.00937 0.00949 C 0.0118 0.00463 0.01441 0.00209 0.01771 -0.00162 C 0.02586 -0.01134 0.0335 -0.0199 0.04271 -0.02801 C 0.04566 -0.03055 0.04896 -0.0331 0.05208 -0.03495 C 0.05416 -0.03611 0.05625 -0.0368 0.05833 -0.03773 C 0.05937 -0.03819 0.06146 -0.03912 0.06146 -0.03889 C 0.07066 -0.03819 0.07864 -0.03611 0.0875 -0.03356 C 0.09236 -0.03217 0.09809 -0.02754 0.10312 -0.02523 C 0.10694 -0.02361 0.11198 -0.01944 0.11562 -0.01689 C 0.11788 -0.01527 0.11979 -0.01319 0.12187 -0.01134 C 0.12291 -0.01041 0.125 -0.00856 0.125 -0.00833 C 0.1283 -0.00208 0.12968 0.00255 0.13437 0.00672 C 0.13646 0.01528 0.14271 0.02361 0.14479 0.03172 C 0.14583 0.03588 0.14687 0.04005 0.14791 0.04422 C 0.15277 0.06389 0.15521 0.08519 0.15937 0.10533 C 0.16267 0.12176 0.16493 0.13936 0.175 0.15116 C 0.17916 0.15602 0.18298 0.15787 0.1875 0.16088 C 0.19323 0.16459 0.19843 0.16991 0.20416 0.17338 C 0.21371 0.17917 0.22604 0.18241 0.23646 0.18449 C 0.24271 0.18727 0.24896 0.18773 0.25521 0.19005 C 0.27118 0.19607 0.28732 0.20116 0.30312 0.20811 C 0.30868 0.21065 0.3059 0.21065 0.31041 0.21366 C 0.31371 0.21574 0.31753 0.21713 0.32083 0.21922 C 0.32465 0.22176 0.32708 0.2257 0.33125 0.22755 C 0.3401 0.23658 0.3493 0.24468 0.35729 0.25533 C 0.35798 0.25625 0.35937 0.25602 0.36041 0.25672 C 0.36406 0.25926 0.36718 0.26273 0.37083 0.26505 C 0.38784 0.27639 0.40382 0.28681 0.42291 0.29005 C 0.43281 0.29445 0.43802 0.29236 0.45 0.29144 C 0.45521 0.29005 0.46041 0.28889 0.46562 0.28727 C 0.46979 0.28357 0.47448 0.28241 0.47812 0.27755 C 0.48142 0.27315 0.48784 0.26644 0.49062 0.26088 C 0.49548 0.25116 0.49271 0.2544 0.49791 0.24977 C 0.50104 0.24352 0.50764 0.23727 0.5125 0.23311 C 0.51493 0.22824 0.51718 0.22523 0.52083 0.22199 C 0.52986 0.20394 0.53142 0.18241 0.53646 0.16227 C 0.53784 0.14954 0.5368 0.15556 0.53958 0.14422 C 0.54184 0.13542 0.56041 0.14144 0.56041 0.14167 C 0.56146 0.13542 0.56146 0.13773 0.56146 0.13449 " pathEditMode="relative" rAng="0" ptsTypes="fffffffffffffffffffffffffffffffffffffffA">
                                      <p:cBhvr>
                                        <p:cTn id="27" dur="2000" fill="hold"/>
                                        <p:tgtEl>
                                          <p:spTgt spid="483396"/>
                                        </p:tgtEl>
                                        <p:attrNameLst>
                                          <p:attrName>ppt_x</p:attrName>
                                          <p:attrName>ppt_y</p:attrName>
                                        </p:attrNameLst>
                                      </p:cBhvr>
                                      <p:rCtr x="28100" y="11000"/>
                                    </p:animMotion>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0" presetClass="path" presetSubtype="0" accel="50000" decel="50000" fill="hold" grpId="0" nodeType="withEffect">
                                  <p:stCondLst>
                                    <p:cond delay="0"/>
                                  </p:stCondLst>
                                  <p:childTnLst>
                                    <p:animMotion origin="layout" path="M -0.0052 -1.11111E-6 C -0.00729 0.00093 -0.00937 0.00185 -0.01145 0.00278 C -0.0125 0.00324 -0.01458 0.00417 -0.01458 0.0044 C -0.01927 0.01042 -0.01718 0.00648 -0.01979 0.01667 C -0.02014 0.01806 -0.02083 0.02083 -0.02083 0.02107 C -0.02083 0.0213 -0.01909 0.03495 -0.01875 0.03611 C -0.01441 0.04861 -0.00208 0.0507 0.0073 0.05278 C 0.02657 0.05139 0.04427 0.05 0.06355 0.05278 C 0.07379 0.05625 0.08368 0.06227 0.09375 0.06667 C 0.09757 0.06829 0.10313 0.07639 0.10625 0.07917 C 0.11372 0.08588 0.12292 0.09468 0.12605 0.10695 C 0.12743 0.11273 0.13004 0.11783 0.13125 0.12361 C 0.13716 0.1507 0.1415 0.17986 0.15 0.20556 C 0.15486 0.22014 0.15677 0.23357 0.16459 0.24583 C 0.16684 0.24954 0.16684 0.25116 0.16875 0.25556 C 0.17205 0.2632 0.18177 0.27801 0.1875 0.28195 C 0.19219 0.29144 0.20052 0.2963 0.2073 0.30278 C 0.21407 0.30926 0.20677 0.30533 0.21355 0.30833 C 0.21858 0.31343 0.225 0.31783 0.23125 0.31945 C 0.24844 0.33472 0.26927 0.34329 0.28959 0.34722 C 0.30122 0.35232 0.30782 0.3507 0.32292 0.35139 C 0.33091 0.35324 0.3375 0.35463 0.34584 0.35556 C 0.36493 0.36204 0.37639 0.35903 0.40105 0.35972 C 0.41111 0.36204 0.42118 0.36343 0.43125 0.36528 C 0.44723 0.36389 0.4632 0.36412 0.47917 0.3625 C 0.47917 0.36273 0.48698 0.35903 0.48855 0.35833 C 0.48959 0.35787 0.49167 0.35695 0.49167 0.35718 C 0.49549 0.34931 0.4915 0.35533 0.49688 0.35139 C 0.49914 0.34977 0.50313 0.34583 0.50313 0.34607 C 0.50816 0.33565 0.50139 0.34769 0.50938 0.33889 C 0.51042 0.33773 0.51059 0.33588 0.51146 0.33472 C 0.51407 0.33125 0.51771 0.32778 0.52084 0.325 C 0.52309 0.32037 0.52622 0.31597 0.52813 0.31111 C 0.52934 0.3081 0.529 0.3044 0.53021 0.30139 C 0.5316 0.29745 0.53542 0.29028 0.53542 0.29051 C 0.53611 0.28519 0.53698 0.27847 0.53855 0.27361 C 0.54202 0.2625 0.53941 0.27593 0.54167 0.26528 C 0.54375 0.25533 0.54445 0.2463 0.54584 0.23611 C 0.5474 0.22454 0.55105 0.21482 0.55105 0.20278 " pathEditMode="relative" rAng="0" ptsTypes="ffffffffffffffffffffffffffffffffffffffA">
                                      <p:cBhvr>
                                        <p:cTn id="32" dur="2000" fill="hold"/>
                                        <p:tgtEl>
                                          <p:spTgt spid="483395"/>
                                        </p:tgtEl>
                                        <p:attrNameLst>
                                          <p:attrName>ppt_x</p:attrName>
                                          <p:attrName>ppt_y</p:attrName>
                                        </p:attrNameLst>
                                      </p:cBhvr>
                                      <p:rCtr x="27000" y="18300"/>
                                    </p:animMotion>
                                  </p:childTnLst>
                                </p:cTn>
                              </p:par>
                            </p:childTnLst>
                          </p:cTn>
                        </p:par>
                        <p:par>
                          <p:cTn id="33" fill="hold" nodeType="afterGroup">
                            <p:stCondLst>
                              <p:cond delay="2000"/>
                            </p:stCondLst>
                            <p:childTnLst>
                              <p:par>
                                <p:cTn id="34" presetID="0" presetClass="path" presetSubtype="0" accel="50000" decel="50000" fill="hold" grpId="0" nodeType="afterEffect">
                                  <p:stCondLst>
                                    <p:cond delay="0"/>
                                  </p:stCondLst>
                                  <p:childTnLst>
                                    <p:animMotion origin="layout" path="M -1.66667E-6 -6.66667E-6 C 0.00781 -0.00348 -0.00156 0.00161 0.00521 -0.00556 C 0.00695 -0.00741 0.00955 -0.00811 0.01146 -0.00973 C 0.01597 -0.01876 0.02639 -0.02663 0.03438 -0.02917 C 0.04011 -0.03427 0.0467 -0.0389 0.05313 -0.04167 C 0.05712 -0.047 0.06163 -0.04954 0.06667 -0.05278 C 0.07952 -0.06135 0.09236 -0.06737 0.10625 -0.07362 C 0.1132 -0.07663 0.11997 -0.07848 0.12709 -0.08056 C 0.12986 -0.08126 0.13542 -0.08334 0.13542 -0.08334 C 0.14306 -0.08288 0.1507 -0.08288 0.15834 -0.08195 C 0.16945 -0.08079 0.1816 -0.07315 0.19167 -0.06806 C 0.19774 -0.06505 0.20295 -0.05903 0.20834 -0.05417 C 0.21285 -0.05001 0.21945 -0.04978 0.22396 -0.04584 C 0.23212 -0.03866 0.22778 -0.04144 0.23646 -0.03751 C 0.23768 -0.03704 0.24306 -0.03079 0.24375 -0.03056 C 0.25018 -0.02709 0.25799 -0.02755 0.26459 -0.02501 C 0.27257 -0.02177 0.28125 -0.01528 0.28959 -0.01528 " pathEditMode="relative" ptsTypes="ffffffffffffffffA">
                                      <p:cBhvr>
                                        <p:cTn id="35" dur="2000" fill="hold"/>
                                        <p:tgtEl>
                                          <p:spTgt spid="483344"/>
                                        </p:tgtEl>
                                        <p:attrNameLst>
                                          <p:attrName>ppt_x</p:attrName>
                                          <p:attrName>ppt_y</p:attrName>
                                        </p:attrNameLst>
                                      </p:cBhvr>
                                    </p:animMotion>
                                  </p:childTnLst>
                                </p:cTn>
                              </p:par>
                              <p:par>
                                <p:cTn id="36" presetID="1" presetClass="exit" presetSubtype="0" fill="hold" grpId="1" nodeType="withEffect">
                                  <p:stCondLst>
                                    <p:cond delay="0"/>
                                  </p:stCondLst>
                                  <p:childTnLst>
                                    <p:set>
                                      <p:cBhvr>
                                        <p:cTn id="37" dur="1" fill="hold">
                                          <p:stCondLst>
                                            <p:cond delay="0"/>
                                          </p:stCondLst>
                                        </p:cTn>
                                        <p:tgtEl>
                                          <p:spTgt spid="483395"/>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83469"/>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483396"/>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483470"/>
                                        </p:tgtEl>
                                        <p:attrNameLst>
                                          <p:attrName>style.visibility</p:attrName>
                                        </p:attrNameLst>
                                      </p:cBhvr>
                                      <p:to>
                                        <p:strVal val="visible"/>
                                      </p:to>
                                    </p:set>
                                  </p:childTnLst>
                                </p:cTn>
                              </p:par>
                              <p:par>
                                <p:cTn id="44" presetID="9" presetClass="entr" presetSubtype="0" fill="hold" grpId="0" nodeType="withEffect">
                                  <p:stCondLst>
                                    <p:cond delay="0"/>
                                  </p:stCondLst>
                                  <p:childTnLst>
                                    <p:set>
                                      <p:cBhvr>
                                        <p:cTn id="45" dur="1" fill="hold">
                                          <p:stCondLst>
                                            <p:cond delay="0"/>
                                          </p:stCondLst>
                                        </p:cTn>
                                        <p:tgtEl>
                                          <p:spTgt spid="483335"/>
                                        </p:tgtEl>
                                        <p:attrNameLst>
                                          <p:attrName>style.visibility</p:attrName>
                                        </p:attrNameLst>
                                      </p:cBhvr>
                                      <p:to>
                                        <p:strVal val="visible"/>
                                      </p:to>
                                    </p:set>
                                    <p:animEffect transition="in" filter="dissolve">
                                      <p:cBhvr>
                                        <p:cTn id="46" dur="500"/>
                                        <p:tgtEl>
                                          <p:spTgt spid="483335"/>
                                        </p:tgtEl>
                                      </p:cBhvr>
                                    </p:animEffect>
                                  </p:childTnLst>
                                </p:cTn>
                              </p:par>
                            </p:childTnLst>
                          </p:cTn>
                        </p:par>
                        <p:par>
                          <p:cTn id="47" fill="hold" nodeType="afterGroup">
                            <p:stCondLst>
                              <p:cond delay="4000"/>
                            </p:stCondLst>
                            <p:childTnLst>
                              <p:par>
                                <p:cTn id="48" presetID="9" presetClass="exit" presetSubtype="0" fill="hold" grpId="1" nodeType="afterEffect">
                                  <p:stCondLst>
                                    <p:cond delay="0"/>
                                  </p:stCondLst>
                                  <p:childTnLst>
                                    <p:animEffect transition="out" filter="dissolve">
                                      <p:cBhvr>
                                        <p:cTn id="49" dur="500"/>
                                        <p:tgtEl>
                                          <p:spTgt spid="483445"/>
                                        </p:tgtEl>
                                      </p:cBhvr>
                                    </p:animEffect>
                                    <p:set>
                                      <p:cBhvr>
                                        <p:cTn id="50" dur="1" fill="hold">
                                          <p:stCondLst>
                                            <p:cond delay="499"/>
                                          </p:stCondLst>
                                        </p:cTn>
                                        <p:tgtEl>
                                          <p:spTgt spid="483445"/>
                                        </p:tgtEl>
                                        <p:attrNameLst>
                                          <p:attrName>style.visibility</p:attrName>
                                        </p:attrNameLst>
                                      </p:cBhvr>
                                      <p:to>
                                        <p:strVal val="hidden"/>
                                      </p:to>
                                    </p:set>
                                  </p:childTnLst>
                                </p:cTn>
                              </p:par>
                              <p:par>
                                <p:cTn id="51" presetID="47" presetClass="entr" presetSubtype="0" fill="hold" grpId="0" nodeType="withEffect">
                                  <p:stCondLst>
                                    <p:cond delay="0"/>
                                  </p:stCondLst>
                                  <p:childTnLst>
                                    <p:set>
                                      <p:cBhvr>
                                        <p:cTn id="52" dur="1" fill="hold">
                                          <p:stCondLst>
                                            <p:cond delay="0"/>
                                          </p:stCondLst>
                                        </p:cTn>
                                        <p:tgtEl>
                                          <p:spTgt spid="483448"/>
                                        </p:tgtEl>
                                        <p:attrNameLst>
                                          <p:attrName>style.visibility</p:attrName>
                                        </p:attrNameLst>
                                      </p:cBhvr>
                                      <p:to>
                                        <p:strVal val="visible"/>
                                      </p:to>
                                    </p:set>
                                    <p:animEffect transition="in" filter="fade">
                                      <p:cBhvr>
                                        <p:cTn id="53" dur="1000"/>
                                        <p:tgtEl>
                                          <p:spTgt spid="483448"/>
                                        </p:tgtEl>
                                      </p:cBhvr>
                                    </p:animEffect>
                                    <p:anim calcmode="lin" valueType="num">
                                      <p:cBhvr>
                                        <p:cTn id="54" dur="1000" fill="hold"/>
                                        <p:tgtEl>
                                          <p:spTgt spid="483448"/>
                                        </p:tgtEl>
                                        <p:attrNameLst>
                                          <p:attrName>ppt_x</p:attrName>
                                        </p:attrNameLst>
                                      </p:cBhvr>
                                      <p:tavLst>
                                        <p:tav tm="0">
                                          <p:val>
                                            <p:strVal val="#ppt_x"/>
                                          </p:val>
                                        </p:tav>
                                        <p:tav tm="100000">
                                          <p:val>
                                            <p:strVal val="#ppt_x"/>
                                          </p:val>
                                        </p:tav>
                                      </p:tavLst>
                                    </p:anim>
                                    <p:anim calcmode="lin" valueType="num">
                                      <p:cBhvr>
                                        <p:cTn id="55" dur="1000" fill="hold"/>
                                        <p:tgtEl>
                                          <p:spTgt spid="483448"/>
                                        </p:tgtEl>
                                        <p:attrNameLst>
                                          <p:attrName>ppt_y</p:attrName>
                                        </p:attrNameLst>
                                      </p:cBhvr>
                                      <p:tavLst>
                                        <p:tav tm="0">
                                          <p:val>
                                            <p:strVal val="#ppt_y-.1"/>
                                          </p:val>
                                        </p:tav>
                                        <p:tav tm="100000">
                                          <p:val>
                                            <p:strVal val="#ppt_y"/>
                                          </p:val>
                                        </p:tav>
                                      </p:tavLst>
                                    </p:anim>
                                  </p:childTnLst>
                                </p:cTn>
                              </p:par>
                              <p:par>
                                <p:cTn id="56" presetID="9" presetClass="exit" presetSubtype="0" fill="hold" grpId="1" nodeType="withEffect">
                                  <p:stCondLst>
                                    <p:cond delay="0"/>
                                  </p:stCondLst>
                                  <p:childTnLst>
                                    <p:animEffect transition="out" filter="dissolve">
                                      <p:cBhvr>
                                        <p:cTn id="57" dur="500"/>
                                        <p:tgtEl>
                                          <p:spTgt spid="483446"/>
                                        </p:tgtEl>
                                      </p:cBhvr>
                                    </p:animEffect>
                                    <p:set>
                                      <p:cBhvr>
                                        <p:cTn id="58" dur="1" fill="hold">
                                          <p:stCondLst>
                                            <p:cond delay="499"/>
                                          </p:stCondLst>
                                        </p:cTn>
                                        <p:tgtEl>
                                          <p:spTgt spid="483446"/>
                                        </p:tgtEl>
                                        <p:attrNameLst>
                                          <p:attrName>style.visibility</p:attrName>
                                        </p:attrNameLst>
                                      </p:cBhvr>
                                      <p:to>
                                        <p:strVal val="hidden"/>
                                      </p:to>
                                    </p:set>
                                  </p:childTnLst>
                                </p:cTn>
                              </p:par>
                              <p:par>
                                <p:cTn id="59" presetID="47" presetClass="entr" presetSubtype="0" fill="hold" grpId="0" nodeType="withEffect">
                                  <p:stCondLst>
                                    <p:cond delay="0"/>
                                  </p:stCondLst>
                                  <p:childTnLst>
                                    <p:set>
                                      <p:cBhvr>
                                        <p:cTn id="60" dur="1" fill="hold">
                                          <p:stCondLst>
                                            <p:cond delay="0"/>
                                          </p:stCondLst>
                                        </p:cTn>
                                        <p:tgtEl>
                                          <p:spTgt spid="483449"/>
                                        </p:tgtEl>
                                        <p:attrNameLst>
                                          <p:attrName>style.visibility</p:attrName>
                                        </p:attrNameLst>
                                      </p:cBhvr>
                                      <p:to>
                                        <p:strVal val="visible"/>
                                      </p:to>
                                    </p:set>
                                    <p:animEffect transition="in" filter="fade">
                                      <p:cBhvr>
                                        <p:cTn id="61" dur="1000"/>
                                        <p:tgtEl>
                                          <p:spTgt spid="483449"/>
                                        </p:tgtEl>
                                      </p:cBhvr>
                                    </p:animEffect>
                                    <p:anim calcmode="lin" valueType="num">
                                      <p:cBhvr>
                                        <p:cTn id="62" dur="1000" fill="hold"/>
                                        <p:tgtEl>
                                          <p:spTgt spid="483449"/>
                                        </p:tgtEl>
                                        <p:attrNameLst>
                                          <p:attrName>ppt_x</p:attrName>
                                        </p:attrNameLst>
                                      </p:cBhvr>
                                      <p:tavLst>
                                        <p:tav tm="0">
                                          <p:val>
                                            <p:strVal val="#ppt_x"/>
                                          </p:val>
                                        </p:tav>
                                        <p:tav tm="100000">
                                          <p:val>
                                            <p:strVal val="#ppt_x"/>
                                          </p:val>
                                        </p:tav>
                                      </p:tavLst>
                                    </p:anim>
                                    <p:anim calcmode="lin" valueType="num">
                                      <p:cBhvr>
                                        <p:cTn id="63" dur="1000" fill="hold"/>
                                        <p:tgtEl>
                                          <p:spTgt spid="483449"/>
                                        </p:tgtEl>
                                        <p:attrNameLst>
                                          <p:attrName>ppt_y</p:attrName>
                                        </p:attrNameLst>
                                      </p:cBhvr>
                                      <p:tavLst>
                                        <p:tav tm="0">
                                          <p:val>
                                            <p:strVal val="#ppt_y-.1"/>
                                          </p:val>
                                        </p:tav>
                                        <p:tav tm="100000">
                                          <p:val>
                                            <p:strVal val="#ppt_y"/>
                                          </p:val>
                                        </p:tav>
                                      </p:tavLst>
                                    </p:anim>
                                  </p:childTnLst>
                                </p:cTn>
                              </p:par>
                              <p:par>
                                <p:cTn id="64" presetID="9" presetClass="exit" presetSubtype="0" fill="hold" grpId="1" nodeType="withEffect">
                                  <p:stCondLst>
                                    <p:cond delay="0"/>
                                  </p:stCondLst>
                                  <p:childTnLst>
                                    <p:animEffect transition="out" filter="dissolve">
                                      <p:cBhvr>
                                        <p:cTn id="65" dur="500"/>
                                        <p:tgtEl>
                                          <p:spTgt spid="483447"/>
                                        </p:tgtEl>
                                      </p:cBhvr>
                                    </p:animEffect>
                                    <p:set>
                                      <p:cBhvr>
                                        <p:cTn id="66" dur="1" fill="hold">
                                          <p:stCondLst>
                                            <p:cond delay="499"/>
                                          </p:stCondLst>
                                        </p:cTn>
                                        <p:tgtEl>
                                          <p:spTgt spid="483447"/>
                                        </p:tgtEl>
                                        <p:attrNameLst>
                                          <p:attrName>style.visibility</p:attrName>
                                        </p:attrNameLst>
                                      </p:cBhvr>
                                      <p:to>
                                        <p:strVal val="hidden"/>
                                      </p:to>
                                    </p:set>
                                  </p:childTnLst>
                                </p:cTn>
                              </p:par>
                              <p:par>
                                <p:cTn id="67" presetID="47" presetClass="entr" presetSubtype="0" fill="hold" grpId="0" nodeType="withEffect">
                                  <p:stCondLst>
                                    <p:cond delay="0"/>
                                  </p:stCondLst>
                                  <p:childTnLst>
                                    <p:set>
                                      <p:cBhvr>
                                        <p:cTn id="68" dur="1" fill="hold">
                                          <p:stCondLst>
                                            <p:cond delay="0"/>
                                          </p:stCondLst>
                                        </p:cTn>
                                        <p:tgtEl>
                                          <p:spTgt spid="483401"/>
                                        </p:tgtEl>
                                        <p:attrNameLst>
                                          <p:attrName>style.visibility</p:attrName>
                                        </p:attrNameLst>
                                      </p:cBhvr>
                                      <p:to>
                                        <p:strVal val="visible"/>
                                      </p:to>
                                    </p:set>
                                    <p:animEffect transition="in" filter="fade">
                                      <p:cBhvr>
                                        <p:cTn id="69" dur="1000"/>
                                        <p:tgtEl>
                                          <p:spTgt spid="483401"/>
                                        </p:tgtEl>
                                      </p:cBhvr>
                                    </p:animEffect>
                                    <p:anim calcmode="lin" valueType="num">
                                      <p:cBhvr>
                                        <p:cTn id="70" dur="1000" fill="hold"/>
                                        <p:tgtEl>
                                          <p:spTgt spid="483401"/>
                                        </p:tgtEl>
                                        <p:attrNameLst>
                                          <p:attrName>ppt_x</p:attrName>
                                        </p:attrNameLst>
                                      </p:cBhvr>
                                      <p:tavLst>
                                        <p:tav tm="0">
                                          <p:val>
                                            <p:strVal val="#ppt_x"/>
                                          </p:val>
                                        </p:tav>
                                        <p:tav tm="100000">
                                          <p:val>
                                            <p:strVal val="#ppt_x"/>
                                          </p:val>
                                        </p:tav>
                                      </p:tavLst>
                                    </p:anim>
                                    <p:anim calcmode="lin" valueType="num">
                                      <p:cBhvr>
                                        <p:cTn id="71" dur="1000" fill="hold"/>
                                        <p:tgtEl>
                                          <p:spTgt spid="483401"/>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xit" presetSubtype="0" fill="hold" nodeType="clickEffect">
                                  <p:stCondLst>
                                    <p:cond delay="0"/>
                                  </p:stCondLst>
                                  <p:childTnLst>
                                    <p:animEffect transition="out" filter="dissolv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par>
                                <p:cTn id="77" presetID="9"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dissolve">
                                      <p:cBhvr>
                                        <p:cTn id="79" dur="500"/>
                                        <p:tgtEl>
                                          <p:spTgt spid="5"/>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483330"/>
                                        </p:tgtEl>
                                        <p:attrNameLst>
                                          <p:attrName>style.visibility</p:attrName>
                                        </p:attrNameLst>
                                      </p:cBhvr>
                                      <p:to>
                                        <p:strVal val="visible"/>
                                      </p:to>
                                    </p:set>
                                    <p:animEffect transition="in" filter="dissolve">
                                      <p:cBhvr>
                                        <p:cTn id="82" dur="500"/>
                                        <p:tgtEl>
                                          <p:spTgt spid="483330"/>
                                        </p:tgtEl>
                                      </p:cBhvr>
                                    </p:animEffect>
                                  </p:childTnLst>
                                </p:cTn>
                              </p:par>
                              <p:par>
                                <p:cTn id="83" presetID="9" presetClass="exit" presetSubtype="0" fill="hold" grpId="0" nodeType="withEffect">
                                  <p:stCondLst>
                                    <p:cond delay="0"/>
                                  </p:stCondLst>
                                  <p:childTnLst>
                                    <p:animEffect transition="out" filter="dissolve">
                                      <p:cBhvr>
                                        <p:cTn id="84" dur="500"/>
                                        <p:tgtEl>
                                          <p:spTgt spid="483347"/>
                                        </p:tgtEl>
                                      </p:cBhvr>
                                    </p:animEffect>
                                    <p:set>
                                      <p:cBhvr>
                                        <p:cTn id="85" dur="1" fill="hold">
                                          <p:stCondLst>
                                            <p:cond delay="499"/>
                                          </p:stCondLst>
                                        </p:cTn>
                                        <p:tgtEl>
                                          <p:spTgt spid="483347"/>
                                        </p:tgtEl>
                                        <p:attrNameLst>
                                          <p:attrName>style.visibility</p:attrName>
                                        </p:attrNameLst>
                                      </p:cBhvr>
                                      <p:to>
                                        <p:strVal val="hidden"/>
                                      </p:to>
                                    </p:set>
                                  </p:childTnLst>
                                </p:cTn>
                              </p:par>
                              <p:par>
                                <p:cTn id="86" presetID="9" presetClass="entr" presetSubtype="0"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dissolve">
                                      <p:cBhvr>
                                        <p:cTn id="88" dur="1000"/>
                                        <p:tgtEl>
                                          <p:spTgt spid="20"/>
                                        </p:tgtEl>
                                      </p:cBhvr>
                                    </p:animEffect>
                                  </p:childTnLst>
                                </p:cTn>
                              </p:par>
                              <p:par>
                                <p:cTn id="89" presetID="9" presetClass="entr" presetSubtype="0"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dissolve">
                                      <p:cBhvr>
                                        <p:cTn id="91" dur="500"/>
                                        <p:tgtEl>
                                          <p:spTgt spid="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xit" presetSubtype="0" fill="hold" grpId="1" nodeType="clickEffect">
                                  <p:stCondLst>
                                    <p:cond delay="0"/>
                                  </p:stCondLst>
                                  <p:childTnLst>
                                    <p:animEffect transition="out" filter="dissolve">
                                      <p:cBhvr>
                                        <p:cTn id="95" dur="500"/>
                                        <p:tgtEl>
                                          <p:spTgt spid="483448"/>
                                        </p:tgtEl>
                                      </p:cBhvr>
                                    </p:animEffect>
                                    <p:set>
                                      <p:cBhvr>
                                        <p:cTn id="96" dur="1" fill="hold">
                                          <p:stCondLst>
                                            <p:cond delay="499"/>
                                          </p:stCondLst>
                                        </p:cTn>
                                        <p:tgtEl>
                                          <p:spTgt spid="483448"/>
                                        </p:tgtEl>
                                        <p:attrNameLst>
                                          <p:attrName>style.visibility</p:attrName>
                                        </p:attrNameLst>
                                      </p:cBhvr>
                                      <p:to>
                                        <p:strVal val="hidden"/>
                                      </p:to>
                                    </p:set>
                                  </p:childTnLst>
                                </p:cTn>
                              </p:par>
                              <p:par>
                                <p:cTn id="97" presetID="9" presetClass="entr" presetSubtype="0" fill="hold" grpId="0" nodeType="withEffect">
                                  <p:stCondLst>
                                    <p:cond delay="0"/>
                                  </p:stCondLst>
                                  <p:childTnLst>
                                    <p:set>
                                      <p:cBhvr>
                                        <p:cTn id="98" dur="1" fill="hold">
                                          <p:stCondLst>
                                            <p:cond delay="0"/>
                                          </p:stCondLst>
                                        </p:cTn>
                                        <p:tgtEl>
                                          <p:spTgt spid="483450"/>
                                        </p:tgtEl>
                                        <p:attrNameLst>
                                          <p:attrName>style.visibility</p:attrName>
                                        </p:attrNameLst>
                                      </p:cBhvr>
                                      <p:to>
                                        <p:strVal val="visible"/>
                                      </p:to>
                                    </p:set>
                                    <p:animEffect transition="in" filter="dissolve">
                                      <p:cBhvr>
                                        <p:cTn id="99" dur="500"/>
                                        <p:tgtEl>
                                          <p:spTgt spid="483450"/>
                                        </p:tgtEl>
                                      </p:cBhvr>
                                    </p:animEffect>
                                  </p:childTnLst>
                                </p:cTn>
                              </p:par>
                              <p:par>
                                <p:cTn id="100" presetID="9" presetClass="exit" presetSubtype="0" fill="hold" grpId="1" nodeType="withEffect">
                                  <p:stCondLst>
                                    <p:cond delay="0"/>
                                  </p:stCondLst>
                                  <p:childTnLst>
                                    <p:animEffect transition="out" filter="dissolve">
                                      <p:cBhvr>
                                        <p:cTn id="101" dur="500"/>
                                        <p:tgtEl>
                                          <p:spTgt spid="483449"/>
                                        </p:tgtEl>
                                      </p:cBhvr>
                                    </p:animEffect>
                                    <p:set>
                                      <p:cBhvr>
                                        <p:cTn id="102" dur="1" fill="hold">
                                          <p:stCondLst>
                                            <p:cond delay="499"/>
                                          </p:stCondLst>
                                        </p:cTn>
                                        <p:tgtEl>
                                          <p:spTgt spid="483449"/>
                                        </p:tgtEl>
                                        <p:attrNameLst>
                                          <p:attrName>style.visibility</p:attrName>
                                        </p:attrNameLst>
                                      </p:cBhvr>
                                      <p:to>
                                        <p:strVal val="hidden"/>
                                      </p:to>
                                    </p:set>
                                  </p:childTnLst>
                                </p:cTn>
                              </p:par>
                              <p:par>
                                <p:cTn id="103" presetID="9" presetClass="entr" presetSubtype="0" fill="hold" grpId="0" nodeType="withEffect">
                                  <p:stCondLst>
                                    <p:cond delay="0"/>
                                  </p:stCondLst>
                                  <p:childTnLst>
                                    <p:set>
                                      <p:cBhvr>
                                        <p:cTn id="104" dur="1" fill="hold">
                                          <p:stCondLst>
                                            <p:cond delay="0"/>
                                          </p:stCondLst>
                                        </p:cTn>
                                        <p:tgtEl>
                                          <p:spTgt spid="483451"/>
                                        </p:tgtEl>
                                        <p:attrNameLst>
                                          <p:attrName>style.visibility</p:attrName>
                                        </p:attrNameLst>
                                      </p:cBhvr>
                                      <p:to>
                                        <p:strVal val="visible"/>
                                      </p:to>
                                    </p:set>
                                    <p:animEffect transition="in" filter="dissolve">
                                      <p:cBhvr>
                                        <p:cTn id="105" dur="500"/>
                                        <p:tgtEl>
                                          <p:spTgt spid="483451"/>
                                        </p:tgtEl>
                                      </p:cBhvr>
                                    </p:animEffect>
                                  </p:childTnLst>
                                </p:cTn>
                              </p:par>
                              <p:par>
                                <p:cTn id="106" presetID="55" presetClass="exit" presetSubtype="0" fill="hold" grpId="1" nodeType="withEffect">
                                  <p:stCondLst>
                                    <p:cond delay="0"/>
                                  </p:stCondLst>
                                  <p:childTnLst>
                                    <p:anim calcmode="lin" valueType="num">
                                      <p:cBhvr>
                                        <p:cTn id="107" dur="1000"/>
                                        <p:tgtEl>
                                          <p:spTgt spid="483401"/>
                                        </p:tgtEl>
                                        <p:attrNameLst>
                                          <p:attrName>ppt_w</p:attrName>
                                        </p:attrNameLst>
                                      </p:cBhvr>
                                      <p:tavLst>
                                        <p:tav tm="0">
                                          <p:val>
                                            <p:strVal val="ppt_w"/>
                                          </p:val>
                                        </p:tav>
                                        <p:tav tm="100000">
                                          <p:val>
                                            <p:strVal val="ppt_w*0.70"/>
                                          </p:val>
                                        </p:tav>
                                      </p:tavLst>
                                    </p:anim>
                                    <p:anim calcmode="lin" valueType="num">
                                      <p:cBhvr>
                                        <p:cTn id="108" dur="1000"/>
                                        <p:tgtEl>
                                          <p:spTgt spid="483401"/>
                                        </p:tgtEl>
                                        <p:attrNameLst>
                                          <p:attrName>ppt_h</p:attrName>
                                        </p:attrNameLst>
                                      </p:cBhvr>
                                      <p:tavLst>
                                        <p:tav tm="0">
                                          <p:val>
                                            <p:strVal val="ppt_h"/>
                                          </p:val>
                                        </p:tav>
                                        <p:tav tm="100000">
                                          <p:val>
                                            <p:strVal val="ppt_h"/>
                                          </p:val>
                                        </p:tav>
                                      </p:tavLst>
                                    </p:anim>
                                    <p:animEffect transition="out" filter="fade">
                                      <p:cBhvr>
                                        <p:cTn id="109" dur="1000"/>
                                        <p:tgtEl>
                                          <p:spTgt spid="483401"/>
                                        </p:tgtEl>
                                      </p:cBhvr>
                                    </p:animEffect>
                                    <p:set>
                                      <p:cBhvr>
                                        <p:cTn id="110" dur="1" fill="hold">
                                          <p:stCondLst>
                                            <p:cond delay="999"/>
                                          </p:stCondLst>
                                        </p:cTn>
                                        <p:tgtEl>
                                          <p:spTgt spid="483401"/>
                                        </p:tgtEl>
                                        <p:attrNameLst>
                                          <p:attrName>style.visibility</p:attrName>
                                        </p:attrNameLst>
                                      </p:cBhvr>
                                      <p:to>
                                        <p:strVal val="hidden"/>
                                      </p:to>
                                    </p:set>
                                  </p:childTnLst>
                                </p:cTn>
                              </p:par>
                              <p:par>
                                <p:cTn id="111" presetID="9" presetClass="entr" presetSubtype="0" fill="hold" grpId="0" nodeType="withEffect">
                                  <p:stCondLst>
                                    <p:cond delay="0"/>
                                  </p:stCondLst>
                                  <p:childTnLst>
                                    <p:set>
                                      <p:cBhvr>
                                        <p:cTn id="112" dur="1" fill="hold">
                                          <p:stCondLst>
                                            <p:cond delay="0"/>
                                          </p:stCondLst>
                                        </p:cTn>
                                        <p:tgtEl>
                                          <p:spTgt spid="483402"/>
                                        </p:tgtEl>
                                        <p:attrNameLst>
                                          <p:attrName>style.visibility</p:attrName>
                                        </p:attrNameLst>
                                      </p:cBhvr>
                                      <p:to>
                                        <p:strVal val="visible"/>
                                      </p:to>
                                    </p:set>
                                    <p:animEffect transition="in" filter="dissolve">
                                      <p:cBhvr>
                                        <p:cTn id="113" dur="500"/>
                                        <p:tgtEl>
                                          <p:spTgt spid="48340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xit" presetSubtype="0" fill="hold" nodeType="clickEffect">
                                  <p:stCondLst>
                                    <p:cond delay="0"/>
                                  </p:stCondLst>
                                  <p:childTnLst>
                                    <p:animEffect transition="out" filter="dissolve">
                                      <p:cBhvr>
                                        <p:cTn id="117" dur="1000"/>
                                        <p:tgtEl>
                                          <p:spTgt spid="14"/>
                                        </p:tgtEl>
                                      </p:cBhvr>
                                    </p:animEffect>
                                    <p:set>
                                      <p:cBhvr>
                                        <p:cTn id="118" dur="1" fill="hold">
                                          <p:stCondLst>
                                            <p:cond delay="999"/>
                                          </p:stCondLst>
                                        </p:cTn>
                                        <p:tgtEl>
                                          <p:spTgt spid="14"/>
                                        </p:tgtEl>
                                        <p:attrNameLst>
                                          <p:attrName>style.visibility</p:attrName>
                                        </p:attrNameLst>
                                      </p:cBhvr>
                                      <p:to>
                                        <p:strVal val="hidden"/>
                                      </p:to>
                                    </p:set>
                                  </p:childTnLst>
                                </p:cTn>
                              </p:par>
                              <p:par>
                                <p:cTn id="119" presetID="9" presetClass="exit" presetSubtype="0" fill="hold" grpId="0" nodeType="withEffect">
                                  <p:stCondLst>
                                    <p:cond delay="2000"/>
                                  </p:stCondLst>
                                  <p:childTnLst>
                                    <p:animEffect transition="out" filter="dissolve">
                                      <p:cBhvr>
                                        <p:cTn id="120" dur="500"/>
                                        <p:tgtEl>
                                          <p:spTgt spid="483340"/>
                                        </p:tgtEl>
                                      </p:cBhvr>
                                    </p:animEffect>
                                    <p:set>
                                      <p:cBhvr>
                                        <p:cTn id="121" dur="1" fill="hold">
                                          <p:stCondLst>
                                            <p:cond delay="499"/>
                                          </p:stCondLst>
                                        </p:cTn>
                                        <p:tgtEl>
                                          <p:spTgt spid="483340"/>
                                        </p:tgtEl>
                                        <p:attrNameLst>
                                          <p:attrName>style.visibility</p:attrName>
                                        </p:attrNameLst>
                                      </p:cBhvr>
                                      <p:to>
                                        <p:strVal val="hidden"/>
                                      </p:to>
                                    </p:set>
                                  </p:childTnLst>
                                </p:cTn>
                              </p:par>
                              <p:par>
                                <p:cTn id="122" presetID="9" presetClass="entr" presetSubtype="0" fill="hold" nodeType="withEffect">
                                  <p:stCondLst>
                                    <p:cond delay="2000"/>
                                  </p:stCondLst>
                                  <p:childTnLst>
                                    <p:set>
                                      <p:cBhvr>
                                        <p:cTn id="123" dur="1" fill="hold">
                                          <p:stCondLst>
                                            <p:cond delay="0"/>
                                          </p:stCondLst>
                                        </p:cTn>
                                        <p:tgtEl>
                                          <p:spTgt spid="22"/>
                                        </p:tgtEl>
                                        <p:attrNameLst>
                                          <p:attrName>style.visibility</p:attrName>
                                        </p:attrNameLst>
                                      </p:cBhvr>
                                      <p:to>
                                        <p:strVal val="visible"/>
                                      </p:to>
                                    </p:set>
                                    <p:animEffect transition="in" filter="dissolve">
                                      <p:cBhvr>
                                        <p:cTn id="124" dur="500"/>
                                        <p:tgtEl>
                                          <p:spTgt spid="22"/>
                                        </p:tgtEl>
                                      </p:cBhvr>
                                    </p:animEffect>
                                  </p:childTnLst>
                                </p:cTn>
                              </p:par>
                            </p:childTnLst>
                          </p:cTn>
                        </p:par>
                        <p:par>
                          <p:cTn id="125" fill="hold" nodeType="afterGroup">
                            <p:stCondLst>
                              <p:cond delay="2500"/>
                            </p:stCondLst>
                            <p:childTnLst>
                              <p:par>
                                <p:cTn id="126" presetID="55" presetClass="exit" presetSubtype="0" fill="hold" grpId="1" nodeType="afterEffect">
                                  <p:stCondLst>
                                    <p:cond delay="0"/>
                                  </p:stCondLst>
                                  <p:childTnLst>
                                    <p:anim calcmode="lin" valueType="num">
                                      <p:cBhvr>
                                        <p:cTn id="127" dur="1000"/>
                                        <p:tgtEl>
                                          <p:spTgt spid="483450"/>
                                        </p:tgtEl>
                                        <p:attrNameLst>
                                          <p:attrName>ppt_w</p:attrName>
                                        </p:attrNameLst>
                                      </p:cBhvr>
                                      <p:tavLst>
                                        <p:tav tm="0">
                                          <p:val>
                                            <p:strVal val="ppt_w"/>
                                          </p:val>
                                        </p:tav>
                                        <p:tav tm="100000">
                                          <p:val>
                                            <p:strVal val="ppt_w*0.70"/>
                                          </p:val>
                                        </p:tav>
                                      </p:tavLst>
                                    </p:anim>
                                    <p:anim calcmode="lin" valueType="num">
                                      <p:cBhvr>
                                        <p:cTn id="128" dur="1000"/>
                                        <p:tgtEl>
                                          <p:spTgt spid="483450"/>
                                        </p:tgtEl>
                                        <p:attrNameLst>
                                          <p:attrName>ppt_h</p:attrName>
                                        </p:attrNameLst>
                                      </p:cBhvr>
                                      <p:tavLst>
                                        <p:tav tm="0">
                                          <p:val>
                                            <p:strVal val="ppt_h"/>
                                          </p:val>
                                        </p:tav>
                                        <p:tav tm="100000">
                                          <p:val>
                                            <p:strVal val="ppt_h"/>
                                          </p:val>
                                        </p:tav>
                                      </p:tavLst>
                                    </p:anim>
                                    <p:animEffect transition="out" filter="fade">
                                      <p:cBhvr>
                                        <p:cTn id="129" dur="1000"/>
                                        <p:tgtEl>
                                          <p:spTgt spid="483450"/>
                                        </p:tgtEl>
                                      </p:cBhvr>
                                    </p:animEffect>
                                    <p:set>
                                      <p:cBhvr>
                                        <p:cTn id="130" dur="1" fill="hold">
                                          <p:stCondLst>
                                            <p:cond delay="999"/>
                                          </p:stCondLst>
                                        </p:cTn>
                                        <p:tgtEl>
                                          <p:spTgt spid="483450"/>
                                        </p:tgtEl>
                                        <p:attrNameLst>
                                          <p:attrName>style.visibility</p:attrName>
                                        </p:attrNameLst>
                                      </p:cBhvr>
                                      <p:to>
                                        <p:strVal val="hidden"/>
                                      </p:to>
                                    </p:set>
                                  </p:childTnLst>
                                </p:cTn>
                              </p:par>
                              <p:par>
                                <p:cTn id="131" presetID="9" presetClass="entr" presetSubtype="0" fill="hold" grpId="0" nodeType="withEffect">
                                  <p:stCondLst>
                                    <p:cond delay="0"/>
                                  </p:stCondLst>
                                  <p:childTnLst>
                                    <p:set>
                                      <p:cBhvr>
                                        <p:cTn id="132" dur="1" fill="hold">
                                          <p:stCondLst>
                                            <p:cond delay="0"/>
                                          </p:stCondLst>
                                        </p:cTn>
                                        <p:tgtEl>
                                          <p:spTgt spid="483452"/>
                                        </p:tgtEl>
                                        <p:attrNameLst>
                                          <p:attrName>style.visibility</p:attrName>
                                        </p:attrNameLst>
                                      </p:cBhvr>
                                      <p:to>
                                        <p:strVal val="visible"/>
                                      </p:to>
                                    </p:set>
                                    <p:animEffect transition="in" filter="dissolve">
                                      <p:cBhvr>
                                        <p:cTn id="133" dur="500"/>
                                        <p:tgtEl>
                                          <p:spTgt spid="483452"/>
                                        </p:tgtEl>
                                      </p:cBhvr>
                                    </p:animEffect>
                                  </p:childTnLst>
                                </p:cTn>
                              </p:par>
                              <p:par>
                                <p:cTn id="134" presetID="55" presetClass="exit" presetSubtype="0" fill="hold" grpId="1" nodeType="withEffect">
                                  <p:stCondLst>
                                    <p:cond delay="0"/>
                                  </p:stCondLst>
                                  <p:childTnLst>
                                    <p:anim calcmode="lin" valueType="num">
                                      <p:cBhvr>
                                        <p:cTn id="135" dur="1000"/>
                                        <p:tgtEl>
                                          <p:spTgt spid="483451"/>
                                        </p:tgtEl>
                                        <p:attrNameLst>
                                          <p:attrName>ppt_w</p:attrName>
                                        </p:attrNameLst>
                                      </p:cBhvr>
                                      <p:tavLst>
                                        <p:tav tm="0">
                                          <p:val>
                                            <p:strVal val="ppt_w"/>
                                          </p:val>
                                        </p:tav>
                                        <p:tav tm="100000">
                                          <p:val>
                                            <p:strVal val="ppt_w*0.70"/>
                                          </p:val>
                                        </p:tav>
                                      </p:tavLst>
                                    </p:anim>
                                    <p:anim calcmode="lin" valueType="num">
                                      <p:cBhvr>
                                        <p:cTn id="136" dur="1000"/>
                                        <p:tgtEl>
                                          <p:spTgt spid="483451"/>
                                        </p:tgtEl>
                                        <p:attrNameLst>
                                          <p:attrName>ppt_h</p:attrName>
                                        </p:attrNameLst>
                                      </p:cBhvr>
                                      <p:tavLst>
                                        <p:tav tm="0">
                                          <p:val>
                                            <p:strVal val="ppt_h"/>
                                          </p:val>
                                        </p:tav>
                                        <p:tav tm="100000">
                                          <p:val>
                                            <p:strVal val="ppt_h"/>
                                          </p:val>
                                        </p:tav>
                                      </p:tavLst>
                                    </p:anim>
                                    <p:animEffect transition="out" filter="fade">
                                      <p:cBhvr>
                                        <p:cTn id="137" dur="1000"/>
                                        <p:tgtEl>
                                          <p:spTgt spid="483451"/>
                                        </p:tgtEl>
                                      </p:cBhvr>
                                    </p:animEffect>
                                    <p:set>
                                      <p:cBhvr>
                                        <p:cTn id="138" dur="1" fill="hold">
                                          <p:stCondLst>
                                            <p:cond delay="999"/>
                                          </p:stCondLst>
                                        </p:cTn>
                                        <p:tgtEl>
                                          <p:spTgt spid="483451"/>
                                        </p:tgtEl>
                                        <p:attrNameLst>
                                          <p:attrName>style.visibility</p:attrName>
                                        </p:attrNameLst>
                                      </p:cBhvr>
                                      <p:to>
                                        <p:strVal val="hidden"/>
                                      </p:to>
                                    </p:set>
                                  </p:childTnLst>
                                </p:cTn>
                              </p:par>
                              <p:par>
                                <p:cTn id="139" presetID="9" presetClass="entr" presetSubtype="0" fill="hold" grpId="0" nodeType="withEffect">
                                  <p:stCondLst>
                                    <p:cond delay="0"/>
                                  </p:stCondLst>
                                  <p:childTnLst>
                                    <p:set>
                                      <p:cBhvr>
                                        <p:cTn id="140" dur="1" fill="hold">
                                          <p:stCondLst>
                                            <p:cond delay="0"/>
                                          </p:stCondLst>
                                        </p:cTn>
                                        <p:tgtEl>
                                          <p:spTgt spid="483453"/>
                                        </p:tgtEl>
                                        <p:attrNameLst>
                                          <p:attrName>style.visibility</p:attrName>
                                        </p:attrNameLst>
                                      </p:cBhvr>
                                      <p:to>
                                        <p:strVal val="visible"/>
                                      </p:to>
                                    </p:set>
                                    <p:animEffect transition="in" filter="dissolve">
                                      <p:cBhvr>
                                        <p:cTn id="141" dur="500"/>
                                        <p:tgtEl>
                                          <p:spTgt spid="483453"/>
                                        </p:tgtEl>
                                      </p:cBhvr>
                                    </p:animEffect>
                                  </p:childTnLst>
                                </p:cTn>
                              </p:par>
                              <p:par>
                                <p:cTn id="142" presetID="55" presetClass="exit" presetSubtype="0" fill="hold" grpId="1" nodeType="withEffect">
                                  <p:stCondLst>
                                    <p:cond delay="0"/>
                                  </p:stCondLst>
                                  <p:childTnLst>
                                    <p:anim calcmode="lin" valueType="num">
                                      <p:cBhvr>
                                        <p:cTn id="143" dur="1000"/>
                                        <p:tgtEl>
                                          <p:spTgt spid="483402"/>
                                        </p:tgtEl>
                                        <p:attrNameLst>
                                          <p:attrName>ppt_w</p:attrName>
                                        </p:attrNameLst>
                                      </p:cBhvr>
                                      <p:tavLst>
                                        <p:tav tm="0">
                                          <p:val>
                                            <p:strVal val="ppt_w"/>
                                          </p:val>
                                        </p:tav>
                                        <p:tav tm="100000">
                                          <p:val>
                                            <p:strVal val="ppt_w*0.70"/>
                                          </p:val>
                                        </p:tav>
                                      </p:tavLst>
                                    </p:anim>
                                    <p:anim calcmode="lin" valueType="num">
                                      <p:cBhvr>
                                        <p:cTn id="144" dur="1000"/>
                                        <p:tgtEl>
                                          <p:spTgt spid="483402"/>
                                        </p:tgtEl>
                                        <p:attrNameLst>
                                          <p:attrName>ppt_h</p:attrName>
                                        </p:attrNameLst>
                                      </p:cBhvr>
                                      <p:tavLst>
                                        <p:tav tm="0">
                                          <p:val>
                                            <p:strVal val="ppt_h"/>
                                          </p:val>
                                        </p:tav>
                                        <p:tav tm="100000">
                                          <p:val>
                                            <p:strVal val="ppt_h"/>
                                          </p:val>
                                        </p:tav>
                                      </p:tavLst>
                                    </p:anim>
                                    <p:animEffect transition="out" filter="fade">
                                      <p:cBhvr>
                                        <p:cTn id="145" dur="1000"/>
                                        <p:tgtEl>
                                          <p:spTgt spid="483402"/>
                                        </p:tgtEl>
                                      </p:cBhvr>
                                    </p:animEffect>
                                    <p:set>
                                      <p:cBhvr>
                                        <p:cTn id="146" dur="1" fill="hold">
                                          <p:stCondLst>
                                            <p:cond delay="999"/>
                                          </p:stCondLst>
                                        </p:cTn>
                                        <p:tgtEl>
                                          <p:spTgt spid="483402"/>
                                        </p:tgtEl>
                                        <p:attrNameLst>
                                          <p:attrName>style.visibility</p:attrName>
                                        </p:attrNameLst>
                                      </p:cBhvr>
                                      <p:to>
                                        <p:strVal val="hidden"/>
                                      </p:to>
                                    </p:set>
                                  </p:childTnLst>
                                </p:cTn>
                              </p:par>
                              <p:par>
                                <p:cTn id="147" presetID="9" presetClass="entr" presetSubtype="0" fill="hold" grpId="0" nodeType="withEffect">
                                  <p:stCondLst>
                                    <p:cond delay="0"/>
                                  </p:stCondLst>
                                  <p:childTnLst>
                                    <p:set>
                                      <p:cBhvr>
                                        <p:cTn id="148" dur="1" fill="hold">
                                          <p:stCondLst>
                                            <p:cond delay="0"/>
                                          </p:stCondLst>
                                        </p:cTn>
                                        <p:tgtEl>
                                          <p:spTgt spid="483403"/>
                                        </p:tgtEl>
                                        <p:attrNameLst>
                                          <p:attrName>style.visibility</p:attrName>
                                        </p:attrNameLst>
                                      </p:cBhvr>
                                      <p:to>
                                        <p:strVal val="visible"/>
                                      </p:to>
                                    </p:set>
                                    <p:animEffect transition="in" filter="dissolve">
                                      <p:cBhvr>
                                        <p:cTn id="149" dur="500"/>
                                        <p:tgtEl>
                                          <p:spTgt spid="483403"/>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9" presetClass="exit" presetSubtype="0" fill="hold" grpId="1" nodeType="clickEffect">
                                  <p:stCondLst>
                                    <p:cond delay="0"/>
                                  </p:stCondLst>
                                  <p:childTnLst>
                                    <p:animEffect transition="out" filter="dissolve">
                                      <p:cBhvr>
                                        <p:cTn id="153" dur="500"/>
                                        <p:tgtEl>
                                          <p:spTgt spid="483340"/>
                                        </p:tgtEl>
                                      </p:cBhvr>
                                    </p:animEffect>
                                    <p:set>
                                      <p:cBhvr>
                                        <p:cTn id="154" dur="1" fill="hold">
                                          <p:stCondLst>
                                            <p:cond delay="499"/>
                                          </p:stCondLst>
                                        </p:cTn>
                                        <p:tgtEl>
                                          <p:spTgt spid="483340"/>
                                        </p:tgtEl>
                                        <p:attrNameLst>
                                          <p:attrName>style.visibility</p:attrName>
                                        </p:attrNameLst>
                                      </p:cBhvr>
                                      <p:to>
                                        <p:strVal val="hidden"/>
                                      </p:to>
                                    </p:set>
                                  </p:childTnLst>
                                </p:cTn>
                              </p:par>
                              <p:par>
                                <p:cTn id="155" presetID="9" presetClass="entr" presetSubtype="0" fill="hold" nodeType="withEffect">
                                  <p:stCondLst>
                                    <p:cond delay="0"/>
                                  </p:stCondLst>
                                  <p:childTnLst>
                                    <p:set>
                                      <p:cBhvr>
                                        <p:cTn id="156" dur="1" fill="hold">
                                          <p:stCondLst>
                                            <p:cond delay="0"/>
                                          </p:stCondLst>
                                        </p:cTn>
                                        <p:tgtEl>
                                          <p:spTgt spid="2"/>
                                        </p:tgtEl>
                                        <p:attrNameLst>
                                          <p:attrName>style.visibility</p:attrName>
                                        </p:attrNameLst>
                                      </p:cBhvr>
                                      <p:to>
                                        <p:strVal val="visible"/>
                                      </p:to>
                                    </p:set>
                                    <p:animEffect transition="in" filter="dissolve">
                                      <p:cBhvr>
                                        <p:cTn id="157" dur="500"/>
                                        <p:tgtEl>
                                          <p:spTgt spid="2"/>
                                        </p:tgtEl>
                                      </p:cBhvr>
                                    </p:animEffect>
                                  </p:childTnLst>
                                </p:cTn>
                              </p:par>
                              <p:par>
                                <p:cTn id="158" presetID="9" presetClass="exit" presetSubtype="0" fill="hold" nodeType="withEffect">
                                  <p:stCondLst>
                                    <p:cond delay="0"/>
                                  </p:stCondLst>
                                  <p:childTnLst>
                                    <p:animEffect transition="out" filter="dissolve">
                                      <p:cBhvr>
                                        <p:cTn id="159" dur="500"/>
                                        <p:tgtEl>
                                          <p:spTgt spid="12"/>
                                        </p:tgtEl>
                                      </p:cBhvr>
                                    </p:animEffect>
                                    <p:set>
                                      <p:cBhvr>
                                        <p:cTn id="160" dur="1" fill="hold">
                                          <p:stCondLst>
                                            <p:cond delay="499"/>
                                          </p:stCondLst>
                                        </p:cTn>
                                        <p:tgtEl>
                                          <p:spTgt spid="12"/>
                                        </p:tgtEl>
                                        <p:attrNameLst>
                                          <p:attrName>style.visibility</p:attrName>
                                        </p:attrNameLst>
                                      </p:cBhvr>
                                      <p:to>
                                        <p:strVal val="hidden"/>
                                      </p:to>
                                    </p:set>
                                  </p:childTnLst>
                                </p:cTn>
                              </p:par>
                              <p:par>
                                <p:cTn id="161" presetID="9" presetClass="entr" presetSubtype="0" fill="hold" grpId="0" nodeType="withEffect">
                                  <p:stCondLst>
                                    <p:cond delay="2000"/>
                                  </p:stCondLst>
                                  <p:childTnLst>
                                    <p:set>
                                      <p:cBhvr>
                                        <p:cTn id="162" dur="1" fill="hold">
                                          <p:stCondLst>
                                            <p:cond delay="0"/>
                                          </p:stCondLst>
                                        </p:cTn>
                                        <p:tgtEl>
                                          <p:spTgt spid="483334"/>
                                        </p:tgtEl>
                                        <p:attrNameLst>
                                          <p:attrName>style.visibility</p:attrName>
                                        </p:attrNameLst>
                                      </p:cBhvr>
                                      <p:to>
                                        <p:strVal val="visible"/>
                                      </p:to>
                                    </p:set>
                                    <p:animEffect transition="in" filter="dissolve">
                                      <p:cBhvr>
                                        <p:cTn id="163" dur="500"/>
                                        <p:tgtEl>
                                          <p:spTgt spid="483334"/>
                                        </p:tgtEl>
                                      </p:cBhvr>
                                    </p:animEffect>
                                  </p:childTnLst>
                                </p:cTn>
                              </p:par>
                              <p:par>
                                <p:cTn id="164" presetID="9" presetClass="exit" presetSubtype="0" fill="hold" grpId="0" nodeType="withEffect">
                                  <p:stCondLst>
                                    <p:cond delay="2000"/>
                                  </p:stCondLst>
                                  <p:childTnLst>
                                    <p:animEffect transition="out" filter="dissolve">
                                      <p:cBhvr>
                                        <p:cTn id="165" dur="500"/>
                                        <p:tgtEl>
                                          <p:spTgt spid="483341"/>
                                        </p:tgtEl>
                                      </p:cBhvr>
                                    </p:animEffect>
                                    <p:set>
                                      <p:cBhvr>
                                        <p:cTn id="166" dur="1" fill="hold">
                                          <p:stCondLst>
                                            <p:cond delay="499"/>
                                          </p:stCondLst>
                                        </p:cTn>
                                        <p:tgtEl>
                                          <p:spTgt spid="483341"/>
                                        </p:tgtEl>
                                        <p:attrNameLst>
                                          <p:attrName>style.visibility</p:attrName>
                                        </p:attrNameLst>
                                      </p:cBhvr>
                                      <p:to>
                                        <p:strVal val="hidden"/>
                                      </p:to>
                                    </p:set>
                                  </p:childTnLst>
                                </p:cTn>
                              </p:par>
                              <p:par>
                                <p:cTn id="167" presetID="9" presetClass="entr" presetSubtype="0" fill="hold" nodeType="withEffect">
                                  <p:stCondLst>
                                    <p:cond delay="2000"/>
                                  </p:stCondLst>
                                  <p:childTnLst>
                                    <p:set>
                                      <p:cBhvr>
                                        <p:cTn id="168" dur="1" fill="hold">
                                          <p:stCondLst>
                                            <p:cond delay="0"/>
                                          </p:stCondLst>
                                        </p:cTn>
                                        <p:tgtEl>
                                          <p:spTgt spid="19"/>
                                        </p:tgtEl>
                                        <p:attrNameLst>
                                          <p:attrName>style.visibility</p:attrName>
                                        </p:attrNameLst>
                                      </p:cBhvr>
                                      <p:to>
                                        <p:strVal val="visible"/>
                                      </p:to>
                                    </p:set>
                                    <p:animEffect transition="in" filter="dissolve">
                                      <p:cBhvr>
                                        <p:cTn id="169" dur="500"/>
                                        <p:tgtEl>
                                          <p:spTgt spid="19"/>
                                        </p:tgtEl>
                                      </p:cBhvr>
                                    </p:animEffect>
                                  </p:childTnLst>
                                </p:cTn>
                              </p:par>
                            </p:childTnLst>
                          </p:cTn>
                        </p:par>
                        <p:par>
                          <p:cTn id="170" fill="hold" nodeType="afterGroup">
                            <p:stCondLst>
                              <p:cond delay="2500"/>
                            </p:stCondLst>
                            <p:childTnLst>
                              <p:par>
                                <p:cTn id="171" presetID="55" presetClass="exit" presetSubtype="0" fill="hold" grpId="1" nodeType="afterEffect">
                                  <p:stCondLst>
                                    <p:cond delay="0"/>
                                  </p:stCondLst>
                                  <p:childTnLst>
                                    <p:anim calcmode="lin" valueType="num">
                                      <p:cBhvr>
                                        <p:cTn id="172" dur="1000"/>
                                        <p:tgtEl>
                                          <p:spTgt spid="483452"/>
                                        </p:tgtEl>
                                        <p:attrNameLst>
                                          <p:attrName>ppt_w</p:attrName>
                                        </p:attrNameLst>
                                      </p:cBhvr>
                                      <p:tavLst>
                                        <p:tav tm="0">
                                          <p:val>
                                            <p:strVal val="ppt_w"/>
                                          </p:val>
                                        </p:tav>
                                        <p:tav tm="100000">
                                          <p:val>
                                            <p:strVal val="ppt_w*0.70"/>
                                          </p:val>
                                        </p:tav>
                                      </p:tavLst>
                                    </p:anim>
                                    <p:anim calcmode="lin" valueType="num">
                                      <p:cBhvr>
                                        <p:cTn id="173" dur="1000"/>
                                        <p:tgtEl>
                                          <p:spTgt spid="483452"/>
                                        </p:tgtEl>
                                        <p:attrNameLst>
                                          <p:attrName>ppt_h</p:attrName>
                                        </p:attrNameLst>
                                      </p:cBhvr>
                                      <p:tavLst>
                                        <p:tav tm="0">
                                          <p:val>
                                            <p:strVal val="ppt_h"/>
                                          </p:val>
                                        </p:tav>
                                        <p:tav tm="100000">
                                          <p:val>
                                            <p:strVal val="ppt_h"/>
                                          </p:val>
                                        </p:tav>
                                      </p:tavLst>
                                    </p:anim>
                                    <p:animEffect transition="out" filter="fade">
                                      <p:cBhvr>
                                        <p:cTn id="174" dur="1000"/>
                                        <p:tgtEl>
                                          <p:spTgt spid="483452"/>
                                        </p:tgtEl>
                                      </p:cBhvr>
                                    </p:animEffect>
                                    <p:set>
                                      <p:cBhvr>
                                        <p:cTn id="175" dur="1" fill="hold">
                                          <p:stCondLst>
                                            <p:cond delay="999"/>
                                          </p:stCondLst>
                                        </p:cTn>
                                        <p:tgtEl>
                                          <p:spTgt spid="483452"/>
                                        </p:tgtEl>
                                        <p:attrNameLst>
                                          <p:attrName>style.visibility</p:attrName>
                                        </p:attrNameLst>
                                      </p:cBhvr>
                                      <p:to>
                                        <p:strVal val="hidden"/>
                                      </p:to>
                                    </p:set>
                                  </p:childTnLst>
                                </p:cTn>
                              </p:par>
                              <p:par>
                                <p:cTn id="176" presetID="9" presetClass="entr" presetSubtype="0" fill="hold" grpId="0" nodeType="withEffect">
                                  <p:stCondLst>
                                    <p:cond delay="0"/>
                                  </p:stCondLst>
                                  <p:childTnLst>
                                    <p:set>
                                      <p:cBhvr>
                                        <p:cTn id="177" dur="1" fill="hold">
                                          <p:stCondLst>
                                            <p:cond delay="0"/>
                                          </p:stCondLst>
                                        </p:cTn>
                                        <p:tgtEl>
                                          <p:spTgt spid="483454"/>
                                        </p:tgtEl>
                                        <p:attrNameLst>
                                          <p:attrName>style.visibility</p:attrName>
                                        </p:attrNameLst>
                                      </p:cBhvr>
                                      <p:to>
                                        <p:strVal val="visible"/>
                                      </p:to>
                                    </p:set>
                                    <p:animEffect transition="in" filter="dissolve">
                                      <p:cBhvr>
                                        <p:cTn id="178" dur="500"/>
                                        <p:tgtEl>
                                          <p:spTgt spid="483454"/>
                                        </p:tgtEl>
                                      </p:cBhvr>
                                    </p:animEffect>
                                  </p:childTnLst>
                                </p:cTn>
                              </p:par>
                              <p:par>
                                <p:cTn id="179" presetID="55" presetClass="exit" presetSubtype="0" fill="hold" grpId="1" nodeType="withEffect">
                                  <p:stCondLst>
                                    <p:cond delay="0"/>
                                  </p:stCondLst>
                                  <p:childTnLst>
                                    <p:anim calcmode="lin" valueType="num">
                                      <p:cBhvr>
                                        <p:cTn id="180" dur="1000"/>
                                        <p:tgtEl>
                                          <p:spTgt spid="483453"/>
                                        </p:tgtEl>
                                        <p:attrNameLst>
                                          <p:attrName>ppt_w</p:attrName>
                                        </p:attrNameLst>
                                      </p:cBhvr>
                                      <p:tavLst>
                                        <p:tav tm="0">
                                          <p:val>
                                            <p:strVal val="ppt_w"/>
                                          </p:val>
                                        </p:tav>
                                        <p:tav tm="100000">
                                          <p:val>
                                            <p:strVal val="ppt_w*0.70"/>
                                          </p:val>
                                        </p:tav>
                                      </p:tavLst>
                                    </p:anim>
                                    <p:anim calcmode="lin" valueType="num">
                                      <p:cBhvr>
                                        <p:cTn id="181" dur="1000"/>
                                        <p:tgtEl>
                                          <p:spTgt spid="483453"/>
                                        </p:tgtEl>
                                        <p:attrNameLst>
                                          <p:attrName>ppt_h</p:attrName>
                                        </p:attrNameLst>
                                      </p:cBhvr>
                                      <p:tavLst>
                                        <p:tav tm="0">
                                          <p:val>
                                            <p:strVal val="ppt_h"/>
                                          </p:val>
                                        </p:tav>
                                        <p:tav tm="100000">
                                          <p:val>
                                            <p:strVal val="ppt_h"/>
                                          </p:val>
                                        </p:tav>
                                      </p:tavLst>
                                    </p:anim>
                                    <p:animEffect transition="out" filter="fade">
                                      <p:cBhvr>
                                        <p:cTn id="182" dur="1000"/>
                                        <p:tgtEl>
                                          <p:spTgt spid="483453"/>
                                        </p:tgtEl>
                                      </p:cBhvr>
                                    </p:animEffect>
                                    <p:set>
                                      <p:cBhvr>
                                        <p:cTn id="183" dur="1" fill="hold">
                                          <p:stCondLst>
                                            <p:cond delay="999"/>
                                          </p:stCondLst>
                                        </p:cTn>
                                        <p:tgtEl>
                                          <p:spTgt spid="483453"/>
                                        </p:tgtEl>
                                        <p:attrNameLst>
                                          <p:attrName>style.visibility</p:attrName>
                                        </p:attrNameLst>
                                      </p:cBhvr>
                                      <p:to>
                                        <p:strVal val="hidden"/>
                                      </p:to>
                                    </p:set>
                                  </p:childTnLst>
                                </p:cTn>
                              </p:par>
                              <p:par>
                                <p:cTn id="184" presetID="9" presetClass="entr" presetSubtype="0" fill="hold" grpId="0" nodeType="withEffect">
                                  <p:stCondLst>
                                    <p:cond delay="0"/>
                                  </p:stCondLst>
                                  <p:childTnLst>
                                    <p:set>
                                      <p:cBhvr>
                                        <p:cTn id="185" dur="1" fill="hold">
                                          <p:stCondLst>
                                            <p:cond delay="0"/>
                                          </p:stCondLst>
                                        </p:cTn>
                                        <p:tgtEl>
                                          <p:spTgt spid="483455"/>
                                        </p:tgtEl>
                                        <p:attrNameLst>
                                          <p:attrName>style.visibility</p:attrName>
                                        </p:attrNameLst>
                                      </p:cBhvr>
                                      <p:to>
                                        <p:strVal val="visible"/>
                                      </p:to>
                                    </p:set>
                                    <p:animEffect transition="in" filter="dissolve">
                                      <p:cBhvr>
                                        <p:cTn id="186" dur="500"/>
                                        <p:tgtEl>
                                          <p:spTgt spid="483455"/>
                                        </p:tgtEl>
                                      </p:cBhvr>
                                    </p:animEffect>
                                  </p:childTnLst>
                                </p:cTn>
                              </p:par>
                              <p:par>
                                <p:cTn id="187" presetID="55" presetClass="exit" presetSubtype="0" fill="hold" grpId="1" nodeType="withEffect">
                                  <p:stCondLst>
                                    <p:cond delay="0"/>
                                  </p:stCondLst>
                                  <p:childTnLst>
                                    <p:anim calcmode="lin" valueType="num">
                                      <p:cBhvr>
                                        <p:cTn id="188" dur="1000"/>
                                        <p:tgtEl>
                                          <p:spTgt spid="483403"/>
                                        </p:tgtEl>
                                        <p:attrNameLst>
                                          <p:attrName>ppt_w</p:attrName>
                                        </p:attrNameLst>
                                      </p:cBhvr>
                                      <p:tavLst>
                                        <p:tav tm="0">
                                          <p:val>
                                            <p:strVal val="ppt_w"/>
                                          </p:val>
                                        </p:tav>
                                        <p:tav tm="100000">
                                          <p:val>
                                            <p:strVal val="ppt_w*0.70"/>
                                          </p:val>
                                        </p:tav>
                                      </p:tavLst>
                                    </p:anim>
                                    <p:anim calcmode="lin" valueType="num">
                                      <p:cBhvr>
                                        <p:cTn id="189" dur="1000"/>
                                        <p:tgtEl>
                                          <p:spTgt spid="483403"/>
                                        </p:tgtEl>
                                        <p:attrNameLst>
                                          <p:attrName>ppt_h</p:attrName>
                                        </p:attrNameLst>
                                      </p:cBhvr>
                                      <p:tavLst>
                                        <p:tav tm="0">
                                          <p:val>
                                            <p:strVal val="ppt_h"/>
                                          </p:val>
                                        </p:tav>
                                        <p:tav tm="100000">
                                          <p:val>
                                            <p:strVal val="ppt_h"/>
                                          </p:val>
                                        </p:tav>
                                      </p:tavLst>
                                    </p:anim>
                                    <p:animEffect transition="out" filter="fade">
                                      <p:cBhvr>
                                        <p:cTn id="190" dur="1000"/>
                                        <p:tgtEl>
                                          <p:spTgt spid="483403"/>
                                        </p:tgtEl>
                                      </p:cBhvr>
                                    </p:animEffect>
                                    <p:set>
                                      <p:cBhvr>
                                        <p:cTn id="191" dur="1" fill="hold">
                                          <p:stCondLst>
                                            <p:cond delay="999"/>
                                          </p:stCondLst>
                                        </p:cTn>
                                        <p:tgtEl>
                                          <p:spTgt spid="483403"/>
                                        </p:tgtEl>
                                        <p:attrNameLst>
                                          <p:attrName>style.visibility</p:attrName>
                                        </p:attrNameLst>
                                      </p:cBhvr>
                                      <p:to>
                                        <p:strVal val="hidden"/>
                                      </p:to>
                                    </p:set>
                                  </p:childTnLst>
                                </p:cTn>
                              </p:par>
                              <p:par>
                                <p:cTn id="192" presetID="9" presetClass="entr" presetSubtype="0" fill="hold" grpId="0" nodeType="withEffect">
                                  <p:stCondLst>
                                    <p:cond delay="0"/>
                                  </p:stCondLst>
                                  <p:childTnLst>
                                    <p:set>
                                      <p:cBhvr>
                                        <p:cTn id="193" dur="1" fill="hold">
                                          <p:stCondLst>
                                            <p:cond delay="0"/>
                                          </p:stCondLst>
                                        </p:cTn>
                                        <p:tgtEl>
                                          <p:spTgt spid="483404"/>
                                        </p:tgtEl>
                                        <p:attrNameLst>
                                          <p:attrName>style.visibility</p:attrName>
                                        </p:attrNameLst>
                                      </p:cBhvr>
                                      <p:to>
                                        <p:strVal val="visible"/>
                                      </p:to>
                                    </p:set>
                                    <p:animEffect transition="in" filter="dissolve">
                                      <p:cBhvr>
                                        <p:cTn id="194" dur="500"/>
                                        <p:tgtEl>
                                          <p:spTgt spid="483404"/>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9" presetClass="entr" presetSubtype="0" fill="hold" nodeType="clickEffect">
                                  <p:stCondLst>
                                    <p:cond delay="0"/>
                                  </p:stCondLst>
                                  <p:childTnLst>
                                    <p:set>
                                      <p:cBhvr>
                                        <p:cTn id="198" dur="1" fill="hold">
                                          <p:stCondLst>
                                            <p:cond delay="0"/>
                                          </p:stCondLst>
                                        </p:cTn>
                                        <p:tgtEl>
                                          <p:spTgt spid="6"/>
                                        </p:tgtEl>
                                        <p:attrNameLst>
                                          <p:attrName>style.visibility</p:attrName>
                                        </p:attrNameLst>
                                      </p:cBhvr>
                                      <p:to>
                                        <p:strVal val="visible"/>
                                      </p:to>
                                    </p:set>
                                    <p:animEffect transition="in" filter="dissolve">
                                      <p:cBhvr>
                                        <p:cTn id="199" dur="500"/>
                                        <p:tgtEl>
                                          <p:spTgt spid="6"/>
                                        </p:tgtEl>
                                      </p:cBhvr>
                                    </p:animEffect>
                                  </p:childTnLst>
                                </p:cTn>
                              </p:par>
                              <p:par>
                                <p:cTn id="200" presetID="9" presetClass="exit" presetSubtype="0" fill="hold" nodeType="withEffect">
                                  <p:stCondLst>
                                    <p:cond delay="0"/>
                                  </p:stCondLst>
                                  <p:childTnLst>
                                    <p:animEffect transition="out" filter="dissolve">
                                      <p:cBhvr>
                                        <p:cTn id="201" dur="500"/>
                                        <p:tgtEl>
                                          <p:spTgt spid="13"/>
                                        </p:tgtEl>
                                      </p:cBhvr>
                                    </p:animEffect>
                                    <p:set>
                                      <p:cBhvr>
                                        <p:cTn id="202" dur="1" fill="hold">
                                          <p:stCondLst>
                                            <p:cond delay="499"/>
                                          </p:stCondLst>
                                        </p:cTn>
                                        <p:tgtEl>
                                          <p:spTgt spid="13"/>
                                        </p:tgtEl>
                                        <p:attrNameLst>
                                          <p:attrName>style.visibility</p:attrName>
                                        </p:attrNameLst>
                                      </p:cBhvr>
                                      <p:to>
                                        <p:strVal val="hidden"/>
                                      </p:to>
                                    </p:set>
                                  </p:childTnLst>
                                </p:cTn>
                              </p:par>
                              <p:par>
                                <p:cTn id="203" presetID="9" presetClass="entr" presetSubtype="0" fill="hold" grpId="0" nodeType="withEffect">
                                  <p:stCondLst>
                                    <p:cond delay="0"/>
                                  </p:stCondLst>
                                  <p:childTnLst>
                                    <p:set>
                                      <p:cBhvr>
                                        <p:cTn id="204" dur="1" fill="hold">
                                          <p:stCondLst>
                                            <p:cond delay="0"/>
                                          </p:stCondLst>
                                        </p:cTn>
                                        <p:tgtEl>
                                          <p:spTgt spid="483331"/>
                                        </p:tgtEl>
                                        <p:attrNameLst>
                                          <p:attrName>style.visibility</p:attrName>
                                        </p:attrNameLst>
                                      </p:cBhvr>
                                      <p:to>
                                        <p:strVal val="visible"/>
                                      </p:to>
                                    </p:set>
                                    <p:animEffect transition="in" filter="dissolve">
                                      <p:cBhvr>
                                        <p:cTn id="205" dur="500"/>
                                        <p:tgtEl>
                                          <p:spTgt spid="483331"/>
                                        </p:tgtEl>
                                      </p:cBhvr>
                                    </p:animEffect>
                                  </p:childTnLst>
                                </p:cTn>
                              </p:par>
                              <p:par>
                                <p:cTn id="206" presetID="9" presetClass="exit" presetSubtype="0" fill="hold" grpId="0" nodeType="withEffect">
                                  <p:stCondLst>
                                    <p:cond delay="0"/>
                                  </p:stCondLst>
                                  <p:childTnLst>
                                    <p:animEffect transition="out" filter="dissolve">
                                      <p:cBhvr>
                                        <p:cTn id="207" dur="500"/>
                                        <p:tgtEl>
                                          <p:spTgt spid="483343"/>
                                        </p:tgtEl>
                                      </p:cBhvr>
                                    </p:animEffect>
                                    <p:set>
                                      <p:cBhvr>
                                        <p:cTn id="208" dur="1" fill="hold">
                                          <p:stCondLst>
                                            <p:cond delay="499"/>
                                          </p:stCondLst>
                                        </p:cTn>
                                        <p:tgtEl>
                                          <p:spTgt spid="483343"/>
                                        </p:tgtEl>
                                        <p:attrNameLst>
                                          <p:attrName>style.visibility</p:attrName>
                                        </p:attrNameLst>
                                      </p:cBhvr>
                                      <p:to>
                                        <p:strVal val="hidden"/>
                                      </p:to>
                                    </p:set>
                                  </p:childTnLst>
                                </p:cTn>
                              </p:par>
                              <p:par>
                                <p:cTn id="209" presetID="9" presetClass="entr" presetSubtype="0" fill="hold" nodeType="withEffect">
                                  <p:stCondLst>
                                    <p:cond delay="0"/>
                                  </p:stCondLst>
                                  <p:childTnLst>
                                    <p:set>
                                      <p:cBhvr>
                                        <p:cTn id="210" dur="1" fill="hold">
                                          <p:stCondLst>
                                            <p:cond delay="0"/>
                                          </p:stCondLst>
                                        </p:cTn>
                                        <p:tgtEl>
                                          <p:spTgt spid="25"/>
                                        </p:tgtEl>
                                        <p:attrNameLst>
                                          <p:attrName>style.visibility</p:attrName>
                                        </p:attrNameLst>
                                      </p:cBhvr>
                                      <p:to>
                                        <p:strVal val="visible"/>
                                      </p:to>
                                    </p:set>
                                    <p:animEffect transition="in" filter="dissolve">
                                      <p:cBhvr>
                                        <p:cTn id="211" dur="3000"/>
                                        <p:tgtEl>
                                          <p:spTgt spid="25"/>
                                        </p:tgtEl>
                                      </p:cBhvr>
                                    </p:animEffect>
                                  </p:childTnLst>
                                </p:cTn>
                              </p:par>
                            </p:childTnLst>
                          </p:cTn>
                        </p:par>
                        <p:par>
                          <p:cTn id="212" fill="hold" nodeType="afterGroup">
                            <p:stCondLst>
                              <p:cond delay="3000"/>
                            </p:stCondLst>
                            <p:childTnLst>
                              <p:par>
                                <p:cTn id="213" presetID="55" presetClass="exit" presetSubtype="0" fill="hold" grpId="1" nodeType="afterEffect">
                                  <p:stCondLst>
                                    <p:cond delay="0"/>
                                  </p:stCondLst>
                                  <p:childTnLst>
                                    <p:anim calcmode="lin" valueType="num">
                                      <p:cBhvr>
                                        <p:cTn id="214" dur="1000"/>
                                        <p:tgtEl>
                                          <p:spTgt spid="483454"/>
                                        </p:tgtEl>
                                        <p:attrNameLst>
                                          <p:attrName>ppt_w</p:attrName>
                                        </p:attrNameLst>
                                      </p:cBhvr>
                                      <p:tavLst>
                                        <p:tav tm="0">
                                          <p:val>
                                            <p:strVal val="ppt_w"/>
                                          </p:val>
                                        </p:tav>
                                        <p:tav tm="100000">
                                          <p:val>
                                            <p:strVal val="ppt_w*0.70"/>
                                          </p:val>
                                        </p:tav>
                                      </p:tavLst>
                                    </p:anim>
                                    <p:anim calcmode="lin" valueType="num">
                                      <p:cBhvr>
                                        <p:cTn id="215" dur="1000"/>
                                        <p:tgtEl>
                                          <p:spTgt spid="483454"/>
                                        </p:tgtEl>
                                        <p:attrNameLst>
                                          <p:attrName>ppt_h</p:attrName>
                                        </p:attrNameLst>
                                      </p:cBhvr>
                                      <p:tavLst>
                                        <p:tav tm="0">
                                          <p:val>
                                            <p:strVal val="ppt_h"/>
                                          </p:val>
                                        </p:tav>
                                        <p:tav tm="100000">
                                          <p:val>
                                            <p:strVal val="ppt_h"/>
                                          </p:val>
                                        </p:tav>
                                      </p:tavLst>
                                    </p:anim>
                                    <p:animEffect transition="out" filter="fade">
                                      <p:cBhvr>
                                        <p:cTn id="216" dur="1000"/>
                                        <p:tgtEl>
                                          <p:spTgt spid="483454"/>
                                        </p:tgtEl>
                                      </p:cBhvr>
                                    </p:animEffect>
                                    <p:set>
                                      <p:cBhvr>
                                        <p:cTn id="217" dur="1" fill="hold">
                                          <p:stCondLst>
                                            <p:cond delay="999"/>
                                          </p:stCondLst>
                                        </p:cTn>
                                        <p:tgtEl>
                                          <p:spTgt spid="483454"/>
                                        </p:tgtEl>
                                        <p:attrNameLst>
                                          <p:attrName>style.visibility</p:attrName>
                                        </p:attrNameLst>
                                      </p:cBhvr>
                                      <p:to>
                                        <p:strVal val="hidden"/>
                                      </p:to>
                                    </p:set>
                                  </p:childTnLst>
                                </p:cTn>
                              </p:par>
                              <p:par>
                                <p:cTn id="218" presetID="9" presetClass="entr" presetSubtype="0" fill="hold" grpId="0" nodeType="withEffect">
                                  <p:stCondLst>
                                    <p:cond delay="0"/>
                                  </p:stCondLst>
                                  <p:childTnLst>
                                    <p:set>
                                      <p:cBhvr>
                                        <p:cTn id="219" dur="1" fill="hold">
                                          <p:stCondLst>
                                            <p:cond delay="0"/>
                                          </p:stCondLst>
                                        </p:cTn>
                                        <p:tgtEl>
                                          <p:spTgt spid="483456"/>
                                        </p:tgtEl>
                                        <p:attrNameLst>
                                          <p:attrName>style.visibility</p:attrName>
                                        </p:attrNameLst>
                                      </p:cBhvr>
                                      <p:to>
                                        <p:strVal val="visible"/>
                                      </p:to>
                                    </p:set>
                                    <p:animEffect transition="in" filter="dissolve">
                                      <p:cBhvr>
                                        <p:cTn id="220" dur="500"/>
                                        <p:tgtEl>
                                          <p:spTgt spid="483456"/>
                                        </p:tgtEl>
                                      </p:cBhvr>
                                    </p:animEffect>
                                  </p:childTnLst>
                                </p:cTn>
                              </p:par>
                              <p:par>
                                <p:cTn id="221" presetID="55" presetClass="exit" presetSubtype="0" fill="hold" grpId="1" nodeType="withEffect">
                                  <p:stCondLst>
                                    <p:cond delay="0"/>
                                  </p:stCondLst>
                                  <p:childTnLst>
                                    <p:anim calcmode="lin" valueType="num">
                                      <p:cBhvr>
                                        <p:cTn id="222" dur="1000"/>
                                        <p:tgtEl>
                                          <p:spTgt spid="483455"/>
                                        </p:tgtEl>
                                        <p:attrNameLst>
                                          <p:attrName>ppt_w</p:attrName>
                                        </p:attrNameLst>
                                      </p:cBhvr>
                                      <p:tavLst>
                                        <p:tav tm="0">
                                          <p:val>
                                            <p:strVal val="ppt_w"/>
                                          </p:val>
                                        </p:tav>
                                        <p:tav tm="100000">
                                          <p:val>
                                            <p:strVal val="ppt_w*0.70"/>
                                          </p:val>
                                        </p:tav>
                                      </p:tavLst>
                                    </p:anim>
                                    <p:anim calcmode="lin" valueType="num">
                                      <p:cBhvr>
                                        <p:cTn id="223" dur="1000"/>
                                        <p:tgtEl>
                                          <p:spTgt spid="483455"/>
                                        </p:tgtEl>
                                        <p:attrNameLst>
                                          <p:attrName>ppt_h</p:attrName>
                                        </p:attrNameLst>
                                      </p:cBhvr>
                                      <p:tavLst>
                                        <p:tav tm="0">
                                          <p:val>
                                            <p:strVal val="ppt_h"/>
                                          </p:val>
                                        </p:tav>
                                        <p:tav tm="100000">
                                          <p:val>
                                            <p:strVal val="ppt_h"/>
                                          </p:val>
                                        </p:tav>
                                      </p:tavLst>
                                    </p:anim>
                                    <p:animEffect transition="out" filter="fade">
                                      <p:cBhvr>
                                        <p:cTn id="224" dur="1000"/>
                                        <p:tgtEl>
                                          <p:spTgt spid="483455"/>
                                        </p:tgtEl>
                                      </p:cBhvr>
                                    </p:animEffect>
                                    <p:set>
                                      <p:cBhvr>
                                        <p:cTn id="225" dur="1" fill="hold">
                                          <p:stCondLst>
                                            <p:cond delay="999"/>
                                          </p:stCondLst>
                                        </p:cTn>
                                        <p:tgtEl>
                                          <p:spTgt spid="483455"/>
                                        </p:tgtEl>
                                        <p:attrNameLst>
                                          <p:attrName>style.visibility</p:attrName>
                                        </p:attrNameLst>
                                      </p:cBhvr>
                                      <p:to>
                                        <p:strVal val="hidden"/>
                                      </p:to>
                                    </p:set>
                                  </p:childTnLst>
                                </p:cTn>
                              </p:par>
                              <p:par>
                                <p:cTn id="226" presetID="9" presetClass="entr" presetSubtype="0" fill="hold" grpId="0" nodeType="withEffect">
                                  <p:stCondLst>
                                    <p:cond delay="0"/>
                                  </p:stCondLst>
                                  <p:childTnLst>
                                    <p:set>
                                      <p:cBhvr>
                                        <p:cTn id="227" dur="1" fill="hold">
                                          <p:stCondLst>
                                            <p:cond delay="0"/>
                                          </p:stCondLst>
                                        </p:cTn>
                                        <p:tgtEl>
                                          <p:spTgt spid="483457"/>
                                        </p:tgtEl>
                                        <p:attrNameLst>
                                          <p:attrName>style.visibility</p:attrName>
                                        </p:attrNameLst>
                                      </p:cBhvr>
                                      <p:to>
                                        <p:strVal val="visible"/>
                                      </p:to>
                                    </p:set>
                                    <p:animEffect transition="in" filter="dissolve">
                                      <p:cBhvr>
                                        <p:cTn id="228" dur="500"/>
                                        <p:tgtEl>
                                          <p:spTgt spid="483457"/>
                                        </p:tgtEl>
                                      </p:cBhvr>
                                    </p:animEffect>
                                  </p:childTnLst>
                                </p:cTn>
                              </p:par>
                              <p:par>
                                <p:cTn id="229" presetID="55" presetClass="exit" presetSubtype="0" fill="hold" grpId="1" nodeType="withEffect">
                                  <p:stCondLst>
                                    <p:cond delay="0"/>
                                  </p:stCondLst>
                                  <p:childTnLst>
                                    <p:anim calcmode="lin" valueType="num">
                                      <p:cBhvr>
                                        <p:cTn id="230" dur="1000"/>
                                        <p:tgtEl>
                                          <p:spTgt spid="483404"/>
                                        </p:tgtEl>
                                        <p:attrNameLst>
                                          <p:attrName>ppt_w</p:attrName>
                                        </p:attrNameLst>
                                      </p:cBhvr>
                                      <p:tavLst>
                                        <p:tav tm="0">
                                          <p:val>
                                            <p:strVal val="ppt_w"/>
                                          </p:val>
                                        </p:tav>
                                        <p:tav tm="100000">
                                          <p:val>
                                            <p:strVal val="ppt_w*0.70"/>
                                          </p:val>
                                        </p:tav>
                                      </p:tavLst>
                                    </p:anim>
                                    <p:anim calcmode="lin" valueType="num">
                                      <p:cBhvr>
                                        <p:cTn id="231" dur="1000"/>
                                        <p:tgtEl>
                                          <p:spTgt spid="483404"/>
                                        </p:tgtEl>
                                        <p:attrNameLst>
                                          <p:attrName>ppt_h</p:attrName>
                                        </p:attrNameLst>
                                      </p:cBhvr>
                                      <p:tavLst>
                                        <p:tav tm="0">
                                          <p:val>
                                            <p:strVal val="ppt_h"/>
                                          </p:val>
                                        </p:tav>
                                        <p:tav tm="100000">
                                          <p:val>
                                            <p:strVal val="ppt_h"/>
                                          </p:val>
                                        </p:tav>
                                      </p:tavLst>
                                    </p:anim>
                                    <p:animEffect transition="out" filter="fade">
                                      <p:cBhvr>
                                        <p:cTn id="232" dur="1000"/>
                                        <p:tgtEl>
                                          <p:spTgt spid="483404"/>
                                        </p:tgtEl>
                                      </p:cBhvr>
                                    </p:animEffect>
                                    <p:set>
                                      <p:cBhvr>
                                        <p:cTn id="233" dur="1" fill="hold">
                                          <p:stCondLst>
                                            <p:cond delay="999"/>
                                          </p:stCondLst>
                                        </p:cTn>
                                        <p:tgtEl>
                                          <p:spTgt spid="483404"/>
                                        </p:tgtEl>
                                        <p:attrNameLst>
                                          <p:attrName>style.visibility</p:attrName>
                                        </p:attrNameLst>
                                      </p:cBhvr>
                                      <p:to>
                                        <p:strVal val="hidden"/>
                                      </p:to>
                                    </p:set>
                                  </p:childTnLst>
                                </p:cTn>
                              </p:par>
                              <p:par>
                                <p:cTn id="234" presetID="9" presetClass="entr" presetSubtype="0" fill="hold" grpId="0" nodeType="withEffect">
                                  <p:stCondLst>
                                    <p:cond delay="0"/>
                                  </p:stCondLst>
                                  <p:childTnLst>
                                    <p:set>
                                      <p:cBhvr>
                                        <p:cTn id="235" dur="1" fill="hold">
                                          <p:stCondLst>
                                            <p:cond delay="0"/>
                                          </p:stCondLst>
                                        </p:cTn>
                                        <p:tgtEl>
                                          <p:spTgt spid="483405"/>
                                        </p:tgtEl>
                                        <p:attrNameLst>
                                          <p:attrName>style.visibility</p:attrName>
                                        </p:attrNameLst>
                                      </p:cBhvr>
                                      <p:to>
                                        <p:strVal val="visible"/>
                                      </p:to>
                                    </p:set>
                                    <p:animEffect transition="in" filter="dissolve">
                                      <p:cBhvr>
                                        <p:cTn id="236" dur="500"/>
                                        <p:tgtEl>
                                          <p:spTgt spid="483405"/>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9" presetClass="entr" presetSubtype="0" fill="hold" nodeType="clickEffect">
                                  <p:stCondLst>
                                    <p:cond delay="0"/>
                                  </p:stCondLst>
                                  <p:childTnLst>
                                    <p:set>
                                      <p:cBhvr>
                                        <p:cTn id="240" dur="1" fill="hold">
                                          <p:stCondLst>
                                            <p:cond delay="0"/>
                                          </p:stCondLst>
                                        </p:cTn>
                                        <p:tgtEl>
                                          <p:spTgt spid="9"/>
                                        </p:tgtEl>
                                        <p:attrNameLst>
                                          <p:attrName>style.visibility</p:attrName>
                                        </p:attrNameLst>
                                      </p:cBhvr>
                                      <p:to>
                                        <p:strVal val="visible"/>
                                      </p:to>
                                    </p:set>
                                    <p:animEffect transition="in" filter="dissolve">
                                      <p:cBhvr>
                                        <p:cTn id="241" dur="1000"/>
                                        <p:tgtEl>
                                          <p:spTgt spid="9"/>
                                        </p:tgtEl>
                                      </p:cBhvr>
                                    </p:animEffect>
                                  </p:childTnLst>
                                </p:cTn>
                              </p:par>
                              <p:par>
                                <p:cTn id="242" presetID="9" presetClass="exit" presetSubtype="0" fill="hold" nodeType="withEffect">
                                  <p:stCondLst>
                                    <p:cond delay="0"/>
                                  </p:stCondLst>
                                  <p:childTnLst>
                                    <p:animEffect transition="out" filter="dissolve">
                                      <p:cBhvr>
                                        <p:cTn id="243" dur="1000"/>
                                        <p:tgtEl>
                                          <p:spTgt spid="18"/>
                                        </p:tgtEl>
                                      </p:cBhvr>
                                    </p:animEffect>
                                    <p:set>
                                      <p:cBhvr>
                                        <p:cTn id="244" dur="1" fill="hold">
                                          <p:stCondLst>
                                            <p:cond delay="999"/>
                                          </p:stCondLst>
                                        </p:cTn>
                                        <p:tgtEl>
                                          <p:spTgt spid="18"/>
                                        </p:tgtEl>
                                        <p:attrNameLst>
                                          <p:attrName>style.visibility</p:attrName>
                                        </p:attrNameLst>
                                      </p:cBhvr>
                                      <p:to>
                                        <p:strVal val="hidden"/>
                                      </p:to>
                                    </p:set>
                                  </p:childTnLst>
                                </p:cTn>
                              </p:par>
                              <p:par>
                                <p:cTn id="245" presetID="9" presetClass="exit" presetSubtype="0" fill="hold" grpId="0" nodeType="withEffect">
                                  <p:stCondLst>
                                    <p:cond delay="0"/>
                                  </p:stCondLst>
                                  <p:childTnLst>
                                    <p:animEffect transition="out" filter="dissolve">
                                      <p:cBhvr>
                                        <p:cTn id="246" dur="1000"/>
                                        <p:tgtEl>
                                          <p:spTgt spid="483342"/>
                                        </p:tgtEl>
                                      </p:cBhvr>
                                    </p:animEffect>
                                    <p:set>
                                      <p:cBhvr>
                                        <p:cTn id="247" dur="1" fill="hold">
                                          <p:stCondLst>
                                            <p:cond delay="999"/>
                                          </p:stCondLst>
                                        </p:cTn>
                                        <p:tgtEl>
                                          <p:spTgt spid="483342"/>
                                        </p:tgtEl>
                                        <p:attrNameLst>
                                          <p:attrName>style.visibility</p:attrName>
                                        </p:attrNameLst>
                                      </p:cBhvr>
                                      <p:to>
                                        <p:strVal val="hidden"/>
                                      </p:to>
                                    </p:set>
                                  </p:childTnLst>
                                </p:cTn>
                              </p:par>
                              <p:par>
                                <p:cTn id="248" presetID="9" presetClass="entr" presetSubtype="0" fill="hold" grpId="0" nodeType="withEffect">
                                  <p:stCondLst>
                                    <p:cond delay="0"/>
                                  </p:stCondLst>
                                  <p:childTnLst>
                                    <p:set>
                                      <p:cBhvr>
                                        <p:cTn id="249" dur="1" fill="hold">
                                          <p:stCondLst>
                                            <p:cond delay="0"/>
                                          </p:stCondLst>
                                        </p:cTn>
                                        <p:tgtEl>
                                          <p:spTgt spid="483332"/>
                                        </p:tgtEl>
                                        <p:attrNameLst>
                                          <p:attrName>style.visibility</p:attrName>
                                        </p:attrNameLst>
                                      </p:cBhvr>
                                      <p:to>
                                        <p:strVal val="visible"/>
                                      </p:to>
                                    </p:set>
                                    <p:animEffect transition="in" filter="dissolve">
                                      <p:cBhvr>
                                        <p:cTn id="250" dur="1000"/>
                                        <p:tgtEl>
                                          <p:spTgt spid="483332"/>
                                        </p:tgtEl>
                                      </p:cBhvr>
                                    </p:animEffect>
                                  </p:childTnLst>
                                </p:cTn>
                              </p:par>
                              <p:par>
                                <p:cTn id="251" presetID="9" presetClass="entr" presetSubtype="0" fill="hold" nodeType="withEffect">
                                  <p:stCondLst>
                                    <p:cond delay="0"/>
                                  </p:stCondLst>
                                  <p:childTnLst>
                                    <p:set>
                                      <p:cBhvr>
                                        <p:cTn id="252" dur="1" fill="hold">
                                          <p:stCondLst>
                                            <p:cond delay="0"/>
                                          </p:stCondLst>
                                        </p:cTn>
                                        <p:tgtEl>
                                          <p:spTgt spid="21"/>
                                        </p:tgtEl>
                                        <p:attrNameLst>
                                          <p:attrName>style.visibility</p:attrName>
                                        </p:attrNameLst>
                                      </p:cBhvr>
                                      <p:to>
                                        <p:strVal val="visible"/>
                                      </p:to>
                                    </p:set>
                                    <p:animEffect transition="in" filter="dissolve">
                                      <p:cBhvr>
                                        <p:cTn id="253" dur="1000"/>
                                        <p:tgtEl>
                                          <p:spTgt spid="21"/>
                                        </p:tgtEl>
                                      </p:cBhvr>
                                    </p:animEffect>
                                  </p:childTnLst>
                                </p:cTn>
                              </p:par>
                            </p:childTnLst>
                          </p:cTn>
                        </p:par>
                        <p:par>
                          <p:cTn id="254" fill="hold" nodeType="afterGroup">
                            <p:stCondLst>
                              <p:cond delay="1000"/>
                            </p:stCondLst>
                            <p:childTnLst>
                              <p:par>
                                <p:cTn id="255" presetID="55" presetClass="exit" presetSubtype="0" fill="hold" grpId="1" nodeType="afterEffect">
                                  <p:stCondLst>
                                    <p:cond delay="0"/>
                                  </p:stCondLst>
                                  <p:childTnLst>
                                    <p:anim calcmode="lin" valueType="num">
                                      <p:cBhvr>
                                        <p:cTn id="256" dur="1000"/>
                                        <p:tgtEl>
                                          <p:spTgt spid="483456"/>
                                        </p:tgtEl>
                                        <p:attrNameLst>
                                          <p:attrName>ppt_w</p:attrName>
                                        </p:attrNameLst>
                                      </p:cBhvr>
                                      <p:tavLst>
                                        <p:tav tm="0">
                                          <p:val>
                                            <p:strVal val="ppt_w"/>
                                          </p:val>
                                        </p:tav>
                                        <p:tav tm="100000">
                                          <p:val>
                                            <p:strVal val="ppt_w*0.70"/>
                                          </p:val>
                                        </p:tav>
                                      </p:tavLst>
                                    </p:anim>
                                    <p:anim calcmode="lin" valueType="num">
                                      <p:cBhvr>
                                        <p:cTn id="257" dur="1000"/>
                                        <p:tgtEl>
                                          <p:spTgt spid="483456"/>
                                        </p:tgtEl>
                                        <p:attrNameLst>
                                          <p:attrName>ppt_h</p:attrName>
                                        </p:attrNameLst>
                                      </p:cBhvr>
                                      <p:tavLst>
                                        <p:tav tm="0">
                                          <p:val>
                                            <p:strVal val="ppt_h"/>
                                          </p:val>
                                        </p:tav>
                                        <p:tav tm="100000">
                                          <p:val>
                                            <p:strVal val="ppt_h"/>
                                          </p:val>
                                        </p:tav>
                                      </p:tavLst>
                                    </p:anim>
                                    <p:animEffect transition="out" filter="fade">
                                      <p:cBhvr>
                                        <p:cTn id="258" dur="1000"/>
                                        <p:tgtEl>
                                          <p:spTgt spid="483456"/>
                                        </p:tgtEl>
                                      </p:cBhvr>
                                    </p:animEffect>
                                    <p:set>
                                      <p:cBhvr>
                                        <p:cTn id="259" dur="1" fill="hold">
                                          <p:stCondLst>
                                            <p:cond delay="999"/>
                                          </p:stCondLst>
                                        </p:cTn>
                                        <p:tgtEl>
                                          <p:spTgt spid="483456"/>
                                        </p:tgtEl>
                                        <p:attrNameLst>
                                          <p:attrName>style.visibility</p:attrName>
                                        </p:attrNameLst>
                                      </p:cBhvr>
                                      <p:to>
                                        <p:strVal val="hidden"/>
                                      </p:to>
                                    </p:set>
                                  </p:childTnLst>
                                </p:cTn>
                              </p:par>
                              <p:par>
                                <p:cTn id="260" presetID="9" presetClass="entr" presetSubtype="0" fill="hold" grpId="0" nodeType="withEffect">
                                  <p:stCondLst>
                                    <p:cond delay="0"/>
                                  </p:stCondLst>
                                  <p:childTnLst>
                                    <p:set>
                                      <p:cBhvr>
                                        <p:cTn id="261" dur="1" fill="hold">
                                          <p:stCondLst>
                                            <p:cond delay="0"/>
                                          </p:stCondLst>
                                        </p:cTn>
                                        <p:tgtEl>
                                          <p:spTgt spid="483458"/>
                                        </p:tgtEl>
                                        <p:attrNameLst>
                                          <p:attrName>style.visibility</p:attrName>
                                        </p:attrNameLst>
                                      </p:cBhvr>
                                      <p:to>
                                        <p:strVal val="visible"/>
                                      </p:to>
                                    </p:set>
                                    <p:animEffect transition="in" filter="dissolve">
                                      <p:cBhvr>
                                        <p:cTn id="262" dur="500"/>
                                        <p:tgtEl>
                                          <p:spTgt spid="483458"/>
                                        </p:tgtEl>
                                      </p:cBhvr>
                                    </p:animEffect>
                                  </p:childTnLst>
                                </p:cTn>
                              </p:par>
                              <p:par>
                                <p:cTn id="263" presetID="55" presetClass="exit" presetSubtype="0" fill="hold" grpId="1" nodeType="withEffect">
                                  <p:stCondLst>
                                    <p:cond delay="0"/>
                                  </p:stCondLst>
                                  <p:childTnLst>
                                    <p:anim calcmode="lin" valueType="num">
                                      <p:cBhvr>
                                        <p:cTn id="264" dur="1000"/>
                                        <p:tgtEl>
                                          <p:spTgt spid="483457"/>
                                        </p:tgtEl>
                                        <p:attrNameLst>
                                          <p:attrName>ppt_w</p:attrName>
                                        </p:attrNameLst>
                                      </p:cBhvr>
                                      <p:tavLst>
                                        <p:tav tm="0">
                                          <p:val>
                                            <p:strVal val="ppt_w"/>
                                          </p:val>
                                        </p:tav>
                                        <p:tav tm="100000">
                                          <p:val>
                                            <p:strVal val="ppt_w*0.70"/>
                                          </p:val>
                                        </p:tav>
                                      </p:tavLst>
                                    </p:anim>
                                    <p:anim calcmode="lin" valueType="num">
                                      <p:cBhvr>
                                        <p:cTn id="265" dur="1000"/>
                                        <p:tgtEl>
                                          <p:spTgt spid="483457"/>
                                        </p:tgtEl>
                                        <p:attrNameLst>
                                          <p:attrName>ppt_h</p:attrName>
                                        </p:attrNameLst>
                                      </p:cBhvr>
                                      <p:tavLst>
                                        <p:tav tm="0">
                                          <p:val>
                                            <p:strVal val="ppt_h"/>
                                          </p:val>
                                        </p:tav>
                                        <p:tav tm="100000">
                                          <p:val>
                                            <p:strVal val="ppt_h"/>
                                          </p:val>
                                        </p:tav>
                                      </p:tavLst>
                                    </p:anim>
                                    <p:animEffect transition="out" filter="fade">
                                      <p:cBhvr>
                                        <p:cTn id="266" dur="1000"/>
                                        <p:tgtEl>
                                          <p:spTgt spid="483457"/>
                                        </p:tgtEl>
                                      </p:cBhvr>
                                    </p:animEffect>
                                    <p:set>
                                      <p:cBhvr>
                                        <p:cTn id="267" dur="1" fill="hold">
                                          <p:stCondLst>
                                            <p:cond delay="999"/>
                                          </p:stCondLst>
                                        </p:cTn>
                                        <p:tgtEl>
                                          <p:spTgt spid="483457"/>
                                        </p:tgtEl>
                                        <p:attrNameLst>
                                          <p:attrName>style.visibility</p:attrName>
                                        </p:attrNameLst>
                                      </p:cBhvr>
                                      <p:to>
                                        <p:strVal val="hidden"/>
                                      </p:to>
                                    </p:set>
                                  </p:childTnLst>
                                </p:cTn>
                              </p:par>
                              <p:par>
                                <p:cTn id="268" presetID="9" presetClass="entr" presetSubtype="0" fill="hold" grpId="0" nodeType="withEffect">
                                  <p:stCondLst>
                                    <p:cond delay="0"/>
                                  </p:stCondLst>
                                  <p:childTnLst>
                                    <p:set>
                                      <p:cBhvr>
                                        <p:cTn id="269" dur="1" fill="hold">
                                          <p:stCondLst>
                                            <p:cond delay="0"/>
                                          </p:stCondLst>
                                        </p:cTn>
                                        <p:tgtEl>
                                          <p:spTgt spid="483459"/>
                                        </p:tgtEl>
                                        <p:attrNameLst>
                                          <p:attrName>style.visibility</p:attrName>
                                        </p:attrNameLst>
                                      </p:cBhvr>
                                      <p:to>
                                        <p:strVal val="visible"/>
                                      </p:to>
                                    </p:set>
                                    <p:animEffect transition="in" filter="dissolve">
                                      <p:cBhvr>
                                        <p:cTn id="270" dur="500"/>
                                        <p:tgtEl>
                                          <p:spTgt spid="483459"/>
                                        </p:tgtEl>
                                      </p:cBhvr>
                                    </p:animEffect>
                                  </p:childTnLst>
                                </p:cTn>
                              </p:par>
                              <p:par>
                                <p:cTn id="271" presetID="55" presetClass="exit" presetSubtype="0" fill="hold" grpId="1" nodeType="withEffect">
                                  <p:stCondLst>
                                    <p:cond delay="0"/>
                                  </p:stCondLst>
                                  <p:childTnLst>
                                    <p:anim calcmode="lin" valueType="num">
                                      <p:cBhvr>
                                        <p:cTn id="272" dur="1000"/>
                                        <p:tgtEl>
                                          <p:spTgt spid="483405"/>
                                        </p:tgtEl>
                                        <p:attrNameLst>
                                          <p:attrName>ppt_w</p:attrName>
                                        </p:attrNameLst>
                                      </p:cBhvr>
                                      <p:tavLst>
                                        <p:tav tm="0">
                                          <p:val>
                                            <p:strVal val="ppt_w"/>
                                          </p:val>
                                        </p:tav>
                                        <p:tav tm="100000">
                                          <p:val>
                                            <p:strVal val="ppt_w*0.70"/>
                                          </p:val>
                                        </p:tav>
                                      </p:tavLst>
                                    </p:anim>
                                    <p:anim calcmode="lin" valueType="num">
                                      <p:cBhvr>
                                        <p:cTn id="273" dur="1000"/>
                                        <p:tgtEl>
                                          <p:spTgt spid="483405"/>
                                        </p:tgtEl>
                                        <p:attrNameLst>
                                          <p:attrName>ppt_h</p:attrName>
                                        </p:attrNameLst>
                                      </p:cBhvr>
                                      <p:tavLst>
                                        <p:tav tm="0">
                                          <p:val>
                                            <p:strVal val="ppt_h"/>
                                          </p:val>
                                        </p:tav>
                                        <p:tav tm="100000">
                                          <p:val>
                                            <p:strVal val="ppt_h"/>
                                          </p:val>
                                        </p:tav>
                                      </p:tavLst>
                                    </p:anim>
                                    <p:animEffect transition="out" filter="fade">
                                      <p:cBhvr>
                                        <p:cTn id="274" dur="1000"/>
                                        <p:tgtEl>
                                          <p:spTgt spid="483405"/>
                                        </p:tgtEl>
                                      </p:cBhvr>
                                    </p:animEffect>
                                    <p:set>
                                      <p:cBhvr>
                                        <p:cTn id="275" dur="1" fill="hold">
                                          <p:stCondLst>
                                            <p:cond delay="999"/>
                                          </p:stCondLst>
                                        </p:cTn>
                                        <p:tgtEl>
                                          <p:spTgt spid="483405"/>
                                        </p:tgtEl>
                                        <p:attrNameLst>
                                          <p:attrName>style.visibility</p:attrName>
                                        </p:attrNameLst>
                                      </p:cBhvr>
                                      <p:to>
                                        <p:strVal val="hidden"/>
                                      </p:to>
                                    </p:set>
                                  </p:childTnLst>
                                </p:cTn>
                              </p:par>
                              <p:par>
                                <p:cTn id="276" presetID="9" presetClass="entr" presetSubtype="0" fill="hold" grpId="0" nodeType="withEffect">
                                  <p:stCondLst>
                                    <p:cond delay="0"/>
                                  </p:stCondLst>
                                  <p:childTnLst>
                                    <p:set>
                                      <p:cBhvr>
                                        <p:cTn id="277" dur="1" fill="hold">
                                          <p:stCondLst>
                                            <p:cond delay="0"/>
                                          </p:stCondLst>
                                        </p:cTn>
                                        <p:tgtEl>
                                          <p:spTgt spid="483406"/>
                                        </p:tgtEl>
                                        <p:attrNameLst>
                                          <p:attrName>style.visibility</p:attrName>
                                        </p:attrNameLst>
                                      </p:cBhvr>
                                      <p:to>
                                        <p:strVal val="visible"/>
                                      </p:to>
                                    </p:set>
                                    <p:animEffect transition="in" filter="dissolve">
                                      <p:cBhvr>
                                        <p:cTn id="278" dur="500"/>
                                        <p:tgtEl>
                                          <p:spTgt spid="483406"/>
                                        </p:tgtEl>
                                      </p:cBhvr>
                                    </p:animEffect>
                                  </p:childTnLst>
                                </p:cTn>
                              </p:par>
                            </p:childTnLst>
                          </p:cTn>
                        </p:par>
                      </p:childTnLst>
                    </p:cTn>
                  </p:par>
                  <p:par>
                    <p:cTn id="279" fill="hold" nodeType="clickPar">
                      <p:stCondLst>
                        <p:cond delay="indefinite"/>
                      </p:stCondLst>
                      <p:childTnLst>
                        <p:par>
                          <p:cTn id="280" fill="hold" nodeType="withGroup">
                            <p:stCondLst>
                              <p:cond delay="0"/>
                            </p:stCondLst>
                            <p:childTnLst>
                              <p:par>
                                <p:cTn id="281" presetID="9" presetClass="entr" presetSubtype="0" fill="hold" nodeType="clickEffect">
                                  <p:stCondLst>
                                    <p:cond delay="0"/>
                                  </p:stCondLst>
                                  <p:childTnLst>
                                    <p:set>
                                      <p:cBhvr>
                                        <p:cTn id="282" dur="1" fill="hold">
                                          <p:stCondLst>
                                            <p:cond delay="0"/>
                                          </p:stCondLst>
                                        </p:cTn>
                                        <p:tgtEl>
                                          <p:spTgt spid="4"/>
                                        </p:tgtEl>
                                        <p:attrNameLst>
                                          <p:attrName>style.visibility</p:attrName>
                                        </p:attrNameLst>
                                      </p:cBhvr>
                                      <p:to>
                                        <p:strVal val="visible"/>
                                      </p:to>
                                    </p:set>
                                    <p:animEffect transition="in" filter="dissolve">
                                      <p:cBhvr>
                                        <p:cTn id="283" dur="500"/>
                                        <p:tgtEl>
                                          <p:spTgt spid="4"/>
                                        </p:tgtEl>
                                      </p:cBhvr>
                                    </p:animEffect>
                                  </p:childTnLst>
                                </p:cTn>
                              </p:par>
                              <p:par>
                                <p:cTn id="284" presetID="9" presetClass="exit" presetSubtype="0" fill="hold" nodeType="withEffect">
                                  <p:stCondLst>
                                    <p:cond delay="0"/>
                                  </p:stCondLst>
                                  <p:childTnLst>
                                    <p:animEffect transition="out" filter="dissolve">
                                      <p:cBhvr>
                                        <p:cTn id="285" dur="1000"/>
                                        <p:tgtEl>
                                          <p:spTgt spid="10"/>
                                        </p:tgtEl>
                                      </p:cBhvr>
                                    </p:animEffect>
                                    <p:set>
                                      <p:cBhvr>
                                        <p:cTn id="286" dur="1" fill="hold">
                                          <p:stCondLst>
                                            <p:cond delay="999"/>
                                          </p:stCondLst>
                                        </p:cTn>
                                        <p:tgtEl>
                                          <p:spTgt spid="10"/>
                                        </p:tgtEl>
                                        <p:attrNameLst>
                                          <p:attrName>style.visibility</p:attrName>
                                        </p:attrNameLst>
                                      </p:cBhvr>
                                      <p:to>
                                        <p:strVal val="hidden"/>
                                      </p:to>
                                    </p:set>
                                  </p:childTnLst>
                                </p:cTn>
                              </p:par>
                              <p:par>
                                <p:cTn id="287" presetID="9" presetClass="exit" presetSubtype="0" fill="hold" grpId="0" nodeType="withEffect">
                                  <p:stCondLst>
                                    <p:cond delay="0"/>
                                  </p:stCondLst>
                                  <p:childTnLst>
                                    <p:animEffect transition="out" filter="dissolve">
                                      <p:cBhvr>
                                        <p:cTn id="288" dur="1000"/>
                                        <p:tgtEl>
                                          <p:spTgt spid="483338"/>
                                        </p:tgtEl>
                                      </p:cBhvr>
                                    </p:animEffect>
                                    <p:set>
                                      <p:cBhvr>
                                        <p:cTn id="289" dur="1" fill="hold">
                                          <p:stCondLst>
                                            <p:cond delay="999"/>
                                          </p:stCondLst>
                                        </p:cTn>
                                        <p:tgtEl>
                                          <p:spTgt spid="483338"/>
                                        </p:tgtEl>
                                        <p:attrNameLst>
                                          <p:attrName>style.visibility</p:attrName>
                                        </p:attrNameLst>
                                      </p:cBhvr>
                                      <p:to>
                                        <p:strVal val="hidden"/>
                                      </p:to>
                                    </p:set>
                                  </p:childTnLst>
                                </p:cTn>
                              </p:par>
                              <p:par>
                                <p:cTn id="290" presetID="9" presetClass="entr" presetSubtype="0" fill="hold" nodeType="withEffect">
                                  <p:stCondLst>
                                    <p:cond delay="0"/>
                                  </p:stCondLst>
                                  <p:childTnLst>
                                    <p:set>
                                      <p:cBhvr>
                                        <p:cTn id="291" dur="1" fill="hold">
                                          <p:stCondLst>
                                            <p:cond delay="0"/>
                                          </p:stCondLst>
                                        </p:cTn>
                                        <p:tgtEl>
                                          <p:spTgt spid="24"/>
                                        </p:tgtEl>
                                        <p:attrNameLst>
                                          <p:attrName>style.visibility</p:attrName>
                                        </p:attrNameLst>
                                      </p:cBhvr>
                                      <p:to>
                                        <p:strVal val="visible"/>
                                      </p:to>
                                    </p:set>
                                    <p:animEffect transition="in" filter="dissolve">
                                      <p:cBhvr>
                                        <p:cTn id="292" dur="1000"/>
                                        <p:tgtEl>
                                          <p:spTgt spid="24"/>
                                        </p:tgtEl>
                                      </p:cBhvr>
                                    </p:animEffect>
                                  </p:childTnLst>
                                </p:cTn>
                              </p:par>
                            </p:childTnLst>
                          </p:cTn>
                        </p:par>
                        <p:par>
                          <p:cTn id="293" fill="hold" nodeType="afterGroup">
                            <p:stCondLst>
                              <p:cond delay="1000"/>
                            </p:stCondLst>
                            <p:childTnLst>
                              <p:par>
                                <p:cTn id="294" presetID="9" presetClass="exit" presetSubtype="0" fill="hold" grpId="1" nodeType="afterEffect">
                                  <p:stCondLst>
                                    <p:cond delay="0"/>
                                  </p:stCondLst>
                                  <p:childTnLst>
                                    <p:animEffect transition="out" filter="dissolve">
                                      <p:cBhvr>
                                        <p:cTn id="295" dur="500"/>
                                        <p:tgtEl>
                                          <p:spTgt spid="483458"/>
                                        </p:tgtEl>
                                      </p:cBhvr>
                                    </p:animEffect>
                                    <p:set>
                                      <p:cBhvr>
                                        <p:cTn id="296" dur="1" fill="hold">
                                          <p:stCondLst>
                                            <p:cond delay="499"/>
                                          </p:stCondLst>
                                        </p:cTn>
                                        <p:tgtEl>
                                          <p:spTgt spid="483458"/>
                                        </p:tgtEl>
                                        <p:attrNameLst>
                                          <p:attrName>style.visibility</p:attrName>
                                        </p:attrNameLst>
                                      </p:cBhvr>
                                      <p:to>
                                        <p:strVal val="hidden"/>
                                      </p:to>
                                    </p:set>
                                  </p:childTnLst>
                                </p:cTn>
                              </p:par>
                              <p:par>
                                <p:cTn id="297" presetID="9" presetClass="exit" presetSubtype="0" fill="hold" grpId="1" nodeType="withEffect">
                                  <p:stCondLst>
                                    <p:cond delay="0"/>
                                  </p:stCondLst>
                                  <p:childTnLst>
                                    <p:animEffect transition="out" filter="dissolve">
                                      <p:cBhvr>
                                        <p:cTn id="298" dur="500"/>
                                        <p:tgtEl>
                                          <p:spTgt spid="483459"/>
                                        </p:tgtEl>
                                      </p:cBhvr>
                                    </p:animEffect>
                                    <p:set>
                                      <p:cBhvr>
                                        <p:cTn id="299" dur="1" fill="hold">
                                          <p:stCondLst>
                                            <p:cond delay="499"/>
                                          </p:stCondLst>
                                        </p:cTn>
                                        <p:tgtEl>
                                          <p:spTgt spid="483459"/>
                                        </p:tgtEl>
                                        <p:attrNameLst>
                                          <p:attrName>style.visibility</p:attrName>
                                        </p:attrNameLst>
                                      </p:cBhvr>
                                      <p:to>
                                        <p:strVal val="hidden"/>
                                      </p:to>
                                    </p:set>
                                  </p:childTnLst>
                                </p:cTn>
                              </p:par>
                              <p:par>
                                <p:cTn id="300" presetID="9" presetClass="exit" presetSubtype="0" fill="hold" grpId="1" nodeType="withEffect">
                                  <p:stCondLst>
                                    <p:cond delay="0"/>
                                  </p:stCondLst>
                                  <p:childTnLst>
                                    <p:animEffect transition="out" filter="dissolve">
                                      <p:cBhvr>
                                        <p:cTn id="301" dur="500"/>
                                        <p:tgtEl>
                                          <p:spTgt spid="483406"/>
                                        </p:tgtEl>
                                      </p:cBhvr>
                                    </p:animEffect>
                                    <p:set>
                                      <p:cBhvr>
                                        <p:cTn id="302" dur="1" fill="hold">
                                          <p:stCondLst>
                                            <p:cond delay="499"/>
                                          </p:stCondLst>
                                        </p:cTn>
                                        <p:tgtEl>
                                          <p:spTgt spid="483406"/>
                                        </p:tgtEl>
                                        <p:attrNameLst>
                                          <p:attrName>style.visibility</p:attrName>
                                        </p:attrNameLst>
                                      </p:cBhvr>
                                      <p:to>
                                        <p:strVal val="hidden"/>
                                      </p:to>
                                    </p:set>
                                  </p:childTnLst>
                                </p:cTn>
                              </p:par>
                              <p:par>
                                <p:cTn id="303" presetID="9" presetClass="entr" presetSubtype="0" fill="hold" grpId="0" nodeType="withEffect">
                                  <p:stCondLst>
                                    <p:cond delay="0"/>
                                  </p:stCondLst>
                                  <p:childTnLst>
                                    <p:set>
                                      <p:cBhvr>
                                        <p:cTn id="304" dur="1" fill="hold">
                                          <p:stCondLst>
                                            <p:cond delay="0"/>
                                          </p:stCondLst>
                                        </p:cTn>
                                        <p:tgtEl>
                                          <p:spTgt spid="483460"/>
                                        </p:tgtEl>
                                        <p:attrNameLst>
                                          <p:attrName>style.visibility</p:attrName>
                                        </p:attrNameLst>
                                      </p:cBhvr>
                                      <p:to>
                                        <p:strVal val="visible"/>
                                      </p:to>
                                    </p:set>
                                    <p:animEffect transition="in" filter="dissolve">
                                      <p:cBhvr>
                                        <p:cTn id="305" dur="500"/>
                                        <p:tgtEl>
                                          <p:spTgt spid="483460"/>
                                        </p:tgtEl>
                                      </p:cBhvr>
                                    </p:animEffect>
                                  </p:childTnLst>
                                </p:cTn>
                              </p:par>
                              <p:par>
                                <p:cTn id="306" presetID="9" presetClass="entr" presetSubtype="0" fill="hold" grpId="0" nodeType="withEffect">
                                  <p:stCondLst>
                                    <p:cond delay="0"/>
                                  </p:stCondLst>
                                  <p:childTnLst>
                                    <p:set>
                                      <p:cBhvr>
                                        <p:cTn id="307" dur="1" fill="hold">
                                          <p:stCondLst>
                                            <p:cond delay="0"/>
                                          </p:stCondLst>
                                        </p:cTn>
                                        <p:tgtEl>
                                          <p:spTgt spid="483461"/>
                                        </p:tgtEl>
                                        <p:attrNameLst>
                                          <p:attrName>style.visibility</p:attrName>
                                        </p:attrNameLst>
                                      </p:cBhvr>
                                      <p:to>
                                        <p:strVal val="visible"/>
                                      </p:to>
                                    </p:set>
                                    <p:animEffect transition="in" filter="dissolve">
                                      <p:cBhvr>
                                        <p:cTn id="308" dur="500"/>
                                        <p:tgtEl>
                                          <p:spTgt spid="483461"/>
                                        </p:tgtEl>
                                      </p:cBhvr>
                                    </p:animEffect>
                                  </p:childTnLst>
                                </p:cTn>
                              </p:par>
                              <p:par>
                                <p:cTn id="309" presetID="9" presetClass="entr" presetSubtype="0" fill="hold" grpId="0" nodeType="withEffect">
                                  <p:stCondLst>
                                    <p:cond delay="0"/>
                                  </p:stCondLst>
                                  <p:childTnLst>
                                    <p:set>
                                      <p:cBhvr>
                                        <p:cTn id="310" dur="1" fill="hold">
                                          <p:stCondLst>
                                            <p:cond delay="0"/>
                                          </p:stCondLst>
                                        </p:cTn>
                                        <p:tgtEl>
                                          <p:spTgt spid="483407"/>
                                        </p:tgtEl>
                                        <p:attrNameLst>
                                          <p:attrName>style.visibility</p:attrName>
                                        </p:attrNameLst>
                                      </p:cBhvr>
                                      <p:to>
                                        <p:strVal val="visible"/>
                                      </p:to>
                                    </p:set>
                                    <p:animEffect transition="in" filter="dissolve">
                                      <p:cBhvr>
                                        <p:cTn id="311" dur="500"/>
                                        <p:tgtEl>
                                          <p:spTgt spid="483407"/>
                                        </p:tgtEl>
                                      </p:cBhvr>
                                    </p:animEffect>
                                  </p:childTnLst>
                                </p:cTn>
                              </p:par>
                            </p:childTnLst>
                          </p:cTn>
                        </p:par>
                      </p:childTnLst>
                    </p:cTn>
                  </p:par>
                  <p:par>
                    <p:cTn id="312" fill="hold" nodeType="clickPar">
                      <p:stCondLst>
                        <p:cond delay="indefinite"/>
                      </p:stCondLst>
                      <p:childTnLst>
                        <p:par>
                          <p:cTn id="313" fill="hold" nodeType="withGroup">
                            <p:stCondLst>
                              <p:cond delay="0"/>
                            </p:stCondLst>
                            <p:childTnLst>
                              <p:par>
                                <p:cTn id="314" presetID="9" presetClass="exit" presetSubtype="0" fill="hold" grpId="0" nodeType="clickEffect">
                                  <p:stCondLst>
                                    <p:cond delay="0"/>
                                  </p:stCondLst>
                                  <p:childTnLst>
                                    <p:animEffect transition="out" filter="dissolve">
                                      <p:cBhvr>
                                        <p:cTn id="315" dur="1000"/>
                                        <p:tgtEl>
                                          <p:spTgt spid="483339"/>
                                        </p:tgtEl>
                                      </p:cBhvr>
                                    </p:animEffect>
                                    <p:set>
                                      <p:cBhvr>
                                        <p:cTn id="316" dur="1" fill="hold">
                                          <p:stCondLst>
                                            <p:cond delay="999"/>
                                          </p:stCondLst>
                                        </p:cTn>
                                        <p:tgtEl>
                                          <p:spTgt spid="483339"/>
                                        </p:tgtEl>
                                        <p:attrNameLst>
                                          <p:attrName>style.visibility</p:attrName>
                                        </p:attrNameLst>
                                      </p:cBhvr>
                                      <p:to>
                                        <p:strVal val="hidden"/>
                                      </p:to>
                                    </p:set>
                                  </p:childTnLst>
                                </p:cTn>
                              </p:par>
                              <p:par>
                                <p:cTn id="317" presetID="9" presetClass="exit" presetSubtype="0" fill="hold" nodeType="withEffect">
                                  <p:stCondLst>
                                    <p:cond delay="0"/>
                                  </p:stCondLst>
                                  <p:childTnLst>
                                    <p:animEffect transition="out" filter="dissolve">
                                      <p:cBhvr>
                                        <p:cTn id="318" dur="1000"/>
                                        <p:tgtEl>
                                          <p:spTgt spid="15"/>
                                        </p:tgtEl>
                                      </p:cBhvr>
                                    </p:animEffect>
                                    <p:set>
                                      <p:cBhvr>
                                        <p:cTn id="319" dur="1" fill="hold">
                                          <p:stCondLst>
                                            <p:cond delay="999"/>
                                          </p:stCondLst>
                                        </p:cTn>
                                        <p:tgtEl>
                                          <p:spTgt spid="15"/>
                                        </p:tgtEl>
                                        <p:attrNameLst>
                                          <p:attrName>style.visibility</p:attrName>
                                        </p:attrNameLst>
                                      </p:cBhvr>
                                      <p:to>
                                        <p:strVal val="hidden"/>
                                      </p:to>
                                    </p:set>
                                  </p:childTnLst>
                                </p:cTn>
                              </p:par>
                              <p:par>
                                <p:cTn id="320" presetID="9" presetClass="entr" presetSubtype="0" fill="hold" nodeType="withEffect">
                                  <p:stCondLst>
                                    <p:cond delay="0"/>
                                  </p:stCondLst>
                                  <p:childTnLst>
                                    <p:set>
                                      <p:cBhvr>
                                        <p:cTn id="321" dur="1" fill="hold">
                                          <p:stCondLst>
                                            <p:cond delay="0"/>
                                          </p:stCondLst>
                                        </p:cTn>
                                        <p:tgtEl>
                                          <p:spTgt spid="23"/>
                                        </p:tgtEl>
                                        <p:attrNameLst>
                                          <p:attrName>style.visibility</p:attrName>
                                        </p:attrNameLst>
                                      </p:cBhvr>
                                      <p:to>
                                        <p:strVal val="visible"/>
                                      </p:to>
                                    </p:set>
                                    <p:animEffect transition="in" filter="dissolve">
                                      <p:cBhvr>
                                        <p:cTn id="322" dur="1000"/>
                                        <p:tgtEl>
                                          <p:spTgt spid="23"/>
                                        </p:tgtEl>
                                      </p:cBhvr>
                                    </p:animEffect>
                                  </p:childTnLst>
                                </p:cTn>
                              </p:par>
                              <p:par>
                                <p:cTn id="323" presetID="9" presetClass="exit" presetSubtype="0" fill="hold" grpId="1" nodeType="withEffect">
                                  <p:stCondLst>
                                    <p:cond delay="0"/>
                                  </p:stCondLst>
                                  <p:childTnLst>
                                    <p:animEffect transition="out" filter="dissolve">
                                      <p:cBhvr>
                                        <p:cTn id="324" dur="1000"/>
                                        <p:tgtEl>
                                          <p:spTgt spid="483338"/>
                                        </p:tgtEl>
                                      </p:cBhvr>
                                    </p:animEffect>
                                    <p:set>
                                      <p:cBhvr>
                                        <p:cTn id="325" dur="1" fill="hold">
                                          <p:stCondLst>
                                            <p:cond delay="999"/>
                                          </p:stCondLst>
                                        </p:cTn>
                                        <p:tgtEl>
                                          <p:spTgt spid="483338"/>
                                        </p:tgtEl>
                                        <p:attrNameLst>
                                          <p:attrName>style.visibility</p:attrName>
                                        </p:attrNameLst>
                                      </p:cBhvr>
                                      <p:to>
                                        <p:strVal val="hidden"/>
                                      </p:to>
                                    </p:set>
                                  </p:childTnLst>
                                </p:cTn>
                              </p:par>
                              <p:par>
                                <p:cTn id="326" presetID="9" presetClass="entr" presetSubtype="0" fill="hold" grpId="0" nodeType="withEffect">
                                  <p:stCondLst>
                                    <p:cond delay="0"/>
                                  </p:stCondLst>
                                  <p:childTnLst>
                                    <p:set>
                                      <p:cBhvr>
                                        <p:cTn id="327" dur="1" fill="hold">
                                          <p:stCondLst>
                                            <p:cond delay="0"/>
                                          </p:stCondLst>
                                        </p:cTn>
                                        <p:tgtEl>
                                          <p:spTgt spid="483337"/>
                                        </p:tgtEl>
                                        <p:attrNameLst>
                                          <p:attrName>style.visibility</p:attrName>
                                        </p:attrNameLst>
                                      </p:cBhvr>
                                      <p:to>
                                        <p:strVal val="visible"/>
                                      </p:to>
                                    </p:set>
                                    <p:animEffect transition="in" filter="dissolve">
                                      <p:cBhvr>
                                        <p:cTn id="328" dur="1000"/>
                                        <p:tgtEl>
                                          <p:spTgt spid="483337"/>
                                        </p:tgtEl>
                                      </p:cBhvr>
                                    </p:animEffect>
                                  </p:childTnLst>
                                </p:cTn>
                              </p:par>
                            </p:childTnLst>
                          </p:cTn>
                        </p:par>
                        <p:par>
                          <p:cTn id="329" fill="hold" nodeType="afterGroup">
                            <p:stCondLst>
                              <p:cond delay="1000"/>
                            </p:stCondLst>
                            <p:childTnLst>
                              <p:par>
                                <p:cTn id="330" presetID="9" presetClass="exit" presetSubtype="0" fill="hold" grpId="1" nodeType="afterEffect">
                                  <p:stCondLst>
                                    <p:cond delay="0"/>
                                  </p:stCondLst>
                                  <p:childTnLst>
                                    <p:animEffect transition="out" filter="dissolve">
                                      <p:cBhvr>
                                        <p:cTn id="331" dur="500"/>
                                        <p:tgtEl>
                                          <p:spTgt spid="483460"/>
                                        </p:tgtEl>
                                      </p:cBhvr>
                                    </p:animEffect>
                                    <p:set>
                                      <p:cBhvr>
                                        <p:cTn id="332" dur="1" fill="hold">
                                          <p:stCondLst>
                                            <p:cond delay="499"/>
                                          </p:stCondLst>
                                        </p:cTn>
                                        <p:tgtEl>
                                          <p:spTgt spid="483460"/>
                                        </p:tgtEl>
                                        <p:attrNameLst>
                                          <p:attrName>style.visibility</p:attrName>
                                        </p:attrNameLst>
                                      </p:cBhvr>
                                      <p:to>
                                        <p:strVal val="hidden"/>
                                      </p:to>
                                    </p:set>
                                  </p:childTnLst>
                                </p:cTn>
                              </p:par>
                              <p:par>
                                <p:cTn id="333" presetID="9" presetClass="exit" presetSubtype="0" fill="hold" grpId="1" nodeType="withEffect">
                                  <p:stCondLst>
                                    <p:cond delay="0"/>
                                  </p:stCondLst>
                                  <p:childTnLst>
                                    <p:animEffect transition="out" filter="dissolve">
                                      <p:cBhvr>
                                        <p:cTn id="334" dur="500"/>
                                        <p:tgtEl>
                                          <p:spTgt spid="483461"/>
                                        </p:tgtEl>
                                      </p:cBhvr>
                                    </p:animEffect>
                                    <p:set>
                                      <p:cBhvr>
                                        <p:cTn id="335" dur="1" fill="hold">
                                          <p:stCondLst>
                                            <p:cond delay="499"/>
                                          </p:stCondLst>
                                        </p:cTn>
                                        <p:tgtEl>
                                          <p:spTgt spid="483461"/>
                                        </p:tgtEl>
                                        <p:attrNameLst>
                                          <p:attrName>style.visibility</p:attrName>
                                        </p:attrNameLst>
                                      </p:cBhvr>
                                      <p:to>
                                        <p:strVal val="hidden"/>
                                      </p:to>
                                    </p:set>
                                  </p:childTnLst>
                                </p:cTn>
                              </p:par>
                              <p:par>
                                <p:cTn id="336" presetID="9" presetClass="exit" presetSubtype="0" fill="hold" grpId="1" nodeType="withEffect">
                                  <p:stCondLst>
                                    <p:cond delay="0"/>
                                  </p:stCondLst>
                                  <p:childTnLst>
                                    <p:animEffect transition="out" filter="dissolve">
                                      <p:cBhvr>
                                        <p:cTn id="337" dur="500"/>
                                        <p:tgtEl>
                                          <p:spTgt spid="483407"/>
                                        </p:tgtEl>
                                      </p:cBhvr>
                                    </p:animEffect>
                                    <p:set>
                                      <p:cBhvr>
                                        <p:cTn id="338" dur="1" fill="hold">
                                          <p:stCondLst>
                                            <p:cond delay="499"/>
                                          </p:stCondLst>
                                        </p:cTn>
                                        <p:tgtEl>
                                          <p:spTgt spid="483407"/>
                                        </p:tgtEl>
                                        <p:attrNameLst>
                                          <p:attrName>style.visibility</p:attrName>
                                        </p:attrNameLst>
                                      </p:cBhvr>
                                      <p:to>
                                        <p:strVal val="hidden"/>
                                      </p:to>
                                    </p:set>
                                  </p:childTnLst>
                                </p:cTn>
                              </p:par>
                              <p:par>
                                <p:cTn id="339" presetID="9" presetClass="entr" presetSubtype="0" fill="hold" grpId="0" nodeType="withEffect">
                                  <p:stCondLst>
                                    <p:cond delay="0"/>
                                  </p:stCondLst>
                                  <p:childTnLst>
                                    <p:set>
                                      <p:cBhvr>
                                        <p:cTn id="340" dur="1" fill="hold">
                                          <p:stCondLst>
                                            <p:cond delay="0"/>
                                          </p:stCondLst>
                                        </p:cTn>
                                        <p:tgtEl>
                                          <p:spTgt spid="483462"/>
                                        </p:tgtEl>
                                        <p:attrNameLst>
                                          <p:attrName>style.visibility</p:attrName>
                                        </p:attrNameLst>
                                      </p:cBhvr>
                                      <p:to>
                                        <p:strVal val="visible"/>
                                      </p:to>
                                    </p:set>
                                    <p:animEffect transition="in" filter="dissolve">
                                      <p:cBhvr>
                                        <p:cTn id="341" dur="500"/>
                                        <p:tgtEl>
                                          <p:spTgt spid="483462"/>
                                        </p:tgtEl>
                                      </p:cBhvr>
                                    </p:animEffect>
                                  </p:childTnLst>
                                </p:cTn>
                              </p:par>
                              <p:par>
                                <p:cTn id="342" presetID="9" presetClass="entr" presetSubtype="0" fill="hold" grpId="0" nodeType="withEffect">
                                  <p:stCondLst>
                                    <p:cond delay="0"/>
                                  </p:stCondLst>
                                  <p:childTnLst>
                                    <p:set>
                                      <p:cBhvr>
                                        <p:cTn id="343" dur="1" fill="hold">
                                          <p:stCondLst>
                                            <p:cond delay="0"/>
                                          </p:stCondLst>
                                        </p:cTn>
                                        <p:tgtEl>
                                          <p:spTgt spid="483463"/>
                                        </p:tgtEl>
                                        <p:attrNameLst>
                                          <p:attrName>style.visibility</p:attrName>
                                        </p:attrNameLst>
                                      </p:cBhvr>
                                      <p:to>
                                        <p:strVal val="visible"/>
                                      </p:to>
                                    </p:set>
                                    <p:animEffect transition="in" filter="dissolve">
                                      <p:cBhvr>
                                        <p:cTn id="344" dur="500"/>
                                        <p:tgtEl>
                                          <p:spTgt spid="483463"/>
                                        </p:tgtEl>
                                      </p:cBhvr>
                                    </p:animEffect>
                                  </p:childTnLst>
                                </p:cTn>
                              </p:par>
                              <p:par>
                                <p:cTn id="345" presetID="9" presetClass="entr" presetSubtype="0" fill="hold" grpId="0" nodeType="withEffect">
                                  <p:stCondLst>
                                    <p:cond delay="0"/>
                                  </p:stCondLst>
                                  <p:childTnLst>
                                    <p:set>
                                      <p:cBhvr>
                                        <p:cTn id="346" dur="1" fill="hold">
                                          <p:stCondLst>
                                            <p:cond delay="0"/>
                                          </p:stCondLst>
                                        </p:cTn>
                                        <p:tgtEl>
                                          <p:spTgt spid="483408"/>
                                        </p:tgtEl>
                                        <p:attrNameLst>
                                          <p:attrName>style.visibility</p:attrName>
                                        </p:attrNameLst>
                                      </p:cBhvr>
                                      <p:to>
                                        <p:strVal val="visible"/>
                                      </p:to>
                                    </p:set>
                                    <p:animEffect transition="in" filter="dissolve">
                                      <p:cBhvr>
                                        <p:cTn id="347" dur="500"/>
                                        <p:tgtEl>
                                          <p:spTgt spid="483408"/>
                                        </p:tgtEl>
                                      </p:cBhvr>
                                    </p:animEffect>
                                  </p:childTnLst>
                                </p:cTn>
                              </p:par>
                            </p:childTnLst>
                          </p:cTn>
                        </p:par>
                      </p:childTnLst>
                    </p:cTn>
                  </p:par>
                  <p:par>
                    <p:cTn id="348" fill="hold" nodeType="clickPar">
                      <p:stCondLst>
                        <p:cond delay="indefinite"/>
                      </p:stCondLst>
                      <p:childTnLst>
                        <p:par>
                          <p:cTn id="349" fill="hold" nodeType="withGroup">
                            <p:stCondLst>
                              <p:cond delay="0"/>
                            </p:stCondLst>
                            <p:childTnLst>
                              <p:par>
                                <p:cTn id="350" presetID="10" presetClass="entr" presetSubtype="0" fill="hold" grpId="0" nodeType="clickEffect">
                                  <p:stCondLst>
                                    <p:cond delay="0"/>
                                  </p:stCondLst>
                                  <p:childTnLst>
                                    <p:set>
                                      <p:cBhvr>
                                        <p:cTn id="351" dur="1" fill="hold">
                                          <p:stCondLst>
                                            <p:cond delay="0"/>
                                          </p:stCondLst>
                                        </p:cTn>
                                        <p:tgtEl>
                                          <p:spTgt spid="483465"/>
                                        </p:tgtEl>
                                        <p:attrNameLst>
                                          <p:attrName>style.visibility</p:attrName>
                                        </p:attrNameLst>
                                      </p:cBhvr>
                                      <p:to>
                                        <p:strVal val="visible"/>
                                      </p:to>
                                    </p:set>
                                    <p:animEffect transition="in" filter="fade">
                                      <p:cBhvr>
                                        <p:cTn id="352" dur="2000"/>
                                        <p:tgtEl>
                                          <p:spTgt spid="483465"/>
                                        </p:tgtEl>
                                      </p:cBhvr>
                                    </p:animEffect>
                                  </p:childTnLst>
                                </p:cTn>
                              </p:par>
                            </p:childTnLst>
                          </p:cTn>
                        </p:par>
                      </p:childTnLst>
                    </p:cTn>
                  </p:par>
                  <p:par>
                    <p:cTn id="353" fill="hold" nodeType="clickPar">
                      <p:stCondLst>
                        <p:cond delay="indefinite"/>
                      </p:stCondLst>
                      <p:childTnLst>
                        <p:par>
                          <p:cTn id="354" fill="hold" nodeType="withGroup">
                            <p:stCondLst>
                              <p:cond delay="0"/>
                            </p:stCondLst>
                            <p:childTnLst>
                              <p:par>
                                <p:cTn id="355" presetID="53" presetClass="entr" presetSubtype="0" fill="hold" grpId="0" nodeType="clickEffect">
                                  <p:stCondLst>
                                    <p:cond delay="0"/>
                                  </p:stCondLst>
                                  <p:childTnLst>
                                    <p:set>
                                      <p:cBhvr>
                                        <p:cTn id="356" dur="1" fill="hold">
                                          <p:stCondLst>
                                            <p:cond delay="0"/>
                                          </p:stCondLst>
                                        </p:cTn>
                                        <p:tgtEl>
                                          <p:spTgt spid="483464"/>
                                        </p:tgtEl>
                                        <p:attrNameLst>
                                          <p:attrName>style.visibility</p:attrName>
                                        </p:attrNameLst>
                                      </p:cBhvr>
                                      <p:to>
                                        <p:strVal val="visible"/>
                                      </p:to>
                                    </p:set>
                                    <p:anim calcmode="lin" valueType="num">
                                      <p:cBhvr>
                                        <p:cTn id="357" dur="500" fill="hold"/>
                                        <p:tgtEl>
                                          <p:spTgt spid="483464"/>
                                        </p:tgtEl>
                                        <p:attrNameLst>
                                          <p:attrName>ppt_w</p:attrName>
                                        </p:attrNameLst>
                                      </p:cBhvr>
                                      <p:tavLst>
                                        <p:tav tm="0">
                                          <p:val>
                                            <p:fltVal val="0"/>
                                          </p:val>
                                        </p:tav>
                                        <p:tav tm="100000">
                                          <p:val>
                                            <p:strVal val="#ppt_w"/>
                                          </p:val>
                                        </p:tav>
                                      </p:tavLst>
                                    </p:anim>
                                    <p:anim calcmode="lin" valueType="num">
                                      <p:cBhvr>
                                        <p:cTn id="358" dur="500" fill="hold"/>
                                        <p:tgtEl>
                                          <p:spTgt spid="483464"/>
                                        </p:tgtEl>
                                        <p:attrNameLst>
                                          <p:attrName>ppt_h</p:attrName>
                                        </p:attrNameLst>
                                      </p:cBhvr>
                                      <p:tavLst>
                                        <p:tav tm="0">
                                          <p:val>
                                            <p:fltVal val="0"/>
                                          </p:val>
                                        </p:tav>
                                        <p:tav tm="100000">
                                          <p:val>
                                            <p:strVal val="#ppt_h"/>
                                          </p:val>
                                        </p:tav>
                                      </p:tavLst>
                                    </p:anim>
                                    <p:animEffect transition="in" filter="fade">
                                      <p:cBhvr>
                                        <p:cTn id="359" dur="500"/>
                                        <p:tgtEl>
                                          <p:spTgt spid="483464"/>
                                        </p:tgtEl>
                                      </p:cBhvr>
                                    </p:animEffect>
                                  </p:childTnLst>
                                </p:cTn>
                              </p:par>
                            </p:childTnLst>
                          </p:cTn>
                        </p:par>
                      </p:childTnLst>
                    </p:cTn>
                  </p:par>
                  <p:par>
                    <p:cTn id="360" fill="hold" nodeType="clickPar">
                      <p:stCondLst>
                        <p:cond delay="indefinite"/>
                      </p:stCondLst>
                      <p:childTnLst>
                        <p:par>
                          <p:cTn id="361" fill="hold" nodeType="withGroup">
                            <p:stCondLst>
                              <p:cond delay="0"/>
                            </p:stCondLst>
                            <p:childTnLst>
                              <p:par>
                                <p:cTn id="362" presetID="40" presetClass="entr" presetSubtype="0" fill="hold" grpId="0" nodeType="clickEffect">
                                  <p:stCondLst>
                                    <p:cond delay="0"/>
                                  </p:stCondLst>
                                  <p:childTnLst>
                                    <p:set>
                                      <p:cBhvr>
                                        <p:cTn id="363" dur="1" fill="hold">
                                          <p:stCondLst>
                                            <p:cond delay="0"/>
                                          </p:stCondLst>
                                        </p:cTn>
                                        <p:tgtEl>
                                          <p:spTgt spid="483466"/>
                                        </p:tgtEl>
                                        <p:attrNameLst>
                                          <p:attrName>style.visibility</p:attrName>
                                        </p:attrNameLst>
                                      </p:cBhvr>
                                      <p:to>
                                        <p:strVal val="visible"/>
                                      </p:to>
                                    </p:set>
                                    <p:animEffect transition="in" filter="fade">
                                      <p:cBhvr>
                                        <p:cTn id="364" dur="1000"/>
                                        <p:tgtEl>
                                          <p:spTgt spid="483466"/>
                                        </p:tgtEl>
                                      </p:cBhvr>
                                    </p:animEffect>
                                    <p:anim calcmode="lin" valueType="num">
                                      <p:cBhvr>
                                        <p:cTn id="365" dur="1000" fill="hold"/>
                                        <p:tgtEl>
                                          <p:spTgt spid="483466"/>
                                        </p:tgtEl>
                                        <p:attrNameLst>
                                          <p:attrName>ppt_x</p:attrName>
                                        </p:attrNameLst>
                                      </p:cBhvr>
                                      <p:tavLst>
                                        <p:tav tm="0">
                                          <p:val>
                                            <p:strVal val="#ppt_x-.1"/>
                                          </p:val>
                                        </p:tav>
                                        <p:tav tm="100000">
                                          <p:val>
                                            <p:strVal val="#ppt_x"/>
                                          </p:val>
                                        </p:tav>
                                      </p:tavLst>
                                    </p:anim>
                                    <p:anim calcmode="lin" valueType="num">
                                      <p:cBhvr>
                                        <p:cTn id="366" dur="1000" fill="hold"/>
                                        <p:tgtEl>
                                          <p:spTgt spid="483466"/>
                                        </p:tgtEl>
                                        <p:attrNameLst>
                                          <p:attrName>ppt_y</p:attrName>
                                        </p:attrNameLst>
                                      </p:cBhvr>
                                      <p:tavLst>
                                        <p:tav tm="0">
                                          <p:val>
                                            <p:strVal val="#ppt_y"/>
                                          </p:val>
                                        </p:tav>
                                        <p:tav tm="100000">
                                          <p:val>
                                            <p:strVal val="#ppt_y"/>
                                          </p:val>
                                        </p:tav>
                                      </p:tavLst>
                                    </p:anim>
                                  </p:childTnLst>
                                </p:cTn>
                              </p:par>
                            </p:childTnLst>
                          </p:cTn>
                        </p:par>
                      </p:childTnLst>
                    </p:cTn>
                  </p:par>
                  <p:par>
                    <p:cTn id="367" fill="hold" nodeType="clickPar">
                      <p:stCondLst>
                        <p:cond delay="indefinite"/>
                      </p:stCondLst>
                      <p:childTnLst>
                        <p:par>
                          <p:cTn id="368" fill="hold" nodeType="withGroup">
                            <p:stCondLst>
                              <p:cond delay="0"/>
                            </p:stCondLst>
                            <p:childTnLst>
                              <p:par>
                                <p:cTn id="369" presetID="10" presetClass="entr" presetSubtype="0" fill="hold" grpId="0" nodeType="clickEffect">
                                  <p:stCondLst>
                                    <p:cond delay="0"/>
                                  </p:stCondLst>
                                  <p:childTnLst>
                                    <p:set>
                                      <p:cBhvr>
                                        <p:cTn id="370" dur="1" fill="hold">
                                          <p:stCondLst>
                                            <p:cond delay="0"/>
                                          </p:stCondLst>
                                        </p:cTn>
                                        <p:tgtEl>
                                          <p:spTgt spid="483468"/>
                                        </p:tgtEl>
                                        <p:attrNameLst>
                                          <p:attrName>style.visibility</p:attrName>
                                        </p:attrNameLst>
                                      </p:cBhvr>
                                      <p:to>
                                        <p:strVal val="visible"/>
                                      </p:to>
                                    </p:set>
                                    <p:animEffect transition="in" filter="fade">
                                      <p:cBhvr>
                                        <p:cTn id="371" dur="2000"/>
                                        <p:tgtEl>
                                          <p:spTgt spid="483468"/>
                                        </p:tgtEl>
                                      </p:cBhvr>
                                    </p:animEffect>
                                  </p:childTnLst>
                                </p:cTn>
                              </p:par>
                            </p:childTnLst>
                          </p:cTn>
                        </p:par>
                        <p:par>
                          <p:cTn id="372" fill="hold" nodeType="afterGroup">
                            <p:stCondLst>
                              <p:cond delay="2000"/>
                            </p:stCondLst>
                            <p:childTnLst>
                              <p:par>
                                <p:cTn id="373" presetID="10" presetClass="entr" presetSubtype="0" fill="hold" grpId="0" nodeType="afterEffect">
                                  <p:stCondLst>
                                    <p:cond delay="0"/>
                                  </p:stCondLst>
                                  <p:childTnLst>
                                    <p:set>
                                      <p:cBhvr>
                                        <p:cTn id="374" dur="1" fill="hold">
                                          <p:stCondLst>
                                            <p:cond delay="0"/>
                                          </p:stCondLst>
                                        </p:cTn>
                                        <p:tgtEl>
                                          <p:spTgt spid="483467"/>
                                        </p:tgtEl>
                                        <p:attrNameLst>
                                          <p:attrName>style.visibility</p:attrName>
                                        </p:attrNameLst>
                                      </p:cBhvr>
                                      <p:to>
                                        <p:strVal val="visible"/>
                                      </p:to>
                                    </p:set>
                                    <p:animEffect transition="in" filter="fade">
                                      <p:cBhvr>
                                        <p:cTn id="375" dur="2000"/>
                                        <p:tgtEl>
                                          <p:spTgt spid="483467"/>
                                        </p:tgtEl>
                                      </p:cBhvr>
                                    </p:animEffect>
                                  </p:childTnLst>
                                </p:cTn>
                              </p:par>
                            </p:childTnLst>
                          </p:cTn>
                        </p:par>
                      </p:childTnLst>
                    </p:cTn>
                  </p:par>
                  <p:par>
                    <p:cTn id="376" fill="hold" nodeType="clickPar">
                      <p:stCondLst>
                        <p:cond delay="indefinite"/>
                      </p:stCondLst>
                      <p:childTnLst>
                        <p:par>
                          <p:cTn id="377" fill="hold" nodeType="withGroup">
                            <p:stCondLst>
                              <p:cond delay="0"/>
                            </p:stCondLst>
                            <p:childTnLst>
                              <p:par>
                                <p:cTn id="378" presetID="1" presetClass="entr" presetSubtype="0" fill="hold" grpId="1" nodeType="clickEffect">
                                  <p:stCondLst>
                                    <p:cond delay="0"/>
                                  </p:stCondLst>
                                  <p:childTnLst>
                                    <p:set>
                                      <p:cBhvr>
                                        <p:cTn id="379" dur="1" fill="hold">
                                          <p:stCondLst>
                                            <p:cond delay="0"/>
                                          </p:stCondLst>
                                        </p:cTn>
                                        <p:tgtEl>
                                          <p:spTgt spid="483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0" grpId="0" animBg="1"/>
      <p:bldP spid="483331" grpId="0" animBg="1"/>
      <p:bldP spid="483332" grpId="0" animBg="1"/>
      <p:bldP spid="483334" grpId="0" animBg="1"/>
      <p:bldP spid="483335" grpId="0" animBg="1"/>
      <p:bldP spid="483337" grpId="0" animBg="1"/>
      <p:bldP spid="483338" grpId="0" animBg="1"/>
      <p:bldP spid="483338" grpId="1" animBg="1"/>
      <p:bldP spid="483339" grpId="0" animBg="1"/>
      <p:bldP spid="483340" grpId="0" animBg="1"/>
      <p:bldP spid="483340" grpId="1" animBg="1"/>
      <p:bldP spid="483341" grpId="0" animBg="1"/>
      <p:bldP spid="483342" grpId="0" animBg="1"/>
      <p:bldP spid="483343" grpId="0" animBg="1"/>
      <p:bldP spid="483344" grpId="0" animBg="1"/>
      <p:bldP spid="483347" grpId="0" animBg="1"/>
      <p:bldP spid="483395" grpId="0" animBg="1"/>
      <p:bldP spid="483395" grpId="1" animBg="1"/>
      <p:bldP spid="483396" grpId="0" animBg="1"/>
      <p:bldP spid="483396" grpId="1" animBg="1"/>
      <p:bldP spid="483401" grpId="0"/>
      <p:bldP spid="483401" grpId="1"/>
      <p:bldP spid="483402" grpId="0"/>
      <p:bldP spid="483402" grpId="1"/>
      <p:bldP spid="483403" grpId="0"/>
      <p:bldP spid="483403" grpId="1"/>
      <p:bldP spid="483404" grpId="0"/>
      <p:bldP spid="483404" grpId="1"/>
      <p:bldP spid="483405" grpId="0"/>
      <p:bldP spid="483405" grpId="1"/>
      <p:bldP spid="483406" grpId="0"/>
      <p:bldP spid="483406" grpId="1"/>
      <p:bldP spid="483407" grpId="0"/>
      <p:bldP spid="483407" grpId="1"/>
      <p:bldP spid="483408" grpId="0"/>
      <p:bldP spid="483445" grpId="0"/>
      <p:bldP spid="483445" grpId="1"/>
      <p:bldP spid="483446" grpId="0"/>
      <p:bldP spid="483446" grpId="1"/>
      <p:bldP spid="483447" grpId="0"/>
      <p:bldP spid="483447" grpId="1"/>
      <p:bldP spid="483448" grpId="0"/>
      <p:bldP spid="483448" grpId="1"/>
      <p:bldP spid="483449" grpId="0"/>
      <p:bldP spid="483449" grpId="1"/>
      <p:bldP spid="483450" grpId="0"/>
      <p:bldP spid="483450" grpId="1"/>
      <p:bldP spid="483451" grpId="0"/>
      <p:bldP spid="483451" grpId="1"/>
      <p:bldP spid="483452" grpId="0"/>
      <p:bldP spid="483452" grpId="1"/>
      <p:bldP spid="483453" grpId="0"/>
      <p:bldP spid="483453" grpId="1"/>
      <p:bldP spid="483454" grpId="0"/>
      <p:bldP spid="483454" grpId="1"/>
      <p:bldP spid="483455" grpId="0"/>
      <p:bldP spid="483455" grpId="1"/>
      <p:bldP spid="483456" grpId="0"/>
      <p:bldP spid="483456" grpId="1"/>
      <p:bldP spid="483457" grpId="0"/>
      <p:bldP spid="483457" grpId="1"/>
      <p:bldP spid="483458" grpId="0"/>
      <p:bldP spid="483458" grpId="1"/>
      <p:bldP spid="483459" grpId="0"/>
      <p:bldP spid="483459" grpId="1"/>
      <p:bldP spid="483460" grpId="0"/>
      <p:bldP spid="483460" grpId="1"/>
      <p:bldP spid="483461" grpId="0"/>
      <p:bldP spid="483461" grpId="1"/>
      <p:bldP spid="483462" grpId="0"/>
      <p:bldP spid="483463" grpId="0"/>
      <p:bldP spid="483464" grpId="0"/>
      <p:bldP spid="483465" grpId="0"/>
      <p:bldP spid="483466" grpId="0"/>
      <p:bldP spid="483466" grpId="1"/>
      <p:bldP spid="483467" grpId="0"/>
      <p:bldP spid="483468" grpId="0"/>
      <p:bldP spid="483469" grpId="0" animBg="1"/>
      <p:bldP spid="48347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C9127D4-83DC-49A5-AB1D-19C0DA180BA8}" type="slidenum">
              <a:rPr lang="en-US" sz="1400" smtClean="0">
                <a:solidFill>
                  <a:schemeClr val="tx1"/>
                </a:solidFill>
              </a:rPr>
              <a:pPr eaLnBrk="1" hangingPunct="1"/>
              <a:t>65</a:t>
            </a:fld>
            <a:endParaRPr lang="en-US" sz="1400" smtClean="0">
              <a:solidFill>
                <a:schemeClr val="tx1"/>
              </a:solidFill>
            </a:endParaRPr>
          </a:p>
        </p:txBody>
      </p:sp>
      <p:sp>
        <p:nvSpPr>
          <p:cNvPr id="70658" name="Rectangle 2"/>
          <p:cNvSpPr>
            <a:spLocks noGrp="1" noChangeArrowheads="1"/>
          </p:cNvSpPr>
          <p:nvPr>
            <p:ph type="title" idx="4294967295"/>
          </p:nvPr>
        </p:nvSpPr>
        <p:spPr>
          <a:xfrm>
            <a:off x="304800" y="152400"/>
            <a:ext cx="8639175" cy="1143000"/>
          </a:xfrm>
        </p:spPr>
        <p:txBody>
          <a:bodyPr anchor="ctr"/>
          <a:lstStyle/>
          <a:p>
            <a:pPr algn="ctr" eaLnBrk="1" hangingPunct="1"/>
            <a:r>
              <a:rPr lang="en-US" sz="3600" u="sng" dirty="0" smtClean="0">
                <a:solidFill>
                  <a:schemeClr val="tx1"/>
                </a:solidFill>
              </a:rPr>
              <a:t>Limiting Reactants</a:t>
            </a:r>
          </a:p>
        </p:txBody>
      </p:sp>
      <p:sp>
        <p:nvSpPr>
          <p:cNvPr id="70659" name="Rectangle 3"/>
          <p:cNvSpPr>
            <a:spLocks noGrp="1" noChangeArrowheads="1"/>
          </p:cNvSpPr>
          <p:nvPr>
            <p:ph type="body" idx="4294967295"/>
          </p:nvPr>
        </p:nvSpPr>
        <p:spPr>
          <a:xfrm>
            <a:off x="762000" y="1219200"/>
            <a:ext cx="7772400" cy="4419600"/>
          </a:xfrm>
        </p:spPr>
        <p:txBody>
          <a:bodyPr/>
          <a:lstStyle/>
          <a:p>
            <a:pPr eaLnBrk="1" hangingPunct="1">
              <a:spcBef>
                <a:spcPct val="50000"/>
              </a:spcBef>
              <a:buFontTx/>
              <a:buNone/>
            </a:pPr>
            <a:r>
              <a:rPr lang="en-US" dirty="0" smtClean="0"/>
              <a:t>1. Write a balanced equation.</a:t>
            </a:r>
          </a:p>
          <a:p>
            <a:pPr eaLnBrk="1" hangingPunct="1">
              <a:lnSpc>
                <a:spcPct val="120000"/>
              </a:lnSpc>
              <a:spcBef>
                <a:spcPct val="50000"/>
              </a:spcBef>
              <a:buFontTx/>
              <a:buNone/>
            </a:pPr>
            <a:r>
              <a:rPr lang="en-US" dirty="0" smtClean="0"/>
              <a:t>2. Either: </a:t>
            </a:r>
          </a:p>
          <a:p>
            <a:pPr lvl="1" eaLnBrk="1" hangingPunct="1">
              <a:lnSpc>
                <a:spcPct val="120000"/>
              </a:lnSpc>
              <a:spcBef>
                <a:spcPct val="50000"/>
              </a:spcBef>
            </a:pPr>
            <a:r>
              <a:rPr lang="en-US" dirty="0" smtClean="0"/>
              <a:t>For each reactant, calculate the amount of product formed.</a:t>
            </a:r>
          </a:p>
          <a:p>
            <a:pPr lvl="1" eaLnBrk="1" hangingPunct="1">
              <a:lnSpc>
                <a:spcPct val="120000"/>
              </a:lnSpc>
              <a:spcBef>
                <a:spcPct val="50000"/>
              </a:spcBef>
            </a:pPr>
            <a:r>
              <a:rPr lang="en-US" dirty="0" smtClean="0">
                <a:sym typeface="Wingdings" pitchFamily="2" charset="2"/>
              </a:rPr>
              <a:t>Convert one reactant to the other and compare.</a:t>
            </a:r>
            <a:endParaRPr lang="en-US" dirty="0" smtClean="0"/>
          </a:p>
          <a:p>
            <a:pPr eaLnBrk="1" hangingPunct="1">
              <a:spcBef>
                <a:spcPct val="50000"/>
              </a:spcBef>
              <a:buFontTx/>
              <a:buNone/>
            </a:pPr>
            <a:r>
              <a:rPr lang="en-US" dirty="0" smtClean="0"/>
              <a:t>3. Smaller answer indicates:</a:t>
            </a:r>
          </a:p>
          <a:p>
            <a:pPr lvl="1" eaLnBrk="1" hangingPunct="1">
              <a:spcBef>
                <a:spcPct val="30000"/>
              </a:spcBef>
            </a:pPr>
            <a:r>
              <a:rPr lang="en-US" dirty="0" smtClean="0"/>
              <a:t>limiting reactant</a:t>
            </a:r>
          </a:p>
          <a:p>
            <a:pPr lvl="1" eaLnBrk="1" hangingPunct="1">
              <a:spcBef>
                <a:spcPct val="30000"/>
              </a:spcBef>
            </a:pPr>
            <a:r>
              <a:rPr lang="en-US" dirty="0" smtClean="0"/>
              <a:t>amount of product</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762000"/>
            <a:ext cx="8153400" cy="4525963"/>
          </a:xfrm>
        </p:spPr>
        <p:txBody>
          <a:bodyPr>
            <a:normAutofit fontScale="92500" lnSpcReduction="10000"/>
          </a:bodyPr>
          <a:lstStyle/>
          <a:p>
            <a:pPr marL="457200" indent="-457200" eaLnBrk="1" hangingPunct="1">
              <a:buFontTx/>
              <a:buAutoNum type="arabicPeriod"/>
            </a:pPr>
            <a:r>
              <a:rPr lang="en-US" smtClean="0"/>
              <a:t>Consider the following reaction:</a:t>
            </a:r>
            <a:br>
              <a:rPr lang="en-US" smtClean="0"/>
            </a:br>
            <a:r>
              <a:rPr lang="en-US" smtClean="0"/>
              <a:t>		2Na + Cl</a:t>
            </a:r>
            <a:r>
              <a:rPr lang="en-US" baseline="-25000" smtClean="0"/>
              <a:t>2</a:t>
            </a:r>
            <a:r>
              <a:rPr lang="en-US" smtClean="0"/>
              <a:t> </a:t>
            </a:r>
            <a:r>
              <a:rPr lang="en-US" smtClean="0">
                <a:sym typeface="Wingdings" pitchFamily="2" charset="2"/>
              </a:rPr>
              <a:t> 2NaCl</a:t>
            </a:r>
            <a:endParaRPr lang="en-US" smtClean="0"/>
          </a:p>
          <a:p>
            <a:pPr marL="838200" lvl="1" indent="-381000" eaLnBrk="1" hangingPunct="1">
              <a:buFontTx/>
              <a:buAutoNum type="alphaLcPeriod"/>
            </a:pPr>
            <a:r>
              <a:rPr lang="en-US" smtClean="0"/>
              <a:t>If 4 moles of sodium and 8 moles of chlorine react, how many moles of sodium chloride are produced?</a:t>
            </a:r>
            <a:br>
              <a:rPr lang="en-US" smtClean="0"/>
            </a:br>
            <a:r>
              <a:rPr lang="en-US" smtClean="0"/>
              <a:t/>
            </a:r>
            <a:br>
              <a:rPr lang="en-US" smtClean="0"/>
            </a:br>
            <a:r>
              <a:rPr lang="en-US" smtClean="0"/>
              <a:t/>
            </a:r>
            <a:br>
              <a:rPr lang="en-US" smtClean="0"/>
            </a:br>
            <a:endParaRPr lang="en-US" smtClean="0"/>
          </a:p>
          <a:p>
            <a:pPr marL="838200" lvl="1" indent="-381000" eaLnBrk="1" hangingPunct="1">
              <a:buFontTx/>
              <a:buAutoNum type="alphaLcPeriod"/>
            </a:pPr>
            <a:r>
              <a:rPr lang="en-US" smtClean="0"/>
              <a:t>If 16 moles of sodium and 4 moles of chlorine react, how many moles of sodium chloride are produced?</a:t>
            </a:r>
            <a:br>
              <a:rPr lang="en-US" smtClean="0"/>
            </a:br>
            <a:r>
              <a:rPr lang="en-US" smtClean="0"/>
              <a:t/>
            </a:r>
            <a:br>
              <a:rPr lang="en-US" smtClean="0"/>
            </a:br>
            <a:r>
              <a:rPr lang="en-US" smtClean="0"/>
              <a:t/>
            </a:r>
            <a:br>
              <a:rPr lang="en-US" smtClean="0"/>
            </a:br>
            <a:endParaRPr lang="en-US" smtClean="0"/>
          </a:p>
          <a:p>
            <a:pPr marL="838200" lvl="1" indent="-381000" eaLnBrk="1" hangingPunct="1">
              <a:buFontTx/>
              <a:buAutoNum type="alphaLcPeriod"/>
            </a:pPr>
            <a:r>
              <a:rPr lang="en-US" smtClean="0"/>
              <a:t>For the reaction in part b, how many moles of the excess reactant remain?</a:t>
            </a:r>
          </a:p>
        </p:txBody>
      </p:sp>
      <p:sp>
        <p:nvSpPr>
          <p:cNvPr id="7168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8FBEF2A-09C2-494D-A726-2785F67D163C}" type="slidenum">
              <a:rPr lang="en-US" sz="1400" smtClean="0">
                <a:solidFill>
                  <a:schemeClr val="tx1"/>
                </a:solidFill>
              </a:rPr>
              <a:pPr eaLnBrk="1" hangingPunct="1"/>
              <a:t>66</a:t>
            </a:fld>
            <a:endParaRPr lang="en-US" sz="1400" smtClean="0">
              <a:solidFill>
                <a:schemeClr val="tx1"/>
              </a:solidFill>
            </a:endParaRPr>
          </a:p>
        </p:txBody>
      </p:sp>
      <p:sp>
        <p:nvSpPr>
          <p:cNvPr id="71682" name="Rectangle 2"/>
          <p:cNvSpPr>
            <a:spLocks noGrp="1" noChangeArrowheads="1"/>
          </p:cNvSpPr>
          <p:nvPr>
            <p:ph type="title"/>
          </p:nvPr>
        </p:nvSpPr>
        <p:spPr>
          <a:xfrm>
            <a:off x="1371600" y="30163"/>
            <a:ext cx="6934200" cy="731837"/>
          </a:xfrm>
        </p:spPr>
        <p:txBody>
          <a:bodyPr/>
          <a:lstStyle/>
          <a:p>
            <a:pPr algn="ctr" eaLnBrk="1" hangingPunct="1"/>
            <a:r>
              <a:rPr lang="en-US" sz="3600" u="sng" smtClean="0"/>
              <a:t>Limiting Reactant Examples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1"/>
          <p:cNvSpPr>
            <a:spLocks noGrp="1" noChangeArrowheads="1"/>
          </p:cNvSpPr>
          <p:nvPr>
            <p:ph idx="1"/>
          </p:nvPr>
        </p:nvSpPr>
        <p:spPr>
          <a:xfrm>
            <a:off x="428625" y="914400"/>
            <a:ext cx="8105775" cy="4525963"/>
          </a:xfrm>
        </p:spPr>
        <p:txBody>
          <a:bodyPr/>
          <a:lstStyle/>
          <a:p>
            <a:pPr marL="457200" indent="-457200" eaLnBrk="1" hangingPunct="1">
              <a:buFontTx/>
              <a:buAutoNum type="arabicPeriod" startAt="2"/>
            </a:pPr>
            <a:r>
              <a:rPr lang="en-US" sz="2000" smtClean="0"/>
              <a:t>If 100. g of aluminum metal reacts with 100. g of chlorine gas, how many grams of aluminum chloride will form?</a:t>
            </a:r>
            <a:br>
              <a:rPr lang="en-US" sz="2000" smtClean="0"/>
            </a:br>
            <a:r>
              <a:rPr lang="en-US" sz="2000" smtClean="0"/>
              <a:t/>
            </a:r>
            <a:br>
              <a:rPr lang="en-US" sz="2000" smtClean="0"/>
            </a:br>
            <a:endParaRPr lang="en-US" sz="2000" smtClean="0"/>
          </a:p>
          <a:p>
            <a:pPr marL="457200" indent="-457200" eaLnBrk="1" hangingPunct="1">
              <a:buFontTx/>
              <a:buNone/>
            </a:pPr>
            <a:endParaRPr lang="en-US" sz="2000" smtClean="0"/>
          </a:p>
        </p:txBody>
      </p:sp>
      <p:sp>
        <p:nvSpPr>
          <p:cNvPr id="72709"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D3C5B93-20FE-4F65-9C60-9DEC2B6327E8}" type="slidenum">
              <a:rPr lang="en-US" sz="1400" smtClean="0">
                <a:solidFill>
                  <a:schemeClr val="tx1"/>
                </a:solidFill>
              </a:rPr>
              <a:pPr eaLnBrk="1" hangingPunct="1"/>
              <a:t>67</a:t>
            </a:fld>
            <a:endParaRPr lang="en-US" sz="1400" smtClean="0">
              <a:solidFill>
                <a:schemeClr val="tx1"/>
              </a:solidFill>
            </a:endParaRPr>
          </a:p>
        </p:txBody>
      </p:sp>
      <p:sp>
        <p:nvSpPr>
          <p:cNvPr id="72706" name="Rectangle 2"/>
          <p:cNvSpPr>
            <a:spLocks noGrp="1" noChangeArrowheads="1"/>
          </p:cNvSpPr>
          <p:nvPr>
            <p:ph type="title"/>
          </p:nvPr>
        </p:nvSpPr>
        <p:spPr>
          <a:xfrm>
            <a:off x="1371600" y="152400"/>
            <a:ext cx="6316663" cy="762000"/>
          </a:xfrm>
        </p:spPr>
        <p:txBody>
          <a:bodyPr anchor="ctr"/>
          <a:lstStyle/>
          <a:p>
            <a:pPr algn="ctr" eaLnBrk="1" hangingPunct="1"/>
            <a:r>
              <a:rPr lang="en-US" u="sng" smtClean="0"/>
              <a:t>Limiting Reactant Examples</a:t>
            </a:r>
          </a:p>
        </p:txBody>
      </p:sp>
      <p:sp>
        <p:nvSpPr>
          <p:cNvPr id="72708" name="Text Box 7"/>
          <p:cNvSpPr txBox="1">
            <a:spLocks noChangeArrowheads="1"/>
          </p:cNvSpPr>
          <p:nvPr/>
        </p:nvSpPr>
        <p:spPr bwMode="auto">
          <a:xfrm>
            <a:off x="1114425" y="1676400"/>
            <a:ext cx="682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A.  200 g	B.  125 g	C.  667 g	D. 494 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11"/>
          <p:cNvSpPr>
            <a:spLocks noGrp="1" noChangeArrowheads="1"/>
          </p:cNvSpPr>
          <p:nvPr>
            <p:ph idx="1"/>
          </p:nvPr>
        </p:nvSpPr>
        <p:spPr>
          <a:xfrm>
            <a:off x="428625" y="914400"/>
            <a:ext cx="8105775" cy="4525963"/>
          </a:xfrm>
        </p:spPr>
        <p:txBody>
          <a:bodyPr/>
          <a:lstStyle/>
          <a:p>
            <a:pPr marL="457200" indent="-457200" eaLnBrk="1" hangingPunct="1">
              <a:buFontTx/>
              <a:buAutoNum type="arabicPeriod" startAt="3"/>
            </a:pPr>
            <a:r>
              <a:rPr lang="en-US" sz="2000" dirty="0" smtClean="0"/>
              <a:t>A fuel mixture is composed of two liquids, hydrazine (N</a:t>
            </a:r>
            <a:r>
              <a:rPr lang="en-US" sz="2000" baseline="-25000" dirty="0" smtClean="0"/>
              <a:t>2</a:t>
            </a:r>
            <a:r>
              <a:rPr lang="en-US" sz="2000" dirty="0" smtClean="0"/>
              <a:t>H</a:t>
            </a:r>
            <a:r>
              <a:rPr lang="en-US" sz="2000" baseline="-25000" dirty="0" smtClean="0"/>
              <a:t>4</a:t>
            </a:r>
            <a:r>
              <a:rPr lang="en-US" sz="2000" dirty="0" smtClean="0"/>
              <a:t>) and </a:t>
            </a:r>
            <a:r>
              <a:rPr lang="en-US" sz="2000" dirty="0" err="1" smtClean="0"/>
              <a:t>dinitrogen</a:t>
            </a:r>
            <a:r>
              <a:rPr lang="en-US" sz="2000" dirty="0" smtClean="0"/>
              <a:t> </a:t>
            </a:r>
            <a:r>
              <a:rPr lang="en-US" sz="2000" dirty="0" err="1" smtClean="0"/>
              <a:t>tetraoxide</a:t>
            </a:r>
            <a:r>
              <a:rPr lang="en-US" sz="2000" dirty="0" smtClean="0"/>
              <a:t> (N</a:t>
            </a:r>
            <a:r>
              <a:rPr lang="en-US" sz="2000" baseline="-25000" dirty="0" smtClean="0"/>
              <a:t>2</a:t>
            </a:r>
            <a:r>
              <a:rPr lang="en-US" sz="2000" dirty="0" smtClean="0"/>
              <a:t>O</a:t>
            </a:r>
            <a:r>
              <a:rPr lang="en-US" sz="2000" baseline="-25000" dirty="0" smtClean="0"/>
              <a:t>4</a:t>
            </a:r>
            <a:r>
              <a:rPr lang="en-US" sz="2000" dirty="0" smtClean="0"/>
              <a:t>), which ignite on contact to form nitrogen gas and water vapor.  How many grams of nitrogen gas form when </a:t>
            </a:r>
            <a:r>
              <a:rPr lang="en-US" sz="2000" dirty="0" smtClean="0"/>
              <a:t>100. </a:t>
            </a:r>
            <a:r>
              <a:rPr lang="en-US" sz="2000" dirty="0" smtClean="0"/>
              <a:t>g of N</a:t>
            </a:r>
            <a:r>
              <a:rPr lang="en-US" sz="2000" baseline="-25000" dirty="0" smtClean="0"/>
              <a:t>2</a:t>
            </a:r>
            <a:r>
              <a:rPr lang="en-US" sz="2000" dirty="0" smtClean="0"/>
              <a:t>H</a:t>
            </a:r>
            <a:r>
              <a:rPr lang="en-US" sz="2000" baseline="-25000" dirty="0" smtClean="0"/>
              <a:t>4</a:t>
            </a:r>
            <a:r>
              <a:rPr lang="en-US" sz="2000" dirty="0" smtClean="0"/>
              <a:t> and </a:t>
            </a:r>
            <a:r>
              <a:rPr lang="en-US" sz="2000" dirty="0" smtClean="0"/>
              <a:t>200. </a:t>
            </a:r>
            <a:r>
              <a:rPr lang="en-US" sz="2000" dirty="0" smtClean="0"/>
              <a:t>g of N</a:t>
            </a:r>
            <a:r>
              <a:rPr lang="en-US" sz="2000" baseline="-25000" dirty="0" smtClean="0"/>
              <a:t>2</a:t>
            </a:r>
            <a:r>
              <a:rPr lang="en-US" sz="2000" dirty="0" smtClean="0"/>
              <a:t>O</a:t>
            </a:r>
            <a:r>
              <a:rPr lang="en-US" sz="2000" baseline="-25000" dirty="0" smtClean="0"/>
              <a:t>4</a:t>
            </a:r>
            <a:r>
              <a:rPr lang="en-US" sz="2000" dirty="0" smtClean="0"/>
              <a:t> are mixed?</a:t>
            </a:r>
            <a:br>
              <a:rPr lang="en-US" sz="2000" dirty="0" smtClean="0"/>
            </a:br>
            <a:r>
              <a:rPr lang="en-US" sz="2000" dirty="0" smtClean="0"/>
              <a:t/>
            </a:r>
            <a:br>
              <a:rPr lang="en-US" sz="2000" dirty="0" smtClean="0"/>
            </a:br>
            <a:endParaRPr lang="en-US" sz="2000" dirty="0" smtClean="0"/>
          </a:p>
        </p:txBody>
      </p:sp>
      <p:sp>
        <p:nvSpPr>
          <p:cNvPr id="7373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D370AE9D-A2B9-4177-AAE2-FB51AACDF872}" type="slidenum">
              <a:rPr lang="en-US" sz="1400" smtClean="0">
                <a:solidFill>
                  <a:schemeClr val="tx1"/>
                </a:solidFill>
              </a:rPr>
              <a:pPr eaLnBrk="1" hangingPunct="1"/>
              <a:t>68</a:t>
            </a:fld>
            <a:endParaRPr lang="en-US" sz="1400" smtClean="0">
              <a:solidFill>
                <a:schemeClr val="tx1"/>
              </a:solidFill>
            </a:endParaRPr>
          </a:p>
        </p:txBody>
      </p:sp>
      <p:sp>
        <p:nvSpPr>
          <p:cNvPr id="73730" name="Rectangle 2"/>
          <p:cNvSpPr>
            <a:spLocks noGrp="1" noChangeArrowheads="1"/>
          </p:cNvSpPr>
          <p:nvPr>
            <p:ph type="title"/>
          </p:nvPr>
        </p:nvSpPr>
        <p:spPr>
          <a:xfrm>
            <a:off x="1371600" y="152400"/>
            <a:ext cx="6316663" cy="762000"/>
          </a:xfrm>
        </p:spPr>
        <p:txBody>
          <a:bodyPr anchor="ctr"/>
          <a:lstStyle/>
          <a:p>
            <a:pPr algn="ctr" eaLnBrk="1" hangingPunct="1"/>
            <a:r>
              <a:rPr lang="en-US" u="sng" smtClean="0"/>
              <a:t>Limiting Reactant Examples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1"/>
          <p:cNvSpPr>
            <a:spLocks noGrp="1" noChangeArrowheads="1"/>
          </p:cNvSpPr>
          <p:nvPr>
            <p:ph idx="1"/>
          </p:nvPr>
        </p:nvSpPr>
        <p:spPr>
          <a:xfrm>
            <a:off x="428625" y="914400"/>
            <a:ext cx="8105775" cy="4525963"/>
          </a:xfrm>
        </p:spPr>
        <p:txBody>
          <a:bodyPr/>
          <a:lstStyle/>
          <a:p>
            <a:pPr marL="457200" indent="-457200" eaLnBrk="1" hangingPunct="1">
              <a:buFontTx/>
              <a:buAutoNum type="arabicPeriod" startAt="4"/>
            </a:pPr>
            <a:r>
              <a:rPr lang="en-US" sz="2000" smtClean="0"/>
              <a:t>How many grams of solid aluminum sulfide can be prepared by the reaction of 10.0 g of aluminum and 15.0 g of sulfur? How much of the nonlimiting reactant is in excess?</a:t>
            </a:r>
          </a:p>
          <a:p>
            <a:pPr marL="457200" indent="-457200" eaLnBrk="1" hangingPunct="1">
              <a:buFontTx/>
              <a:buNone/>
            </a:pPr>
            <a:endParaRPr lang="en-US" sz="2000" smtClean="0"/>
          </a:p>
        </p:txBody>
      </p:sp>
      <p:sp>
        <p:nvSpPr>
          <p:cNvPr id="7475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58C77FDE-7722-4229-A14C-802A25DA702E}" type="slidenum">
              <a:rPr lang="en-US" sz="1400" smtClean="0">
                <a:solidFill>
                  <a:schemeClr val="tx1"/>
                </a:solidFill>
              </a:rPr>
              <a:pPr eaLnBrk="1" hangingPunct="1"/>
              <a:t>69</a:t>
            </a:fld>
            <a:endParaRPr lang="en-US" sz="1400" smtClean="0">
              <a:solidFill>
                <a:schemeClr val="tx1"/>
              </a:solidFill>
            </a:endParaRPr>
          </a:p>
        </p:txBody>
      </p:sp>
      <p:sp>
        <p:nvSpPr>
          <p:cNvPr id="74754" name="Rectangle 2"/>
          <p:cNvSpPr>
            <a:spLocks noGrp="1" noChangeArrowheads="1"/>
          </p:cNvSpPr>
          <p:nvPr>
            <p:ph type="title"/>
          </p:nvPr>
        </p:nvSpPr>
        <p:spPr>
          <a:xfrm>
            <a:off x="1371600" y="152400"/>
            <a:ext cx="6316663" cy="762000"/>
          </a:xfrm>
        </p:spPr>
        <p:txBody>
          <a:bodyPr anchor="ctr"/>
          <a:lstStyle/>
          <a:p>
            <a:pPr algn="ctr" eaLnBrk="1" hangingPunct="1"/>
            <a:r>
              <a:rPr lang="en-US" u="sng" smtClean="0"/>
              <a:t>Limiting Reactant Examples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ct val="0"/>
              </a:spcBef>
              <a:buClrTx/>
              <a:buSzTx/>
            </a:pPr>
            <a:r>
              <a:rPr lang="en-US" sz="2800" u="sng">
                <a:solidFill>
                  <a:schemeClr val="tx2"/>
                </a:solidFill>
              </a:rPr>
              <a:t>Additional Symbols Used in Chemical Equations</a:t>
            </a:r>
          </a:p>
        </p:txBody>
      </p:sp>
      <p:sp>
        <p:nvSpPr>
          <p:cNvPr id="8195" name="Rectangle 3"/>
          <p:cNvSpPr>
            <a:spLocks noChangeArrowheads="1"/>
          </p:cNvSpPr>
          <p:nvPr/>
        </p:nvSpPr>
        <p:spPr bwMode="auto">
          <a:xfrm>
            <a:off x="2743200" y="1143000"/>
            <a:ext cx="601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Tx/>
              <a:buSzTx/>
            </a:pPr>
            <a:r>
              <a:rPr lang="en-US">
                <a:solidFill>
                  <a:schemeClr val="tx1"/>
                </a:solidFill>
              </a:rPr>
              <a:t>	Used to indicate a reversible reaction</a:t>
            </a:r>
            <a:br>
              <a:rPr lang="en-US">
                <a:solidFill>
                  <a:schemeClr val="tx1"/>
                </a:solidFill>
              </a:rPr>
            </a:br>
            <a:endParaRPr lang="en-US">
              <a:solidFill>
                <a:schemeClr val="tx1"/>
              </a:solidFill>
            </a:endParaRPr>
          </a:p>
          <a:p>
            <a:pPr marL="342900" indent="-342900">
              <a:lnSpc>
                <a:spcPct val="90000"/>
              </a:lnSpc>
              <a:spcBef>
                <a:spcPct val="20000"/>
              </a:spcBef>
              <a:buClrTx/>
              <a:buSzTx/>
            </a:pPr>
            <a:endParaRPr lang="en-US">
              <a:solidFill>
                <a:schemeClr val="tx1"/>
              </a:solidFill>
            </a:endParaRPr>
          </a:p>
          <a:p>
            <a:pPr marL="342900" indent="-342900">
              <a:lnSpc>
                <a:spcPct val="90000"/>
              </a:lnSpc>
              <a:spcBef>
                <a:spcPct val="20000"/>
              </a:spcBef>
              <a:buClrTx/>
              <a:buSzTx/>
            </a:pPr>
            <a:r>
              <a:rPr lang="en-US">
                <a:solidFill>
                  <a:schemeClr val="tx1"/>
                </a:solidFill>
              </a:rPr>
              <a:t>	Reactants are heated</a:t>
            </a:r>
            <a:br>
              <a:rPr lang="en-US">
                <a:solidFill>
                  <a:schemeClr val="tx1"/>
                </a:solidFill>
              </a:rPr>
            </a:br>
            <a:endParaRPr lang="en-US">
              <a:solidFill>
                <a:schemeClr val="tx1"/>
              </a:solidFill>
            </a:endParaRPr>
          </a:p>
          <a:p>
            <a:pPr marL="342900" indent="-342900">
              <a:lnSpc>
                <a:spcPct val="90000"/>
              </a:lnSpc>
              <a:spcBef>
                <a:spcPct val="20000"/>
              </a:spcBef>
              <a:buClrTx/>
              <a:buSzTx/>
            </a:pPr>
            <a:r>
              <a:rPr lang="en-US">
                <a:solidFill>
                  <a:schemeClr val="tx1"/>
                </a:solidFill>
              </a:rPr>
              <a:t>	Pressure at which reaction is carried out, in this case 2 atm</a:t>
            </a:r>
          </a:p>
          <a:p>
            <a:pPr marL="342900" indent="-342900">
              <a:lnSpc>
                <a:spcPct val="90000"/>
              </a:lnSpc>
              <a:spcBef>
                <a:spcPct val="20000"/>
              </a:spcBef>
              <a:buClrTx/>
              <a:buSzTx/>
            </a:pPr>
            <a:endParaRPr lang="en-US">
              <a:solidFill>
                <a:schemeClr val="tx1"/>
              </a:solidFill>
            </a:endParaRPr>
          </a:p>
          <a:p>
            <a:pPr marL="342900" indent="-342900">
              <a:lnSpc>
                <a:spcPct val="90000"/>
              </a:lnSpc>
              <a:spcBef>
                <a:spcPct val="20000"/>
              </a:spcBef>
              <a:buClrTx/>
              <a:buSzTx/>
            </a:pPr>
            <a:r>
              <a:rPr lang="en-US">
                <a:solidFill>
                  <a:schemeClr val="tx1"/>
                </a:solidFill>
              </a:rPr>
              <a:t>	Pressure at which reaction is carried out exceeds normal atmospheric pressure</a:t>
            </a:r>
            <a:br>
              <a:rPr lang="en-US">
                <a:solidFill>
                  <a:schemeClr val="tx1"/>
                </a:solidFill>
              </a:rPr>
            </a:br>
            <a:endParaRPr lang="en-US">
              <a:solidFill>
                <a:schemeClr val="tx1"/>
              </a:solidFill>
            </a:endParaRPr>
          </a:p>
          <a:p>
            <a:pPr marL="342900" indent="-342900">
              <a:lnSpc>
                <a:spcPct val="90000"/>
              </a:lnSpc>
              <a:spcBef>
                <a:spcPct val="20000"/>
              </a:spcBef>
              <a:buClrTx/>
              <a:buSzTx/>
            </a:pPr>
            <a:r>
              <a:rPr lang="en-US">
                <a:solidFill>
                  <a:schemeClr val="tx1"/>
                </a:solidFill>
              </a:rPr>
              <a:t>	Temperature at which reaction is carried out, in this case 0 </a:t>
            </a:r>
            <a:r>
              <a:rPr lang="en-US" baseline="30000">
                <a:solidFill>
                  <a:schemeClr val="tx1"/>
                </a:solidFill>
              </a:rPr>
              <a:t>o</a:t>
            </a:r>
            <a:r>
              <a:rPr lang="en-US">
                <a:solidFill>
                  <a:schemeClr val="tx1"/>
                </a:solidFill>
              </a:rPr>
              <a:t>C</a:t>
            </a:r>
          </a:p>
          <a:p>
            <a:pPr marL="342900" indent="-342900">
              <a:lnSpc>
                <a:spcPct val="90000"/>
              </a:lnSpc>
              <a:spcBef>
                <a:spcPct val="20000"/>
              </a:spcBef>
              <a:buClrTx/>
              <a:buSzTx/>
            </a:pPr>
            <a:endParaRPr lang="en-US">
              <a:solidFill>
                <a:schemeClr val="tx1"/>
              </a:solidFill>
            </a:endParaRPr>
          </a:p>
          <a:p>
            <a:pPr marL="342900" indent="-342900">
              <a:lnSpc>
                <a:spcPct val="90000"/>
              </a:lnSpc>
              <a:spcBef>
                <a:spcPct val="20000"/>
              </a:spcBef>
              <a:buClrTx/>
              <a:buSzTx/>
            </a:pPr>
            <a:r>
              <a:rPr lang="en-US">
                <a:solidFill>
                  <a:schemeClr val="tx1"/>
                </a:solidFill>
              </a:rPr>
              <a:t>	Formula of catalyst, in this case manganese (IV) oxide, used to alter the rate of the reaction	</a:t>
            </a:r>
          </a:p>
          <a:p>
            <a:pPr marL="342900" indent="-342900">
              <a:lnSpc>
                <a:spcPct val="90000"/>
              </a:lnSpc>
              <a:spcBef>
                <a:spcPct val="20000"/>
              </a:spcBef>
              <a:buClrTx/>
              <a:buSzTx/>
            </a:pPr>
            <a:endParaRPr lang="en-US">
              <a:solidFill>
                <a:schemeClr val="tx1"/>
              </a:solidFill>
            </a:endParaRPr>
          </a:p>
        </p:txBody>
      </p:sp>
      <p:sp>
        <p:nvSpPr>
          <p:cNvPr id="8196" name="Line 4"/>
          <p:cNvSpPr>
            <a:spLocks noChangeShapeType="1"/>
          </p:cNvSpPr>
          <p:nvPr/>
        </p:nvSpPr>
        <p:spPr bwMode="auto">
          <a:xfrm>
            <a:off x="152400" y="1828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5"/>
          <p:cNvSpPr>
            <a:spLocks noChangeShapeType="1"/>
          </p:cNvSpPr>
          <p:nvPr/>
        </p:nvSpPr>
        <p:spPr bwMode="auto">
          <a:xfrm>
            <a:off x="152400" y="2514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6"/>
          <p:cNvSpPr>
            <a:spLocks noChangeShapeType="1"/>
          </p:cNvSpPr>
          <p:nvPr/>
        </p:nvSpPr>
        <p:spPr bwMode="auto">
          <a:xfrm>
            <a:off x="152400" y="3352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7"/>
          <p:cNvSpPr>
            <a:spLocks noChangeShapeType="1"/>
          </p:cNvSpPr>
          <p:nvPr/>
        </p:nvSpPr>
        <p:spPr bwMode="auto">
          <a:xfrm>
            <a:off x="152400" y="4267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8"/>
          <p:cNvSpPr>
            <a:spLocks noChangeShapeType="1"/>
          </p:cNvSpPr>
          <p:nvPr/>
        </p:nvSpPr>
        <p:spPr bwMode="auto">
          <a:xfrm>
            <a:off x="152400" y="51816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9"/>
          <p:cNvSpPr>
            <a:spLocks noChangeShapeType="1"/>
          </p:cNvSpPr>
          <p:nvPr/>
        </p:nvSpPr>
        <p:spPr bwMode="auto">
          <a:xfrm>
            <a:off x="152400" y="6172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0"/>
          <p:cNvSpPr>
            <a:spLocks noChangeShapeType="1"/>
          </p:cNvSpPr>
          <p:nvPr/>
        </p:nvSpPr>
        <p:spPr bwMode="auto">
          <a:xfrm>
            <a:off x="152400" y="1066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2"/>
          <p:cNvSpPr>
            <a:spLocks noChangeShapeType="1"/>
          </p:cNvSpPr>
          <p:nvPr/>
        </p:nvSpPr>
        <p:spPr bwMode="auto">
          <a:xfrm>
            <a:off x="1676400" y="2971800"/>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4" name="Line 13"/>
          <p:cNvSpPr>
            <a:spLocks noChangeShapeType="1"/>
          </p:cNvSpPr>
          <p:nvPr/>
        </p:nvSpPr>
        <p:spPr bwMode="auto">
          <a:xfrm>
            <a:off x="1600200" y="2286000"/>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5" name="Text Box 15"/>
          <p:cNvSpPr txBox="1">
            <a:spLocks noChangeArrowheads="1"/>
          </p:cNvSpPr>
          <p:nvPr/>
        </p:nvSpPr>
        <p:spPr bwMode="auto">
          <a:xfrm>
            <a:off x="1676400" y="2590800"/>
            <a:ext cx="715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600" b="1">
                <a:solidFill>
                  <a:schemeClr val="tx1"/>
                </a:solidFill>
              </a:rPr>
              <a:t>2 atm</a:t>
            </a:r>
          </a:p>
        </p:txBody>
      </p:sp>
      <p:sp>
        <p:nvSpPr>
          <p:cNvPr id="8206" name="Line 20"/>
          <p:cNvSpPr>
            <a:spLocks noChangeShapeType="1"/>
          </p:cNvSpPr>
          <p:nvPr/>
        </p:nvSpPr>
        <p:spPr bwMode="auto">
          <a:xfrm>
            <a:off x="1371600" y="3962400"/>
            <a:ext cx="1371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7" name="Rectangle 21"/>
          <p:cNvSpPr>
            <a:spLocks noChangeArrowheads="1"/>
          </p:cNvSpPr>
          <p:nvPr/>
        </p:nvSpPr>
        <p:spPr bwMode="auto">
          <a:xfrm>
            <a:off x="1524000" y="3549650"/>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sz="1600" b="1">
                <a:solidFill>
                  <a:schemeClr val="tx1"/>
                </a:solidFill>
              </a:rPr>
              <a:t>pressure</a:t>
            </a:r>
          </a:p>
        </p:txBody>
      </p:sp>
      <p:sp>
        <p:nvSpPr>
          <p:cNvPr id="8208" name="Rectangle 22"/>
          <p:cNvSpPr>
            <a:spLocks noChangeArrowheads="1"/>
          </p:cNvSpPr>
          <p:nvPr/>
        </p:nvSpPr>
        <p:spPr bwMode="auto">
          <a:xfrm>
            <a:off x="1752600" y="4479925"/>
            <a:ext cx="671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a:solidFill>
                  <a:schemeClr val="tx1"/>
                </a:solidFill>
              </a:rPr>
              <a:t>0 </a:t>
            </a:r>
            <a:r>
              <a:rPr lang="en-US" baseline="30000">
                <a:solidFill>
                  <a:schemeClr val="tx1"/>
                </a:solidFill>
              </a:rPr>
              <a:t>o</a:t>
            </a:r>
            <a:r>
              <a:rPr lang="en-US">
                <a:solidFill>
                  <a:schemeClr val="tx1"/>
                </a:solidFill>
              </a:rPr>
              <a:t>C</a:t>
            </a:r>
          </a:p>
        </p:txBody>
      </p:sp>
      <p:sp>
        <p:nvSpPr>
          <p:cNvPr id="8209" name="Rectangle 23"/>
          <p:cNvSpPr>
            <a:spLocks noChangeArrowheads="1"/>
          </p:cNvSpPr>
          <p:nvPr/>
        </p:nvSpPr>
        <p:spPr bwMode="auto">
          <a:xfrm>
            <a:off x="1676400" y="5470525"/>
            <a:ext cx="82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pPr>
            <a:r>
              <a:rPr lang="en-US">
                <a:solidFill>
                  <a:schemeClr val="tx1"/>
                </a:solidFill>
              </a:rPr>
              <a:t>MnO</a:t>
            </a:r>
            <a:r>
              <a:rPr lang="en-US" baseline="-25000">
                <a:solidFill>
                  <a:schemeClr val="tx1"/>
                </a:solidFill>
              </a:rPr>
              <a:t>2</a:t>
            </a:r>
          </a:p>
        </p:txBody>
      </p:sp>
      <p:sp>
        <p:nvSpPr>
          <p:cNvPr id="8210" name="Line 24"/>
          <p:cNvSpPr>
            <a:spLocks noChangeShapeType="1"/>
          </p:cNvSpPr>
          <p:nvPr/>
        </p:nvSpPr>
        <p:spPr bwMode="auto">
          <a:xfrm>
            <a:off x="1371600" y="4860925"/>
            <a:ext cx="1371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1" name="Line 25"/>
          <p:cNvSpPr>
            <a:spLocks noChangeShapeType="1"/>
          </p:cNvSpPr>
          <p:nvPr/>
        </p:nvSpPr>
        <p:spPr bwMode="auto">
          <a:xfrm>
            <a:off x="1371600" y="5867400"/>
            <a:ext cx="1371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2" name="Text Box 26"/>
          <p:cNvSpPr txBox="1">
            <a:spLocks noChangeArrowheads="1"/>
          </p:cNvSpPr>
          <p:nvPr/>
        </p:nvSpPr>
        <p:spPr bwMode="auto">
          <a:xfrm>
            <a:off x="1752600" y="181768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latin typeface="Symbol" pitchFamily="18" charset="2"/>
              </a:rPr>
              <a:t>D</a:t>
            </a:r>
          </a:p>
        </p:txBody>
      </p:sp>
      <p:grpSp>
        <p:nvGrpSpPr>
          <p:cNvPr id="8213" name="Group 2"/>
          <p:cNvGrpSpPr>
            <a:grpSpLocks/>
          </p:cNvGrpSpPr>
          <p:nvPr/>
        </p:nvGrpSpPr>
        <p:grpSpPr bwMode="auto">
          <a:xfrm>
            <a:off x="1524000" y="1371600"/>
            <a:ext cx="762000" cy="152400"/>
            <a:chOff x="384" y="1344"/>
            <a:chExt cx="480" cy="96"/>
          </a:xfrm>
        </p:grpSpPr>
        <p:sp>
          <p:nvSpPr>
            <p:cNvPr id="8215" name="Line 13"/>
            <p:cNvSpPr>
              <a:spLocks noChangeShapeType="1"/>
            </p:cNvSpPr>
            <p:nvPr/>
          </p:nvSpPr>
          <p:spPr bwMode="auto">
            <a:xfrm>
              <a:off x="384" y="1344"/>
              <a:ext cx="48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6" name="Line 14"/>
            <p:cNvSpPr>
              <a:spLocks noChangeShapeType="1"/>
            </p:cNvSpPr>
            <p:nvPr/>
          </p:nvSpPr>
          <p:spPr bwMode="auto">
            <a:xfrm>
              <a:off x="384" y="1440"/>
              <a:ext cx="48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821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39B28C9A-D8DA-4E4E-BE40-3C78BF673B57}" type="slidenum">
              <a:rPr lang="en-US" sz="1400" smtClean="0">
                <a:solidFill>
                  <a:schemeClr val="tx1"/>
                </a:solidFill>
              </a:rPr>
              <a:pPr eaLnBrk="1" hangingPunct="1"/>
              <a:t>7</a:t>
            </a:fld>
            <a:endParaRPr lang="en-US" sz="1400" smtClean="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4"/>
          <p:cNvSpPr>
            <a:spLocks noGrp="1" noChangeArrowheads="1"/>
          </p:cNvSpPr>
          <p:nvPr>
            <p:ph idx="1"/>
          </p:nvPr>
        </p:nvSpPr>
        <p:spPr>
          <a:xfrm>
            <a:off x="533400" y="914400"/>
            <a:ext cx="8001000" cy="5334000"/>
          </a:xfrm>
        </p:spPr>
        <p:txBody>
          <a:bodyPr/>
          <a:lstStyle/>
          <a:p>
            <a:pPr marL="457200" indent="-457200" eaLnBrk="1" hangingPunct="1">
              <a:buFontTx/>
              <a:buAutoNum type="arabicPeriod" startAt="5"/>
            </a:pPr>
            <a:r>
              <a:rPr lang="en-US" sz="2000" smtClean="0">
                <a:solidFill>
                  <a:schemeClr val="tx1"/>
                </a:solidFill>
              </a:rPr>
              <a:t>According to the balanced chemical equation, how many atoms of silver will be produced from combining 100. g of copper with 200. g of silver nitrate?</a:t>
            </a:r>
            <a:br>
              <a:rPr lang="en-US" sz="2000" smtClean="0">
                <a:solidFill>
                  <a:schemeClr val="tx1"/>
                </a:solidFill>
              </a:rPr>
            </a:br>
            <a:r>
              <a:rPr lang="en-US" sz="2000" smtClean="0">
                <a:solidFill>
                  <a:schemeClr val="tx1"/>
                </a:solidFill>
              </a:rPr>
              <a:t>Cu(s)   +   2 AgNO</a:t>
            </a:r>
            <a:r>
              <a:rPr lang="en-US" sz="2000" baseline="-25000" smtClean="0">
                <a:solidFill>
                  <a:schemeClr val="tx1"/>
                </a:solidFill>
              </a:rPr>
              <a:t>3</a:t>
            </a:r>
            <a:r>
              <a:rPr lang="en-US" sz="2000" smtClean="0">
                <a:solidFill>
                  <a:schemeClr val="tx1"/>
                </a:solidFill>
              </a:rPr>
              <a:t>(aq)    </a:t>
            </a:r>
            <a:r>
              <a:rPr lang="en-US" sz="2000" smtClean="0">
                <a:solidFill>
                  <a:schemeClr val="tx1"/>
                </a:solidFill>
                <a:sym typeface="Wingdings" pitchFamily="2" charset="2"/>
              </a:rPr>
              <a:t></a:t>
            </a:r>
            <a:r>
              <a:rPr lang="en-US" sz="2000" smtClean="0">
                <a:solidFill>
                  <a:schemeClr val="tx1"/>
                </a:solidFill>
              </a:rPr>
              <a:t>      Cu(NO</a:t>
            </a:r>
            <a:r>
              <a:rPr lang="en-US" sz="2000" baseline="-25000" smtClean="0">
                <a:solidFill>
                  <a:schemeClr val="tx1"/>
                </a:solidFill>
              </a:rPr>
              <a:t>3</a:t>
            </a:r>
            <a:r>
              <a:rPr lang="en-US" sz="2000" smtClean="0">
                <a:solidFill>
                  <a:schemeClr val="tx1"/>
                </a:solidFill>
              </a:rPr>
              <a:t>)</a:t>
            </a:r>
            <a:r>
              <a:rPr lang="en-US" sz="2000" baseline="-25000" smtClean="0">
                <a:solidFill>
                  <a:schemeClr val="tx1"/>
                </a:solidFill>
              </a:rPr>
              <a:t>2</a:t>
            </a:r>
            <a:r>
              <a:rPr lang="en-US" sz="2000" smtClean="0">
                <a:solidFill>
                  <a:schemeClr val="tx1"/>
                </a:solidFill>
              </a:rPr>
              <a:t>(aq)   +   2 Ag(s)</a:t>
            </a:r>
          </a:p>
          <a:p>
            <a:pPr marL="457200" indent="-457200" eaLnBrk="1" hangingPunct="1">
              <a:spcBef>
                <a:spcPct val="0"/>
              </a:spcBef>
              <a:buClrTx/>
              <a:buSzTx/>
              <a:buFontTx/>
              <a:buNone/>
            </a:pPr>
            <a:endParaRPr lang="en-US" sz="2000" smtClean="0">
              <a:solidFill>
                <a:schemeClr val="tx1"/>
              </a:solidFill>
            </a:endParaRPr>
          </a:p>
          <a:p>
            <a:pPr marL="457200" indent="-457200" eaLnBrk="1" hangingPunct="1"/>
            <a:endParaRPr lang="en-US" sz="2000" smtClean="0"/>
          </a:p>
        </p:txBody>
      </p:sp>
      <p:sp>
        <p:nvSpPr>
          <p:cNvPr id="75780"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CA7F34C8-020F-4666-BFBB-903F80379CCC}" type="slidenum">
              <a:rPr lang="en-US" sz="1400" smtClean="0">
                <a:solidFill>
                  <a:schemeClr val="tx1"/>
                </a:solidFill>
              </a:rPr>
              <a:pPr eaLnBrk="1" hangingPunct="1"/>
              <a:t>70</a:t>
            </a:fld>
            <a:endParaRPr lang="en-US" sz="1400" smtClean="0">
              <a:solidFill>
                <a:schemeClr val="tx1"/>
              </a:solidFill>
            </a:endParaRPr>
          </a:p>
        </p:txBody>
      </p:sp>
      <p:sp>
        <p:nvSpPr>
          <p:cNvPr id="75778" name="Rectangle 9"/>
          <p:cNvSpPr>
            <a:spLocks noGrp="1" noChangeArrowheads="1"/>
          </p:cNvSpPr>
          <p:nvPr>
            <p:ph type="title"/>
          </p:nvPr>
        </p:nvSpPr>
        <p:spPr>
          <a:xfrm>
            <a:off x="838200" y="0"/>
            <a:ext cx="7724775" cy="914400"/>
          </a:xfrm>
        </p:spPr>
        <p:txBody>
          <a:bodyPr anchor="ctr"/>
          <a:lstStyle/>
          <a:p>
            <a:pPr algn="ctr" eaLnBrk="1" hangingPunct="1"/>
            <a:r>
              <a:rPr lang="en-US" sz="3600" u="sng" smtClean="0"/>
              <a:t>Limiting Reactant Examples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4"/>
          <p:cNvSpPr>
            <a:spLocks noGrp="1" noChangeArrowheads="1"/>
          </p:cNvSpPr>
          <p:nvPr>
            <p:ph idx="1"/>
          </p:nvPr>
        </p:nvSpPr>
        <p:spPr>
          <a:xfrm>
            <a:off x="533400" y="838200"/>
            <a:ext cx="8001000" cy="5334000"/>
          </a:xfrm>
        </p:spPr>
        <p:txBody>
          <a:bodyPr/>
          <a:lstStyle/>
          <a:p>
            <a:pPr marL="457200" indent="-457200" eaLnBrk="1" hangingPunct="1">
              <a:buFontTx/>
              <a:buAutoNum type="arabicPeriod" startAt="6"/>
            </a:pPr>
            <a:r>
              <a:rPr lang="en-US" sz="2000" smtClean="0">
                <a:solidFill>
                  <a:schemeClr val="tx1"/>
                </a:solidFill>
              </a:rPr>
              <a:t>At STP, what volume of “laughing gas” (dinitrogen monoxide) will be produced from 50. g of nitrogen gas and 75 g of oxygen gas?</a:t>
            </a:r>
          </a:p>
          <a:p>
            <a:pPr marL="457200" indent="-457200" eaLnBrk="1" hangingPunct="1">
              <a:buFontTx/>
              <a:buAutoNum type="arabicPeriod" startAt="6"/>
            </a:pPr>
            <a:endParaRPr lang="en-US" sz="2000" smtClean="0">
              <a:solidFill>
                <a:schemeClr val="tx1"/>
              </a:solidFill>
            </a:endParaRPr>
          </a:p>
          <a:p>
            <a:pPr marL="457200" indent="-457200" eaLnBrk="1" hangingPunct="1">
              <a:buFontTx/>
              <a:buAutoNum type="arabicPeriod" startAt="6"/>
            </a:pPr>
            <a:endParaRPr lang="en-US" sz="2000" smtClean="0">
              <a:solidFill>
                <a:schemeClr val="tx1"/>
              </a:solidFill>
            </a:endParaRPr>
          </a:p>
          <a:p>
            <a:pPr marL="457200" indent="-457200" eaLnBrk="1" hangingPunct="1">
              <a:buFontTx/>
              <a:buAutoNum type="arabicPeriod" startAt="6"/>
            </a:pPr>
            <a:endParaRPr lang="en-US" sz="2000" smtClean="0">
              <a:solidFill>
                <a:schemeClr val="tx1"/>
              </a:solidFill>
            </a:endParaRPr>
          </a:p>
          <a:p>
            <a:pPr marL="457200" indent="-457200" eaLnBrk="1" hangingPunct="1">
              <a:buFontTx/>
              <a:buAutoNum type="arabicPeriod" startAt="6"/>
            </a:pPr>
            <a:endParaRPr lang="en-US" sz="2000" smtClean="0">
              <a:solidFill>
                <a:schemeClr val="tx1"/>
              </a:solidFill>
            </a:endParaRPr>
          </a:p>
          <a:p>
            <a:pPr marL="457200" indent="-457200" eaLnBrk="1" hangingPunct="1">
              <a:buFontTx/>
              <a:buAutoNum type="arabicPeriod" startAt="6"/>
            </a:pPr>
            <a:endParaRPr lang="en-US" sz="2000" smtClean="0">
              <a:solidFill>
                <a:schemeClr val="tx1"/>
              </a:solidFill>
            </a:endParaRPr>
          </a:p>
          <a:p>
            <a:pPr marL="457200" indent="-457200" eaLnBrk="1" hangingPunct="1">
              <a:buFontTx/>
              <a:buAutoNum type="arabicPeriod" startAt="6"/>
            </a:pPr>
            <a:endParaRPr lang="en-US" sz="2000" smtClean="0">
              <a:solidFill>
                <a:schemeClr val="tx1"/>
              </a:solidFill>
            </a:endParaRPr>
          </a:p>
          <a:p>
            <a:pPr marL="457200" indent="-457200" eaLnBrk="1" hangingPunct="1">
              <a:buFontTx/>
              <a:buAutoNum type="arabicPeriod" startAt="6"/>
            </a:pPr>
            <a:r>
              <a:rPr lang="en-US" sz="2000" smtClean="0">
                <a:solidFill>
                  <a:schemeClr val="tx1"/>
                </a:solidFill>
              </a:rPr>
              <a:t>How many grams of water will be produced from 50. g of hydrogen and 100. g of oxygen?</a:t>
            </a:r>
          </a:p>
          <a:p>
            <a:pPr marL="457200" indent="-457200" eaLnBrk="1" hangingPunct="1">
              <a:spcBef>
                <a:spcPct val="0"/>
              </a:spcBef>
              <a:buClrTx/>
              <a:buSzTx/>
              <a:buFontTx/>
              <a:buNone/>
            </a:pPr>
            <a:endParaRPr lang="en-US" sz="2000" smtClean="0">
              <a:solidFill>
                <a:schemeClr val="tx1"/>
              </a:solidFill>
            </a:endParaRPr>
          </a:p>
          <a:p>
            <a:pPr marL="457200" indent="-457200" eaLnBrk="1" hangingPunct="1">
              <a:spcBef>
                <a:spcPct val="0"/>
              </a:spcBef>
              <a:buClrTx/>
              <a:buSzTx/>
              <a:buFontTx/>
              <a:buNone/>
            </a:pPr>
            <a:endParaRPr lang="en-US" sz="2000" smtClean="0">
              <a:solidFill>
                <a:schemeClr val="tx1"/>
              </a:solidFill>
            </a:endParaRPr>
          </a:p>
          <a:p>
            <a:pPr marL="457200" indent="-457200" eaLnBrk="1" hangingPunct="1"/>
            <a:endParaRPr lang="en-US" sz="2000" smtClean="0"/>
          </a:p>
        </p:txBody>
      </p:sp>
      <p:sp>
        <p:nvSpPr>
          <p:cNvPr id="7680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BDC2D28-3902-4F8B-A31C-5A86E4A1DB6F}" type="slidenum">
              <a:rPr lang="en-US" sz="1400" smtClean="0">
                <a:solidFill>
                  <a:schemeClr val="tx1"/>
                </a:solidFill>
              </a:rPr>
              <a:pPr eaLnBrk="1" hangingPunct="1"/>
              <a:t>71</a:t>
            </a:fld>
            <a:endParaRPr lang="en-US" sz="1400" smtClean="0">
              <a:solidFill>
                <a:schemeClr val="tx1"/>
              </a:solidFill>
            </a:endParaRPr>
          </a:p>
        </p:txBody>
      </p:sp>
      <p:sp>
        <p:nvSpPr>
          <p:cNvPr id="76802" name="Rectangle 9"/>
          <p:cNvSpPr>
            <a:spLocks noGrp="1" noChangeArrowheads="1"/>
          </p:cNvSpPr>
          <p:nvPr>
            <p:ph type="title"/>
          </p:nvPr>
        </p:nvSpPr>
        <p:spPr>
          <a:xfrm>
            <a:off x="838200" y="0"/>
            <a:ext cx="7724775" cy="914400"/>
          </a:xfrm>
        </p:spPr>
        <p:txBody>
          <a:bodyPr anchor="ctr"/>
          <a:lstStyle/>
          <a:p>
            <a:pPr algn="ctr" eaLnBrk="1" hangingPunct="1"/>
            <a:r>
              <a:rPr lang="en-US" sz="3600" u="sng" smtClean="0"/>
              <a:t>Limiting Reactant Examples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nvSpPr>
        <p:spPr bwMode="auto">
          <a:xfrm>
            <a:off x="381000" y="838200"/>
            <a:ext cx="8763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rgbClr val="000000"/>
                </a:solidFill>
                <a:latin typeface="Arial" pitchFamily="34" charset="0"/>
                <a:cs typeface="Arial" pitchFamily="34" charset="0"/>
              </a:defRPr>
            </a:lvl1pPr>
            <a:lvl2pPr marL="800100" indent="-342900" eaLnBrk="0" hangingPunct="0">
              <a:defRPr sz="2000">
                <a:solidFill>
                  <a:srgbClr val="000000"/>
                </a:solidFill>
                <a:latin typeface="Arial" pitchFamily="34" charset="0"/>
                <a:cs typeface="Arial" pitchFamily="34" charset="0"/>
              </a:defRPr>
            </a:lvl2pPr>
            <a:lvl3pPr marL="1143000" indent="-228600" eaLnBrk="0" hangingPunct="0">
              <a:defRPr sz="2000">
                <a:solidFill>
                  <a:srgbClr val="000000"/>
                </a:solidFill>
                <a:latin typeface="Arial" pitchFamily="34" charset="0"/>
                <a:cs typeface="Arial" pitchFamily="34" charset="0"/>
              </a:defRPr>
            </a:lvl3pPr>
            <a:lvl4pPr marL="1600200" indent="-228600" eaLnBrk="0" hangingPunct="0">
              <a:defRPr sz="2000">
                <a:solidFill>
                  <a:srgbClr val="000000"/>
                </a:solidFill>
                <a:latin typeface="Arial" pitchFamily="34" charset="0"/>
                <a:cs typeface="Arial" pitchFamily="34" charset="0"/>
              </a:defRPr>
            </a:lvl4pPr>
            <a:lvl5pPr marL="2057400" indent="-228600" eaLnBrk="0" hangingPunct="0">
              <a:defRPr sz="2000">
                <a:solidFill>
                  <a:srgbClr val="000000"/>
                </a:solidFill>
                <a:latin typeface="Arial" pitchFamily="34" charset="0"/>
                <a:cs typeface="Arial" pitchFamily="34"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pitchFamily="34" charset="0"/>
                <a:cs typeface="Arial" pitchFamily="34"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pitchFamily="34" charset="0"/>
                <a:cs typeface="Arial" pitchFamily="34"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pitchFamily="34" charset="0"/>
                <a:cs typeface="Arial" pitchFamily="34"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pitchFamily="34" charset="0"/>
                <a:cs typeface="Arial" pitchFamily="34" charset="0"/>
              </a:defRPr>
            </a:lvl9pPr>
          </a:lstStyle>
          <a:p>
            <a:pPr eaLnBrk="1" hangingPunct="1">
              <a:lnSpc>
                <a:spcPct val="100000"/>
              </a:lnSpc>
              <a:spcBef>
                <a:spcPct val="0"/>
              </a:spcBef>
              <a:buClrTx/>
              <a:buSzTx/>
              <a:defRPr/>
            </a:pPr>
            <a:r>
              <a:rPr lang="en-US" dirty="0" smtClean="0">
                <a:solidFill>
                  <a:schemeClr val="tx1"/>
                </a:solidFill>
              </a:rPr>
              <a:t>8. 	An unbalanced chemical equation is given as </a:t>
            </a:r>
            <a:br>
              <a:rPr lang="en-US" dirty="0" smtClean="0">
                <a:solidFill>
                  <a:schemeClr val="tx1"/>
                </a:solidFill>
              </a:rPr>
            </a:br>
            <a:r>
              <a:rPr lang="en-US" dirty="0" smtClean="0">
                <a:solidFill>
                  <a:schemeClr val="tx1"/>
                </a:solidFill>
              </a:rPr>
              <a:t>__N</a:t>
            </a:r>
            <a:r>
              <a:rPr lang="en-US" baseline="-25000" dirty="0" smtClean="0">
                <a:solidFill>
                  <a:schemeClr val="tx1"/>
                </a:solidFill>
              </a:rPr>
              <a:t>2</a:t>
            </a:r>
            <a:r>
              <a:rPr lang="en-US" dirty="0" smtClean="0">
                <a:solidFill>
                  <a:schemeClr val="tx1"/>
                </a:solidFill>
              </a:rPr>
              <a:t>H</a:t>
            </a:r>
            <a:r>
              <a:rPr lang="en-US" baseline="-25000" dirty="0" smtClean="0">
                <a:solidFill>
                  <a:schemeClr val="tx1"/>
                </a:solidFill>
              </a:rPr>
              <a:t>4</a:t>
            </a:r>
            <a:r>
              <a:rPr lang="en-US" dirty="0" smtClean="0">
                <a:solidFill>
                  <a:schemeClr val="tx1"/>
                </a:solidFill>
              </a:rPr>
              <a:t>(l)  +   __N</a:t>
            </a:r>
            <a:r>
              <a:rPr lang="en-US" baseline="-25000" dirty="0" smtClean="0">
                <a:solidFill>
                  <a:schemeClr val="tx1"/>
                </a:solidFill>
              </a:rPr>
              <a:t>2</a:t>
            </a:r>
            <a:r>
              <a:rPr lang="en-US" dirty="0" smtClean="0">
                <a:solidFill>
                  <a:schemeClr val="tx1"/>
                </a:solidFill>
              </a:rPr>
              <a:t>O</a:t>
            </a:r>
            <a:r>
              <a:rPr lang="en-US" baseline="-25000" dirty="0" smtClean="0">
                <a:solidFill>
                  <a:schemeClr val="tx1"/>
                </a:solidFill>
              </a:rPr>
              <a:t>4</a:t>
            </a:r>
            <a:r>
              <a:rPr lang="en-US" dirty="0" smtClean="0">
                <a:solidFill>
                  <a:schemeClr val="tx1"/>
                </a:solidFill>
              </a:rPr>
              <a:t>(l)           __N</a:t>
            </a:r>
            <a:r>
              <a:rPr lang="en-US" baseline="-25000" dirty="0" smtClean="0">
                <a:solidFill>
                  <a:schemeClr val="tx1"/>
                </a:solidFill>
              </a:rPr>
              <a:t>2</a:t>
            </a:r>
            <a:r>
              <a:rPr lang="en-US" dirty="0" smtClean="0">
                <a:solidFill>
                  <a:schemeClr val="tx1"/>
                </a:solidFill>
              </a:rPr>
              <a:t>(g)   +   __ H</a:t>
            </a:r>
            <a:r>
              <a:rPr lang="en-US" baseline="-25000" dirty="0" smtClean="0">
                <a:solidFill>
                  <a:schemeClr val="tx1"/>
                </a:solidFill>
              </a:rPr>
              <a:t>2</a:t>
            </a:r>
            <a:r>
              <a:rPr lang="en-US" dirty="0" smtClean="0">
                <a:solidFill>
                  <a:schemeClr val="tx1"/>
                </a:solidFill>
              </a:rPr>
              <a:t>O(g). </a:t>
            </a:r>
          </a:p>
          <a:p>
            <a:pPr eaLnBrk="1" hangingPunct="1">
              <a:lnSpc>
                <a:spcPct val="100000"/>
              </a:lnSpc>
              <a:spcBef>
                <a:spcPct val="0"/>
              </a:spcBef>
              <a:buClrTx/>
              <a:buSzTx/>
              <a:defRPr/>
            </a:pPr>
            <a:r>
              <a:rPr lang="en-US" dirty="0" smtClean="0">
                <a:solidFill>
                  <a:schemeClr val="tx1"/>
                </a:solidFill>
              </a:rPr>
              <a:t>      If you begin with 400 g of N</a:t>
            </a:r>
            <a:r>
              <a:rPr lang="en-US" baseline="-25000" dirty="0" smtClean="0">
                <a:solidFill>
                  <a:schemeClr val="tx1"/>
                </a:solidFill>
              </a:rPr>
              <a:t>2</a:t>
            </a:r>
            <a:r>
              <a:rPr lang="en-US" dirty="0" smtClean="0">
                <a:solidFill>
                  <a:schemeClr val="tx1"/>
                </a:solidFill>
              </a:rPr>
              <a:t>H</a:t>
            </a:r>
            <a:r>
              <a:rPr lang="en-US" baseline="-25000" dirty="0" smtClean="0">
                <a:solidFill>
                  <a:schemeClr val="tx1"/>
                </a:solidFill>
              </a:rPr>
              <a:t>4</a:t>
            </a:r>
            <a:r>
              <a:rPr lang="en-US" dirty="0" smtClean="0">
                <a:solidFill>
                  <a:schemeClr val="tx1"/>
                </a:solidFill>
              </a:rPr>
              <a:t> and 900 g of N</a:t>
            </a:r>
            <a:r>
              <a:rPr lang="en-US" baseline="-25000" dirty="0" smtClean="0">
                <a:solidFill>
                  <a:schemeClr val="tx1"/>
                </a:solidFill>
              </a:rPr>
              <a:t>2</a:t>
            </a:r>
            <a:r>
              <a:rPr lang="en-US" dirty="0" smtClean="0">
                <a:solidFill>
                  <a:schemeClr val="tx1"/>
                </a:solidFill>
              </a:rPr>
              <a:t>O</a:t>
            </a:r>
            <a:r>
              <a:rPr lang="en-US" baseline="-25000" dirty="0" smtClean="0">
                <a:solidFill>
                  <a:schemeClr val="tx1"/>
                </a:solidFill>
              </a:rPr>
              <a:t>4</a:t>
            </a:r>
            <a:r>
              <a:rPr lang="en-US" dirty="0" smtClean="0">
                <a:solidFill>
                  <a:schemeClr val="tx1"/>
                </a:solidFill>
              </a:rPr>
              <a:t>…</a:t>
            </a:r>
          </a:p>
          <a:p>
            <a:pPr eaLnBrk="1" hangingPunct="1">
              <a:lnSpc>
                <a:spcPct val="100000"/>
              </a:lnSpc>
              <a:spcBef>
                <a:spcPct val="0"/>
              </a:spcBef>
              <a:buClrTx/>
              <a:buSzTx/>
              <a:defRPr/>
            </a:pPr>
            <a:endParaRPr lang="en-US" dirty="0" smtClean="0">
              <a:solidFill>
                <a:schemeClr val="tx1"/>
              </a:solidFill>
            </a:endParaRPr>
          </a:p>
          <a:p>
            <a:pPr marL="914400" lvl="1" indent="-457200" eaLnBrk="1" hangingPunct="1">
              <a:lnSpc>
                <a:spcPct val="100000"/>
              </a:lnSpc>
              <a:spcBef>
                <a:spcPct val="0"/>
              </a:spcBef>
              <a:buClrTx/>
              <a:buSzTx/>
              <a:buFont typeface="+mj-lt"/>
              <a:buAutoNum type="alphaLcPeriod"/>
              <a:defRPr/>
            </a:pPr>
            <a:r>
              <a:rPr lang="en-US" dirty="0" smtClean="0">
                <a:solidFill>
                  <a:schemeClr val="tx1"/>
                </a:solidFill>
              </a:rPr>
              <a:t>Find the number of liters of nitrogen produced at STP, assuming the reaction goes to completion.</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smtClean="0">
              <a:solidFill>
                <a:schemeClr val="tx1"/>
              </a:solidFill>
            </a:endParaRPr>
          </a:p>
          <a:p>
            <a:pPr lvl="1" eaLnBrk="1" hangingPunct="1">
              <a:lnSpc>
                <a:spcPct val="100000"/>
              </a:lnSpc>
              <a:spcBef>
                <a:spcPct val="0"/>
              </a:spcBef>
              <a:buClrTx/>
              <a:buSzTx/>
              <a:buFontTx/>
              <a:buAutoNum type="alphaLcPeriod"/>
              <a:defRPr/>
            </a:pPr>
            <a:r>
              <a:rPr lang="en-US" dirty="0" smtClean="0">
                <a:solidFill>
                  <a:schemeClr val="tx1"/>
                </a:solidFill>
              </a:rPr>
              <a:t>Find the mass of excess reactant left over at the conclusion of the reaction.</a:t>
            </a:r>
            <a:br>
              <a:rPr lang="en-US" dirty="0" smtClean="0">
                <a:solidFill>
                  <a:schemeClr val="tx1"/>
                </a:solidFill>
              </a:rPr>
            </a:br>
            <a:endParaRPr lang="en-US" dirty="0" smtClean="0">
              <a:solidFill>
                <a:schemeClr val="tx1"/>
              </a:solidFill>
            </a:endParaRPr>
          </a:p>
          <a:p>
            <a:pPr marL="0" indent="0" eaLnBrk="1" hangingPunct="1">
              <a:lnSpc>
                <a:spcPct val="100000"/>
              </a:lnSpc>
              <a:spcBef>
                <a:spcPct val="0"/>
              </a:spcBef>
              <a:buClrTx/>
              <a:buSzTx/>
              <a:defRPr/>
            </a:pPr>
            <a:endParaRPr lang="en-US" dirty="0" smtClean="0">
              <a:solidFill>
                <a:schemeClr val="tx1"/>
              </a:solidFill>
            </a:endParaRPr>
          </a:p>
          <a:p>
            <a:pPr eaLnBrk="1" hangingPunct="1">
              <a:lnSpc>
                <a:spcPct val="100000"/>
              </a:lnSpc>
              <a:spcBef>
                <a:spcPct val="0"/>
              </a:spcBef>
              <a:buClrTx/>
              <a:buSzTx/>
              <a:defRPr/>
            </a:pPr>
            <a:endParaRPr lang="en-US" dirty="0" smtClean="0">
              <a:solidFill>
                <a:schemeClr val="tx1"/>
              </a:solidFill>
            </a:endParaRPr>
          </a:p>
          <a:p>
            <a:pPr eaLnBrk="1" hangingPunct="1">
              <a:lnSpc>
                <a:spcPct val="100000"/>
              </a:lnSpc>
              <a:spcBef>
                <a:spcPct val="0"/>
              </a:spcBef>
              <a:buClrTx/>
              <a:buSzTx/>
              <a:defRPr/>
            </a:pPr>
            <a:endParaRPr lang="en-US" sz="1400" dirty="0" smtClean="0">
              <a:solidFill>
                <a:schemeClr val="tx1"/>
              </a:solidFill>
            </a:endParaRPr>
          </a:p>
        </p:txBody>
      </p:sp>
      <p:sp>
        <p:nvSpPr>
          <p:cNvPr id="77829"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EA3C2DF-8D5D-417C-B58B-202D78CB24F5}" type="slidenum">
              <a:rPr lang="en-US" sz="1400" smtClean="0">
                <a:solidFill>
                  <a:schemeClr val="tx1"/>
                </a:solidFill>
              </a:rPr>
              <a:pPr eaLnBrk="1" hangingPunct="1"/>
              <a:t>72</a:t>
            </a:fld>
            <a:endParaRPr lang="en-US" sz="1400" smtClean="0">
              <a:solidFill>
                <a:schemeClr val="tx1"/>
              </a:solidFill>
            </a:endParaRPr>
          </a:p>
        </p:txBody>
      </p:sp>
      <p:sp>
        <p:nvSpPr>
          <p:cNvPr id="77827" name="Rectangle 7"/>
          <p:cNvSpPr>
            <a:spLocks noGrp="1" noChangeArrowheads="1"/>
          </p:cNvSpPr>
          <p:nvPr>
            <p:ph type="title" idx="4294967295"/>
          </p:nvPr>
        </p:nvSpPr>
        <p:spPr>
          <a:xfrm>
            <a:off x="504825" y="0"/>
            <a:ext cx="8639175" cy="792163"/>
          </a:xfrm>
        </p:spPr>
        <p:txBody>
          <a:bodyPr anchor="ctr"/>
          <a:lstStyle/>
          <a:p>
            <a:pPr algn="ctr" eaLnBrk="1" hangingPunct="1"/>
            <a:r>
              <a:rPr lang="en-US" sz="3600" u="sng" smtClean="0"/>
              <a:t>Limiting Reactant Examples</a:t>
            </a:r>
          </a:p>
        </p:txBody>
      </p:sp>
      <p:sp>
        <p:nvSpPr>
          <p:cNvPr id="77828" name="Line 9"/>
          <p:cNvSpPr>
            <a:spLocks noChangeShapeType="1"/>
          </p:cNvSpPr>
          <p:nvPr/>
        </p:nvSpPr>
        <p:spPr bwMode="auto">
          <a:xfrm>
            <a:off x="3853543" y="13716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nvSpPr>
        <p:spPr bwMode="auto">
          <a:xfrm>
            <a:off x="381000" y="838200"/>
            <a:ext cx="8763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rgbClr val="000000"/>
                </a:solidFill>
                <a:latin typeface="Arial" pitchFamily="34" charset="0"/>
                <a:cs typeface="Arial" pitchFamily="34" charset="0"/>
              </a:defRPr>
            </a:lvl1pPr>
            <a:lvl2pPr marL="800100" indent="-342900" eaLnBrk="0" hangingPunct="0">
              <a:defRPr sz="2000">
                <a:solidFill>
                  <a:srgbClr val="000000"/>
                </a:solidFill>
                <a:latin typeface="Arial" pitchFamily="34" charset="0"/>
                <a:cs typeface="Arial" pitchFamily="34" charset="0"/>
              </a:defRPr>
            </a:lvl2pPr>
            <a:lvl3pPr marL="1143000" indent="-228600" eaLnBrk="0" hangingPunct="0">
              <a:defRPr sz="2000">
                <a:solidFill>
                  <a:srgbClr val="000000"/>
                </a:solidFill>
                <a:latin typeface="Arial" pitchFamily="34" charset="0"/>
                <a:cs typeface="Arial" pitchFamily="34" charset="0"/>
              </a:defRPr>
            </a:lvl3pPr>
            <a:lvl4pPr marL="1600200" indent="-228600" eaLnBrk="0" hangingPunct="0">
              <a:defRPr sz="2000">
                <a:solidFill>
                  <a:srgbClr val="000000"/>
                </a:solidFill>
                <a:latin typeface="Arial" pitchFamily="34" charset="0"/>
                <a:cs typeface="Arial" pitchFamily="34" charset="0"/>
              </a:defRPr>
            </a:lvl4pPr>
            <a:lvl5pPr marL="2057400" indent="-228600" eaLnBrk="0" hangingPunct="0">
              <a:defRPr sz="2000">
                <a:solidFill>
                  <a:srgbClr val="000000"/>
                </a:solidFill>
                <a:latin typeface="Arial" pitchFamily="34" charset="0"/>
                <a:cs typeface="Arial" pitchFamily="34"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pitchFamily="34" charset="0"/>
                <a:cs typeface="Arial" pitchFamily="34"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pitchFamily="34" charset="0"/>
                <a:cs typeface="Arial" pitchFamily="34"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pitchFamily="34" charset="0"/>
                <a:cs typeface="Arial" pitchFamily="34"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pitchFamily="34" charset="0"/>
                <a:cs typeface="Arial" pitchFamily="34" charset="0"/>
              </a:defRPr>
            </a:lvl9pPr>
          </a:lstStyle>
          <a:p>
            <a:pPr eaLnBrk="1" hangingPunct="1">
              <a:lnSpc>
                <a:spcPct val="100000"/>
              </a:lnSpc>
              <a:spcBef>
                <a:spcPct val="0"/>
              </a:spcBef>
              <a:buClrTx/>
              <a:buSzTx/>
              <a:buFont typeface="+mj-lt"/>
              <a:buAutoNum type="arabicPeriod" startAt="9"/>
              <a:defRPr/>
            </a:pPr>
            <a:r>
              <a:rPr lang="en-US" dirty="0" smtClean="0">
                <a:solidFill>
                  <a:schemeClr val="tx1"/>
                </a:solidFill>
              </a:rPr>
              <a:t>An unbalanced chemical equation is given as</a:t>
            </a:r>
            <a:br>
              <a:rPr lang="en-US" dirty="0" smtClean="0">
                <a:solidFill>
                  <a:schemeClr val="tx1"/>
                </a:solidFill>
              </a:rPr>
            </a:br>
            <a:r>
              <a:rPr lang="en-US" dirty="0" smtClean="0">
                <a:solidFill>
                  <a:schemeClr val="tx1"/>
                </a:solidFill>
              </a:rPr>
              <a:t> __Na(s)  +   __O</a:t>
            </a:r>
            <a:r>
              <a:rPr lang="en-US" baseline="-25000" dirty="0" smtClean="0">
                <a:solidFill>
                  <a:schemeClr val="tx1"/>
                </a:solidFill>
              </a:rPr>
              <a:t>2</a:t>
            </a:r>
            <a:r>
              <a:rPr lang="en-US" dirty="0" smtClean="0">
                <a:solidFill>
                  <a:schemeClr val="tx1"/>
                </a:solidFill>
              </a:rPr>
              <a:t>(g)           __Na</a:t>
            </a:r>
            <a:r>
              <a:rPr lang="en-US" baseline="-25000" dirty="0" smtClean="0">
                <a:solidFill>
                  <a:schemeClr val="tx1"/>
                </a:solidFill>
              </a:rPr>
              <a:t>2</a:t>
            </a:r>
            <a:r>
              <a:rPr lang="en-US" dirty="0" smtClean="0">
                <a:solidFill>
                  <a:schemeClr val="tx1"/>
                </a:solidFill>
              </a:rPr>
              <a:t>O (s)</a:t>
            </a:r>
            <a:br>
              <a:rPr lang="en-US" dirty="0" smtClean="0">
                <a:solidFill>
                  <a:schemeClr val="tx1"/>
                </a:solidFill>
              </a:rPr>
            </a:br>
            <a:r>
              <a:rPr lang="en-US" dirty="0" smtClean="0">
                <a:solidFill>
                  <a:schemeClr val="tx1"/>
                </a:solidFill>
              </a:rPr>
              <a:t>If you have 100 g of sodium and 60 g of oxygen…</a:t>
            </a:r>
          </a:p>
          <a:p>
            <a:pPr marL="914400" lvl="1" indent="-457200" eaLnBrk="1" hangingPunct="1">
              <a:lnSpc>
                <a:spcPct val="100000"/>
              </a:lnSpc>
              <a:spcBef>
                <a:spcPct val="0"/>
              </a:spcBef>
              <a:buClrTx/>
              <a:buSzTx/>
              <a:buFont typeface="+mj-lt"/>
              <a:buAutoNum type="alphaLcPeriod"/>
              <a:defRPr/>
            </a:pPr>
            <a:r>
              <a:rPr lang="en-US" dirty="0" smtClean="0">
                <a:solidFill>
                  <a:schemeClr val="tx1"/>
                </a:solidFill>
              </a:rPr>
              <a:t>Find the number of moles of sodium oxide produced.</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smtClean="0">
              <a:solidFill>
                <a:schemeClr val="tx1"/>
              </a:solidFill>
            </a:endParaRPr>
          </a:p>
          <a:p>
            <a:pPr lvl="1" eaLnBrk="1" hangingPunct="1">
              <a:lnSpc>
                <a:spcPct val="100000"/>
              </a:lnSpc>
              <a:spcBef>
                <a:spcPct val="0"/>
              </a:spcBef>
              <a:buClrTx/>
              <a:buSzTx/>
              <a:buFontTx/>
              <a:buAutoNum type="alphaLcPeriod"/>
              <a:defRPr/>
            </a:pPr>
            <a:r>
              <a:rPr lang="en-US" dirty="0" smtClean="0">
                <a:solidFill>
                  <a:schemeClr val="tx1"/>
                </a:solidFill>
              </a:rPr>
              <a:t>Find the mass of excess reactant left over at the conclusion of the reaction.</a:t>
            </a:r>
          </a:p>
          <a:p>
            <a:pPr eaLnBrk="1" hangingPunct="1">
              <a:lnSpc>
                <a:spcPct val="100000"/>
              </a:lnSpc>
              <a:spcBef>
                <a:spcPct val="0"/>
              </a:spcBef>
              <a:buClrTx/>
              <a:buSzTx/>
              <a:buFontTx/>
              <a:buAutoNum type="arabicPeriod" startAt="9"/>
              <a:defRPr/>
            </a:pPr>
            <a:endParaRPr lang="en-US" dirty="0" smtClean="0">
              <a:solidFill>
                <a:schemeClr val="tx1"/>
              </a:solidFill>
            </a:endParaRPr>
          </a:p>
          <a:p>
            <a:pPr eaLnBrk="1" hangingPunct="1">
              <a:lnSpc>
                <a:spcPct val="100000"/>
              </a:lnSpc>
              <a:spcBef>
                <a:spcPct val="0"/>
              </a:spcBef>
              <a:buClrTx/>
              <a:buSzTx/>
              <a:defRPr/>
            </a:pPr>
            <a:endParaRPr lang="en-US" dirty="0" smtClean="0">
              <a:solidFill>
                <a:schemeClr val="tx1"/>
              </a:solidFill>
            </a:endParaRPr>
          </a:p>
          <a:p>
            <a:pPr eaLnBrk="1" hangingPunct="1">
              <a:lnSpc>
                <a:spcPct val="100000"/>
              </a:lnSpc>
              <a:spcBef>
                <a:spcPct val="0"/>
              </a:spcBef>
              <a:buClrTx/>
              <a:buSzTx/>
              <a:defRPr/>
            </a:pPr>
            <a:endParaRPr lang="en-US" sz="1400" dirty="0" smtClean="0">
              <a:solidFill>
                <a:schemeClr val="tx1"/>
              </a:solidFill>
            </a:endParaRPr>
          </a:p>
        </p:txBody>
      </p:sp>
      <p:sp>
        <p:nvSpPr>
          <p:cNvPr id="78853"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E1EC5DE4-A6B8-4260-86FC-03A9A3E83840}" type="slidenum">
              <a:rPr lang="en-US" sz="1400" smtClean="0">
                <a:solidFill>
                  <a:schemeClr val="tx1"/>
                </a:solidFill>
              </a:rPr>
              <a:pPr eaLnBrk="1" hangingPunct="1"/>
              <a:t>73</a:t>
            </a:fld>
            <a:endParaRPr lang="en-US" sz="1400" smtClean="0">
              <a:solidFill>
                <a:schemeClr val="tx1"/>
              </a:solidFill>
            </a:endParaRPr>
          </a:p>
        </p:txBody>
      </p:sp>
      <p:sp>
        <p:nvSpPr>
          <p:cNvPr id="78851" name="Rectangle 7"/>
          <p:cNvSpPr>
            <a:spLocks noGrp="1" noChangeArrowheads="1"/>
          </p:cNvSpPr>
          <p:nvPr>
            <p:ph type="title" idx="4294967295"/>
          </p:nvPr>
        </p:nvSpPr>
        <p:spPr>
          <a:xfrm>
            <a:off x="504825" y="0"/>
            <a:ext cx="8639175" cy="792163"/>
          </a:xfrm>
        </p:spPr>
        <p:txBody>
          <a:bodyPr anchor="ctr"/>
          <a:lstStyle/>
          <a:p>
            <a:pPr algn="ctr" eaLnBrk="1" hangingPunct="1"/>
            <a:r>
              <a:rPr lang="en-US" sz="3600" u="sng" smtClean="0"/>
              <a:t>Limiting Reactant Examples</a:t>
            </a:r>
          </a:p>
        </p:txBody>
      </p:sp>
      <p:sp>
        <p:nvSpPr>
          <p:cNvPr id="78852" name="Line 9"/>
          <p:cNvSpPr>
            <a:spLocks noChangeShapeType="1"/>
          </p:cNvSpPr>
          <p:nvPr/>
        </p:nvSpPr>
        <p:spPr bwMode="auto">
          <a:xfrm>
            <a:off x="3490686" y="13716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1F3D595-09AB-4506-9BBE-861CF2281E49}" type="slidenum">
              <a:rPr lang="en-US" sz="1400" smtClean="0">
                <a:solidFill>
                  <a:schemeClr val="tx1"/>
                </a:solidFill>
              </a:rPr>
              <a:pPr eaLnBrk="1" hangingPunct="1"/>
              <a:t>74</a:t>
            </a:fld>
            <a:endParaRPr lang="en-US" sz="1400" smtClean="0">
              <a:solidFill>
                <a:schemeClr val="tx1"/>
              </a:solidFill>
            </a:endParaRPr>
          </a:p>
        </p:txBody>
      </p:sp>
      <p:sp>
        <p:nvSpPr>
          <p:cNvPr id="79874" name="Rectangle 2"/>
          <p:cNvSpPr>
            <a:spLocks noGrp="1" noChangeArrowheads="1"/>
          </p:cNvSpPr>
          <p:nvPr>
            <p:ph type="title" idx="4294967295"/>
          </p:nvPr>
        </p:nvSpPr>
        <p:spPr>
          <a:xfrm>
            <a:off x="1323976" y="-76200"/>
            <a:ext cx="6316662" cy="1143000"/>
          </a:xfrm>
        </p:spPr>
        <p:txBody>
          <a:bodyPr anchor="ctr"/>
          <a:lstStyle/>
          <a:p>
            <a:pPr algn="ctr" eaLnBrk="1" hangingPunct="1"/>
            <a:r>
              <a:rPr lang="en-US" u="sng" dirty="0" smtClean="0"/>
              <a:t>Generic Stoichiometry</a:t>
            </a:r>
          </a:p>
        </p:txBody>
      </p:sp>
      <p:sp>
        <p:nvSpPr>
          <p:cNvPr id="79875" name="Text Box 3"/>
          <p:cNvSpPr txBox="1">
            <a:spLocks noChangeArrowheads="1"/>
          </p:cNvSpPr>
          <p:nvPr/>
        </p:nvSpPr>
        <p:spPr bwMode="auto">
          <a:xfrm>
            <a:off x="1676400" y="889000"/>
            <a:ext cx="5964238" cy="466725"/>
          </a:xfrm>
          <a:prstGeom prst="rect">
            <a:avLst/>
          </a:prstGeom>
          <a:solidFill>
            <a:srgbClr val="F6ECE2">
              <a:alpha val="50195"/>
            </a:srgbClr>
          </a:solidFill>
          <a:ln w="9525">
            <a:solidFill>
              <a:srgbClr val="F2E4D6"/>
            </a:solidFill>
            <a:miter lim="800000"/>
            <a:headEnd/>
            <a:tailEnd/>
          </a:ln>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2400">
                <a:solidFill>
                  <a:schemeClr val="tx1"/>
                </a:solidFill>
              </a:rPr>
              <a:t>Z </a:t>
            </a:r>
            <a:r>
              <a:rPr lang="en-US">
                <a:solidFill>
                  <a:schemeClr val="tx1"/>
                </a:solidFill>
              </a:rPr>
              <a:t>(</a:t>
            </a:r>
            <a:r>
              <a:rPr lang="en-US" i="1">
                <a:solidFill>
                  <a:schemeClr val="tx1"/>
                </a:solidFill>
              </a:rPr>
              <a:t>aq</a:t>
            </a:r>
            <a:r>
              <a:rPr lang="en-US">
                <a:solidFill>
                  <a:schemeClr val="tx1"/>
                </a:solidFill>
              </a:rPr>
              <a:t>)</a:t>
            </a:r>
            <a:r>
              <a:rPr lang="en-US" sz="2400">
                <a:solidFill>
                  <a:schemeClr val="tx1"/>
                </a:solidFill>
              </a:rPr>
              <a:t>    +     2 Y </a:t>
            </a:r>
            <a:r>
              <a:rPr lang="en-US">
                <a:solidFill>
                  <a:schemeClr val="tx1"/>
                </a:solidFill>
              </a:rPr>
              <a:t>(</a:t>
            </a:r>
            <a:r>
              <a:rPr lang="en-US" i="1">
                <a:solidFill>
                  <a:schemeClr val="tx1"/>
                </a:solidFill>
              </a:rPr>
              <a:t>aq</a:t>
            </a:r>
            <a:r>
              <a:rPr lang="en-US">
                <a:solidFill>
                  <a:schemeClr val="tx1"/>
                </a:solidFill>
              </a:rPr>
              <a:t>)</a:t>
            </a:r>
            <a:r>
              <a:rPr lang="en-US" sz="2400">
                <a:solidFill>
                  <a:schemeClr val="tx1"/>
                </a:solidFill>
              </a:rPr>
              <a:t> </a:t>
            </a:r>
            <a:r>
              <a:rPr lang="en-US" sz="2400">
                <a:solidFill>
                  <a:schemeClr val="tx1"/>
                </a:solidFill>
                <a:sym typeface="Wingdings" pitchFamily="2" charset="2"/>
              </a:rPr>
              <a:t>     5 M </a:t>
            </a:r>
            <a:r>
              <a:rPr lang="en-US">
                <a:solidFill>
                  <a:schemeClr val="tx1"/>
                </a:solidFill>
              </a:rPr>
              <a:t>(</a:t>
            </a:r>
            <a:r>
              <a:rPr lang="en-US" i="1">
                <a:solidFill>
                  <a:schemeClr val="tx1"/>
                </a:solidFill>
              </a:rPr>
              <a:t>s</a:t>
            </a:r>
            <a:r>
              <a:rPr lang="en-US">
                <a:solidFill>
                  <a:schemeClr val="tx1"/>
                </a:solidFill>
              </a:rPr>
              <a:t>)</a:t>
            </a:r>
            <a:r>
              <a:rPr lang="en-US" sz="2400">
                <a:solidFill>
                  <a:schemeClr val="tx1"/>
                </a:solidFill>
              </a:rPr>
              <a:t> </a:t>
            </a:r>
            <a:r>
              <a:rPr lang="en-US" sz="2400">
                <a:solidFill>
                  <a:schemeClr val="tx1"/>
                </a:solidFill>
                <a:sym typeface="Wingdings" pitchFamily="2" charset="2"/>
              </a:rPr>
              <a:t>+     T</a:t>
            </a:r>
            <a:r>
              <a:rPr lang="en-US" sz="2400" baseline="-25000">
                <a:solidFill>
                  <a:schemeClr val="tx1"/>
                </a:solidFill>
              </a:rPr>
              <a:t>2 </a:t>
            </a:r>
            <a:r>
              <a:rPr lang="en-US">
                <a:solidFill>
                  <a:schemeClr val="tx1"/>
                </a:solidFill>
              </a:rPr>
              <a:t>(</a:t>
            </a:r>
            <a:r>
              <a:rPr lang="en-US" i="1">
                <a:solidFill>
                  <a:schemeClr val="tx1"/>
                </a:solidFill>
              </a:rPr>
              <a:t>g</a:t>
            </a:r>
            <a:r>
              <a:rPr lang="en-US">
                <a:solidFill>
                  <a:schemeClr val="tx1"/>
                </a:solidFill>
              </a:rPr>
              <a:t>)</a:t>
            </a:r>
            <a:r>
              <a:rPr lang="en-US" sz="2400">
                <a:solidFill>
                  <a:schemeClr val="tx1"/>
                </a:solidFill>
              </a:rPr>
              <a:t> </a:t>
            </a:r>
          </a:p>
        </p:txBody>
      </p:sp>
      <p:sp>
        <p:nvSpPr>
          <p:cNvPr id="79876" name="Text Box 4"/>
          <p:cNvSpPr txBox="1">
            <a:spLocks noChangeArrowheads="1"/>
          </p:cNvSpPr>
          <p:nvPr/>
        </p:nvSpPr>
        <p:spPr bwMode="auto">
          <a:xfrm>
            <a:off x="1752600" y="1355725"/>
            <a:ext cx="6477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a:solidFill>
                  <a:schemeClr val="tx1"/>
                </a:solidFill>
              </a:rPr>
              <a:t>Given the following information:</a:t>
            </a:r>
          </a:p>
          <a:p>
            <a:pPr eaLnBrk="1" hangingPunct="1">
              <a:lnSpc>
                <a:spcPct val="100000"/>
              </a:lnSpc>
              <a:spcBef>
                <a:spcPct val="0"/>
              </a:spcBef>
              <a:buClrTx/>
              <a:buSzTx/>
            </a:pPr>
            <a:r>
              <a:rPr lang="en-US">
                <a:solidFill>
                  <a:schemeClr val="tx1"/>
                </a:solidFill>
              </a:rPr>
              <a:t>	Z   =  20 g/mol		M   = 6 g/mol</a:t>
            </a:r>
          </a:p>
          <a:p>
            <a:pPr eaLnBrk="1" hangingPunct="1">
              <a:lnSpc>
                <a:spcPct val="100000"/>
              </a:lnSpc>
              <a:spcBef>
                <a:spcPct val="0"/>
              </a:spcBef>
              <a:buClrTx/>
              <a:buSzTx/>
            </a:pPr>
            <a:r>
              <a:rPr lang="en-US">
                <a:solidFill>
                  <a:schemeClr val="tx1"/>
                </a:solidFill>
              </a:rPr>
              <a:t>	Y   = 10 g/mol		T    = 5 g/mol</a:t>
            </a:r>
          </a:p>
          <a:p>
            <a:pPr eaLnBrk="1" hangingPunct="1">
              <a:lnSpc>
                <a:spcPct val="100000"/>
              </a:lnSpc>
              <a:spcBef>
                <a:spcPct val="0"/>
              </a:spcBef>
              <a:buClrTx/>
              <a:buSzTx/>
            </a:pPr>
            <a:endParaRPr lang="en-US">
              <a:solidFill>
                <a:schemeClr val="tx1"/>
              </a:solidFill>
            </a:endParaRPr>
          </a:p>
          <a:p>
            <a:pPr eaLnBrk="1" hangingPunct="1">
              <a:lnSpc>
                <a:spcPct val="100000"/>
              </a:lnSpc>
              <a:spcBef>
                <a:spcPct val="0"/>
              </a:spcBef>
              <a:buClrTx/>
              <a:buSzTx/>
            </a:pPr>
            <a:r>
              <a:rPr lang="en-US">
                <a:solidFill>
                  <a:schemeClr val="tx1"/>
                </a:solidFill>
              </a:rPr>
              <a:t>	</a:t>
            </a:r>
          </a:p>
        </p:txBody>
      </p:sp>
      <p:sp>
        <p:nvSpPr>
          <p:cNvPr id="79877" name="Text Box 5"/>
          <p:cNvSpPr txBox="1">
            <a:spLocks noChangeArrowheads="1"/>
          </p:cNvSpPr>
          <p:nvPr/>
        </p:nvSpPr>
        <p:spPr bwMode="auto">
          <a:xfrm>
            <a:off x="533400" y="2514600"/>
            <a:ext cx="8458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a:solidFill>
                  <a:schemeClr val="tx1"/>
                </a:solidFill>
              </a:rPr>
              <a:t>If you combine 100 g of solution Z with 1.8 x 10</a:t>
            </a:r>
            <a:r>
              <a:rPr lang="en-US" baseline="30000">
                <a:solidFill>
                  <a:schemeClr val="tx1"/>
                </a:solidFill>
              </a:rPr>
              <a:t>24</a:t>
            </a:r>
            <a:r>
              <a:rPr lang="en-US">
                <a:solidFill>
                  <a:schemeClr val="tx1"/>
                </a:solidFill>
              </a:rPr>
              <a:t> molecules of solution Y:</a:t>
            </a:r>
          </a:p>
          <a:p>
            <a:pPr eaLnBrk="1" hangingPunct="1">
              <a:lnSpc>
                <a:spcPct val="100000"/>
              </a:lnSpc>
              <a:spcBef>
                <a:spcPct val="0"/>
              </a:spcBef>
              <a:buClrTx/>
              <a:buSzTx/>
              <a:buFontTx/>
              <a:buAutoNum type="alphaLcParenR"/>
            </a:pPr>
            <a:r>
              <a:rPr lang="en-US">
                <a:solidFill>
                  <a:schemeClr val="tx1"/>
                </a:solidFill>
              </a:rPr>
              <a:t>How many moles of M will precipitate out of the solution?</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endParaRPr lang="en-US">
              <a:solidFill>
                <a:schemeClr val="tx1"/>
              </a:solidFill>
            </a:endParaRPr>
          </a:p>
          <a:p>
            <a:pPr eaLnBrk="1" hangingPunct="1">
              <a:lnSpc>
                <a:spcPct val="100000"/>
              </a:lnSpc>
              <a:spcBef>
                <a:spcPct val="0"/>
              </a:spcBef>
              <a:buClrTx/>
              <a:buSzTx/>
              <a:buFontTx/>
              <a:buAutoNum type="alphaLcParenR"/>
            </a:pPr>
            <a:r>
              <a:rPr lang="en-US">
                <a:solidFill>
                  <a:schemeClr val="tx1"/>
                </a:solidFill>
              </a:rPr>
              <a:t>What volume of T</a:t>
            </a:r>
            <a:r>
              <a:rPr lang="en-US" baseline="-25000">
                <a:solidFill>
                  <a:schemeClr val="tx1"/>
                </a:solidFill>
              </a:rPr>
              <a:t>2</a:t>
            </a:r>
            <a:r>
              <a:rPr lang="en-US">
                <a:solidFill>
                  <a:schemeClr val="tx1"/>
                </a:solidFill>
              </a:rPr>
              <a:t> gas will be produced at STP?</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219200" y="152400"/>
            <a:ext cx="7162800" cy="609600"/>
          </a:xfrm>
        </p:spPr>
        <p:txBody>
          <a:bodyPr>
            <a:normAutofit fontScale="90000"/>
          </a:bodyPr>
          <a:lstStyle/>
          <a:p>
            <a:pPr eaLnBrk="1" hangingPunct="1"/>
            <a:r>
              <a:rPr lang="en-US" u="sng" dirty="0" smtClean="0"/>
              <a:t>Theoretical/Actual/Percent Yields</a:t>
            </a:r>
          </a:p>
        </p:txBody>
      </p:sp>
      <p:sp>
        <p:nvSpPr>
          <p:cNvPr id="80899" name="Rectangle 3"/>
          <p:cNvSpPr>
            <a:spLocks noGrp="1" noChangeArrowheads="1"/>
          </p:cNvSpPr>
          <p:nvPr>
            <p:ph type="body" sz="half" idx="1"/>
          </p:nvPr>
        </p:nvSpPr>
        <p:spPr>
          <a:xfrm>
            <a:off x="685800" y="914400"/>
            <a:ext cx="8001000" cy="4724400"/>
          </a:xfrm>
        </p:spPr>
        <p:txBody>
          <a:bodyPr/>
          <a:lstStyle/>
          <a:p>
            <a:pPr eaLnBrk="1" hangingPunct="1">
              <a:lnSpc>
                <a:spcPct val="90000"/>
              </a:lnSpc>
            </a:pPr>
            <a:r>
              <a:rPr lang="en-US" sz="2200" u="sng" dirty="0" smtClean="0"/>
              <a:t>Theoretical Yield </a:t>
            </a:r>
            <a:r>
              <a:rPr lang="en-US" sz="2200" dirty="0" smtClean="0"/>
              <a:t>– the amount of product indicated by the </a:t>
            </a:r>
            <a:r>
              <a:rPr lang="en-US" sz="2200" dirty="0" err="1" smtClean="0"/>
              <a:t>stoichiometrically</a:t>
            </a:r>
            <a:r>
              <a:rPr lang="en-US" sz="2200" dirty="0" smtClean="0"/>
              <a:t> equivalent molar ratio in the balanced equation</a:t>
            </a:r>
          </a:p>
          <a:p>
            <a:pPr lvl="1" eaLnBrk="1" hangingPunct="1">
              <a:lnSpc>
                <a:spcPct val="90000"/>
              </a:lnSpc>
            </a:pPr>
            <a:r>
              <a:rPr lang="en-US" sz="2200" dirty="0" smtClean="0"/>
              <a:t>Never obtained exactly in reality</a:t>
            </a:r>
          </a:p>
          <a:p>
            <a:pPr eaLnBrk="1" hangingPunct="1">
              <a:lnSpc>
                <a:spcPct val="90000"/>
              </a:lnSpc>
            </a:pPr>
            <a:r>
              <a:rPr lang="en-US" sz="2200" u="sng" dirty="0" smtClean="0"/>
              <a:t>Actual Yield </a:t>
            </a:r>
            <a:r>
              <a:rPr lang="en-US" sz="2200" dirty="0" smtClean="0"/>
              <a:t>– the amount of product that you actually obtain</a:t>
            </a:r>
          </a:p>
          <a:p>
            <a:pPr lvl="1" eaLnBrk="1" hangingPunct="1">
              <a:lnSpc>
                <a:spcPct val="90000"/>
              </a:lnSpc>
            </a:pPr>
            <a:r>
              <a:rPr lang="en-US" sz="2200" dirty="0" smtClean="0"/>
              <a:t>Less than the theoretical yield</a:t>
            </a:r>
          </a:p>
          <a:p>
            <a:pPr eaLnBrk="1" hangingPunct="1">
              <a:lnSpc>
                <a:spcPct val="90000"/>
              </a:lnSpc>
            </a:pPr>
            <a:r>
              <a:rPr lang="en-US" sz="2200" u="sng" dirty="0" smtClean="0"/>
              <a:t>Percent Yield </a:t>
            </a:r>
            <a:r>
              <a:rPr lang="en-US" sz="2200" dirty="0" smtClean="0"/>
              <a:t>– the actual yield expressed as a percent of the theoretical yield</a:t>
            </a:r>
          </a:p>
          <a:p>
            <a:pPr lvl="1" eaLnBrk="1" hangingPunct="1">
              <a:lnSpc>
                <a:spcPct val="90000"/>
              </a:lnSpc>
            </a:pPr>
            <a:r>
              <a:rPr lang="en-US" sz="2200" dirty="0" smtClean="0"/>
              <a:t>Since actual yield is less than theoretical yield, this value is always less than 100%</a:t>
            </a:r>
          </a:p>
          <a:p>
            <a:pPr lvl="1" eaLnBrk="1" hangingPunct="1">
              <a:lnSpc>
                <a:spcPct val="90000"/>
              </a:lnSpc>
            </a:pPr>
            <a:r>
              <a:rPr lang="en-US" sz="2200" dirty="0" smtClean="0"/>
              <a:t>In multi-step reaction sequences, the percent yields of the steps are expressed as fractions and multiplied together to find the overall percent yield.</a:t>
            </a:r>
          </a:p>
        </p:txBody>
      </p:sp>
      <p:graphicFrame>
        <p:nvGraphicFramePr>
          <p:cNvPr id="80900" name="Object 4"/>
          <p:cNvGraphicFramePr>
            <a:graphicFrameLocks noGrp="1" noChangeAspect="1"/>
          </p:cNvGraphicFramePr>
          <p:nvPr>
            <p:ph sz="half" idx="2"/>
          </p:nvPr>
        </p:nvGraphicFramePr>
        <p:xfrm>
          <a:off x="2667000" y="5486400"/>
          <a:ext cx="4267200" cy="890588"/>
        </p:xfrm>
        <a:graphic>
          <a:graphicData uri="http://schemas.openxmlformats.org/presentationml/2006/ole">
            <mc:AlternateContent xmlns:mc="http://schemas.openxmlformats.org/markup-compatibility/2006">
              <mc:Choice xmlns:v="urn:schemas-microsoft-com:vml" Requires="v">
                <p:oleObj spid="_x0000_s80910" name="Equation" r:id="rId4" imgW="2070100" imgH="431800" progId="Equation.3">
                  <p:embed/>
                </p:oleObj>
              </mc:Choice>
              <mc:Fallback>
                <p:oleObj name="Equation" r:id="rId4" imgW="2070100" imgH="431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486400"/>
                        <a:ext cx="4267200"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1"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B1030050-F176-4056-A292-8ECEFEE1D6C0}" type="slidenum">
              <a:rPr lang="en-US" sz="1400" smtClean="0">
                <a:solidFill>
                  <a:schemeClr val="tx1"/>
                </a:solidFill>
              </a:rPr>
              <a:pPr eaLnBrk="1" hangingPunct="1"/>
              <a:t>75</a:t>
            </a:fld>
            <a:endParaRPr lang="en-US" sz="1400" smtClean="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609600" y="838200"/>
            <a:ext cx="7924800" cy="4983163"/>
          </a:xfrm>
        </p:spPr>
        <p:txBody>
          <a:bodyPr/>
          <a:lstStyle/>
          <a:p>
            <a:pPr marL="457200" indent="-457200" eaLnBrk="1" hangingPunct="1">
              <a:lnSpc>
                <a:spcPct val="90000"/>
              </a:lnSpc>
              <a:buFontTx/>
              <a:buAutoNum type="arabicPeriod"/>
            </a:pPr>
            <a:r>
              <a:rPr lang="en-US" sz="2000" dirty="0" smtClean="0">
                <a:solidFill>
                  <a:schemeClr val="tx1"/>
                </a:solidFill>
              </a:rPr>
              <a:t>When 45.8 g of K</a:t>
            </a:r>
            <a:r>
              <a:rPr lang="en-US" sz="2000" baseline="-25000" dirty="0" smtClean="0">
                <a:solidFill>
                  <a:schemeClr val="tx1"/>
                </a:solidFill>
              </a:rPr>
              <a:t>2</a:t>
            </a:r>
            <a:r>
              <a:rPr lang="en-US" sz="2000" dirty="0" smtClean="0">
                <a:solidFill>
                  <a:schemeClr val="tx1"/>
                </a:solidFill>
              </a:rPr>
              <a:t>CO</a:t>
            </a:r>
            <a:r>
              <a:rPr lang="en-US" sz="2000" baseline="-25000" dirty="0" smtClean="0">
                <a:solidFill>
                  <a:schemeClr val="tx1"/>
                </a:solidFill>
              </a:rPr>
              <a:t>3</a:t>
            </a:r>
            <a:r>
              <a:rPr lang="en-US" sz="2000" dirty="0" smtClean="0">
                <a:solidFill>
                  <a:schemeClr val="tx1"/>
                </a:solidFill>
              </a:rPr>
              <a:t> react with excess </a:t>
            </a:r>
            <a:r>
              <a:rPr lang="en-US" sz="2000" dirty="0" err="1" smtClean="0">
                <a:solidFill>
                  <a:schemeClr val="tx1"/>
                </a:solidFill>
              </a:rPr>
              <a:t>HCl</a:t>
            </a:r>
            <a:r>
              <a:rPr lang="en-US" sz="2000" dirty="0" smtClean="0">
                <a:solidFill>
                  <a:schemeClr val="tx1"/>
                </a:solidFill>
              </a:rPr>
              <a:t>, 46.3 g of </a:t>
            </a:r>
            <a:r>
              <a:rPr lang="en-US" sz="2000" dirty="0" err="1" smtClean="0">
                <a:solidFill>
                  <a:schemeClr val="tx1"/>
                </a:solidFill>
              </a:rPr>
              <a:t>KCl</a:t>
            </a:r>
            <a:r>
              <a:rPr lang="en-US" sz="2000" dirty="0" smtClean="0">
                <a:solidFill>
                  <a:schemeClr val="tx1"/>
                </a:solidFill>
              </a:rPr>
              <a:t> are </a:t>
            </a:r>
            <a:r>
              <a:rPr lang="en-US" sz="2000" dirty="0" smtClean="0">
                <a:solidFill>
                  <a:schemeClr val="tx1"/>
                </a:solidFill>
              </a:rPr>
              <a:t>actually formed</a:t>
            </a:r>
            <a:r>
              <a:rPr lang="en-US" sz="2000" dirty="0" smtClean="0">
                <a:solidFill>
                  <a:schemeClr val="tx1"/>
                </a:solidFill>
              </a:rPr>
              <a:t>.  Water and carbon dioxide are also formed.  Calculate the theoretical and % yields of </a:t>
            </a:r>
            <a:r>
              <a:rPr lang="en-US" sz="2000" dirty="0" err="1" smtClean="0">
                <a:solidFill>
                  <a:schemeClr val="tx1"/>
                </a:solidFill>
              </a:rPr>
              <a:t>KCl</a:t>
            </a:r>
            <a:r>
              <a:rPr lang="en-US" sz="2000" dirty="0" smtClean="0">
                <a:solidFill>
                  <a:schemeClr val="tx1"/>
                </a:solidFill>
              </a:rPr>
              <a:t>.</a:t>
            </a:r>
            <a:endParaRPr lang="en-US" sz="2000" dirty="0" smtClean="0"/>
          </a:p>
        </p:txBody>
      </p:sp>
      <p:sp>
        <p:nvSpPr>
          <p:cNvPr id="8192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83F5E2B6-11D1-480C-AD5E-853F096C9B5C}" type="slidenum">
              <a:rPr lang="en-US" sz="1400" smtClean="0">
                <a:solidFill>
                  <a:schemeClr val="tx1"/>
                </a:solidFill>
              </a:rPr>
              <a:pPr eaLnBrk="1" hangingPunct="1"/>
              <a:t>76</a:t>
            </a:fld>
            <a:endParaRPr lang="en-US" sz="1400" smtClean="0">
              <a:solidFill>
                <a:schemeClr val="tx1"/>
              </a:solidFill>
            </a:endParaRPr>
          </a:p>
        </p:txBody>
      </p:sp>
      <p:sp>
        <p:nvSpPr>
          <p:cNvPr id="81922" name="Rectangle 2"/>
          <p:cNvSpPr>
            <a:spLocks noGrp="1" noChangeArrowheads="1"/>
          </p:cNvSpPr>
          <p:nvPr>
            <p:ph type="title"/>
          </p:nvPr>
        </p:nvSpPr>
        <p:spPr>
          <a:xfrm>
            <a:off x="1066800" y="76200"/>
            <a:ext cx="6886575" cy="655638"/>
          </a:xfrm>
        </p:spPr>
        <p:txBody>
          <a:bodyPr/>
          <a:lstStyle/>
          <a:p>
            <a:pPr algn="ctr" eaLnBrk="1" hangingPunct="1"/>
            <a:r>
              <a:rPr lang="en-US" u="sng" smtClean="0"/>
              <a:t>Percent Yield Examples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609600" y="1143000"/>
            <a:ext cx="7924800" cy="4983163"/>
          </a:xfrm>
        </p:spPr>
        <p:txBody>
          <a:bodyPr/>
          <a:lstStyle/>
          <a:p>
            <a:pPr marL="457200" indent="-457200" eaLnBrk="1" hangingPunct="1">
              <a:lnSpc>
                <a:spcPct val="90000"/>
              </a:lnSpc>
              <a:buFontTx/>
              <a:buAutoNum type="arabicPeriod" startAt="2"/>
            </a:pPr>
            <a:r>
              <a:rPr lang="en-US" sz="2000" smtClean="0"/>
              <a:t>Silicon carbide (SiC) is an important ceramic material that is made by allowing sand (silicon dioxide, SiO</a:t>
            </a:r>
            <a:r>
              <a:rPr lang="en-US" sz="2000" baseline="-25000" smtClean="0"/>
              <a:t>2</a:t>
            </a:r>
            <a:r>
              <a:rPr lang="en-US" sz="2000" smtClean="0"/>
              <a:t>) to react with powdered carbon at high temperature.  Carbon monoxide is also formed.  When 100.0 g of sand are processed, 51.4 g of SiC are recovered.  What is the percent yield of SiC in this process?</a:t>
            </a:r>
          </a:p>
        </p:txBody>
      </p:sp>
      <p:sp>
        <p:nvSpPr>
          <p:cNvPr id="8294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8016A74-9A60-44B4-9FF7-58C08E5205B6}" type="slidenum">
              <a:rPr lang="en-US" sz="1400" smtClean="0">
                <a:solidFill>
                  <a:schemeClr val="tx1"/>
                </a:solidFill>
              </a:rPr>
              <a:pPr eaLnBrk="1" hangingPunct="1"/>
              <a:t>77</a:t>
            </a:fld>
            <a:endParaRPr lang="en-US" sz="1400" smtClean="0">
              <a:solidFill>
                <a:schemeClr val="tx1"/>
              </a:solidFill>
            </a:endParaRPr>
          </a:p>
        </p:txBody>
      </p:sp>
      <p:sp>
        <p:nvSpPr>
          <p:cNvPr id="82946" name="Rectangle 2"/>
          <p:cNvSpPr>
            <a:spLocks noGrp="1" noChangeArrowheads="1"/>
          </p:cNvSpPr>
          <p:nvPr>
            <p:ph type="title"/>
          </p:nvPr>
        </p:nvSpPr>
        <p:spPr>
          <a:xfrm>
            <a:off x="1295400" y="228600"/>
            <a:ext cx="6886575" cy="655638"/>
          </a:xfrm>
        </p:spPr>
        <p:txBody>
          <a:bodyPr/>
          <a:lstStyle/>
          <a:p>
            <a:pPr algn="ctr" eaLnBrk="1" hangingPunct="1"/>
            <a:r>
              <a:rPr lang="en-US" u="sng" smtClean="0"/>
              <a:t>Percent Yield Examples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609600" y="762000"/>
            <a:ext cx="7848600" cy="4983163"/>
          </a:xfrm>
        </p:spPr>
        <p:txBody>
          <a:bodyPr/>
          <a:lstStyle/>
          <a:p>
            <a:pPr marL="457200" indent="-457200" eaLnBrk="1" hangingPunct="1">
              <a:lnSpc>
                <a:spcPct val="90000"/>
              </a:lnSpc>
              <a:buFontTx/>
              <a:buAutoNum type="arabicPeriod" startAt="3"/>
            </a:pPr>
            <a:r>
              <a:rPr lang="en-US" sz="2000" smtClean="0"/>
              <a:t>Marble (calcium carbonate) reacts with hydrochloric acid solution to form calcium chloride solution, water, and carbon dioxide.  What is the % yield of carbon dioxide if 3.65 g of the gas is collected when 10.0 g of marble reacts?</a:t>
            </a:r>
          </a:p>
        </p:txBody>
      </p:sp>
      <p:sp>
        <p:nvSpPr>
          <p:cNvPr id="8397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EA7C3DD-B0FB-4ECB-A819-D63413BD41C2}" type="slidenum">
              <a:rPr lang="en-US" sz="1400" smtClean="0">
                <a:solidFill>
                  <a:schemeClr val="tx1"/>
                </a:solidFill>
              </a:rPr>
              <a:pPr eaLnBrk="1" hangingPunct="1"/>
              <a:t>78</a:t>
            </a:fld>
            <a:endParaRPr lang="en-US" sz="1400" smtClean="0">
              <a:solidFill>
                <a:schemeClr val="tx1"/>
              </a:solidFill>
            </a:endParaRPr>
          </a:p>
        </p:txBody>
      </p:sp>
      <p:sp>
        <p:nvSpPr>
          <p:cNvPr id="83970" name="Rectangle 2"/>
          <p:cNvSpPr>
            <a:spLocks noGrp="1" noChangeArrowheads="1"/>
          </p:cNvSpPr>
          <p:nvPr>
            <p:ph type="title"/>
          </p:nvPr>
        </p:nvSpPr>
        <p:spPr>
          <a:xfrm>
            <a:off x="1219200" y="0"/>
            <a:ext cx="6886575" cy="655638"/>
          </a:xfrm>
        </p:spPr>
        <p:txBody>
          <a:bodyPr/>
          <a:lstStyle/>
          <a:p>
            <a:pPr algn="ctr" eaLnBrk="1" hangingPunct="1"/>
            <a:r>
              <a:rPr lang="en-US" u="sng" smtClean="0"/>
              <a:t>Percent Yield Examples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609600" y="685800"/>
            <a:ext cx="7696200" cy="4983163"/>
          </a:xfrm>
        </p:spPr>
        <p:txBody>
          <a:bodyPr/>
          <a:lstStyle/>
          <a:p>
            <a:pPr marL="457200" indent="-457200" eaLnBrk="1" hangingPunct="1">
              <a:lnSpc>
                <a:spcPct val="90000"/>
              </a:lnSpc>
              <a:buFontTx/>
              <a:buAutoNum type="arabicPeriod" startAt="4"/>
            </a:pPr>
            <a:r>
              <a:rPr lang="en-US" sz="2000" dirty="0" smtClean="0">
                <a:solidFill>
                  <a:schemeClr val="tx1"/>
                </a:solidFill>
              </a:rPr>
              <a:t>Consider the reaction: W</a:t>
            </a:r>
            <a:r>
              <a:rPr lang="en-US" sz="2000" baseline="-25000" dirty="0" smtClean="0">
                <a:solidFill>
                  <a:schemeClr val="tx1"/>
                </a:solidFill>
              </a:rPr>
              <a:t>2</a:t>
            </a:r>
            <a:r>
              <a:rPr lang="en-US" sz="2000" dirty="0" smtClean="0">
                <a:solidFill>
                  <a:schemeClr val="tx1"/>
                </a:solidFill>
              </a:rPr>
              <a:t>   +  2X </a:t>
            </a:r>
            <a:r>
              <a:rPr lang="en-US" sz="2000" dirty="0" smtClean="0">
                <a:solidFill>
                  <a:schemeClr val="tx1"/>
                </a:solidFill>
                <a:sym typeface="Wingdings" pitchFamily="2" charset="2"/>
              </a:rPr>
              <a:t> </a:t>
            </a:r>
            <a:r>
              <a:rPr lang="en-US" sz="2000" dirty="0" smtClean="0">
                <a:solidFill>
                  <a:schemeClr val="tx1"/>
                </a:solidFill>
              </a:rPr>
              <a:t> Y.  A scientist needs to obtain 500. g of Y in a reaction that has an 80.% yield.  How many atoms of W </a:t>
            </a:r>
            <a:r>
              <a:rPr lang="en-US" sz="2000" dirty="0" smtClean="0">
                <a:solidFill>
                  <a:schemeClr val="tx1"/>
                </a:solidFill>
              </a:rPr>
              <a:t>are </a:t>
            </a:r>
            <a:r>
              <a:rPr lang="en-US" sz="2000" dirty="0" smtClean="0">
                <a:solidFill>
                  <a:schemeClr val="tx1"/>
                </a:solidFill>
              </a:rPr>
              <a:t>needed to produce the desired result?  How many liters of X at STP are needed?</a:t>
            </a:r>
          </a:p>
        </p:txBody>
      </p:sp>
      <p:sp>
        <p:nvSpPr>
          <p:cNvPr id="84996"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15BD1D96-C973-42EC-9D38-879910B21FBF}" type="slidenum">
              <a:rPr lang="en-US" sz="1400" smtClean="0">
                <a:solidFill>
                  <a:schemeClr val="tx1"/>
                </a:solidFill>
              </a:rPr>
              <a:pPr eaLnBrk="1" hangingPunct="1"/>
              <a:t>79</a:t>
            </a:fld>
            <a:endParaRPr lang="en-US" sz="1400" smtClean="0">
              <a:solidFill>
                <a:schemeClr val="tx1"/>
              </a:solidFill>
            </a:endParaRPr>
          </a:p>
        </p:txBody>
      </p:sp>
      <p:sp>
        <p:nvSpPr>
          <p:cNvPr id="84994" name="Rectangle 2"/>
          <p:cNvSpPr>
            <a:spLocks noGrp="1" noChangeArrowheads="1"/>
          </p:cNvSpPr>
          <p:nvPr>
            <p:ph type="title"/>
          </p:nvPr>
        </p:nvSpPr>
        <p:spPr>
          <a:xfrm>
            <a:off x="1295400" y="0"/>
            <a:ext cx="6886575" cy="655638"/>
          </a:xfrm>
        </p:spPr>
        <p:txBody>
          <a:bodyPr/>
          <a:lstStyle/>
          <a:p>
            <a:pPr algn="ctr" eaLnBrk="1" hangingPunct="1"/>
            <a:r>
              <a:rPr lang="en-US" u="sng" smtClean="0"/>
              <a:t>Percent Yield Examples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0" name="Object 4"/>
          <p:cNvGraphicFramePr>
            <a:graphicFrameLocks noGrp="1" noChangeAspect="1"/>
          </p:cNvGraphicFramePr>
          <p:nvPr>
            <p:ph idx="1"/>
          </p:nvPr>
        </p:nvGraphicFramePr>
        <p:xfrm>
          <a:off x="1981200" y="4572000"/>
          <a:ext cx="4854575" cy="628650"/>
        </p:xfrm>
        <a:graphic>
          <a:graphicData uri="http://schemas.openxmlformats.org/presentationml/2006/ole">
            <mc:AlternateContent xmlns:mc="http://schemas.openxmlformats.org/markup-compatibility/2006">
              <mc:Choice xmlns:v="urn:schemas-microsoft-com:vml" Requires="v">
                <p:oleObj spid="_x0000_s9237" name="Equation" r:id="rId4" imgW="1765300" imgH="228600" progId="Equation.3">
                  <p:embed/>
                </p:oleObj>
              </mc:Choice>
              <mc:Fallback>
                <p:oleObj name="Equation" r:id="rId4" imgW="17653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572000"/>
                        <a:ext cx="4854575" cy="62865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3881A01A-63D7-4670-9959-C2BE93340E35}" type="slidenum">
              <a:rPr lang="en-US" sz="1400" smtClean="0">
                <a:solidFill>
                  <a:schemeClr val="tx1"/>
                </a:solidFill>
              </a:rPr>
              <a:pPr eaLnBrk="1" hangingPunct="1"/>
              <a:t>8</a:t>
            </a:fld>
            <a:endParaRPr lang="en-US" sz="1400" smtClean="0">
              <a:solidFill>
                <a:schemeClr val="tx1"/>
              </a:solidFill>
            </a:endParaRPr>
          </a:p>
        </p:txBody>
      </p:sp>
      <p:sp>
        <p:nvSpPr>
          <p:cNvPr id="9218" name="Rectangle 2"/>
          <p:cNvSpPr>
            <a:spLocks noGrp="1" noChangeArrowheads="1"/>
          </p:cNvSpPr>
          <p:nvPr>
            <p:ph type="title"/>
          </p:nvPr>
        </p:nvSpPr>
        <p:spPr>
          <a:xfrm>
            <a:off x="228600" y="76200"/>
            <a:ext cx="8915400" cy="715963"/>
          </a:xfrm>
        </p:spPr>
        <p:txBody>
          <a:bodyPr/>
          <a:lstStyle/>
          <a:p>
            <a:pPr algn="ctr" eaLnBrk="1" hangingPunct="1"/>
            <a:r>
              <a:rPr lang="en-US" sz="2700" u="sng" dirty="0" smtClean="0"/>
              <a:t>Key Points for Balancing Chemical Equations</a:t>
            </a:r>
          </a:p>
        </p:txBody>
      </p:sp>
      <p:sp>
        <p:nvSpPr>
          <p:cNvPr id="9219" name="Rectangle 3"/>
          <p:cNvSpPr>
            <a:spLocks noGrp="1" noChangeArrowheads="1"/>
          </p:cNvSpPr>
          <p:nvPr>
            <p:ph type="body" idx="4294967295"/>
          </p:nvPr>
        </p:nvSpPr>
        <p:spPr>
          <a:xfrm>
            <a:off x="733425" y="1066800"/>
            <a:ext cx="8410575" cy="5791200"/>
          </a:xfrm>
        </p:spPr>
        <p:txBody>
          <a:bodyPr/>
          <a:lstStyle/>
          <a:p>
            <a:pPr eaLnBrk="1" hangingPunct="1">
              <a:lnSpc>
                <a:spcPct val="90000"/>
              </a:lnSpc>
            </a:pPr>
            <a:r>
              <a:rPr lang="en-US" smtClean="0"/>
              <a:t>A coefficient operates on all the atoms in the formula that follows it.</a:t>
            </a:r>
          </a:p>
          <a:p>
            <a:pPr eaLnBrk="1" hangingPunct="1">
              <a:lnSpc>
                <a:spcPct val="90000"/>
              </a:lnSpc>
            </a:pPr>
            <a:r>
              <a:rPr lang="en-US" smtClean="0"/>
              <a:t>Chemical formulas cannot be altered.</a:t>
            </a:r>
          </a:p>
          <a:p>
            <a:pPr eaLnBrk="1" hangingPunct="1">
              <a:lnSpc>
                <a:spcPct val="90000"/>
              </a:lnSpc>
            </a:pPr>
            <a:r>
              <a:rPr lang="en-US" smtClean="0"/>
              <a:t>Other reactants or products cannot be added to balance the equation.</a:t>
            </a:r>
          </a:p>
          <a:p>
            <a:pPr eaLnBrk="1" hangingPunct="1">
              <a:lnSpc>
                <a:spcPct val="90000"/>
              </a:lnSpc>
            </a:pPr>
            <a:r>
              <a:rPr lang="en-US" smtClean="0"/>
              <a:t>A balanced equation remains balanced even if all the coefficients are multiplied by the same number.</a:t>
            </a:r>
            <a:br>
              <a:rPr lang="en-US" smtClean="0"/>
            </a:br>
            <a:endParaRPr lang="en-US" smtClean="0"/>
          </a:p>
          <a:p>
            <a:pPr lvl="1" eaLnBrk="1" hangingPunct="1">
              <a:lnSpc>
                <a:spcPct val="90000"/>
              </a:lnSpc>
            </a:pPr>
            <a:r>
              <a:rPr lang="en-US" sz="2400" smtClean="0"/>
              <a:t>e.g.</a:t>
            </a:r>
          </a:p>
          <a:p>
            <a:pPr eaLnBrk="1" hangingPunct="1">
              <a:lnSpc>
                <a:spcPct val="90000"/>
              </a:lnSpc>
            </a:pPr>
            <a:endParaRPr lang="en-US" smtClean="0"/>
          </a:p>
          <a:p>
            <a:pPr eaLnBrk="1" hangingPunct="1">
              <a:lnSpc>
                <a:spcPct val="90000"/>
              </a:lnSpc>
            </a:pPr>
            <a:endParaRPr lang="en-US" smtClean="0"/>
          </a:p>
          <a:p>
            <a:pPr eaLnBrk="1" hangingPunct="1">
              <a:lnSpc>
                <a:spcPct val="90000"/>
              </a:lnSpc>
              <a:buFontTx/>
              <a:buNone/>
            </a:pPr>
            <a:endParaRPr lang="en-US" smtClean="0"/>
          </a:p>
        </p:txBody>
      </p:sp>
      <p:graphicFrame>
        <p:nvGraphicFramePr>
          <p:cNvPr id="9221" name="Object 6"/>
          <p:cNvGraphicFramePr>
            <a:graphicFrameLocks noGrp="1" noChangeAspect="1"/>
          </p:cNvGraphicFramePr>
          <p:nvPr>
            <p:ph sz="half" idx="4294967295"/>
            <p:extLst>
              <p:ext uri="{D42A27DB-BD31-4B8C-83A1-F6EECF244321}">
                <p14:modId xmlns:p14="http://schemas.microsoft.com/office/powerpoint/2010/main" val="320806821"/>
              </p:ext>
            </p:extLst>
          </p:nvPr>
        </p:nvGraphicFramePr>
        <p:xfrm>
          <a:off x="1981200" y="4038600"/>
          <a:ext cx="4724400" cy="628650"/>
        </p:xfrm>
        <a:graphic>
          <a:graphicData uri="http://schemas.openxmlformats.org/presentationml/2006/ole">
            <mc:AlternateContent xmlns:mc="http://schemas.openxmlformats.org/markup-compatibility/2006">
              <mc:Choice xmlns:v="urn:schemas-microsoft-com:vml" Requires="v">
                <p:oleObj spid="_x0000_s9238" name="Equation" r:id="rId6" imgW="1803400" imgH="228600" progId="Equation.3">
                  <p:embed/>
                </p:oleObj>
              </mc:Choice>
              <mc:Fallback>
                <p:oleObj name="Equation" r:id="rId6" imgW="180340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038600"/>
                        <a:ext cx="4724400" cy="628650"/>
                      </a:xfrm>
                      <a:prstGeom prst="rect">
                        <a:avLst/>
                      </a:prstGeom>
                      <a:noFill/>
                      <a:ln>
                        <a:noFill/>
                      </a:ln>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BA76C4A-F2B8-402C-B6A9-F34A8BCD7956}" type="slidenum">
              <a:rPr lang="en-US" sz="1400" smtClean="0">
                <a:solidFill>
                  <a:schemeClr val="tx1"/>
                </a:solidFill>
              </a:rPr>
              <a:pPr eaLnBrk="1" hangingPunct="1"/>
              <a:t>80</a:t>
            </a:fld>
            <a:endParaRPr lang="en-US" sz="1400" smtClean="0">
              <a:solidFill>
                <a:schemeClr val="tx1"/>
              </a:solidFill>
            </a:endParaRPr>
          </a:p>
        </p:txBody>
      </p:sp>
      <p:sp>
        <p:nvSpPr>
          <p:cNvPr id="86018" name="Rectangle 4"/>
          <p:cNvSpPr>
            <a:spLocks noGrp="1" noChangeArrowheads="1"/>
          </p:cNvSpPr>
          <p:nvPr>
            <p:ph type="title" idx="4294967295"/>
          </p:nvPr>
        </p:nvSpPr>
        <p:spPr>
          <a:xfrm>
            <a:off x="1676400" y="152400"/>
            <a:ext cx="6316662" cy="1143000"/>
          </a:xfrm>
        </p:spPr>
        <p:txBody>
          <a:bodyPr anchor="ctr">
            <a:normAutofit fontScale="90000"/>
          </a:bodyPr>
          <a:lstStyle/>
          <a:p>
            <a:pPr eaLnBrk="1" hangingPunct="1"/>
            <a:r>
              <a:rPr lang="en-US" dirty="0" smtClean="0"/>
              <a:t>Lithium Hydroxide Scrubber</a:t>
            </a:r>
            <a:br>
              <a:rPr lang="en-US" dirty="0" smtClean="0"/>
            </a:br>
            <a:r>
              <a:rPr lang="en-US" sz="1200" dirty="0" smtClean="0"/>
              <a:t>Modified by Apollo 13 Mission</a:t>
            </a:r>
          </a:p>
        </p:txBody>
      </p:sp>
      <p:pic>
        <p:nvPicPr>
          <p:cNvPr id="86019" name="Picture 6" descr="apollo_13_photo2_6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490663"/>
            <a:ext cx="4945063"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8" descr="as13-62-9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988" y="1497013"/>
            <a:ext cx="34290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9"/>
          <p:cNvSpPr txBox="1">
            <a:spLocks noChangeArrowheads="1"/>
          </p:cNvSpPr>
          <p:nvPr/>
        </p:nvSpPr>
        <p:spPr bwMode="auto">
          <a:xfrm>
            <a:off x="5627688" y="4929188"/>
            <a:ext cx="3375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0"/>
              </a:spcBef>
              <a:buClrTx/>
              <a:buSzTx/>
            </a:pPr>
            <a:r>
              <a:rPr lang="en-US" sz="1400">
                <a:solidFill>
                  <a:schemeClr val="tx1"/>
                </a:solidFill>
              </a:rPr>
              <a:t>   Astronaut John L. Swigert holds the </a:t>
            </a:r>
          </a:p>
          <a:p>
            <a:pPr eaLnBrk="1" hangingPunct="1">
              <a:lnSpc>
                <a:spcPct val="100000"/>
              </a:lnSpc>
              <a:spcBef>
                <a:spcPct val="0"/>
              </a:spcBef>
              <a:buClrTx/>
              <a:buSzTx/>
            </a:pPr>
            <a:r>
              <a:rPr lang="en-US" sz="1400">
                <a:solidFill>
                  <a:schemeClr val="tx1"/>
                </a:solidFill>
              </a:rPr>
              <a:t>jury-rigged lithium hydroxide scrubber </a:t>
            </a:r>
          </a:p>
          <a:p>
            <a:pPr eaLnBrk="1" hangingPunct="1">
              <a:lnSpc>
                <a:spcPct val="100000"/>
              </a:lnSpc>
              <a:spcBef>
                <a:spcPct val="0"/>
              </a:spcBef>
              <a:buClrTx/>
              <a:buSzTx/>
            </a:pPr>
            <a:r>
              <a:rPr lang="en-US" sz="1400">
                <a:solidFill>
                  <a:schemeClr val="tx1"/>
                </a:solidFill>
              </a:rPr>
              <a:t>used to remove excess carbon dioxide </a:t>
            </a:r>
          </a:p>
          <a:p>
            <a:pPr eaLnBrk="1" hangingPunct="1">
              <a:lnSpc>
                <a:spcPct val="100000"/>
              </a:lnSpc>
              <a:spcBef>
                <a:spcPct val="0"/>
              </a:spcBef>
              <a:buClrTx/>
              <a:buSzTx/>
            </a:pPr>
            <a:r>
              <a:rPr lang="en-US" sz="1400">
                <a:solidFill>
                  <a:schemeClr val="tx1"/>
                </a:solidFill>
              </a:rPr>
              <a:t>from the damaged Apollo 13 spacecraft.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7"/>
          <p:cNvSpPr>
            <a:spLocks noGrp="1" noChangeArrowheads="1"/>
          </p:cNvSpPr>
          <p:nvPr>
            <p:ph idx="1"/>
          </p:nvPr>
        </p:nvSpPr>
        <p:spPr>
          <a:xfrm>
            <a:off x="381000" y="914400"/>
            <a:ext cx="8382000" cy="4525963"/>
          </a:xfrm>
        </p:spPr>
        <p:txBody>
          <a:bodyPr/>
          <a:lstStyle/>
          <a:p>
            <a:pPr marL="109728" indent="0" eaLnBrk="1" hangingPunct="1">
              <a:buNone/>
            </a:pPr>
            <a:r>
              <a:rPr lang="en-US" sz="2000" dirty="0" smtClean="0">
                <a:solidFill>
                  <a:schemeClr val="tx1"/>
                </a:solidFill>
              </a:rPr>
              <a:t>In the space shuttle, the CO</a:t>
            </a:r>
            <a:r>
              <a:rPr lang="en-US" sz="2000" baseline="-25000" dirty="0" smtClean="0">
                <a:solidFill>
                  <a:schemeClr val="tx1"/>
                </a:solidFill>
              </a:rPr>
              <a:t>2</a:t>
            </a:r>
            <a:r>
              <a:rPr lang="en-US" sz="2000" dirty="0" smtClean="0">
                <a:solidFill>
                  <a:schemeClr val="tx1"/>
                </a:solidFill>
              </a:rPr>
              <a:t> that the crew exhales is removed from the air by a reaction within canisters of lithium hydroxide.  On average, each astronaut exhales about 20.0 </a:t>
            </a:r>
            <a:r>
              <a:rPr lang="en-US" sz="2000" dirty="0" err="1" smtClean="0">
                <a:solidFill>
                  <a:schemeClr val="tx1"/>
                </a:solidFill>
              </a:rPr>
              <a:t>mol</a:t>
            </a:r>
            <a:r>
              <a:rPr lang="en-US" sz="2000" dirty="0" smtClean="0">
                <a:solidFill>
                  <a:schemeClr val="tx1"/>
                </a:solidFill>
              </a:rPr>
              <a:t> of CO</a:t>
            </a:r>
            <a:r>
              <a:rPr lang="en-US" sz="2000" baseline="-25000" dirty="0" smtClean="0">
                <a:solidFill>
                  <a:schemeClr val="tx1"/>
                </a:solidFill>
              </a:rPr>
              <a:t>2</a:t>
            </a:r>
            <a:r>
              <a:rPr lang="en-US" sz="2000" dirty="0" smtClean="0">
                <a:solidFill>
                  <a:schemeClr val="tx1"/>
                </a:solidFill>
              </a:rPr>
              <a:t> daily.  What volume of liquid water will be produced when this amount of CO</a:t>
            </a:r>
            <a:r>
              <a:rPr lang="en-US" sz="2000" baseline="-25000" dirty="0" smtClean="0">
                <a:solidFill>
                  <a:schemeClr val="tx1"/>
                </a:solidFill>
              </a:rPr>
              <a:t>2</a:t>
            </a:r>
            <a:r>
              <a:rPr lang="en-US" sz="2000" dirty="0" smtClean="0">
                <a:solidFill>
                  <a:schemeClr val="tx1"/>
                </a:solidFill>
              </a:rPr>
              <a:t> reacts with an excess of </a:t>
            </a:r>
            <a:r>
              <a:rPr lang="en-US" sz="2000" dirty="0" err="1" smtClean="0">
                <a:solidFill>
                  <a:schemeClr val="tx1"/>
                </a:solidFill>
              </a:rPr>
              <a:t>LiOH</a:t>
            </a:r>
            <a:r>
              <a:rPr lang="en-US" sz="2000" dirty="0" smtClean="0">
                <a:solidFill>
                  <a:schemeClr val="tx1"/>
                </a:solidFill>
              </a:rPr>
              <a:t>?   (Hint:  The density of water is about 1.00 g/</a:t>
            </a:r>
            <a:r>
              <a:rPr lang="en-US" sz="2000" dirty="0" err="1" smtClean="0">
                <a:solidFill>
                  <a:schemeClr val="tx1"/>
                </a:solidFill>
              </a:rPr>
              <a:t>mL.</a:t>
            </a:r>
            <a:r>
              <a:rPr lang="en-US" sz="2000" dirty="0" smtClean="0">
                <a:solidFill>
                  <a:schemeClr val="tx1"/>
                </a:solidFill>
              </a:rPr>
              <a:t>)</a:t>
            </a:r>
          </a:p>
          <a:p>
            <a:pPr eaLnBrk="1" hangingPunct="1">
              <a:buFontTx/>
              <a:buNone/>
            </a:pPr>
            <a:r>
              <a:rPr lang="en-US" b="1" dirty="0" smtClean="0">
                <a:solidFill>
                  <a:schemeClr val="tx1"/>
                </a:solidFill>
              </a:rPr>
              <a:t>		CO</a:t>
            </a:r>
            <a:r>
              <a:rPr lang="en-US" b="1" baseline="-25000" dirty="0" smtClean="0">
                <a:solidFill>
                  <a:schemeClr val="tx1"/>
                </a:solidFill>
              </a:rPr>
              <a:t>2</a:t>
            </a:r>
            <a:r>
              <a:rPr lang="en-US" b="1" dirty="0" smtClean="0">
                <a:solidFill>
                  <a:schemeClr val="tx1"/>
                </a:solidFill>
              </a:rPr>
              <a:t>(g)  +  2 </a:t>
            </a:r>
            <a:r>
              <a:rPr lang="en-US" b="1" dirty="0" err="1" smtClean="0">
                <a:solidFill>
                  <a:schemeClr val="tx1"/>
                </a:solidFill>
              </a:rPr>
              <a:t>LiOH</a:t>
            </a:r>
            <a:r>
              <a:rPr lang="en-US" b="1" dirty="0" smtClean="0">
                <a:solidFill>
                  <a:schemeClr val="tx1"/>
                </a:solidFill>
              </a:rPr>
              <a:t>(s)  </a:t>
            </a:r>
            <a:r>
              <a:rPr lang="en-US" b="1" dirty="0" smtClean="0">
                <a:solidFill>
                  <a:schemeClr val="tx1"/>
                </a:solidFill>
                <a:sym typeface="Wingdings" pitchFamily="2" charset="2"/>
              </a:rPr>
              <a:t>  Li</a:t>
            </a:r>
            <a:r>
              <a:rPr lang="en-US" b="1" baseline="-25000" dirty="0" smtClean="0">
                <a:solidFill>
                  <a:schemeClr val="tx1"/>
                </a:solidFill>
              </a:rPr>
              <a:t>2</a:t>
            </a:r>
            <a:r>
              <a:rPr lang="en-US" b="1" dirty="0" smtClean="0">
                <a:solidFill>
                  <a:schemeClr val="tx1"/>
                </a:solidFill>
                <a:sym typeface="Wingdings" pitchFamily="2" charset="2"/>
              </a:rPr>
              <a:t>CO</a:t>
            </a:r>
            <a:r>
              <a:rPr lang="en-US" b="1" baseline="-25000" dirty="0" smtClean="0">
                <a:solidFill>
                  <a:schemeClr val="tx1"/>
                </a:solidFill>
              </a:rPr>
              <a:t>3</a:t>
            </a:r>
            <a:r>
              <a:rPr lang="en-US" b="1" dirty="0" smtClean="0">
                <a:solidFill>
                  <a:schemeClr val="tx1"/>
                </a:solidFill>
                <a:sym typeface="Wingdings" pitchFamily="2" charset="2"/>
              </a:rPr>
              <a:t>(</a:t>
            </a:r>
            <a:r>
              <a:rPr lang="en-US" b="1" dirty="0" err="1" smtClean="0">
                <a:solidFill>
                  <a:schemeClr val="tx1"/>
                </a:solidFill>
                <a:sym typeface="Wingdings" pitchFamily="2" charset="2"/>
              </a:rPr>
              <a:t>aq</a:t>
            </a:r>
            <a:r>
              <a:rPr lang="en-US" b="1" dirty="0" smtClean="0">
                <a:solidFill>
                  <a:schemeClr val="tx1"/>
                </a:solidFill>
                <a:sym typeface="Wingdings" pitchFamily="2" charset="2"/>
              </a:rPr>
              <a:t>)  +  H</a:t>
            </a:r>
            <a:r>
              <a:rPr lang="en-US" b="1" baseline="-25000" dirty="0" smtClean="0">
                <a:solidFill>
                  <a:schemeClr val="tx1"/>
                </a:solidFill>
              </a:rPr>
              <a:t>2</a:t>
            </a:r>
            <a:r>
              <a:rPr lang="en-US" b="1" dirty="0" smtClean="0">
                <a:solidFill>
                  <a:schemeClr val="tx1"/>
                </a:solidFill>
                <a:sym typeface="Wingdings" pitchFamily="2" charset="2"/>
              </a:rPr>
              <a:t>O(l)</a:t>
            </a:r>
          </a:p>
        </p:txBody>
      </p:sp>
      <p:sp>
        <p:nvSpPr>
          <p:cNvPr id="87044"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77743197-A59E-46CD-833A-50F2D0A65CD3}" type="slidenum">
              <a:rPr lang="en-US" sz="1400" smtClean="0">
                <a:solidFill>
                  <a:schemeClr val="tx1"/>
                </a:solidFill>
              </a:rPr>
              <a:pPr eaLnBrk="1" hangingPunct="1"/>
              <a:t>81</a:t>
            </a:fld>
            <a:endParaRPr lang="en-US" sz="1400" smtClean="0">
              <a:solidFill>
                <a:schemeClr val="tx1"/>
              </a:solidFill>
            </a:endParaRPr>
          </a:p>
        </p:txBody>
      </p:sp>
      <p:sp>
        <p:nvSpPr>
          <p:cNvPr id="87042" name="Rectangle 2"/>
          <p:cNvSpPr>
            <a:spLocks noGrp="1" noChangeArrowheads="1"/>
          </p:cNvSpPr>
          <p:nvPr>
            <p:ph type="title"/>
          </p:nvPr>
        </p:nvSpPr>
        <p:spPr>
          <a:xfrm>
            <a:off x="1524000" y="76200"/>
            <a:ext cx="6316663" cy="914400"/>
          </a:xfrm>
        </p:spPr>
        <p:txBody>
          <a:bodyPr anchor="ctr"/>
          <a:lstStyle/>
          <a:p>
            <a:pPr algn="ctr" eaLnBrk="1" hangingPunct="1"/>
            <a:r>
              <a:rPr lang="en-US" sz="3600" u="sng" smtClean="0"/>
              <a:t>Water in Space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3"/>
          <p:cNvSpPr>
            <a:spLocks noGrp="1" noChangeArrowheads="1"/>
          </p:cNvSpPr>
          <p:nvPr>
            <p:ph idx="1"/>
          </p:nvPr>
        </p:nvSpPr>
        <p:spPr>
          <a:xfrm>
            <a:off x="609600" y="990600"/>
            <a:ext cx="8077200" cy="4525963"/>
          </a:xfrm>
        </p:spPr>
        <p:txBody>
          <a:bodyPr/>
          <a:lstStyle/>
          <a:p>
            <a:pPr marL="109728" indent="0" eaLnBrk="1" hangingPunct="1">
              <a:buNone/>
            </a:pPr>
            <a:r>
              <a:rPr lang="en-US" sz="2000" dirty="0" smtClean="0">
                <a:solidFill>
                  <a:schemeClr val="tx1"/>
                </a:solidFill>
              </a:rPr>
              <a:t>Determine the mass of </a:t>
            </a:r>
            <a:r>
              <a:rPr lang="en-US" sz="2000" dirty="0" err="1" smtClean="0">
                <a:solidFill>
                  <a:schemeClr val="tx1"/>
                </a:solidFill>
              </a:rPr>
              <a:t>LiOH</a:t>
            </a:r>
            <a:r>
              <a:rPr lang="en-US" sz="2000" dirty="0" smtClean="0">
                <a:solidFill>
                  <a:schemeClr val="tx1"/>
                </a:solidFill>
              </a:rPr>
              <a:t> required for a seven-day mission in space for four astronauts.  Assume each passenger expels 20 </a:t>
            </a:r>
            <a:r>
              <a:rPr lang="en-US" sz="2000" dirty="0" err="1" smtClean="0">
                <a:solidFill>
                  <a:schemeClr val="tx1"/>
                </a:solidFill>
              </a:rPr>
              <a:t>mol</a:t>
            </a:r>
            <a:r>
              <a:rPr lang="en-US" sz="2000" dirty="0" smtClean="0">
                <a:solidFill>
                  <a:schemeClr val="tx1"/>
                </a:solidFill>
              </a:rPr>
              <a:t> of CO</a:t>
            </a:r>
            <a:r>
              <a:rPr lang="en-US" sz="2000" baseline="-25000" dirty="0" smtClean="0">
                <a:solidFill>
                  <a:schemeClr val="tx1"/>
                </a:solidFill>
              </a:rPr>
              <a:t>2</a:t>
            </a:r>
            <a:r>
              <a:rPr lang="en-US" sz="2000" dirty="0" smtClean="0">
                <a:solidFill>
                  <a:schemeClr val="tx1"/>
                </a:solidFill>
              </a:rPr>
              <a:t> per day.</a:t>
            </a:r>
            <a:r>
              <a:rPr lang="en-US" sz="2000" dirty="0" smtClean="0"/>
              <a:t>  The lithium hydroxide scrubbers are only 85 % efficient (percent yield is 85%).  Make sure to plan for a slight delay to allow the astronauts some room for error. </a:t>
            </a:r>
          </a:p>
        </p:txBody>
      </p:sp>
      <p:sp>
        <p:nvSpPr>
          <p:cNvPr id="88068"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FCA65C1E-32F0-4221-B0F6-053ADA7E6686}" type="slidenum">
              <a:rPr lang="en-US" sz="1400" smtClean="0">
                <a:solidFill>
                  <a:schemeClr val="tx1"/>
                </a:solidFill>
              </a:rPr>
              <a:pPr eaLnBrk="1" hangingPunct="1"/>
              <a:t>82</a:t>
            </a:fld>
            <a:endParaRPr lang="en-US" sz="1400" smtClean="0">
              <a:solidFill>
                <a:schemeClr val="tx1"/>
              </a:solidFill>
            </a:endParaRPr>
          </a:p>
        </p:txBody>
      </p:sp>
      <p:sp>
        <p:nvSpPr>
          <p:cNvPr id="88066" name="Rectangle 2"/>
          <p:cNvSpPr>
            <a:spLocks noGrp="1" noChangeArrowheads="1"/>
          </p:cNvSpPr>
          <p:nvPr>
            <p:ph type="title"/>
          </p:nvPr>
        </p:nvSpPr>
        <p:spPr>
          <a:xfrm>
            <a:off x="304800" y="152400"/>
            <a:ext cx="8562975" cy="868363"/>
          </a:xfrm>
        </p:spPr>
        <p:txBody>
          <a:bodyPr anchor="ctr">
            <a:normAutofit fontScale="90000"/>
          </a:bodyPr>
          <a:lstStyle/>
          <a:p>
            <a:pPr eaLnBrk="1" hangingPunct="1"/>
            <a:r>
              <a:rPr lang="en-US" u="sng" dirty="0" smtClean="0"/>
              <a:t>Lithium Hydroxide Scrubbers w/ % Yield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5843588"/>
            <a:ext cx="5867400" cy="9382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3" name="Slide Number Placeholder 1"/>
          <p:cNvSpPr>
            <a:spLocks noGrp="1"/>
          </p:cNvSpPr>
          <p:nvPr>
            <p:ph type="sldNum" sz="quarter" idx="12"/>
          </p:nvPr>
        </p:nvSpPr>
        <p:spPr>
          <a:noFill/>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fld id="{9B2BF36A-B32F-46DA-AC52-461599F74C7F}" type="slidenum">
              <a:rPr lang="en-US" sz="1400" smtClean="0">
                <a:solidFill>
                  <a:schemeClr val="tx1"/>
                </a:solidFill>
              </a:rPr>
              <a:pPr eaLnBrk="1" hangingPunct="1"/>
              <a:t>9</a:t>
            </a:fld>
            <a:endParaRPr lang="en-US" sz="1400" smtClean="0">
              <a:solidFill>
                <a:schemeClr val="tx1"/>
              </a:solidFill>
            </a:endParaRPr>
          </a:p>
        </p:txBody>
      </p:sp>
      <p:sp>
        <p:nvSpPr>
          <p:cNvPr id="10242" name="Rectangle 2"/>
          <p:cNvSpPr>
            <a:spLocks noGrp="1" noChangeArrowheads="1"/>
          </p:cNvSpPr>
          <p:nvPr>
            <p:ph type="title"/>
          </p:nvPr>
        </p:nvSpPr>
        <p:spPr>
          <a:xfrm>
            <a:off x="1447800" y="30163"/>
            <a:ext cx="6316663" cy="731837"/>
          </a:xfrm>
        </p:spPr>
        <p:txBody>
          <a:bodyPr>
            <a:normAutofit fontScale="90000"/>
          </a:bodyPr>
          <a:lstStyle/>
          <a:p>
            <a:pPr algn="ctr" eaLnBrk="1" hangingPunct="1"/>
            <a:r>
              <a:rPr lang="en-US" sz="3600" u="sng" dirty="0" smtClean="0"/>
              <a:t>Balancing Equation Examples</a:t>
            </a:r>
          </a:p>
        </p:txBody>
      </p:sp>
      <p:grpSp>
        <p:nvGrpSpPr>
          <p:cNvPr id="10243" name="Group 30"/>
          <p:cNvGrpSpPr>
            <a:grpSpLocks/>
          </p:cNvGrpSpPr>
          <p:nvPr/>
        </p:nvGrpSpPr>
        <p:grpSpPr bwMode="auto">
          <a:xfrm>
            <a:off x="1828800" y="768350"/>
            <a:ext cx="5867400" cy="5022850"/>
            <a:chOff x="1152" y="820"/>
            <a:chExt cx="3696" cy="3164"/>
          </a:xfrm>
        </p:grpSpPr>
        <p:pic>
          <p:nvPicPr>
            <p:cNvPr id="10254" name="Picture 17"/>
            <p:cNvPicPr>
              <a:picLocks noChangeAspect="1" noChangeArrowheads="1"/>
            </p:cNvPicPr>
            <p:nvPr/>
          </p:nvPicPr>
          <p:blipFill>
            <a:blip r:embed="rId3">
              <a:extLst>
                <a:ext uri="{28A0092B-C50C-407E-A947-70E740481C1C}">
                  <a14:useLocalDpi xmlns:a14="http://schemas.microsoft.com/office/drawing/2010/main" val="0"/>
                </a:ext>
              </a:extLst>
            </a:blip>
            <a:srcRect t="91397"/>
            <a:stretch>
              <a:fillRect/>
            </a:stretch>
          </p:blipFill>
          <p:spPr bwMode="auto">
            <a:xfrm>
              <a:off x="1152" y="3508"/>
              <a:ext cx="3696"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5" name="Picture 20"/>
            <p:cNvPicPr>
              <a:picLocks noChangeAspect="1" noChangeArrowheads="1"/>
            </p:cNvPicPr>
            <p:nvPr/>
          </p:nvPicPr>
          <p:blipFill>
            <a:blip r:embed="rId3">
              <a:extLst>
                <a:ext uri="{28A0092B-C50C-407E-A947-70E740481C1C}">
                  <a14:useLocalDpi xmlns:a14="http://schemas.microsoft.com/office/drawing/2010/main" val="0"/>
                </a:ext>
              </a:extLst>
            </a:blip>
            <a:srcRect b="91397"/>
            <a:stretch>
              <a:fillRect/>
            </a:stretch>
          </p:blipFill>
          <p:spPr bwMode="auto">
            <a:xfrm>
              <a:off x="1152" y="820"/>
              <a:ext cx="3696"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6" name="Picture 21"/>
            <p:cNvPicPr>
              <a:picLocks noChangeAspect="1" noChangeArrowheads="1"/>
            </p:cNvPicPr>
            <p:nvPr/>
          </p:nvPicPr>
          <p:blipFill>
            <a:blip r:embed="rId3">
              <a:extLst>
                <a:ext uri="{28A0092B-C50C-407E-A947-70E740481C1C}">
                  <a14:useLocalDpi xmlns:a14="http://schemas.microsoft.com/office/drawing/2010/main" val="0"/>
                </a:ext>
              </a:extLst>
            </a:blip>
            <a:srcRect t="13979" b="76344"/>
            <a:stretch>
              <a:fillRect/>
            </a:stretch>
          </p:blipFill>
          <p:spPr bwMode="auto">
            <a:xfrm>
              <a:off x="1152" y="1248"/>
              <a:ext cx="3696"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7" name="Picture 22"/>
            <p:cNvPicPr>
              <a:picLocks noChangeAspect="1" noChangeArrowheads="1"/>
            </p:cNvPicPr>
            <p:nvPr/>
          </p:nvPicPr>
          <p:blipFill>
            <a:blip r:embed="rId3">
              <a:extLst>
                <a:ext uri="{28A0092B-C50C-407E-A947-70E740481C1C}">
                  <a14:useLocalDpi xmlns:a14="http://schemas.microsoft.com/office/drawing/2010/main" val="0"/>
                </a:ext>
              </a:extLst>
            </a:blip>
            <a:srcRect t="30107" b="62366"/>
            <a:stretch>
              <a:fillRect/>
            </a:stretch>
          </p:blipFill>
          <p:spPr bwMode="auto">
            <a:xfrm>
              <a:off x="1152" y="1780"/>
              <a:ext cx="3696"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8" name="Picture 23"/>
            <p:cNvPicPr>
              <a:picLocks noChangeAspect="1" noChangeArrowheads="1"/>
            </p:cNvPicPr>
            <p:nvPr/>
          </p:nvPicPr>
          <p:blipFill>
            <a:blip r:embed="rId3">
              <a:extLst>
                <a:ext uri="{28A0092B-C50C-407E-A947-70E740481C1C}">
                  <a14:useLocalDpi xmlns:a14="http://schemas.microsoft.com/office/drawing/2010/main" val="0"/>
                </a:ext>
              </a:extLst>
            </a:blip>
            <a:srcRect t="45161" b="46237"/>
            <a:stretch>
              <a:fillRect/>
            </a:stretch>
          </p:blipFill>
          <p:spPr bwMode="auto">
            <a:xfrm>
              <a:off x="1152" y="2197"/>
              <a:ext cx="3696"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9" name="Picture 24"/>
            <p:cNvPicPr>
              <a:picLocks noChangeAspect="1" noChangeArrowheads="1"/>
            </p:cNvPicPr>
            <p:nvPr/>
          </p:nvPicPr>
          <p:blipFill>
            <a:blip r:embed="rId3">
              <a:extLst>
                <a:ext uri="{28A0092B-C50C-407E-A947-70E740481C1C}">
                  <a14:useLocalDpi xmlns:a14="http://schemas.microsoft.com/office/drawing/2010/main" val="0"/>
                </a:ext>
              </a:extLst>
            </a:blip>
            <a:srcRect t="61290" b="32259"/>
            <a:stretch>
              <a:fillRect/>
            </a:stretch>
          </p:blipFill>
          <p:spPr bwMode="auto">
            <a:xfrm>
              <a:off x="1152" y="2674"/>
              <a:ext cx="3696"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0" name="Picture 25"/>
            <p:cNvPicPr>
              <a:picLocks noChangeAspect="1" noChangeArrowheads="1"/>
            </p:cNvPicPr>
            <p:nvPr/>
          </p:nvPicPr>
          <p:blipFill>
            <a:blip r:embed="rId3">
              <a:extLst>
                <a:ext uri="{28A0092B-C50C-407E-A947-70E740481C1C}">
                  <a14:useLocalDpi xmlns:a14="http://schemas.microsoft.com/office/drawing/2010/main" val="0"/>
                </a:ext>
              </a:extLst>
            </a:blip>
            <a:srcRect t="75269" b="15054"/>
            <a:stretch>
              <a:fillRect/>
            </a:stretch>
          </p:blipFill>
          <p:spPr bwMode="auto">
            <a:xfrm>
              <a:off x="1152" y="3031"/>
              <a:ext cx="3696"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245" name="Text Box 49"/>
          <p:cNvSpPr txBox="1">
            <a:spLocks noChangeArrowheads="1"/>
          </p:cNvSpPr>
          <p:nvPr/>
        </p:nvSpPr>
        <p:spPr bwMode="auto">
          <a:xfrm>
            <a:off x="1828800" y="8524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b="1">
                <a:solidFill>
                  <a:schemeClr val="tx1"/>
                </a:solidFill>
              </a:rPr>
              <a:t>1. </a:t>
            </a:r>
          </a:p>
        </p:txBody>
      </p:sp>
      <p:sp>
        <p:nvSpPr>
          <p:cNvPr id="10246" name="Text Box 50"/>
          <p:cNvSpPr txBox="1">
            <a:spLocks noChangeArrowheads="1"/>
          </p:cNvSpPr>
          <p:nvPr/>
        </p:nvSpPr>
        <p:spPr bwMode="auto">
          <a:xfrm>
            <a:off x="1905000" y="16906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b="1">
                <a:solidFill>
                  <a:schemeClr val="tx1"/>
                </a:solidFill>
              </a:rPr>
              <a:t>2. </a:t>
            </a:r>
          </a:p>
        </p:txBody>
      </p:sp>
      <p:sp>
        <p:nvSpPr>
          <p:cNvPr id="10247" name="Text Box 51"/>
          <p:cNvSpPr txBox="1">
            <a:spLocks noChangeArrowheads="1"/>
          </p:cNvSpPr>
          <p:nvPr/>
        </p:nvSpPr>
        <p:spPr bwMode="auto">
          <a:xfrm>
            <a:off x="1905000" y="24526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b="1">
                <a:solidFill>
                  <a:schemeClr val="tx1"/>
                </a:solidFill>
              </a:rPr>
              <a:t>3. </a:t>
            </a:r>
          </a:p>
        </p:txBody>
      </p:sp>
      <p:sp>
        <p:nvSpPr>
          <p:cNvPr id="10248" name="Text Box 52"/>
          <p:cNvSpPr txBox="1">
            <a:spLocks noChangeArrowheads="1"/>
          </p:cNvSpPr>
          <p:nvPr/>
        </p:nvSpPr>
        <p:spPr bwMode="auto">
          <a:xfrm>
            <a:off x="1905000" y="3124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b="1">
                <a:solidFill>
                  <a:schemeClr val="tx1"/>
                </a:solidFill>
              </a:rPr>
              <a:t>4. </a:t>
            </a:r>
          </a:p>
        </p:txBody>
      </p:sp>
      <p:sp>
        <p:nvSpPr>
          <p:cNvPr id="10249" name="Text Box 53"/>
          <p:cNvSpPr txBox="1">
            <a:spLocks noChangeArrowheads="1"/>
          </p:cNvSpPr>
          <p:nvPr/>
        </p:nvSpPr>
        <p:spPr bwMode="auto">
          <a:xfrm>
            <a:off x="1905000" y="38242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b="1">
                <a:solidFill>
                  <a:schemeClr val="tx1"/>
                </a:solidFill>
              </a:rPr>
              <a:t>5. </a:t>
            </a:r>
          </a:p>
        </p:txBody>
      </p:sp>
      <p:sp>
        <p:nvSpPr>
          <p:cNvPr id="10250" name="Text Box 54"/>
          <p:cNvSpPr txBox="1">
            <a:spLocks noChangeArrowheads="1"/>
          </p:cNvSpPr>
          <p:nvPr/>
        </p:nvSpPr>
        <p:spPr bwMode="auto">
          <a:xfrm>
            <a:off x="1905000" y="44338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b="1">
                <a:solidFill>
                  <a:schemeClr val="tx1"/>
                </a:solidFill>
              </a:rPr>
              <a:t>6. </a:t>
            </a:r>
          </a:p>
        </p:txBody>
      </p:sp>
      <p:sp>
        <p:nvSpPr>
          <p:cNvPr id="10251" name="Text Box 55"/>
          <p:cNvSpPr txBox="1">
            <a:spLocks noChangeArrowheads="1"/>
          </p:cNvSpPr>
          <p:nvPr/>
        </p:nvSpPr>
        <p:spPr bwMode="auto">
          <a:xfrm>
            <a:off x="1905000" y="5105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b="1">
                <a:solidFill>
                  <a:schemeClr val="tx1"/>
                </a:solidFill>
              </a:rPr>
              <a:t>7. </a:t>
            </a:r>
          </a:p>
        </p:txBody>
      </p:sp>
      <p:sp>
        <p:nvSpPr>
          <p:cNvPr id="10252" name="Text Box 56"/>
          <p:cNvSpPr txBox="1">
            <a:spLocks noChangeArrowheads="1"/>
          </p:cNvSpPr>
          <p:nvPr/>
        </p:nvSpPr>
        <p:spPr bwMode="auto">
          <a:xfrm>
            <a:off x="1905000" y="6096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6pPr>
            <a:lvl7pPr marL="29718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7pPr>
            <a:lvl8pPr marL="34290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8pPr>
            <a:lvl9pPr marL="3886200" indent="-228600" eaLnBrk="0" fontAlgn="base" hangingPunct="0">
              <a:lnSpc>
                <a:spcPct val="110000"/>
              </a:lnSpc>
              <a:spcBef>
                <a:spcPct val="100000"/>
              </a:spcBef>
              <a:spcAft>
                <a:spcPct val="0"/>
              </a:spcAft>
              <a:buClr>
                <a:schemeClr val="tx1"/>
              </a:buClr>
              <a:buSzPct val="100000"/>
              <a:defRPr sz="2000">
                <a:solidFill>
                  <a:srgbClr val="000000"/>
                </a:solidFill>
                <a:latin typeface="Arial" charset="0"/>
                <a:cs typeface="Arial" charset="0"/>
              </a:defRPr>
            </a:lvl9pPr>
          </a:lstStyle>
          <a:p>
            <a:pPr eaLnBrk="1" hangingPunct="1">
              <a:lnSpc>
                <a:spcPct val="100000"/>
              </a:lnSpc>
              <a:spcBef>
                <a:spcPct val="50000"/>
              </a:spcBef>
              <a:buClrTx/>
              <a:buSzTx/>
            </a:pPr>
            <a:r>
              <a:rPr lang="en-US" sz="1800" b="1">
                <a:solidFill>
                  <a:schemeClr val="tx1"/>
                </a:solidFill>
              </a:rPr>
              <a:t>8.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4671</TotalTime>
  <Words>10991</Words>
  <Application>Microsoft Office PowerPoint</Application>
  <PresentationFormat>On-screen Show (4:3)</PresentationFormat>
  <Paragraphs>970</Paragraphs>
  <Slides>82</Slides>
  <Notes>70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Concourse</vt:lpstr>
      <vt:lpstr>Equation</vt:lpstr>
      <vt:lpstr>Unit 3: Stoichiometry</vt:lpstr>
      <vt:lpstr>Diatomic Molecules</vt:lpstr>
      <vt:lpstr>Characteristics of Chemical Equations</vt:lpstr>
      <vt:lpstr>Meaning of Chemical Formulas</vt:lpstr>
      <vt:lpstr>Chemical Equations</vt:lpstr>
      <vt:lpstr>Physical States in Chemical Equations</vt:lpstr>
      <vt:lpstr>PowerPoint Presentation</vt:lpstr>
      <vt:lpstr>Key Points for Balancing Chemical Equations</vt:lpstr>
      <vt:lpstr>Balancing Equation Examples</vt:lpstr>
      <vt:lpstr>Balancing Equations Examples (cont’d)</vt:lpstr>
      <vt:lpstr>Writing and Balancing Chemical Equations</vt:lpstr>
      <vt:lpstr>Writing and Balancing Chemical Equations (cont’d)</vt:lpstr>
      <vt:lpstr>Types of Chemical Reactions</vt:lpstr>
      <vt:lpstr>Synthesis Reactions</vt:lpstr>
      <vt:lpstr>Decomposition Reactions</vt:lpstr>
      <vt:lpstr>Single and Double Replacement Reactions</vt:lpstr>
      <vt:lpstr>Activity Series</vt:lpstr>
      <vt:lpstr>Single-Replacement Reactions</vt:lpstr>
      <vt:lpstr>Predicting Single Replacement Reactions</vt:lpstr>
      <vt:lpstr>Combustion Reactions</vt:lpstr>
      <vt:lpstr>Sequential Chemical Reactions</vt:lpstr>
      <vt:lpstr>Sequential Reactions Example</vt:lpstr>
      <vt:lpstr>The Mole Concept</vt:lpstr>
      <vt:lpstr>How Big is a Mole?</vt:lpstr>
      <vt:lpstr>The Mole</vt:lpstr>
      <vt:lpstr>Molar Mass</vt:lpstr>
      <vt:lpstr>Molecular Weight and Molar Mass</vt:lpstr>
      <vt:lpstr>The Molar Mass &amp; Number of Particles in 1-Mole Quantities </vt:lpstr>
      <vt:lpstr>Summary of Mass Terminology</vt:lpstr>
      <vt:lpstr>Converting Moles of Elements</vt:lpstr>
      <vt:lpstr>Molar Volume at STP</vt:lpstr>
      <vt:lpstr>Molar Mass and Converting Example Questions</vt:lpstr>
      <vt:lpstr>Molar Mass and Converting Example Questions</vt:lpstr>
      <vt:lpstr>Mass Percent from the Chemical Formula</vt:lpstr>
      <vt:lpstr>Mass Percent from the Chemical Formula</vt:lpstr>
      <vt:lpstr>Determining the Formula of an Unknown Compound</vt:lpstr>
      <vt:lpstr>Determining Empirical Formulas of Unknown Compounds Examples</vt:lpstr>
      <vt:lpstr>Determining Empirical Formulas of Unknown Compounds Examples</vt:lpstr>
      <vt:lpstr>Determining Empirical Formulas of Unknown Compounds Examples</vt:lpstr>
      <vt:lpstr>Determining the Molecular Formula of an Unknown Compound</vt:lpstr>
      <vt:lpstr>Determining the Molecular Formula of an Unknown Compound</vt:lpstr>
      <vt:lpstr>Combustion Analysis</vt:lpstr>
      <vt:lpstr>Combustion Analysis Examples</vt:lpstr>
      <vt:lpstr>Combustion Analysis Examples</vt:lpstr>
      <vt:lpstr>Stoichiometry of Chemical Equations</vt:lpstr>
      <vt:lpstr>Calculating Amounts of Reactant and Product</vt:lpstr>
      <vt:lpstr>Using Mole Ratios</vt:lpstr>
      <vt:lpstr>Using Mole Ratios</vt:lpstr>
      <vt:lpstr>Stoichiometry Steps</vt:lpstr>
      <vt:lpstr>PowerPoint Presentation</vt:lpstr>
      <vt:lpstr>PowerPoint Presentation</vt:lpstr>
      <vt:lpstr>Calculating Reactants and Products Examples</vt:lpstr>
      <vt:lpstr>Calculating Reactants and Products Examples</vt:lpstr>
      <vt:lpstr>Stoichiometry Examples (1)</vt:lpstr>
      <vt:lpstr>Stoichiometry Examples (2)</vt:lpstr>
      <vt:lpstr>Stoichiometry Examples (3)</vt:lpstr>
      <vt:lpstr>Stoichiometry Examples (4)</vt:lpstr>
      <vt:lpstr>Water from a Camel</vt:lpstr>
      <vt:lpstr>Rocket Fuel</vt:lpstr>
      <vt:lpstr>Limiting Reactants</vt:lpstr>
      <vt:lpstr>Building Cars</vt:lpstr>
      <vt:lpstr>Grilled Cheese Sandwiches</vt:lpstr>
      <vt:lpstr>Limiting Reactants  Making Methane</vt:lpstr>
      <vt:lpstr>Visualizing Limiting Reactant</vt:lpstr>
      <vt:lpstr>Limiting Reactants</vt:lpstr>
      <vt:lpstr>Limiting Reactant Examples</vt:lpstr>
      <vt:lpstr>Limiting Reactant Examples</vt:lpstr>
      <vt:lpstr>Limiting Reactant Examples</vt:lpstr>
      <vt:lpstr>Limiting Reactant Examples</vt:lpstr>
      <vt:lpstr>Limiting Reactant Examples</vt:lpstr>
      <vt:lpstr>Limiting Reactant Examples</vt:lpstr>
      <vt:lpstr>Limiting Reactant Examples</vt:lpstr>
      <vt:lpstr>Limiting Reactant Examples</vt:lpstr>
      <vt:lpstr>Generic Stoichiometry</vt:lpstr>
      <vt:lpstr>Theoretical/Actual/Percent Yields</vt:lpstr>
      <vt:lpstr>Percent Yield Examples</vt:lpstr>
      <vt:lpstr>Percent Yield Examples</vt:lpstr>
      <vt:lpstr>Percent Yield Examples</vt:lpstr>
      <vt:lpstr>Percent Yield Examples</vt:lpstr>
      <vt:lpstr>Lithium Hydroxide Scrubber Modified by Apollo 13 Mission</vt:lpstr>
      <vt:lpstr>Water in Space</vt:lpstr>
      <vt:lpstr>Lithium Hydroxide Scrubbers w/ % Yield</vt:lpstr>
    </vt:vector>
  </TitlesOfParts>
  <Company>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Pre-AP Chemistry</dc:title>
  <dc:creator>Katherine Hergenrether</dc:creator>
  <cp:lastModifiedBy>Katherine Hergenrether</cp:lastModifiedBy>
  <cp:revision>204</cp:revision>
  <dcterms:created xsi:type="dcterms:W3CDTF">2009-07-02T21:58:42Z</dcterms:created>
  <dcterms:modified xsi:type="dcterms:W3CDTF">2014-08-01T00:06:22Z</dcterms:modified>
</cp:coreProperties>
</file>