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108"/>
  </p:notesMasterIdLst>
  <p:handoutMasterIdLst>
    <p:handoutMasterId r:id="rId109"/>
  </p:handoutMasterIdLst>
  <p:sldIdLst>
    <p:sldId id="256" r:id="rId2"/>
    <p:sldId id="321" r:id="rId3"/>
    <p:sldId id="395" r:id="rId4"/>
    <p:sldId id="322" r:id="rId5"/>
    <p:sldId id="323" r:id="rId6"/>
    <p:sldId id="324" r:id="rId7"/>
    <p:sldId id="329" r:id="rId8"/>
    <p:sldId id="261" r:id="rId9"/>
    <p:sldId id="394" r:id="rId10"/>
    <p:sldId id="325" r:id="rId11"/>
    <p:sldId id="262" r:id="rId12"/>
    <p:sldId id="396" r:id="rId13"/>
    <p:sldId id="267" r:id="rId14"/>
    <p:sldId id="306" r:id="rId15"/>
    <p:sldId id="263" r:id="rId16"/>
    <p:sldId id="265" r:id="rId17"/>
    <p:sldId id="307" r:id="rId18"/>
    <p:sldId id="330" r:id="rId19"/>
    <p:sldId id="332" r:id="rId20"/>
    <p:sldId id="333" r:id="rId21"/>
    <p:sldId id="336" r:id="rId22"/>
    <p:sldId id="335" r:id="rId23"/>
    <p:sldId id="266" r:id="rId24"/>
    <p:sldId id="343" r:id="rId25"/>
    <p:sldId id="268" r:id="rId26"/>
    <p:sldId id="269" r:id="rId27"/>
    <p:sldId id="367" r:id="rId28"/>
    <p:sldId id="344" r:id="rId29"/>
    <p:sldId id="345" r:id="rId30"/>
    <p:sldId id="347" r:id="rId31"/>
    <p:sldId id="348" r:id="rId32"/>
    <p:sldId id="349" r:id="rId33"/>
    <p:sldId id="270" r:id="rId34"/>
    <p:sldId id="352" r:id="rId35"/>
    <p:sldId id="354" r:id="rId36"/>
    <p:sldId id="264" r:id="rId37"/>
    <p:sldId id="400" r:id="rId38"/>
    <p:sldId id="401" r:id="rId39"/>
    <p:sldId id="271" r:id="rId40"/>
    <p:sldId id="360" r:id="rId41"/>
    <p:sldId id="397" r:id="rId42"/>
    <p:sldId id="398" r:id="rId43"/>
    <p:sldId id="310" r:id="rId44"/>
    <p:sldId id="272" r:id="rId45"/>
    <p:sldId id="273" r:id="rId46"/>
    <p:sldId id="375" r:id="rId47"/>
    <p:sldId id="282" r:id="rId48"/>
    <p:sldId id="393" r:id="rId49"/>
    <p:sldId id="314" r:id="rId50"/>
    <p:sldId id="274" r:id="rId51"/>
    <p:sldId id="275" r:id="rId52"/>
    <p:sldId id="276" r:id="rId53"/>
    <p:sldId id="277" r:id="rId54"/>
    <p:sldId id="356" r:id="rId55"/>
    <p:sldId id="357" r:id="rId56"/>
    <p:sldId id="358" r:id="rId57"/>
    <p:sldId id="355" r:id="rId58"/>
    <p:sldId id="366" r:id="rId59"/>
    <p:sldId id="278" r:id="rId60"/>
    <p:sldId id="403" r:id="rId61"/>
    <p:sldId id="406" r:id="rId62"/>
    <p:sldId id="279" r:id="rId63"/>
    <p:sldId id="404" r:id="rId64"/>
    <p:sldId id="410" r:id="rId65"/>
    <p:sldId id="405" r:id="rId66"/>
    <p:sldId id="407" r:id="rId67"/>
    <p:sldId id="408" r:id="rId68"/>
    <p:sldId id="317" r:id="rId69"/>
    <p:sldId id="409" r:id="rId70"/>
    <p:sldId id="283" r:id="rId71"/>
    <p:sldId id="315" r:id="rId72"/>
    <p:sldId id="318" r:id="rId73"/>
    <p:sldId id="284" r:id="rId74"/>
    <p:sldId id="319" r:id="rId75"/>
    <p:sldId id="281" r:id="rId76"/>
    <p:sldId id="280" r:id="rId77"/>
    <p:sldId id="313" r:id="rId78"/>
    <p:sldId id="285" r:id="rId79"/>
    <p:sldId id="291" r:id="rId80"/>
    <p:sldId id="286" r:id="rId81"/>
    <p:sldId id="376" r:id="rId82"/>
    <p:sldId id="411" r:id="rId83"/>
    <p:sldId id="288" r:id="rId84"/>
    <p:sldId id="289" r:id="rId85"/>
    <p:sldId id="377" r:id="rId86"/>
    <p:sldId id="290" r:id="rId87"/>
    <p:sldId id="292" r:id="rId88"/>
    <p:sldId id="412" r:id="rId89"/>
    <p:sldId id="378" r:id="rId90"/>
    <p:sldId id="293" r:id="rId91"/>
    <p:sldId id="379" r:id="rId92"/>
    <p:sldId id="295" r:id="rId93"/>
    <p:sldId id="294" r:id="rId94"/>
    <p:sldId id="380" r:id="rId95"/>
    <p:sldId id="297" r:id="rId96"/>
    <p:sldId id="382" r:id="rId97"/>
    <p:sldId id="413" r:id="rId98"/>
    <p:sldId id="414" r:id="rId99"/>
    <p:sldId id="287" r:id="rId100"/>
    <p:sldId id="296" r:id="rId101"/>
    <p:sldId id="298" r:id="rId102"/>
    <p:sldId id="383" r:id="rId103"/>
    <p:sldId id="299" r:id="rId104"/>
    <p:sldId id="300" r:id="rId105"/>
    <p:sldId id="301" r:id="rId106"/>
    <p:sldId id="399" r:id="rId107"/>
  </p:sldIdLst>
  <p:sldSz cx="9144000" cy="6858000" type="screen4x3"/>
  <p:notesSz cx="6858000" cy="9144000"/>
  <p:defaultTextStyle>
    <a:defPPr>
      <a:defRPr lang="en-US"/>
    </a:defPPr>
    <a:lvl1pPr algn="l" rtl="0" fontAlgn="base">
      <a:spcBef>
        <a:spcPct val="0"/>
      </a:spcBef>
      <a:spcAft>
        <a:spcPct val="0"/>
      </a:spcAft>
      <a:defRPr u="sng" kern="1200">
        <a:solidFill>
          <a:schemeClr val="tx1"/>
        </a:solidFill>
        <a:latin typeface="Arial" pitchFamily="34" charset="0"/>
        <a:ea typeface="+mn-ea"/>
        <a:cs typeface="Arial" pitchFamily="34" charset="0"/>
      </a:defRPr>
    </a:lvl1pPr>
    <a:lvl2pPr marL="457200" algn="l" rtl="0" fontAlgn="base">
      <a:spcBef>
        <a:spcPct val="0"/>
      </a:spcBef>
      <a:spcAft>
        <a:spcPct val="0"/>
      </a:spcAft>
      <a:defRPr u="sng" kern="1200">
        <a:solidFill>
          <a:schemeClr val="tx1"/>
        </a:solidFill>
        <a:latin typeface="Arial" pitchFamily="34" charset="0"/>
        <a:ea typeface="+mn-ea"/>
        <a:cs typeface="Arial" pitchFamily="34" charset="0"/>
      </a:defRPr>
    </a:lvl2pPr>
    <a:lvl3pPr marL="914400" algn="l" rtl="0" fontAlgn="base">
      <a:spcBef>
        <a:spcPct val="0"/>
      </a:spcBef>
      <a:spcAft>
        <a:spcPct val="0"/>
      </a:spcAft>
      <a:defRPr u="sng"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u="sng"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u="sng" kern="1200">
        <a:solidFill>
          <a:schemeClr val="tx1"/>
        </a:solidFill>
        <a:latin typeface="Arial" pitchFamily="34" charset="0"/>
        <a:ea typeface="+mn-ea"/>
        <a:cs typeface="Arial" pitchFamily="34" charset="0"/>
      </a:defRPr>
    </a:lvl5pPr>
    <a:lvl6pPr marL="2286000" algn="l" defTabSz="914400" rtl="0" eaLnBrk="1" latinLnBrk="0" hangingPunct="1">
      <a:defRPr u="sng" kern="1200">
        <a:solidFill>
          <a:schemeClr val="tx1"/>
        </a:solidFill>
        <a:latin typeface="Arial" pitchFamily="34" charset="0"/>
        <a:ea typeface="+mn-ea"/>
        <a:cs typeface="Arial" pitchFamily="34" charset="0"/>
      </a:defRPr>
    </a:lvl6pPr>
    <a:lvl7pPr marL="2743200" algn="l" defTabSz="914400" rtl="0" eaLnBrk="1" latinLnBrk="0" hangingPunct="1">
      <a:defRPr u="sng" kern="1200">
        <a:solidFill>
          <a:schemeClr val="tx1"/>
        </a:solidFill>
        <a:latin typeface="Arial" pitchFamily="34" charset="0"/>
        <a:ea typeface="+mn-ea"/>
        <a:cs typeface="Arial" pitchFamily="34" charset="0"/>
      </a:defRPr>
    </a:lvl7pPr>
    <a:lvl8pPr marL="3200400" algn="l" defTabSz="914400" rtl="0" eaLnBrk="1" latinLnBrk="0" hangingPunct="1">
      <a:defRPr u="sng" kern="1200">
        <a:solidFill>
          <a:schemeClr val="tx1"/>
        </a:solidFill>
        <a:latin typeface="Arial" pitchFamily="34" charset="0"/>
        <a:ea typeface="+mn-ea"/>
        <a:cs typeface="Arial" pitchFamily="34" charset="0"/>
      </a:defRPr>
    </a:lvl8pPr>
    <a:lvl9pPr marL="3657600" algn="l" defTabSz="914400" rtl="0" eaLnBrk="1" latinLnBrk="0" hangingPunct="1">
      <a:defRPr u="sng"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FFFF"/>
    <a:srgbClr val="C1401D"/>
    <a:srgbClr val="0099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24" autoAdjust="0"/>
    <p:restoredTop sz="95322" autoAdjust="0"/>
  </p:normalViewPr>
  <p:slideViewPr>
    <p:cSldViewPr>
      <p:cViewPr>
        <p:scale>
          <a:sx n="61" d="100"/>
          <a:sy n="61" d="100"/>
        </p:scale>
        <p:origin x="-1368"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B7ECC3C-A5CA-4072-A10D-A4D72BC48C24}" type="datetimeFigureOut">
              <a:rPr lang="en-US"/>
              <a:pPr>
                <a:defRPr/>
              </a:pPr>
              <a:t>7/31/2014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5BC0C9-312E-4EDB-B6FD-FB09AB42BAF9}" type="slidenum">
              <a:rPr lang="en-US"/>
              <a:pPr>
                <a:defRPr/>
              </a:pPr>
              <a:t>‹#›</a:t>
            </a:fld>
            <a:endParaRPr lang="en-US"/>
          </a:p>
        </p:txBody>
      </p:sp>
    </p:spTree>
    <p:extLst>
      <p:ext uri="{BB962C8B-B14F-4D97-AF65-F5344CB8AC3E}">
        <p14:creationId xmlns:p14="http://schemas.microsoft.com/office/powerpoint/2010/main" val="2515839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u="none"/>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u="none"/>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u="none"/>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u="none"/>
            </a:lvl1pPr>
          </a:lstStyle>
          <a:p>
            <a:pPr>
              <a:defRPr/>
            </a:pPr>
            <a:fld id="{AA78F474-8011-4F37-8631-C35795321EB6}" type="slidenum">
              <a:rPr lang="en-US"/>
              <a:pPr>
                <a:defRPr/>
              </a:pPr>
              <a:t>‹#›</a:t>
            </a:fld>
            <a:endParaRPr lang="en-US"/>
          </a:p>
        </p:txBody>
      </p:sp>
    </p:spTree>
    <p:extLst>
      <p:ext uri="{BB962C8B-B14F-4D97-AF65-F5344CB8AC3E}">
        <p14:creationId xmlns:p14="http://schemas.microsoft.com/office/powerpoint/2010/main" val="12391275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jergym.hiedu.cz/~canovm/osobnost/ethom.ht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jergym.hiedu.cz/~canovm/osobnost/enobe.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9D49714F-F6D1-4F69-980D-BAC777B1A673}" type="slidenum">
              <a:rPr lang="en-US" u="none" smtClean="0"/>
              <a:pPr eaLnBrk="1" hangingPunct="1"/>
              <a:t>2</a:t>
            </a:fld>
            <a:endParaRPr lang="en-US" u="none" smtClean="0"/>
          </a:p>
        </p:txBody>
      </p:sp>
      <p:sp>
        <p:nvSpPr>
          <p:cNvPr id="1003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CBDD804F-96C2-4BF0-9D2A-647CA207017B}" type="slidenum">
              <a:rPr lang="en-US" sz="1200" u="none"/>
              <a:pPr algn="r" eaLnBrk="1" hangingPunct="1"/>
              <a:t>2</a:t>
            </a:fld>
            <a:endParaRPr lang="en-US" sz="1200" u="none"/>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xfrm>
            <a:off x="914400" y="4343400"/>
            <a:ext cx="5029200" cy="4114800"/>
          </a:xfrm>
          <a:noFill/>
        </p:spPr>
        <p:txBody>
          <a:bodyPr/>
          <a:lstStyle/>
          <a:p>
            <a:pPr marL="228600" indent="-228600" eaLnBrk="1" hangingPunct="1"/>
            <a:r>
              <a:rPr lang="en-US" smtClean="0">
                <a:cs typeface="Arial" pitchFamily="34" charset="0"/>
              </a:rPr>
              <a:t>“Conservation of Mass” (Lavoisier)</a:t>
            </a:r>
            <a:endParaRPr lang="en-US" smtClean="0">
              <a:cs typeface="Times New Roman" pitchFamily="18" charset="0"/>
            </a:endParaRPr>
          </a:p>
          <a:p>
            <a:pPr marL="228600" indent="-228600" eaLnBrk="1" hangingPunct="1"/>
            <a:r>
              <a:rPr lang="en-US" smtClean="0">
                <a:cs typeface="Arial" pitchFamily="34" charset="0"/>
              </a:rPr>
              <a:t> </a:t>
            </a:r>
            <a:endParaRPr lang="en-US" smtClean="0">
              <a:cs typeface="Times New Roman" pitchFamily="18" charset="0"/>
            </a:endParaRPr>
          </a:p>
          <a:p>
            <a:pPr marL="228600" indent="-228600" eaLnBrk="1" hangingPunct="1"/>
            <a:r>
              <a:rPr lang="en-US" b="1" smtClean="0">
                <a:cs typeface="Arial" pitchFamily="34" charset="0"/>
              </a:rPr>
              <a:t>Description</a:t>
            </a:r>
            <a:r>
              <a:rPr lang="en-US" smtClean="0">
                <a:cs typeface="Arial" pitchFamily="34" charset="0"/>
              </a:rPr>
              <a:t>:  This slide illustrates a reaction between hydrogen and oxygen in a nonstoichiometric  mixture of these gases.</a:t>
            </a:r>
            <a:endParaRPr lang="en-US" smtClean="0">
              <a:cs typeface="Times New Roman" pitchFamily="18" charset="0"/>
            </a:endParaRPr>
          </a:p>
          <a:p>
            <a:pPr marL="228600" indent="-228600" eaLnBrk="1" hangingPunct="1"/>
            <a:r>
              <a:rPr lang="en-US" smtClean="0">
                <a:cs typeface="Arial" pitchFamily="34" charset="0"/>
              </a:rPr>
              <a:t> </a:t>
            </a:r>
            <a:endParaRPr lang="en-US" smtClean="0">
              <a:cs typeface="Times New Roman" pitchFamily="18" charset="0"/>
            </a:endParaRPr>
          </a:p>
          <a:p>
            <a:pPr marL="228600" indent="-228600" eaLnBrk="1" hangingPunct="1"/>
            <a:r>
              <a:rPr lang="en-US" b="1" smtClean="0">
                <a:cs typeface="Arial" pitchFamily="34" charset="0"/>
              </a:rPr>
              <a:t>Basic Concepts</a:t>
            </a:r>
          </a:p>
          <a:p>
            <a:pPr marL="228600" indent="-228600" eaLnBrk="1" hangingPunct="1"/>
            <a:r>
              <a:rPr lang="en-US" smtClean="0">
                <a:latin typeface="Symbol" pitchFamily="18" charset="2"/>
                <a:cs typeface="Arial" pitchFamily="34" charset="0"/>
              </a:rPr>
              <a:t>·</a:t>
            </a:r>
            <a:r>
              <a:rPr lang="en-US" smtClean="0">
                <a:cs typeface="Times New Roman" pitchFamily="18" charset="0"/>
              </a:rPr>
              <a:t>         </a:t>
            </a:r>
            <a:r>
              <a:rPr lang="en-US" smtClean="0">
                <a:cs typeface="Arial" pitchFamily="34" charset="0"/>
              </a:rPr>
              <a:t>Mass and atoms are conserved in chemical reactions.</a:t>
            </a:r>
            <a:endParaRPr lang="en-US" smtClean="0">
              <a:cs typeface="Times New Roman" pitchFamily="18" charset="0"/>
            </a:endParaRPr>
          </a:p>
          <a:p>
            <a:pPr marL="228600" indent="-228600" eaLnBrk="1" hangingPunct="1"/>
            <a:r>
              <a:rPr lang="en-US" smtClean="0">
                <a:latin typeface="Symbol" pitchFamily="18" charset="2"/>
                <a:cs typeface="Arial" pitchFamily="34" charset="0"/>
              </a:rPr>
              <a:t>·</a:t>
            </a:r>
            <a:r>
              <a:rPr lang="en-US" smtClean="0">
                <a:cs typeface="Times New Roman" pitchFamily="18" charset="0"/>
              </a:rPr>
              <a:t>         </a:t>
            </a:r>
            <a:r>
              <a:rPr lang="en-US" smtClean="0">
                <a:cs typeface="Arial" pitchFamily="34" charset="0"/>
              </a:rPr>
              <a:t>When non-stoichiometric quantities of substances are mixed, they react in stoichiometric proportions.  Any reactants in excess remain unreacted.</a:t>
            </a:r>
            <a:endParaRPr lang="en-US" smtClean="0">
              <a:cs typeface="Times New Roman" pitchFamily="18" charset="0"/>
            </a:endParaRPr>
          </a:p>
          <a:p>
            <a:pPr marL="228600" indent="-228600" eaLnBrk="1" hangingPunct="1"/>
            <a:r>
              <a:rPr lang="en-US" smtClean="0">
                <a:cs typeface="Arial" pitchFamily="34" charset="0"/>
              </a:rPr>
              <a:t> </a:t>
            </a:r>
            <a:endParaRPr lang="en-US" smtClean="0">
              <a:cs typeface="Times New Roman" pitchFamily="18" charset="0"/>
            </a:endParaRPr>
          </a:p>
          <a:p>
            <a:pPr marL="228600" indent="-228600" eaLnBrk="1" hangingPunct="1"/>
            <a:r>
              <a:rPr lang="en-US" b="1" smtClean="0">
                <a:cs typeface="Arial" pitchFamily="34" charset="0"/>
              </a:rPr>
              <a:t>Teaching Suggestions</a:t>
            </a:r>
            <a:endParaRPr lang="en-US" b="1" smtClean="0">
              <a:cs typeface="Times New Roman" pitchFamily="18" charset="0"/>
            </a:endParaRPr>
          </a:p>
          <a:p>
            <a:pPr marL="228600" indent="-228600" eaLnBrk="1" hangingPunct="1"/>
            <a:r>
              <a:rPr lang="en-US" smtClean="0">
                <a:cs typeface="Arial" pitchFamily="34" charset="0"/>
              </a:rPr>
              <a:t>     Explain that the first diagram shows the amount of oxygen and hydrogen in a closed chamber.  A spark passes between the electrodes, causing the O</a:t>
            </a:r>
            <a:r>
              <a:rPr lang="en-US" baseline="-30000" smtClean="0">
                <a:cs typeface="Arial" pitchFamily="34" charset="0"/>
              </a:rPr>
              <a:t>2</a:t>
            </a:r>
            <a:r>
              <a:rPr lang="en-US" smtClean="0">
                <a:cs typeface="Arial" pitchFamily="34" charset="0"/>
              </a:rPr>
              <a:t> and H</a:t>
            </a:r>
            <a:r>
              <a:rPr lang="en-US" baseline="-30000" smtClean="0">
                <a:cs typeface="Arial" pitchFamily="34" charset="0"/>
              </a:rPr>
              <a:t>2</a:t>
            </a:r>
            <a:r>
              <a:rPr lang="en-US" smtClean="0">
                <a:cs typeface="Arial" pitchFamily="34" charset="0"/>
              </a:rPr>
              <a:t> to react rapidly.  The second diagram shows what is in the chamber after the reaction.</a:t>
            </a:r>
            <a:endParaRPr lang="en-US" smtClean="0">
              <a:cs typeface="Times New Roman" pitchFamily="18" charset="0"/>
            </a:endParaRPr>
          </a:p>
          <a:p>
            <a:pPr marL="228600" indent="-228600" eaLnBrk="1" hangingPunct="1"/>
            <a:r>
              <a:rPr lang="en-US" smtClean="0">
                <a:cs typeface="Arial" pitchFamily="34" charset="0"/>
              </a:rPr>
              <a:t>     Use this slide to illustrate that reactants combine in the stoichiometric proportions.  Stress that is is not sufficient to know the amounts of starting materials present.  One must also know the amounts of reactants that will take part in the reaction.</a:t>
            </a:r>
            <a:endParaRPr lang="en-US" smtClean="0">
              <a:cs typeface="Times New Roman" pitchFamily="18" charset="0"/>
            </a:endParaRPr>
          </a:p>
          <a:p>
            <a:pPr marL="228600" indent="-228600" eaLnBrk="1" hangingPunct="1"/>
            <a:r>
              <a:rPr lang="en-US" smtClean="0">
                <a:cs typeface="Arial" pitchFamily="34" charset="0"/>
              </a:rPr>
              <a:t> </a:t>
            </a:r>
            <a:endParaRPr lang="en-US" smtClean="0">
              <a:cs typeface="Times New Roman" pitchFamily="18" charset="0"/>
            </a:endParaRPr>
          </a:p>
          <a:p>
            <a:pPr marL="228600" indent="-228600" eaLnBrk="1" hangingPunct="1"/>
            <a:r>
              <a:rPr lang="en-US" b="1" smtClean="0">
                <a:cs typeface="Arial" pitchFamily="34" charset="0"/>
              </a:rPr>
              <a:t>Questions</a:t>
            </a:r>
            <a:endParaRPr lang="en-US" b="1" smtClean="0">
              <a:cs typeface="Times New Roman" pitchFamily="18" charset="0"/>
            </a:endParaRPr>
          </a:p>
          <a:p>
            <a:pPr marL="228600" indent="-228600" eaLnBrk="1" hangingPunct="1">
              <a:buFontTx/>
              <a:buAutoNum type="arabicPeriod"/>
            </a:pPr>
            <a:r>
              <a:rPr lang="en-US" smtClean="0">
                <a:cs typeface="Arial" pitchFamily="34" charset="0"/>
              </a:rPr>
              <a:t>What is the ratio of the mass of O</a:t>
            </a:r>
            <a:r>
              <a:rPr lang="en-US" baseline="-30000" smtClean="0">
                <a:cs typeface="Arial" pitchFamily="34" charset="0"/>
              </a:rPr>
              <a:t>2</a:t>
            </a:r>
            <a:r>
              <a:rPr lang="en-US" smtClean="0">
                <a:cs typeface="Arial" pitchFamily="34" charset="0"/>
              </a:rPr>
              <a:t> to H</a:t>
            </a:r>
            <a:r>
              <a:rPr lang="en-US" baseline="-30000" smtClean="0">
                <a:cs typeface="Arial" pitchFamily="34" charset="0"/>
              </a:rPr>
              <a:t>2</a:t>
            </a:r>
            <a:r>
              <a:rPr lang="en-US" smtClean="0">
                <a:cs typeface="Arial" pitchFamily="34" charset="0"/>
              </a:rPr>
              <a:t> before the reaction?</a:t>
            </a:r>
            <a:endParaRPr lang="en-US" smtClean="0"/>
          </a:p>
          <a:p>
            <a:pPr marL="228600" indent="-228600" eaLnBrk="1" hangingPunct="1">
              <a:buFontTx/>
              <a:buAutoNum type="arabicPeriod"/>
            </a:pPr>
            <a:r>
              <a:rPr lang="en-US" smtClean="0">
                <a:cs typeface="Arial" pitchFamily="34" charset="0"/>
              </a:rPr>
              <a:t>What is the ratio of the number of moles of O</a:t>
            </a:r>
            <a:r>
              <a:rPr lang="en-US" baseline="-30000" smtClean="0">
                <a:cs typeface="Arial" pitchFamily="34" charset="0"/>
              </a:rPr>
              <a:t>2</a:t>
            </a:r>
            <a:r>
              <a:rPr lang="en-US" smtClean="0">
                <a:cs typeface="Arial" pitchFamily="34" charset="0"/>
              </a:rPr>
              <a:t> to H</a:t>
            </a:r>
            <a:r>
              <a:rPr lang="en-US" baseline="-30000" smtClean="0">
                <a:cs typeface="Arial" pitchFamily="34" charset="0"/>
              </a:rPr>
              <a:t>2</a:t>
            </a:r>
            <a:r>
              <a:rPr lang="en-US" smtClean="0">
                <a:cs typeface="Arial" pitchFamily="34" charset="0"/>
              </a:rPr>
              <a:t> before the reaction?</a:t>
            </a:r>
            <a:endParaRPr lang="en-US" smtClean="0"/>
          </a:p>
          <a:p>
            <a:pPr marL="228600" indent="-228600" eaLnBrk="1" hangingPunct="1">
              <a:buFontTx/>
              <a:buAutoNum type="arabicPeriod"/>
            </a:pPr>
            <a:r>
              <a:rPr lang="en-US" smtClean="0">
                <a:cs typeface="Arial" pitchFamily="34" charset="0"/>
              </a:rPr>
              <a:t>How do you account for the fact that the mass of the chamber and its contents is the same before and after the reaction.</a:t>
            </a:r>
            <a:endParaRPr lang="en-US" smtClean="0"/>
          </a:p>
          <a:p>
            <a:pPr marL="228600" indent="-228600" eaLnBrk="1" hangingPunct="1">
              <a:buFontTx/>
              <a:buAutoNum type="arabicPeriod"/>
            </a:pPr>
            <a:r>
              <a:rPr lang="en-US" smtClean="0">
                <a:cs typeface="Arial" pitchFamily="34" charset="0"/>
              </a:rPr>
              <a:t>Why is some oxygen left in the chamber after the reaction?</a:t>
            </a:r>
            <a:endParaRPr lang="en-US" smtClean="0"/>
          </a:p>
          <a:p>
            <a:pPr marL="228600" indent="-228600" eaLnBrk="1" hangingPunct="1">
              <a:buFontTx/>
              <a:buAutoNum type="arabicPeriod"/>
            </a:pPr>
            <a:r>
              <a:rPr lang="en-US" smtClean="0">
                <a:cs typeface="Arial" pitchFamily="34" charset="0"/>
              </a:rPr>
              <a:t>What are the masses of H</a:t>
            </a:r>
            <a:r>
              <a:rPr lang="en-US" baseline="-30000" smtClean="0">
                <a:cs typeface="Arial" pitchFamily="34" charset="0"/>
              </a:rPr>
              <a:t>2</a:t>
            </a:r>
            <a:r>
              <a:rPr lang="en-US" smtClean="0">
                <a:cs typeface="Arial" pitchFamily="34" charset="0"/>
              </a:rPr>
              <a:t> and O</a:t>
            </a:r>
            <a:r>
              <a:rPr lang="en-US" baseline="-30000" smtClean="0">
                <a:cs typeface="Arial" pitchFamily="34" charset="0"/>
              </a:rPr>
              <a:t>2</a:t>
            </a:r>
            <a:r>
              <a:rPr lang="en-US" smtClean="0">
                <a:cs typeface="Arial" pitchFamily="34" charset="0"/>
              </a:rPr>
              <a:t> that take part in the reaction?</a:t>
            </a:r>
            <a:endParaRPr lang="en-US" smtClean="0"/>
          </a:p>
          <a:p>
            <a:pPr marL="228600" indent="-228600" eaLnBrk="1" hangingPunct="1">
              <a:buFontTx/>
              <a:buAutoNum type="arabicPeriod"/>
            </a:pPr>
            <a:r>
              <a:rPr lang="en-US" smtClean="0">
                <a:cs typeface="Arial" pitchFamily="34" charset="0"/>
              </a:rPr>
              <a:t>What is the ratio of the mass of O</a:t>
            </a:r>
            <a:r>
              <a:rPr lang="en-US" baseline="-30000" smtClean="0">
                <a:cs typeface="Arial" pitchFamily="34" charset="0"/>
              </a:rPr>
              <a:t>2</a:t>
            </a:r>
            <a:r>
              <a:rPr lang="en-US" smtClean="0">
                <a:cs typeface="Arial" pitchFamily="34" charset="0"/>
              </a:rPr>
              <a:t> to H</a:t>
            </a:r>
            <a:r>
              <a:rPr lang="en-US" baseline="-30000" smtClean="0">
                <a:cs typeface="Arial" pitchFamily="34" charset="0"/>
              </a:rPr>
              <a:t>2</a:t>
            </a:r>
            <a:r>
              <a:rPr lang="en-US" smtClean="0">
                <a:cs typeface="Arial" pitchFamily="34" charset="0"/>
              </a:rPr>
              <a:t> taking part in this reaction?  What is the ratio of the number of moles of O</a:t>
            </a:r>
            <a:r>
              <a:rPr lang="en-US" baseline="-30000" smtClean="0">
                <a:cs typeface="Arial" pitchFamily="34" charset="0"/>
              </a:rPr>
              <a:t>2</a:t>
            </a:r>
            <a:r>
              <a:rPr lang="en-US" smtClean="0">
                <a:cs typeface="Arial" pitchFamily="34" charset="0"/>
              </a:rPr>
              <a:t> to H</a:t>
            </a:r>
            <a:r>
              <a:rPr lang="en-US" baseline="-30000" smtClean="0">
                <a:cs typeface="Arial" pitchFamily="34" charset="0"/>
              </a:rPr>
              <a:t>2</a:t>
            </a:r>
            <a:r>
              <a:rPr lang="en-US" smtClean="0">
                <a:cs typeface="Arial" pitchFamily="34" charset="0"/>
              </a:rPr>
              <a:t> taking part in the reaction?  Why is this mole ratio different from the mass ratio?</a:t>
            </a:r>
            <a:endParaRPr lang="en-US" smtClean="0"/>
          </a:p>
          <a:p>
            <a:pPr marL="228600" indent="-228600" eaLnBrk="1" hangingPunct="1">
              <a:buFontTx/>
              <a:buAutoNum type="arabicPeriod"/>
            </a:pPr>
            <a:r>
              <a:rPr lang="en-US" smtClean="0">
                <a:cs typeface="Arial" pitchFamily="34" charset="0"/>
              </a:rPr>
              <a:t>If there were twice as much H</a:t>
            </a:r>
            <a:r>
              <a:rPr lang="en-US" baseline="-30000" smtClean="0">
                <a:cs typeface="Arial" pitchFamily="34" charset="0"/>
              </a:rPr>
              <a:t>2</a:t>
            </a:r>
            <a:r>
              <a:rPr lang="en-US" smtClean="0">
                <a:cs typeface="Arial" pitchFamily="34" charset="0"/>
              </a:rPr>
              <a:t> in the chamber (10 g) but the same amount of O</a:t>
            </a:r>
            <a:r>
              <a:rPr lang="en-US" baseline="-30000" smtClean="0">
                <a:cs typeface="Arial" pitchFamily="34" charset="0"/>
              </a:rPr>
              <a:t>2</a:t>
            </a:r>
            <a:r>
              <a:rPr lang="en-US" smtClean="0">
                <a:cs typeface="Arial" pitchFamily="34" charset="0"/>
              </a:rPr>
              <a:t> (80g), what would you expect to find in the chamber after the reaction?  Explain your answer.</a:t>
            </a:r>
            <a:endParaRPr lang="en-US" smtClean="0"/>
          </a:p>
          <a:p>
            <a:pPr marL="228600" indent="-228600" eaLnBrk="1" hangingPunct="1"/>
            <a:r>
              <a:rPr lang="en-US" smtClean="0">
                <a:cs typeface="Arial" pitchFamily="34" charset="0"/>
              </a:rPr>
              <a:t> </a:t>
            </a:r>
            <a:endParaRPr lang="en-US" smtClean="0">
              <a:cs typeface="Times New Roman" pitchFamily="18" charset="0"/>
            </a:endParaRPr>
          </a:p>
          <a:p>
            <a:pPr marL="228600" indent="-228600" eaLnBrk="1" hangingPunct="1"/>
            <a:r>
              <a:rPr lang="en-US" smtClean="0">
                <a:cs typeface="Arial" pitchFamily="34" charset="0"/>
              </a:rPr>
              <a:t> </a:t>
            </a:r>
            <a:endParaRPr lang="en-US" smtClean="0">
              <a:cs typeface="Times New Roman" pitchFamily="18" charset="0"/>
            </a:endParaRPr>
          </a:p>
          <a:p>
            <a:pPr marL="228600" indent="-228600" eaLnBrk="1" hangingPunct="1"/>
            <a:r>
              <a:rPr lang="en-US" smtClean="0">
                <a:cs typeface="Arial" pitchFamily="34" charset="0"/>
              </a:rPr>
              <a:t> </a:t>
            </a:r>
            <a:endParaRPr lang="en-US" smtClean="0">
              <a:cs typeface="Times New Roman" pitchFamily="18" charset="0"/>
            </a:endParaRPr>
          </a:p>
          <a:p>
            <a:pPr marL="228600" indent="-228600" eaLnBrk="1" hangingPunct="1"/>
            <a:r>
              <a:rPr lang="en-US" smtClean="0">
                <a:cs typeface="Arial" pitchFamily="34" charset="0"/>
              </a:rPr>
              <a:t/>
            </a:r>
            <a:br>
              <a:rPr lang="en-US" smtClean="0">
                <a:cs typeface="Arial" pitchFamily="34" charset="0"/>
              </a:rPr>
            </a:br>
            <a:endParaRPr lang="en-US"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59C19767-3941-43EC-8D4A-CA648CEB9B32}" type="slidenum">
              <a:rPr lang="en-US" u="none" smtClean="0"/>
              <a:pPr eaLnBrk="1" hangingPunct="1"/>
              <a:t>17</a:t>
            </a:fld>
            <a:endParaRPr lang="en-US" u="none"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smtClean="0"/>
              <a:t>This is a basic graphic showing the process of discovering the electron.  First, if you will look in area “A”, you can see the portion labeled cathode.  That’s where the rays came from and that’s why they were originally called cathode rays.  So a power source is attached to these two metal plates.  Notice there is a hole in the anode plate.  When the power is connected, a ray can be seen shooting through the mostly evacuated (that mean’s a vacuum where they have sucked out most of the particles of matter in there) tube and hitting the end.  In picture “A”, the ray is pretty straight.  Next, they put a magnet outside the tube in picture “B”.  Look what that did to the ray – it bent.  So a magnetic field does something to the ray, which must mean it has some charge.  Next, in picture “C”, they attached charged plates, one positive and one negative (positive on top and negative on bottom), and look what the ray did.  Which plate did the ray go toward?  The positive.  What does that mean the charge of the ray is? Negative – opposites attract. Finally, in picture “D”, they used a different metal for the cathode to see if the rays were any different from the original.  Were they?  Nope, looks the same as picture “A”.  Therefore, they concluded that whatever negative particles were making the ray are the same regardless of the starting material.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A2C5B9E2-43B1-4C8C-9500-5CF21EB8FAE3}" type="slidenum">
              <a:rPr lang="en-US" u="none" smtClean="0"/>
              <a:pPr eaLnBrk="1" hangingPunct="1"/>
              <a:t>18</a:t>
            </a:fld>
            <a:endParaRPr lang="en-US" u="none" smtClean="0"/>
          </a:p>
        </p:txBody>
      </p:sp>
      <p:sp>
        <p:nvSpPr>
          <p:cNvPr id="1105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4C529285-8BDD-4D35-AE3D-1E307C70A785}" type="slidenum">
              <a:rPr lang="en-US" sz="1200" u="none"/>
              <a:pPr algn="r" eaLnBrk="1" hangingPunct="1"/>
              <a:t>18</a:t>
            </a:fld>
            <a:endParaRPr lang="en-US" sz="1200" u="none"/>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xfrm>
            <a:off x="914400" y="4343400"/>
            <a:ext cx="5029200" cy="4114800"/>
          </a:xfrm>
          <a:noFill/>
        </p:spPr>
        <p:txBody>
          <a:bodyPr/>
          <a:lstStyle/>
          <a:p>
            <a:pPr eaLnBrk="1" hangingPunct="1"/>
            <a:r>
              <a:rPr lang="en-US" smtClean="0"/>
              <a:t>We knew we had negatively charged particles in atoms, but we also knew that they were electrically neutral.  That must mean there is some amount of positive charge to balance out the negative.  The plum pudding model was developed to include the presence of electrons.</a:t>
            </a:r>
          </a:p>
          <a:p>
            <a:pPr eaLnBrk="1" hangingPunct="1"/>
            <a:endParaRPr lang="en-US" smtClean="0"/>
          </a:p>
          <a:p>
            <a:pPr eaLnBrk="1" hangingPunct="1"/>
            <a:endParaRPr lang="en-US" smtClean="0"/>
          </a:p>
          <a:p>
            <a:pPr eaLnBrk="1" hangingPunct="1"/>
            <a:r>
              <a:rPr lang="en-US" smtClean="0"/>
              <a:t>Named after a dessert, the plum pudding model portrays the atom as a big ball of positive charge containing small particles with negative charge.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41023249-12AA-42F8-8DD7-C1706179C512}" type="slidenum">
              <a:rPr lang="en-US" u="none" smtClean="0"/>
              <a:pPr eaLnBrk="1" hangingPunct="1"/>
              <a:t>19</a:t>
            </a:fld>
            <a:endParaRPr lang="en-US" u="none" smtClean="0"/>
          </a:p>
        </p:txBody>
      </p:sp>
      <p:sp>
        <p:nvSpPr>
          <p:cNvPr id="11161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72A39CA9-F712-4A8C-8B54-86B011CBCB31}" type="slidenum">
              <a:rPr lang="en-US" sz="1200" u="none"/>
              <a:pPr algn="r" eaLnBrk="1" hangingPunct="1"/>
              <a:t>19</a:t>
            </a:fld>
            <a:endParaRPr lang="en-US" sz="1200" u="none"/>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xfrm>
            <a:off x="914400" y="4343400"/>
            <a:ext cx="5029200" cy="4114800"/>
          </a:xfrm>
          <a:noFill/>
        </p:spPr>
        <p:txBody>
          <a:bodyPr/>
          <a:lstStyle/>
          <a:p>
            <a:pPr eaLnBrk="1" hangingPunct="1"/>
            <a:r>
              <a:rPr lang="en-US" smtClean="0"/>
              <a:t>Ernest Rutherford received the Nobel Prize in chemistry (1908) for his work with radioactivity.</a:t>
            </a:r>
          </a:p>
          <a:p>
            <a:pPr eaLnBrk="1" hangingPunct="1"/>
            <a:endParaRPr lang="en-US" smtClean="0"/>
          </a:p>
          <a:p>
            <a:pPr eaLnBrk="1" hangingPunct="1"/>
            <a:r>
              <a:rPr lang="en-US" smtClean="0"/>
              <a:t>Ernest Rutherford (1871-1937) was born in Nelson, New Zealand in 1871. He began work in </a:t>
            </a:r>
            <a:r>
              <a:rPr lang="en-US" smtClean="0">
                <a:hlinkClick r:id="rId3"/>
              </a:rPr>
              <a:t>J.J. Thompson</a:t>
            </a:r>
            <a:r>
              <a:rPr lang="en-US" smtClean="0"/>
              <a:t>’s laboratory in 1895. He later moved to McGill University in Montreal </a:t>
            </a:r>
            <a:br>
              <a:rPr lang="en-US" smtClean="0"/>
            </a:br>
            <a:r>
              <a:rPr lang="en-US" smtClean="0"/>
              <a:t>where he became one of the leading figures in the field of radioactivity. From 1907 on he was professor at the University of Manchester where he worked with Geiger and Marsden. He was awarded the </a:t>
            </a:r>
            <a:r>
              <a:rPr lang="en-US" smtClean="0">
                <a:hlinkClick r:id="rId4"/>
              </a:rPr>
              <a:t>Nobel</a:t>
            </a:r>
            <a:r>
              <a:rPr lang="en-US" smtClean="0"/>
              <a:t> Prize for Chemistry in 1908 for his work on radioactivity. In 1910, with co-workers Geiger and Marsden he discovered that alpha-particles could be deflected by thin metal foil. This work enabled him to propose a structure for the atom. Later on he proposed the existence of the proton and predicted the existence of the neutron. He died in 1937 and like </a:t>
            </a:r>
            <a:r>
              <a:rPr lang="en-US" smtClean="0">
                <a:hlinkClick r:id="rId3"/>
              </a:rPr>
              <a:t>J.J. Thompson</a:t>
            </a:r>
            <a:r>
              <a:rPr lang="en-US" smtClean="0"/>
              <a:t> is buried in Westminster Abbey. He was one of the most distinguished scientists of his century.</a:t>
            </a:r>
            <a:br>
              <a:rPr lang="en-US" smtClean="0"/>
            </a:br>
            <a:endParaRPr lang="en-US" smtClean="0"/>
          </a:p>
          <a:p>
            <a:pPr eaLnBrk="1" hangingPunct="1"/>
            <a:r>
              <a:rPr lang="en-US" b="1" smtClean="0"/>
              <a:t>Is the Nucleus Fundamental?</a:t>
            </a:r>
          </a:p>
          <a:p>
            <a:pPr eaLnBrk="1" hangingPunct="1"/>
            <a:r>
              <a:rPr lang="en-US" smtClean="0"/>
              <a:t>Because it appeared small, solid, and dense, scientists originally thought that the nucleus was fundamental. Later, they discovered that it was made of protons (p+), which are positively charged, and neutrons (n), which have no charge. </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FC0ACD2A-456C-46B9-BE07-5613F945526C}" type="slidenum">
              <a:rPr lang="en-US" u="none" smtClean="0"/>
              <a:pPr eaLnBrk="1" hangingPunct="1"/>
              <a:t>20</a:t>
            </a:fld>
            <a:endParaRPr lang="en-US" u="none" smtClean="0"/>
          </a:p>
        </p:txBody>
      </p:sp>
      <p:sp>
        <p:nvSpPr>
          <p:cNvPr id="1126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83A4779E-601F-4CED-83A3-D357F8E19143}" type="slidenum">
              <a:rPr lang="en-US" sz="1200" u="none"/>
              <a:pPr algn="r" eaLnBrk="1" hangingPunct="1"/>
              <a:t>20</a:t>
            </a:fld>
            <a:endParaRPr lang="en-US" sz="1200" u="none"/>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xfrm>
            <a:off x="914400" y="4343400"/>
            <a:ext cx="5029200" cy="4114800"/>
          </a:xfrm>
          <a:noFill/>
        </p:spPr>
        <p:txBody>
          <a:bodyPr/>
          <a:lstStyle/>
          <a:p>
            <a:pPr eaLnBrk="1" hangingPunct="1"/>
            <a:r>
              <a:rPr lang="en-US" smtClean="0"/>
              <a:t>MODERN ALCHEMY</a:t>
            </a:r>
          </a:p>
          <a:p>
            <a:pPr eaLnBrk="1" hangingPunct="1"/>
            <a:endParaRPr lang="en-US" smtClean="0"/>
          </a:p>
          <a:p>
            <a:pPr eaLnBrk="1" hangingPunct="1"/>
            <a:r>
              <a:rPr lang="en-US" i="1" smtClean="0"/>
              <a:t>Ernest Rutherford (1871-1937) was the first person to bombard atoms artificially to produce transmutated elements.  The physicist from New Zealand described atoms as having a central nucleus with electrons revolving around it.  He showed that radium atoms emitted “rays” and were transformed into radon atoms.  Nuclear reactions like this can be regarded as transmutations – one element changing into another, the process alchemists sought in vain to achieve by chemical means.</a:t>
            </a:r>
          </a:p>
          <a:p>
            <a:pPr eaLnBrk="1" hangingPunct="1"/>
            <a:endParaRPr lang="en-US" i="1" smtClean="0"/>
          </a:p>
          <a:p>
            <a:pPr eaLnBrk="1" hangingPunct="1"/>
            <a:r>
              <a:rPr lang="en-US" smtClean="0"/>
              <a:t>		Eyewitness Science “Chemistry” , Dr. Ann Newmark, DK Publishing, Inc., 1993, pg 35</a:t>
            </a:r>
          </a:p>
          <a:p>
            <a:pPr eaLnBrk="1" hangingPunct="1"/>
            <a:endParaRPr lang="en-US" smtClean="0"/>
          </a:p>
          <a:p>
            <a:pPr eaLnBrk="1" hangingPunct="1"/>
            <a:r>
              <a:rPr lang="en-US" sz="1000" smtClean="0"/>
              <a:t>Ernest Rutherford  English physicist. (1910)</a:t>
            </a:r>
          </a:p>
          <a:p>
            <a:pPr eaLnBrk="1" hangingPunct="1"/>
            <a:r>
              <a:rPr lang="en-US" sz="1000" smtClean="0"/>
              <a:t>	Wanted to see how big atoms are. </a:t>
            </a:r>
          </a:p>
          <a:p>
            <a:pPr eaLnBrk="1" hangingPunct="1"/>
            <a:r>
              <a:rPr lang="en-US" sz="1000" smtClean="0"/>
              <a:t>	Used radioactivity, alpha particles - positively charged pieces given off by polonium atoms. </a:t>
            </a:r>
          </a:p>
          <a:p>
            <a:pPr eaLnBrk="1" hangingPunct="1"/>
            <a:r>
              <a:rPr lang="en-US" sz="1000" smtClean="0"/>
              <a:t>	Shot them at a thin gold foil (~0.5 um thick) which can be made a few atoms thick. </a:t>
            </a:r>
          </a:p>
          <a:p>
            <a:pPr eaLnBrk="1" hangingPunct="1"/>
            <a:r>
              <a:rPr lang="en-US" smtClean="0"/>
              <a:t>	When the alpha particles hit a florescent screen, it glows.</a:t>
            </a:r>
          </a:p>
          <a:p>
            <a:pPr eaLnBrk="1" hangingPunct="1"/>
            <a:r>
              <a:rPr lang="en-US" smtClean="0"/>
              <a:t>	Approximately 1/20,000 bounced back at the alpha emitter source.  </a:t>
            </a:r>
          </a:p>
          <a:p>
            <a:pPr eaLnBrk="1" hangingPunct="1"/>
            <a:endParaRPr lang="en-US" smtClean="0"/>
          </a:p>
          <a:p>
            <a:pPr eaLnBrk="1" hangingPunct="1"/>
            <a:r>
              <a:rPr lang="en-US" smtClean="0"/>
              <a:t>Rutherford said this was like shooting a 15" shell at tissue paper and the shell came back and hit you.  </a:t>
            </a:r>
          </a:p>
          <a:p>
            <a:pPr eaLnBrk="1" hangingPunct="1"/>
            <a:r>
              <a:rPr lang="en-US" smtClean="0"/>
              <a:t>It was clearly, NOT what he thought should happen if Thomson's model of the atom was correct.</a:t>
            </a:r>
          </a:p>
          <a:p>
            <a:pPr eaLnBrk="1" hangingPunct="1"/>
            <a:endParaRPr lang="en-US" smtClean="0"/>
          </a:p>
          <a:p>
            <a:pPr eaLnBrk="1" hangingPunct="1"/>
            <a:r>
              <a:rPr lang="en-US" smtClean="0"/>
              <a:t>Ernest Rutherford received the 1908 Nobel prize in chemistry for his work at McGill University with radioactive substances.</a:t>
            </a:r>
          </a:p>
          <a:p>
            <a:pPr eaLnBrk="1" hangingPunct="1"/>
            <a:endParaRPr lang="en-US" smtClean="0"/>
          </a:p>
          <a:p>
            <a:pPr eaLnBrk="1" hangingPunct="1"/>
            <a:r>
              <a:rPr lang="en-US"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D2B00D32-6CC7-4958-9BE4-38C32B02425F}" type="slidenum">
              <a:rPr lang="en-US" u="none" smtClean="0"/>
              <a:pPr eaLnBrk="1" hangingPunct="1"/>
              <a:t>21</a:t>
            </a:fld>
            <a:endParaRPr lang="en-US" u="none" smtClean="0"/>
          </a:p>
        </p:txBody>
      </p:sp>
      <p:sp>
        <p:nvSpPr>
          <p:cNvPr id="11366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2BAEEE97-DC64-4587-BE02-8050D62DA33C}" type="slidenum">
              <a:rPr lang="en-US" sz="1200" u="none"/>
              <a:pPr algn="r" eaLnBrk="1" hangingPunct="1"/>
              <a:t>21</a:t>
            </a:fld>
            <a:endParaRPr lang="en-US" sz="1200" u="none"/>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xfrm>
            <a:off x="914400" y="4343400"/>
            <a:ext cx="5029200" cy="4114800"/>
          </a:xfrm>
          <a:noFill/>
        </p:spPr>
        <p:txBody>
          <a:bodyPr/>
          <a:lstStyle/>
          <a:p>
            <a:pPr eaLnBrk="1" hangingPunct="1"/>
            <a:r>
              <a:rPr lang="en-US" smtClean="0"/>
              <a:t>Moth or Deer example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9B6239B2-6D93-4DE4-93FA-442E57639909}" type="slidenum">
              <a:rPr lang="en-US" u="none" smtClean="0"/>
              <a:pPr eaLnBrk="1" hangingPunct="1"/>
              <a:t>22</a:t>
            </a:fld>
            <a:endParaRPr lang="en-US" u="none" smtClean="0"/>
          </a:p>
        </p:txBody>
      </p:sp>
      <p:sp>
        <p:nvSpPr>
          <p:cNvPr id="1146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82721EB6-D4AB-472D-A67E-873850A5163F}" type="slidenum">
              <a:rPr lang="en-US" sz="1200" u="none"/>
              <a:pPr algn="r" eaLnBrk="1" hangingPunct="1"/>
              <a:t>22</a:t>
            </a:fld>
            <a:endParaRPr lang="en-US" sz="1200" u="none"/>
          </a:p>
        </p:txBody>
      </p:sp>
      <p:sp>
        <p:nvSpPr>
          <p:cNvPr id="114692"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14693" name="Rectangle 3"/>
          <p:cNvSpPr>
            <a:spLocks noGrp="1" noChangeArrowheads="1"/>
          </p:cNvSpPr>
          <p:nvPr>
            <p:ph type="body" idx="1"/>
          </p:nvPr>
        </p:nvSpPr>
        <p:spPr>
          <a:xfrm>
            <a:off x="914400" y="4343400"/>
            <a:ext cx="5029200" cy="4114800"/>
          </a:xfrm>
          <a:noFill/>
        </p:spPr>
        <p:txBody>
          <a:bodyPr lIns="92075" tIns="46038" rIns="92075" bIns="46038"/>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21221800-59F4-44B5-8282-2052C40E6C4C}" type="slidenum">
              <a:rPr lang="en-US" u="none" smtClean="0"/>
              <a:pPr eaLnBrk="1" hangingPunct="1"/>
              <a:t>23</a:t>
            </a:fld>
            <a:endParaRPr lang="en-US" u="none"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eaLnBrk="1" hangingPunct="1"/>
            <a:r>
              <a:rPr lang="en-US" smtClean="0"/>
              <a:t>So after the discovery of the electron and its mass/charge, the idea of the atom was basically a positively charged ball with the electrons embedded in it.  Ernest Rutherford performed the experiments that gave us a better picture of what the atom actually looked like.  He used an alpha particle scattering experiment.  What this experiment basically did was shoot alpha particles, which are tiny dense positively charged particles that were emitted from radioactive radium, at a very thin sheet of gold foil.  It was thought that these tiny dense positive particles would speed right through the gold foil made of the atoms they had imagined with only a few minor deflections.  The results were mostly in line with what he had predicted.  However, there were occasional deflections, and in some cases, the alpha particles were deflected backwards.  From these results, Rutherford concluded that most of the atom must be relatively empty space and there was a central core to the atom that was very dense and positively charged.  The electrons would occupy the space around the nucleus, held by their attraction to the positive particles that he called protons.  These </a:t>
            </a:r>
            <a:r>
              <a:rPr lang="en-US" u="sng" smtClean="0"/>
              <a:t>discoveries about the atom accounted for the neutrality of charge, but nothing had accounted for the mass of the atom</a:t>
            </a:r>
            <a:r>
              <a:rPr lang="en-US" smtClean="0"/>
              <a:t> yet.  James Chadwick solved that issue by discovering the neutron, an uncharged particle that resides in the nucleus with the protons.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064B3818-7561-45D3-BB84-3C65F9A2894B}" type="slidenum">
              <a:rPr lang="en-US" u="none" smtClean="0"/>
              <a:pPr eaLnBrk="1" hangingPunct="1"/>
              <a:t>24</a:t>
            </a:fld>
            <a:endParaRPr lang="en-US" u="none" smtClean="0"/>
          </a:p>
        </p:txBody>
      </p:sp>
      <p:sp>
        <p:nvSpPr>
          <p:cNvPr id="11673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3246F682-D635-44A1-8D21-B22FE70CCEA5}" type="slidenum">
              <a:rPr lang="en-US" sz="1200" u="none"/>
              <a:pPr algn="r" eaLnBrk="1" hangingPunct="1"/>
              <a:t>24</a:t>
            </a:fld>
            <a:endParaRPr lang="en-US" sz="1200" u="none"/>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xfrm>
            <a:off x="914400" y="4343400"/>
            <a:ext cx="5029200" cy="4114800"/>
          </a:xfrm>
          <a:noFill/>
        </p:spPr>
        <p:txBody>
          <a:bodyPr/>
          <a:lstStyle/>
          <a:p>
            <a:pPr marL="228600" indent="-228600" eaLnBrk="1" hangingPunct="1"/>
            <a:r>
              <a:rPr lang="en-US" smtClean="0">
                <a:cs typeface="Arial" pitchFamily="34" charset="0"/>
              </a:rPr>
              <a:t>“Models of the Atom”</a:t>
            </a:r>
            <a:endParaRPr lang="en-US" smtClean="0">
              <a:cs typeface="Times New Roman" pitchFamily="18" charset="0"/>
            </a:endParaRPr>
          </a:p>
          <a:p>
            <a:pPr marL="228600" indent="-228600" eaLnBrk="1" hangingPunct="1"/>
            <a:r>
              <a:rPr lang="en-US" smtClean="0">
                <a:cs typeface="Arial" pitchFamily="34" charset="0"/>
              </a:rPr>
              <a:t> </a:t>
            </a:r>
            <a:endParaRPr lang="en-US" smtClean="0">
              <a:cs typeface="Times New Roman" pitchFamily="18" charset="0"/>
            </a:endParaRPr>
          </a:p>
          <a:p>
            <a:pPr marL="228600" indent="-228600" eaLnBrk="1" hangingPunct="1"/>
            <a:r>
              <a:rPr lang="en-US" b="1" smtClean="0">
                <a:cs typeface="Arial" pitchFamily="34" charset="0"/>
              </a:rPr>
              <a:t>Description</a:t>
            </a:r>
            <a:r>
              <a:rPr lang="en-US" smtClean="0">
                <a:cs typeface="Arial" pitchFamily="34" charset="0"/>
              </a:rPr>
              <a:t>:  This slide shows he evolution of the concept of the atom from John Dalton to the present.</a:t>
            </a:r>
            <a:endParaRPr lang="en-US" smtClean="0">
              <a:cs typeface="Times New Roman" pitchFamily="18" charset="0"/>
            </a:endParaRPr>
          </a:p>
          <a:p>
            <a:pPr marL="228600" indent="-228600" eaLnBrk="1" hangingPunct="1"/>
            <a:r>
              <a:rPr lang="en-US" smtClean="0">
                <a:cs typeface="Arial" pitchFamily="34" charset="0"/>
              </a:rPr>
              <a:t> </a:t>
            </a:r>
            <a:endParaRPr lang="en-US" smtClean="0">
              <a:cs typeface="Times New Roman" pitchFamily="18" charset="0"/>
            </a:endParaRPr>
          </a:p>
          <a:p>
            <a:pPr marL="228600" indent="-228600" eaLnBrk="1" hangingPunct="1"/>
            <a:r>
              <a:rPr lang="en-US" b="1" smtClean="0">
                <a:cs typeface="Arial" pitchFamily="34" charset="0"/>
              </a:rPr>
              <a:t>Basic Concepts</a:t>
            </a:r>
            <a:endParaRPr lang="en-US" b="1" smtClean="0">
              <a:cs typeface="Times New Roman" pitchFamily="18" charset="0"/>
            </a:endParaRPr>
          </a:p>
          <a:p>
            <a:pPr marL="228600" indent="-228600" eaLnBrk="1" hangingPunct="1"/>
            <a:r>
              <a:rPr lang="en-US" smtClean="0">
                <a:latin typeface="Symbol" pitchFamily="18" charset="2"/>
                <a:cs typeface="Arial" pitchFamily="34" charset="0"/>
              </a:rPr>
              <a:t>·</a:t>
            </a:r>
            <a:r>
              <a:rPr lang="en-US" smtClean="0">
                <a:cs typeface="Times New Roman" pitchFamily="18" charset="0"/>
              </a:rPr>
              <a:t>         </a:t>
            </a:r>
            <a:r>
              <a:rPr lang="en-US" smtClean="0">
                <a:cs typeface="Arial" pitchFamily="34" charset="0"/>
              </a:rPr>
              <a:t>The model of the atom changed over time as more and more evidence about its structure became available.</a:t>
            </a:r>
            <a:endParaRPr lang="en-US" smtClean="0">
              <a:cs typeface="Times New Roman" pitchFamily="18" charset="0"/>
            </a:endParaRPr>
          </a:p>
          <a:p>
            <a:pPr marL="228600" indent="-228600" eaLnBrk="1" hangingPunct="1"/>
            <a:r>
              <a:rPr lang="en-US" smtClean="0">
                <a:latin typeface="Symbol" pitchFamily="18" charset="2"/>
                <a:cs typeface="Arial" pitchFamily="34" charset="0"/>
              </a:rPr>
              <a:t>·</a:t>
            </a:r>
            <a:r>
              <a:rPr lang="en-US" smtClean="0">
                <a:cs typeface="Times New Roman" pitchFamily="18" charset="0"/>
              </a:rPr>
              <a:t>         </a:t>
            </a:r>
            <a:r>
              <a:rPr lang="en-US" smtClean="0">
                <a:cs typeface="Arial" pitchFamily="34" charset="0"/>
              </a:rPr>
              <a:t>A scientific model differs from a replica (physical model) because it represents a phenomenon that cannot be observed directly.</a:t>
            </a:r>
            <a:endParaRPr lang="en-US" smtClean="0">
              <a:cs typeface="Times New Roman" pitchFamily="18" charset="0"/>
            </a:endParaRPr>
          </a:p>
          <a:p>
            <a:pPr marL="228600" indent="-228600" eaLnBrk="1" hangingPunct="1"/>
            <a:r>
              <a:rPr lang="en-US" smtClean="0">
                <a:cs typeface="Arial" pitchFamily="34" charset="0"/>
              </a:rPr>
              <a:t> </a:t>
            </a:r>
            <a:endParaRPr lang="en-US" smtClean="0">
              <a:cs typeface="Times New Roman" pitchFamily="18" charset="0"/>
            </a:endParaRPr>
          </a:p>
          <a:p>
            <a:pPr marL="228600" indent="-228600" eaLnBrk="1" hangingPunct="1"/>
            <a:r>
              <a:rPr lang="en-US" b="1" smtClean="0">
                <a:cs typeface="Arial" pitchFamily="34" charset="0"/>
              </a:rPr>
              <a:t>Teaching Suggestions</a:t>
            </a:r>
            <a:endParaRPr lang="en-US" b="1" smtClean="0">
              <a:cs typeface="Times New Roman" pitchFamily="18" charset="0"/>
            </a:endParaRPr>
          </a:p>
          <a:p>
            <a:pPr marL="228600" indent="-228600" eaLnBrk="1" hangingPunct="1"/>
            <a:r>
              <a:rPr lang="en-US" smtClean="0">
                <a:cs typeface="Arial" pitchFamily="34" charset="0"/>
              </a:rPr>
              <a:t>     Use this slide as a review of the experiments that led up to the present-day view of the atom.  Ask students to describe the characteristics of each atomic model and the discoveries that led to its modification.  Make sure that students understand that the present-day model shows the </a:t>
            </a:r>
            <a:r>
              <a:rPr lang="en-US" i="1" smtClean="0">
                <a:cs typeface="Arial" pitchFamily="34" charset="0"/>
              </a:rPr>
              <a:t>most probable</a:t>
            </a:r>
            <a:r>
              <a:rPr lang="en-US" smtClean="0">
                <a:cs typeface="Arial" pitchFamily="34" charset="0"/>
              </a:rPr>
              <a:t> location of an electron at a single instant.</a:t>
            </a:r>
            <a:endParaRPr lang="en-US" smtClean="0">
              <a:cs typeface="Times New Roman" pitchFamily="18" charset="0"/>
            </a:endParaRPr>
          </a:p>
          <a:p>
            <a:pPr marL="228600" indent="-228600" eaLnBrk="1" hangingPunct="1"/>
            <a:r>
              <a:rPr lang="en-US" smtClean="0">
                <a:cs typeface="Arial" pitchFamily="34" charset="0"/>
              </a:rPr>
              <a:t>     Point out that most scientific models and theories go through an evolution similar to that of the atomic model.  Modifications often must be made to account for new observations.  Discuss why scientific models, such as the atomic models shown here, are useful in helping scientists interpret heir observations.</a:t>
            </a:r>
            <a:endParaRPr lang="en-US" smtClean="0">
              <a:cs typeface="Times New Roman" pitchFamily="18" charset="0"/>
            </a:endParaRPr>
          </a:p>
          <a:p>
            <a:pPr marL="228600" indent="-228600" eaLnBrk="1" hangingPunct="1"/>
            <a:r>
              <a:rPr lang="en-US" smtClean="0">
                <a:cs typeface="Arial" pitchFamily="34" charset="0"/>
              </a:rPr>
              <a:t> </a:t>
            </a:r>
            <a:endParaRPr lang="en-US" smtClean="0">
              <a:cs typeface="Times New Roman" pitchFamily="18" charset="0"/>
            </a:endParaRPr>
          </a:p>
          <a:p>
            <a:pPr marL="228600" indent="-228600" eaLnBrk="1" hangingPunct="1"/>
            <a:r>
              <a:rPr lang="en-US" smtClean="0">
                <a:cs typeface="Arial" pitchFamily="34" charset="0"/>
              </a:rPr>
              <a:t>Questions</a:t>
            </a:r>
            <a:endParaRPr lang="en-US" smtClean="0">
              <a:cs typeface="Times New Roman" pitchFamily="18" charset="0"/>
            </a:endParaRPr>
          </a:p>
          <a:p>
            <a:pPr marL="228600" indent="-228600" eaLnBrk="1" hangingPunct="1">
              <a:buFontTx/>
              <a:buAutoNum type="arabicPeriod"/>
            </a:pPr>
            <a:r>
              <a:rPr lang="en-US" smtClean="0">
                <a:cs typeface="Arial" pitchFamily="34" charset="0"/>
              </a:rPr>
              <a:t>Describe the discovery that led scientists to question John Dalton’s model of the atom ad to favor J.J. Thomson’s model.</a:t>
            </a:r>
            <a:endParaRPr lang="en-US" smtClean="0"/>
          </a:p>
          <a:p>
            <a:pPr marL="228600" indent="-228600" eaLnBrk="1" hangingPunct="1">
              <a:buFontTx/>
              <a:buAutoNum type="arabicPeriod"/>
            </a:pPr>
            <a:r>
              <a:rPr lang="en-US" smtClean="0">
                <a:cs typeface="Arial" pitchFamily="34" charset="0"/>
              </a:rPr>
              <a:t>What experimental findings are the basis for the 1909 model of the atom?</a:t>
            </a:r>
            <a:endParaRPr lang="en-US" smtClean="0"/>
          </a:p>
          <a:p>
            <a:pPr marL="228600" indent="-228600" eaLnBrk="1" hangingPunct="1">
              <a:buFontTx/>
              <a:buAutoNum type="arabicPeriod"/>
            </a:pPr>
            <a:r>
              <a:rPr lang="en-US" smtClean="0">
                <a:cs typeface="Arial" pitchFamily="34" charset="0"/>
              </a:rPr>
              <a:t>What shortcomings in the atomic model of Ernest Rutherford led to the development of Niels Bohr’s model?</a:t>
            </a:r>
            <a:endParaRPr lang="en-US" smtClean="0"/>
          </a:p>
          <a:p>
            <a:pPr marL="228600" indent="-228600" eaLnBrk="1" hangingPunct="1">
              <a:buFontTx/>
              <a:buAutoNum type="arabicPeriod"/>
            </a:pPr>
            <a:r>
              <a:rPr lang="en-US" smtClean="0">
                <a:cs typeface="Arial" pitchFamily="34" charset="0"/>
              </a:rPr>
              <a:t>A friend tells you that an electron travels around an atom’s nucleus in much the same way that a planet revolves around the sun.  Is this a good model for the present-day view of the atom?  Why or why not?</a:t>
            </a:r>
            <a:endParaRPr lang="en-US" smtClean="0"/>
          </a:p>
          <a:p>
            <a:pPr marL="228600" indent="-228600" eaLnBrk="1" hangingPunct="1">
              <a:buFontTx/>
              <a:buAutoNum type="arabicPeriod"/>
            </a:pPr>
            <a:r>
              <a:rPr lang="en-US" smtClean="0">
                <a:cs typeface="Arial" pitchFamily="34" charset="0"/>
              </a:rPr>
              <a:t>Another friend tells you that the present-day view of an electron’s location in the atom can be likened to a well-used archery target.  The target has many holes close to the bull’s-eye and fewer holes farther from the center.  The probability that the next arrow will land at a certain distance from the center corresponds to the number of holes at that distance.  Is this a good model for the present-day view of the atom?  Why or why not?</a:t>
            </a:r>
            <a:endParaRPr lang="en-US" smtClean="0"/>
          </a:p>
          <a:p>
            <a:pPr marL="228600" indent="-228600" eaLnBrk="1" hangingPunct="1">
              <a:buFontTx/>
              <a:buAutoNum type="arabicPeriod"/>
            </a:pPr>
            <a:r>
              <a:rPr lang="en-US" smtClean="0">
                <a:cs typeface="Arial" pitchFamily="34" charset="0"/>
              </a:rPr>
              <a:t>Suppose that, it the future, an apparatus were developed that could track and record the path of an electron in an atom without disturbing its movement.  How might this affect the present-day model of the atom?  Explain your answer.</a:t>
            </a:r>
            <a:endParaRPr lang="en-US" smtClean="0"/>
          </a:p>
          <a:p>
            <a:pPr marL="228600" indent="-228600" eaLnBrk="1" hangingPunct="1">
              <a:buFontTx/>
              <a:buAutoNum type="arabicPeriod"/>
            </a:pPr>
            <a:r>
              <a:rPr lang="en-US" smtClean="0">
                <a:cs typeface="Arial" pitchFamily="34" charset="0"/>
              </a:rPr>
              <a:t>How does developing a model of an atom differ from making a model of an airplane?  How are these two kinds of models the same?</a:t>
            </a:r>
            <a:endParaRPr lang="en-US" smtClean="0"/>
          </a:p>
          <a:p>
            <a:pPr marL="228600" indent="-228600" eaLnBrk="1" hangingPunct="1">
              <a:buFontTx/>
              <a:buAutoNum type="arabicPeriod"/>
            </a:pPr>
            <a:r>
              <a:rPr lang="en-US" smtClean="0">
                <a:cs typeface="Arial" pitchFamily="34" charset="0"/>
              </a:rPr>
              <a:t>Drawing on what you know in various fields of science, write a general statement about the usefulness of scientific models.</a:t>
            </a:r>
            <a:endParaRPr lang="en-US" smtClean="0"/>
          </a:p>
          <a:p>
            <a:pPr marL="228600" indent="-228600" eaLnBrk="1" hangingPunct="1"/>
            <a:r>
              <a:rPr lang="en-US" smtClean="0">
                <a:cs typeface="Arial" pitchFamily="34" charset="0"/>
              </a:rPr>
              <a:t/>
            </a:r>
            <a:br>
              <a:rPr lang="en-US" smtClean="0">
                <a:cs typeface="Arial" pitchFamily="34" charset="0"/>
              </a:rPr>
            </a:br>
            <a:endParaRPr lang="en-US"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97DED8E4-FF06-44A2-8F2A-4222E78222B0}" type="slidenum">
              <a:rPr lang="en-US" u="none" smtClean="0"/>
              <a:pPr eaLnBrk="1" hangingPunct="1"/>
              <a:t>25</a:t>
            </a:fld>
            <a:endParaRPr lang="en-US" u="none"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r>
              <a:rPr lang="en-US" smtClean="0"/>
              <a:t>Here is a basic table describing the properties of the three key subatomic particles.  This table can be referenced for calculations on charge or mass concerning these particles.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EA8FE936-C3A1-49CC-A7E7-007583FF73E2}" type="slidenum">
              <a:rPr lang="en-US" u="none" smtClean="0"/>
              <a:pPr eaLnBrk="1" hangingPunct="1"/>
              <a:t>26</a:t>
            </a:fld>
            <a:endParaRPr lang="en-US" u="none"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smtClean="0"/>
              <a:t>Now that we’ve discussed some of the discovery that developed our modern understanding of the atom, we are going to begin discussing the system that scientists and we will use to work with and discuss the various unique elements that are found on our planet.  First, we are going to discuss how each element is described.  First, there is the atomic number.  The abbreviation for this property is Z.  Atomic number refers to the number of protons located in the nucleus of an atom of an element.  The number of protons is something that is unique to each element and that every atom of that element has.  Next, we have the mass number (abbreviated A).  This number is the sum of the protons and neutrons located in the nucleus.  For instance, Carbon has 6 protons.  If an atom of carbon has 6 neutrons as well, the mass number will be 12.  Finally, the atomic symbol is a short hand way of identifying each element.  For instance, hydrogen’s symbol is H.   These atomic symbols come from the names of the elements.  However, some symbols are based on the Latin or Greek names so you may not immediately see the connection and those might be tougher to learn.   At the bottom is an example of an element’s information and where certain information is given.  The symbol is given with the atomic number as subscript and the mass number as superscript.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AA2AB518-C51E-4B3A-A19C-017446ED2D62}" type="slidenum">
              <a:rPr lang="en-US" u="none" smtClean="0"/>
              <a:pPr eaLnBrk="1" hangingPunct="1"/>
              <a:t>4</a:t>
            </a:fld>
            <a:endParaRPr lang="en-US" u="none" smtClean="0"/>
          </a:p>
        </p:txBody>
      </p:sp>
      <p:sp>
        <p:nvSpPr>
          <p:cNvPr id="1013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F23D39AE-02F8-4665-8671-691A3006DD73}" type="slidenum">
              <a:rPr lang="en-US" sz="1200" u="none"/>
              <a:pPr algn="r" eaLnBrk="1" hangingPunct="1"/>
              <a:t>4</a:t>
            </a:fld>
            <a:endParaRPr lang="en-US" sz="1200" u="none"/>
          </a:p>
        </p:txBody>
      </p:sp>
      <p:sp>
        <p:nvSpPr>
          <p:cNvPr id="101380"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101381" name="Rectangle 3"/>
          <p:cNvSpPr>
            <a:spLocks noGrp="1" noChangeArrowheads="1"/>
          </p:cNvSpPr>
          <p:nvPr>
            <p:ph type="body" idx="1"/>
          </p:nvPr>
        </p:nvSpPr>
        <p:spPr>
          <a:xfrm>
            <a:off x="914400" y="4343400"/>
            <a:ext cx="5029200" cy="4114800"/>
          </a:xfrm>
          <a:noFill/>
        </p:spPr>
        <p:txBody>
          <a:bodyPr lIns="92069" tIns="46036" rIns="92069" bIns="46036"/>
          <a:lstStyle/>
          <a:p>
            <a:pPr eaLnBrk="1" hangingPunct="1"/>
            <a:r>
              <a:rPr lang="en-US" smtClean="0"/>
              <a:t>Photo pg 100 Ihde text (Edgar Fahs Smith Collection)</a:t>
            </a:r>
          </a:p>
          <a:p>
            <a:pPr eaLnBrk="1" hangingPunct="1"/>
            <a:endParaRPr lang="en-US" smtClean="0"/>
          </a:p>
          <a:p>
            <a:pPr eaLnBrk="1" hangingPunct="1"/>
            <a:r>
              <a:rPr lang="en-US" smtClean="0"/>
              <a:t>Joseph Louis Proust (1754- 1826), French chemist given credit for </a:t>
            </a:r>
            <a:r>
              <a:rPr lang="en-US" i="1" smtClean="0"/>
              <a:t>law of definite composition.</a:t>
            </a:r>
          </a:p>
          <a:p>
            <a:pPr eaLnBrk="1" hangingPunct="1"/>
            <a:endParaRPr lang="en-US" i="1" smtClean="0"/>
          </a:p>
          <a:p>
            <a:pPr eaLnBrk="1" hangingPunct="1"/>
            <a:endParaRPr lang="en-US" i="1" smtClean="0"/>
          </a:p>
          <a:p>
            <a:pPr eaLnBrk="1" hangingPunct="1"/>
            <a:r>
              <a:rPr lang="en-US" smtClean="0"/>
              <a:t>Whether synthesized in the laboratory or obtained from various natural sources, copper carbonate always has the same composition.  Analysis of this compound led Proust to formulate the law of definite proportions.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F21D8B11-A006-4021-914E-2B61F0E13A59}" type="slidenum">
              <a:rPr lang="en-US" u="none" smtClean="0"/>
              <a:pPr eaLnBrk="1" hangingPunct="1"/>
              <a:t>27</a:t>
            </a:fld>
            <a:endParaRPr lang="en-US" u="none"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r>
              <a:rPr lang="en-US" smtClean="0"/>
              <a:t>Hand out two types of periodic tables.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3F29631C-BF46-4DC3-AC4A-1D2DC7673F52}" type="slidenum">
              <a:rPr lang="en-US" u="none" smtClean="0"/>
              <a:pPr eaLnBrk="1" hangingPunct="1"/>
              <a:t>28</a:t>
            </a:fld>
            <a:endParaRPr lang="en-US" u="none" smtClean="0"/>
          </a:p>
        </p:txBody>
      </p:sp>
      <p:sp>
        <p:nvSpPr>
          <p:cNvPr id="1208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86184005-8186-48B5-B1E7-A0BE3B0E252C}" type="slidenum">
              <a:rPr lang="en-US" sz="1200" u="none"/>
              <a:pPr algn="r" eaLnBrk="1" hangingPunct="1"/>
              <a:t>28</a:t>
            </a:fld>
            <a:endParaRPr lang="en-US" sz="1200" u="none"/>
          </a:p>
        </p:txBody>
      </p:sp>
      <p:sp>
        <p:nvSpPr>
          <p:cNvPr id="120836"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20837" name="Rectangle 3"/>
          <p:cNvSpPr>
            <a:spLocks noGrp="1" noChangeArrowheads="1"/>
          </p:cNvSpPr>
          <p:nvPr>
            <p:ph type="body" idx="1"/>
          </p:nvPr>
        </p:nvSpPr>
        <p:spPr>
          <a:xfrm>
            <a:off x="914400" y="4343400"/>
            <a:ext cx="5029200" cy="4114800"/>
          </a:xfrm>
          <a:noFill/>
        </p:spPr>
        <p:txBody>
          <a:bodyPr lIns="92075" tIns="46038" rIns="92075" bIns="46038"/>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7B789DAB-93F9-47E6-A4F8-F5B34CAD4E21}" type="slidenum">
              <a:rPr lang="en-US" u="none" smtClean="0"/>
              <a:pPr eaLnBrk="1" hangingPunct="1"/>
              <a:t>29</a:t>
            </a:fld>
            <a:endParaRPr lang="en-US" u="none" smtClean="0"/>
          </a:p>
        </p:txBody>
      </p:sp>
      <p:sp>
        <p:nvSpPr>
          <p:cNvPr id="1218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ACC81E3B-F24D-4784-92DA-6486DB17F5BE}" type="slidenum">
              <a:rPr lang="en-US" sz="1200" u="none"/>
              <a:pPr algn="r" eaLnBrk="1" hangingPunct="1"/>
              <a:t>29</a:t>
            </a:fld>
            <a:endParaRPr lang="en-US" sz="1200" u="none"/>
          </a:p>
        </p:txBody>
      </p:sp>
      <p:sp>
        <p:nvSpPr>
          <p:cNvPr id="121860"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21861" name="Rectangle 3"/>
          <p:cNvSpPr>
            <a:spLocks noGrp="1" noChangeArrowheads="1"/>
          </p:cNvSpPr>
          <p:nvPr>
            <p:ph type="body" idx="1"/>
          </p:nvPr>
        </p:nvSpPr>
        <p:spPr>
          <a:xfrm>
            <a:off x="914400" y="4343400"/>
            <a:ext cx="5029200" cy="4114800"/>
          </a:xfrm>
          <a:noFill/>
        </p:spPr>
        <p:txBody>
          <a:bodyPr lIns="92075" tIns="46038" rIns="92075" bIns="46038"/>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7BC6832D-7BE4-419D-94FE-F48C55BF8DD6}" type="slidenum">
              <a:rPr lang="en-US" u="none" smtClean="0"/>
              <a:pPr eaLnBrk="1" hangingPunct="1"/>
              <a:t>30</a:t>
            </a:fld>
            <a:endParaRPr lang="en-US" u="none" smtClean="0"/>
          </a:p>
        </p:txBody>
      </p:sp>
      <p:sp>
        <p:nvSpPr>
          <p:cNvPr id="1228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D36D08FF-D6B3-4BF4-B016-9F05D27CFD1D}" type="slidenum">
              <a:rPr lang="en-US" sz="1200" u="none"/>
              <a:pPr algn="r" eaLnBrk="1" hangingPunct="1"/>
              <a:t>30</a:t>
            </a:fld>
            <a:endParaRPr lang="en-US" sz="1200" u="none"/>
          </a:p>
        </p:txBody>
      </p:sp>
      <p:sp>
        <p:nvSpPr>
          <p:cNvPr id="122884"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22885" name="Rectangle 3"/>
          <p:cNvSpPr>
            <a:spLocks noGrp="1" noChangeArrowheads="1"/>
          </p:cNvSpPr>
          <p:nvPr>
            <p:ph type="body" idx="1"/>
          </p:nvPr>
        </p:nvSpPr>
        <p:spPr>
          <a:xfrm>
            <a:off x="914400" y="4343400"/>
            <a:ext cx="5029200" cy="4114800"/>
          </a:xfrm>
          <a:noFill/>
        </p:spPr>
        <p:txBody>
          <a:bodyPr lIns="92075" tIns="46038" rIns="92075" bIns="46038"/>
          <a:lstStyle/>
          <a:p>
            <a:pPr eaLnBrk="1" hangingPunct="1"/>
            <a:r>
              <a:rPr lang="en-US" smtClean="0"/>
              <a:t>http://www.klenktools.com/Main/Images/All-combo-wrenches-sm.jpg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A8A5599-7DA1-4AA2-ADB9-8786F87FCF5A}" type="slidenum">
              <a:rPr lang="en-US" u="none" smtClean="0"/>
              <a:pPr eaLnBrk="1" hangingPunct="1"/>
              <a:t>31</a:t>
            </a:fld>
            <a:endParaRPr lang="en-US" u="none" smtClean="0"/>
          </a:p>
        </p:txBody>
      </p:sp>
      <p:sp>
        <p:nvSpPr>
          <p:cNvPr id="1239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2A379F3A-7962-4C9D-A1CE-A87A3FB3F477}" type="slidenum">
              <a:rPr lang="en-US" sz="1200" u="none"/>
              <a:pPr algn="r" eaLnBrk="1" hangingPunct="1"/>
              <a:t>31</a:t>
            </a:fld>
            <a:endParaRPr lang="en-US" sz="1200" u="none"/>
          </a:p>
        </p:txBody>
      </p:sp>
      <p:sp>
        <p:nvSpPr>
          <p:cNvPr id="123908"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23909" name="Rectangle 3"/>
          <p:cNvSpPr>
            <a:spLocks noGrp="1" noChangeArrowheads="1"/>
          </p:cNvSpPr>
          <p:nvPr>
            <p:ph type="body" idx="1"/>
          </p:nvPr>
        </p:nvSpPr>
        <p:spPr>
          <a:xfrm>
            <a:off x="914400" y="4343400"/>
            <a:ext cx="5029200" cy="4114800"/>
          </a:xfrm>
          <a:noFill/>
        </p:spPr>
        <p:txBody>
          <a:bodyPr lIns="92075" tIns="46038" rIns="92075" bIns="46038"/>
          <a:lstStyle/>
          <a:p>
            <a:pPr eaLnBrk="1" hangingPunct="1"/>
            <a:r>
              <a:rPr lang="en-US" smtClean="0"/>
              <a:t>http://www.stevespanglerscience.com/img/cache/02268c260f8fff6f7502dd93a20e39be/WMLN-100-260x250.jpg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5AEDAD8A-0DD1-4B87-943E-D26C46676478}" type="slidenum">
              <a:rPr lang="en-US" u="none" smtClean="0"/>
              <a:pPr eaLnBrk="1" hangingPunct="1"/>
              <a:t>32</a:t>
            </a:fld>
            <a:endParaRPr lang="en-US" u="none" smtClean="0"/>
          </a:p>
        </p:txBody>
      </p:sp>
      <p:sp>
        <p:nvSpPr>
          <p:cNvPr id="1249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C173FA64-67AF-4FC6-ACDD-1FC1EF0E2573}" type="slidenum">
              <a:rPr lang="en-US" sz="1200" u="none"/>
              <a:pPr algn="r" eaLnBrk="1" hangingPunct="1"/>
              <a:t>32</a:t>
            </a:fld>
            <a:endParaRPr lang="en-US" sz="1200" u="none"/>
          </a:p>
        </p:txBody>
      </p:sp>
      <p:sp>
        <p:nvSpPr>
          <p:cNvPr id="124932"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24933" name="Rectangle 3"/>
          <p:cNvSpPr>
            <a:spLocks noGrp="1" noChangeArrowheads="1"/>
          </p:cNvSpPr>
          <p:nvPr>
            <p:ph type="body" idx="1"/>
          </p:nvPr>
        </p:nvSpPr>
        <p:spPr>
          <a:xfrm>
            <a:off x="914400" y="4343400"/>
            <a:ext cx="5029200" cy="4114800"/>
          </a:xfrm>
          <a:noFill/>
        </p:spPr>
        <p:txBody>
          <a:bodyPr lIns="92075" tIns="46038" rIns="92075" bIns="46038"/>
          <a:lstStyle/>
          <a:p>
            <a:pPr eaLnBrk="1" hangingPunct="1"/>
            <a:r>
              <a:rPr lang="en-US" smtClean="0"/>
              <a:t>Platinum is even more rare than gold.  In fact, 50 tons of ore is required to produce just 50 grams of platinum. </a:t>
            </a:r>
          </a:p>
          <a:p>
            <a:pPr eaLnBrk="1" hangingPunct="1"/>
            <a:r>
              <a:rPr lang="en-US" smtClean="0"/>
              <a:t>Platinum is a grayish-white metal that is malleable yet, like gold, is resistant to attack by air, moisture, and most solutions. </a:t>
            </a:r>
          </a:p>
          <a:p>
            <a:pPr eaLnBrk="1" hangingPunct="1"/>
            <a:r>
              <a:rPr lang="en-US" smtClean="0"/>
              <a:t>Its melting point is even higher than gold, at just over 3,000°F. It ranks 72 in abundance among the elements. </a:t>
            </a:r>
          </a:p>
          <a:p>
            <a:pPr eaLnBrk="1" hangingPunct="1"/>
            <a:endParaRPr lang="en-US" smtClean="0"/>
          </a:p>
          <a:p>
            <a:pPr eaLnBrk="1" hangingPunct="1"/>
            <a:r>
              <a:rPr lang="en-US" smtClean="0"/>
              <a:t>http://www.patbakersfinejewelry.com/graphics/platinum%20bar.jpg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BDDD69E-362A-4285-A12A-36E97B61D94C}" type="slidenum">
              <a:rPr lang="en-US" u="none" smtClean="0"/>
              <a:pPr eaLnBrk="1" hangingPunct="1"/>
              <a:t>33</a:t>
            </a:fld>
            <a:endParaRPr lang="en-US" u="none"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r>
              <a:rPr lang="en-US" smtClean="0"/>
              <a:t>Isotopes are simply different versions of an element.  Remember we stated on the previous page that all atoms of an element have exactly the same number of protons.  So how do we get atoms of an element that are different?  Well, we cannot change the number of protons, and since the atom must be neutral, there has to be the exact same number of electrons as protons, the only particle we can vary is the neutron.  Isotopes of an element are designated by different mass numbers.  Remember mass numbers include protons and neutrons.  A common example that you’ve probably heard of involves carbon.  Some isotopes that occur naturally are carbon 12, carbon 13, and carbon 14.  Carbon 14 is the isotope that is used in carbon dating.   For these three isotopes, can you tell me how many neutrons are in each.  6 in carbon 12, 7 in carbon 13, and 8 in carbon 14.  Notice that the 12, 13, and 14 are mass numbers which are the sum of protons and neutrons.  If each carbon has to have 6 protons, then you can find the number of neutrons by subtracting that number from the mass number.  We have another example problem so you can see it again.  </a:t>
            </a:r>
          </a:p>
          <a:p>
            <a:pPr eaLnBrk="1" hangingPunct="1"/>
            <a:r>
              <a:rPr lang="en-US" smtClean="0"/>
              <a:t>We are going to find the number of each subatomic particle in these isotopes.  Remember the number of protons always equals the number of electrons and that has to stay the same in all three isotopes.  The atomic number of silicon is 14 so there are 14 protons and 14 electrons in each isotope. In silicon 28, we have 14 neutrons, 15 in silicon 29, and 16 in silicon 30.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19820646-9E91-4C64-90A7-ABD148043245}" type="slidenum">
              <a:rPr lang="en-US" u="none" smtClean="0"/>
              <a:pPr eaLnBrk="1" hangingPunct="1"/>
              <a:t>34</a:t>
            </a:fld>
            <a:endParaRPr lang="en-US" u="none" smtClean="0"/>
          </a:p>
        </p:txBody>
      </p:sp>
      <p:sp>
        <p:nvSpPr>
          <p:cNvPr id="1269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A6049B89-E9EE-4341-8A1E-2761CAB36E86}" type="slidenum">
              <a:rPr lang="en-US" sz="1200" u="none"/>
              <a:pPr algn="r" eaLnBrk="1" hangingPunct="1"/>
              <a:t>34</a:t>
            </a:fld>
            <a:endParaRPr lang="en-US" sz="1200" u="none"/>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p:spPr>
        <p:txBody>
          <a:bodyPr/>
          <a:lstStyle/>
          <a:p>
            <a:pPr eaLnBrk="1" hangingPunct="1">
              <a:buFont typeface="Symbol" pitchFamily="18" charset="2"/>
              <a:buNone/>
            </a:pPr>
            <a:r>
              <a:rPr lang="en-US" smtClean="0">
                <a:sym typeface="Symbol" pitchFamily="18" charset="2"/>
              </a:rPr>
              <a:t>The chemistry of each element is determined by its number of protons and electrons.</a:t>
            </a:r>
          </a:p>
          <a:p>
            <a:pPr eaLnBrk="1" hangingPunct="1">
              <a:buFont typeface="Symbol" pitchFamily="18" charset="2"/>
              <a:buNone/>
            </a:pPr>
            <a:endParaRPr lang="en-US" sz="500" smtClean="0">
              <a:sym typeface="Symbol" pitchFamily="18" charset="2"/>
            </a:endParaRPr>
          </a:p>
          <a:p>
            <a:pPr eaLnBrk="1" hangingPunct="1">
              <a:buFont typeface="Symbol" pitchFamily="18" charset="2"/>
              <a:buNone/>
            </a:pPr>
            <a:r>
              <a:rPr lang="en-US" smtClean="0">
                <a:sym typeface="Symbol" pitchFamily="18" charset="2"/>
              </a:rPr>
              <a:t>In a neutral atom, the number of electrons equals the number of protons.</a:t>
            </a:r>
          </a:p>
          <a:p>
            <a:pPr eaLnBrk="1" hangingPunct="1">
              <a:buFont typeface="Symbol" pitchFamily="18" charset="2"/>
              <a:buNone/>
            </a:pPr>
            <a:endParaRPr lang="en-US" sz="500" smtClean="0">
              <a:sym typeface="Symbol" pitchFamily="18" charset="2"/>
            </a:endParaRPr>
          </a:p>
          <a:p>
            <a:pPr eaLnBrk="1" hangingPunct="1">
              <a:buFont typeface="Symbol" pitchFamily="18" charset="2"/>
              <a:buNone/>
            </a:pPr>
            <a:r>
              <a:rPr lang="en-US" smtClean="0">
                <a:sym typeface="Symbol" pitchFamily="18" charset="2"/>
              </a:rPr>
              <a:t>Symbols for elements are derived directly from the element’s name.</a:t>
            </a:r>
          </a:p>
          <a:p>
            <a:pPr eaLnBrk="1" hangingPunct="1">
              <a:buFont typeface="Symbol" pitchFamily="18" charset="2"/>
              <a:buNone/>
            </a:pPr>
            <a:endParaRPr lang="en-US" sz="500" smtClean="0">
              <a:sym typeface="Symbol" pitchFamily="18" charset="2"/>
            </a:endParaRPr>
          </a:p>
          <a:p>
            <a:pPr eaLnBrk="1" hangingPunct="1">
              <a:buFont typeface="Symbol" pitchFamily="18" charset="2"/>
              <a:buNone/>
            </a:pPr>
            <a:r>
              <a:rPr lang="en-US" smtClean="0">
                <a:sym typeface="Symbol" pitchFamily="18" charset="2"/>
              </a:rPr>
              <a:t>Nuclei of atoms contain neutrons as well as protons.</a:t>
            </a:r>
          </a:p>
          <a:p>
            <a:pPr eaLnBrk="1" hangingPunct="1">
              <a:buFont typeface="Symbol" pitchFamily="18" charset="2"/>
              <a:buNone/>
            </a:pPr>
            <a:endParaRPr lang="en-US" sz="500" smtClean="0">
              <a:sym typeface="Symbol" pitchFamily="18" charset="2"/>
            </a:endParaRPr>
          </a:p>
          <a:p>
            <a:pPr eaLnBrk="1" hangingPunct="1">
              <a:buFont typeface="Symbol" pitchFamily="18" charset="2"/>
              <a:buNone/>
            </a:pPr>
            <a:r>
              <a:rPr lang="en-US" smtClean="0">
                <a:sym typeface="Symbol" pitchFamily="18" charset="2"/>
              </a:rPr>
              <a:t>The number of neutrons is not fixed for most elements, unlike protons.</a:t>
            </a:r>
          </a:p>
          <a:p>
            <a:pPr eaLnBrk="1" hangingPunct="1">
              <a:buFont typeface="Symbol" pitchFamily="18" charset="2"/>
              <a:buNone/>
            </a:pPr>
            <a:endParaRPr lang="en-US" sz="500" smtClean="0">
              <a:sym typeface="Symbol" pitchFamily="18" charset="2"/>
            </a:endParaRPr>
          </a:p>
          <a:p>
            <a:pPr eaLnBrk="1" hangingPunct="1">
              <a:buFont typeface="Symbol" pitchFamily="18" charset="2"/>
              <a:buNone/>
            </a:pPr>
            <a:r>
              <a:rPr lang="en-US" smtClean="0">
                <a:sym typeface="Symbol" pitchFamily="18" charset="2"/>
              </a:rPr>
              <a:t>Atoms that have </a:t>
            </a:r>
            <a:r>
              <a:rPr lang="en-US" i="1" smtClean="0">
                <a:sym typeface="Symbol" pitchFamily="18" charset="2"/>
              </a:rPr>
              <a:t>the same number of protons, </a:t>
            </a:r>
            <a:r>
              <a:rPr lang="en-US" smtClean="0">
                <a:sym typeface="Symbol" pitchFamily="18" charset="2"/>
              </a:rPr>
              <a:t>and hence the same atomic number, but </a:t>
            </a:r>
            <a:r>
              <a:rPr lang="en-US" i="1" smtClean="0">
                <a:sym typeface="Symbol" pitchFamily="18" charset="2"/>
              </a:rPr>
              <a:t>different numbers of neutrons </a:t>
            </a:r>
            <a:r>
              <a:rPr lang="en-US" smtClean="0">
                <a:sym typeface="Symbol" pitchFamily="18" charset="2"/>
              </a:rPr>
              <a:t>are called </a:t>
            </a:r>
            <a:r>
              <a:rPr lang="en-US" b="1" i="1" smtClean="0">
                <a:sym typeface="Symbol" pitchFamily="18" charset="2"/>
              </a:rPr>
              <a:t>isotopes.</a:t>
            </a:r>
            <a:r>
              <a:rPr lang="en-US" i="1" smtClean="0">
                <a:sym typeface="Symbol" pitchFamily="18" charset="2"/>
              </a:rPr>
              <a:t> </a:t>
            </a:r>
            <a:r>
              <a:rPr lang="en-US" smtClean="0">
                <a:sym typeface="Symbol" pitchFamily="18" charset="2"/>
              </a:rPr>
              <a:t> </a:t>
            </a:r>
            <a:r>
              <a:rPr lang="en-US" b="1" smtClean="0">
                <a:sym typeface="Symbol" pitchFamily="18" charset="2"/>
              </a:rPr>
              <a:t> </a:t>
            </a:r>
            <a:endParaRPr lang="en-US" smtClean="0">
              <a:sym typeface="Symbol" pitchFamily="18" charset="2"/>
            </a:endParaRP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10CCD0AA-9570-48AA-8E27-9164C97F4A91}" type="slidenum">
              <a:rPr lang="en-US" u="none" smtClean="0"/>
              <a:pPr eaLnBrk="1" hangingPunct="1"/>
              <a:t>35</a:t>
            </a:fld>
            <a:endParaRPr lang="en-US" u="none" smtClean="0"/>
          </a:p>
        </p:txBody>
      </p:sp>
      <p:sp>
        <p:nvSpPr>
          <p:cNvPr id="1280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FFEADB31-D0E6-4E44-9C95-0E42C92D5BFE}" type="slidenum">
              <a:rPr lang="en-US" sz="1200" u="none"/>
              <a:pPr algn="r" eaLnBrk="1" hangingPunct="1"/>
              <a:t>35</a:t>
            </a:fld>
            <a:endParaRPr lang="en-US" sz="1200" u="none"/>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p:spPr>
        <p:txBody>
          <a:bodyPr/>
          <a:lstStyle/>
          <a:p>
            <a:pPr eaLnBrk="1" hangingPunct="1">
              <a:buFont typeface="Symbol" pitchFamily="18" charset="2"/>
              <a:buNone/>
            </a:pPr>
            <a:r>
              <a:rPr lang="en-US" smtClean="0">
                <a:sym typeface="Symbol" pitchFamily="18" charset="2"/>
              </a:rPr>
              <a:t>Atoms that have </a:t>
            </a:r>
            <a:r>
              <a:rPr lang="en-US" i="1" smtClean="0">
                <a:sym typeface="Symbol" pitchFamily="18" charset="2"/>
              </a:rPr>
              <a:t>the same number of protons, </a:t>
            </a:r>
            <a:r>
              <a:rPr lang="en-US" smtClean="0">
                <a:sym typeface="Symbol" pitchFamily="18" charset="2"/>
              </a:rPr>
              <a:t>and hence the same atomic number, but </a:t>
            </a:r>
            <a:r>
              <a:rPr lang="en-US" i="1" smtClean="0">
                <a:sym typeface="Symbol" pitchFamily="18" charset="2"/>
              </a:rPr>
              <a:t>different numbers of neutrons </a:t>
            </a:r>
            <a:r>
              <a:rPr lang="en-US" smtClean="0">
                <a:sym typeface="Symbol" pitchFamily="18" charset="2"/>
              </a:rPr>
              <a:t>are called </a:t>
            </a:r>
            <a:r>
              <a:rPr lang="en-US" b="1" i="1" smtClean="0">
                <a:sym typeface="Symbol" pitchFamily="18" charset="2"/>
              </a:rPr>
              <a:t>isotopes.</a:t>
            </a:r>
            <a:r>
              <a:rPr lang="en-US" i="1" smtClean="0">
                <a:sym typeface="Symbol" pitchFamily="18" charset="2"/>
              </a:rPr>
              <a:t> </a:t>
            </a:r>
            <a:r>
              <a:rPr lang="en-US" smtClean="0">
                <a:sym typeface="Symbol" pitchFamily="18" charset="2"/>
              </a:rPr>
              <a:t> </a:t>
            </a:r>
            <a:r>
              <a:rPr lang="en-US" b="1" smtClean="0">
                <a:sym typeface="Symbol" pitchFamily="18" charset="2"/>
              </a:rPr>
              <a:t> </a:t>
            </a:r>
            <a:endParaRPr lang="en-US" smtClean="0">
              <a:sym typeface="Symbol" pitchFamily="18" charset="2"/>
            </a:endParaRPr>
          </a:p>
          <a:p>
            <a:pPr eaLnBrk="1" hangingPunct="1"/>
            <a:endParaRPr lang="en-US" smtClean="0"/>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C66E0790-2F00-4EF5-BC17-73DC1995C169}" type="slidenum">
              <a:rPr lang="en-US" u="none" smtClean="0"/>
              <a:pPr eaLnBrk="1" hangingPunct="1"/>
              <a:t>36</a:t>
            </a:fld>
            <a:endParaRPr lang="en-US" u="none"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smtClean="0"/>
              <a:t>Relative masses of atoms describes how scientists developed a system for determining the mass of an atom of each element.  The system uses a comparison between the elements so scientists chose a standard to compare everything else to.  This standard is the carbon 12 atom ( 6 protons and 6 neutrons).    They defined the carbon 12 atom as 12 atomic units.  Therefore 1 atomic mass unit is 1/12 the mass of the carbon 12 atom.  Now we have been able to get an exact mass for the atoms – the atomic mass unit that was developed has a mass of 1.6605x10^-24 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6B56B8A3-DB76-487C-9794-F123CA750BE7}" type="slidenum">
              <a:rPr lang="en-US" u="none" smtClean="0"/>
              <a:pPr eaLnBrk="1" hangingPunct="1"/>
              <a:t>5</a:t>
            </a:fld>
            <a:endParaRPr lang="en-US" u="none" smtClean="0"/>
          </a:p>
        </p:txBody>
      </p:sp>
      <p:sp>
        <p:nvSpPr>
          <p:cNvPr id="1024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5CA6A849-DDD9-499E-B3CE-C15EB1E126D7}" type="slidenum">
              <a:rPr lang="en-US" sz="1200" u="none"/>
              <a:pPr algn="r" eaLnBrk="1" hangingPunct="1"/>
              <a:t>5</a:t>
            </a:fld>
            <a:endParaRPr lang="en-US" sz="1200" u="none"/>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7B3A15B0-4850-419A-A2CD-D58167C48968}" type="slidenum">
              <a:rPr lang="en-US" u="none" smtClean="0"/>
              <a:pPr eaLnBrk="1" hangingPunct="1"/>
              <a:t>39</a:t>
            </a:fld>
            <a:endParaRPr lang="en-US" u="none"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r>
              <a:rPr lang="en-US" smtClean="0"/>
              <a:t>Each element was going to be given an atomic mass.  However, they had to develop a way to represent all the different isotopes of an element in one number for common use.  Otherwise, there would be 3 different masses for carbon (remember the isotopes) and many more for the isotopes of other elements.  Therefore, the atomic mass of an element was established as an average of the masses of the naturally occurring isotopes weighted according to how abundant they were. We’re going to see this in the example problem here.  </a:t>
            </a:r>
          </a:p>
          <a:p>
            <a:pPr eaLnBrk="1" hangingPunct="1"/>
            <a:r>
              <a:rPr lang="en-US" smtClean="0"/>
              <a:t>Silver has two natural isotopes, 107 and 109.  Listed in the table, they give us the mass of each of these isotopes and what percent they make up of the total natural silver quantity.  Now the instructions said to weight according to the abundance.  To weight something, it’s just like doing grades, you have to multiply the amount by its percent and add the results together.  Let’s work this out on the board.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3F42B1AC-FD63-4AB8-BAF1-C25810AF897D}" type="slidenum">
              <a:rPr lang="en-US" u="none" smtClean="0"/>
              <a:pPr eaLnBrk="1" hangingPunct="1"/>
              <a:t>40</a:t>
            </a:fld>
            <a:endParaRPr lang="en-US" u="none" smtClean="0"/>
          </a:p>
        </p:txBody>
      </p:sp>
      <p:sp>
        <p:nvSpPr>
          <p:cNvPr id="1310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154C0FDC-CAC0-4114-8493-D91B85722942}" type="slidenum">
              <a:rPr lang="en-US" sz="1200" u="none"/>
              <a:pPr algn="r" eaLnBrk="1" hangingPunct="1"/>
              <a:t>40</a:t>
            </a:fld>
            <a:endParaRPr lang="en-US" sz="1200" u="none"/>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1C12913E-2FF9-44BE-A5E0-DF0E7BE9B479}" type="slidenum">
              <a:rPr lang="en-US" u="none" smtClean="0"/>
              <a:pPr eaLnBrk="1" hangingPunct="1"/>
              <a:t>43</a:t>
            </a:fld>
            <a:endParaRPr lang="en-US" u="none"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r>
              <a:rPr lang="en-US" sz="1000" smtClean="0"/>
              <a:t>Dalton came up with his atomic theory of matter in the early 1800s.  The postulates / ideas laid out here for the most part help explain the laws of matter we discussed earlier.  First, there is the postulate that matter consists of atoms of elements and that these atoms cannot be created or destroyed.  This concept helps to further the law of conservation of mass.  Next, he stated that atoms of one element cannot be converted into atoms of another element.  In earlier chemistry, there was a practice known as alchemy which held the belief that one could magically transform lesser valued substances into precious substances – much of their work was done turning base metals (lead) into gold.  This practice ruled “science” for about 1500 years before modern chemistry began developing.  This second postulate directly rejected the alchemists’ idea that substances could be changed into other substances.  Remember, this statement is talking about atoms of an element, not compounds.  Thirdly, and this was Dalton’s major new idea, atoms of an element are identical in mass and other properties and are different from atoms of any other element.  Thus, this idea gave a specific identity to the atoms of each element allowing them to be distinguished.  And finally, compounds are formed when a specific ratio of atoms of different elements combine chemically.  This is how we get salt (Na &amp; Cl) and all the other compounds.  Now, this theory was groundbreaking in its day and was very important in explaining how the mass of a compound of more than one element could be related to the number of atoms of each element.  However, this theory falls short of explaining </a:t>
            </a:r>
            <a:r>
              <a:rPr lang="en-US" sz="1000" b="1" u="sng" smtClean="0"/>
              <a:t>why</a:t>
            </a:r>
            <a:r>
              <a:rPr lang="en-US" sz="1000" smtClean="0"/>
              <a:t> atoms of different elements combined in the number and manner than they have been observed to do. This theory, although good, was too limited to explain atomic theory and a more modern version was developed later.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A400D216-0C39-4331-BFA5-0266B3129B3E}" type="slidenum">
              <a:rPr lang="en-US" u="none" smtClean="0"/>
              <a:pPr eaLnBrk="1" hangingPunct="1"/>
              <a:t>44</a:t>
            </a:fld>
            <a:endParaRPr lang="en-US" u="none"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lnSpc>
                <a:spcPct val="80000"/>
              </a:lnSpc>
            </a:pPr>
            <a:r>
              <a:rPr lang="en-US" sz="1000" smtClean="0"/>
              <a:t>Here is a description of the modern atomic theory, updated from Dalton’s. I want you to go back to the Atomic Theory by Dalton and put it side by side with the modern theory so you can see the difference.  Remember, we talked about Dalton’s theory being good, but too limited. </a:t>
            </a:r>
          </a:p>
          <a:p>
            <a:pPr eaLnBrk="1" hangingPunct="1">
              <a:lnSpc>
                <a:spcPct val="80000"/>
              </a:lnSpc>
            </a:pPr>
            <a:endParaRPr lang="en-US" sz="1000" smtClean="0"/>
          </a:p>
          <a:p>
            <a:pPr eaLnBrk="1" hangingPunct="1">
              <a:lnSpc>
                <a:spcPct val="80000"/>
              </a:lnSpc>
            </a:pPr>
            <a:r>
              <a:rPr lang="en-US" sz="1000" smtClean="0"/>
              <a:t>Postulate 1 is very similar to Dalton’s but Dalton said we could not divide the atom.  We know now that the atom can be divided into smaller particles including protons, electrons, and neutrons. However, these particles are the same regardless of the element.  It is the combination of these particles in the atom that makes the unique element.  Thus, the atom is the smallest body that gives a unique identity to the element it is.  </a:t>
            </a:r>
          </a:p>
          <a:p>
            <a:pPr eaLnBrk="1" hangingPunct="1">
              <a:lnSpc>
                <a:spcPct val="80000"/>
              </a:lnSpc>
            </a:pPr>
            <a:endParaRPr lang="en-US" sz="1000" smtClean="0"/>
          </a:p>
          <a:p>
            <a:pPr eaLnBrk="1" hangingPunct="1">
              <a:lnSpc>
                <a:spcPct val="80000"/>
              </a:lnSpc>
            </a:pPr>
            <a:r>
              <a:rPr lang="en-US" sz="1000" smtClean="0"/>
              <a:t>Next, Dalton said atoms of one element could not be converted into atoms of another element.  In nuclear reactions, this is not true because atoms lose protons and become atoms of a different element.  However, in chemical reactions, the ones that we are going to be using and that occur in nature, Dalton’s postulate was correct.  Atoms do not change into different elements by undergoing chemical reactions so you won’t have to worry about this. </a:t>
            </a:r>
          </a:p>
          <a:p>
            <a:pPr eaLnBrk="1" hangingPunct="1">
              <a:lnSpc>
                <a:spcPct val="80000"/>
              </a:lnSpc>
            </a:pPr>
            <a:endParaRPr lang="en-US" sz="1000" smtClean="0"/>
          </a:p>
          <a:p>
            <a:pPr eaLnBrk="1" hangingPunct="1">
              <a:lnSpc>
                <a:spcPct val="80000"/>
              </a:lnSpc>
            </a:pPr>
            <a:r>
              <a:rPr lang="en-US" sz="1000" smtClean="0"/>
              <a:t>Third, we have discussed isotopes and observed how they each have different masses.  Thus, Dalton’s concept that all atoms of an element have identical masses is not strictly correct.  They do, however, have the same number of protons and electrons which govern the atom’s behavior.  We treat a collection of an element’s atoms as if they have an average atomic mass – like our example problem.  </a:t>
            </a:r>
          </a:p>
          <a:p>
            <a:pPr eaLnBrk="1" hangingPunct="1">
              <a:lnSpc>
                <a:spcPct val="80000"/>
              </a:lnSpc>
            </a:pPr>
            <a:endParaRPr lang="en-US" sz="1000" smtClean="0"/>
          </a:p>
          <a:p>
            <a:pPr eaLnBrk="1" hangingPunct="1">
              <a:lnSpc>
                <a:spcPct val="80000"/>
              </a:lnSpc>
            </a:pPr>
            <a:r>
              <a:rPr lang="en-US" sz="1000" smtClean="0"/>
              <a:t>Finally, Dalton’s final postulate has remained mostly untouched.  There have been a few variations discovered but for the most part, this idea was correct.  </a:t>
            </a:r>
          </a:p>
          <a:p>
            <a:pPr eaLnBrk="1" hangingPunct="1">
              <a:lnSpc>
                <a:spcPct val="80000"/>
              </a:lnSpc>
            </a:pPr>
            <a:endParaRPr lang="en-US" sz="1000" smtClean="0"/>
          </a:p>
          <a:p>
            <a:pPr eaLnBrk="1" hangingPunct="1">
              <a:lnSpc>
                <a:spcPct val="80000"/>
              </a:lnSpc>
            </a:pPr>
            <a:r>
              <a:rPr lang="en-US" sz="1000" smtClean="0"/>
              <a:t>Now from studying the modern atomic theory in comparison to Dalton’s atomic theory we can see that most of his theory was correct.  There are exceptions and more thorough investigations into atoms have yielded additions, but his concepts were solid.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0C23AA26-8535-4019-9F7B-5B5E18C76A22}" type="slidenum">
              <a:rPr lang="en-US" u="none" smtClean="0"/>
              <a:pPr eaLnBrk="1" hangingPunct="1"/>
              <a:t>45</a:t>
            </a:fld>
            <a:endParaRPr lang="en-US" u="none"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en-US" smtClean="0"/>
              <a:t>First, some history – be good for Jeopardy.  Dmitri Mendeleev created the foundation for the modern periodic table that we use today.  He organized the elements by increasing mass so that elements with similar properties were in the same column.  This attribute is a major presence in modern periodic tables.  In the table, each element has a box that contains the atomic symbol, the atomic number and the atomic mass.  The boxes are ordered by increasing atomic number from left to right.  Horizontal rows are called periods and vertical columns are called groups.  There are 7 periods and 8 or 18 groups depending on which way they are labeled.  If there are only 8, each group is accompanied by a letter A or B to further describe it.  The 1 to 18 system is pretty self explanatory, so I will discuss the 1 to 8 A&amp; B system further.  There are 8 A groups – these are the main group elements.  The B groups are called transition elements.  They are located in the middle of the table.  The Inner transition elements are those two rows you see at the bottom of the table.  They fit between groups 3b and 4b.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FF8730CF-85A1-4DEC-AF58-C54F633B2DD0}" type="slidenum">
              <a:rPr lang="en-US" u="none" smtClean="0"/>
              <a:pPr eaLnBrk="1" hangingPunct="1"/>
              <a:t>47</a:t>
            </a:fld>
            <a:endParaRPr lang="en-US" u="none"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smtClean="0"/>
              <a:t>Now we are going to move in to study the periodic table of the elements.  This is a table that you will learn to love.  This single piece of paper holds a massive amount of information that took a lot of time to develop.  There are many different colored and annotated versions of the periodic table, but its essence and information will be the same on all of them.  The next three slides will contain information concerning this table, but I want you to have one to look at while you are listening so you can identify everything we are discussing.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267E5130-0088-4CC1-A417-75EEAC017321}" type="slidenum">
              <a:rPr lang="en-US" u="none" smtClean="0"/>
              <a:pPr eaLnBrk="1" hangingPunct="1"/>
              <a:t>49</a:t>
            </a:fld>
            <a:endParaRPr lang="en-US" u="none"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2D87450D-CAB9-4B2E-BBC4-5D58D47D2115}" type="slidenum">
              <a:rPr lang="en-US" u="none" smtClean="0"/>
              <a:pPr eaLnBrk="1" hangingPunct="1"/>
              <a:t>50</a:t>
            </a:fld>
            <a:endParaRPr lang="en-US" u="none"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n-US" smtClean="0"/>
              <a:t>For this description, you can refer to the colored periodic table given above.  The elements consist of metals, metalloids, and nonmetals.  Metals account for about 75% of all the elements.  They appear in the lower left portion of the table.  All transition and inner transition elements are metals as well as many main group elements.  Some properties of metals include that they conduct heat and electricity and are generally shiny solids at room temperature (mercury, the liquid we used to use in thermometers) is the only liquid at room temperature.   Finally, metals are also ductile, which means they stretch well, and malleable, which means they can be shaped into different things – like gold can be made into all different kinds of jewelry.  </a:t>
            </a:r>
          </a:p>
          <a:p>
            <a:pPr eaLnBrk="1" hangingPunct="1"/>
            <a:endParaRPr lang="en-US" smtClean="0"/>
          </a:p>
          <a:p>
            <a:pPr eaLnBrk="1" hangingPunct="1"/>
            <a:r>
              <a:rPr lang="en-US" smtClean="0"/>
              <a:t>Nonmetals appear in the upper right portion of the table. They are usually gases or dull brittle solids at room temperature (notice that bromine is the only liquid, meaning there are only two elemental liquids at room temperature).  Nonmetals do not conduct heat or electricity very well.  </a:t>
            </a:r>
          </a:p>
          <a:p>
            <a:pPr eaLnBrk="1" hangingPunct="1"/>
            <a:endParaRPr lang="en-US" smtClean="0"/>
          </a:p>
          <a:p>
            <a:pPr eaLnBrk="1" hangingPunct="1"/>
            <a:r>
              <a:rPr lang="en-US" smtClean="0"/>
              <a:t>Metalloids are those elements that have properties in between those of metals and nonmetals.  An example of a metalloid would be boron.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FB33B8DF-4114-451B-94EE-2FFC310C696F}" type="slidenum">
              <a:rPr lang="en-US" u="none" smtClean="0"/>
              <a:pPr eaLnBrk="1" hangingPunct="1"/>
              <a:t>51</a:t>
            </a:fld>
            <a:endParaRPr lang="en-US" u="none"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r>
              <a:rPr lang="en-US" smtClean="0"/>
              <a:t>An important organizational property of the periodic table is that elements in a group (column) have similar chemical properties.  Elements in a period have very different chemical properties.  Since groups have similar properties, some of the groups have been given names that you may have heard before and you need to learn.  Group 1A (without hydrogen) are the alkali metals.  Group 2A are the alkaline earth metals.  Group 7A are the halogens and group 8A are called the noble gases.  If it hasn’t been given a distinct name like those listed, the group is usually name by the first element in the group.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5AFEFD8C-98A0-4177-A121-9C5B9D71704E}" type="slidenum">
              <a:rPr lang="en-US" u="none" smtClean="0"/>
              <a:pPr eaLnBrk="1" hangingPunct="1"/>
              <a:t>52</a:t>
            </a:fld>
            <a:endParaRPr lang="en-US" u="none"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r>
              <a:rPr lang="en-US" smtClean="0"/>
              <a:t>All the previous discussion of atoms was to help us understand why and how certain elements combine together to make particular compounds.  Most elements occur in compounds, not all by themselves as free elements in nature.  You don’t often walk by a pile of sodium by itself on the side of the road.  However, you probably interact with sodium every day.  Compounds are formed when two or more elements are joined together by chemical bonds – forces which we will discuss in much greater detail.  There are two main types of compounds: ionic and covalent.  You must learn and be very familiar with the difference between these two.  Ionic compounds are formed when there is a transfer of electrons from one atom to another.  To make an ionic compound, one atom has to give up an electron completely while another gains complete control of that electron.  </a:t>
            </a:r>
          </a:p>
          <a:p>
            <a:pPr eaLnBrk="1" hangingPunct="1"/>
            <a:r>
              <a:rPr lang="en-US" smtClean="0"/>
              <a:t>Covalent compounds are formed when two atoms share electrons.  This is like shared custody of children. Sometimes the electron is with papa atom and sometimes it is with mama atom.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4B5D895F-DDA3-459E-8C19-205E6A05896C}" type="slidenum">
              <a:rPr lang="en-US" u="none" smtClean="0"/>
              <a:pPr eaLnBrk="1" hangingPunct="1"/>
              <a:t>6</a:t>
            </a:fld>
            <a:endParaRPr lang="en-US" u="none" smtClean="0"/>
          </a:p>
        </p:txBody>
      </p:sp>
      <p:sp>
        <p:nvSpPr>
          <p:cNvPr id="1034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B14F1AF0-EFE9-427F-862F-5FE9CD439CE0}" type="slidenum">
              <a:rPr lang="en-US" sz="1200" u="none"/>
              <a:pPr algn="r" eaLnBrk="1" hangingPunct="1"/>
              <a:t>6</a:t>
            </a:fld>
            <a:endParaRPr lang="en-US" sz="1200" u="none"/>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xfrm>
            <a:off x="914400" y="4343400"/>
            <a:ext cx="5029200" cy="4114800"/>
          </a:xfrm>
          <a:noFill/>
        </p:spPr>
        <p:txBody>
          <a:bodyPr/>
          <a:lstStyle/>
          <a:p>
            <a:pPr eaLnBrk="1" hangingPunct="1"/>
            <a:r>
              <a:rPr lang="en-US" smtClean="0"/>
              <a:t>An early illustration of the law of definite proportions is found in the work of a Swedish chemist, J.J. Berzelius (1779-1848).  </a:t>
            </a:r>
          </a:p>
          <a:p>
            <a:pPr eaLnBrk="1" hangingPunct="1"/>
            <a:endParaRPr lang="en-US" smtClean="0"/>
          </a:p>
          <a:p>
            <a:pPr eaLnBrk="1" hangingPunct="1"/>
            <a:r>
              <a:rPr lang="en-US" smtClean="0"/>
              <a:t>In a typical experiment he heated 10.00 g of lead with varying amounts of sulfur to form lead sulfide.  Because lead is a soft, grayish metal, sulfur is a pale yellow solid, and lead sulfide is a shiny black solid, it was easy to tell when all the lead had reacted.  Excess sulfur could be washed away by carbon disulfide, a liquid that dissolves sulfur but not lead sulfide.  As long as he used at least 1.56 g of sulfur, he got exactly 11.56 g of lead sulfide.  Any sulfur in excess of 1.56 g was left over, unreacted.  If he used more than 10.00 g of lead with 1.56 g of sulfur, he got 11.56 g of lead sulfide with lead left over.  These findings are consistent with Dalton’s atomic theory.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52460AEE-6D79-4C66-BB29-95966CDA00B4}" type="slidenum">
              <a:rPr lang="en-US" u="none" smtClean="0"/>
              <a:pPr eaLnBrk="1" hangingPunct="1"/>
              <a:t>53</a:t>
            </a:fld>
            <a:endParaRPr lang="en-US" u="none"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r>
              <a:rPr lang="en-US" smtClean="0"/>
              <a:t>Ionic compounds are called that because they are composed of ions – ions are formed out of the atoms that have either gained or lost electrons.  The simplest type of ionic compound involves just two elements and is called a binary ionic compound (binary for two).  This usually occurs between a metal and a nonmetal.  An important one is sodium chloride, which you know as salt.  Sodium is the metal and chlorine is the nonmetal (halogen gas).  To make an ionic compound, there must be a cation and an anion.  The cation is the positive ion – formed because an element has given up one or more electrons and now has a positive charge. In salt, the cation is sodium which gives up an electron to chlorine.  The anion is the negative ion – formed because an element has gained one or more electrons and now has a negative charge.  In salt, the anion is chlorine which has gained an electron from sodium. Another vocabulary word you need is monoatomic ion – this can be either a cation or an anion but it must be derived from a single atom.  This will make more sense when we discuss polyatomic ions which have more than one atom.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F52C8D0E-1968-4A03-81E3-E2F9821BB3C4}" type="slidenum">
              <a:rPr lang="en-US" u="none" smtClean="0"/>
              <a:pPr eaLnBrk="1" hangingPunct="1"/>
              <a:t>54</a:t>
            </a:fld>
            <a:endParaRPr lang="en-US" u="none" smtClean="0"/>
          </a:p>
        </p:txBody>
      </p:sp>
      <p:sp>
        <p:nvSpPr>
          <p:cNvPr id="1413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566A0A92-FACA-4A20-8C72-0DD0EF5E95BA}" type="slidenum">
              <a:rPr lang="en-US" sz="1200" u="none"/>
              <a:pPr algn="r" eaLnBrk="1" hangingPunct="1"/>
              <a:t>54</a:t>
            </a:fld>
            <a:endParaRPr lang="en-US" sz="1200" u="none"/>
          </a:p>
        </p:txBody>
      </p:sp>
      <p:sp>
        <p:nvSpPr>
          <p:cNvPr id="141316" name="Rectangle 2"/>
          <p:cNvSpPr>
            <a:spLocks noGrp="1" noRot="1" noChangeAspect="1" noChangeArrowheads="1" noTextEdit="1"/>
          </p:cNvSpPr>
          <p:nvPr>
            <p:ph type="sldImg"/>
          </p:nvPr>
        </p:nvSpPr>
        <p:spPr>
          <a:ln/>
        </p:spPr>
      </p:sp>
      <p:sp>
        <p:nvSpPr>
          <p:cNvPr id="141317"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273E2959-A96C-4C56-A316-3374CABB5CA8}" type="slidenum">
              <a:rPr lang="en-US" u="none" smtClean="0"/>
              <a:pPr eaLnBrk="1" hangingPunct="1"/>
              <a:t>55</a:t>
            </a:fld>
            <a:endParaRPr lang="en-US" u="none" smtClean="0"/>
          </a:p>
        </p:txBody>
      </p:sp>
      <p:sp>
        <p:nvSpPr>
          <p:cNvPr id="14233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DEA12AA7-5815-48DE-AD51-B1D882EA300F}" type="slidenum">
              <a:rPr lang="en-US" sz="1200" u="none"/>
              <a:pPr algn="r" eaLnBrk="1" hangingPunct="1"/>
              <a:t>55</a:t>
            </a:fld>
            <a:endParaRPr lang="en-US" sz="1200" u="none"/>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196B58A-289B-4F59-A06F-796678B586AF}" type="slidenum">
              <a:rPr lang="en-US" u="none" smtClean="0"/>
              <a:pPr eaLnBrk="1" hangingPunct="1"/>
              <a:t>56</a:t>
            </a:fld>
            <a:endParaRPr lang="en-US" u="none" smtClean="0"/>
          </a:p>
        </p:txBody>
      </p:sp>
      <p:sp>
        <p:nvSpPr>
          <p:cNvPr id="1433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CB9B6B48-B152-4DC6-BF45-44FF39914F67}" type="slidenum">
              <a:rPr lang="en-US" sz="1200" u="none"/>
              <a:pPr algn="r" eaLnBrk="1" hangingPunct="1"/>
              <a:t>56</a:t>
            </a:fld>
            <a:endParaRPr lang="en-US" sz="1200" u="none"/>
          </a:p>
        </p:txBody>
      </p:sp>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24BFCC43-428E-4589-851E-A65DCC4D5200}" type="slidenum">
              <a:rPr lang="en-US" u="none" smtClean="0"/>
              <a:pPr eaLnBrk="1" hangingPunct="1"/>
              <a:t>57</a:t>
            </a:fld>
            <a:endParaRPr lang="en-US" u="none" smtClean="0"/>
          </a:p>
        </p:txBody>
      </p:sp>
      <p:sp>
        <p:nvSpPr>
          <p:cNvPr id="1443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A2425CA4-3A96-409F-9229-5C0E1A81B7BC}" type="slidenum">
              <a:rPr lang="en-US" sz="1200" u="none"/>
              <a:pPr algn="r" eaLnBrk="1" hangingPunct="1"/>
              <a:t>57</a:t>
            </a:fld>
            <a:endParaRPr lang="en-US" sz="1200" u="none"/>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3CCB6489-144C-4A08-8E1E-B1AEDF077A40}" type="slidenum">
              <a:rPr lang="en-US" u="none" smtClean="0"/>
              <a:pPr eaLnBrk="1" hangingPunct="1"/>
              <a:t>58</a:t>
            </a:fld>
            <a:endParaRPr lang="en-US" u="none" smtClean="0"/>
          </a:p>
        </p:txBody>
      </p:sp>
      <p:sp>
        <p:nvSpPr>
          <p:cNvPr id="1474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57DF84BE-0985-401B-B70D-7A057FEA4607}" type="slidenum">
              <a:rPr lang="en-US" sz="1200" u="none"/>
              <a:pPr algn="r" eaLnBrk="1" hangingPunct="1"/>
              <a:t>58</a:t>
            </a:fld>
            <a:endParaRPr lang="en-US" sz="1200" u="none"/>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D829A830-EA14-4C5C-B946-7F782B09B0EB}" type="slidenum">
              <a:rPr lang="en-US" u="none" smtClean="0"/>
              <a:pPr eaLnBrk="1" hangingPunct="1"/>
              <a:t>59</a:t>
            </a:fld>
            <a:endParaRPr lang="en-US" u="none"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r>
              <a:rPr lang="en-US" sz="1000" smtClean="0"/>
              <a:t>Still working with ionic compounds, there is a law – called Coulomb’s Law which describes the energy of attraction between two particles.  This can describe the energy that is holding the positive sodium ion to the negative chlorine ion in salt.  I don’t know how often you will need to ever use this formula in this class, but it is good to understand why and how these ions stay together and what makes a bond stronger or weaker.  The law says that the energy is proportional to the product of the two charges (that is the positive or negative charge on the ion) but inversely proportional to the distance between them.  Now let’s look at this formula and see if we can tell what will happen in certain situations.  If the charges (Pos/Neg) are relatively small, is the energy more or less?  Less.  The bigger the charges, the more attracted these particles are to each other.  Now, if the distance between the particles gets bigger, does the energy go up or down.  It should go down because the bottom is getting bigger (do a fraction example to help explain that).  So this kind of makes sense doesn’t it.  If you force the particles apart the attraction goes down (think of magnets), and if the particles aren’t very charged, the energy between them isn’t great either.   The next few statements coincide with this discussion.  If you have ions with higher charges, they do a better job at creating an attractive or repulsive force than slightly charged particles.  Why do I keep including the phrase or repel/repulsion after attraction?  What would cause two ions to repel each other? The same charge.  A positive ion will repel another positive ion.  Next, smaller ions do a better job of attraction or repulsion than bigger ions because their charges are closer together.  Think about the distance factor in Coulomb’s law.  </a:t>
            </a:r>
          </a:p>
          <a:p>
            <a:pPr eaLnBrk="1" hangingPunct="1"/>
            <a:r>
              <a:rPr lang="en-US" sz="1000" smtClean="0"/>
              <a:t>Finally, and this is very important, ionic compounds are neutral.  There is no net charge even though they are made up of charged particles.  The compounds are formed by the give and take of electrons and that must balance out.  If one atom gave up 2 electrons, another atom had to gain those 2 electrons so the positive amount balances out the negative amount.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E344A6C0-56D2-4C2D-92D2-6EC3FD1FB773}" type="slidenum">
              <a:rPr lang="en-US" u="none" smtClean="0"/>
              <a:pPr eaLnBrk="1" hangingPunct="1"/>
              <a:t>62</a:t>
            </a:fld>
            <a:endParaRPr lang="en-US" u="none"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r>
              <a:rPr lang="en-US" smtClean="0"/>
              <a:t>This graphic simply illustrates some of the topics we discussed on the previous slide.  As the charges increase, the attraction increases –notice how we go from the 1 charges to the 2 charges.  Also, as the ions are smaller and closer together, the attractions increase.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00FA71AC-E291-4BE1-A6AA-4D6B4BDEF8A3}" type="slidenum">
              <a:rPr lang="en-US" u="none" smtClean="0"/>
              <a:pPr eaLnBrk="1" hangingPunct="1"/>
              <a:t>68</a:t>
            </a:fld>
            <a:endParaRPr lang="en-US" u="none"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395AF24A-9DF4-4797-BDDB-1F13A3AB8ADE}" type="slidenum">
              <a:rPr lang="en-US" u="none" smtClean="0"/>
              <a:pPr eaLnBrk="1" hangingPunct="1"/>
              <a:t>70</a:t>
            </a:fld>
            <a:endParaRPr lang="en-US" u="none"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r>
              <a:rPr lang="en-US" smtClean="0"/>
              <a:t>Now we are going to begin talking about covalent compounds.  Covalent compounds usually occur between nonmetals.  The bond consists of a pair of electrons that are mutually attracted by two different nuclei.  The attraction holds the two atoms together.  Covalent bonds can occur between atoms of the same element and atoms of different elements.  If two atoms of the same element covalently bond together, it is called a diatomic (for two atoms) molecule.  Many of the gases we are familiar with exist in nature as diatomic molecules.  Some examples of these are hydrogen, oxygen, and nitrogen.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B33F24C2-8E0F-4871-AF01-80DD29898CBE}" type="slidenum">
              <a:rPr lang="en-US" u="none" smtClean="0"/>
              <a:pPr eaLnBrk="1" hangingPunct="1"/>
              <a:t>10</a:t>
            </a:fld>
            <a:endParaRPr lang="en-US" u="none" smtClean="0"/>
          </a:p>
        </p:txBody>
      </p:sp>
      <p:sp>
        <p:nvSpPr>
          <p:cNvPr id="1044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r" eaLnBrk="1" hangingPunct="1"/>
            <a:fld id="{13CD04D9-55BC-44CA-A379-73A64055F75E}" type="slidenum">
              <a:rPr lang="en-US" sz="1200" u="none"/>
              <a:pPr algn="r" eaLnBrk="1" hangingPunct="1"/>
              <a:t>10</a:t>
            </a:fld>
            <a:endParaRPr lang="en-US" sz="1200" u="none"/>
          </a:p>
        </p:txBody>
      </p:sp>
      <p:sp>
        <p:nvSpPr>
          <p:cNvPr id="104452"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104453" name="Rectangle 3"/>
          <p:cNvSpPr>
            <a:spLocks noGrp="1" noChangeArrowheads="1"/>
          </p:cNvSpPr>
          <p:nvPr>
            <p:ph type="body" idx="1"/>
          </p:nvPr>
        </p:nvSpPr>
        <p:spPr>
          <a:xfrm>
            <a:off x="914400" y="4343400"/>
            <a:ext cx="5029200" cy="4114800"/>
          </a:xfrm>
          <a:noFill/>
        </p:spPr>
        <p:txBody>
          <a:bodyPr lIns="92075" tIns="46038" rIns="92075" bIns="46038"/>
          <a:lstStyle/>
          <a:p>
            <a:pPr eaLnBrk="1" hangingPunct="1"/>
            <a:r>
              <a:rPr lang="en-US" smtClean="0"/>
              <a:t>http://graphics.samsclub.com/images/products/0030869470710_LG.jpg</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D69ADF4B-C31B-4072-95AC-D1C39CBD0CE3}" type="slidenum">
              <a:rPr lang="en-US" u="none" smtClean="0"/>
              <a:pPr eaLnBrk="1" hangingPunct="1"/>
              <a:t>71</a:t>
            </a:fld>
            <a:endParaRPr lang="en-US" u="none"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14400" y="4343400"/>
            <a:ext cx="5029200" cy="4114800"/>
          </a:xfrm>
          <a:noFill/>
        </p:spPr>
        <p:txBody>
          <a:bodyPr/>
          <a:lstStyle/>
          <a:p>
            <a:pPr eaLnBrk="1" hangingPunct="1"/>
            <a:r>
              <a:rPr lang="en-US" smtClean="0"/>
              <a:t>In a covalent (non-covalent) bond, electrons are shared equally by the atoms.  </a:t>
            </a:r>
          </a:p>
          <a:p>
            <a:pPr eaLnBrk="1" hangingPunct="1"/>
            <a:r>
              <a:rPr lang="en-US" smtClean="0"/>
              <a:t>In a polar covalent bond. the electrons are more attracted to one atom (the more electronegative element)  than the other.</a:t>
            </a:r>
          </a:p>
          <a:p>
            <a:pPr eaLnBrk="1" hangingPunct="1"/>
            <a:r>
              <a:rPr lang="en-US" smtClean="0"/>
              <a:t>In an ionic bond, an electron(s) is transferred from a metal atom to a non-metal.  The result is a cation (+ charged ion) and an anion (- charged ion).</a:t>
            </a:r>
          </a:p>
          <a:p>
            <a:pPr eaLnBrk="1" hangingPunct="1"/>
            <a:endParaRPr lang="en-US" smtClean="0"/>
          </a:p>
          <a:p>
            <a:pPr eaLnBrk="1" hangingPunct="1"/>
            <a:r>
              <a:rPr lang="en-US" smtClean="0"/>
              <a:t>An analogy:  a </a:t>
            </a:r>
            <a:r>
              <a:rPr lang="en-US" i="1" smtClean="0"/>
              <a:t>covalent bond</a:t>
            </a:r>
            <a:r>
              <a:rPr lang="en-US" smtClean="0"/>
              <a:t> is similar to ideal communism (everyone has an equal share).</a:t>
            </a:r>
          </a:p>
          <a:p>
            <a:pPr eaLnBrk="1" hangingPunct="1"/>
            <a:r>
              <a:rPr lang="en-US" smtClean="0"/>
              <a:t>			Everyone gets $1000.</a:t>
            </a:r>
          </a:p>
          <a:p>
            <a:pPr eaLnBrk="1" hangingPunct="1"/>
            <a:r>
              <a:rPr lang="en-US" smtClean="0"/>
              <a:t>		a </a:t>
            </a:r>
            <a:r>
              <a:rPr lang="en-US" i="1" smtClean="0"/>
              <a:t>polar covalent bond</a:t>
            </a:r>
            <a:r>
              <a:rPr lang="en-US" smtClean="0"/>
              <a:t> is similar to socialism (everyone gets something, but some have more than others).</a:t>
            </a:r>
          </a:p>
          <a:p>
            <a:pPr eaLnBrk="1" hangingPunct="1"/>
            <a:r>
              <a:rPr lang="en-US" smtClean="0"/>
              <a:t>			Some people are wealthy (millionaires) and other people are middle class.</a:t>
            </a:r>
          </a:p>
          <a:p>
            <a:pPr eaLnBrk="1" hangingPunct="1"/>
            <a:r>
              <a:rPr lang="en-US" smtClean="0"/>
              <a:t>			Two different areas of a city:  a wealthy area and a poor area.  No one is starving.</a:t>
            </a:r>
          </a:p>
          <a:p>
            <a:pPr eaLnBrk="1" hangingPunct="1"/>
            <a:r>
              <a:rPr lang="en-US" smtClean="0"/>
              <a:t>		an </a:t>
            </a:r>
            <a:r>
              <a:rPr lang="en-US" i="1" smtClean="0"/>
              <a:t>ionic bond</a:t>
            </a:r>
            <a:r>
              <a:rPr lang="en-US" smtClean="0"/>
              <a:t> is similar to comparing a first and third world country</a:t>
            </a:r>
          </a:p>
          <a:p>
            <a:pPr eaLnBrk="1" hangingPunct="1"/>
            <a:r>
              <a:rPr lang="en-US" smtClean="0"/>
              <a:t>			The third world country has nothing (people are starving) while the first world has everything (people are obese from over-eating).</a:t>
            </a:r>
          </a:p>
          <a:p>
            <a:pPr eaLnBrk="1" hangingPunct="1"/>
            <a:r>
              <a:rPr lang="en-US" smtClean="0"/>
              <a:t>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97B0E9C5-F499-40C2-91F9-F864219497D8}" type="slidenum">
              <a:rPr lang="en-US" u="none" smtClean="0"/>
              <a:pPr eaLnBrk="1" hangingPunct="1"/>
              <a:t>72</a:t>
            </a:fld>
            <a:endParaRPr lang="en-US" u="none"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914400" y="4343400"/>
            <a:ext cx="5029200" cy="4114800"/>
          </a:xfrm>
          <a:noFill/>
        </p:spPr>
        <p:txBody>
          <a:bodyPr/>
          <a:lstStyle/>
          <a:p>
            <a:pPr eaLnBrk="1" hangingPunct="1"/>
            <a:r>
              <a:rPr lang="en-US" smtClean="0"/>
              <a:t>Chemical bonds are formed by sharing (covalent bonds) or transferring (ionic bonds) electrons.  </a:t>
            </a:r>
          </a:p>
          <a:p>
            <a:pPr eaLnBrk="1" hangingPunct="1"/>
            <a:r>
              <a:rPr lang="en-US" smtClean="0"/>
              <a:t>An ionic bond is stronger than a covalent bond.  This can be shown by looking at the melting point of a substance.  </a:t>
            </a:r>
          </a:p>
          <a:p>
            <a:pPr eaLnBrk="1" hangingPunct="1"/>
            <a:r>
              <a:rPr lang="en-US" smtClean="0"/>
              <a:t>A high melting point indicates a strong bond, while a low melting point indicates a weak bond.  </a:t>
            </a:r>
          </a:p>
          <a:p>
            <a:pPr eaLnBrk="1" hangingPunct="1"/>
            <a:r>
              <a:rPr lang="en-US" smtClean="0"/>
              <a:t>	For example:  salt on fries in an oven doesn't melt at 450</a:t>
            </a:r>
            <a:r>
              <a:rPr lang="en-US" baseline="30000" smtClean="0"/>
              <a:t>o</a:t>
            </a:r>
            <a:r>
              <a:rPr lang="en-US" smtClean="0"/>
              <a:t>F (salt is an ionic bond)</a:t>
            </a:r>
          </a:p>
          <a:p>
            <a:pPr eaLnBrk="1" hangingPunct="1"/>
            <a:r>
              <a:rPr lang="en-US" smtClean="0"/>
              <a:t>			   sugar crystals will melt at relatively low temperatures (sugar is a covalent bond)</a:t>
            </a:r>
          </a:p>
          <a:p>
            <a:pPr eaLnBrk="1" hangingPunct="1"/>
            <a:r>
              <a:rPr lang="en-US" smtClean="0"/>
              <a:t>A polar covalent bond is stronger than a non-polar covalent bond.</a:t>
            </a:r>
          </a:p>
          <a:p>
            <a:pPr eaLnBrk="1" hangingPunct="1"/>
            <a:endParaRPr lang="en-US" smtClean="0"/>
          </a:p>
          <a:p>
            <a:pPr eaLnBrk="1" hangingPunct="1"/>
            <a:r>
              <a:rPr lang="en-US" smtClean="0"/>
              <a:t>A covalent bond can be a single bond (formed by sharing two electrons);</a:t>
            </a:r>
          </a:p>
          <a:p>
            <a:pPr eaLnBrk="1" hangingPunct="1"/>
            <a:r>
              <a:rPr lang="en-US" smtClean="0"/>
              <a:t>a double bond (formed by sharing four electrons); or a triple bond (formed by sharing six electrons).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79EA6EDF-4691-4B26-BB69-131DD9AA67A1}" type="slidenum">
              <a:rPr lang="en-US" u="none" smtClean="0"/>
              <a:pPr eaLnBrk="1" hangingPunct="1"/>
              <a:t>73</a:t>
            </a:fld>
            <a:endParaRPr lang="en-US" u="none"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pPr eaLnBrk="1" hangingPunct="1"/>
            <a:r>
              <a:rPr lang="en-US" smtClean="0"/>
              <a:t>Here we are going to compare the two different kinds of bonds.  First, covalent substance consist of molecules.  The atoms are joined together by the force of sharing the electrons.  Molecules don’t exist in ionic compounds.  The atoms are separate – the electrons are not shared – and the compound is held together by the attraction of the oppositely charged ions.  We already discussed that covalent bonds exist because two nuclei are attracted to a pair of electrons at the same time and both are pulling on them.    The kind of ion we discussed only momentarily before is called a polyatomic ion.  These ions consist of multiple atoms.  Now these atoms that make up the polyatomic ion are bonded covalently – that is they are sharing electrons and are held together as a unit without a charge until the ion is formed in conjunction with another ion.  Covalent bonds do not form charges like ionic bonds do.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E87E8E0A-12D0-40A2-8D4F-96779E90C9BF}" type="slidenum">
              <a:rPr lang="en-US" u="none" smtClean="0"/>
              <a:pPr eaLnBrk="1" hangingPunct="1"/>
              <a:t>74</a:t>
            </a:fld>
            <a:endParaRPr lang="en-US" u="none"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0D552BD8-3E18-4796-BAB6-B0ED155C8E06}" type="slidenum">
              <a:rPr lang="en-US" u="none" smtClean="0"/>
              <a:pPr eaLnBrk="1" hangingPunct="1"/>
              <a:t>75</a:t>
            </a:fld>
            <a:endParaRPr lang="en-US" u="none"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lnSpc>
                <a:spcPct val="90000"/>
              </a:lnSpc>
            </a:pPr>
            <a:r>
              <a:rPr lang="en-US" smtClean="0"/>
              <a:t>Ion formation is not just random on who feels like giving up electrons and who wants them.  There is a pretty simple method for predicting what an atom of an element will do.  Metals and nonmetals want to form ions with the same number of electrons as in the nearest noble gas (group 8A).  This is because noble gases are very stable.  Let’s look at the periodic table to observe how different groups will behave.  Let’s look at sodium.  Think of the periodic table as it was organized in order of atomic number.  What is the noble gas that has the closest atomic number to that of sodium (11).  If we look in group 8A we see that neon has an atomic number of 10 which means that it has 10 protons and how many electrons?  10.  So that is the closest noble gas and we need sodium to have 10 electrons.  How many does it have now?  11.  So what does sodium do to go from 11 electrons to 10 electrons?  Loses 1 electron! Now look back at the generalized statement about Group 1A – says they lose one electron.  Do you see how every element in that group (except hydrogen) can lose one electron and be at a noble gas?  Ok, let’s examine chlorine now.  What is chlorine’s atomic number? 17. And let’s look in Group 8A for a noble gas with an atomic number close to that.  Argon has an atomic number of 18.  So chlorine has 17 electrons and needs 18.  What does it have to do?  Gain 1 electron!  Look at the generalized statement about group 7A – says they gain one electron.  Examine the elements in group 7A. Can they all gain 1 electron and reach a noble gas?  Yes!  Now, in this combination, sodium gave up 1 electron, but chlorine needed to gain 1 electron.  So the pair works well together.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79CFF48-4840-4C53-959A-502F431B9C6A}" type="slidenum">
              <a:rPr lang="en-US" u="none" smtClean="0"/>
              <a:pPr eaLnBrk="1" hangingPunct="1"/>
              <a:t>76</a:t>
            </a:fld>
            <a:endParaRPr lang="en-US" u="none"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r>
              <a:rPr lang="en-US" smtClean="0"/>
              <a:t>Now we are going to go through several more elements to determine what ions they are going to form.  Iodine. Find iodine – atomic number 53.  Nearest noble gas – Xenon (54).  Iodine has to gain one electron.  What will be iodine’s charge if it gains one electron </a:t>
            </a:r>
            <a:r>
              <a:rPr lang="en-US" smtClean="0">
                <a:sym typeface="Wingdings" pitchFamily="2" charset="2"/>
              </a:rPr>
              <a:t> -1.  How we indicate this in chemistry is put that number as a superscript to the right of the atomic symbol, but we put the number first and the charge last.  I^1-.  As in most math classes, the 1 is understood here so you don’t have to include it.  You will often see this written just as I^ -</a:t>
            </a:r>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6340E017-C63C-4E11-8E3F-4D4788AEA462}" type="slidenum">
              <a:rPr lang="en-US" u="none" smtClean="0"/>
              <a:pPr eaLnBrk="1" hangingPunct="1"/>
              <a:t>78</a:t>
            </a:fld>
            <a:endParaRPr lang="en-US" u="none"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pPr eaLnBrk="1" hangingPunct="1">
              <a:lnSpc>
                <a:spcPct val="90000"/>
              </a:lnSpc>
            </a:pPr>
            <a:r>
              <a:rPr lang="en-US" smtClean="0"/>
              <a:t>Now we are transitioning back a little into how we are going to describe different compounds.  Chemical formulas are used to describe compounds and give the number and type of each element present in the smallest unit that has all the properties of the substance.  There is some vocabulary to become familiar with.  First, the empirical formula is the simplest formula.  It shows the relative number of atoms of each element in the compound.  It is important to discuss relative number.  Let’s say a compound has 6 hydrogen, 3 oxygen and 12 carbons.  The empirical formula basically uses the lowest common denominator to reduce these numbers.  The empirical formula would say H</a:t>
            </a:r>
            <a:r>
              <a:rPr lang="en-US" baseline="-25000" smtClean="0"/>
              <a:t>2</a:t>
            </a:r>
            <a:r>
              <a:rPr lang="en-US" smtClean="0"/>
              <a:t>OC</a:t>
            </a:r>
            <a:r>
              <a:rPr lang="en-US" baseline="-25000" smtClean="0"/>
              <a:t>4</a:t>
            </a:r>
            <a:r>
              <a:rPr lang="en-US" smtClean="0"/>
              <a:t> – that is for every 1 oxygen, there are 2 hydrogens and 4 carbons.  It is important to understand that this only gives the relative number of the elements in relation to each other.  The molecular formula gives the actual number of atoms of each element in the compound.  The earlier example would have H</a:t>
            </a:r>
            <a:r>
              <a:rPr lang="en-US" baseline="-25000" smtClean="0"/>
              <a:t>6</a:t>
            </a:r>
            <a:r>
              <a:rPr lang="en-US" smtClean="0"/>
              <a:t>O</a:t>
            </a:r>
            <a:r>
              <a:rPr lang="en-US" baseline="-25000" smtClean="0"/>
              <a:t>3</a:t>
            </a:r>
            <a:r>
              <a:rPr lang="en-US" smtClean="0"/>
              <a:t>C</a:t>
            </a:r>
            <a:r>
              <a:rPr lang="en-US" baseline="-25000" smtClean="0"/>
              <a:t>12</a:t>
            </a:r>
            <a:r>
              <a:rPr lang="en-US" smtClean="0"/>
              <a:t>.  Compare that to the empirical formula.  Another example of this is hydrogen peroxide.  The compound actually has two hydrogen atoms and two oxygen atoms per molecule.  The molecular formula reflects this, but the empirical formula simply expresses the compound as HO.  Finally the structural formula shows the number of atoms and the bonds between them in the relative placement of connections between the atoms.  The structural formula for hydrogen peroxide is shown here.  This formula tells us that the hydrogens are each bonded to an oxygen and the oxygens are bonded to each other.  On the back wall by my computer, you can see the structural formula for glucose, one of the simplest sugars.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9ED1D127-B2B3-4007-A26F-F96358B9BD02}" type="slidenum">
              <a:rPr lang="en-US" u="none" smtClean="0"/>
              <a:pPr eaLnBrk="1" hangingPunct="1"/>
              <a:t>79</a:t>
            </a:fld>
            <a:endParaRPr lang="en-US" u="none"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pPr eaLnBrk="1" hangingPunct="1"/>
            <a:r>
              <a:rPr lang="en-US" smtClean="0"/>
              <a:t>Now we are going to look at some of the naming patterns that are used by chemists to describe compounds without the chemical formula.  As we go through the naming procedures, you may recognize some of the compounds by their common names.  We are going to look at ionic compounds first.  There are six different topics within ionic compounds that we will discuss.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FDB8C9FD-3F71-416B-90AE-1EB558E9209C}" type="slidenum">
              <a:rPr lang="en-US" u="none" smtClean="0"/>
              <a:pPr eaLnBrk="1" hangingPunct="1"/>
              <a:t>80</a:t>
            </a:fld>
            <a:endParaRPr lang="en-US" u="none"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pPr eaLnBrk="1" hangingPunct="1"/>
            <a:r>
              <a:rPr lang="en-US" smtClean="0"/>
              <a:t>First, we will look at the naming procedure for compounds formed from monatomic ions.  These compounds are composed of ions of two elements.  The name of the cation (positive) is the same as the name of the metal – remember most metals form monatomic ions. The name of the anion (negative) takes the root of the nonmetal name and adds the suffix “ide”.  The formula for these compounds gives the relative numbers of cations and anions in the compound since ionic compounds generally only have empirical formulas.  The two common exceptions to this are compounds of mercury and peroxides of alkali metals.  The monatomic ion compound that we have been talking about thus far is salt.  NaCl.  The common scientific name for this (other than salt of course) is sodium (cation) chloride (anion root + “ide”).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195E592E-899D-4705-BAE5-E05F1BFB53CA}" type="slidenum">
              <a:rPr lang="en-US" u="none" smtClean="0"/>
              <a:pPr eaLnBrk="1" hangingPunct="1"/>
              <a:t>83</a:t>
            </a:fld>
            <a:endParaRPr lang="en-US" u="none"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pPr eaLnBrk="1" hangingPunct="1"/>
            <a:r>
              <a:rPr lang="en-US" smtClean="0"/>
              <a:t>Many metals can form more than one ion – each having a different charge.  Most of these metals are transition metals.  We will discuss in detail later in the year why these metals form more than one ion.  Names of these compounds can get a little tricky and you need to be knowledgeable on how the compounds are formed as well as how they are named in order to do this properly.  The names of these compounds include a Roman numeral in parentheses immediately after the metal ion’s name that indicates its charge.  For example, if iron has a +2 charge, it is written iron (II).  If the iron ion has a +3 charge, it is written iron (III).   In common names, the root of the metal name has the option of either of two suffixes: “ous” for the ion with the lower charge and “ic” for the ion with the higher charge.  The root name for iron is “ferr” so the first ion above (+2) would be called ferrous while the second ion would be called ferric.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20243AA6-27FD-45F5-9B86-D948A6DB542D}" type="slidenum">
              <a:rPr lang="en-US" u="none" smtClean="0"/>
              <a:pPr eaLnBrk="1" hangingPunct="1"/>
              <a:t>13</a:t>
            </a:fld>
            <a:endParaRPr lang="en-US" u="none"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smtClean="0"/>
              <a:t>This is a very basic description of the atom. The atom consists of a central area called the nucleus.  This area is positively charged and is the densest part of the atom with most of its mass.  However, it is very small in comparison to the total volume of the atom.  The remainder of the atom is made of up electrons which are negatively charged particles that move around the nucleus.  We will discuss these parts of the atom in much more detail.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95E62D11-5A04-4CA2-B553-A4A5200DAC5D}" type="slidenum">
              <a:rPr lang="en-US" u="none" smtClean="0"/>
              <a:pPr eaLnBrk="1" hangingPunct="1"/>
              <a:t>84</a:t>
            </a:fld>
            <a:endParaRPr lang="en-US" u="none"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pPr eaLnBrk="1" hangingPunct="1"/>
            <a:r>
              <a:rPr lang="en-US" smtClean="0"/>
              <a:t>Here is a table with the common metals you will see that form more than one ion.  This table is useful and it would be beneficial for you to memorize it, especially the different ions that each metal forms.  The common (trivial) names are not used as much now as the systematic name so be sure you understand the roman numeral system.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7108AB9F-726E-4857-88A6-2ACCE63CB23A}" type="slidenum">
              <a:rPr lang="en-US" u="none" smtClean="0"/>
              <a:pPr eaLnBrk="1" hangingPunct="1"/>
              <a:t>86</a:t>
            </a:fld>
            <a:endParaRPr lang="en-US" u="none"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r>
              <a:rPr lang="en-US" smtClean="0"/>
              <a:t>Some ionic compounds are formed from ions in which one or both of the ions are polyatomic which means they have more than one atom.  A polyatomic ion is a unit with a charge, the same way the sodium atom had a charge.  If you need to indicate that there is more than one polyatomic ion in a chemical formula, put the polyatomic ion in parentheses and then use the subscript to describe how many of that ion were used.  The example given here shows that the calcium ion formed an ionic compound with the nitrate (we will learn this shortly) ion, but needed two nitrate ions to bond with it.  The NO</a:t>
            </a:r>
            <a:r>
              <a:rPr lang="en-US" baseline="-25000" smtClean="0"/>
              <a:t>3</a:t>
            </a:r>
            <a:r>
              <a:rPr lang="en-US" smtClean="0"/>
              <a:t> is all one entity composed of the four atoms.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E04A210E-BB7C-4F08-8CAD-E1607A576D84}" type="slidenum">
              <a:rPr lang="en-US" u="none" smtClean="0"/>
              <a:pPr eaLnBrk="1" hangingPunct="1"/>
              <a:t>87</a:t>
            </a:fld>
            <a:endParaRPr lang="en-US" u="none"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p:spPr>
        <p:txBody>
          <a:bodyPr/>
          <a:lstStyle/>
          <a:p>
            <a:pPr eaLnBrk="1" hangingPunct="1"/>
            <a:r>
              <a:rPr lang="en-US" smtClean="0"/>
              <a:t>Here are some common polyatomic ions.  These are very important to know as often a chemical will be described using these names and you must know them.  These are so important that we will be having a quiz on them – possibly random pop quizzes so you need to start memorizing them.  As we progress through the year and start using them more and more in example problems and homework, you will start to recognize them easier.  Notice that most of these ions are anions – meaning they are the negative ion.  Find the nitrate ion. What is the charge on the nitrate ion?  -1.  Why did we need two of them to form the compound on the previous slide? Because calcium forms at +2 cation so to make the compound neutral, you need two -1s.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C1EB6BC2-DFEA-4CF5-93D0-BEF1BF94531E}" type="slidenum">
              <a:rPr lang="en-US" u="none" smtClean="0"/>
              <a:pPr eaLnBrk="1" hangingPunct="1"/>
              <a:t>90</a:t>
            </a:fld>
            <a:endParaRPr lang="en-US" u="none"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r>
              <a:rPr lang="en-US" sz="1000" smtClean="0"/>
              <a:t>The next category of ionic compounds includes families of oxoanions and how to name them.  Oxoanions are polyatomic ions in which an element typically a non metal is bonded to one or more oxygen atoms.  Can you find me an oxoanion on the chart on the previous slide? There are a ton of them.  We are going to look at the family involving chlorine and the family involving nitrogen.  The nitrate ion we discussed before is an oxoanion.  Alright, back to describing them, there are families of oxoanions that have two or four oxoanions in which the only difference is the number of oxygen atoms in the ion.  </a:t>
            </a:r>
          </a:p>
          <a:p>
            <a:pPr eaLnBrk="1" hangingPunct="1"/>
            <a:endParaRPr lang="en-US" sz="1000" smtClean="0"/>
          </a:p>
          <a:p>
            <a:pPr eaLnBrk="1" hangingPunct="1"/>
            <a:r>
              <a:rPr lang="en-US" sz="1000" smtClean="0"/>
              <a:t>Let’s look at a family with two :  the nitrogen oxygen ions.  The ion with more oxygen atoms takes the non metal root and the suffix ate and the ion with fewer oxygen atoms takes the non metal root with the suffix ite.  Let’s see this in action.  For NO3 and NO2 the NO3 has more oxygen atoms so it will be nitr + ate while NO2 will be nitr + ite.   Pretty easy, you just need to come up with a way to remember which one has more oxygen.</a:t>
            </a:r>
          </a:p>
          <a:p>
            <a:pPr eaLnBrk="1" hangingPunct="1"/>
            <a:endParaRPr lang="en-US" sz="1000" smtClean="0"/>
          </a:p>
          <a:p>
            <a:pPr eaLnBrk="1" hangingPunct="1"/>
            <a:r>
              <a:rPr lang="en-US" sz="1000" smtClean="0"/>
              <a:t>Now for the family of four: this is more complicated but we can do it.  The ion with the most oxygen still has the suffix ate but the prefix per is added in front.  Then it follows the order of oxygen atoms down.  The next most loses the prefix per but still has the suffix ate.  Then the next ion switches to the ite suffix.  Finally, the final ion keeps the suffix ite but adds the prefix hypo (which means less – as in hypothermia for not enough heat!).  From these, you can see there are only two suffixes ate and ite.  You do have to be able to place the prefixes though when necessary.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1779F341-52BC-4B15-BB02-8C551D5BA149}" type="slidenum">
              <a:rPr lang="en-US" u="none" smtClean="0"/>
              <a:pPr eaLnBrk="1" hangingPunct="1"/>
              <a:t>92</a:t>
            </a:fld>
            <a:endParaRPr lang="en-US" u="none"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eaLnBrk="1" hangingPunct="1"/>
            <a:r>
              <a:rPr lang="en-US" smtClean="0"/>
              <a:t>Next we have hydrated ionic compounds.  You’ve all heard the word hydrated before.  What does it refer to? Water!  A hydrate is an ionic compound that has a specific number of water molecules associated with each unit.  The method for showing this is to give the chemical formula, follow it with a centered dot and then write the number of and the formula for water.  Here is an example where calcium sulfate is hydrated with two waters.  When you give the name for these hydrates, you first describe the ionic compound’s name as we have been doing.  Then you follow it with a greek numerical prefix before the word hydrate.  A table of these prefixes is given on the next slide.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3D07F55E-7845-463B-95E3-91D2C0571A75}" type="slidenum">
              <a:rPr lang="en-US" u="none" smtClean="0"/>
              <a:pPr eaLnBrk="1" hangingPunct="1"/>
              <a:t>93</a:t>
            </a:fld>
            <a:endParaRPr lang="en-US" u="none"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r>
              <a:rPr lang="en-US" smtClean="0"/>
              <a:t>On the bottom of this slide is the information in numerical prefixes for hydrates.  Notice for 2, you use the prefix “di-”.  This is where dihydrate came from on the previous slide.  At the top of the page is a small table to help remind you and clarify the naming procedure for oxoanions with prefixes and suffixes.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EF39B607-0393-4BE9-A059-14E4206A7F78}" type="slidenum">
              <a:rPr lang="en-US" u="none" smtClean="0"/>
              <a:pPr eaLnBrk="1" hangingPunct="1"/>
              <a:t>95</a:t>
            </a:fld>
            <a:endParaRPr lang="en-US" u="none"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pPr eaLnBrk="1" hangingPunct="1"/>
            <a:r>
              <a:rPr lang="en-US" sz="1000" smtClean="0"/>
              <a:t>Our last category of naming ionic compounds deals with naming acids.  Acids are basically anions that have a certain number of hydrogen ions attached to them.  Hydrogen ions have a +1 charge so however many is needed to equal out the negative charge of the anion is the number of hydrogen that are generally attached to the acid.  There are two common types of acid: binary and oxoacids.  Binary acids form when gaseous compounds dissolve in water.  Since water is involved, the prefix hydro is used.  This is added to the nonmetal root and the suffix “ic” is added before the word acid.  This pattern holds for most compounds that involve an anion with an “ide” suffix.  One example of an anion with an “ide” ending is chloride (the anion of chlorine).  Let’s use this pattern to name the acid formed when hydrogen combines with the chloride ion.  First, how many hydrogens are needed to bond with the chloride ion?  1 because hydrogen is 1+ and chloride is 1-.  So we would call this hydro + chlor + ic + acid.  Hydrochloric acid.  Have you heard of this before? </a:t>
            </a:r>
          </a:p>
          <a:p>
            <a:pPr eaLnBrk="1" hangingPunct="1"/>
            <a:endParaRPr lang="en-US" sz="1000" smtClean="0"/>
          </a:p>
          <a:p>
            <a:pPr eaLnBrk="1" hangingPunct="1"/>
            <a:r>
              <a:rPr lang="en-US" sz="1000" smtClean="0"/>
              <a:t>Moving on to oxoacid names.  These are very similar to oxoanion names but the two suffixes are changed.  “Ate” become “ic” and “Ite” becomes “ous”.  Let’s try it.  Go back to the chart of polyatomic ions and let’s find an oxoanion.    Let’s use sulfate.  Ok, sulfate is a family of two oxoanions so there is no prefix.  Change “ate” to “ic” and we get sulfuric acid (my guess is this sounded better than sulfic).  Let’s try with the family of four.  Let’s go with hypochlorite.  Ok. Keep the prefix, change “ite” to “ous”.  So we have hypochlorous acid.  These are things you will have to practice at to get good at.  We have some examples in naming coming up.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7DEEB4FD-64B1-4910-9CFA-50F39804E7B1}" type="slidenum">
              <a:rPr lang="en-US" u="none" smtClean="0"/>
              <a:pPr eaLnBrk="1" hangingPunct="1"/>
              <a:t>99</a:t>
            </a:fld>
            <a:endParaRPr lang="en-US" u="none"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pPr marL="228600" indent="-228600" eaLnBrk="1" hangingPunct="1"/>
            <a:r>
              <a:rPr lang="en-US" smtClean="0"/>
              <a:t>For the first question, we are given two elements that are going to form an ionic compound and we have to decide the name and the molecular formula</a:t>
            </a:r>
          </a:p>
          <a:p>
            <a:pPr marL="228600" indent="-228600" eaLnBrk="1" hangingPunct="1"/>
            <a:r>
              <a:rPr lang="en-US" smtClean="0"/>
              <a:t>1. </a:t>
            </a:r>
          </a:p>
          <a:p>
            <a:pPr marL="228600" indent="-228600" eaLnBrk="1" hangingPunct="1">
              <a:buFontTx/>
              <a:buAutoNum type="alphaLcParenR"/>
            </a:pPr>
            <a:r>
              <a:rPr lang="en-US" smtClean="0"/>
              <a:t>Magnesium nitride Mg</a:t>
            </a:r>
            <a:r>
              <a:rPr lang="en-US" baseline="-25000" smtClean="0"/>
              <a:t>3</a:t>
            </a:r>
            <a:r>
              <a:rPr lang="en-US" smtClean="0"/>
              <a:t>N</a:t>
            </a:r>
            <a:r>
              <a:rPr lang="en-US" baseline="-25000" smtClean="0"/>
              <a:t>2</a:t>
            </a:r>
          </a:p>
          <a:p>
            <a:pPr marL="228600" indent="-228600" eaLnBrk="1" hangingPunct="1">
              <a:buFontTx/>
              <a:buAutoNum type="alphaLcParenR"/>
            </a:pPr>
            <a:r>
              <a:rPr lang="en-US" smtClean="0"/>
              <a:t>Cadmium iodide CdI</a:t>
            </a:r>
            <a:r>
              <a:rPr lang="en-US" baseline="-25000" smtClean="0"/>
              <a:t>2</a:t>
            </a:r>
          </a:p>
          <a:p>
            <a:pPr marL="228600" indent="-228600" eaLnBrk="1" hangingPunct="1">
              <a:buFontTx/>
              <a:buAutoNum type="alphaLcParenR"/>
            </a:pPr>
            <a:r>
              <a:rPr lang="en-US" smtClean="0"/>
              <a:t>Strontium fluoride SrF</a:t>
            </a:r>
            <a:r>
              <a:rPr lang="en-US" baseline="-25000" smtClean="0"/>
              <a:t>2</a:t>
            </a:r>
          </a:p>
          <a:p>
            <a:pPr marL="228600" indent="-228600" eaLnBrk="1" hangingPunct="1">
              <a:buFontTx/>
              <a:buAutoNum type="alphaLcParenR"/>
            </a:pPr>
            <a:r>
              <a:rPr lang="en-US" smtClean="0"/>
              <a:t>Cesium sulfide Cs</a:t>
            </a:r>
            <a:r>
              <a:rPr lang="en-US" baseline="-25000" smtClean="0"/>
              <a:t>2</a:t>
            </a:r>
            <a:r>
              <a:rPr lang="en-US" smtClean="0"/>
              <a:t>S</a:t>
            </a:r>
          </a:p>
          <a:p>
            <a:pPr marL="228600" indent="-228600" eaLnBrk="1" hangingPunct="1"/>
            <a:r>
              <a:rPr lang="en-US" smtClean="0"/>
              <a:t>For this next question, we are given either the formula or the name and we must give the other.</a:t>
            </a:r>
          </a:p>
          <a:p>
            <a:pPr marL="228600" indent="-228600" eaLnBrk="1" hangingPunct="1"/>
            <a:r>
              <a:rPr lang="en-US" smtClean="0"/>
              <a:t>2.</a:t>
            </a:r>
          </a:p>
          <a:p>
            <a:pPr marL="228600" indent="-228600" eaLnBrk="1" hangingPunct="1">
              <a:buFontTx/>
              <a:buAutoNum type="alphaLcParenR"/>
            </a:pPr>
            <a:r>
              <a:rPr lang="en-US" smtClean="0"/>
              <a:t>Iron (II) perchlorate</a:t>
            </a:r>
          </a:p>
          <a:p>
            <a:pPr marL="228600" indent="-228600" eaLnBrk="1" hangingPunct="1">
              <a:buFontTx/>
              <a:buAutoNum type="alphaLcParenR"/>
            </a:pPr>
            <a:r>
              <a:rPr lang="en-US" smtClean="0"/>
              <a:t>Na</a:t>
            </a:r>
            <a:r>
              <a:rPr lang="en-US" baseline="-25000" smtClean="0"/>
              <a:t>2</a:t>
            </a:r>
            <a:r>
              <a:rPr lang="en-US" smtClean="0"/>
              <a:t>SO</a:t>
            </a:r>
            <a:r>
              <a:rPr lang="en-US" baseline="-25000" smtClean="0"/>
              <a:t>3</a:t>
            </a:r>
          </a:p>
          <a:p>
            <a:pPr marL="228600" indent="-228600" eaLnBrk="1" hangingPunct="1">
              <a:buFontTx/>
              <a:buAutoNum type="alphaLcParenR"/>
            </a:pPr>
            <a:r>
              <a:rPr lang="en-US" smtClean="0"/>
              <a:t>Barium hydroxide octahydrate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E9539BBA-B699-44FD-BD91-A8CD045998F7}" type="slidenum">
              <a:rPr lang="en-US" u="none" smtClean="0"/>
              <a:pPr eaLnBrk="1" hangingPunct="1"/>
              <a:t>100</a:t>
            </a:fld>
            <a:endParaRPr lang="en-US" u="none"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p:spPr>
        <p:txBody>
          <a:bodyPr/>
          <a:lstStyle/>
          <a:p>
            <a:pPr marL="228600" indent="-228600" eaLnBrk="1" hangingPunct="1"/>
            <a:r>
              <a:rPr lang="en-US" smtClean="0"/>
              <a:t>For question number 3 we have to identify the mistake in naming.</a:t>
            </a:r>
          </a:p>
          <a:p>
            <a:pPr marL="228600" indent="-228600" eaLnBrk="1" hangingPunct="1"/>
            <a:r>
              <a:rPr lang="en-US" smtClean="0"/>
              <a:t>3.</a:t>
            </a:r>
          </a:p>
          <a:p>
            <a:pPr marL="228600" indent="-228600" eaLnBrk="1" hangingPunct="1">
              <a:buFontTx/>
              <a:buAutoNum type="alphaLcParenR"/>
            </a:pPr>
            <a:r>
              <a:rPr lang="en-US" smtClean="0"/>
              <a:t>Barium acetate</a:t>
            </a:r>
          </a:p>
          <a:p>
            <a:pPr marL="228600" indent="-228600" eaLnBrk="1" hangingPunct="1">
              <a:buFontTx/>
              <a:buAutoNum type="alphaLcParenR"/>
            </a:pPr>
            <a:r>
              <a:rPr lang="en-US" smtClean="0"/>
              <a:t>Na</a:t>
            </a:r>
            <a:r>
              <a:rPr lang="en-US" baseline="-25000" smtClean="0"/>
              <a:t>2</a:t>
            </a:r>
            <a:r>
              <a:rPr lang="en-US" smtClean="0"/>
              <a:t>S</a:t>
            </a:r>
          </a:p>
          <a:p>
            <a:pPr marL="228600" indent="-228600" eaLnBrk="1" hangingPunct="1">
              <a:buFontTx/>
              <a:buAutoNum type="alphaLcParenR"/>
            </a:pPr>
            <a:r>
              <a:rPr lang="en-US" smtClean="0"/>
              <a:t>FeSO</a:t>
            </a:r>
            <a:r>
              <a:rPr lang="en-US" baseline="-25000" smtClean="0"/>
              <a:t>4</a:t>
            </a:r>
          </a:p>
          <a:p>
            <a:pPr marL="228600" indent="-228600" eaLnBrk="1" hangingPunct="1">
              <a:buFontTx/>
              <a:buAutoNum type="alphaLcParenR"/>
            </a:pPr>
            <a:r>
              <a:rPr lang="en-US" smtClean="0"/>
              <a:t>Cs</a:t>
            </a:r>
            <a:r>
              <a:rPr lang="en-US" baseline="-25000" smtClean="0"/>
              <a:t>2</a:t>
            </a:r>
            <a:r>
              <a:rPr lang="en-US" smtClean="0"/>
              <a:t>CO</a:t>
            </a:r>
            <a:r>
              <a:rPr lang="en-US" baseline="-25000" smtClean="0"/>
              <a:t>3</a:t>
            </a:r>
          </a:p>
          <a:p>
            <a:pPr marL="228600" indent="-228600" eaLnBrk="1" hangingPunct="1"/>
            <a:endParaRPr lang="en-US" smtClean="0"/>
          </a:p>
          <a:p>
            <a:pPr marL="228600" indent="-228600" eaLnBrk="1" hangingPunct="1"/>
            <a:r>
              <a:rPr lang="en-US" smtClean="0"/>
              <a:t>For question number 4 we have to name the ion and then given the name and formula of the acid they will form</a:t>
            </a:r>
          </a:p>
          <a:p>
            <a:pPr marL="228600" indent="-228600" eaLnBrk="1" hangingPunct="1"/>
            <a:r>
              <a:rPr lang="en-US" smtClean="0"/>
              <a:t>4.</a:t>
            </a:r>
          </a:p>
          <a:p>
            <a:pPr marL="228600" indent="-228600" eaLnBrk="1" hangingPunct="1">
              <a:buFontTx/>
              <a:buAutoNum type="alphaLcParenR"/>
            </a:pPr>
            <a:r>
              <a:rPr lang="en-US" smtClean="0"/>
              <a:t>bromide; hydrobromic acid (HBr)</a:t>
            </a:r>
          </a:p>
          <a:p>
            <a:pPr marL="228600" indent="-228600" eaLnBrk="1" hangingPunct="1">
              <a:buFontTx/>
              <a:buAutoNum type="alphaLcParenR"/>
            </a:pPr>
            <a:r>
              <a:rPr lang="en-US" smtClean="0"/>
              <a:t>Iodate; iodic acid (HIO</a:t>
            </a:r>
            <a:r>
              <a:rPr lang="en-US" baseline="-25000" smtClean="0"/>
              <a:t>3</a:t>
            </a:r>
            <a:r>
              <a:rPr lang="en-US" smtClean="0"/>
              <a:t>)</a:t>
            </a:r>
          </a:p>
          <a:p>
            <a:pPr marL="228600" indent="-228600" eaLnBrk="1" hangingPunct="1">
              <a:buFontTx/>
              <a:buAutoNum type="alphaLcParenR"/>
            </a:pPr>
            <a:r>
              <a:rPr lang="en-US" smtClean="0"/>
              <a:t>Cyanide; hydrocyanic acid (HCN)</a:t>
            </a:r>
          </a:p>
          <a:p>
            <a:pPr marL="228600" indent="-228600" eaLnBrk="1" hangingPunct="1">
              <a:buFontTx/>
              <a:buAutoNum type="alphaLcParenR"/>
            </a:pPr>
            <a:r>
              <a:rPr lang="en-US" smtClean="0"/>
              <a:t>Sulfate; sulfuric acid (H</a:t>
            </a:r>
            <a:r>
              <a:rPr lang="en-US" baseline="-25000" smtClean="0"/>
              <a:t>2</a:t>
            </a:r>
            <a:r>
              <a:rPr lang="en-US" smtClean="0"/>
              <a:t>SO</a:t>
            </a:r>
            <a:r>
              <a:rPr lang="en-US" baseline="-25000" smtClean="0"/>
              <a:t>4</a:t>
            </a:r>
            <a:r>
              <a:rPr lang="en-US" smtClean="0"/>
              <a:t>)</a:t>
            </a:r>
          </a:p>
          <a:p>
            <a:pPr marL="228600" indent="-228600" eaLnBrk="1" hangingPunct="1">
              <a:buFontTx/>
              <a:buAutoNum type="alphaLcParenR"/>
            </a:pPr>
            <a:r>
              <a:rPr lang="en-US" smtClean="0"/>
              <a:t>Nitrite; nitrous acid (HNO</a:t>
            </a:r>
            <a:r>
              <a:rPr lang="en-US" baseline="-25000" smtClean="0"/>
              <a:t>2</a:t>
            </a:r>
            <a:r>
              <a:rPr lang="en-US" smtClean="0"/>
              <a:t>)</a:t>
            </a:r>
          </a:p>
          <a:p>
            <a:pPr marL="228600" indent="-228600" eaLnBrk="1" hangingPunct="1">
              <a:buFontTx/>
              <a:buAutoNum type="alphaLcParenR"/>
            </a:pPr>
            <a:endParaRPr lang="en-US" smtClean="0"/>
          </a:p>
          <a:p>
            <a:pPr marL="228600" indent="-228600" eaLnBrk="1" hangingPunct="1">
              <a:buFontTx/>
              <a:buAutoNum type="alphaLcParenR"/>
            </a:pPr>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21EC4B75-4CF7-4970-BE0A-72E6C97B73E4}" type="slidenum">
              <a:rPr lang="en-US" u="none" smtClean="0"/>
              <a:pPr eaLnBrk="1" hangingPunct="1"/>
              <a:t>101</a:t>
            </a:fld>
            <a:endParaRPr lang="en-US" u="none"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r>
              <a:rPr lang="en-US" smtClean="0"/>
              <a:t>Now we will move on to naming covalent compounds.  Binary covalent compounds are formed by combining two elements, usually nonmetals.</a:t>
            </a:r>
          </a:p>
          <a:p>
            <a:pPr eaLnBrk="1" hangingPunct="1"/>
            <a:r>
              <a:rPr lang="en-US" smtClean="0"/>
              <a:t>To name them, follow this procedure.  Warning, there are exceptions.  The element with the lower group number in the periodic table (that means further to the left) is the first word in the name.  The second word is the element in the higher group.  The exception to this is when a compound is formed of oxygen and a halogen.  The halogen is group 7 and oxygen is group 6, but the halogen will be named first.  If both elements are from the same group, the one with the higher period number (lower down) is name first.  The second element is named with its root and the suffix “ide” which we are pretty familiar with from anions.   Covalent compounds also use the same prefix system that hydrates do to indicate the number of atoms of each element in the compound.  The first word has a prefix only when more than one atom of the element is present – in other words, there isn’t a whole lot of “mono” to start the name.  The second word usually has a numerical prefix.  Let’s go ahead and try some of these – they seem easier than ionic.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F6165258-605D-48B4-8D77-6F8320936900}" type="slidenum">
              <a:rPr lang="en-US" u="none" smtClean="0"/>
              <a:pPr eaLnBrk="1" hangingPunct="1"/>
              <a:t>14</a:t>
            </a:fld>
            <a:endParaRPr lang="en-US" u="none"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smtClean="0"/>
              <a:t>This is a very basic drawing of an atom.  We will discuss a much more complicated picture of the atom as we progress through the class.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3DD54A71-78DD-44DF-890D-97ED4D079792}" type="slidenum">
              <a:rPr lang="en-US" u="none" smtClean="0"/>
              <a:pPr eaLnBrk="1" hangingPunct="1"/>
              <a:t>103</a:t>
            </a:fld>
            <a:endParaRPr lang="en-US" u="none"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p:spPr>
        <p:txBody>
          <a:bodyPr/>
          <a:lstStyle/>
          <a:p>
            <a:pPr marL="228600" indent="-228600" eaLnBrk="1" hangingPunct="1"/>
            <a:r>
              <a:rPr lang="en-US" smtClean="0"/>
              <a:t>We are going to answer the following questions.</a:t>
            </a:r>
          </a:p>
          <a:p>
            <a:pPr marL="228600" indent="-228600" eaLnBrk="1" hangingPunct="1"/>
            <a:r>
              <a:rPr lang="en-US" smtClean="0"/>
              <a:t>1.</a:t>
            </a:r>
          </a:p>
          <a:p>
            <a:pPr marL="228600" indent="-228600" eaLnBrk="1" hangingPunct="1">
              <a:buFontTx/>
              <a:buAutoNum type="alphaLcParenR"/>
            </a:pPr>
            <a:r>
              <a:rPr lang="en-US" smtClean="0"/>
              <a:t>CS</a:t>
            </a:r>
            <a:r>
              <a:rPr lang="en-US" baseline="-25000" smtClean="0"/>
              <a:t>2</a:t>
            </a:r>
          </a:p>
          <a:p>
            <a:pPr marL="228600" indent="-228600" eaLnBrk="1" hangingPunct="1">
              <a:buFontTx/>
              <a:buAutoNum type="alphaLcParenR"/>
            </a:pPr>
            <a:r>
              <a:rPr lang="en-US" smtClean="0"/>
              <a:t>Phosphorous pentachloride</a:t>
            </a:r>
          </a:p>
          <a:p>
            <a:pPr marL="228600" indent="-228600" eaLnBrk="1" hangingPunct="1">
              <a:buFontTx/>
              <a:buAutoNum type="alphaLcParenR"/>
            </a:pPr>
            <a:r>
              <a:rPr lang="en-US" smtClean="0"/>
              <a:t>N</a:t>
            </a:r>
            <a:r>
              <a:rPr lang="en-US" baseline="-25000" smtClean="0"/>
              <a:t>2</a:t>
            </a:r>
            <a:r>
              <a:rPr lang="en-US" smtClean="0"/>
              <a:t>O</a:t>
            </a:r>
            <a:r>
              <a:rPr lang="en-US" baseline="-25000" smtClean="0"/>
              <a:t>4</a:t>
            </a:r>
            <a:r>
              <a:rPr lang="en-US" smtClean="0"/>
              <a:t>; dinitrogen tetraoxide</a:t>
            </a:r>
          </a:p>
          <a:p>
            <a:pPr marL="228600" indent="-228600" eaLnBrk="1" hangingPunct="1">
              <a:buFontTx/>
              <a:buAutoNum type="alphaLcParenR"/>
            </a:pPr>
            <a:endParaRPr lang="en-US" smtClean="0"/>
          </a:p>
          <a:p>
            <a:pPr marL="228600" indent="-228600" eaLnBrk="1" hangingPunct="1"/>
            <a:r>
              <a:rPr lang="en-US" smtClean="0"/>
              <a:t>2. </a:t>
            </a:r>
          </a:p>
          <a:p>
            <a:pPr marL="228600" indent="-228600" eaLnBrk="1" hangingPunct="1">
              <a:buFontTx/>
              <a:buAutoNum type="alphaLcParenR"/>
            </a:pPr>
            <a:r>
              <a:rPr lang="en-US" smtClean="0"/>
              <a:t>You don’t need the mono in front of sulfur and it should be tetra instead of penta; sulfur tetrafluoride</a:t>
            </a:r>
          </a:p>
          <a:p>
            <a:pPr marL="228600" indent="-228600" eaLnBrk="1" hangingPunct="1">
              <a:buFontTx/>
              <a:buAutoNum type="alphaLcParenR"/>
            </a:pPr>
            <a:r>
              <a:rPr lang="en-US" smtClean="0"/>
              <a:t>The prefix indicates 7 not 6 oxygen atoms; Cl</a:t>
            </a:r>
            <a:r>
              <a:rPr lang="en-US" baseline="-25000" smtClean="0"/>
              <a:t>2</a:t>
            </a:r>
            <a:r>
              <a:rPr lang="en-US" smtClean="0"/>
              <a:t>O</a:t>
            </a:r>
            <a:r>
              <a:rPr lang="en-US" baseline="-25000" smtClean="0"/>
              <a:t>7</a:t>
            </a:r>
          </a:p>
          <a:p>
            <a:pPr marL="228600" indent="-228600" eaLnBrk="1" hangingPunct="1">
              <a:buFontTx/>
              <a:buAutoNum type="alphaLcParenR"/>
            </a:pPr>
            <a:r>
              <a:rPr lang="en-US" smtClean="0"/>
              <a:t>There should be two different words to indicate the two different elements; dinitrogen trioxide</a:t>
            </a:r>
          </a:p>
          <a:p>
            <a:pPr marL="228600" indent="-228600" eaLnBrk="1" hangingPunct="1"/>
            <a:endParaRPr lang="en-US" smtClean="0"/>
          </a:p>
          <a:p>
            <a:pPr marL="228600" indent="-228600" eaLnBrk="1" hangingPunct="1">
              <a:buFontTx/>
              <a:buAutoNum type="alphaLcParenR"/>
            </a:pPr>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C32B2F1B-DE06-40C6-B2BA-C3F95A619216}" type="slidenum">
              <a:rPr lang="en-US" u="none" smtClean="0"/>
              <a:pPr eaLnBrk="1" hangingPunct="1"/>
              <a:t>104</a:t>
            </a:fld>
            <a:endParaRPr lang="en-US" u="none"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pPr eaLnBrk="1" hangingPunct="1"/>
            <a:r>
              <a:rPr lang="en-US" smtClean="0"/>
              <a:t>Alkanes are a special family of compounds called hydrocarbons.  This means they contain only carbon and hydrogen.  If you’ve been paying attention to the news about the energy crisis and global warming you might have heard the term hydrocarbons before.  The names for the alkanes are made up of a prefix, some of them similar to those we’ve been using, and the suffix “ane”.  These compounds are important because they act as fuels for our cars, trucks, planes, etc.  Can you find the alkane on the back wall and tell me what it is? That is octane.   Have you ever been at the gas pump and seen that word anywhere?  That reaction is one of the primary reactions that powers your car.  It is the combustion of octane.  We will discuss combustion in further detail in the future.   There is a simple formula that you can use to make alkanes.  First, you decide how many carbons you want.  That is where the prefix comes in.  Then you take that number, multiply it by 2 and add 2 to the result to get the number of hydrogen atoms that go with it.  Try it on one of these, or on a higher one that you would like to.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D3B645E7-0234-4A98-B420-B29BBC3CD498}" type="slidenum">
              <a:rPr lang="en-US" u="none" smtClean="0"/>
              <a:pPr eaLnBrk="1" hangingPunct="1"/>
              <a:t>105</a:t>
            </a:fld>
            <a:endParaRPr lang="en-US" u="none"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pPr marL="228600" indent="-228600" eaLnBrk="1" hangingPunct="1"/>
            <a:r>
              <a:rPr lang="en-US" smtClean="0"/>
              <a:t>Molecular masses are something that you are going to use on a daily basis in chemistry.  These are pretty easy to determine with the help of your periodic table.  The molecular mass of a compound is the sum of the atomic masses of the elements that compose it.  Remember that we get atomic mass from the periodic table.  For example, if we were to find the molecular mass of water, we would need to include 2 hydrogen atoms and  oxygen atom.  Thus to calculate we would add up two 1.008 and one 15.999 to get a final molecular mass of 18.015.    Just a side note, since ionic compounds don’t consist of molecules, the term formula mass is used to indicate the same thing.  This is just terminology to be aware of.  The process is the same.  We are going to work a few molecular masses out but you must come up with the chemical formula first.</a:t>
            </a:r>
          </a:p>
          <a:p>
            <a:pPr marL="228600" indent="-228600" eaLnBrk="1" hangingPunct="1">
              <a:buFontTx/>
              <a:buAutoNum type="alphaLcParenR"/>
            </a:pPr>
            <a:r>
              <a:rPr lang="en-US" smtClean="0"/>
              <a:t>P</a:t>
            </a:r>
            <a:r>
              <a:rPr lang="en-US" baseline="-25000" smtClean="0"/>
              <a:t>4</a:t>
            </a:r>
            <a:r>
              <a:rPr lang="en-US" smtClean="0"/>
              <a:t>S</a:t>
            </a:r>
            <a:r>
              <a:rPr lang="en-US" baseline="-25000" smtClean="0"/>
              <a:t>3</a:t>
            </a:r>
            <a:r>
              <a:rPr lang="en-US" smtClean="0"/>
              <a:t>; (4* ) + (3*32.066)</a:t>
            </a:r>
          </a:p>
          <a:p>
            <a:pPr marL="228600" indent="-228600" eaLnBrk="1" hangingPunct="1">
              <a:buFontTx/>
              <a:buAutoNum type="alphaLcParenR"/>
            </a:pPr>
            <a:r>
              <a:rPr lang="en-US" smtClean="0"/>
              <a:t>NH</a:t>
            </a:r>
            <a:r>
              <a:rPr lang="en-US" baseline="-25000" smtClean="0"/>
              <a:t>4</a:t>
            </a:r>
            <a:r>
              <a:rPr lang="en-US" smtClean="0"/>
              <a:t>NO</a:t>
            </a:r>
            <a:r>
              <a:rPr lang="en-US" baseline="-25000" smtClean="0"/>
              <a:t>3</a:t>
            </a:r>
            <a:r>
              <a:rPr lang="en-US" smtClean="0"/>
              <a:t>; (2*N) + (4*H) + (3*O)</a:t>
            </a:r>
          </a:p>
          <a:p>
            <a:pPr marL="228600" indent="-228600" eaLnBrk="1" hangingPunct="1">
              <a:buFontTx/>
              <a:buAutoNum type="alphaLcParenR"/>
            </a:pPr>
            <a:r>
              <a:rPr lang="en-US" smtClean="0"/>
              <a:t>H</a:t>
            </a:r>
            <a:r>
              <a:rPr lang="en-US" baseline="-25000" smtClean="0"/>
              <a:t>2</a:t>
            </a:r>
            <a:r>
              <a:rPr lang="en-US" smtClean="0"/>
              <a:t>O</a:t>
            </a:r>
            <a:r>
              <a:rPr lang="en-US" baseline="-25000" smtClean="0"/>
              <a:t>2</a:t>
            </a:r>
            <a:r>
              <a:rPr lang="en-US" smtClean="0"/>
              <a:t>; (2*H) + (2*O)</a:t>
            </a:r>
          </a:p>
          <a:p>
            <a:pPr marL="228600" indent="-228600" eaLnBrk="1" hangingPunct="1">
              <a:buFontTx/>
              <a:buAutoNum type="alphaLcParenR"/>
            </a:pPr>
            <a:r>
              <a:rPr lang="en-US" smtClean="0"/>
              <a:t>H</a:t>
            </a:r>
            <a:r>
              <a:rPr lang="en-US" baseline="-25000" smtClean="0"/>
              <a:t>2</a:t>
            </a:r>
            <a:r>
              <a:rPr lang="en-US" smtClean="0"/>
              <a:t>SO</a:t>
            </a:r>
            <a:r>
              <a:rPr lang="en-US" baseline="-25000" smtClean="0"/>
              <a:t>4</a:t>
            </a:r>
            <a:r>
              <a:rPr lang="en-US" smtClean="0"/>
              <a:t>; (2*H) + (1*S) + (4*O)</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5E2AF36B-205B-47C7-A9F0-2B5E7D1B1EF6}" type="slidenum">
              <a:rPr lang="en-US" u="none" smtClean="0"/>
              <a:pPr eaLnBrk="1" hangingPunct="1"/>
              <a:t>106</a:t>
            </a:fld>
            <a:endParaRPr lang="en-US" u="none"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pPr marL="228600" indent="-228600" eaLnBrk="1" hangingPunct="1"/>
            <a:r>
              <a:rPr lang="en-US" smtClean="0"/>
              <a:t>Molecular masses are something that you are going to use on a daily basis in chemistry.  These are pretty easy to determine with the help of your periodic table.  The molecular mass of a compound is the sum of the atomic masses of the elements that compose it.  Remember that we get atomic mass from the periodic table.  For example, if we were to find the molecular mass of water, we would need to include 2 hydrogen atoms and  oxygen atom.  Thus to calculate we would add up two 1.008 and one 15.999 to get a final molecular mass of 18.015.    Just a side note, since ionic compounds don’t consist of molecules, the term formula mass is used to indicate the same thing.  This is just terminology to be aware of.  The process is the same.  We are going to work a few molecular masses out but you must come up with the chemical formula first.</a:t>
            </a:r>
          </a:p>
          <a:p>
            <a:pPr marL="228600" indent="-228600" eaLnBrk="1" hangingPunct="1">
              <a:buFontTx/>
              <a:buAutoNum type="alphaLcParenR"/>
            </a:pPr>
            <a:r>
              <a:rPr lang="en-US" smtClean="0"/>
              <a:t>P</a:t>
            </a:r>
            <a:r>
              <a:rPr lang="en-US" baseline="-25000" smtClean="0"/>
              <a:t>4</a:t>
            </a:r>
            <a:r>
              <a:rPr lang="en-US" smtClean="0"/>
              <a:t>S</a:t>
            </a:r>
            <a:r>
              <a:rPr lang="en-US" baseline="-25000" smtClean="0"/>
              <a:t>3</a:t>
            </a:r>
            <a:r>
              <a:rPr lang="en-US" smtClean="0"/>
              <a:t>; (4* ) + (3*32.066)</a:t>
            </a:r>
          </a:p>
          <a:p>
            <a:pPr marL="228600" indent="-228600" eaLnBrk="1" hangingPunct="1">
              <a:buFontTx/>
              <a:buAutoNum type="alphaLcParenR"/>
            </a:pPr>
            <a:r>
              <a:rPr lang="en-US" smtClean="0"/>
              <a:t>NH</a:t>
            </a:r>
            <a:r>
              <a:rPr lang="en-US" baseline="-25000" smtClean="0"/>
              <a:t>4</a:t>
            </a:r>
            <a:r>
              <a:rPr lang="en-US" smtClean="0"/>
              <a:t>NO</a:t>
            </a:r>
            <a:r>
              <a:rPr lang="en-US" baseline="-25000" smtClean="0"/>
              <a:t>3</a:t>
            </a:r>
            <a:r>
              <a:rPr lang="en-US" smtClean="0"/>
              <a:t>; (2*N) + (4*H) + (3*O)</a:t>
            </a:r>
          </a:p>
          <a:p>
            <a:pPr marL="228600" indent="-228600" eaLnBrk="1" hangingPunct="1">
              <a:buFontTx/>
              <a:buAutoNum type="alphaLcParenR"/>
            </a:pPr>
            <a:r>
              <a:rPr lang="en-US" smtClean="0"/>
              <a:t>H</a:t>
            </a:r>
            <a:r>
              <a:rPr lang="en-US" baseline="-25000" smtClean="0"/>
              <a:t>2</a:t>
            </a:r>
            <a:r>
              <a:rPr lang="en-US" smtClean="0"/>
              <a:t>O</a:t>
            </a:r>
            <a:r>
              <a:rPr lang="en-US" baseline="-25000" smtClean="0"/>
              <a:t>2</a:t>
            </a:r>
            <a:r>
              <a:rPr lang="en-US" smtClean="0"/>
              <a:t>; (2*H) + (2*O)</a:t>
            </a:r>
          </a:p>
          <a:p>
            <a:pPr marL="228600" indent="-228600" eaLnBrk="1" hangingPunct="1">
              <a:buFontTx/>
              <a:buAutoNum type="alphaLcParenR"/>
            </a:pPr>
            <a:r>
              <a:rPr lang="en-US" smtClean="0"/>
              <a:t>H</a:t>
            </a:r>
            <a:r>
              <a:rPr lang="en-US" baseline="-25000" smtClean="0"/>
              <a:t>2</a:t>
            </a:r>
            <a:r>
              <a:rPr lang="en-US" smtClean="0"/>
              <a:t>SO</a:t>
            </a:r>
            <a:r>
              <a:rPr lang="en-US" baseline="-25000" smtClean="0"/>
              <a:t>4</a:t>
            </a:r>
            <a:r>
              <a:rPr lang="en-US" smtClean="0"/>
              <a:t>; (2*H) + (1*S) + (4*O)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74701E6F-2B2A-4AB4-8B4E-D28E5F066BDF}" type="slidenum">
              <a:rPr lang="en-US" u="none" smtClean="0"/>
              <a:pPr eaLnBrk="1" hangingPunct="1"/>
              <a:t>15</a:t>
            </a:fld>
            <a:endParaRPr lang="en-US" u="none"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sz="1000" smtClean="0"/>
              <a:t>Dalton came up with his atomic theory of matter in the early 1800s.  The postulates / ideas laid out here for the most part help explain the laws of matter we discussed earlier.  First, there is the postulate that matter consists of atoms of elements and that these atoms cannot be created or destroyed.  This concept helps to further the law of </a:t>
            </a:r>
            <a:r>
              <a:rPr lang="en-US" sz="1000" u="sng" smtClean="0"/>
              <a:t>conservation of mass</a:t>
            </a:r>
            <a:r>
              <a:rPr lang="en-US" sz="1000" smtClean="0"/>
              <a:t>.  Next, he stated that atoms of one element cannot be converted into atoms of another element.  In earlier chemistry, there was a practice known as alchemy which held the belief that one could magically transform lesser valued substances into precious substances – much of their work was done turning base metals (lead) into gold.  This practice ruled “science” for about 1500 years before modern chemistry began developing.  This second postulate directly rejected the alchemists’ idea that substances could be changed into other substances.  Remember, this statement is talking about atoms of an element, not compounds.  Thirdly, and this was Dalton’s </a:t>
            </a:r>
            <a:r>
              <a:rPr lang="en-US" sz="1000" u="sng" smtClean="0"/>
              <a:t>major new idea</a:t>
            </a:r>
            <a:r>
              <a:rPr lang="en-US" sz="1000" smtClean="0"/>
              <a:t>, </a:t>
            </a:r>
            <a:r>
              <a:rPr lang="en-US" sz="1000" u="sng" smtClean="0"/>
              <a:t>atoms of an element are identical in mass and other properties and are different from atoms of any other element</a:t>
            </a:r>
            <a:r>
              <a:rPr lang="en-US" sz="1000" smtClean="0"/>
              <a:t>.  Thus, this idea gave a specific identity to the atoms of each element allowing them to be distinguished.  And finally, compounds are formed when a specific ratio of atoms of different elements combine chemically.  This is how we get salt (Na &amp; Cl) and all the other compounds.  Now, this theory was groundbreaking in its day and was very important in explaining how the mass of a compound of more than one element could be related to the number of atoms of each element.  However, this theory falls short of explaining </a:t>
            </a:r>
            <a:r>
              <a:rPr lang="en-US" sz="1000" b="1" u="sng" smtClean="0"/>
              <a:t>why</a:t>
            </a:r>
            <a:r>
              <a:rPr lang="en-US" sz="1000" smtClean="0"/>
              <a:t> atoms of different elements combined in the number and manner than they have been observed to do. This theory, although good, was too limited to explain atomic theory and a more modern version was developed later.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4411F489-6F70-426D-9868-E7725C44716C}" type="slidenum">
              <a:rPr lang="en-US" u="none" smtClean="0"/>
              <a:pPr eaLnBrk="1" hangingPunct="1"/>
              <a:t>16</a:t>
            </a:fld>
            <a:endParaRPr lang="en-US" u="none"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lnSpc>
                <a:spcPct val="80000"/>
              </a:lnSpc>
            </a:pPr>
            <a:r>
              <a:rPr lang="en-US" sz="1000" smtClean="0"/>
              <a:t>If you remember the last slide, Dalton’s atomic theory said nothing about electrons, something we know pretty well today.  The experiments that led to the discovery of electrons were based on the concept that matter and electric charge were related somehow.  This fact was observed in the many things we still do today – like rubbing two things together ( a balloon on your hair). The first portion of this describes the experiment, but on the next slide, we are going to go through this in picture form. Now you may not understand the experiment that was used to develop the idea of the electron, but I will explain it as basically as I can.  What I want you to gather is how they narrowed down and decided what exactly was causing the differences in the results. We’re going to skip to the next slide and then come back to this.</a:t>
            </a:r>
          </a:p>
          <a:p>
            <a:pPr eaLnBrk="1" hangingPunct="1">
              <a:lnSpc>
                <a:spcPct val="80000"/>
              </a:lnSpc>
            </a:pPr>
            <a:endParaRPr lang="en-US" sz="1000" smtClean="0"/>
          </a:p>
          <a:p>
            <a:pPr eaLnBrk="1" hangingPunct="1">
              <a:lnSpc>
                <a:spcPct val="80000"/>
              </a:lnSpc>
            </a:pPr>
            <a:r>
              <a:rPr lang="en-US" sz="1000" smtClean="0"/>
              <a:t>Next on the list of experiments developing the electron was J.J. Thompson who determined the mass to charge ratio for the cathode ray particles from the previous experiment.  Thompson compared them with the mass to charge ratio of the lightest known  atom – hydrogen – and estimated that these new particles weighed less than 1/1000 as much.  This was a huge discovery because it meant that, contrary to Dalton’s theory, atoms could be divided into even smaller particles.  </a:t>
            </a:r>
          </a:p>
          <a:p>
            <a:pPr eaLnBrk="1" hangingPunct="1">
              <a:lnSpc>
                <a:spcPct val="80000"/>
              </a:lnSpc>
            </a:pPr>
            <a:endParaRPr lang="en-US" sz="1000" smtClean="0"/>
          </a:p>
          <a:p>
            <a:pPr eaLnBrk="1" hangingPunct="1">
              <a:lnSpc>
                <a:spcPct val="80000"/>
              </a:lnSpc>
            </a:pPr>
            <a:r>
              <a:rPr lang="en-US" sz="1000" smtClean="0"/>
              <a:t>Next Robert Millikan calculated the charge of an electron and then using Thompson’s mass to charge ratio, calculated the mass of an electron.  Millikan achieved the first part of this using an oil drop experiment.  With this experiment, he measured the charge of oil droplets which had an unknown number of electrons stuck to them.  He found that the charge was always some multiple of a minimum charge so that charge must equal one electron.  This is like if I said three friends go to the store and each buy a different number of the same item.  One friend’s total was $9, another’s was $15, and the third’s was $24.  How much did each item cost?  You would say $3 because that’s the minimum number that goes into all of these prices.  Millikan did that same thing, on a much smaller scale.  He found the charge of the electron to be -1.602x10^-19 Coulomb. From that he used the simple dimensional analysis that we learned last chapter and the mass to charge ratio to find the mass of the electron.  Let’s do the math too to check.  The mass to charge ratio was -5.686x10^-12 kg/C</a:t>
            </a:r>
          </a:p>
          <a:p>
            <a:pPr eaLnBrk="1" hangingPunct="1">
              <a:lnSpc>
                <a:spcPct val="80000"/>
              </a:lnSpc>
            </a:pPr>
            <a:endParaRPr lang="en-US" sz="10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B2FAE1BC-871E-48EE-AF72-77BF592BD5D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EB1DAD2-1441-46D2-BCC3-301150BF1A3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865E7E0B-A5DD-4B16-AD48-CE17EB41ACD3}"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713" y="274638"/>
            <a:ext cx="71501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63713" y="1600200"/>
            <a:ext cx="34988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4963" y="1600200"/>
            <a:ext cx="349885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3E72D1-D002-418D-94DA-FC1C0A02C4D2}" type="slidenum">
              <a:rPr lang="en-US"/>
              <a:pPr>
                <a:defRPr/>
              </a:pPr>
              <a:t>‹#›</a:t>
            </a:fld>
            <a:endParaRPr lang="en-US" dirty="0"/>
          </a:p>
        </p:txBody>
      </p:sp>
    </p:spTree>
    <p:extLst>
      <p:ext uri="{BB962C8B-B14F-4D97-AF65-F5344CB8AC3E}">
        <p14:creationId xmlns:p14="http://schemas.microsoft.com/office/powerpoint/2010/main" val="3233196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63713" y="274638"/>
            <a:ext cx="71501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63713" y="1600200"/>
            <a:ext cx="71501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40EC59-0D9F-4344-B497-42409B7425F8}" type="slidenum">
              <a:rPr lang="en-US"/>
              <a:pPr>
                <a:defRPr/>
              </a:pPr>
              <a:t>‹#›</a:t>
            </a:fld>
            <a:endParaRPr lang="en-US" dirty="0"/>
          </a:p>
        </p:txBody>
      </p:sp>
    </p:spTree>
    <p:extLst>
      <p:ext uri="{BB962C8B-B14F-4D97-AF65-F5344CB8AC3E}">
        <p14:creationId xmlns:p14="http://schemas.microsoft.com/office/powerpoint/2010/main" val="3389227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63713" y="274638"/>
            <a:ext cx="71501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24B748-A9A7-4880-9BAA-47D6630E5CA1}" type="slidenum">
              <a:rPr lang="en-US"/>
              <a:pPr>
                <a:defRPr/>
              </a:pPr>
              <a:t>‹#›</a:t>
            </a:fld>
            <a:endParaRPr lang="en-US" dirty="0"/>
          </a:p>
        </p:txBody>
      </p:sp>
    </p:spTree>
    <p:extLst>
      <p:ext uri="{BB962C8B-B14F-4D97-AF65-F5344CB8AC3E}">
        <p14:creationId xmlns:p14="http://schemas.microsoft.com/office/powerpoint/2010/main" val="355317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lvl1pPr marL="365760" indent="-256032">
              <a:buClrTx/>
              <a:buSzPct val="100000"/>
              <a:buFont typeface="Arial" pitchFamily="34" charset="0"/>
              <a:buChar char="•"/>
              <a:defRPr/>
            </a:lvl1pPr>
            <a:lvl2pPr marL="621792" indent="-228600">
              <a:buClrTx/>
              <a:buFont typeface="Arial" pitchFamily="34" charset="0"/>
              <a:buChar char="•"/>
              <a:defRPr/>
            </a:lvl2pPr>
            <a:lvl3pPr marL="859536" indent="-228600">
              <a:buClrTx/>
              <a:buFont typeface="Arial" pitchFamily="34" charset="0"/>
              <a:buChar char="•"/>
              <a:defRPr/>
            </a:lvl3pPr>
            <a:lvl4pPr marL="1143000" indent="-228600">
              <a:buClrTx/>
              <a:buFont typeface="Arial" pitchFamily="34" charset="0"/>
              <a:buChar char="•"/>
              <a:defRPr/>
            </a:lvl4pPr>
            <a:lvl5pPr marL="1371600" indent="-228600">
              <a:buClrTx/>
              <a:buFont typeface="Arial" pitchFamily="34" charset="0"/>
              <a:buChar char="•"/>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80B4DDAD-3BD3-4EED-8DD8-AE752249E4A3}" type="slidenum">
              <a:rPr lang="en-US" smtClean="0"/>
              <a:pPr>
                <a:defRPr/>
              </a:pPr>
              <a:t>‹#›</a:t>
            </a:fld>
            <a:endParaRPr lang="en-US" dirty="0"/>
          </a:p>
        </p:txBody>
      </p:sp>
      <p:sp>
        <p:nvSpPr>
          <p:cNvPr id="7" name="Title 6"/>
          <p:cNvSpPr>
            <a:spLocks noGrp="1"/>
          </p:cNvSpPr>
          <p:nvPr>
            <p:ph type="title"/>
          </p:nvPr>
        </p:nvSpPr>
        <p:spPr>
          <a:xfrm>
            <a:off x="457200" y="0"/>
            <a:ext cx="8229600" cy="990600"/>
          </a:xfrm>
        </p:spPr>
        <p:txBody>
          <a:bodyPr rtlCol="0"/>
          <a:lstStyle>
            <a:lvl1pPr algn="ctr">
              <a:defRPr b="0" u="sng">
                <a:solidFill>
                  <a:schemeClr val="tx1"/>
                </a:solidFill>
              </a:defRPr>
            </a:lvl1pPr>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1"/>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extLst/>
          </a:lstStyle>
          <a:p>
            <a:pPr>
              <a:defRPr/>
            </a:pPr>
            <a:endParaRPr lang="en-US"/>
          </a:p>
        </p:txBody>
      </p:sp>
      <p:sp>
        <p:nvSpPr>
          <p:cNvPr id="5" name="Footer Placeholder 4"/>
          <p:cNvSpPr>
            <a:spLocks noGrp="1"/>
          </p:cNvSpPr>
          <p:nvPr>
            <p:ph type="ftr" sz="quarter" idx="11"/>
          </p:nvPr>
        </p:nvSpPr>
        <p:spPr/>
        <p:txBody>
          <a:bodyPr/>
          <a:lstStyle>
            <a:lvl1pPr>
              <a:defRPr>
                <a:solidFill>
                  <a:schemeClr val="bg1"/>
                </a:solidFill>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extLst/>
          </a:lstStyle>
          <a:p>
            <a:pPr>
              <a:defRPr/>
            </a:pPr>
            <a:fld id="{B44D0E9A-B691-4C86-9822-188B04F90A81}"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solidFill>
                <a:schemeClr val="bg1"/>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solidFill>
                <a:schemeClr val="bg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lvl1pPr>
              <a:defRPr>
                <a:solidFill>
                  <a:schemeClr val="bg1"/>
                </a:solidFill>
              </a:defRPr>
            </a:lvl1pPr>
            <a:extLst/>
          </a:lstStyle>
          <a:p>
            <a:pPr>
              <a:defRPr/>
            </a:pPr>
            <a:endParaRPr lang="en-US"/>
          </a:p>
        </p:txBody>
      </p:sp>
      <p:sp>
        <p:nvSpPr>
          <p:cNvPr id="6" name="Footer Placeholder 5"/>
          <p:cNvSpPr>
            <a:spLocks noGrp="1"/>
          </p:cNvSpPr>
          <p:nvPr>
            <p:ph type="ftr" sz="quarter" idx="11"/>
          </p:nvPr>
        </p:nvSpPr>
        <p:spPr/>
        <p:txBody>
          <a:bodyPr/>
          <a:lstStyle>
            <a:lvl1pPr>
              <a:defRPr>
                <a:solidFill>
                  <a:schemeClr val="bg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pPr>
              <a:defRPr/>
            </a:pPr>
            <a:fld id="{D5EE7585-C0D2-4784-A4AB-63D4B71A7956}" type="slidenum">
              <a:rPr lang="en-US" smtClean="0"/>
              <a:pPr>
                <a:defRPr/>
              </a:pPr>
              <a:t>‹#›</a:t>
            </a:fld>
            <a:endParaRPr lang="en-US" dirty="0"/>
          </a:p>
        </p:txBody>
      </p:sp>
      <p:sp>
        <p:nvSpPr>
          <p:cNvPr id="8" name="Title 7"/>
          <p:cNvSpPr>
            <a:spLocks noGrp="1"/>
          </p:cNvSpPr>
          <p:nvPr>
            <p:ph type="title"/>
          </p:nvPr>
        </p:nvSpPr>
        <p:spPr/>
        <p:txBody>
          <a:bodyPr rtlCol="0"/>
          <a:lstStyle>
            <a:lvl1pPr>
              <a:defRPr>
                <a:solidFill>
                  <a:schemeClr val="bg1"/>
                </a:solidFill>
              </a:defRPr>
            </a:lvl1pPr>
            <a:extLst/>
          </a:lstStyle>
          <a:p>
            <a:r>
              <a:rPr kumimoji="0" lang="en-US" dirty="0" smtClean="0"/>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tx1"/>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8" name="Footer Placeholder 7"/>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solidFill>
                  <a:schemeClr val="tx1"/>
                </a:solidFill>
              </a:defRPr>
            </a:lvl1pPr>
            <a:extLst/>
          </a:lstStyle>
          <a:p>
            <a:pPr>
              <a:defRPr/>
            </a:pPr>
            <a:fld id="{E80FE9A5-62DE-4F6C-AA7E-01CB0E13951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extLst/>
          </a:lstStyle>
          <a:p>
            <a:pPr>
              <a:defRPr/>
            </a:pPr>
            <a:endParaRPr lang="en-US"/>
          </a:p>
        </p:txBody>
      </p:sp>
      <p:sp>
        <p:nvSpPr>
          <p:cNvPr id="4" name="Footer Placeholder 3"/>
          <p:cNvSpPr>
            <a:spLocks noGrp="1"/>
          </p:cNvSpPr>
          <p:nvPr>
            <p:ph type="ftr" sz="quarter" idx="11"/>
          </p:nvPr>
        </p:nvSpPr>
        <p:spPr/>
        <p:txBody>
          <a:bodyPr/>
          <a:lstStyle>
            <a:lvl1pPr>
              <a:defRPr>
                <a:solidFill>
                  <a:schemeClr val="bg1"/>
                </a:solidFill>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extLst/>
          </a:lstStyle>
          <a:p>
            <a:pPr>
              <a:defRPr/>
            </a:pPr>
            <a:fld id="{65133603-0FE5-4E98-AB90-C136A5D9C560}" type="slidenum">
              <a:rPr lang="en-US" smtClean="0"/>
              <a:pPr>
                <a:defRPr/>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3" name="Footer Placeholder 2"/>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extLst/>
          </a:lstStyle>
          <a:p>
            <a:pPr>
              <a:defRPr/>
            </a:pPr>
            <a:fld id="{34CAAC31-50E1-4EAD-B810-2783FEDD754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89FDE22B-BAE6-45BA-8A01-50365A1ECAC4}"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53581F6A-071D-4E60-AFB0-DF4B822EC9EB}"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85717" y="228600"/>
            <a:ext cx="8229600" cy="808038"/>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85717" y="1143000"/>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153400" y="6407944"/>
            <a:ext cx="838200" cy="450056"/>
          </a:xfrm>
          <a:prstGeom prst="rect">
            <a:avLst/>
          </a:prstGeom>
        </p:spPr>
        <p:txBody>
          <a:bodyPr vert="horz" anchor="b"/>
          <a:lstStyle>
            <a:lvl1pPr algn="r" eaLnBrk="1" latinLnBrk="0" hangingPunct="1">
              <a:defRPr kumimoji="0" sz="1000" b="0" u="none">
                <a:solidFill>
                  <a:schemeClr val="tx1"/>
                </a:solidFill>
              </a:defRPr>
            </a:lvl1pPr>
            <a:extLst/>
          </a:lstStyle>
          <a:p>
            <a:pPr>
              <a:defRPr/>
            </a:pPr>
            <a:fld id="{D12E8BFA-40FE-4B8F-B093-E9DE101FD78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ftr="0" dt="0"/>
  <p:txStyles>
    <p:titleStyle>
      <a:lvl1pPr algn="ctr" rtl="0" eaLnBrk="1" latinLnBrk="0" hangingPunct="1">
        <a:spcBef>
          <a:spcPct val="0"/>
        </a:spcBef>
        <a:buNone/>
        <a:defRPr kumimoji="0" sz="4100" b="0" u="sng" kern="1200">
          <a:solidFill>
            <a:schemeClr val="tx1"/>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Tx/>
        <a:buSzPct val="68000"/>
        <a:buFont typeface="Arial" pitchFamily="34" charset="0"/>
        <a:buChar char="•"/>
        <a:defRPr kumimoji="0" sz="2700" kern="1200">
          <a:solidFill>
            <a:schemeClr val="tx1"/>
          </a:solidFill>
          <a:latin typeface="Arial" pitchFamily="34" charset="0"/>
          <a:ea typeface="+mn-ea"/>
          <a:cs typeface="Arial" pitchFamily="34" charset="0"/>
        </a:defRPr>
      </a:lvl1pPr>
      <a:lvl2pPr marL="621792" indent="-228600" algn="l" rtl="0" eaLnBrk="1" latinLnBrk="0" hangingPunct="1">
        <a:spcBef>
          <a:spcPts val="324"/>
        </a:spcBef>
        <a:buClrTx/>
        <a:buFont typeface="Arial" pitchFamily="34" charset="0"/>
        <a:buChar char="•"/>
        <a:defRPr kumimoji="0" sz="2300" kern="1200">
          <a:solidFill>
            <a:schemeClr val="tx1"/>
          </a:solidFill>
          <a:latin typeface="Arial" pitchFamily="34" charset="0"/>
          <a:ea typeface="+mn-ea"/>
          <a:cs typeface="Arial" pitchFamily="34" charset="0"/>
        </a:defRPr>
      </a:lvl2pPr>
      <a:lvl3pPr marL="859536" indent="-228600" algn="l" rtl="0" eaLnBrk="1" latinLnBrk="0" hangingPunct="1">
        <a:spcBef>
          <a:spcPts val="350"/>
        </a:spcBef>
        <a:buClrTx/>
        <a:buSzPct val="100000"/>
        <a:buFont typeface="Arial" pitchFamily="34" charset="0"/>
        <a:buChar char="•"/>
        <a:defRPr kumimoji="0" sz="2100" kern="1200">
          <a:solidFill>
            <a:schemeClr val="tx1"/>
          </a:solidFill>
          <a:latin typeface="Arial" pitchFamily="34" charset="0"/>
          <a:ea typeface="+mn-ea"/>
          <a:cs typeface="Arial" pitchFamily="34" charset="0"/>
        </a:defRPr>
      </a:lvl3pPr>
      <a:lvl4pPr marL="1143000" indent="-228600" algn="l" rtl="0" eaLnBrk="1" latinLnBrk="0" hangingPunct="1">
        <a:spcBef>
          <a:spcPts val="350"/>
        </a:spcBef>
        <a:buClrTx/>
        <a:buFont typeface="Arial" pitchFamily="34" charset="0"/>
        <a:buChar char="•"/>
        <a:defRPr kumimoji="0" sz="1900" kern="1200">
          <a:solidFill>
            <a:schemeClr val="tx1"/>
          </a:solidFill>
          <a:latin typeface="Arial" pitchFamily="34" charset="0"/>
          <a:ea typeface="+mn-ea"/>
          <a:cs typeface="Arial" pitchFamily="34" charset="0"/>
        </a:defRPr>
      </a:lvl4pPr>
      <a:lvl5pPr marL="1371600" indent="-228600" algn="l" rtl="0" eaLnBrk="1" latinLnBrk="0" hangingPunct="1">
        <a:spcBef>
          <a:spcPts val="350"/>
        </a:spcBef>
        <a:buClrTx/>
        <a:buFont typeface="Arial" pitchFamily="34" charset="0"/>
        <a:buChar char="•"/>
        <a:defRPr kumimoji="0" sz="1800"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en.wikipedia.org/wiki/William_Thomson,_1st_Baron_Kelvi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Ernest_Rutherford"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6.xml"/><Relationship Id="rId7" Type="http://schemas.openxmlformats.org/officeDocument/2006/relationships/image" Target="../media/image24.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3.wmf"/><Relationship Id="rId4" Type="http://schemas.openxmlformats.org/officeDocument/2006/relationships/oleObject" Target="../embeddings/oleObject4.bin"/><Relationship Id="rId9" Type="http://schemas.openxmlformats.org/officeDocument/2006/relationships/image" Target="../media/image25.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Joseph_Prous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32.w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6.wmf"/></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6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en.wikipedia.org/wiki/Covalent_bond"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hyperlink" Target="http://en.wikipedia.org/wiki/Polar_covalent_bond" TargetMode="External"/><Relationship Id="rId4" Type="http://schemas.openxmlformats.org/officeDocument/2006/relationships/hyperlink" Target="http://en.wikipedia.org/wiki/Ionic_bond"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fontScale="90000"/>
          </a:bodyPr>
          <a:lstStyle/>
          <a:p>
            <a:pPr eaLnBrk="1" hangingPunct="1"/>
            <a:r>
              <a:rPr lang="en-US" dirty="0" smtClean="0"/>
              <a:t>Unit 2: </a:t>
            </a:r>
            <a:br>
              <a:rPr lang="en-US" dirty="0" smtClean="0"/>
            </a:br>
            <a:r>
              <a:rPr lang="en-US" dirty="0" smtClean="0"/>
              <a:t>The Components of Matter</a:t>
            </a:r>
          </a:p>
        </p:txBody>
      </p:sp>
      <p:sp>
        <p:nvSpPr>
          <p:cNvPr id="3075" name="Rectangle 3"/>
          <p:cNvSpPr>
            <a:spLocks noGrp="1" noChangeArrowheads="1"/>
          </p:cNvSpPr>
          <p:nvPr>
            <p:ph type="subTitle" idx="1"/>
          </p:nvPr>
        </p:nvSpPr>
        <p:spPr>
          <a:xfrm>
            <a:off x="3962400" y="3505200"/>
            <a:ext cx="4419600" cy="533400"/>
          </a:xfrm>
        </p:spPr>
        <p:txBody>
          <a:bodyPr/>
          <a:lstStyle/>
          <a:p>
            <a:pPr eaLnBrk="1" hangingPunct="1"/>
            <a:r>
              <a:rPr lang="en-US" dirty="0" smtClean="0"/>
              <a:t>Pre-AP Chemistry</a:t>
            </a:r>
          </a:p>
        </p:txBody>
      </p:sp>
      <p:sp>
        <p:nvSpPr>
          <p:cNvPr id="3076"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6C18DEA-EF12-4445-AAF0-06295A2B7C32}" type="slidenum">
              <a:rPr lang="en-US" u="none" smtClean="0"/>
              <a:pPr eaLnBrk="1" hangingPunct="1"/>
              <a:t>1</a:t>
            </a:fld>
            <a:endParaRPr lang="en-US" u="none"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3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5895923B-FD3D-4407-A412-0274ED207F61}" type="slidenum">
              <a:rPr lang="en-US" u="none" smtClean="0"/>
              <a:pPr eaLnBrk="1" hangingPunct="1"/>
              <a:t>10</a:t>
            </a:fld>
            <a:endParaRPr lang="en-US" u="none" smtClean="0"/>
          </a:p>
        </p:txBody>
      </p:sp>
      <p:sp>
        <p:nvSpPr>
          <p:cNvPr id="13314" name="Rectangle 2"/>
          <p:cNvSpPr>
            <a:spLocks noGrp="1" noChangeArrowheads="1"/>
          </p:cNvSpPr>
          <p:nvPr>
            <p:ph type="title" idx="4294967295"/>
          </p:nvPr>
        </p:nvSpPr>
        <p:spPr>
          <a:xfrm>
            <a:off x="1066800" y="152400"/>
            <a:ext cx="7150100" cy="762000"/>
          </a:xfrm>
        </p:spPr>
        <p:txBody>
          <a:bodyPr lIns="92075" tIns="46038" rIns="92075" bIns="46038" anchor="t" anchorCtr="1">
            <a:spAutoFit/>
          </a:bodyPr>
          <a:lstStyle/>
          <a:p>
            <a:pPr eaLnBrk="1" hangingPunct="1"/>
            <a:r>
              <a:rPr lang="en-US" dirty="0" smtClean="0"/>
              <a:t>Law of Multiple Proportions</a:t>
            </a:r>
          </a:p>
        </p:txBody>
      </p:sp>
      <p:sp>
        <p:nvSpPr>
          <p:cNvPr id="13315" name="Rectangle 3"/>
          <p:cNvSpPr>
            <a:spLocks noGrp="1" noChangeArrowheads="1"/>
          </p:cNvSpPr>
          <p:nvPr>
            <p:ph type="body" idx="4294967295"/>
          </p:nvPr>
        </p:nvSpPr>
        <p:spPr>
          <a:xfrm>
            <a:off x="381000" y="884237"/>
            <a:ext cx="8382000" cy="4525963"/>
          </a:xfrm>
        </p:spPr>
        <p:txBody>
          <a:bodyPr lIns="92075" tIns="46038" rIns="92075" bIns="46038">
            <a:normAutofit/>
          </a:bodyPr>
          <a:lstStyle/>
          <a:p>
            <a:pPr marL="109728" indent="0">
              <a:lnSpc>
                <a:spcPct val="80000"/>
              </a:lnSpc>
              <a:buNone/>
            </a:pPr>
            <a:r>
              <a:rPr lang="en-US" sz="2400" u="sng" dirty="0"/>
              <a:t>Law of Multiple Proportions:</a:t>
            </a:r>
          </a:p>
          <a:p>
            <a:pPr lvl="1">
              <a:lnSpc>
                <a:spcPct val="80000"/>
              </a:lnSpc>
            </a:pPr>
            <a:r>
              <a:rPr lang="en-US" sz="2000" dirty="0"/>
              <a:t>If elements A and B react to form two compounds, the different masses of B that combine with a fixed mass of A can be expressed as a ratio of small whole numbers.</a:t>
            </a:r>
          </a:p>
          <a:p>
            <a:pPr lvl="1">
              <a:lnSpc>
                <a:spcPct val="80000"/>
              </a:lnSpc>
            </a:pPr>
            <a:r>
              <a:rPr lang="en-US" sz="2000" dirty="0"/>
              <a:t>In two compounds of the same elements, the mass fraction of one element relative to the other element changes in increments based on ratios of small whole numbers.</a:t>
            </a:r>
          </a:p>
          <a:p>
            <a:pPr eaLnBrk="1" hangingPunct="1"/>
            <a:r>
              <a:rPr lang="en-US" dirty="0" smtClean="0">
                <a:latin typeface="Arial" pitchFamily="34" charset="0"/>
                <a:cs typeface="Arial" pitchFamily="34" charset="0"/>
              </a:rPr>
              <a:t>Example: </a:t>
            </a:r>
          </a:p>
          <a:p>
            <a:pPr lvl="1"/>
            <a:r>
              <a:rPr lang="en-US" dirty="0" smtClean="0">
                <a:latin typeface="Arial" pitchFamily="34" charset="0"/>
                <a:cs typeface="Arial" pitchFamily="34" charset="0"/>
              </a:rPr>
              <a:t>Water </a:t>
            </a:r>
            <a:r>
              <a:rPr lang="en-US" dirty="0" smtClean="0">
                <a:latin typeface="Arial" pitchFamily="34" charset="0"/>
                <a:cs typeface="Arial" pitchFamily="34" charset="0"/>
              </a:rPr>
              <a:t>is 8 grams of oxygen per gram of hydrogen.</a:t>
            </a:r>
          </a:p>
          <a:p>
            <a:pPr lvl="1"/>
            <a:r>
              <a:rPr lang="en-US" dirty="0" smtClean="0">
                <a:latin typeface="Arial" pitchFamily="34" charset="0"/>
                <a:cs typeface="Arial" pitchFamily="34" charset="0"/>
              </a:rPr>
              <a:t>Hydrogen peroxide is 16 grams of oxygen per gram of hydrogen.</a:t>
            </a:r>
          </a:p>
          <a:p>
            <a:pPr lvl="1"/>
            <a:r>
              <a:rPr lang="en-US" dirty="0" smtClean="0">
                <a:latin typeface="Arial" pitchFamily="34" charset="0"/>
                <a:cs typeface="Arial" pitchFamily="34" charset="0"/>
              </a:rPr>
              <a:t>16 g to 8 g is a 2:1 ratio</a:t>
            </a:r>
          </a:p>
          <a:p>
            <a:pPr lvl="1"/>
            <a:r>
              <a:rPr lang="en-US" dirty="0" smtClean="0">
                <a:latin typeface="Arial" pitchFamily="34" charset="0"/>
                <a:cs typeface="Arial" pitchFamily="34" charset="0"/>
              </a:rPr>
              <a:t>Cannot add a “piece of an atom”.  Must add entire atom. </a:t>
            </a:r>
          </a:p>
        </p:txBody>
      </p:sp>
      <p:sp>
        <p:nvSpPr>
          <p:cNvPr id="13316" name="Oval 7"/>
          <p:cNvSpPr>
            <a:spLocks noChangeArrowheads="1"/>
          </p:cNvSpPr>
          <p:nvPr/>
        </p:nvSpPr>
        <p:spPr bwMode="auto">
          <a:xfrm>
            <a:off x="2895600" y="5099318"/>
            <a:ext cx="762000" cy="685800"/>
          </a:xfrm>
          <a:prstGeom prst="ellipse">
            <a:avLst/>
          </a:prstGeom>
          <a:solidFill>
            <a:srgbClr val="00B0F0"/>
          </a:solidFill>
          <a:ln w="9525">
            <a:solidFill>
              <a:schemeClr val="tx1"/>
            </a:solidFill>
            <a:round/>
            <a:headEnd/>
            <a:tailEnd/>
          </a:ln>
          <a:effectLst/>
          <a:extLst/>
        </p:spPr>
        <p:txBody>
          <a:bodyPr wrap="none" anchor="ctr"/>
          <a:lstStyle/>
          <a:p>
            <a:endParaRPr lang="en-US"/>
          </a:p>
        </p:txBody>
      </p:sp>
      <p:sp>
        <p:nvSpPr>
          <p:cNvPr id="13317" name="Oval 8"/>
          <p:cNvSpPr>
            <a:spLocks noChangeArrowheads="1"/>
          </p:cNvSpPr>
          <p:nvPr/>
        </p:nvSpPr>
        <p:spPr bwMode="auto">
          <a:xfrm>
            <a:off x="2286000" y="5708918"/>
            <a:ext cx="457200" cy="4572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9"/>
          <p:cNvSpPr>
            <a:spLocks noChangeShapeType="1"/>
          </p:cNvSpPr>
          <p:nvPr/>
        </p:nvSpPr>
        <p:spPr bwMode="auto">
          <a:xfrm flipV="1">
            <a:off x="2743200" y="5632718"/>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Oval 10"/>
          <p:cNvSpPr>
            <a:spLocks noChangeArrowheads="1"/>
          </p:cNvSpPr>
          <p:nvPr/>
        </p:nvSpPr>
        <p:spPr bwMode="auto">
          <a:xfrm>
            <a:off x="3810000" y="5785118"/>
            <a:ext cx="457200" cy="4572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Line 11"/>
          <p:cNvSpPr>
            <a:spLocks noChangeShapeType="1"/>
          </p:cNvSpPr>
          <p:nvPr/>
        </p:nvSpPr>
        <p:spPr bwMode="auto">
          <a:xfrm flipH="1" flipV="1">
            <a:off x="3581400" y="5632718"/>
            <a:ext cx="3048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Oval 12"/>
          <p:cNvSpPr>
            <a:spLocks noChangeArrowheads="1"/>
          </p:cNvSpPr>
          <p:nvPr/>
        </p:nvSpPr>
        <p:spPr bwMode="auto">
          <a:xfrm>
            <a:off x="5791200" y="5227637"/>
            <a:ext cx="762000" cy="685800"/>
          </a:xfrm>
          <a:prstGeom prst="ellipse">
            <a:avLst/>
          </a:prstGeom>
          <a:solidFill>
            <a:srgbClr val="00B0F0"/>
          </a:solidFill>
          <a:ln w="9525">
            <a:solidFill>
              <a:schemeClr val="tx1"/>
            </a:solidFill>
            <a:round/>
            <a:headEnd/>
            <a:tailEnd/>
          </a:ln>
          <a:effectLst/>
          <a:extLst/>
        </p:spPr>
        <p:txBody>
          <a:bodyPr wrap="none" anchor="ctr"/>
          <a:lstStyle/>
          <a:p>
            <a:endParaRPr lang="en-US"/>
          </a:p>
        </p:txBody>
      </p:sp>
      <p:sp>
        <p:nvSpPr>
          <p:cNvPr id="13322" name="Oval 13"/>
          <p:cNvSpPr>
            <a:spLocks noChangeArrowheads="1"/>
          </p:cNvSpPr>
          <p:nvPr/>
        </p:nvSpPr>
        <p:spPr bwMode="auto">
          <a:xfrm>
            <a:off x="4876800" y="5380037"/>
            <a:ext cx="457200" cy="4572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Line 14"/>
          <p:cNvSpPr>
            <a:spLocks noChangeShapeType="1"/>
          </p:cNvSpPr>
          <p:nvPr/>
        </p:nvSpPr>
        <p:spPr bwMode="auto">
          <a:xfrm flipV="1">
            <a:off x="5334000" y="5608637"/>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Oval 15"/>
          <p:cNvSpPr>
            <a:spLocks noChangeArrowheads="1"/>
          </p:cNvSpPr>
          <p:nvPr/>
        </p:nvSpPr>
        <p:spPr bwMode="auto">
          <a:xfrm>
            <a:off x="8153400" y="5380037"/>
            <a:ext cx="457200" cy="4572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Line 16"/>
          <p:cNvSpPr>
            <a:spLocks noChangeShapeType="1"/>
          </p:cNvSpPr>
          <p:nvPr/>
        </p:nvSpPr>
        <p:spPr bwMode="auto">
          <a:xfrm flipH="1" flipV="1">
            <a:off x="6553200" y="5608637"/>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Oval 17"/>
          <p:cNvSpPr>
            <a:spLocks noChangeArrowheads="1"/>
          </p:cNvSpPr>
          <p:nvPr/>
        </p:nvSpPr>
        <p:spPr bwMode="auto">
          <a:xfrm>
            <a:off x="6934200" y="5227637"/>
            <a:ext cx="762000" cy="685800"/>
          </a:xfrm>
          <a:prstGeom prst="ellipse">
            <a:avLst/>
          </a:prstGeom>
          <a:solidFill>
            <a:srgbClr val="00B0F0"/>
          </a:solidFill>
          <a:ln w="9525">
            <a:solidFill>
              <a:schemeClr val="tx1"/>
            </a:solidFill>
            <a:round/>
            <a:headEnd/>
            <a:tailEnd/>
          </a:ln>
          <a:effectLst/>
          <a:extLst/>
        </p:spPr>
        <p:txBody>
          <a:bodyPr wrap="none" anchor="ctr"/>
          <a:lstStyle/>
          <a:p>
            <a:endParaRPr lang="en-US"/>
          </a:p>
        </p:txBody>
      </p:sp>
      <p:sp>
        <p:nvSpPr>
          <p:cNvPr id="13327" name="Line 18"/>
          <p:cNvSpPr>
            <a:spLocks noChangeShapeType="1"/>
          </p:cNvSpPr>
          <p:nvPr/>
        </p:nvSpPr>
        <p:spPr bwMode="auto">
          <a:xfrm flipV="1">
            <a:off x="7696200" y="5608637"/>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Text Box 19"/>
          <p:cNvSpPr txBox="1">
            <a:spLocks noChangeArrowheads="1"/>
          </p:cNvSpPr>
          <p:nvPr/>
        </p:nvSpPr>
        <p:spPr bwMode="auto">
          <a:xfrm>
            <a:off x="2743200" y="6150203"/>
            <a:ext cx="1066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spcBef>
                <a:spcPct val="50000"/>
              </a:spcBef>
            </a:pPr>
            <a:r>
              <a:rPr lang="en-US" sz="2200" b="1" u="none" dirty="0"/>
              <a:t>Water</a:t>
            </a:r>
          </a:p>
        </p:txBody>
      </p:sp>
      <p:sp>
        <p:nvSpPr>
          <p:cNvPr id="13329" name="Text Box 20"/>
          <p:cNvSpPr txBox="1">
            <a:spLocks noChangeArrowheads="1"/>
          </p:cNvSpPr>
          <p:nvPr/>
        </p:nvSpPr>
        <p:spPr bwMode="auto">
          <a:xfrm>
            <a:off x="5410200" y="5943600"/>
            <a:ext cx="3200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spcBef>
                <a:spcPct val="50000"/>
              </a:spcBef>
            </a:pPr>
            <a:r>
              <a:rPr lang="en-US" sz="2200" b="1" u="none"/>
              <a:t>Hydrogen Peroxide</a:t>
            </a:r>
          </a:p>
        </p:txBody>
      </p:sp>
    </p:spTree>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57200" y="1066800"/>
            <a:ext cx="8229600" cy="5486400"/>
          </a:xfrm>
        </p:spPr>
        <p:txBody>
          <a:bodyPr/>
          <a:lstStyle/>
          <a:p>
            <a:pPr marL="609600" indent="-609600" eaLnBrk="1" hangingPunct="1">
              <a:lnSpc>
                <a:spcPct val="80000"/>
              </a:lnSpc>
              <a:buFontTx/>
              <a:buAutoNum type="arabicPeriod" startAt="3"/>
            </a:pPr>
            <a:r>
              <a:rPr lang="en-US" sz="2000" b="1" dirty="0" smtClean="0"/>
              <a:t>Something is wrong with the second part of each statement. Provide the correct name or formula.</a:t>
            </a:r>
          </a:p>
          <a:p>
            <a:pPr marL="990600" lvl="1" indent="-533400" eaLnBrk="1" hangingPunct="1">
              <a:lnSpc>
                <a:spcPct val="80000"/>
              </a:lnSpc>
              <a:buFontTx/>
              <a:buAutoNum type="alphaLcParenR"/>
            </a:pPr>
            <a:r>
              <a:rPr lang="en-US" sz="1800" b="1" dirty="0" smtClean="0"/>
              <a:t>Ba(C</a:t>
            </a:r>
            <a:r>
              <a:rPr lang="en-US" sz="1800" b="1" baseline="-25000" dirty="0" smtClean="0"/>
              <a:t>2</a:t>
            </a:r>
            <a:r>
              <a:rPr lang="en-US" sz="1800" b="1" dirty="0" smtClean="0"/>
              <a:t>H</a:t>
            </a:r>
            <a:r>
              <a:rPr lang="en-US" sz="1800" b="1" baseline="-25000" dirty="0" smtClean="0"/>
              <a:t>3</a:t>
            </a:r>
            <a:r>
              <a:rPr lang="en-US" sz="1800" b="1" dirty="0" smtClean="0"/>
              <a:t>O</a:t>
            </a:r>
            <a:r>
              <a:rPr lang="en-US" sz="1800" b="1" baseline="-25000" dirty="0" smtClean="0"/>
              <a:t>2</a:t>
            </a:r>
            <a:r>
              <a:rPr lang="en-US" sz="1800" b="1" dirty="0" smtClean="0"/>
              <a:t>)</a:t>
            </a:r>
            <a:r>
              <a:rPr lang="en-US" sz="1800" b="1" baseline="-25000" dirty="0" smtClean="0"/>
              <a:t>2</a:t>
            </a:r>
            <a:r>
              <a:rPr lang="en-US" sz="1800" b="1" dirty="0" smtClean="0"/>
              <a:t> is called barium </a:t>
            </a:r>
            <a:r>
              <a:rPr lang="en-US" sz="1800" b="1" dirty="0" err="1" smtClean="0"/>
              <a:t>diacetate</a:t>
            </a:r>
            <a:r>
              <a:rPr lang="en-US" sz="1800" b="1" dirty="0" smtClean="0"/>
              <a:t/>
            </a:r>
            <a:br>
              <a:rPr lang="en-US" sz="1800" b="1" dirty="0" smtClean="0"/>
            </a:br>
            <a:endParaRPr lang="en-US" sz="1800" b="1" dirty="0" smtClean="0"/>
          </a:p>
          <a:p>
            <a:pPr marL="990600" lvl="1" indent="-533400" eaLnBrk="1" hangingPunct="1">
              <a:lnSpc>
                <a:spcPct val="80000"/>
              </a:lnSpc>
              <a:buFontTx/>
              <a:buAutoNum type="alphaLcParenR"/>
            </a:pPr>
            <a:r>
              <a:rPr lang="en-US" sz="1800" b="1" dirty="0" smtClean="0"/>
              <a:t>Sodium sulfide has the formula (Na)</a:t>
            </a:r>
            <a:r>
              <a:rPr lang="en-US" sz="1800" b="1" baseline="-25000" dirty="0" smtClean="0"/>
              <a:t>2</a:t>
            </a:r>
            <a:r>
              <a:rPr lang="en-US" sz="1800" b="1" dirty="0" smtClean="0"/>
              <a:t>SO</a:t>
            </a:r>
            <a:r>
              <a:rPr lang="en-US" sz="1800" b="1" baseline="-25000" dirty="0" smtClean="0"/>
              <a:t>3</a:t>
            </a:r>
            <a:br>
              <a:rPr lang="en-US" sz="1800" b="1" baseline="-25000" dirty="0" smtClean="0"/>
            </a:br>
            <a:endParaRPr lang="en-US" sz="1800" b="1" baseline="-25000" dirty="0" smtClean="0"/>
          </a:p>
          <a:p>
            <a:pPr marL="990600" lvl="1" indent="-533400" eaLnBrk="1" hangingPunct="1">
              <a:lnSpc>
                <a:spcPct val="80000"/>
              </a:lnSpc>
              <a:buFontTx/>
              <a:buAutoNum type="alphaLcParenR"/>
            </a:pPr>
            <a:r>
              <a:rPr lang="en-US" sz="1800" b="1" dirty="0" smtClean="0"/>
              <a:t>Iron(II) sulfate has the formula Fe</a:t>
            </a:r>
            <a:r>
              <a:rPr lang="en-US" sz="1800" b="1" baseline="-25000" dirty="0" smtClean="0"/>
              <a:t>2</a:t>
            </a:r>
            <a:r>
              <a:rPr lang="en-US" sz="1800" b="1" dirty="0" smtClean="0"/>
              <a:t>(SO</a:t>
            </a:r>
            <a:r>
              <a:rPr lang="en-US" sz="1800" b="1" baseline="-25000" dirty="0" smtClean="0"/>
              <a:t>4</a:t>
            </a:r>
            <a:r>
              <a:rPr lang="en-US" sz="1800" b="1" dirty="0" smtClean="0"/>
              <a:t>)</a:t>
            </a:r>
            <a:r>
              <a:rPr lang="en-US" sz="1800" b="1" baseline="-25000" dirty="0" smtClean="0"/>
              <a:t>3</a:t>
            </a:r>
            <a:br>
              <a:rPr lang="en-US" sz="1800" b="1" baseline="-25000" dirty="0" smtClean="0"/>
            </a:br>
            <a:endParaRPr lang="en-US" sz="1800" b="1" baseline="-25000" dirty="0" smtClean="0"/>
          </a:p>
          <a:p>
            <a:pPr marL="990600" lvl="1" indent="-533400" eaLnBrk="1" hangingPunct="1">
              <a:lnSpc>
                <a:spcPct val="80000"/>
              </a:lnSpc>
              <a:buFontTx/>
              <a:buAutoNum type="alphaLcParenR"/>
            </a:pPr>
            <a:r>
              <a:rPr lang="en-US" sz="1800" b="1" dirty="0" smtClean="0"/>
              <a:t>Cesium carbonate has the formula Cs</a:t>
            </a:r>
            <a:r>
              <a:rPr lang="en-US" sz="1800" b="1" baseline="-25000" dirty="0" smtClean="0"/>
              <a:t>2</a:t>
            </a:r>
            <a:r>
              <a:rPr lang="en-US" sz="1800" b="1" dirty="0" smtClean="0"/>
              <a:t>(CO</a:t>
            </a:r>
            <a:r>
              <a:rPr lang="en-US" sz="1800" b="1" baseline="-25000" dirty="0" smtClean="0"/>
              <a:t>3</a:t>
            </a:r>
            <a:r>
              <a:rPr lang="en-US" sz="1800" b="1" dirty="0" smtClean="0"/>
              <a:t>)</a:t>
            </a:r>
            <a:br>
              <a:rPr lang="en-US" sz="1800" b="1" dirty="0" smtClean="0"/>
            </a:br>
            <a:r>
              <a:rPr lang="en-US" sz="1800" b="1" dirty="0" smtClean="0"/>
              <a:t/>
            </a:r>
            <a:br>
              <a:rPr lang="en-US" sz="1800" b="1" dirty="0" smtClean="0"/>
            </a:br>
            <a:endParaRPr lang="en-US" sz="1800" b="1" dirty="0" smtClean="0"/>
          </a:p>
          <a:p>
            <a:pPr marL="609600" indent="-609600" eaLnBrk="1" hangingPunct="1">
              <a:lnSpc>
                <a:spcPct val="80000"/>
              </a:lnSpc>
              <a:buFontTx/>
              <a:buAutoNum type="arabicPeriod" startAt="4"/>
            </a:pPr>
            <a:r>
              <a:rPr lang="en-US" sz="2000" b="1" dirty="0" smtClean="0"/>
              <a:t>Name the following anions and give the names and formulas of the acids derived from them: </a:t>
            </a:r>
          </a:p>
          <a:p>
            <a:pPr marL="990600" lvl="1" indent="-533400" eaLnBrk="1" hangingPunct="1">
              <a:lnSpc>
                <a:spcPct val="80000"/>
              </a:lnSpc>
              <a:buFontTx/>
              <a:buAutoNum type="alphaLcParenR"/>
            </a:pPr>
            <a:r>
              <a:rPr lang="en-US" sz="1800" b="1" dirty="0" smtClean="0"/>
              <a:t>Br</a:t>
            </a:r>
            <a:r>
              <a:rPr lang="en-US" sz="1800" b="1" baseline="30000" dirty="0" smtClean="0"/>
              <a:t>-</a:t>
            </a:r>
            <a:br>
              <a:rPr lang="en-US" sz="1800" b="1" baseline="30000" dirty="0" smtClean="0"/>
            </a:br>
            <a:endParaRPr lang="en-US" sz="1800" b="1" baseline="30000" dirty="0" smtClean="0"/>
          </a:p>
          <a:p>
            <a:pPr marL="990600" lvl="1" indent="-533400" eaLnBrk="1" hangingPunct="1">
              <a:lnSpc>
                <a:spcPct val="80000"/>
              </a:lnSpc>
              <a:buFontTx/>
              <a:buAutoNum type="alphaLcParenR"/>
            </a:pPr>
            <a:r>
              <a:rPr lang="en-US" sz="1800" b="1" dirty="0" smtClean="0"/>
              <a:t>IO</a:t>
            </a:r>
            <a:r>
              <a:rPr lang="en-US" sz="1800" b="1" baseline="-25000" dirty="0" smtClean="0"/>
              <a:t>3</a:t>
            </a:r>
            <a:r>
              <a:rPr lang="en-US" sz="1800" b="1" baseline="30000" dirty="0" smtClean="0"/>
              <a:t>-</a:t>
            </a:r>
            <a:br>
              <a:rPr lang="en-US" sz="1800" b="1" baseline="30000" dirty="0" smtClean="0"/>
            </a:br>
            <a:endParaRPr lang="en-US" sz="1800" b="1" baseline="30000" dirty="0" smtClean="0"/>
          </a:p>
          <a:p>
            <a:pPr marL="990600" lvl="1" indent="-533400" eaLnBrk="1" hangingPunct="1">
              <a:lnSpc>
                <a:spcPct val="80000"/>
              </a:lnSpc>
              <a:buFontTx/>
              <a:buAutoNum type="alphaLcParenR"/>
            </a:pPr>
            <a:r>
              <a:rPr lang="en-US" sz="1800" b="1" dirty="0" smtClean="0"/>
              <a:t>CN</a:t>
            </a:r>
            <a:r>
              <a:rPr lang="en-US" sz="1800" b="1" baseline="30000" dirty="0" smtClean="0"/>
              <a:t>-</a:t>
            </a:r>
            <a:br>
              <a:rPr lang="en-US" sz="1800" b="1" baseline="30000" dirty="0" smtClean="0"/>
            </a:br>
            <a:endParaRPr lang="en-US" sz="1800" b="1" baseline="30000" dirty="0" smtClean="0"/>
          </a:p>
          <a:p>
            <a:pPr marL="990600" lvl="1" indent="-533400" eaLnBrk="1" hangingPunct="1">
              <a:lnSpc>
                <a:spcPct val="80000"/>
              </a:lnSpc>
              <a:buFontTx/>
              <a:buAutoNum type="alphaLcParenR"/>
            </a:pPr>
            <a:r>
              <a:rPr lang="en-US" sz="1800" b="1" dirty="0" smtClean="0"/>
              <a:t>SO</a:t>
            </a:r>
            <a:r>
              <a:rPr lang="en-US" sz="1800" b="1" baseline="-25000" dirty="0" smtClean="0"/>
              <a:t>4</a:t>
            </a:r>
            <a:r>
              <a:rPr lang="en-US" sz="1800" b="1" baseline="30000" dirty="0" smtClean="0"/>
              <a:t>2-</a:t>
            </a:r>
            <a:br>
              <a:rPr lang="en-US" sz="1800" b="1" baseline="30000" dirty="0" smtClean="0"/>
            </a:br>
            <a:endParaRPr lang="en-US" sz="1800" b="1" baseline="30000" dirty="0" smtClean="0"/>
          </a:p>
          <a:p>
            <a:pPr marL="990600" lvl="1" indent="-533400" eaLnBrk="1" hangingPunct="1">
              <a:lnSpc>
                <a:spcPct val="80000"/>
              </a:lnSpc>
              <a:buFontTx/>
              <a:buAutoNum type="alphaLcParenR"/>
            </a:pPr>
            <a:r>
              <a:rPr lang="en-US" sz="1800" b="1" dirty="0" smtClean="0"/>
              <a:t>NO</a:t>
            </a:r>
            <a:r>
              <a:rPr lang="en-US" sz="1800" b="1" baseline="-25000" dirty="0" smtClean="0"/>
              <a:t>2</a:t>
            </a:r>
            <a:r>
              <a:rPr lang="en-US" sz="1800" b="1" baseline="30000" dirty="0" smtClean="0"/>
              <a:t>-</a:t>
            </a:r>
          </a:p>
        </p:txBody>
      </p:sp>
      <p:sp>
        <p:nvSpPr>
          <p:cNvPr id="9114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2379AE4D-C565-4B83-ABA6-0176AB6AFC7C}" type="slidenum">
              <a:rPr lang="en-US" u="none" smtClean="0"/>
              <a:pPr eaLnBrk="1" hangingPunct="1"/>
              <a:t>100</a:t>
            </a:fld>
            <a:endParaRPr lang="en-US" u="none" smtClean="0"/>
          </a:p>
        </p:txBody>
      </p:sp>
      <p:sp>
        <p:nvSpPr>
          <p:cNvPr id="91138" name="Rectangle 2"/>
          <p:cNvSpPr>
            <a:spLocks noGrp="1" noChangeArrowheads="1"/>
          </p:cNvSpPr>
          <p:nvPr>
            <p:ph type="title"/>
          </p:nvPr>
        </p:nvSpPr>
        <p:spPr>
          <a:xfrm>
            <a:off x="381000" y="152400"/>
            <a:ext cx="8686800" cy="838200"/>
          </a:xfrm>
        </p:spPr>
        <p:txBody>
          <a:bodyPr>
            <a:normAutofit fontScale="90000"/>
          </a:bodyPr>
          <a:lstStyle/>
          <a:p>
            <a:pPr eaLnBrk="1" hangingPunct="1"/>
            <a:r>
              <a:rPr lang="en-US" sz="3200" dirty="0" smtClean="0"/>
              <a:t>Naming Ionic Compounds Example Questions</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609600" y="1066800"/>
            <a:ext cx="8077200" cy="5059363"/>
          </a:xfrm>
        </p:spPr>
        <p:txBody>
          <a:bodyPr>
            <a:normAutofit lnSpcReduction="10000"/>
          </a:bodyPr>
          <a:lstStyle/>
          <a:p>
            <a:pPr marL="609600" indent="-609600" eaLnBrk="1" hangingPunct="1">
              <a:lnSpc>
                <a:spcPct val="80000"/>
              </a:lnSpc>
            </a:pPr>
            <a:r>
              <a:rPr lang="en-US" sz="2400" smtClean="0"/>
              <a:t>Binary covalent compounds are formed by the combination of two elements, usually nonmetals.</a:t>
            </a:r>
          </a:p>
          <a:p>
            <a:pPr marL="609600" indent="-609600" eaLnBrk="1" hangingPunct="1">
              <a:lnSpc>
                <a:spcPct val="80000"/>
              </a:lnSpc>
            </a:pPr>
            <a:r>
              <a:rPr lang="en-US" sz="2400" smtClean="0"/>
              <a:t>The systematic naming convention is as follows:</a:t>
            </a:r>
          </a:p>
          <a:p>
            <a:pPr marL="990600" lvl="1" indent="-533400" eaLnBrk="1" hangingPunct="1">
              <a:lnSpc>
                <a:spcPct val="80000"/>
              </a:lnSpc>
              <a:buFontTx/>
              <a:buAutoNum type="arabicPeriod"/>
            </a:pPr>
            <a:r>
              <a:rPr lang="en-US" sz="2200" smtClean="0"/>
              <a:t>The element with the lower group number in the periodic table is the first word in the name; the element with the higher group number is the second word.</a:t>
            </a:r>
          </a:p>
          <a:p>
            <a:pPr marL="1371600" lvl="2" indent="-457200" eaLnBrk="1" hangingPunct="1">
              <a:lnSpc>
                <a:spcPct val="80000"/>
              </a:lnSpc>
              <a:buFont typeface="Wingdings" pitchFamily="2" charset="2"/>
              <a:buChar char="ü"/>
            </a:pPr>
            <a:r>
              <a:rPr lang="en-US" sz="2200" smtClean="0"/>
              <a:t>Exception: When the compound contains oxygen and a halogen, the halogen is named first.</a:t>
            </a:r>
          </a:p>
          <a:p>
            <a:pPr marL="990600" lvl="1" indent="-533400" eaLnBrk="1" hangingPunct="1">
              <a:lnSpc>
                <a:spcPct val="80000"/>
              </a:lnSpc>
              <a:buFont typeface="Wingdings" pitchFamily="2" charset="2"/>
              <a:buAutoNum type="arabicPeriod"/>
            </a:pPr>
            <a:r>
              <a:rPr lang="en-US" sz="2200" smtClean="0"/>
              <a:t>If both elements are in the same group, the one with the higher period number is named first.</a:t>
            </a:r>
          </a:p>
          <a:p>
            <a:pPr marL="990600" lvl="1" indent="-533400" eaLnBrk="1" hangingPunct="1">
              <a:lnSpc>
                <a:spcPct val="80000"/>
              </a:lnSpc>
              <a:buFont typeface="Wingdings" pitchFamily="2" charset="2"/>
              <a:buAutoNum type="arabicPeriod"/>
            </a:pPr>
            <a:r>
              <a:rPr lang="en-US" sz="2200" smtClean="0"/>
              <a:t>The second element is named with its root and the suffix “-ide”.</a:t>
            </a:r>
          </a:p>
          <a:p>
            <a:pPr marL="990600" lvl="1" indent="-533400" eaLnBrk="1" hangingPunct="1">
              <a:lnSpc>
                <a:spcPct val="80000"/>
              </a:lnSpc>
              <a:buFont typeface="Wingdings" pitchFamily="2" charset="2"/>
              <a:buAutoNum type="arabicPeriod"/>
            </a:pPr>
            <a:r>
              <a:rPr lang="en-US" sz="2200" smtClean="0"/>
              <a:t>Covalent compounds have Greek numerical prefixes (see table for hydrate prefixes) to indicate the number of atoms of each element in the compound. The first word has a prefix only when more than one atom of the element is present; the second word usually has a numerical prefix.</a:t>
            </a:r>
          </a:p>
        </p:txBody>
      </p:sp>
      <p:sp>
        <p:nvSpPr>
          <p:cNvPr id="92164"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4468178F-C580-4640-B1FA-B2B8B0267E8E}" type="slidenum">
              <a:rPr lang="en-US" u="none" smtClean="0"/>
              <a:pPr eaLnBrk="1" hangingPunct="1"/>
              <a:t>101</a:t>
            </a:fld>
            <a:endParaRPr lang="en-US" u="none" smtClean="0"/>
          </a:p>
        </p:txBody>
      </p:sp>
      <p:sp>
        <p:nvSpPr>
          <p:cNvPr id="92162" name="Rectangle 2"/>
          <p:cNvSpPr>
            <a:spLocks noGrp="1" noChangeArrowheads="1"/>
          </p:cNvSpPr>
          <p:nvPr>
            <p:ph type="title"/>
          </p:nvPr>
        </p:nvSpPr>
        <p:spPr>
          <a:xfrm>
            <a:off x="685800" y="152400"/>
            <a:ext cx="8229600" cy="868363"/>
          </a:xfrm>
        </p:spPr>
        <p:txBody>
          <a:bodyPr>
            <a:normAutofit/>
          </a:bodyPr>
          <a:lstStyle/>
          <a:p>
            <a:pPr eaLnBrk="1" hangingPunct="1"/>
            <a:r>
              <a:rPr lang="en-US" sz="3200" dirty="0" smtClean="0"/>
              <a:t>Naming Binary Covalent Compounds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685800" y="838200"/>
            <a:ext cx="7848600" cy="5181600"/>
          </a:xfrm>
        </p:spPr>
        <p:txBody>
          <a:bodyPr/>
          <a:lstStyle/>
          <a:p>
            <a:pPr marL="0" indent="0" eaLnBrk="1" hangingPunct="1">
              <a:lnSpc>
                <a:spcPct val="90000"/>
              </a:lnSpc>
              <a:buNone/>
            </a:pPr>
            <a:r>
              <a:rPr lang="en-US" sz="2200" dirty="0" smtClean="0"/>
              <a:t>Name the following covalent compounds:</a:t>
            </a:r>
          </a:p>
          <a:p>
            <a:pPr marL="533400" indent="-533400" eaLnBrk="1" hangingPunct="1">
              <a:lnSpc>
                <a:spcPct val="90000"/>
              </a:lnSpc>
              <a:spcBef>
                <a:spcPct val="35000"/>
              </a:spcBef>
              <a:buFontTx/>
              <a:buAutoNum type="arabicPeriod"/>
            </a:pPr>
            <a:r>
              <a:rPr lang="en-US" sz="2200" dirty="0" smtClean="0"/>
              <a:t>N</a:t>
            </a:r>
            <a:r>
              <a:rPr lang="en-US" sz="2200" baseline="-25000" dirty="0" smtClean="0"/>
              <a:t>2</a:t>
            </a:r>
            <a:r>
              <a:rPr lang="en-US" sz="2200" dirty="0" smtClean="0"/>
              <a:t>O</a:t>
            </a:r>
            <a:r>
              <a:rPr lang="en-US" sz="2200" baseline="-25000" dirty="0" smtClean="0"/>
              <a:t>4</a:t>
            </a:r>
          </a:p>
          <a:p>
            <a:pPr marL="533400" indent="-533400" eaLnBrk="1" hangingPunct="1">
              <a:lnSpc>
                <a:spcPct val="90000"/>
              </a:lnSpc>
              <a:spcBef>
                <a:spcPct val="35000"/>
              </a:spcBef>
              <a:buFontTx/>
              <a:buAutoNum type="arabicPeriod"/>
            </a:pPr>
            <a:r>
              <a:rPr lang="en-US" sz="2200" dirty="0" smtClean="0"/>
              <a:t>Cl</a:t>
            </a:r>
            <a:r>
              <a:rPr lang="en-US" sz="2200" baseline="-25000" dirty="0" smtClean="0"/>
              <a:t>3</a:t>
            </a:r>
            <a:r>
              <a:rPr lang="en-US" sz="2200" dirty="0" smtClean="0"/>
              <a:t>O</a:t>
            </a:r>
          </a:p>
          <a:p>
            <a:pPr marL="533400" indent="-533400" eaLnBrk="1" hangingPunct="1">
              <a:lnSpc>
                <a:spcPct val="90000"/>
              </a:lnSpc>
              <a:spcBef>
                <a:spcPct val="35000"/>
              </a:spcBef>
              <a:buFontTx/>
              <a:buAutoNum type="arabicPeriod"/>
            </a:pPr>
            <a:r>
              <a:rPr lang="en-US" sz="2200" dirty="0" smtClean="0"/>
              <a:t>PF</a:t>
            </a:r>
            <a:r>
              <a:rPr lang="en-US" sz="2200" baseline="-25000" dirty="0" smtClean="0"/>
              <a:t>3</a:t>
            </a:r>
          </a:p>
          <a:p>
            <a:pPr marL="533400" indent="-533400" eaLnBrk="1" hangingPunct="1">
              <a:lnSpc>
                <a:spcPct val="90000"/>
              </a:lnSpc>
              <a:spcBef>
                <a:spcPct val="35000"/>
              </a:spcBef>
              <a:buFontTx/>
              <a:buAutoNum type="arabicPeriod"/>
            </a:pPr>
            <a:r>
              <a:rPr lang="en-US" sz="2200" dirty="0" smtClean="0"/>
              <a:t>C</a:t>
            </a:r>
            <a:r>
              <a:rPr lang="en-US" sz="2200" baseline="-25000" dirty="0" smtClean="0"/>
              <a:t>3</a:t>
            </a:r>
            <a:r>
              <a:rPr lang="en-US" sz="2200" dirty="0" smtClean="0"/>
              <a:t>H</a:t>
            </a:r>
            <a:r>
              <a:rPr lang="en-US" sz="2200" baseline="-25000" dirty="0" smtClean="0"/>
              <a:t>6</a:t>
            </a:r>
          </a:p>
          <a:p>
            <a:pPr marL="533400" indent="-533400" eaLnBrk="1" hangingPunct="1">
              <a:lnSpc>
                <a:spcPct val="90000"/>
              </a:lnSpc>
              <a:spcBef>
                <a:spcPct val="35000"/>
              </a:spcBef>
              <a:buFontTx/>
              <a:buAutoNum type="arabicPeriod"/>
            </a:pPr>
            <a:r>
              <a:rPr lang="en-US" sz="2200" dirty="0" smtClean="0"/>
              <a:t>S</a:t>
            </a:r>
            <a:r>
              <a:rPr lang="en-US" sz="2200" baseline="-25000" dirty="0" smtClean="0"/>
              <a:t>2</a:t>
            </a:r>
            <a:r>
              <a:rPr lang="en-US" sz="2200" dirty="0" smtClean="0"/>
              <a:t>Br</a:t>
            </a:r>
            <a:r>
              <a:rPr lang="en-US" sz="2200" baseline="-25000" dirty="0" smtClean="0"/>
              <a:t>7</a:t>
            </a:r>
            <a:br>
              <a:rPr lang="en-US" sz="2200" baseline="-25000" dirty="0" smtClean="0"/>
            </a:br>
            <a:endParaRPr lang="en-US" sz="2200" baseline="-25000" dirty="0" smtClean="0"/>
          </a:p>
          <a:p>
            <a:pPr marL="0" indent="0" eaLnBrk="1" hangingPunct="1">
              <a:lnSpc>
                <a:spcPct val="90000"/>
              </a:lnSpc>
              <a:buNone/>
            </a:pPr>
            <a:r>
              <a:rPr lang="en-US" sz="2200" dirty="0" smtClean="0"/>
              <a:t>Give the chemical formula for each of the given names:</a:t>
            </a:r>
          </a:p>
          <a:p>
            <a:pPr marL="533400" indent="-533400" eaLnBrk="1" hangingPunct="1">
              <a:lnSpc>
                <a:spcPct val="90000"/>
              </a:lnSpc>
              <a:spcBef>
                <a:spcPct val="35000"/>
              </a:spcBef>
              <a:buFontTx/>
              <a:buAutoNum type="arabicPeriod"/>
            </a:pPr>
            <a:r>
              <a:rPr lang="en-US" sz="2200" dirty="0" err="1" smtClean="0"/>
              <a:t>Tetraphosphorous</a:t>
            </a:r>
            <a:r>
              <a:rPr lang="en-US" sz="2200" dirty="0" smtClean="0"/>
              <a:t> </a:t>
            </a:r>
            <a:r>
              <a:rPr lang="en-US" sz="2200" dirty="0" err="1" smtClean="0"/>
              <a:t>hexanitride</a:t>
            </a:r>
            <a:endParaRPr lang="en-US" sz="2200" dirty="0" smtClean="0"/>
          </a:p>
          <a:p>
            <a:pPr marL="533400" indent="-533400" eaLnBrk="1" hangingPunct="1">
              <a:lnSpc>
                <a:spcPct val="90000"/>
              </a:lnSpc>
              <a:spcBef>
                <a:spcPct val="35000"/>
              </a:spcBef>
              <a:buFontTx/>
              <a:buAutoNum type="arabicPeriod"/>
            </a:pPr>
            <a:r>
              <a:rPr lang="en-US" sz="2200" dirty="0" smtClean="0"/>
              <a:t>Sulfur dioxide</a:t>
            </a:r>
          </a:p>
          <a:p>
            <a:pPr marL="533400" indent="-533400" eaLnBrk="1" hangingPunct="1">
              <a:lnSpc>
                <a:spcPct val="90000"/>
              </a:lnSpc>
              <a:spcBef>
                <a:spcPct val="35000"/>
              </a:spcBef>
              <a:buFontTx/>
              <a:buAutoNum type="arabicPeriod"/>
            </a:pPr>
            <a:r>
              <a:rPr lang="en-US" sz="2200" dirty="0" smtClean="0"/>
              <a:t>Carbon monoxide</a:t>
            </a:r>
          </a:p>
          <a:p>
            <a:pPr marL="533400" indent="-533400" eaLnBrk="1" hangingPunct="1">
              <a:lnSpc>
                <a:spcPct val="90000"/>
              </a:lnSpc>
              <a:spcBef>
                <a:spcPct val="35000"/>
              </a:spcBef>
              <a:buFontTx/>
              <a:buAutoNum type="arabicPeriod"/>
            </a:pPr>
            <a:r>
              <a:rPr lang="en-US" sz="2200" dirty="0" err="1" smtClean="0"/>
              <a:t>Dihydrogen</a:t>
            </a:r>
            <a:r>
              <a:rPr lang="en-US" sz="2200" dirty="0" smtClean="0"/>
              <a:t> monoxide</a:t>
            </a:r>
          </a:p>
          <a:p>
            <a:pPr marL="533400" indent="-533400" eaLnBrk="1" hangingPunct="1">
              <a:lnSpc>
                <a:spcPct val="90000"/>
              </a:lnSpc>
              <a:spcBef>
                <a:spcPct val="35000"/>
              </a:spcBef>
              <a:buFontTx/>
              <a:buAutoNum type="arabicPeriod"/>
            </a:pPr>
            <a:r>
              <a:rPr lang="en-US" sz="2200" dirty="0" err="1" smtClean="0"/>
              <a:t>Dicarbon</a:t>
            </a:r>
            <a:r>
              <a:rPr lang="en-US" sz="2200" dirty="0" smtClean="0"/>
              <a:t> </a:t>
            </a:r>
            <a:r>
              <a:rPr lang="en-US" sz="2200" dirty="0" err="1" smtClean="0"/>
              <a:t>pentachloride</a:t>
            </a:r>
            <a:endParaRPr lang="en-US" sz="2200" dirty="0" smtClean="0"/>
          </a:p>
          <a:p>
            <a:pPr marL="533400" indent="-533400" eaLnBrk="1" hangingPunct="1">
              <a:lnSpc>
                <a:spcPct val="90000"/>
              </a:lnSpc>
            </a:pPr>
            <a:endParaRPr lang="en-US" sz="2200" dirty="0" smtClean="0"/>
          </a:p>
        </p:txBody>
      </p:sp>
      <p:sp>
        <p:nvSpPr>
          <p:cNvPr id="93188"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A75CC9E6-CEF3-4910-B3CA-1FDAB9FA0097}" type="slidenum">
              <a:rPr lang="en-US" u="none" smtClean="0"/>
              <a:pPr eaLnBrk="1" hangingPunct="1"/>
              <a:t>102</a:t>
            </a:fld>
            <a:endParaRPr lang="en-US" u="none" smtClean="0"/>
          </a:p>
        </p:txBody>
      </p:sp>
      <p:sp>
        <p:nvSpPr>
          <p:cNvPr id="93186" name="Rectangle 2"/>
          <p:cNvSpPr>
            <a:spLocks noGrp="1" noChangeArrowheads="1"/>
          </p:cNvSpPr>
          <p:nvPr>
            <p:ph type="title"/>
          </p:nvPr>
        </p:nvSpPr>
        <p:spPr>
          <a:xfrm>
            <a:off x="990600" y="76200"/>
            <a:ext cx="8075613" cy="808038"/>
          </a:xfrm>
        </p:spPr>
        <p:txBody>
          <a:bodyPr>
            <a:normAutofit/>
          </a:bodyPr>
          <a:lstStyle/>
          <a:p>
            <a:pPr eaLnBrk="1" hangingPunct="1"/>
            <a:r>
              <a:rPr lang="en-US" sz="3200" dirty="0" smtClean="0"/>
              <a:t>Naming Binary Covalent Compounds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304800" y="914400"/>
            <a:ext cx="8610600" cy="5334000"/>
          </a:xfrm>
        </p:spPr>
        <p:txBody>
          <a:bodyPr/>
          <a:lstStyle/>
          <a:p>
            <a:pPr marL="609600" indent="-609600" eaLnBrk="1" hangingPunct="1">
              <a:buFontTx/>
              <a:buAutoNum type="arabicPeriod"/>
            </a:pPr>
            <a:r>
              <a:rPr lang="en-US" sz="2800" smtClean="0"/>
              <a:t>Answer the following questions:</a:t>
            </a:r>
          </a:p>
          <a:p>
            <a:pPr marL="990600" lvl="1" indent="-533400" eaLnBrk="1" hangingPunct="1">
              <a:buFontTx/>
              <a:buAutoNum type="alphaLcParenR"/>
            </a:pPr>
            <a:r>
              <a:rPr lang="en-US" sz="2400" smtClean="0"/>
              <a:t>What is the formula of carbon disulfide?</a:t>
            </a:r>
          </a:p>
          <a:p>
            <a:pPr marL="990600" lvl="1" indent="-533400" eaLnBrk="1" hangingPunct="1">
              <a:buFontTx/>
              <a:buAutoNum type="alphaLcParenR"/>
            </a:pPr>
            <a:r>
              <a:rPr lang="en-US" sz="2400" smtClean="0"/>
              <a:t>What is the name of PCl</a:t>
            </a:r>
            <a:r>
              <a:rPr lang="en-US" sz="2400" baseline="-25000" smtClean="0"/>
              <a:t>5</a:t>
            </a:r>
            <a:r>
              <a:rPr lang="en-US" sz="2400" smtClean="0"/>
              <a:t>?</a:t>
            </a:r>
          </a:p>
          <a:p>
            <a:pPr marL="990600" lvl="1" indent="-533400" eaLnBrk="1" hangingPunct="1">
              <a:buFontTx/>
              <a:buAutoNum type="alphaLcParenR"/>
            </a:pPr>
            <a:r>
              <a:rPr lang="en-US" sz="2400" smtClean="0"/>
              <a:t>Give the name and formula of the compound whose molecules each consist of two N atoms and four O atoms.</a:t>
            </a:r>
          </a:p>
          <a:p>
            <a:pPr marL="609600" indent="-609600" eaLnBrk="1" hangingPunct="1">
              <a:buFontTx/>
              <a:buAutoNum type="arabicPeriod" startAt="2"/>
            </a:pPr>
            <a:r>
              <a:rPr lang="en-US" sz="2800" smtClean="0"/>
              <a:t>Explain what is wrong with the name or formula in the second part of each statement and correct it:</a:t>
            </a:r>
          </a:p>
          <a:p>
            <a:pPr marL="990600" lvl="1" indent="-533400" eaLnBrk="1" hangingPunct="1">
              <a:buFontTx/>
              <a:buAutoNum type="alphaLcParenR"/>
            </a:pPr>
            <a:r>
              <a:rPr lang="en-US" sz="2400" smtClean="0"/>
              <a:t>SF</a:t>
            </a:r>
            <a:r>
              <a:rPr lang="en-US" sz="2400" baseline="-25000" smtClean="0"/>
              <a:t>4</a:t>
            </a:r>
            <a:r>
              <a:rPr lang="en-US" sz="2400" smtClean="0"/>
              <a:t> is monosulfur pentafluoride</a:t>
            </a:r>
          </a:p>
          <a:p>
            <a:pPr marL="990600" lvl="1" indent="-533400" eaLnBrk="1" hangingPunct="1">
              <a:buFontTx/>
              <a:buAutoNum type="alphaLcParenR"/>
            </a:pPr>
            <a:r>
              <a:rPr lang="en-US" sz="2400" smtClean="0"/>
              <a:t>Dichlorine heptaoxide is Cl</a:t>
            </a:r>
            <a:r>
              <a:rPr lang="en-US" sz="2400" baseline="-25000" smtClean="0"/>
              <a:t>2</a:t>
            </a:r>
            <a:r>
              <a:rPr lang="en-US" sz="2400" smtClean="0"/>
              <a:t>O</a:t>
            </a:r>
            <a:r>
              <a:rPr lang="en-US" sz="2400" baseline="-25000" smtClean="0"/>
              <a:t>6</a:t>
            </a:r>
          </a:p>
          <a:p>
            <a:pPr marL="990600" lvl="1" indent="-533400" eaLnBrk="1" hangingPunct="1">
              <a:buFontTx/>
              <a:buAutoNum type="alphaLcParenR"/>
            </a:pPr>
            <a:r>
              <a:rPr lang="en-US" sz="2400" smtClean="0"/>
              <a:t>N</a:t>
            </a:r>
            <a:r>
              <a:rPr lang="en-US" sz="2400" baseline="-25000" smtClean="0"/>
              <a:t>2</a:t>
            </a:r>
            <a:r>
              <a:rPr lang="en-US" sz="2400" smtClean="0"/>
              <a:t>O</a:t>
            </a:r>
            <a:r>
              <a:rPr lang="en-US" sz="2400" baseline="-25000" smtClean="0"/>
              <a:t>3</a:t>
            </a:r>
            <a:r>
              <a:rPr lang="en-US" sz="2400" smtClean="0"/>
              <a:t> is dinitrotrioxide</a:t>
            </a:r>
          </a:p>
          <a:p>
            <a:pPr marL="609600" indent="-609600" eaLnBrk="1" hangingPunct="1">
              <a:buFontTx/>
              <a:buAutoNum type="alphaLcParenR"/>
            </a:pPr>
            <a:endParaRPr lang="en-US" sz="2800" smtClean="0"/>
          </a:p>
        </p:txBody>
      </p:sp>
      <p:sp>
        <p:nvSpPr>
          <p:cNvPr id="9421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A9A2328D-0DFF-41E9-8533-327CD17FBEA1}" type="slidenum">
              <a:rPr lang="en-US" u="none" smtClean="0"/>
              <a:pPr eaLnBrk="1" hangingPunct="1"/>
              <a:t>103</a:t>
            </a:fld>
            <a:endParaRPr lang="en-US" u="none" smtClean="0"/>
          </a:p>
        </p:txBody>
      </p:sp>
      <p:sp>
        <p:nvSpPr>
          <p:cNvPr id="94210" name="Rectangle 2"/>
          <p:cNvSpPr>
            <a:spLocks noGrp="1" noChangeArrowheads="1"/>
          </p:cNvSpPr>
          <p:nvPr>
            <p:ph type="title"/>
          </p:nvPr>
        </p:nvSpPr>
        <p:spPr>
          <a:xfrm>
            <a:off x="0" y="-30163"/>
            <a:ext cx="9144000" cy="944563"/>
          </a:xfrm>
        </p:spPr>
        <p:txBody>
          <a:bodyPr>
            <a:normAutofit fontScale="90000"/>
          </a:bodyPr>
          <a:lstStyle/>
          <a:p>
            <a:pPr eaLnBrk="1" hangingPunct="1"/>
            <a:r>
              <a:rPr lang="en-US" sz="2800" smtClean="0"/>
              <a:t>Naming Binary Covalent Compounds Example Problems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457200" y="914400"/>
            <a:ext cx="8229600" cy="3429000"/>
          </a:xfrm>
        </p:spPr>
        <p:txBody>
          <a:bodyPr/>
          <a:lstStyle/>
          <a:p>
            <a:pPr eaLnBrk="1" hangingPunct="1"/>
            <a:r>
              <a:rPr lang="en-US" sz="2000" dirty="0" smtClean="0"/>
              <a:t>Alkanes are the simplest type of hydrocarbon (the simplest type of organic compound containing only hydrogen and carbon).</a:t>
            </a:r>
          </a:p>
          <a:p>
            <a:pPr eaLnBrk="1" hangingPunct="1"/>
            <a:r>
              <a:rPr lang="en-US" sz="2000" dirty="0" smtClean="0"/>
              <a:t>Alkanes are named with a prefix plus the suffix “-</a:t>
            </a:r>
            <a:r>
              <a:rPr lang="en-US" sz="2000" dirty="0" err="1" smtClean="0"/>
              <a:t>ane</a:t>
            </a:r>
            <a:r>
              <a:rPr lang="en-US" sz="2000" dirty="0" smtClean="0"/>
              <a:t>”.</a:t>
            </a:r>
          </a:p>
          <a:p>
            <a:pPr eaLnBrk="1" hangingPunct="1"/>
            <a:r>
              <a:rPr lang="en-US" sz="2000" dirty="0" smtClean="0"/>
              <a:t>The table below gives the names and formulas for the first 10 straight chain alkanes.</a:t>
            </a:r>
          </a:p>
        </p:txBody>
      </p:sp>
      <p:sp>
        <p:nvSpPr>
          <p:cNvPr id="95274"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D9D40D2B-0B5D-4150-803E-8BCBDF989E3D}" type="slidenum">
              <a:rPr lang="en-US" u="none" smtClean="0"/>
              <a:pPr eaLnBrk="1" hangingPunct="1"/>
              <a:t>104</a:t>
            </a:fld>
            <a:endParaRPr lang="en-US" u="none" smtClean="0"/>
          </a:p>
        </p:txBody>
      </p:sp>
      <p:sp>
        <p:nvSpPr>
          <p:cNvPr id="95234" name="Rectangle 2"/>
          <p:cNvSpPr>
            <a:spLocks noGrp="1" noChangeArrowheads="1"/>
          </p:cNvSpPr>
          <p:nvPr>
            <p:ph type="title"/>
          </p:nvPr>
        </p:nvSpPr>
        <p:spPr>
          <a:xfrm>
            <a:off x="2601913" y="274638"/>
            <a:ext cx="4027487" cy="639762"/>
          </a:xfrm>
        </p:spPr>
        <p:txBody>
          <a:bodyPr>
            <a:normAutofit fontScale="90000"/>
          </a:bodyPr>
          <a:lstStyle/>
          <a:p>
            <a:pPr eaLnBrk="1" hangingPunct="1"/>
            <a:r>
              <a:rPr lang="en-US" sz="4000" smtClean="0"/>
              <a:t>Naming Alkanes</a:t>
            </a:r>
          </a:p>
        </p:txBody>
      </p:sp>
      <p:graphicFrame>
        <p:nvGraphicFramePr>
          <p:cNvPr id="59437" name="Group 45"/>
          <p:cNvGraphicFramePr>
            <a:graphicFrameLocks noGrp="1"/>
          </p:cNvGraphicFramePr>
          <p:nvPr>
            <p:extLst>
              <p:ext uri="{D42A27DB-BD31-4B8C-83A1-F6EECF244321}">
                <p14:modId xmlns:p14="http://schemas.microsoft.com/office/powerpoint/2010/main" val="3235253642"/>
              </p:ext>
            </p:extLst>
          </p:nvPr>
        </p:nvGraphicFramePr>
        <p:xfrm>
          <a:off x="2438400" y="2743200"/>
          <a:ext cx="4114800" cy="3581403"/>
        </p:xfrm>
        <a:graphic>
          <a:graphicData uri="http://schemas.openxmlformats.org/drawingml/2006/table">
            <a:tbl>
              <a:tblPr/>
              <a:tblGrid>
                <a:gridCol w="2057400"/>
                <a:gridCol w="2057400"/>
              </a:tblGrid>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Formula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Methane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CH</a:t>
                      </a:r>
                      <a:r>
                        <a:rPr kumimoji="0" lang="en-US" sz="1400" b="0" i="0" u="none" strike="noStrike" cap="none" normalizeH="0" baseline="-25000" smtClean="0">
                          <a:ln>
                            <a:noFill/>
                          </a:ln>
                          <a:solidFill>
                            <a:schemeClr val="tx1"/>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Ethane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a:t>
                      </a:r>
                      <a:r>
                        <a:rPr kumimoji="0" lang="en-US" sz="1400" b="0" i="0" u="none" strike="noStrike" cap="none" normalizeH="0" baseline="-25000" smtClean="0">
                          <a:ln>
                            <a:noFill/>
                          </a:ln>
                          <a:solidFill>
                            <a:schemeClr val="tx1"/>
                          </a:solidFill>
                          <a:effectLst/>
                          <a:latin typeface="Arial" pitchFamily="34" charset="0"/>
                          <a:cs typeface="Arial" pitchFamily="34" charset="0"/>
                        </a:rPr>
                        <a:t>2</a:t>
                      </a:r>
                      <a:r>
                        <a:rPr kumimoji="0" lang="en-US" sz="1400" b="0" i="0" u="none" strike="noStrike" cap="none" normalizeH="0" baseline="0" smtClean="0">
                          <a:ln>
                            <a:noFill/>
                          </a:ln>
                          <a:solidFill>
                            <a:schemeClr val="tx1"/>
                          </a:solidFill>
                          <a:effectLst/>
                          <a:latin typeface="Arial" pitchFamily="34" charset="0"/>
                          <a:cs typeface="Arial" pitchFamily="34" charset="0"/>
                        </a:rPr>
                        <a:t>H</a:t>
                      </a:r>
                      <a:r>
                        <a:rPr kumimoji="0" lang="en-US" sz="1400" b="0" i="0" u="none" strike="noStrike" cap="none" normalizeH="0" baseline="-25000" smtClean="0">
                          <a:ln>
                            <a:noFill/>
                          </a:ln>
                          <a:solidFill>
                            <a:schemeClr val="tx1"/>
                          </a:solidFill>
                          <a:effectLst/>
                          <a:latin typeface="Arial" pitchFamily="34" charset="0"/>
                          <a:cs typeface="Arial"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Propane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a:t>
                      </a:r>
                      <a:r>
                        <a:rPr kumimoji="0" lang="en-US" sz="1400" b="0" i="0" u="none" strike="noStrike" cap="none" normalizeH="0" baseline="-25000" smtClean="0">
                          <a:ln>
                            <a:noFill/>
                          </a:ln>
                          <a:solidFill>
                            <a:schemeClr val="tx1"/>
                          </a:solidFill>
                          <a:effectLst/>
                          <a:latin typeface="Arial" pitchFamily="34" charset="0"/>
                          <a:cs typeface="Arial" pitchFamily="34" charset="0"/>
                        </a:rPr>
                        <a:t>3</a:t>
                      </a:r>
                      <a:r>
                        <a:rPr kumimoji="0" lang="en-US" sz="1400" b="0" i="0" u="none" strike="noStrike" cap="none" normalizeH="0" baseline="0" smtClean="0">
                          <a:ln>
                            <a:noFill/>
                          </a:ln>
                          <a:solidFill>
                            <a:schemeClr val="tx1"/>
                          </a:solidFill>
                          <a:effectLst/>
                          <a:latin typeface="Arial" pitchFamily="34" charset="0"/>
                          <a:cs typeface="Arial" pitchFamily="34" charset="0"/>
                        </a:rPr>
                        <a:t>H</a:t>
                      </a:r>
                      <a:r>
                        <a:rPr kumimoji="0" lang="en-US" sz="1400" b="0" i="0" u="none" strike="noStrike" cap="none" normalizeH="0" baseline="-25000" smtClean="0">
                          <a:ln>
                            <a:noFill/>
                          </a:ln>
                          <a:solidFill>
                            <a:schemeClr val="tx1"/>
                          </a:solidFill>
                          <a:effectLst/>
                          <a:latin typeface="Arial" pitchFamily="34" charset="0"/>
                          <a:cs typeface="Arial"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33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Butane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a:t>
                      </a:r>
                      <a:r>
                        <a:rPr kumimoji="0" lang="en-US" sz="1400" b="0" i="0" u="none" strike="noStrike" cap="none" normalizeH="0" baseline="-25000" smtClean="0">
                          <a:ln>
                            <a:noFill/>
                          </a:ln>
                          <a:solidFill>
                            <a:schemeClr val="tx1"/>
                          </a:solidFill>
                          <a:effectLst/>
                          <a:latin typeface="Arial" pitchFamily="34" charset="0"/>
                          <a:cs typeface="Arial" pitchFamily="34" charset="0"/>
                        </a:rPr>
                        <a:t>4</a:t>
                      </a:r>
                      <a:r>
                        <a:rPr kumimoji="0" lang="en-US" sz="1400" b="0" i="0" u="none" strike="noStrike" cap="none" normalizeH="0" baseline="0" smtClean="0">
                          <a:ln>
                            <a:noFill/>
                          </a:ln>
                          <a:solidFill>
                            <a:schemeClr val="tx1"/>
                          </a:solidFill>
                          <a:effectLst/>
                          <a:latin typeface="Arial" pitchFamily="34" charset="0"/>
                          <a:cs typeface="Arial" pitchFamily="34" charset="0"/>
                        </a:rPr>
                        <a:t>H</a:t>
                      </a:r>
                      <a:r>
                        <a:rPr kumimoji="0" lang="en-US" sz="1400" b="0" i="0" u="none" strike="noStrike" cap="none" normalizeH="0" baseline="-25000" smtClean="0">
                          <a:ln>
                            <a:noFill/>
                          </a:ln>
                          <a:solidFill>
                            <a:schemeClr val="tx1"/>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Pentane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a:t>
                      </a:r>
                      <a:r>
                        <a:rPr kumimoji="0" lang="en-US" sz="1400" b="0" i="0" u="none" strike="noStrike" cap="none" normalizeH="0" baseline="-25000" smtClean="0">
                          <a:ln>
                            <a:noFill/>
                          </a:ln>
                          <a:solidFill>
                            <a:schemeClr val="tx1"/>
                          </a:solidFill>
                          <a:effectLst/>
                          <a:latin typeface="Arial" pitchFamily="34" charset="0"/>
                          <a:cs typeface="Arial" pitchFamily="34" charset="0"/>
                        </a:rPr>
                        <a:t>5</a:t>
                      </a:r>
                      <a:r>
                        <a:rPr kumimoji="0" lang="en-US" sz="1400" b="0" i="0" u="none" strike="noStrike" cap="none" normalizeH="0" baseline="0" smtClean="0">
                          <a:ln>
                            <a:noFill/>
                          </a:ln>
                          <a:solidFill>
                            <a:schemeClr val="tx1"/>
                          </a:solidFill>
                          <a:effectLst/>
                          <a:latin typeface="Arial" pitchFamily="34" charset="0"/>
                          <a:cs typeface="Arial" pitchFamily="34" charset="0"/>
                        </a:rPr>
                        <a:t>H</a:t>
                      </a:r>
                      <a:r>
                        <a:rPr kumimoji="0" lang="en-US" sz="1400" b="0" i="0" u="none" strike="noStrike" cap="none" normalizeH="0" baseline="-25000" smtClean="0">
                          <a:ln>
                            <a:noFill/>
                          </a:ln>
                          <a:solidFill>
                            <a:schemeClr val="tx1"/>
                          </a:solidFill>
                          <a:effectLst/>
                          <a:latin typeface="Arial" pitchFamily="34" charset="0"/>
                          <a:cs typeface="Arial"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Hexane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a:t>
                      </a:r>
                      <a:r>
                        <a:rPr kumimoji="0" lang="en-US" sz="1400" b="0" i="0" u="none" strike="noStrike" cap="none" normalizeH="0" baseline="-25000" smtClean="0">
                          <a:ln>
                            <a:noFill/>
                          </a:ln>
                          <a:solidFill>
                            <a:schemeClr val="tx1"/>
                          </a:solidFill>
                          <a:effectLst/>
                          <a:latin typeface="Arial" pitchFamily="34" charset="0"/>
                          <a:cs typeface="Arial" pitchFamily="34" charset="0"/>
                        </a:rPr>
                        <a:t>6</a:t>
                      </a:r>
                      <a:r>
                        <a:rPr kumimoji="0" lang="en-US" sz="1400" b="0" i="0" u="none" strike="noStrike" cap="none" normalizeH="0" baseline="0" smtClean="0">
                          <a:ln>
                            <a:noFill/>
                          </a:ln>
                          <a:solidFill>
                            <a:schemeClr val="tx1"/>
                          </a:solidFill>
                          <a:effectLst/>
                          <a:latin typeface="Arial" pitchFamily="34" charset="0"/>
                          <a:cs typeface="Arial" pitchFamily="34" charset="0"/>
                        </a:rPr>
                        <a:t>H</a:t>
                      </a:r>
                      <a:r>
                        <a:rPr kumimoji="0" lang="en-US" sz="1400" b="0" i="0" u="none" strike="noStrike" cap="none" normalizeH="0" baseline="-25000" smtClean="0">
                          <a:ln>
                            <a:noFill/>
                          </a:ln>
                          <a:solidFill>
                            <a:schemeClr val="tx1"/>
                          </a:solidFill>
                          <a:effectLst/>
                          <a:latin typeface="Arial" pitchFamily="34" charset="0"/>
                          <a:cs typeface="Arial" pitchFamily="34"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Heptane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a:t>
                      </a:r>
                      <a:r>
                        <a:rPr kumimoji="0" lang="en-US" sz="1400" b="0" i="0" u="none" strike="noStrike" cap="none" normalizeH="0" baseline="-25000" smtClean="0">
                          <a:ln>
                            <a:noFill/>
                          </a:ln>
                          <a:solidFill>
                            <a:schemeClr val="tx1"/>
                          </a:solidFill>
                          <a:effectLst/>
                          <a:latin typeface="Arial" pitchFamily="34" charset="0"/>
                          <a:cs typeface="Arial" pitchFamily="34" charset="0"/>
                        </a:rPr>
                        <a:t>7</a:t>
                      </a:r>
                      <a:r>
                        <a:rPr kumimoji="0" lang="en-US" sz="1400" b="0" i="0" u="none" strike="noStrike" cap="none" normalizeH="0" baseline="0" smtClean="0">
                          <a:ln>
                            <a:noFill/>
                          </a:ln>
                          <a:solidFill>
                            <a:schemeClr val="tx1"/>
                          </a:solidFill>
                          <a:effectLst/>
                          <a:latin typeface="Arial" pitchFamily="34" charset="0"/>
                          <a:cs typeface="Arial" pitchFamily="34" charset="0"/>
                        </a:rPr>
                        <a:t>H</a:t>
                      </a:r>
                      <a:r>
                        <a:rPr kumimoji="0" lang="en-US" sz="1400" b="0" i="0" u="none" strike="noStrike" cap="none" normalizeH="0" baseline="-25000" smtClean="0">
                          <a:ln>
                            <a:noFill/>
                          </a:ln>
                          <a:solidFill>
                            <a:schemeClr val="tx1"/>
                          </a:solidFill>
                          <a:effectLst/>
                          <a:latin typeface="Arial" pitchFamily="34" charset="0"/>
                          <a:cs typeface="Arial"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Octane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a:t>
                      </a:r>
                      <a:r>
                        <a:rPr kumimoji="0" lang="en-US" sz="1400" b="0" i="0" u="none" strike="noStrike" cap="none" normalizeH="0" baseline="-25000" smtClean="0">
                          <a:ln>
                            <a:noFill/>
                          </a:ln>
                          <a:solidFill>
                            <a:schemeClr val="tx1"/>
                          </a:solidFill>
                          <a:effectLst/>
                          <a:latin typeface="Arial" pitchFamily="34" charset="0"/>
                          <a:cs typeface="Arial" pitchFamily="34" charset="0"/>
                        </a:rPr>
                        <a:t>8</a:t>
                      </a:r>
                      <a:r>
                        <a:rPr kumimoji="0" lang="en-US" sz="1400" b="0" i="0" u="none" strike="noStrike" cap="none" normalizeH="0" baseline="0" smtClean="0">
                          <a:ln>
                            <a:noFill/>
                          </a:ln>
                          <a:solidFill>
                            <a:schemeClr val="tx1"/>
                          </a:solidFill>
                          <a:effectLst/>
                          <a:latin typeface="Arial" pitchFamily="34" charset="0"/>
                          <a:cs typeface="Arial" pitchFamily="34" charset="0"/>
                        </a:rPr>
                        <a:t>H</a:t>
                      </a:r>
                      <a:r>
                        <a:rPr kumimoji="0" lang="en-US" sz="1400" b="0" i="0" u="none" strike="noStrike" cap="none" normalizeH="0" baseline="-25000" smtClean="0">
                          <a:ln>
                            <a:noFill/>
                          </a:ln>
                          <a:solidFill>
                            <a:schemeClr val="tx1"/>
                          </a:solidFill>
                          <a:effectLst/>
                          <a:latin typeface="Arial" pitchFamily="34" charset="0"/>
                          <a:cs typeface="Arial" pitchFamily="34"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Nonane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a:t>
                      </a:r>
                      <a:r>
                        <a:rPr kumimoji="0" lang="en-US" sz="1400" b="0" i="0" u="none" strike="noStrike" cap="none" normalizeH="0" baseline="-25000" smtClean="0">
                          <a:ln>
                            <a:noFill/>
                          </a:ln>
                          <a:solidFill>
                            <a:schemeClr val="tx1"/>
                          </a:solidFill>
                          <a:effectLst/>
                          <a:latin typeface="Arial" pitchFamily="34" charset="0"/>
                          <a:cs typeface="Arial" pitchFamily="34" charset="0"/>
                        </a:rPr>
                        <a:t>9</a:t>
                      </a:r>
                      <a:r>
                        <a:rPr kumimoji="0" lang="en-US" sz="1400" b="0" i="0" u="none" strike="noStrike" cap="none" normalizeH="0" baseline="0" smtClean="0">
                          <a:ln>
                            <a:noFill/>
                          </a:ln>
                          <a:solidFill>
                            <a:schemeClr val="tx1"/>
                          </a:solidFill>
                          <a:effectLst/>
                          <a:latin typeface="Arial" pitchFamily="34" charset="0"/>
                          <a:cs typeface="Arial" pitchFamily="34" charset="0"/>
                        </a:rPr>
                        <a:t>H</a:t>
                      </a:r>
                      <a:r>
                        <a:rPr kumimoji="0" lang="en-US" sz="1400" b="0" i="0" u="none" strike="noStrike" cap="none" normalizeH="0" baseline="-25000" smtClean="0">
                          <a:ln>
                            <a:noFill/>
                          </a:ln>
                          <a:solidFill>
                            <a:schemeClr val="tx1"/>
                          </a:solidFill>
                          <a:effectLst/>
                          <a:latin typeface="Arial" pitchFamily="34" charset="0"/>
                          <a:cs typeface="Arial" pitchFamily="34"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Decane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C</a:t>
                      </a:r>
                      <a:r>
                        <a:rPr kumimoji="0" lang="en-US" sz="1400" b="0" i="0" u="none" strike="noStrike" cap="none" normalizeH="0" baseline="-25000" dirty="0" smtClean="0">
                          <a:ln>
                            <a:noFill/>
                          </a:ln>
                          <a:solidFill>
                            <a:schemeClr val="tx1"/>
                          </a:solidFill>
                          <a:effectLst/>
                          <a:latin typeface="Arial" pitchFamily="34" charset="0"/>
                          <a:cs typeface="Arial" pitchFamily="34" charset="0"/>
                        </a:rPr>
                        <a:t>10</a:t>
                      </a:r>
                      <a:r>
                        <a:rPr kumimoji="0" lang="en-US" sz="1400" b="0" i="0" u="none" strike="noStrike" cap="none" normalizeH="0" baseline="0" dirty="0" smtClean="0">
                          <a:ln>
                            <a:noFill/>
                          </a:ln>
                          <a:solidFill>
                            <a:schemeClr val="tx1"/>
                          </a:solidFill>
                          <a:effectLst/>
                          <a:latin typeface="Arial" pitchFamily="34" charset="0"/>
                          <a:cs typeface="Arial" pitchFamily="34" charset="0"/>
                        </a:rPr>
                        <a:t>H</a:t>
                      </a:r>
                      <a:r>
                        <a:rPr kumimoji="0" lang="en-US" sz="1400" b="0" i="0" u="none" strike="noStrike" cap="none" normalizeH="0" baseline="-25000" dirty="0" smtClean="0">
                          <a:ln>
                            <a:noFill/>
                          </a:ln>
                          <a:solidFill>
                            <a:schemeClr val="tx1"/>
                          </a:solidFill>
                          <a:effectLst/>
                          <a:latin typeface="Arial" pitchFamily="34" charset="0"/>
                          <a:cs typeface="Arial" pitchFamily="34"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457200" y="1066800"/>
            <a:ext cx="8229600" cy="5486400"/>
          </a:xfrm>
        </p:spPr>
        <p:txBody>
          <a:bodyPr/>
          <a:lstStyle/>
          <a:p>
            <a:pPr marL="609600" indent="-609600" eaLnBrk="1" hangingPunct="1">
              <a:lnSpc>
                <a:spcPct val="80000"/>
              </a:lnSpc>
            </a:pPr>
            <a:r>
              <a:rPr lang="en-US" sz="2800" smtClean="0"/>
              <a:t>Molecular Mass (or molecular weight) of a formula unit of a compound is the sum of the atomic masses of the elements that compose it.</a:t>
            </a:r>
          </a:p>
          <a:p>
            <a:pPr marL="990600" lvl="1" indent="-533400" eaLnBrk="1" hangingPunct="1">
              <a:lnSpc>
                <a:spcPct val="80000"/>
              </a:lnSpc>
            </a:pPr>
            <a:r>
              <a:rPr lang="en-US" sz="2400" smtClean="0"/>
              <a:t>e.g. H</a:t>
            </a:r>
            <a:r>
              <a:rPr lang="en-US" sz="2400" baseline="-25000" smtClean="0"/>
              <a:t>2</a:t>
            </a:r>
            <a:r>
              <a:rPr lang="en-US" sz="2400" smtClean="0"/>
              <a:t>O </a:t>
            </a:r>
            <a:r>
              <a:rPr lang="en-US" sz="2400" smtClean="0">
                <a:sym typeface="Wingdings" pitchFamily="2" charset="2"/>
              </a:rPr>
              <a:t> 2 * mass of hydrogen + mass of oxygen</a:t>
            </a:r>
          </a:p>
          <a:p>
            <a:pPr marL="990600" lvl="1" indent="-533400" eaLnBrk="1" hangingPunct="1">
              <a:lnSpc>
                <a:spcPct val="80000"/>
              </a:lnSpc>
            </a:pPr>
            <a:r>
              <a:rPr lang="en-US" sz="2400" smtClean="0">
                <a:sym typeface="Wingdings" pitchFamily="2" charset="2"/>
              </a:rPr>
              <a:t>Since ionic compounds do not consist of molecules, the term formula mass is used.</a:t>
            </a:r>
          </a:p>
          <a:p>
            <a:pPr marL="609600" indent="-609600" eaLnBrk="1" hangingPunct="1">
              <a:lnSpc>
                <a:spcPct val="80000"/>
              </a:lnSpc>
              <a:buFontTx/>
              <a:buNone/>
            </a:pPr>
            <a:endParaRPr lang="en-US" sz="2800" smtClean="0"/>
          </a:p>
        </p:txBody>
      </p:sp>
      <p:sp>
        <p:nvSpPr>
          <p:cNvPr id="9626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C9F71343-3A97-4B12-9E16-C6DCACC00076}" type="slidenum">
              <a:rPr lang="en-US" u="none" smtClean="0"/>
              <a:pPr eaLnBrk="1" hangingPunct="1"/>
              <a:t>105</a:t>
            </a:fld>
            <a:endParaRPr lang="en-US" u="none" smtClean="0"/>
          </a:p>
        </p:txBody>
      </p:sp>
      <p:sp>
        <p:nvSpPr>
          <p:cNvPr id="96258" name="Rectangle 2"/>
          <p:cNvSpPr>
            <a:spLocks noGrp="1" noChangeArrowheads="1"/>
          </p:cNvSpPr>
          <p:nvPr>
            <p:ph type="title"/>
          </p:nvPr>
        </p:nvSpPr>
        <p:spPr>
          <a:xfrm>
            <a:off x="609600" y="274638"/>
            <a:ext cx="8304213" cy="563562"/>
          </a:xfrm>
        </p:spPr>
        <p:txBody>
          <a:bodyPr>
            <a:normAutofit fontScale="90000"/>
          </a:bodyPr>
          <a:lstStyle/>
          <a:p>
            <a:pPr eaLnBrk="1" hangingPunct="1"/>
            <a:r>
              <a:rPr lang="en-US" sz="3200" smtClean="0"/>
              <a:t>Molecular Masses from Chemical Formulas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457200" y="685800"/>
            <a:ext cx="8229600" cy="5486400"/>
          </a:xfrm>
        </p:spPr>
        <p:txBody>
          <a:bodyPr/>
          <a:lstStyle/>
          <a:p>
            <a:pPr marL="609600" indent="-609600" eaLnBrk="1" hangingPunct="1">
              <a:lnSpc>
                <a:spcPct val="80000"/>
              </a:lnSpc>
            </a:pPr>
            <a:r>
              <a:rPr lang="en-US" sz="2800" smtClean="0">
                <a:sym typeface="Wingdings" pitchFamily="2" charset="2"/>
              </a:rPr>
              <a:t>Using the data in the periodic table, calculate the molecular (or formula) mass of the following compounds:</a:t>
            </a:r>
            <a:br>
              <a:rPr lang="en-US" sz="2800" smtClean="0">
                <a:sym typeface="Wingdings" pitchFamily="2" charset="2"/>
              </a:rPr>
            </a:br>
            <a:endParaRPr lang="en-US" sz="2800" smtClean="0">
              <a:sym typeface="Wingdings" pitchFamily="2" charset="2"/>
            </a:endParaRPr>
          </a:p>
          <a:p>
            <a:pPr marL="990600" lvl="1" indent="-533400" eaLnBrk="1" hangingPunct="1">
              <a:lnSpc>
                <a:spcPct val="80000"/>
              </a:lnSpc>
              <a:buFontTx/>
              <a:buAutoNum type="alphaLcParenR"/>
            </a:pPr>
            <a:r>
              <a:rPr lang="en-US" sz="2400" smtClean="0">
                <a:sym typeface="Wingdings" pitchFamily="2" charset="2"/>
              </a:rPr>
              <a:t>Tetraphosphorous trisulfide</a:t>
            </a:r>
            <a:br>
              <a:rPr lang="en-US" sz="2400" smtClean="0">
                <a:sym typeface="Wingdings" pitchFamily="2" charset="2"/>
              </a:rPr>
            </a:br>
            <a:r>
              <a:rPr lang="en-US" sz="2400" smtClean="0">
                <a:sym typeface="Wingdings" pitchFamily="2" charset="2"/>
              </a:rPr>
              <a:t/>
            </a:r>
            <a:br>
              <a:rPr lang="en-US" sz="2400" smtClean="0">
                <a:sym typeface="Wingdings" pitchFamily="2" charset="2"/>
              </a:rPr>
            </a:br>
            <a:endParaRPr lang="en-US" sz="2400" smtClean="0">
              <a:sym typeface="Wingdings" pitchFamily="2" charset="2"/>
            </a:endParaRPr>
          </a:p>
          <a:p>
            <a:pPr marL="990600" lvl="1" indent="-533400" eaLnBrk="1" hangingPunct="1">
              <a:lnSpc>
                <a:spcPct val="80000"/>
              </a:lnSpc>
              <a:buFontTx/>
              <a:buAutoNum type="alphaLcParenR"/>
            </a:pPr>
            <a:r>
              <a:rPr lang="en-US" sz="2400" smtClean="0">
                <a:sym typeface="Wingdings" pitchFamily="2" charset="2"/>
              </a:rPr>
              <a:t>Ammonium nitrate</a:t>
            </a:r>
            <a:br>
              <a:rPr lang="en-US" sz="2400" smtClean="0">
                <a:sym typeface="Wingdings" pitchFamily="2" charset="2"/>
              </a:rPr>
            </a:br>
            <a:r>
              <a:rPr lang="en-US" sz="2400" smtClean="0">
                <a:sym typeface="Wingdings" pitchFamily="2" charset="2"/>
              </a:rPr>
              <a:t/>
            </a:r>
            <a:br>
              <a:rPr lang="en-US" sz="2400" smtClean="0">
                <a:sym typeface="Wingdings" pitchFamily="2" charset="2"/>
              </a:rPr>
            </a:br>
            <a:endParaRPr lang="en-US" sz="2400" smtClean="0">
              <a:sym typeface="Wingdings" pitchFamily="2" charset="2"/>
            </a:endParaRPr>
          </a:p>
          <a:p>
            <a:pPr marL="990600" lvl="1" indent="-533400" eaLnBrk="1" hangingPunct="1">
              <a:lnSpc>
                <a:spcPct val="80000"/>
              </a:lnSpc>
              <a:buFontTx/>
              <a:buAutoNum type="alphaLcParenR"/>
            </a:pPr>
            <a:r>
              <a:rPr lang="en-US" sz="2400" smtClean="0">
                <a:sym typeface="Wingdings" pitchFamily="2" charset="2"/>
              </a:rPr>
              <a:t>Hydrogen peroxide</a:t>
            </a:r>
            <a:br>
              <a:rPr lang="en-US" sz="2400" smtClean="0">
                <a:sym typeface="Wingdings" pitchFamily="2" charset="2"/>
              </a:rPr>
            </a:br>
            <a:r>
              <a:rPr lang="en-US" sz="2400" smtClean="0">
                <a:sym typeface="Wingdings" pitchFamily="2" charset="2"/>
              </a:rPr>
              <a:t/>
            </a:r>
            <a:br>
              <a:rPr lang="en-US" sz="2400" smtClean="0">
                <a:sym typeface="Wingdings" pitchFamily="2" charset="2"/>
              </a:rPr>
            </a:br>
            <a:endParaRPr lang="en-US" sz="2400" smtClean="0">
              <a:sym typeface="Wingdings" pitchFamily="2" charset="2"/>
            </a:endParaRPr>
          </a:p>
          <a:p>
            <a:pPr marL="990600" lvl="1" indent="-533400" eaLnBrk="1" hangingPunct="1">
              <a:lnSpc>
                <a:spcPct val="80000"/>
              </a:lnSpc>
              <a:buFontTx/>
              <a:buAutoNum type="alphaLcParenR"/>
            </a:pPr>
            <a:r>
              <a:rPr lang="en-US" sz="2400" smtClean="0">
                <a:sym typeface="Wingdings" pitchFamily="2" charset="2"/>
              </a:rPr>
              <a:t>Sulfuric acid</a:t>
            </a:r>
            <a:br>
              <a:rPr lang="en-US" sz="2400" smtClean="0">
                <a:sym typeface="Wingdings" pitchFamily="2" charset="2"/>
              </a:rPr>
            </a:br>
            <a:r>
              <a:rPr lang="en-US" sz="2400" smtClean="0">
                <a:sym typeface="Wingdings" pitchFamily="2" charset="2"/>
              </a:rPr>
              <a:t/>
            </a:r>
            <a:br>
              <a:rPr lang="en-US" sz="2400" smtClean="0">
                <a:sym typeface="Wingdings" pitchFamily="2" charset="2"/>
              </a:rPr>
            </a:br>
            <a:endParaRPr lang="en-US" sz="2400" smtClean="0">
              <a:sym typeface="Wingdings" pitchFamily="2" charset="2"/>
            </a:endParaRPr>
          </a:p>
          <a:p>
            <a:pPr marL="990600" lvl="1" indent="-533400" eaLnBrk="1" hangingPunct="1">
              <a:lnSpc>
                <a:spcPct val="80000"/>
              </a:lnSpc>
              <a:buFontTx/>
              <a:buAutoNum type="alphaLcParenR"/>
            </a:pPr>
            <a:r>
              <a:rPr lang="en-US" sz="2400" smtClean="0">
                <a:sym typeface="Wingdings" pitchFamily="2" charset="2"/>
              </a:rPr>
              <a:t>Barium hydroxide</a:t>
            </a:r>
          </a:p>
          <a:p>
            <a:pPr marL="609600" indent="-609600" eaLnBrk="1" hangingPunct="1">
              <a:lnSpc>
                <a:spcPct val="80000"/>
              </a:lnSpc>
              <a:buFontTx/>
              <a:buNone/>
            </a:pPr>
            <a:endParaRPr lang="en-US" sz="2800" smtClean="0"/>
          </a:p>
        </p:txBody>
      </p:sp>
      <p:sp>
        <p:nvSpPr>
          <p:cNvPr id="97284"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4B561EA7-517F-4D4F-932D-DDF713A4B9C8}" type="slidenum">
              <a:rPr lang="en-US" u="none" smtClean="0"/>
              <a:pPr eaLnBrk="1" hangingPunct="1"/>
              <a:t>106</a:t>
            </a:fld>
            <a:endParaRPr lang="en-US" u="none" smtClean="0"/>
          </a:p>
        </p:txBody>
      </p:sp>
      <p:sp>
        <p:nvSpPr>
          <p:cNvPr id="97282" name="Rectangle 2"/>
          <p:cNvSpPr>
            <a:spLocks noGrp="1" noChangeArrowheads="1"/>
          </p:cNvSpPr>
          <p:nvPr>
            <p:ph type="title"/>
          </p:nvPr>
        </p:nvSpPr>
        <p:spPr>
          <a:xfrm>
            <a:off x="609600" y="76200"/>
            <a:ext cx="8304213" cy="563563"/>
          </a:xfrm>
        </p:spPr>
        <p:txBody>
          <a:bodyPr>
            <a:normAutofit fontScale="90000"/>
          </a:bodyPr>
          <a:lstStyle/>
          <a:p>
            <a:pPr eaLnBrk="1" hangingPunct="1"/>
            <a:r>
              <a:rPr lang="en-US" sz="3200" smtClean="0"/>
              <a:t>Molecular Masses from Chemical Formulas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228600" y="685800"/>
            <a:ext cx="8686800" cy="5562600"/>
          </a:xfrm>
        </p:spPr>
        <p:txBody>
          <a:bodyPr/>
          <a:lstStyle/>
          <a:p>
            <a:pPr marL="609600" indent="-609600" eaLnBrk="1" hangingPunct="1">
              <a:lnSpc>
                <a:spcPct val="90000"/>
              </a:lnSpc>
              <a:buFontTx/>
              <a:buAutoNum type="arabicPeriod"/>
            </a:pPr>
            <a:r>
              <a:rPr lang="en-US" sz="2400" smtClean="0"/>
              <a:t>Two compounds that form from carbon and oxygen: let’s call them carbon oxides I and II.  Analysis shows they have the following compositions by mass:</a:t>
            </a:r>
          </a:p>
          <a:p>
            <a:pPr marL="990600" lvl="1" indent="-533400" eaLnBrk="1" hangingPunct="1">
              <a:lnSpc>
                <a:spcPct val="90000"/>
              </a:lnSpc>
            </a:pPr>
            <a:r>
              <a:rPr lang="en-US" sz="2000" smtClean="0"/>
              <a:t>Carbon Oxide I: 57.1 mass % O and 42.9 mass % C.</a:t>
            </a:r>
          </a:p>
          <a:p>
            <a:pPr marL="990600" lvl="1" indent="-533400" eaLnBrk="1" hangingPunct="1">
              <a:lnSpc>
                <a:spcPct val="90000"/>
              </a:lnSpc>
            </a:pPr>
            <a:r>
              <a:rPr lang="en-US" sz="2000" smtClean="0"/>
              <a:t>Carbon Oxide II: 72.7 mass % O and 27.3 mass % C.</a:t>
            </a:r>
          </a:p>
          <a:p>
            <a:pPr marL="990600" lvl="1" indent="-533400" eaLnBrk="1" hangingPunct="1">
              <a:lnSpc>
                <a:spcPct val="90000"/>
              </a:lnSpc>
              <a:buFontTx/>
              <a:buNone/>
            </a:pPr>
            <a:r>
              <a:rPr lang="en-US" sz="2000" smtClean="0"/>
              <a:t>	Find the ratio that carbon and oxygen combine in to form the two different oxides.  Assume you are using a 100g sample of the compounds.</a:t>
            </a:r>
          </a:p>
          <a:p>
            <a:pPr marL="990600" lvl="1" indent="-533400" eaLnBrk="1" hangingPunct="1">
              <a:lnSpc>
                <a:spcPct val="90000"/>
              </a:lnSpc>
              <a:buFontTx/>
              <a:buNone/>
            </a:pPr>
            <a:endParaRPr lang="en-US" sz="2000" smtClean="0"/>
          </a:p>
          <a:p>
            <a:pPr marL="990600" lvl="1" indent="-533400" eaLnBrk="1" hangingPunct="1">
              <a:lnSpc>
                <a:spcPct val="90000"/>
              </a:lnSpc>
              <a:buFontTx/>
              <a:buNone/>
            </a:pPr>
            <a:r>
              <a:rPr lang="en-US" sz="3200" smtClean="0"/>
              <a:t>	</a:t>
            </a:r>
          </a:p>
        </p:txBody>
      </p:sp>
      <p:sp>
        <p:nvSpPr>
          <p:cNvPr id="1434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EFAD8835-D791-4F11-9A99-BF6F2B9DBF02}" type="slidenum">
              <a:rPr lang="en-US" u="none" smtClean="0"/>
              <a:pPr eaLnBrk="1" hangingPunct="1"/>
              <a:t>11</a:t>
            </a:fld>
            <a:endParaRPr lang="en-US" u="none" smtClean="0"/>
          </a:p>
        </p:txBody>
      </p:sp>
      <p:sp>
        <p:nvSpPr>
          <p:cNvPr id="14338" name="Rectangle 2"/>
          <p:cNvSpPr>
            <a:spLocks noGrp="1" noChangeArrowheads="1"/>
          </p:cNvSpPr>
          <p:nvPr>
            <p:ph type="title"/>
          </p:nvPr>
        </p:nvSpPr>
        <p:spPr>
          <a:xfrm>
            <a:off x="609600" y="0"/>
            <a:ext cx="8229600" cy="715963"/>
          </a:xfrm>
        </p:spPr>
        <p:txBody>
          <a:bodyPr>
            <a:normAutofit fontScale="90000"/>
          </a:bodyPr>
          <a:lstStyle/>
          <a:p>
            <a:pPr eaLnBrk="1" hangingPunct="1"/>
            <a:r>
              <a:rPr lang="en-US" sz="3000" smtClean="0"/>
              <a:t>Law of Multiple Proportions Example Problems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28600" y="685800"/>
            <a:ext cx="8686800" cy="5562600"/>
          </a:xfrm>
        </p:spPr>
        <p:txBody>
          <a:bodyPr/>
          <a:lstStyle/>
          <a:p>
            <a:pPr marL="457200" indent="-457200" eaLnBrk="1" hangingPunct="1">
              <a:lnSpc>
                <a:spcPct val="90000"/>
              </a:lnSpc>
              <a:buFontTx/>
              <a:buAutoNum type="arabicPeriod" startAt="2"/>
            </a:pPr>
            <a:r>
              <a:rPr lang="en-US" sz="2400" smtClean="0"/>
              <a:t>Show, with calculations, how the following data illustrate the law of multiple proportions:</a:t>
            </a:r>
          </a:p>
          <a:p>
            <a:pPr marL="990600" lvl="1" indent="-533400" eaLnBrk="1" hangingPunct="1">
              <a:lnSpc>
                <a:spcPct val="90000"/>
              </a:lnSpc>
            </a:pPr>
            <a:r>
              <a:rPr lang="en-US" sz="2000" smtClean="0"/>
              <a:t>Compound 1: 47.5 mass % sulfur and 52.5 mass % chlorine</a:t>
            </a:r>
          </a:p>
          <a:p>
            <a:pPr marL="990600" lvl="1" indent="-533400" eaLnBrk="1" hangingPunct="1">
              <a:lnSpc>
                <a:spcPct val="90000"/>
              </a:lnSpc>
            </a:pPr>
            <a:r>
              <a:rPr lang="en-US" sz="2000" smtClean="0"/>
              <a:t>Compound 2: 31.1 mass % sulfur and 68.9 mass % chlorine</a:t>
            </a:r>
            <a:br>
              <a:rPr lang="en-US" sz="2000" smtClean="0"/>
            </a:br>
            <a:r>
              <a:rPr lang="en-US" sz="2000" smtClean="0"/>
              <a:t>Assume you are using a 100 g sample of the compounds. </a:t>
            </a:r>
          </a:p>
          <a:p>
            <a:pPr marL="990600" lvl="1" indent="-533400" eaLnBrk="1" hangingPunct="1">
              <a:lnSpc>
                <a:spcPct val="90000"/>
              </a:lnSpc>
            </a:pPr>
            <a:endParaRPr lang="en-US" sz="2000" smtClean="0"/>
          </a:p>
          <a:p>
            <a:pPr marL="990600" lvl="1" indent="-533400" eaLnBrk="1" hangingPunct="1">
              <a:lnSpc>
                <a:spcPct val="90000"/>
              </a:lnSpc>
              <a:buFontTx/>
              <a:buNone/>
            </a:pPr>
            <a:endParaRPr lang="en-US" sz="2000" smtClean="0"/>
          </a:p>
          <a:p>
            <a:pPr marL="990600" lvl="1" indent="-533400" eaLnBrk="1" hangingPunct="1">
              <a:lnSpc>
                <a:spcPct val="90000"/>
              </a:lnSpc>
              <a:buFontTx/>
              <a:buNone/>
            </a:pPr>
            <a:r>
              <a:rPr lang="en-US" sz="3200" smtClean="0"/>
              <a:t>	</a:t>
            </a:r>
          </a:p>
        </p:txBody>
      </p:sp>
      <p:sp>
        <p:nvSpPr>
          <p:cNvPr id="15364"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C32E3CDE-D87E-433A-9BE1-F73120AAC705}" type="slidenum">
              <a:rPr lang="en-US" u="none" smtClean="0"/>
              <a:pPr eaLnBrk="1" hangingPunct="1"/>
              <a:t>12</a:t>
            </a:fld>
            <a:endParaRPr lang="en-US" u="none" smtClean="0"/>
          </a:p>
        </p:txBody>
      </p:sp>
      <p:sp>
        <p:nvSpPr>
          <p:cNvPr id="15362" name="Rectangle 2"/>
          <p:cNvSpPr>
            <a:spLocks noGrp="1" noChangeArrowheads="1"/>
          </p:cNvSpPr>
          <p:nvPr>
            <p:ph type="title"/>
          </p:nvPr>
        </p:nvSpPr>
        <p:spPr>
          <a:xfrm>
            <a:off x="609600" y="0"/>
            <a:ext cx="8229600" cy="715963"/>
          </a:xfrm>
        </p:spPr>
        <p:txBody>
          <a:bodyPr>
            <a:normAutofit fontScale="90000"/>
          </a:bodyPr>
          <a:lstStyle/>
          <a:p>
            <a:pPr eaLnBrk="1" hangingPunct="1"/>
            <a:r>
              <a:rPr lang="en-US" sz="3000" smtClean="0"/>
              <a:t>Law of Multiple Proportions Example Problems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838200"/>
            <a:ext cx="8229600" cy="5059363"/>
          </a:xfrm>
        </p:spPr>
        <p:txBody>
          <a:bodyPr/>
          <a:lstStyle/>
          <a:p>
            <a:pPr eaLnBrk="1" hangingPunct="1"/>
            <a:r>
              <a:rPr lang="en-US" sz="2800" dirty="0" smtClean="0"/>
              <a:t>Atom: an electrically neutral, spherical entity composed of a positively charged central nucleus surrounded by one or more negatively charged electrons.  </a:t>
            </a:r>
          </a:p>
          <a:p>
            <a:pPr eaLnBrk="1" hangingPunct="1"/>
            <a:r>
              <a:rPr lang="en-US" sz="2800" dirty="0" smtClean="0"/>
              <a:t>Electrons: move rapidly through the available atomic volume, held by the attraction of the nucleus</a:t>
            </a:r>
          </a:p>
          <a:p>
            <a:pPr eaLnBrk="1" hangingPunct="1"/>
            <a:r>
              <a:rPr lang="en-US" sz="2800" dirty="0" smtClean="0"/>
              <a:t>Nucleus: incredibly dense center of the atom, contributing 99.97% of the atom’s mass, but occupies only about 1x10</a:t>
            </a:r>
            <a:r>
              <a:rPr lang="en-US" sz="2800" baseline="30000" dirty="0" smtClean="0"/>
              <a:t>-10</a:t>
            </a:r>
            <a:r>
              <a:rPr lang="en-US" sz="2800" dirty="0" smtClean="0"/>
              <a:t> of its volume.</a:t>
            </a:r>
          </a:p>
        </p:txBody>
      </p:sp>
      <p:sp>
        <p:nvSpPr>
          <p:cNvPr id="16388"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BAB7BCB8-2FB4-44FF-B3D0-F0965F37DE46}" type="slidenum">
              <a:rPr lang="en-US" u="none" smtClean="0"/>
              <a:pPr eaLnBrk="1" hangingPunct="1"/>
              <a:t>13</a:t>
            </a:fld>
            <a:endParaRPr lang="en-US" u="none" smtClean="0"/>
          </a:p>
        </p:txBody>
      </p:sp>
      <p:sp>
        <p:nvSpPr>
          <p:cNvPr id="16386" name="Rectangle 2"/>
          <p:cNvSpPr>
            <a:spLocks noGrp="1" noChangeArrowheads="1"/>
          </p:cNvSpPr>
          <p:nvPr>
            <p:ph type="title"/>
          </p:nvPr>
        </p:nvSpPr>
        <p:spPr>
          <a:xfrm>
            <a:off x="927100" y="76200"/>
            <a:ext cx="7150100" cy="715962"/>
          </a:xfrm>
        </p:spPr>
        <p:txBody>
          <a:bodyPr/>
          <a:lstStyle/>
          <a:p>
            <a:pPr eaLnBrk="1" hangingPunct="1"/>
            <a:r>
              <a:rPr lang="en-US" sz="4000" dirty="0" smtClean="0"/>
              <a:t>The Atom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5"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FD194A4F-0F88-4655-BC36-BEDFB514E73C}" type="slidenum">
              <a:rPr lang="en-US" u="none" smtClean="0"/>
              <a:pPr eaLnBrk="1" hangingPunct="1"/>
              <a:t>14</a:t>
            </a:fld>
            <a:endParaRPr lang="en-US" u="none" smtClean="0"/>
          </a:p>
        </p:txBody>
      </p:sp>
      <p:sp>
        <p:nvSpPr>
          <p:cNvPr id="17410" name="Rectangle 2"/>
          <p:cNvSpPr>
            <a:spLocks noGrp="1" noChangeArrowheads="1"/>
          </p:cNvSpPr>
          <p:nvPr>
            <p:ph type="title"/>
          </p:nvPr>
        </p:nvSpPr>
        <p:spPr>
          <a:xfrm>
            <a:off x="1447800" y="152400"/>
            <a:ext cx="7150100" cy="792163"/>
          </a:xfrm>
        </p:spPr>
        <p:txBody>
          <a:bodyPr/>
          <a:lstStyle/>
          <a:p>
            <a:pPr eaLnBrk="1" hangingPunct="1"/>
            <a:r>
              <a:rPr lang="en-US" smtClean="0"/>
              <a:t>The Atom</a:t>
            </a:r>
          </a:p>
        </p:txBody>
      </p:sp>
      <p:sp>
        <p:nvSpPr>
          <p:cNvPr id="17411" name="Oval 4"/>
          <p:cNvSpPr>
            <a:spLocks noChangeArrowheads="1"/>
          </p:cNvSpPr>
          <p:nvPr/>
        </p:nvSpPr>
        <p:spPr bwMode="auto">
          <a:xfrm>
            <a:off x="4038600" y="3448050"/>
            <a:ext cx="3810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Oval 5"/>
          <p:cNvSpPr>
            <a:spLocks noChangeArrowheads="1"/>
          </p:cNvSpPr>
          <p:nvPr/>
        </p:nvSpPr>
        <p:spPr bwMode="auto">
          <a:xfrm rot="-2638786">
            <a:off x="2133600" y="2000250"/>
            <a:ext cx="4343400" cy="3276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Oval 6"/>
          <p:cNvSpPr>
            <a:spLocks noChangeArrowheads="1"/>
          </p:cNvSpPr>
          <p:nvPr/>
        </p:nvSpPr>
        <p:spPr bwMode="auto">
          <a:xfrm rot="-2638786">
            <a:off x="2514600" y="2381250"/>
            <a:ext cx="3581400" cy="2514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 name="Oval 7"/>
          <p:cNvSpPr>
            <a:spLocks noChangeArrowheads="1"/>
          </p:cNvSpPr>
          <p:nvPr/>
        </p:nvSpPr>
        <p:spPr bwMode="auto">
          <a:xfrm rot="-2638786">
            <a:off x="1752600" y="1466850"/>
            <a:ext cx="5103813" cy="432435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5" name="Oval 8"/>
          <p:cNvSpPr>
            <a:spLocks noChangeArrowheads="1"/>
          </p:cNvSpPr>
          <p:nvPr/>
        </p:nvSpPr>
        <p:spPr bwMode="auto">
          <a:xfrm>
            <a:off x="1828800" y="4286250"/>
            <a:ext cx="152400" cy="1524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Oval 9"/>
          <p:cNvSpPr>
            <a:spLocks noChangeArrowheads="1"/>
          </p:cNvSpPr>
          <p:nvPr/>
        </p:nvSpPr>
        <p:spPr bwMode="auto">
          <a:xfrm>
            <a:off x="2743200" y="2838450"/>
            <a:ext cx="152400" cy="1524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 name="Oval 10"/>
          <p:cNvSpPr>
            <a:spLocks noChangeArrowheads="1"/>
          </p:cNvSpPr>
          <p:nvPr/>
        </p:nvSpPr>
        <p:spPr bwMode="auto">
          <a:xfrm>
            <a:off x="5943600" y="1619250"/>
            <a:ext cx="152400" cy="1524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8" name="Oval 11"/>
          <p:cNvSpPr>
            <a:spLocks noChangeArrowheads="1"/>
          </p:cNvSpPr>
          <p:nvPr/>
        </p:nvSpPr>
        <p:spPr bwMode="auto">
          <a:xfrm>
            <a:off x="5715000" y="2609850"/>
            <a:ext cx="152400" cy="1524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 name="Oval 12"/>
          <p:cNvSpPr>
            <a:spLocks noChangeArrowheads="1"/>
          </p:cNvSpPr>
          <p:nvPr/>
        </p:nvSpPr>
        <p:spPr bwMode="auto">
          <a:xfrm>
            <a:off x="2819400" y="4591050"/>
            <a:ext cx="152400" cy="1524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 name="Oval 13"/>
          <p:cNvSpPr>
            <a:spLocks noChangeArrowheads="1"/>
          </p:cNvSpPr>
          <p:nvPr/>
        </p:nvSpPr>
        <p:spPr bwMode="auto">
          <a:xfrm>
            <a:off x="5181600" y="4895850"/>
            <a:ext cx="152400" cy="1524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 name="Line 14"/>
          <p:cNvSpPr>
            <a:spLocks noChangeShapeType="1"/>
          </p:cNvSpPr>
          <p:nvPr/>
        </p:nvSpPr>
        <p:spPr bwMode="auto">
          <a:xfrm>
            <a:off x="1219200" y="3067050"/>
            <a:ext cx="2743200" cy="457200"/>
          </a:xfrm>
          <a:prstGeom prst="line">
            <a:avLst/>
          </a:prstGeom>
          <a:noFill/>
          <a:ln w="28575">
            <a:solidFill>
              <a:srgbClr val="008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Text Box 15"/>
          <p:cNvSpPr txBox="1">
            <a:spLocks noChangeArrowheads="1"/>
          </p:cNvSpPr>
          <p:nvPr/>
        </p:nvSpPr>
        <p:spPr bwMode="auto">
          <a:xfrm>
            <a:off x="228600" y="277653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spcBef>
                <a:spcPct val="50000"/>
              </a:spcBef>
            </a:pPr>
            <a:r>
              <a:rPr lang="en-US" b="1" u="none">
                <a:solidFill>
                  <a:srgbClr val="009900"/>
                </a:solidFill>
              </a:rPr>
              <a:t>Nucleus</a:t>
            </a:r>
          </a:p>
        </p:txBody>
      </p:sp>
      <p:sp>
        <p:nvSpPr>
          <p:cNvPr id="17423" name="Line 16"/>
          <p:cNvSpPr>
            <a:spLocks noChangeShapeType="1"/>
          </p:cNvSpPr>
          <p:nvPr/>
        </p:nvSpPr>
        <p:spPr bwMode="auto">
          <a:xfrm flipH="1">
            <a:off x="6248400" y="1314450"/>
            <a:ext cx="1143000" cy="304800"/>
          </a:xfrm>
          <a:prstGeom prst="line">
            <a:avLst/>
          </a:prstGeom>
          <a:noFill/>
          <a:ln w="28575">
            <a:solidFill>
              <a:srgbClr val="C1401D"/>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Text Box 17"/>
          <p:cNvSpPr txBox="1">
            <a:spLocks noChangeArrowheads="1"/>
          </p:cNvSpPr>
          <p:nvPr/>
        </p:nvSpPr>
        <p:spPr bwMode="auto">
          <a:xfrm>
            <a:off x="7391400" y="1023938"/>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spcBef>
                <a:spcPct val="50000"/>
              </a:spcBef>
            </a:pPr>
            <a:r>
              <a:rPr lang="en-US" b="1" u="none">
                <a:solidFill>
                  <a:srgbClr val="C1401D"/>
                </a:solidFill>
              </a:rPr>
              <a:t>Electrons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19200" y="-76200"/>
            <a:ext cx="7150100" cy="1143000"/>
          </a:xfrm>
        </p:spPr>
        <p:txBody>
          <a:bodyPr/>
          <a:lstStyle/>
          <a:p>
            <a:pPr eaLnBrk="1" hangingPunct="1"/>
            <a:r>
              <a:rPr lang="en-US" sz="4000" dirty="0" smtClean="0"/>
              <a:t>Dalton’s Atomic Theory</a:t>
            </a:r>
          </a:p>
        </p:txBody>
      </p:sp>
      <p:sp>
        <p:nvSpPr>
          <p:cNvPr id="18435" name="Rectangle 3"/>
          <p:cNvSpPr>
            <a:spLocks noGrp="1" noChangeArrowheads="1"/>
          </p:cNvSpPr>
          <p:nvPr>
            <p:ph type="body" sz="half" idx="1"/>
          </p:nvPr>
        </p:nvSpPr>
        <p:spPr>
          <a:xfrm>
            <a:off x="457200" y="762000"/>
            <a:ext cx="8458200" cy="5486400"/>
          </a:xfrm>
          <a:noFill/>
        </p:spPr>
        <p:txBody>
          <a:bodyPr/>
          <a:lstStyle/>
          <a:p>
            <a:pPr marL="609600" indent="-609600" eaLnBrk="1" hangingPunct="1">
              <a:lnSpc>
                <a:spcPct val="80000"/>
              </a:lnSpc>
              <a:buSzPct val="100000"/>
              <a:buFontTx/>
              <a:buAutoNum type="arabicPeriod"/>
            </a:pPr>
            <a:r>
              <a:rPr lang="en-US" sz="2400" dirty="0" smtClean="0"/>
              <a:t>All matter consists of atoms, tiny indivisible particles of an element that cannot be created or destroyed.</a:t>
            </a:r>
          </a:p>
          <a:p>
            <a:pPr marL="609600" indent="-609600" eaLnBrk="1" hangingPunct="1">
              <a:lnSpc>
                <a:spcPct val="80000"/>
              </a:lnSpc>
              <a:buSzPct val="100000"/>
              <a:buFontTx/>
              <a:buAutoNum type="arabicPeriod"/>
            </a:pPr>
            <a:r>
              <a:rPr lang="en-US" sz="2400" dirty="0" smtClean="0"/>
              <a:t>Atoms of one element cannot be converted into atoms of another element.</a:t>
            </a:r>
          </a:p>
          <a:p>
            <a:pPr marL="609600" indent="-609600" eaLnBrk="1" hangingPunct="1">
              <a:lnSpc>
                <a:spcPct val="80000"/>
              </a:lnSpc>
              <a:buSzPct val="100000"/>
              <a:buFontTx/>
              <a:buAutoNum type="arabicPeriod"/>
            </a:pPr>
            <a:r>
              <a:rPr lang="en-US" sz="2400" dirty="0" smtClean="0"/>
              <a:t>Atoms of an element are identical in mass and other properties and are different from atoms of any other elements.</a:t>
            </a:r>
          </a:p>
          <a:p>
            <a:pPr marL="609600" indent="-609600" eaLnBrk="1" hangingPunct="1">
              <a:lnSpc>
                <a:spcPct val="80000"/>
              </a:lnSpc>
              <a:buSzPct val="100000"/>
              <a:buFontTx/>
              <a:buAutoNum type="arabicPeriod"/>
            </a:pPr>
            <a:r>
              <a:rPr lang="en-US" sz="2400" dirty="0" smtClean="0"/>
              <a:t>Compounds result from the chemical combination of a specific ratio of atoms of different elements.</a:t>
            </a:r>
          </a:p>
          <a:p>
            <a:pPr marL="990600" lvl="1" indent="-533400" eaLnBrk="1" hangingPunct="1">
              <a:lnSpc>
                <a:spcPct val="80000"/>
              </a:lnSpc>
              <a:buFontTx/>
              <a:buNone/>
            </a:pPr>
            <a:endParaRPr lang="en-US" sz="2400" dirty="0" smtClean="0"/>
          </a:p>
          <a:p>
            <a:pPr marL="990600" lvl="1" indent="-533400" eaLnBrk="1" hangingPunct="1">
              <a:lnSpc>
                <a:spcPct val="80000"/>
              </a:lnSpc>
              <a:buFont typeface="Wingdings" pitchFamily="2" charset="2"/>
              <a:buChar char="v"/>
            </a:pPr>
            <a:endParaRPr lang="en-US" sz="2000" dirty="0" smtClean="0"/>
          </a:p>
        </p:txBody>
      </p:sp>
      <p:pic>
        <p:nvPicPr>
          <p:cNvPr id="18436" name="Picture 4" descr="atommodel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934200" y="4337050"/>
            <a:ext cx="10668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B81017FF-0D08-42FF-B641-5FC392C89D2C}" type="slidenum">
              <a:rPr lang="en-US" u="none" smtClean="0"/>
              <a:pPr eaLnBrk="1" hangingPunct="1"/>
              <a:t>15</a:t>
            </a:fld>
            <a:endParaRPr lang="en-US" u="none" smtClean="0"/>
          </a:p>
        </p:txBody>
      </p:sp>
      <p:sp>
        <p:nvSpPr>
          <p:cNvPr id="18437" name="Text Box 6"/>
          <p:cNvSpPr txBox="1">
            <a:spLocks noChangeArrowheads="1"/>
          </p:cNvSpPr>
          <p:nvPr/>
        </p:nvSpPr>
        <p:spPr bwMode="auto">
          <a:xfrm>
            <a:off x="1828800" y="4114800"/>
            <a:ext cx="4648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spcBef>
                <a:spcPct val="50000"/>
              </a:spcBef>
            </a:pPr>
            <a:r>
              <a:rPr lang="en-US" b="1" u="none" dirty="0"/>
              <a:t>Theory is crucial to the idea that the masses of reacting elements can be explained in terms of atoms, but is too limited. It does not explain why elements combine as they do.  A more complex model is needed.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838200"/>
            <a:ext cx="8229600" cy="5410200"/>
          </a:xfrm>
        </p:spPr>
        <p:txBody>
          <a:bodyPr/>
          <a:lstStyle/>
          <a:p>
            <a:pPr eaLnBrk="1" hangingPunct="1">
              <a:lnSpc>
                <a:spcPct val="90000"/>
              </a:lnSpc>
            </a:pPr>
            <a:r>
              <a:rPr lang="en-US" sz="2400" dirty="0" smtClean="0"/>
              <a:t>Discovered when an electric current was passed through nearly evacuated glass tubes and a “ray” could be seen striking the phosphor-coated end of the tube and emitting a glowing spot of light.</a:t>
            </a:r>
          </a:p>
          <a:p>
            <a:pPr lvl="1" eaLnBrk="1" hangingPunct="1">
              <a:lnSpc>
                <a:spcPct val="90000"/>
              </a:lnSpc>
            </a:pPr>
            <a:r>
              <a:rPr lang="en-US" sz="2000" dirty="0" smtClean="0"/>
              <a:t>The rays were called “cathode rays” because they originated at the negative electrode (cathode); later called electrons.</a:t>
            </a:r>
          </a:p>
          <a:p>
            <a:pPr lvl="1" eaLnBrk="1" hangingPunct="1">
              <a:lnSpc>
                <a:spcPct val="90000"/>
              </a:lnSpc>
            </a:pPr>
            <a:r>
              <a:rPr lang="en-US" sz="2000" dirty="0" smtClean="0"/>
              <a:t>Rays travel in straight lines and were deflected by magnetic or electric fields.</a:t>
            </a:r>
          </a:p>
          <a:p>
            <a:pPr lvl="1" eaLnBrk="1" hangingPunct="1">
              <a:lnSpc>
                <a:spcPct val="90000"/>
              </a:lnSpc>
            </a:pPr>
            <a:r>
              <a:rPr lang="en-US" sz="2000" dirty="0" smtClean="0"/>
              <a:t>Rays are identical no matter what metal was used as the cathode.</a:t>
            </a:r>
          </a:p>
          <a:p>
            <a:pPr eaLnBrk="1" hangingPunct="1">
              <a:lnSpc>
                <a:spcPct val="90000"/>
              </a:lnSpc>
            </a:pPr>
            <a:r>
              <a:rPr lang="en-US" sz="2400" dirty="0" smtClean="0"/>
              <a:t>J.J. Thomson determined the </a:t>
            </a:r>
            <a:r>
              <a:rPr lang="en-US" sz="2400" u="sng" dirty="0" smtClean="0"/>
              <a:t>mass-to-charge ratio</a:t>
            </a:r>
            <a:r>
              <a:rPr lang="en-US" sz="2400" dirty="0" smtClean="0"/>
              <a:t> of cathode ray particles.</a:t>
            </a:r>
          </a:p>
          <a:p>
            <a:pPr eaLnBrk="1" hangingPunct="1">
              <a:lnSpc>
                <a:spcPct val="90000"/>
              </a:lnSpc>
            </a:pPr>
            <a:r>
              <a:rPr lang="en-US" sz="2400" dirty="0" smtClean="0"/>
              <a:t>Robert Millikan used an oil-drop experiment to measure the </a:t>
            </a:r>
            <a:r>
              <a:rPr lang="en-US" sz="2400" u="sng" dirty="0" smtClean="0"/>
              <a:t>charge of the electron </a:t>
            </a:r>
            <a:r>
              <a:rPr lang="en-US" sz="2400" u="sng" dirty="0" smtClean="0">
                <a:sym typeface="Wingdings" pitchFamily="2" charset="2"/>
              </a:rPr>
              <a:t> -1.602x10</a:t>
            </a:r>
            <a:r>
              <a:rPr lang="en-US" sz="2400" u="sng" baseline="30000" dirty="0" smtClean="0">
                <a:sym typeface="Wingdings" pitchFamily="2" charset="2"/>
              </a:rPr>
              <a:t>-19</a:t>
            </a:r>
            <a:r>
              <a:rPr lang="en-US" sz="2400" dirty="0" smtClean="0">
                <a:sym typeface="Wingdings" pitchFamily="2" charset="2"/>
              </a:rPr>
              <a:t> Coulomb and calculated the </a:t>
            </a:r>
            <a:r>
              <a:rPr lang="en-US" sz="2400" u="sng" dirty="0" smtClean="0">
                <a:sym typeface="Wingdings" pitchFamily="2" charset="2"/>
              </a:rPr>
              <a:t>mass of the electron  9.109 x 10</a:t>
            </a:r>
            <a:r>
              <a:rPr lang="en-US" sz="2400" u="sng" baseline="30000" dirty="0" smtClean="0">
                <a:sym typeface="Wingdings" pitchFamily="2" charset="2"/>
              </a:rPr>
              <a:t>-31</a:t>
            </a:r>
            <a:r>
              <a:rPr lang="en-US" sz="2400" u="sng" dirty="0" smtClean="0">
                <a:sym typeface="Wingdings" pitchFamily="2" charset="2"/>
              </a:rPr>
              <a:t> kg</a:t>
            </a:r>
            <a:endParaRPr lang="en-US" sz="2400" u="sng" dirty="0" smtClean="0"/>
          </a:p>
          <a:p>
            <a:pPr eaLnBrk="1" hangingPunct="1">
              <a:lnSpc>
                <a:spcPct val="90000"/>
              </a:lnSpc>
            </a:pPr>
            <a:endParaRPr lang="en-US" sz="2400" dirty="0" smtClean="0"/>
          </a:p>
        </p:txBody>
      </p:sp>
      <p:sp>
        <p:nvSpPr>
          <p:cNvPr id="1946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4CC38E85-2D32-4436-BD74-7B1D0AFD0795}" type="slidenum">
              <a:rPr lang="en-US" u="none" smtClean="0"/>
              <a:pPr eaLnBrk="1" hangingPunct="1"/>
              <a:t>16</a:t>
            </a:fld>
            <a:endParaRPr lang="en-US" u="none" smtClean="0"/>
          </a:p>
        </p:txBody>
      </p:sp>
      <p:sp>
        <p:nvSpPr>
          <p:cNvPr id="19458" name="Rectangle 2"/>
          <p:cNvSpPr>
            <a:spLocks noGrp="1" noChangeArrowheads="1"/>
          </p:cNvSpPr>
          <p:nvPr>
            <p:ph type="title"/>
          </p:nvPr>
        </p:nvSpPr>
        <p:spPr>
          <a:xfrm>
            <a:off x="990600" y="152400"/>
            <a:ext cx="7150100" cy="609600"/>
          </a:xfrm>
        </p:spPr>
        <p:txBody>
          <a:bodyPr>
            <a:normAutofit fontScale="90000"/>
          </a:bodyPr>
          <a:lstStyle/>
          <a:p>
            <a:pPr eaLnBrk="1" hangingPunct="1"/>
            <a:r>
              <a:rPr lang="en-US" sz="4000" dirty="0" smtClean="0"/>
              <a:t>The Electron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7" descr="Electron Pictures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7531" t="56763" r="9621" b="12932"/>
          <a:stretch>
            <a:fillRect/>
          </a:stretch>
        </p:blipFill>
        <p:spPr>
          <a:xfrm>
            <a:off x="609600" y="1069975"/>
            <a:ext cx="7924800" cy="5254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C6A01EA5-D3E7-4CA2-B82F-18E0848C5361}" type="slidenum">
              <a:rPr lang="en-US" u="none" smtClean="0"/>
              <a:pPr eaLnBrk="1" hangingPunct="1"/>
              <a:t>17</a:t>
            </a:fld>
            <a:endParaRPr lang="en-US" u="none" smtClean="0"/>
          </a:p>
        </p:txBody>
      </p:sp>
      <p:sp>
        <p:nvSpPr>
          <p:cNvPr id="20482" name="Rectangle 5"/>
          <p:cNvSpPr>
            <a:spLocks noGrp="1" noChangeArrowheads="1"/>
          </p:cNvSpPr>
          <p:nvPr>
            <p:ph type="title"/>
          </p:nvPr>
        </p:nvSpPr>
        <p:spPr>
          <a:xfrm>
            <a:off x="457200" y="76200"/>
            <a:ext cx="8229600" cy="1143000"/>
          </a:xfrm>
        </p:spPr>
        <p:txBody>
          <a:bodyPr/>
          <a:lstStyle/>
          <a:p>
            <a:pPr eaLnBrk="1" hangingPunct="1"/>
            <a:r>
              <a:rPr lang="en-US" smtClean="0"/>
              <a:t>Discovery of the Electron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6" descr="Zumdahl03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362200"/>
            <a:ext cx="419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B3A09912-678C-4B7E-9422-172DB5B491F7}" type="slidenum">
              <a:rPr lang="en-US" u="none" smtClean="0"/>
              <a:pPr eaLnBrk="1" hangingPunct="1"/>
              <a:t>18</a:t>
            </a:fld>
            <a:endParaRPr lang="en-US" u="none" smtClean="0"/>
          </a:p>
        </p:txBody>
      </p:sp>
      <p:sp>
        <p:nvSpPr>
          <p:cNvPr id="21506" name="Rectangle 2"/>
          <p:cNvSpPr>
            <a:spLocks noGrp="1" noChangeArrowheads="1"/>
          </p:cNvSpPr>
          <p:nvPr>
            <p:ph type="title" idx="4294967295"/>
          </p:nvPr>
        </p:nvSpPr>
        <p:spPr>
          <a:xfrm>
            <a:off x="228600" y="76200"/>
            <a:ext cx="8686800" cy="1143000"/>
          </a:xfrm>
        </p:spPr>
        <p:txBody>
          <a:bodyPr/>
          <a:lstStyle/>
          <a:p>
            <a:pPr eaLnBrk="1" hangingPunct="1"/>
            <a:r>
              <a:rPr lang="en-US" sz="4000" dirty="0" smtClean="0"/>
              <a:t>William Thomson (Lord Kelvin)</a:t>
            </a:r>
          </a:p>
        </p:txBody>
      </p:sp>
      <p:sp>
        <p:nvSpPr>
          <p:cNvPr id="21507" name="Rectangle 3"/>
          <p:cNvSpPr>
            <a:spLocks noGrp="1" noChangeArrowheads="1"/>
          </p:cNvSpPr>
          <p:nvPr>
            <p:ph type="body" sz="half" idx="4294967295"/>
          </p:nvPr>
        </p:nvSpPr>
        <p:spPr>
          <a:xfrm>
            <a:off x="76200" y="990600"/>
            <a:ext cx="7467600" cy="4114800"/>
          </a:xfrm>
        </p:spPr>
        <p:txBody>
          <a:bodyPr/>
          <a:lstStyle/>
          <a:p>
            <a:pPr eaLnBrk="1" hangingPunct="1"/>
            <a:r>
              <a:rPr lang="en-US" sz="2800" dirty="0" smtClean="0"/>
              <a:t>In 1910 proposed the Plum Pudding model</a:t>
            </a:r>
          </a:p>
          <a:p>
            <a:pPr lvl="1" eaLnBrk="1" hangingPunct="1"/>
            <a:r>
              <a:rPr lang="en-US" sz="2400" dirty="0" smtClean="0"/>
              <a:t>Negative electrons were embedded into a positively charged spherical cloud.</a:t>
            </a:r>
          </a:p>
        </p:txBody>
      </p:sp>
      <p:pic>
        <p:nvPicPr>
          <p:cNvPr id="21509" name="Picture 15" descr="[William Thomson, later Lord Kelvin (1824-1907), Professor of Natural Philosophy in the University of Glasgow, whose Natural Philosophy class Andrew Watson signed up for in 1875, c.1897, Ref: B 36/8, Copyright Reserved, Glasgow University Library.]">
            <a:hlinkClick r:id="rId4" tooltip="Wikipedia -  W I L L I A M   T H O M S O N"/>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990600"/>
            <a:ext cx="1419225"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21C12C18-6D2C-4CA9-BE19-AD2BABC48E59}" type="slidenum">
              <a:rPr lang="en-US" u="none" smtClean="0"/>
              <a:pPr eaLnBrk="1" hangingPunct="1"/>
              <a:t>19</a:t>
            </a:fld>
            <a:endParaRPr lang="en-US" u="none" smtClean="0"/>
          </a:p>
        </p:txBody>
      </p:sp>
      <p:sp>
        <p:nvSpPr>
          <p:cNvPr id="22530" name="Rectangle 2"/>
          <p:cNvSpPr>
            <a:spLocks noGrp="1" noChangeArrowheads="1"/>
          </p:cNvSpPr>
          <p:nvPr>
            <p:ph type="title" idx="4294967295"/>
          </p:nvPr>
        </p:nvSpPr>
        <p:spPr>
          <a:xfrm>
            <a:off x="914400" y="228600"/>
            <a:ext cx="7467600" cy="914400"/>
          </a:xfrm>
        </p:spPr>
        <p:txBody>
          <a:bodyPr>
            <a:normAutofit fontScale="90000"/>
          </a:bodyPr>
          <a:lstStyle/>
          <a:p>
            <a:pPr eaLnBrk="1" hangingPunct="1"/>
            <a:r>
              <a:rPr lang="en-US" sz="4000" dirty="0" smtClean="0"/>
              <a:t>Ernest Rutherford (1871-1937)</a:t>
            </a:r>
          </a:p>
        </p:txBody>
      </p:sp>
      <p:sp>
        <p:nvSpPr>
          <p:cNvPr id="22531" name="Rectangle 3"/>
          <p:cNvSpPr>
            <a:spLocks noGrp="1" noChangeArrowheads="1"/>
          </p:cNvSpPr>
          <p:nvPr>
            <p:ph type="body" sz="half" idx="4294967295"/>
          </p:nvPr>
        </p:nvSpPr>
        <p:spPr>
          <a:xfrm>
            <a:off x="3429000" y="1295400"/>
            <a:ext cx="5257800" cy="4525963"/>
          </a:xfrm>
        </p:spPr>
        <p:txBody>
          <a:bodyPr/>
          <a:lstStyle/>
          <a:p>
            <a:pPr eaLnBrk="1" hangingPunct="1"/>
            <a:r>
              <a:rPr lang="en-US" sz="2800" dirty="0" smtClean="0"/>
              <a:t>Learned physics in J.J. Thomson’ lab.</a:t>
            </a:r>
          </a:p>
          <a:p>
            <a:pPr eaLnBrk="1" hangingPunct="1"/>
            <a:endParaRPr lang="en-US" sz="800" dirty="0" smtClean="0"/>
          </a:p>
          <a:p>
            <a:pPr eaLnBrk="1" hangingPunct="1"/>
            <a:r>
              <a:rPr lang="en-US" sz="2800" dirty="0" smtClean="0"/>
              <a:t>Gold-foil </a:t>
            </a:r>
            <a:r>
              <a:rPr lang="en-US" sz="2800" dirty="0" smtClean="0"/>
              <a:t>experiment discovered the nucleus of the atom.</a:t>
            </a:r>
            <a:endParaRPr lang="en-US" sz="2800" dirty="0" smtClean="0"/>
          </a:p>
          <a:p>
            <a:pPr eaLnBrk="1" hangingPunct="1">
              <a:buFontTx/>
              <a:buNone/>
            </a:pPr>
            <a:endParaRPr lang="en-US" sz="2800" dirty="0" smtClean="0"/>
          </a:p>
        </p:txBody>
      </p:sp>
      <p:pic>
        <p:nvPicPr>
          <p:cNvPr id="22532" name="Picture 4" descr="Ernest Rutheford">
            <a:hlinkClick r:id="rId3" tooltip="Wikipedia -  ERNEST   R U T H E R F O R D"/>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85800" y="1295400"/>
            <a:ext cx="2616200" cy="4114800"/>
          </a:xfrm>
          <a:ln>
            <a:solidFill>
              <a:srgbClr val="993300"/>
            </a:solidFill>
            <a:miter lim="800000"/>
            <a:headEnd/>
            <a:tailEnd/>
          </a:ln>
        </p:spPr>
      </p:pic>
      <p:pic>
        <p:nvPicPr>
          <p:cNvPr id="22534" name="Picture 12" descr="d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688" y="2963863"/>
            <a:ext cx="11112" cy="1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82" name="Text Box 30"/>
          <p:cNvSpPr txBox="1">
            <a:spLocks noChangeArrowheads="1"/>
          </p:cNvSpPr>
          <p:nvPr/>
        </p:nvSpPr>
        <p:spPr bwMode="auto">
          <a:xfrm>
            <a:off x="6621463" y="5183188"/>
            <a:ext cx="8175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45 g H</a:t>
            </a:r>
            <a:r>
              <a:rPr lang="en-US" sz="1200" b="1" u="none" baseline="-25000"/>
              <a:t>2</a:t>
            </a:r>
            <a:r>
              <a:rPr lang="en-US" sz="1200" b="1" u="none"/>
              <a:t>O</a:t>
            </a:r>
          </a:p>
        </p:txBody>
      </p:sp>
      <p:sp>
        <p:nvSpPr>
          <p:cNvPr id="516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7D0AEC59-8D0C-49A4-880C-512F93BB27DE}" type="slidenum">
              <a:rPr lang="en-US" u="none" smtClean="0"/>
              <a:pPr eaLnBrk="1" hangingPunct="1"/>
              <a:t>2</a:t>
            </a:fld>
            <a:endParaRPr lang="en-US" u="none" smtClean="0"/>
          </a:p>
        </p:txBody>
      </p:sp>
      <p:sp>
        <p:nvSpPr>
          <p:cNvPr id="5123" name="Rectangle 2"/>
          <p:cNvSpPr>
            <a:spLocks noGrp="1" noChangeArrowheads="1"/>
          </p:cNvSpPr>
          <p:nvPr>
            <p:ph type="title" idx="4294967295"/>
          </p:nvPr>
        </p:nvSpPr>
        <p:spPr>
          <a:xfrm>
            <a:off x="228600" y="0"/>
            <a:ext cx="8609012" cy="792163"/>
          </a:xfrm>
        </p:spPr>
        <p:txBody>
          <a:bodyPr/>
          <a:lstStyle/>
          <a:p>
            <a:pPr eaLnBrk="1" hangingPunct="1"/>
            <a:r>
              <a:rPr lang="en-US" dirty="0" smtClean="0"/>
              <a:t>Conservation of Mass</a:t>
            </a:r>
          </a:p>
        </p:txBody>
      </p:sp>
      <p:grpSp>
        <p:nvGrpSpPr>
          <p:cNvPr id="5124" name="Group 14"/>
          <p:cNvGrpSpPr>
            <a:grpSpLocks/>
          </p:cNvGrpSpPr>
          <p:nvPr/>
        </p:nvGrpSpPr>
        <p:grpSpPr bwMode="auto">
          <a:xfrm>
            <a:off x="3497263" y="2725738"/>
            <a:ext cx="1204912" cy="1995487"/>
            <a:chOff x="1068" y="1486"/>
            <a:chExt cx="759" cy="1257"/>
          </a:xfrm>
        </p:grpSpPr>
        <p:sp>
          <p:nvSpPr>
            <p:cNvPr id="5202" name="Rectangle 12"/>
            <p:cNvSpPr>
              <a:spLocks noChangeArrowheads="1"/>
            </p:cNvSpPr>
            <p:nvPr/>
          </p:nvSpPr>
          <p:spPr bwMode="auto">
            <a:xfrm>
              <a:off x="1767" y="1745"/>
              <a:ext cx="60" cy="94"/>
            </a:xfrm>
            <a:prstGeom prst="rect">
              <a:avLst/>
            </a:prstGeom>
            <a:gradFill rotWithShape="1">
              <a:gsLst>
                <a:gs pos="0">
                  <a:srgbClr val="666666"/>
                </a:gs>
                <a:gs pos="100000">
                  <a:srgbClr val="DDDDDD"/>
                </a:gs>
              </a:gsLst>
              <a:lin ang="0" scaled="1"/>
            </a:gradFill>
            <a:ln w="9525">
              <a:solidFill>
                <a:srgbClr val="EAEAEA"/>
              </a:solidFill>
              <a:miter lim="800000"/>
              <a:headEnd/>
              <a:tailEnd/>
            </a:ln>
          </p:spPr>
          <p:txBody>
            <a:bodyPr wrap="none" anchor="ctr"/>
            <a:lstStyle/>
            <a:p>
              <a:pPr algn="ctr"/>
              <a:endParaRPr lang="en-US" sz="1000" b="1" u="none"/>
            </a:p>
          </p:txBody>
        </p:sp>
        <p:sp>
          <p:nvSpPr>
            <p:cNvPr id="5203" name="Rectangle 13"/>
            <p:cNvSpPr>
              <a:spLocks noChangeArrowheads="1"/>
            </p:cNvSpPr>
            <p:nvPr/>
          </p:nvSpPr>
          <p:spPr bwMode="auto">
            <a:xfrm>
              <a:off x="1068" y="1751"/>
              <a:ext cx="60" cy="94"/>
            </a:xfrm>
            <a:prstGeom prst="rect">
              <a:avLst/>
            </a:prstGeom>
            <a:gradFill rotWithShape="1">
              <a:gsLst>
                <a:gs pos="0">
                  <a:srgbClr val="DDDDDD"/>
                </a:gs>
                <a:gs pos="100000">
                  <a:srgbClr val="666666"/>
                </a:gs>
              </a:gsLst>
              <a:lin ang="0" scaled="1"/>
            </a:gradFill>
            <a:ln w="9525">
              <a:solidFill>
                <a:srgbClr val="EAEAEA"/>
              </a:solidFill>
              <a:miter lim="800000"/>
              <a:headEnd/>
              <a:tailEnd/>
            </a:ln>
          </p:spPr>
          <p:txBody>
            <a:bodyPr wrap="none" anchor="ctr"/>
            <a:lstStyle/>
            <a:p>
              <a:pPr algn="ctr"/>
              <a:endParaRPr lang="en-US" sz="1000" b="1" u="none"/>
            </a:p>
          </p:txBody>
        </p:sp>
        <p:sp>
          <p:nvSpPr>
            <p:cNvPr id="5204" name="AutoShape 7"/>
            <p:cNvSpPr>
              <a:spLocks noChangeAspect="1" noChangeArrowheads="1"/>
            </p:cNvSpPr>
            <p:nvPr/>
          </p:nvSpPr>
          <p:spPr bwMode="auto">
            <a:xfrm flipV="1">
              <a:off x="1114" y="1486"/>
              <a:ext cx="668" cy="1257"/>
            </a:xfrm>
            <a:prstGeom prst="can">
              <a:avLst>
                <a:gd name="adj" fmla="val 25421"/>
              </a:avLst>
            </a:prstGeom>
            <a:gradFill rotWithShape="1">
              <a:gsLst>
                <a:gs pos="0">
                  <a:srgbClr val="C0C0C0">
                    <a:alpha val="46001"/>
                  </a:srgbClr>
                </a:gs>
                <a:gs pos="100000">
                  <a:schemeClr val="bg1"/>
                </a:gs>
              </a:gsLst>
              <a:lin ang="5400000" scaled="1"/>
            </a:gradFill>
            <a:ln w="3175">
              <a:solidFill>
                <a:srgbClr val="333333"/>
              </a:solidFill>
              <a:round/>
              <a:headEnd/>
              <a:tailEnd/>
            </a:ln>
          </p:spPr>
          <p:txBody>
            <a:bodyPr wrap="none" anchor="ctr"/>
            <a:lstStyle/>
            <a:p>
              <a:pPr algn="ctr"/>
              <a:endParaRPr lang="en-US" sz="1000" b="1" u="none"/>
            </a:p>
          </p:txBody>
        </p:sp>
        <p:sp>
          <p:nvSpPr>
            <p:cNvPr id="5205" name="AutoShape 6"/>
            <p:cNvSpPr>
              <a:spLocks noChangeArrowheads="1"/>
            </p:cNvSpPr>
            <p:nvPr/>
          </p:nvSpPr>
          <p:spPr bwMode="auto">
            <a:xfrm flipV="1">
              <a:off x="1143" y="1531"/>
              <a:ext cx="608" cy="1184"/>
            </a:xfrm>
            <a:prstGeom prst="can">
              <a:avLst>
                <a:gd name="adj" fmla="val 23846"/>
              </a:avLst>
            </a:prstGeom>
            <a:gradFill rotWithShape="1">
              <a:gsLst>
                <a:gs pos="0">
                  <a:srgbClr val="C0C0C0">
                    <a:alpha val="46001"/>
                  </a:srgbClr>
                </a:gs>
                <a:gs pos="100000">
                  <a:schemeClr val="bg1"/>
                </a:gs>
              </a:gsLst>
              <a:lin ang="5400000" scaled="1"/>
            </a:gradFill>
            <a:ln w="9525" cap="rnd">
              <a:solidFill>
                <a:schemeClr val="tx1"/>
              </a:solidFill>
              <a:prstDash val="sysDot"/>
              <a:round/>
              <a:headEnd/>
              <a:tailEnd/>
            </a:ln>
          </p:spPr>
          <p:txBody>
            <a:bodyPr wrap="none" anchor="ctr"/>
            <a:lstStyle/>
            <a:p>
              <a:pPr algn="ctr"/>
              <a:endParaRPr lang="en-US" sz="1000" b="1" u="none"/>
            </a:p>
          </p:txBody>
        </p:sp>
      </p:grpSp>
      <p:grpSp>
        <p:nvGrpSpPr>
          <p:cNvPr id="5125" name="Group 15"/>
          <p:cNvGrpSpPr>
            <a:grpSpLocks/>
          </p:cNvGrpSpPr>
          <p:nvPr/>
        </p:nvGrpSpPr>
        <p:grpSpPr bwMode="auto">
          <a:xfrm>
            <a:off x="3570288" y="2057400"/>
            <a:ext cx="1069975" cy="473075"/>
            <a:chOff x="3619" y="1147"/>
            <a:chExt cx="674" cy="298"/>
          </a:xfrm>
        </p:grpSpPr>
        <p:sp>
          <p:nvSpPr>
            <p:cNvPr id="5199" name="Rectangle 9"/>
            <p:cNvSpPr>
              <a:spLocks noChangeArrowheads="1"/>
            </p:cNvSpPr>
            <p:nvPr/>
          </p:nvSpPr>
          <p:spPr bwMode="auto">
            <a:xfrm>
              <a:off x="3684" y="1147"/>
              <a:ext cx="549" cy="298"/>
            </a:xfrm>
            <a:prstGeom prst="rect">
              <a:avLst/>
            </a:prstGeom>
            <a:gradFill rotWithShape="1">
              <a:gsLst>
                <a:gs pos="0">
                  <a:srgbClr val="C20000"/>
                </a:gs>
                <a:gs pos="50000">
                  <a:srgbClr val="FF0000"/>
                </a:gs>
                <a:gs pos="100000">
                  <a:srgbClr val="C20000"/>
                </a:gs>
              </a:gsLst>
              <a:lin ang="5400000" scaled="1"/>
            </a:gradFill>
            <a:ln w="9525">
              <a:solidFill>
                <a:schemeClr val="tx1"/>
              </a:solidFill>
              <a:miter lim="800000"/>
              <a:headEnd/>
              <a:tailEnd/>
            </a:ln>
          </p:spPr>
          <p:txBody>
            <a:bodyPr wrap="none" anchor="ctr"/>
            <a:lstStyle/>
            <a:p>
              <a:pPr algn="ctr"/>
              <a:r>
                <a:rPr lang="en-US" sz="1200" b="1" u="none"/>
                <a:t>High</a:t>
              </a:r>
            </a:p>
            <a:p>
              <a:pPr algn="ctr"/>
              <a:r>
                <a:rPr lang="en-US" sz="1200" b="1" u="none"/>
                <a:t>voltage</a:t>
              </a:r>
            </a:p>
          </p:txBody>
        </p:sp>
        <p:sp>
          <p:nvSpPr>
            <p:cNvPr id="5200" name="Rectangle 10"/>
            <p:cNvSpPr>
              <a:spLocks noChangeArrowheads="1"/>
            </p:cNvSpPr>
            <p:nvPr/>
          </p:nvSpPr>
          <p:spPr bwMode="auto">
            <a:xfrm>
              <a:off x="4233" y="1252"/>
              <a:ext cx="60" cy="94"/>
            </a:xfrm>
            <a:prstGeom prst="rect">
              <a:avLst/>
            </a:prstGeom>
            <a:gradFill rotWithShape="1">
              <a:gsLst>
                <a:gs pos="0">
                  <a:srgbClr val="6D0D05"/>
                </a:gs>
                <a:gs pos="50000">
                  <a:srgbClr val="EB1B0B"/>
                </a:gs>
                <a:gs pos="100000">
                  <a:srgbClr val="6D0D05"/>
                </a:gs>
              </a:gsLst>
              <a:lin ang="5400000" scaled="1"/>
            </a:gradFill>
            <a:ln w="9525">
              <a:solidFill>
                <a:schemeClr val="tx1"/>
              </a:solidFill>
              <a:miter lim="800000"/>
              <a:headEnd/>
              <a:tailEnd/>
            </a:ln>
          </p:spPr>
          <p:txBody>
            <a:bodyPr wrap="none" anchor="ctr"/>
            <a:lstStyle/>
            <a:p>
              <a:pPr algn="ctr"/>
              <a:endParaRPr lang="en-US" sz="1000" b="1" u="none"/>
            </a:p>
          </p:txBody>
        </p:sp>
        <p:sp>
          <p:nvSpPr>
            <p:cNvPr id="5201" name="Rectangle 11"/>
            <p:cNvSpPr>
              <a:spLocks noChangeArrowheads="1"/>
            </p:cNvSpPr>
            <p:nvPr/>
          </p:nvSpPr>
          <p:spPr bwMode="auto">
            <a:xfrm>
              <a:off x="3619" y="1258"/>
              <a:ext cx="60" cy="94"/>
            </a:xfrm>
            <a:prstGeom prst="rect">
              <a:avLst/>
            </a:prstGeom>
            <a:gradFill rotWithShape="1">
              <a:gsLst>
                <a:gs pos="0">
                  <a:srgbClr val="6D0D05"/>
                </a:gs>
                <a:gs pos="50000">
                  <a:srgbClr val="EB1B0B"/>
                </a:gs>
                <a:gs pos="100000">
                  <a:srgbClr val="6D0D05"/>
                </a:gs>
              </a:gsLst>
              <a:lin ang="5400000" scaled="1"/>
            </a:gradFill>
            <a:ln w="9525">
              <a:solidFill>
                <a:schemeClr val="tx1"/>
              </a:solidFill>
              <a:miter lim="800000"/>
              <a:headEnd/>
              <a:tailEnd/>
            </a:ln>
          </p:spPr>
          <p:txBody>
            <a:bodyPr wrap="none" anchor="ctr"/>
            <a:lstStyle/>
            <a:p>
              <a:pPr algn="ctr"/>
              <a:endParaRPr lang="en-US" sz="1000" b="1" u="none"/>
            </a:p>
          </p:txBody>
        </p:sp>
      </p:grpSp>
      <p:sp>
        <p:nvSpPr>
          <p:cNvPr id="5126" name="Text Box 25"/>
          <p:cNvSpPr txBox="1">
            <a:spLocks noChangeArrowheads="1"/>
          </p:cNvSpPr>
          <p:nvPr/>
        </p:nvSpPr>
        <p:spPr bwMode="auto">
          <a:xfrm>
            <a:off x="1484313" y="2754313"/>
            <a:ext cx="130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Before reaction</a:t>
            </a:r>
          </a:p>
        </p:txBody>
      </p:sp>
      <p:sp>
        <p:nvSpPr>
          <p:cNvPr id="5127" name="Text Box 27"/>
          <p:cNvSpPr txBox="1">
            <a:spLocks noChangeArrowheads="1"/>
          </p:cNvSpPr>
          <p:nvPr/>
        </p:nvSpPr>
        <p:spPr bwMode="auto">
          <a:xfrm>
            <a:off x="4525963" y="2424113"/>
            <a:ext cx="9445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electrodes</a:t>
            </a:r>
          </a:p>
        </p:txBody>
      </p:sp>
      <p:sp>
        <p:nvSpPr>
          <p:cNvPr id="5128" name="Text Box 28"/>
          <p:cNvSpPr txBox="1">
            <a:spLocks noChangeArrowheads="1"/>
          </p:cNvSpPr>
          <p:nvPr/>
        </p:nvSpPr>
        <p:spPr bwMode="auto">
          <a:xfrm>
            <a:off x="4775200" y="2774950"/>
            <a:ext cx="817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glass</a:t>
            </a:r>
          </a:p>
          <a:p>
            <a:pPr eaLnBrk="1" hangingPunct="1"/>
            <a:r>
              <a:rPr lang="en-US" sz="1200" b="1" u="none"/>
              <a:t>chamber</a:t>
            </a:r>
          </a:p>
        </p:txBody>
      </p:sp>
      <p:sp>
        <p:nvSpPr>
          <p:cNvPr id="5129" name="Text Box 36"/>
          <p:cNvSpPr txBox="1">
            <a:spLocks noChangeArrowheads="1"/>
          </p:cNvSpPr>
          <p:nvPr/>
        </p:nvSpPr>
        <p:spPr bwMode="auto">
          <a:xfrm>
            <a:off x="3038475" y="4640263"/>
            <a:ext cx="741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5.0 g H</a:t>
            </a:r>
            <a:r>
              <a:rPr lang="en-US" sz="1200" b="1" u="none" baseline="-25000"/>
              <a:t>2</a:t>
            </a:r>
          </a:p>
        </p:txBody>
      </p:sp>
      <p:sp>
        <p:nvSpPr>
          <p:cNvPr id="5130" name="Text Box 37"/>
          <p:cNvSpPr txBox="1">
            <a:spLocks noChangeArrowheads="1"/>
          </p:cNvSpPr>
          <p:nvPr/>
        </p:nvSpPr>
        <p:spPr bwMode="auto">
          <a:xfrm>
            <a:off x="2962275" y="4970463"/>
            <a:ext cx="836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80    g O</a:t>
            </a:r>
            <a:r>
              <a:rPr lang="en-US" sz="1200" b="1" u="none" baseline="-25000"/>
              <a:t>2</a:t>
            </a:r>
            <a:endParaRPr lang="en-US" sz="1200" b="1" u="none"/>
          </a:p>
        </p:txBody>
      </p:sp>
      <p:sp>
        <p:nvSpPr>
          <p:cNvPr id="5131" name="Text Box 39"/>
          <p:cNvSpPr txBox="1">
            <a:spLocks noChangeArrowheads="1"/>
          </p:cNvSpPr>
          <p:nvPr/>
        </p:nvSpPr>
        <p:spPr bwMode="auto">
          <a:xfrm>
            <a:off x="2867025" y="5287963"/>
            <a:ext cx="1484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300 g (mass </a:t>
            </a:r>
          </a:p>
          <a:p>
            <a:pPr eaLnBrk="1" hangingPunct="1"/>
            <a:r>
              <a:rPr lang="en-US" sz="1200" b="1" u="none"/>
              <a:t>          of chamber)</a:t>
            </a:r>
            <a:endParaRPr lang="en-US" sz="1200" b="1" u="none" baseline="-25000"/>
          </a:p>
        </p:txBody>
      </p:sp>
      <p:sp>
        <p:nvSpPr>
          <p:cNvPr id="5132" name="Text Box 40"/>
          <p:cNvSpPr txBox="1">
            <a:spLocks noChangeArrowheads="1"/>
          </p:cNvSpPr>
          <p:nvPr/>
        </p:nvSpPr>
        <p:spPr bwMode="auto">
          <a:xfrm>
            <a:off x="2860675" y="5643563"/>
            <a:ext cx="287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400" b="1" u="none"/>
              <a:t>+</a:t>
            </a:r>
          </a:p>
        </p:txBody>
      </p:sp>
      <p:sp>
        <p:nvSpPr>
          <p:cNvPr id="5133" name="Line 41"/>
          <p:cNvSpPr>
            <a:spLocks noChangeShapeType="1"/>
          </p:cNvSpPr>
          <p:nvPr/>
        </p:nvSpPr>
        <p:spPr bwMode="auto">
          <a:xfrm>
            <a:off x="2981325" y="5902325"/>
            <a:ext cx="13366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4" name="Text Box 42"/>
          <p:cNvSpPr txBox="1">
            <a:spLocks noChangeArrowheads="1"/>
          </p:cNvSpPr>
          <p:nvPr/>
        </p:nvSpPr>
        <p:spPr bwMode="auto">
          <a:xfrm>
            <a:off x="2870200" y="5867400"/>
            <a:ext cx="938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385 g total</a:t>
            </a:r>
            <a:endParaRPr lang="en-US" sz="1200" b="1" u="none" baseline="-25000"/>
          </a:p>
        </p:txBody>
      </p:sp>
      <p:sp>
        <p:nvSpPr>
          <p:cNvPr id="5135" name="Oval 43"/>
          <p:cNvSpPr>
            <a:spLocks noChangeArrowheads="1"/>
          </p:cNvSpPr>
          <p:nvPr/>
        </p:nvSpPr>
        <p:spPr bwMode="auto">
          <a:xfrm>
            <a:off x="3760788" y="3919538"/>
            <a:ext cx="223837" cy="223837"/>
          </a:xfrm>
          <a:prstGeom prst="ellipse">
            <a:avLst/>
          </a:pr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b="1" u="none"/>
          </a:p>
        </p:txBody>
      </p:sp>
      <p:sp>
        <p:nvSpPr>
          <p:cNvPr id="5136" name="Oval 45"/>
          <p:cNvSpPr>
            <a:spLocks noChangeArrowheads="1"/>
          </p:cNvSpPr>
          <p:nvPr/>
        </p:nvSpPr>
        <p:spPr bwMode="auto">
          <a:xfrm>
            <a:off x="1319213" y="3214688"/>
            <a:ext cx="1416050" cy="1416050"/>
          </a:xfrm>
          <a:prstGeom prst="ellipse">
            <a:avLst/>
          </a:prstGeom>
          <a:noFill/>
          <a:ln w="127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b="1" u="none"/>
          </a:p>
        </p:txBody>
      </p:sp>
      <p:sp>
        <p:nvSpPr>
          <p:cNvPr id="5137" name="Line 47"/>
          <p:cNvSpPr>
            <a:spLocks noChangeShapeType="1"/>
          </p:cNvSpPr>
          <p:nvPr/>
        </p:nvSpPr>
        <p:spPr bwMode="auto">
          <a:xfrm>
            <a:off x="2406650" y="3306763"/>
            <a:ext cx="1501775" cy="61277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Line 48"/>
          <p:cNvSpPr>
            <a:spLocks noChangeShapeType="1"/>
          </p:cNvSpPr>
          <p:nvPr/>
        </p:nvSpPr>
        <p:spPr bwMode="auto">
          <a:xfrm flipV="1">
            <a:off x="2371725" y="4135438"/>
            <a:ext cx="1476375" cy="42227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139" name="Text Box 49"/>
          <p:cNvSpPr txBox="1">
            <a:spLocks noChangeArrowheads="1"/>
          </p:cNvSpPr>
          <p:nvPr/>
        </p:nvSpPr>
        <p:spPr bwMode="auto">
          <a:xfrm>
            <a:off x="1928813" y="4692650"/>
            <a:ext cx="350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H</a:t>
            </a:r>
            <a:r>
              <a:rPr lang="en-US" sz="1200" b="1" u="none" baseline="-25000"/>
              <a:t>2</a:t>
            </a:r>
          </a:p>
        </p:txBody>
      </p:sp>
      <p:sp>
        <p:nvSpPr>
          <p:cNvPr id="5140" name="Text Box 50"/>
          <p:cNvSpPr txBox="1">
            <a:spLocks noChangeArrowheads="1"/>
          </p:cNvSpPr>
          <p:nvPr/>
        </p:nvSpPr>
        <p:spPr bwMode="auto">
          <a:xfrm>
            <a:off x="1470025" y="4830763"/>
            <a:ext cx="3603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O</a:t>
            </a:r>
            <a:r>
              <a:rPr lang="en-US" sz="1200" b="1" u="none" baseline="-25000"/>
              <a:t>2</a:t>
            </a:r>
          </a:p>
        </p:txBody>
      </p:sp>
      <p:sp>
        <p:nvSpPr>
          <p:cNvPr id="5141" name="Freeform 53"/>
          <p:cNvSpPr>
            <a:spLocks/>
          </p:cNvSpPr>
          <p:nvPr/>
        </p:nvSpPr>
        <p:spPr bwMode="auto">
          <a:xfrm>
            <a:off x="3275013" y="2271713"/>
            <a:ext cx="279400" cy="946150"/>
          </a:xfrm>
          <a:custGeom>
            <a:avLst/>
            <a:gdLst>
              <a:gd name="T0" fmla="*/ 2147483647 w 176"/>
              <a:gd name="T1" fmla="*/ 0 h 596"/>
              <a:gd name="T2" fmla="*/ 2147483647 w 176"/>
              <a:gd name="T3" fmla="*/ 2147483647 h 596"/>
              <a:gd name="T4" fmla="*/ 2147483647 w 176"/>
              <a:gd name="T5" fmla="*/ 2147483647 h 596"/>
              <a:gd name="T6" fmla="*/ 2147483647 w 176"/>
              <a:gd name="T7" fmla="*/ 2147483647 h 596"/>
              <a:gd name="T8" fmla="*/ 2147483647 w 176"/>
              <a:gd name="T9" fmla="*/ 2147483647 h 596"/>
              <a:gd name="T10" fmla="*/ 2147483647 w 176"/>
              <a:gd name="T11" fmla="*/ 2147483647 h 596"/>
              <a:gd name="T12" fmla="*/ 0 60000 65536"/>
              <a:gd name="T13" fmla="*/ 0 60000 65536"/>
              <a:gd name="T14" fmla="*/ 0 60000 65536"/>
              <a:gd name="T15" fmla="*/ 0 60000 65536"/>
              <a:gd name="T16" fmla="*/ 0 60000 65536"/>
              <a:gd name="T17" fmla="*/ 0 60000 65536"/>
              <a:gd name="T18" fmla="*/ 0 w 176"/>
              <a:gd name="T19" fmla="*/ 0 h 596"/>
              <a:gd name="T20" fmla="*/ 176 w 176"/>
              <a:gd name="T21" fmla="*/ 596 h 596"/>
            </a:gdLst>
            <a:ahLst/>
            <a:cxnLst>
              <a:cxn ang="T12">
                <a:pos x="T0" y="T1"/>
              </a:cxn>
              <a:cxn ang="T13">
                <a:pos x="T2" y="T3"/>
              </a:cxn>
              <a:cxn ang="T14">
                <a:pos x="T4" y="T5"/>
              </a:cxn>
              <a:cxn ang="T15">
                <a:pos x="T6" y="T7"/>
              </a:cxn>
              <a:cxn ang="T16">
                <a:pos x="T8" y="T9"/>
              </a:cxn>
              <a:cxn ang="T17">
                <a:pos x="T10" y="T11"/>
              </a:cxn>
            </a:cxnLst>
            <a:rect l="T18" t="T19" r="T20" b="T21"/>
            <a:pathLst>
              <a:path w="176" h="596">
                <a:moveTo>
                  <a:pt x="176" y="0"/>
                </a:moveTo>
                <a:cubicBezTo>
                  <a:pt x="135" y="8"/>
                  <a:pt x="95" y="17"/>
                  <a:pt x="73" y="44"/>
                </a:cubicBezTo>
                <a:cubicBezTo>
                  <a:pt x="51" y="71"/>
                  <a:pt x="44" y="126"/>
                  <a:pt x="45" y="163"/>
                </a:cubicBezTo>
                <a:cubicBezTo>
                  <a:pt x="46" y="200"/>
                  <a:pt x="84" y="220"/>
                  <a:pt x="78" y="267"/>
                </a:cubicBezTo>
                <a:cubicBezTo>
                  <a:pt x="72" y="314"/>
                  <a:pt x="0" y="391"/>
                  <a:pt x="7" y="446"/>
                </a:cubicBezTo>
                <a:cubicBezTo>
                  <a:pt x="14" y="501"/>
                  <a:pt x="97" y="565"/>
                  <a:pt x="121" y="5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2" name="Freeform 54"/>
          <p:cNvSpPr>
            <a:spLocks/>
          </p:cNvSpPr>
          <p:nvPr/>
        </p:nvSpPr>
        <p:spPr bwMode="auto">
          <a:xfrm>
            <a:off x="4640263" y="2298700"/>
            <a:ext cx="261937" cy="911225"/>
          </a:xfrm>
          <a:custGeom>
            <a:avLst/>
            <a:gdLst>
              <a:gd name="T0" fmla="*/ 0 w 165"/>
              <a:gd name="T1" fmla="*/ 0 h 574"/>
              <a:gd name="T2" fmla="*/ 2147483647 w 165"/>
              <a:gd name="T3" fmla="*/ 2147483647 h 574"/>
              <a:gd name="T4" fmla="*/ 2147483647 w 165"/>
              <a:gd name="T5" fmla="*/ 2147483647 h 574"/>
              <a:gd name="T6" fmla="*/ 2147483647 w 165"/>
              <a:gd name="T7" fmla="*/ 2147483647 h 574"/>
              <a:gd name="T8" fmla="*/ 2147483647 w 165"/>
              <a:gd name="T9" fmla="*/ 2147483647 h 574"/>
              <a:gd name="T10" fmla="*/ 0 60000 65536"/>
              <a:gd name="T11" fmla="*/ 0 60000 65536"/>
              <a:gd name="T12" fmla="*/ 0 60000 65536"/>
              <a:gd name="T13" fmla="*/ 0 60000 65536"/>
              <a:gd name="T14" fmla="*/ 0 60000 65536"/>
              <a:gd name="T15" fmla="*/ 0 w 165"/>
              <a:gd name="T16" fmla="*/ 0 h 574"/>
              <a:gd name="T17" fmla="*/ 165 w 165"/>
              <a:gd name="T18" fmla="*/ 574 h 574"/>
            </a:gdLst>
            <a:ahLst/>
            <a:cxnLst>
              <a:cxn ang="T10">
                <a:pos x="T0" y="T1"/>
              </a:cxn>
              <a:cxn ang="T11">
                <a:pos x="T2" y="T3"/>
              </a:cxn>
              <a:cxn ang="T12">
                <a:pos x="T4" y="T5"/>
              </a:cxn>
              <a:cxn ang="T13">
                <a:pos x="T6" y="T7"/>
              </a:cxn>
              <a:cxn ang="T14">
                <a:pos x="T8" y="T9"/>
              </a:cxn>
            </a:cxnLst>
            <a:rect l="T15" t="T16" r="T17" b="T18"/>
            <a:pathLst>
              <a:path w="165" h="574">
                <a:moveTo>
                  <a:pt x="0" y="0"/>
                </a:moveTo>
                <a:cubicBezTo>
                  <a:pt x="40" y="22"/>
                  <a:pt x="80" y="44"/>
                  <a:pt x="87" y="87"/>
                </a:cubicBezTo>
                <a:cubicBezTo>
                  <a:pt x="94" y="130"/>
                  <a:pt x="31" y="200"/>
                  <a:pt x="44" y="261"/>
                </a:cubicBezTo>
                <a:cubicBezTo>
                  <a:pt x="57" y="322"/>
                  <a:pt x="161" y="404"/>
                  <a:pt x="163" y="456"/>
                </a:cubicBezTo>
                <a:cubicBezTo>
                  <a:pt x="165" y="508"/>
                  <a:pt x="80" y="550"/>
                  <a:pt x="58" y="57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3" name="Line 59"/>
          <p:cNvSpPr>
            <a:spLocks noChangeShapeType="1"/>
          </p:cNvSpPr>
          <p:nvPr/>
        </p:nvSpPr>
        <p:spPr bwMode="auto">
          <a:xfrm flipV="1">
            <a:off x="3476625" y="4152900"/>
            <a:ext cx="723900" cy="509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4" name="Line 60"/>
          <p:cNvSpPr>
            <a:spLocks noChangeShapeType="1"/>
          </p:cNvSpPr>
          <p:nvPr/>
        </p:nvSpPr>
        <p:spPr bwMode="auto">
          <a:xfrm flipV="1">
            <a:off x="3692525" y="4419600"/>
            <a:ext cx="508000" cy="62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5" name="Line 61"/>
          <p:cNvSpPr>
            <a:spLocks noChangeShapeType="1"/>
          </p:cNvSpPr>
          <p:nvPr/>
        </p:nvSpPr>
        <p:spPr bwMode="auto">
          <a:xfrm flipV="1">
            <a:off x="4011613" y="4678363"/>
            <a:ext cx="344487" cy="777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6" name="Oval 66"/>
          <p:cNvSpPr>
            <a:spLocks noChangeArrowheads="1"/>
          </p:cNvSpPr>
          <p:nvPr/>
        </p:nvSpPr>
        <p:spPr bwMode="auto">
          <a:xfrm>
            <a:off x="1984375" y="3370263"/>
            <a:ext cx="233363" cy="233362"/>
          </a:xfrm>
          <a:prstGeom prst="ellipse">
            <a:avLst/>
          </a:prstGeom>
          <a:gradFill rotWithShape="1">
            <a:gsLst>
              <a:gs pos="0">
                <a:srgbClr val="3366FF"/>
              </a:gs>
              <a:gs pos="100000">
                <a:srgbClr val="182F76"/>
              </a:gs>
            </a:gsLst>
            <a:lin ang="2700000" scaled="1"/>
          </a:gradFill>
          <a:ln w="3175">
            <a:solidFill>
              <a:srgbClr val="333333"/>
            </a:solidFill>
            <a:round/>
            <a:headEnd/>
            <a:tailEnd/>
          </a:ln>
        </p:spPr>
        <p:txBody>
          <a:bodyPr wrap="none" anchor="ctr"/>
          <a:lstStyle/>
          <a:p>
            <a:pPr algn="ctr"/>
            <a:endParaRPr lang="en-US" sz="1000" b="1" u="none"/>
          </a:p>
        </p:txBody>
      </p:sp>
      <p:sp>
        <p:nvSpPr>
          <p:cNvPr id="5147" name="Oval 67"/>
          <p:cNvSpPr>
            <a:spLocks noChangeArrowheads="1"/>
          </p:cNvSpPr>
          <p:nvPr/>
        </p:nvSpPr>
        <p:spPr bwMode="auto">
          <a:xfrm>
            <a:off x="1930400" y="3586163"/>
            <a:ext cx="233363" cy="233362"/>
          </a:xfrm>
          <a:prstGeom prst="ellipse">
            <a:avLst/>
          </a:prstGeom>
          <a:gradFill rotWithShape="1">
            <a:gsLst>
              <a:gs pos="0">
                <a:srgbClr val="3366FF"/>
              </a:gs>
              <a:gs pos="100000">
                <a:srgbClr val="182F76"/>
              </a:gs>
            </a:gsLst>
            <a:lin ang="2700000" scaled="1"/>
          </a:gradFill>
          <a:ln w="3175">
            <a:solidFill>
              <a:srgbClr val="333333"/>
            </a:solidFill>
            <a:round/>
            <a:headEnd/>
            <a:tailEnd/>
          </a:ln>
        </p:spPr>
        <p:txBody>
          <a:bodyPr wrap="none" anchor="ctr"/>
          <a:lstStyle/>
          <a:p>
            <a:pPr algn="ctr"/>
            <a:endParaRPr lang="en-US" sz="1000" b="1" u="none"/>
          </a:p>
        </p:txBody>
      </p:sp>
      <p:sp>
        <p:nvSpPr>
          <p:cNvPr id="5148" name="Oval 68"/>
          <p:cNvSpPr>
            <a:spLocks noChangeArrowheads="1"/>
          </p:cNvSpPr>
          <p:nvPr/>
        </p:nvSpPr>
        <p:spPr bwMode="auto">
          <a:xfrm>
            <a:off x="1600200" y="4041775"/>
            <a:ext cx="233363" cy="233363"/>
          </a:xfrm>
          <a:prstGeom prst="ellipse">
            <a:avLst/>
          </a:prstGeom>
          <a:gradFill rotWithShape="1">
            <a:gsLst>
              <a:gs pos="0">
                <a:srgbClr val="3366FF"/>
              </a:gs>
              <a:gs pos="100000">
                <a:srgbClr val="182F76"/>
              </a:gs>
            </a:gsLst>
            <a:lin ang="2700000" scaled="1"/>
          </a:gradFill>
          <a:ln w="3175">
            <a:solidFill>
              <a:srgbClr val="333333"/>
            </a:solidFill>
            <a:round/>
            <a:headEnd/>
            <a:tailEnd/>
          </a:ln>
        </p:spPr>
        <p:txBody>
          <a:bodyPr wrap="none" anchor="ctr"/>
          <a:lstStyle/>
          <a:p>
            <a:pPr algn="ctr"/>
            <a:endParaRPr lang="en-US" sz="1000" b="1" u="none"/>
          </a:p>
        </p:txBody>
      </p:sp>
      <p:sp>
        <p:nvSpPr>
          <p:cNvPr id="5149" name="Oval 69"/>
          <p:cNvSpPr>
            <a:spLocks noChangeArrowheads="1"/>
          </p:cNvSpPr>
          <p:nvPr/>
        </p:nvSpPr>
        <p:spPr bwMode="auto">
          <a:xfrm>
            <a:off x="1792288" y="4171950"/>
            <a:ext cx="233362" cy="233363"/>
          </a:xfrm>
          <a:prstGeom prst="ellipse">
            <a:avLst/>
          </a:prstGeom>
          <a:gradFill rotWithShape="1">
            <a:gsLst>
              <a:gs pos="0">
                <a:srgbClr val="3366FF"/>
              </a:gs>
              <a:gs pos="100000">
                <a:srgbClr val="182F76"/>
              </a:gs>
            </a:gsLst>
            <a:lin ang="2700000" scaled="1"/>
          </a:gradFill>
          <a:ln w="3175">
            <a:solidFill>
              <a:srgbClr val="333333"/>
            </a:solidFill>
            <a:round/>
            <a:headEnd/>
            <a:tailEnd/>
          </a:ln>
        </p:spPr>
        <p:txBody>
          <a:bodyPr wrap="none" anchor="ctr"/>
          <a:lstStyle/>
          <a:p>
            <a:pPr algn="ctr"/>
            <a:endParaRPr lang="en-US" sz="1000" b="1" u="none"/>
          </a:p>
        </p:txBody>
      </p:sp>
      <p:sp>
        <p:nvSpPr>
          <p:cNvPr id="5150" name="Oval 70"/>
          <p:cNvSpPr>
            <a:spLocks noChangeAspect="1" noChangeArrowheads="1"/>
          </p:cNvSpPr>
          <p:nvPr/>
        </p:nvSpPr>
        <p:spPr bwMode="auto">
          <a:xfrm>
            <a:off x="1633538" y="3640138"/>
            <a:ext cx="119062" cy="119062"/>
          </a:xfrm>
          <a:prstGeom prst="ellipse">
            <a:avLst/>
          </a:prstGeom>
          <a:gradFill rotWithShape="1">
            <a:gsLst>
              <a:gs pos="0">
                <a:srgbClr val="FF9900"/>
              </a:gs>
              <a:gs pos="100000">
                <a:srgbClr val="764700"/>
              </a:gs>
            </a:gsLst>
            <a:lin ang="2700000" scaled="1"/>
          </a:gradFill>
          <a:ln w="3175">
            <a:solidFill>
              <a:srgbClr val="333333"/>
            </a:solidFill>
            <a:round/>
            <a:headEnd/>
            <a:tailEnd/>
          </a:ln>
        </p:spPr>
        <p:txBody>
          <a:bodyPr wrap="none" anchor="ctr"/>
          <a:lstStyle/>
          <a:p>
            <a:pPr algn="ctr"/>
            <a:endParaRPr lang="en-US" sz="1000" b="1" u="none"/>
          </a:p>
        </p:txBody>
      </p:sp>
      <p:sp>
        <p:nvSpPr>
          <p:cNvPr id="5151" name="Oval 71"/>
          <p:cNvSpPr>
            <a:spLocks noChangeAspect="1" noChangeArrowheads="1"/>
          </p:cNvSpPr>
          <p:nvPr/>
        </p:nvSpPr>
        <p:spPr bwMode="auto">
          <a:xfrm>
            <a:off x="1543050" y="3708400"/>
            <a:ext cx="119063" cy="119063"/>
          </a:xfrm>
          <a:prstGeom prst="ellipse">
            <a:avLst/>
          </a:prstGeom>
          <a:gradFill rotWithShape="1">
            <a:gsLst>
              <a:gs pos="0">
                <a:srgbClr val="FF9900"/>
              </a:gs>
              <a:gs pos="100000">
                <a:srgbClr val="764700"/>
              </a:gs>
            </a:gsLst>
            <a:lin ang="2700000" scaled="1"/>
          </a:gradFill>
          <a:ln w="3175">
            <a:solidFill>
              <a:srgbClr val="333333"/>
            </a:solidFill>
            <a:round/>
            <a:headEnd/>
            <a:tailEnd/>
          </a:ln>
        </p:spPr>
        <p:txBody>
          <a:bodyPr wrap="none" anchor="ctr"/>
          <a:lstStyle/>
          <a:p>
            <a:pPr algn="ctr"/>
            <a:endParaRPr lang="en-US" sz="1000" b="1" u="none"/>
          </a:p>
        </p:txBody>
      </p:sp>
      <p:sp>
        <p:nvSpPr>
          <p:cNvPr id="5152" name="Oval 72"/>
          <p:cNvSpPr>
            <a:spLocks noChangeAspect="1" noChangeArrowheads="1"/>
          </p:cNvSpPr>
          <p:nvPr/>
        </p:nvSpPr>
        <p:spPr bwMode="auto">
          <a:xfrm>
            <a:off x="2259013" y="3894138"/>
            <a:ext cx="119062" cy="119062"/>
          </a:xfrm>
          <a:prstGeom prst="ellipse">
            <a:avLst/>
          </a:prstGeom>
          <a:gradFill rotWithShape="1">
            <a:gsLst>
              <a:gs pos="0">
                <a:srgbClr val="FF9900"/>
              </a:gs>
              <a:gs pos="100000">
                <a:srgbClr val="764700"/>
              </a:gs>
            </a:gsLst>
            <a:lin ang="2700000" scaled="1"/>
          </a:gradFill>
          <a:ln w="3175">
            <a:solidFill>
              <a:srgbClr val="333333"/>
            </a:solidFill>
            <a:round/>
            <a:headEnd/>
            <a:tailEnd/>
          </a:ln>
        </p:spPr>
        <p:txBody>
          <a:bodyPr wrap="none" anchor="ctr"/>
          <a:lstStyle/>
          <a:p>
            <a:pPr algn="ctr"/>
            <a:endParaRPr lang="en-US" sz="1000" b="1" u="none"/>
          </a:p>
        </p:txBody>
      </p:sp>
      <p:sp>
        <p:nvSpPr>
          <p:cNvPr id="5153" name="Oval 73"/>
          <p:cNvSpPr>
            <a:spLocks noChangeAspect="1" noChangeArrowheads="1"/>
          </p:cNvSpPr>
          <p:nvPr/>
        </p:nvSpPr>
        <p:spPr bwMode="auto">
          <a:xfrm>
            <a:off x="2322513" y="3995738"/>
            <a:ext cx="119062" cy="119062"/>
          </a:xfrm>
          <a:prstGeom prst="ellipse">
            <a:avLst/>
          </a:prstGeom>
          <a:gradFill rotWithShape="1">
            <a:gsLst>
              <a:gs pos="0">
                <a:srgbClr val="FF9900"/>
              </a:gs>
              <a:gs pos="100000">
                <a:srgbClr val="764700"/>
              </a:gs>
            </a:gsLst>
            <a:lin ang="2700000" scaled="1"/>
          </a:gradFill>
          <a:ln w="3175">
            <a:solidFill>
              <a:srgbClr val="333333"/>
            </a:solidFill>
            <a:round/>
            <a:headEnd/>
            <a:tailEnd/>
          </a:ln>
        </p:spPr>
        <p:txBody>
          <a:bodyPr wrap="none" anchor="ctr"/>
          <a:lstStyle/>
          <a:p>
            <a:pPr algn="ctr"/>
            <a:endParaRPr lang="en-US" sz="1000" b="1" u="none"/>
          </a:p>
        </p:txBody>
      </p:sp>
      <p:sp>
        <p:nvSpPr>
          <p:cNvPr id="5154" name="Line 83"/>
          <p:cNvSpPr>
            <a:spLocks noChangeShapeType="1"/>
          </p:cNvSpPr>
          <p:nvPr/>
        </p:nvSpPr>
        <p:spPr bwMode="auto">
          <a:xfrm>
            <a:off x="3454400" y="3213100"/>
            <a:ext cx="4302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5" name="Line 84"/>
          <p:cNvSpPr>
            <a:spLocks noChangeShapeType="1"/>
          </p:cNvSpPr>
          <p:nvPr/>
        </p:nvSpPr>
        <p:spPr bwMode="auto">
          <a:xfrm>
            <a:off x="4311650" y="3209925"/>
            <a:ext cx="430213"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90"/>
          <p:cNvGrpSpPr>
            <a:grpSpLocks/>
          </p:cNvGrpSpPr>
          <p:nvPr/>
        </p:nvGrpSpPr>
        <p:grpSpPr bwMode="auto">
          <a:xfrm>
            <a:off x="5216525" y="2752725"/>
            <a:ext cx="2813050" cy="3924300"/>
            <a:chOff x="3286" y="1422"/>
            <a:chExt cx="1772" cy="2472"/>
          </a:xfrm>
        </p:grpSpPr>
        <p:grpSp>
          <p:nvGrpSpPr>
            <p:cNvPr id="5161" name="Group 16"/>
            <p:cNvGrpSpPr>
              <a:grpSpLocks/>
            </p:cNvGrpSpPr>
            <p:nvPr/>
          </p:nvGrpSpPr>
          <p:grpSpPr bwMode="auto">
            <a:xfrm>
              <a:off x="3405" y="1977"/>
              <a:ext cx="674" cy="298"/>
              <a:chOff x="3619" y="1147"/>
              <a:chExt cx="674" cy="298"/>
            </a:xfrm>
          </p:grpSpPr>
          <p:sp>
            <p:nvSpPr>
              <p:cNvPr id="5196" name="Rectangle 17"/>
              <p:cNvSpPr>
                <a:spLocks noChangeArrowheads="1"/>
              </p:cNvSpPr>
              <p:nvPr/>
            </p:nvSpPr>
            <p:spPr bwMode="auto">
              <a:xfrm>
                <a:off x="3684" y="1147"/>
                <a:ext cx="549" cy="298"/>
              </a:xfrm>
              <a:prstGeom prst="rect">
                <a:avLst/>
              </a:prstGeom>
              <a:gradFill rotWithShape="1">
                <a:gsLst>
                  <a:gs pos="0">
                    <a:srgbClr val="C20000"/>
                  </a:gs>
                  <a:gs pos="50000">
                    <a:srgbClr val="FF0000"/>
                  </a:gs>
                  <a:gs pos="100000">
                    <a:srgbClr val="C20000"/>
                  </a:gs>
                </a:gsLst>
                <a:lin ang="5400000" scaled="1"/>
              </a:gradFill>
              <a:ln w="9525">
                <a:solidFill>
                  <a:schemeClr val="tx1"/>
                </a:solidFill>
                <a:miter lim="800000"/>
                <a:headEnd/>
                <a:tailEnd/>
              </a:ln>
            </p:spPr>
            <p:txBody>
              <a:bodyPr wrap="none" anchor="ctr"/>
              <a:lstStyle/>
              <a:p>
                <a:pPr algn="ctr"/>
                <a:r>
                  <a:rPr lang="en-US" sz="1200" b="1" u="none"/>
                  <a:t>High</a:t>
                </a:r>
              </a:p>
              <a:p>
                <a:pPr algn="ctr"/>
                <a:r>
                  <a:rPr lang="en-US" sz="1200" b="1" u="none"/>
                  <a:t>voltage</a:t>
                </a:r>
              </a:p>
            </p:txBody>
          </p:sp>
          <p:sp>
            <p:nvSpPr>
              <p:cNvPr id="5197" name="Rectangle 18"/>
              <p:cNvSpPr>
                <a:spLocks noChangeArrowheads="1"/>
              </p:cNvSpPr>
              <p:nvPr/>
            </p:nvSpPr>
            <p:spPr bwMode="auto">
              <a:xfrm>
                <a:off x="4233" y="1252"/>
                <a:ext cx="60" cy="94"/>
              </a:xfrm>
              <a:prstGeom prst="rect">
                <a:avLst/>
              </a:prstGeom>
              <a:gradFill rotWithShape="1">
                <a:gsLst>
                  <a:gs pos="0">
                    <a:srgbClr val="6D0D05"/>
                  </a:gs>
                  <a:gs pos="50000">
                    <a:srgbClr val="EB1B0B"/>
                  </a:gs>
                  <a:gs pos="100000">
                    <a:srgbClr val="6D0D05"/>
                  </a:gs>
                </a:gsLst>
                <a:lin ang="5400000" scaled="1"/>
              </a:gradFill>
              <a:ln w="9525">
                <a:solidFill>
                  <a:schemeClr val="tx1"/>
                </a:solidFill>
                <a:miter lim="800000"/>
                <a:headEnd/>
                <a:tailEnd/>
              </a:ln>
            </p:spPr>
            <p:txBody>
              <a:bodyPr wrap="none" anchor="ctr"/>
              <a:lstStyle/>
              <a:p>
                <a:pPr algn="ctr"/>
                <a:endParaRPr lang="en-US" sz="1000" b="1" u="none"/>
              </a:p>
            </p:txBody>
          </p:sp>
          <p:sp>
            <p:nvSpPr>
              <p:cNvPr id="5198" name="Rectangle 19"/>
              <p:cNvSpPr>
                <a:spLocks noChangeArrowheads="1"/>
              </p:cNvSpPr>
              <p:nvPr/>
            </p:nvSpPr>
            <p:spPr bwMode="auto">
              <a:xfrm>
                <a:off x="3619" y="1258"/>
                <a:ext cx="60" cy="94"/>
              </a:xfrm>
              <a:prstGeom prst="rect">
                <a:avLst/>
              </a:prstGeom>
              <a:gradFill rotWithShape="1">
                <a:gsLst>
                  <a:gs pos="0">
                    <a:srgbClr val="6D0D05"/>
                  </a:gs>
                  <a:gs pos="50000">
                    <a:srgbClr val="EB1B0B"/>
                  </a:gs>
                  <a:gs pos="100000">
                    <a:srgbClr val="6D0D05"/>
                  </a:gs>
                </a:gsLst>
                <a:lin ang="5400000" scaled="1"/>
              </a:gradFill>
              <a:ln w="9525">
                <a:solidFill>
                  <a:schemeClr val="tx1"/>
                </a:solidFill>
                <a:miter lim="800000"/>
                <a:headEnd/>
                <a:tailEnd/>
              </a:ln>
            </p:spPr>
            <p:txBody>
              <a:bodyPr wrap="none" anchor="ctr"/>
              <a:lstStyle/>
              <a:p>
                <a:pPr algn="ctr"/>
                <a:endParaRPr lang="en-US" sz="1000" b="1" u="none"/>
              </a:p>
            </p:txBody>
          </p:sp>
        </p:grpSp>
        <p:grpSp>
          <p:nvGrpSpPr>
            <p:cNvPr id="5162" name="Group 20"/>
            <p:cNvGrpSpPr>
              <a:grpSpLocks/>
            </p:cNvGrpSpPr>
            <p:nvPr/>
          </p:nvGrpSpPr>
          <p:grpSpPr bwMode="auto">
            <a:xfrm>
              <a:off x="3364" y="2427"/>
              <a:ext cx="759" cy="1257"/>
              <a:chOff x="1068" y="1486"/>
              <a:chExt cx="759" cy="1257"/>
            </a:xfrm>
          </p:grpSpPr>
          <p:sp>
            <p:nvSpPr>
              <p:cNvPr id="5192" name="Rectangle 21"/>
              <p:cNvSpPr>
                <a:spLocks noChangeArrowheads="1"/>
              </p:cNvSpPr>
              <p:nvPr/>
            </p:nvSpPr>
            <p:spPr bwMode="auto">
              <a:xfrm>
                <a:off x="1767" y="1745"/>
                <a:ext cx="60" cy="94"/>
              </a:xfrm>
              <a:prstGeom prst="rect">
                <a:avLst/>
              </a:prstGeom>
              <a:gradFill rotWithShape="1">
                <a:gsLst>
                  <a:gs pos="0">
                    <a:srgbClr val="666666"/>
                  </a:gs>
                  <a:gs pos="100000">
                    <a:srgbClr val="DDDDDD"/>
                  </a:gs>
                </a:gsLst>
                <a:lin ang="0" scaled="1"/>
              </a:gradFill>
              <a:ln w="9525">
                <a:solidFill>
                  <a:srgbClr val="EAEAEA"/>
                </a:solidFill>
                <a:miter lim="800000"/>
                <a:headEnd/>
                <a:tailEnd/>
              </a:ln>
            </p:spPr>
            <p:txBody>
              <a:bodyPr wrap="none" anchor="ctr"/>
              <a:lstStyle/>
              <a:p>
                <a:pPr algn="ctr"/>
                <a:endParaRPr lang="en-US" sz="1000" b="1" u="none"/>
              </a:p>
            </p:txBody>
          </p:sp>
          <p:sp>
            <p:nvSpPr>
              <p:cNvPr id="5193" name="Rectangle 22"/>
              <p:cNvSpPr>
                <a:spLocks noChangeArrowheads="1"/>
              </p:cNvSpPr>
              <p:nvPr/>
            </p:nvSpPr>
            <p:spPr bwMode="auto">
              <a:xfrm>
                <a:off x="1068" y="1751"/>
                <a:ext cx="60" cy="94"/>
              </a:xfrm>
              <a:prstGeom prst="rect">
                <a:avLst/>
              </a:prstGeom>
              <a:gradFill rotWithShape="1">
                <a:gsLst>
                  <a:gs pos="0">
                    <a:srgbClr val="DDDDDD"/>
                  </a:gs>
                  <a:gs pos="100000">
                    <a:srgbClr val="666666"/>
                  </a:gs>
                </a:gsLst>
                <a:lin ang="0" scaled="1"/>
              </a:gradFill>
              <a:ln w="9525">
                <a:solidFill>
                  <a:srgbClr val="EAEAEA"/>
                </a:solidFill>
                <a:miter lim="800000"/>
                <a:headEnd/>
                <a:tailEnd/>
              </a:ln>
            </p:spPr>
            <p:txBody>
              <a:bodyPr wrap="none" anchor="ctr"/>
              <a:lstStyle/>
              <a:p>
                <a:pPr algn="ctr"/>
                <a:endParaRPr lang="en-US" sz="1000" b="1" u="none"/>
              </a:p>
            </p:txBody>
          </p:sp>
          <p:sp>
            <p:nvSpPr>
              <p:cNvPr id="5194" name="AutoShape 23"/>
              <p:cNvSpPr>
                <a:spLocks noChangeAspect="1" noChangeArrowheads="1"/>
              </p:cNvSpPr>
              <p:nvPr/>
            </p:nvSpPr>
            <p:spPr bwMode="auto">
              <a:xfrm flipV="1">
                <a:off x="1114" y="1486"/>
                <a:ext cx="668" cy="1257"/>
              </a:xfrm>
              <a:prstGeom prst="can">
                <a:avLst>
                  <a:gd name="adj" fmla="val 25421"/>
                </a:avLst>
              </a:prstGeom>
              <a:gradFill rotWithShape="1">
                <a:gsLst>
                  <a:gs pos="0">
                    <a:srgbClr val="C0C0C0">
                      <a:alpha val="46001"/>
                    </a:srgbClr>
                  </a:gs>
                  <a:gs pos="100000">
                    <a:schemeClr val="bg1"/>
                  </a:gs>
                </a:gsLst>
                <a:lin ang="5400000" scaled="1"/>
              </a:gradFill>
              <a:ln w="3175">
                <a:solidFill>
                  <a:srgbClr val="333333"/>
                </a:solidFill>
                <a:round/>
                <a:headEnd/>
                <a:tailEnd/>
              </a:ln>
            </p:spPr>
            <p:txBody>
              <a:bodyPr wrap="none" anchor="ctr"/>
              <a:lstStyle/>
              <a:p>
                <a:pPr algn="ctr"/>
                <a:endParaRPr lang="en-US" sz="1000" b="1" u="none"/>
              </a:p>
            </p:txBody>
          </p:sp>
          <p:sp>
            <p:nvSpPr>
              <p:cNvPr id="5195" name="AutoShape 24"/>
              <p:cNvSpPr>
                <a:spLocks noChangeArrowheads="1"/>
              </p:cNvSpPr>
              <p:nvPr/>
            </p:nvSpPr>
            <p:spPr bwMode="auto">
              <a:xfrm flipV="1">
                <a:off x="1143" y="1531"/>
                <a:ext cx="608" cy="1184"/>
              </a:xfrm>
              <a:prstGeom prst="can">
                <a:avLst>
                  <a:gd name="adj" fmla="val 23846"/>
                </a:avLst>
              </a:prstGeom>
              <a:gradFill rotWithShape="1">
                <a:gsLst>
                  <a:gs pos="0">
                    <a:srgbClr val="C0C0C0">
                      <a:alpha val="46001"/>
                    </a:srgbClr>
                  </a:gs>
                  <a:gs pos="100000">
                    <a:schemeClr val="bg1"/>
                  </a:gs>
                </a:gsLst>
                <a:lin ang="5400000" scaled="1"/>
              </a:gradFill>
              <a:ln w="9525" cap="rnd">
                <a:solidFill>
                  <a:schemeClr val="tx1"/>
                </a:solidFill>
                <a:prstDash val="sysDot"/>
                <a:round/>
                <a:headEnd/>
                <a:tailEnd/>
              </a:ln>
            </p:spPr>
            <p:txBody>
              <a:bodyPr wrap="none" anchor="ctr"/>
              <a:lstStyle/>
              <a:p>
                <a:pPr algn="ctr"/>
                <a:endParaRPr lang="en-US" sz="1000" b="1" u="none"/>
              </a:p>
            </p:txBody>
          </p:sp>
        </p:grpSp>
        <p:sp>
          <p:nvSpPr>
            <p:cNvPr id="5163" name="Text Box 26"/>
            <p:cNvSpPr txBox="1">
              <a:spLocks noChangeArrowheads="1"/>
            </p:cNvSpPr>
            <p:nvPr/>
          </p:nvSpPr>
          <p:spPr bwMode="auto">
            <a:xfrm>
              <a:off x="4139" y="1422"/>
              <a:ext cx="7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After reaction</a:t>
              </a:r>
            </a:p>
          </p:txBody>
        </p:sp>
        <p:sp>
          <p:nvSpPr>
            <p:cNvPr id="5164" name="Text Box 29"/>
            <p:cNvSpPr txBox="1">
              <a:spLocks noChangeArrowheads="1"/>
            </p:cNvSpPr>
            <p:nvPr/>
          </p:nvSpPr>
          <p:spPr bwMode="auto">
            <a:xfrm>
              <a:off x="4225" y="2747"/>
              <a:ext cx="38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0 g H</a:t>
              </a:r>
              <a:r>
                <a:rPr lang="en-US" sz="1200" b="1" u="none" baseline="-25000"/>
                <a:t>2</a:t>
              </a:r>
            </a:p>
          </p:txBody>
        </p:sp>
        <p:sp>
          <p:nvSpPr>
            <p:cNvPr id="5165" name="Text Box 31"/>
            <p:cNvSpPr txBox="1">
              <a:spLocks noChangeArrowheads="1"/>
            </p:cNvSpPr>
            <p:nvPr/>
          </p:nvSpPr>
          <p:spPr bwMode="auto">
            <a:xfrm>
              <a:off x="4171" y="3154"/>
              <a:ext cx="44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40 g O</a:t>
              </a:r>
              <a:r>
                <a:rPr lang="en-US" sz="1200" b="1" u="none" baseline="-25000"/>
                <a:t>2</a:t>
              </a:r>
            </a:p>
          </p:txBody>
        </p:sp>
        <p:sp>
          <p:nvSpPr>
            <p:cNvPr id="5166" name="Text Box 32"/>
            <p:cNvSpPr txBox="1">
              <a:spLocks noChangeArrowheads="1"/>
            </p:cNvSpPr>
            <p:nvPr/>
          </p:nvSpPr>
          <p:spPr bwMode="auto">
            <a:xfrm>
              <a:off x="4123" y="3356"/>
              <a:ext cx="9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300 g (mass </a:t>
              </a:r>
            </a:p>
            <a:p>
              <a:pPr eaLnBrk="1" hangingPunct="1"/>
              <a:r>
                <a:rPr lang="en-US" sz="1200" b="1" u="none"/>
                <a:t>          of chamber)</a:t>
              </a:r>
              <a:endParaRPr lang="en-US" sz="1200" b="1" u="none" baseline="-25000"/>
            </a:p>
          </p:txBody>
        </p:sp>
        <p:sp>
          <p:nvSpPr>
            <p:cNvPr id="5167" name="Text Box 33"/>
            <p:cNvSpPr txBox="1">
              <a:spLocks noChangeArrowheads="1"/>
            </p:cNvSpPr>
            <p:nvPr/>
          </p:nvSpPr>
          <p:spPr bwMode="auto">
            <a:xfrm>
              <a:off x="4114" y="3580"/>
              <a:ext cx="18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400" b="1" u="none"/>
                <a:t>+</a:t>
              </a:r>
            </a:p>
          </p:txBody>
        </p:sp>
        <p:sp>
          <p:nvSpPr>
            <p:cNvPr id="5168" name="Line 34"/>
            <p:cNvSpPr>
              <a:spLocks noChangeShapeType="1"/>
            </p:cNvSpPr>
            <p:nvPr/>
          </p:nvSpPr>
          <p:spPr bwMode="auto">
            <a:xfrm>
              <a:off x="4190" y="3743"/>
              <a:ext cx="84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9" name="Text Box 35"/>
            <p:cNvSpPr txBox="1">
              <a:spLocks noChangeArrowheads="1"/>
            </p:cNvSpPr>
            <p:nvPr/>
          </p:nvSpPr>
          <p:spPr bwMode="auto">
            <a:xfrm>
              <a:off x="4120" y="3721"/>
              <a:ext cx="5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385 g total</a:t>
              </a:r>
              <a:endParaRPr lang="en-US" sz="1200" b="1" u="none" baseline="-25000"/>
            </a:p>
          </p:txBody>
        </p:sp>
        <p:sp>
          <p:nvSpPr>
            <p:cNvPr id="5170" name="Oval 44"/>
            <p:cNvSpPr>
              <a:spLocks noChangeArrowheads="1"/>
            </p:cNvSpPr>
            <p:nvPr/>
          </p:nvSpPr>
          <p:spPr bwMode="auto">
            <a:xfrm>
              <a:off x="3693" y="2580"/>
              <a:ext cx="141" cy="141"/>
            </a:xfrm>
            <a:prstGeom prst="ellipse">
              <a:avLst/>
            </a:pr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b="1" u="none"/>
            </a:p>
          </p:txBody>
        </p:sp>
        <p:sp>
          <p:nvSpPr>
            <p:cNvPr id="5171" name="Oval 46"/>
            <p:cNvSpPr>
              <a:spLocks noChangeArrowheads="1"/>
            </p:cNvSpPr>
            <p:nvPr/>
          </p:nvSpPr>
          <p:spPr bwMode="auto">
            <a:xfrm>
              <a:off x="4133" y="1662"/>
              <a:ext cx="751" cy="751"/>
            </a:xfrm>
            <a:prstGeom prst="ellipse">
              <a:avLst/>
            </a:prstGeom>
            <a:noFill/>
            <a:ln w="127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b="1" u="none"/>
            </a:p>
          </p:txBody>
        </p:sp>
        <p:sp>
          <p:nvSpPr>
            <p:cNvPr id="5172" name="Text Box 51"/>
            <p:cNvSpPr txBox="1">
              <a:spLocks noChangeArrowheads="1"/>
            </p:cNvSpPr>
            <p:nvPr/>
          </p:nvSpPr>
          <p:spPr bwMode="auto">
            <a:xfrm>
              <a:off x="3931" y="1666"/>
              <a:ext cx="22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O</a:t>
              </a:r>
              <a:r>
                <a:rPr lang="en-US" sz="1200" b="1" u="none" baseline="-25000"/>
                <a:t>2</a:t>
              </a:r>
            </a:p>
          </p:txBody>
        </p:sp>
        <p:sp>
          <p:nvSpPr>
            <p:cNvPr id="5173" name="Text Box 52"/>
            <p:cNvSpPr txBox="1">
              <a:spLocks noChangeArrowheads="1"/>
            </p:cNvSpPr>
            <p:nvPr/>
          </p:nvSpPr>
          <p:spPr bwMode="auto">
            <a:xfrm>
              <a:off x="4611" y="2381"/>
              <a:ext cx="2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a:t>H</a:t>
              </a:r>
              <a:r>
                <a:rPr lang="en-US" sz="1200" b="1" u="none" baseline="-25000"/>
                <a:t>2</a:t>
              </a:r>
              <a:r>
                <a:rPr lang="en-US" sz="1200" b="1" u="none"/>
                <a:t>O</a:t>
              </a:r>
            </a:p>
          </p:txBody>
        </p:sp>
        <p:sp>
          <p:nvSpPr>
            <p:cNvPr id="5174" name="Freeform 55"/>
            <p:cNvSpPr>
              <a:spLocks/>
            </p:cNvSpPr>
            <p:nvPr/>
          </p:nvSpPr>
          <p:spPr bwMode="auto">
            <a:xfrm>
              <a:off x="3286" y="2087"/>
              <a:ext cx="194" cy="646"/>
            </a:xfrm>
            <a:custGeom>
              <a:avLst/>
              <a:gdLst>
                <a:gd name="T0" fmla="*/ 159 w 194"/>
                <a:gd name="T1" fmla="*/ 0 h 646"/>
                <a:gd name="T2" fmla="*/ 181 w 194"/>
                <a:gd name="T3" fmla="*/ 87 h 646"/>
                <a:gd name="T4" fmla="*/ 83 w 194"/>
                <a:gd name="T5" fmla="*/ 157 h 646"/>
                <a:gd name="T6" fmla="*/ 56 w 194"/>
                <a:gd name="T7" fmla="*/ 260 h 646"/>
                <a:gd name="T8" fmla="*/ 61 w 194"/>
                <a:gd name="T9" fmla="*/ 347 h 646"/>
                <a:gd name="T10" fmla="*/ 2 w 194"/>
                <a:gd name="T11" fmla="*/ 532 h 646"/>
                <a:gd name="T12" fmla="*/ 50 w 194"/>
                <a:gd name="T13" fmla="*/ 646 h 646"/>
                <a:gd name="T14" fmla="*/ 0 60000 65536"/>
                <a:gd name="T15" fmla="*/ 0 60000 65536"/>
                <a:gd name="T16" fmla="*/ 0 60000 65536"/>
                <a:gd name="T17" fmla="*/ 0 60000 65536"/>
                <a:gd name="T18" fmla="*/ 0 60000 65536"/>
                <a:gd name="T19" fmla="*/ 0 60000 65536"/>
                <a:gd name="T20" fmla="*/ 0 60000 65536"/>
                <a:gd name="T21" fmla="*/ 0 w 194"/>
                <a:gd name="T22" fmla="*/ 0 h 646"/>
                <a:gd name="T23" fmla="*/ 194 w 194"/>
                <a:gd name="T24" fmla="*/ 646 h 6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 h="646">
                  <a:moveTo>
                    <a:pt x="159" y="0"/>
                  </a:moveTo>
                  <a:cubicBezTo>
                    <a:pt x="176" y="30"/>
                    <a:pt x="194" y="61"/>
                    <a:pt x="181" y="87"/>
                  </a:cubicBezTo>
                  <a:cubicBezTo>
                    <a:pt x="168" y="113"/>
                    <a:pt x="104" y="128"/>
                    <a:pt x="83" y="157"/>
                  </a:cubicBezTo>
                  <a:cubicBezTo>
                    <a:pt x="62" y="186"/>
                    <a:pt x="60" y="228"/>
                    <a:pt x="56" y="260"/>
                  </a:cubicBezTo>
                  <a:cubicBezTo>
                    <a:pt x="52" y="292"/>
                    <a:pt x="70" y="302"/>
                    <a:pt x="61" y="347"/>
                  </a:cubicBezTo>
                  <a:cubicBezTo>
                    <a:pt x="52" y="392"/>
                    <a:pt x="4" y="482"/>
                    <a:pt x="2" y="532"/>
                  </a:cubicBezTo>
                  <a:cubicBezTo>
                    <a:pt x="0" y="582"/>
                    <a:pt x="25" y="614"/>
                    <a:pt x="50" y="64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5" name="Freeform 56"/>
            <p:cNvSpPr>
              <a:spLocks/>
            </p:cNvSpPr>
            <p:nvPr/>
          </p:nvSpPr>
          <p:spPr bwMode="auto">
            <a:xfrm>
              <a:off x="4022" y="2076"/>
              <a:ext cx="148" cy="657"/>
            </a:xfrm>
            <a:custGeom>
              <a:avLst/>
              <a:gdLst>
                <a:gd name="T0" fmla="*/ 26 w 148"/>
                <a:gd name="T1" fmla="*/ 0 h 657"/>
                <a:gd name="T2" fmla="*/ 15 w 148"/>
                <a:gd name="T3" fmla="*/ 98 h 657"/>
                <a:gd name="T4" fmla="*/ 119 w 148"/>
                <a:gd name="T5" fmla="*/ 212 h 657"/>
                <a:gd name="T6" fmla="*/ 81 w 148"/>
                <a:gd name="T7" fmla="*/ 407 h 657"/>
                <a:gd name="T8" fmla="*/ 140 w 148"/>
                <a:gd name="T9" fmla="*/ 576 h 657"/>
                <a:gd name="T10" fmla="*/ 130 w 148"/>
                <a:gd name="T11" fmla="*/ 657 h 657"/>
                <a:gd name="T12" fmla="*/ 0 60000 65536"/>
                <a:gd name="T13" fmla="*/ 0 60000 65536"/>
                <a:gd name="T14" fmla="*/ 0 60000 65536"/>
                <a:gd name="T15" fmla="*/ 0 60000 65536"/>
                <a:gd name="T16" fmla="*/ 0 60000 65536"/>
                <a:gd name="T17" fmla="*/ 0 60000 65536"/>
                <a:gd name="T18" fmla="*/ 0 w 148"/>
                <a:gd name="T19" fmla="*/ 0 h 657"/>
                <a:gd name="T20" fmla="*/ 148 w 148"/>
                <a:gd name="T21" fmla="*/ 657 h 657"/>
              </a:gdLst>
              <a:ahLst/>
              <a:cxnLst>
                <a:cxn ang="T12">
                  <a:pos x="T0" y="T1"/>
                </a:cxn>
                <a:cxn ang="T13">
                  <a:pos x="T2" y="T3"/>
                </a:cxn>
                <a:cxn ang="T14">
                  <a:pos x="T4" y="T5"/>
                </a:cxn>
                <a:cxn ang="T15">
                  <a:pos x="T6" y="T7"/>
                </a:cxn>
                <a:cxn ang="T16">
                  <a:pos x="T8" y="T9"/>
                </a:cxn>
                <a:cxn ang="T17">
                  <a:pos x="T10" y="T11"/>
                </a:cxn>
              </a:cxnLst>
              <a:rect l="T18" t="T19" r="T20" b="T21"/>
              <a:pathLst>
                <a:path w="148" h="657">
                  <a:moveTo>
                    <a:pt x="26" y="0"/>
                  </a:moveTo>
                  <a:cubicBezTo>
                    <a:pt x="13" y="31"/>
                    <a:pt x="0" y="63"/>
                    <a:pt x="15" y="98"/>
                  </a:cubicBezTo>
                  <a:cubicBezTo>
                    <a:pt x="30" y="133"/>
                    <a:pt x="108" y="161"/>
                    <a:pt x="119" y="212"/>
                  </a:cubicBezTo>
                  <a:cubicBezTo>
                    <a:pt x="130" y="263"/>
                    <a:pt x="78" y="346"/>
                    <a:pt x="81" y="407"/>
                  </a:cubicBezTo>
                  <a:cubicBezTo>
                    <a:pt x="84" y="468"/>
                    <a:pt x="132" y="534"/>
                    <a:pt x="140" y="576"/>
                  </a:cubicBezTo>
                  <a:cubicBezTo>
                    <a:pt x="148" y="618"/>
                    <a:pt x="132" y="640"/>
                    <a:pt x="130" y="65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76" name="Line 57"/>
            <p:cNvSpPr>
              <a:spLocks noChangeShapeType="1"/>
            </p:cNvSpPr>
            <p:nvPr/>
          </p:nvSpPr>
          <p:spPr bwMode="auto">
            <a:xfrm flipH="1">
              <a:off x="3706" y="1951"/>
              <a:ext cx="429" cy="66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177" name="Line 58"/>
            <p:cNvSpPr>
              <a:spLocks noChangeShapeType="1"/>
            </p:cNvSpPr>
            <p:nvPr/>
          </p:nvSpPr>
          <p:spPr bwMode="auto">
            <a:xfrm flipH="1">
              <a:off x="3809" y="2391"/>
              <a:ext cx="826" cy="31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178" name="Line 62"/>
            <p:cNvSpPr>
              <a:spLocks noChangeShapeType="1"/>
            </p:cNvSpPr>
            <p:nvPr/>
          </p:nvSpPr>
          <p:spPr bwMode="auto">
            <a:xfrm flipH="1">
              <a:off x="3927" y="2837"/>
              <a:ext cx="27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9" name="Line 63"/>
            <p:cNvSpPr>
              <a:spLocks noChangeShapeType="1"/>
            </p:cNvSpPr>
            <p:nvPr/>
          </p:nvSpPr>
          <p:spPr bwMode="auto">
            <a:xfrm flipH="1">
              <a:off x="3923" y="3043"/>
              <a:ext cx="27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0" name="Line 64"/>
            <p:cNvSpPr>
              <a:spLocks noChangeShapeType="1"/>
            </p:cNvSpPr>
            <p:nvPr/>
          </p:nvSpPr>
          <p:spPr bwMode="auto">
            <a:xfrm flipH="1">
              <a:off x="3923" y="3243"/>
              <a:ext cx="27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1" name="Line 65"/>
            <p:cNvSpPr>
              <a:spLocks noChangeShapeType="1"/>
            </p:cNvSpPr>
            <p:nvPr/>
          </p:nvSpPr>
          <p:spPr bwMode="auto">
            <a:xfrm flipH="1">
              <a:off x="4035" y="3443"/>
              <a:ext cx="1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2" name="Oval 76"/>
            <p:cNvSpPr>
              <a:spLocks noChangeArrowheads="1"/>
            </p:cNvSpPr>
            <p:nvPr/>
          </p:nvSpPr>
          <p:spPr bwMode="auto">
            <a:xfrm>
              <a:off x="4222" y="1993"/>
              <a:ext cx="147" cy="147"/>
            </a:xfrm>
            <a:prstGeom prst="ellipse">
              <a:avLst/>
            </a:prstGeom>
            <a:gradFill rotWithShape="1">
              <a:gsLst>
                <a:gs pos="0">
                  <a:srgbClr val="3366FF"/>
                </a:gs>
                <a:gs pos="100000">
                  <a:srgbClr val="182F76"/>
                </a:gs>
              </a:gsLst>
              <a:lin ang="2700000" scaled="1"/>
            </a:gradFill>
            <a:ln w="3175">
              <a:solidFill>
                <a:srgbClr val="333333"/>
              </a:solidFill>
              <a:round/>
              <a:headEnd/>
              <a:tailEnd/>
            </a:ln>
          </p:spPr>
          <p:txBody>
            <a:bodyPr wrap="none" anchor="ctr"/>
            <a:lstStyle/>
            <a:p>
              <a:pPr algn="ctr"/>
              <a:endParaRPr lang="en-US" sz="1000" b="1" u="none"/>
            </a:p>
          </p:txBody>
        </p:sp>
        <p:sp>
          <p:nvSpPr>
            <p:cNvPr id="5183" name="Oval 77"/>
            <p:cNvSpPr>
              <a:spLocks noChangeArrowheads="1"/>
            </p:cNvSpPr>
            <p:nvPr/>
          </p:nvSpPr>
          <p:spPr bwMode="auto">
            <a:xfrm>
              <a:off x="4348" y="1977"/>
              <a:ext cx="147" cy="147"/>
            </a:xfrm>
            <a:prstGeom prst="ellipse">
              <a:avLst/>
            </a:prstGeom>
            <a:gradFill rotWithShape="1">
              <a:gsLst>
                <a:gs pos="0">
                  <a:srgbClr val="3366FF"/>
                </a:gs>
                <a:gs pos="100000">
                  <a:srgbClr val="182F76"/>
                </a:gs>
              </a:gsLst>
              <a:lin ang="2700000" scaled="1"/>
            </a:gradFill>
            <a:ln w="3175">
              <a:solidFill>
                <a:srgbClr val="333333"/>
              </a:solidFill>
              <a:round/>
              <a:headEnd/>
              <a:tailEnd/>
            </a:ln>
          </p:spPr>
          <p:txBody>
            <a:bodyPr wrap="none" anchor="ctr"/>
            <a:lstStyle/>
            <a:p>
              <a:pPr algn="ctr"/>
              <a:endParaRPr lang="en-US" sz="1000" b="1" u="none"/>
            </a:p>
          </p:txBody>
        </p:sp>
        <p:sp>
          <p:nvSpPr>
            <p:cNvPr id="5184" name="Oval 78"/>
            <p:cNvSpPr>
              <a:spLocks noChangeAspect="1" noChangeArrowheads="1"/>
            </p:cNvSpPr>
            <p:nvPr/>
          </p:nvSpPr>
          <p:spPr bwMode="auto">
            <a:xfrm>
              <a:off x="4521" y="2153"/>
              <a:ext cx="75" cy="75"/>
            </a:xfrm>
            <a:prstGeom prst="ellipse">
              <a:avLst/>
            </a:prstGeom>
            <a:gradFill rotWithShape="1">
              <a:gsLst>
                <a:gs pos="0">
                  <a:srgbClr val="FF9900"/>
                </a:gs>
                <a:gs pos="100000">
                  <a:srgbClr val="764700"/>
                </a:gs>
              </a:gsLst>
              <a:lin ang="2700000" scaled="1"/>
            </a:gradFill>
            <a:ln w="3175">
              <a:solidFill>
                <a:srgbClr val="333333"/>
              </a:solidFill>
              <a:round/>
              <a:headEnd/>
              <a:tailEnd/>
            </a:ln>
          </p:spPr>
          <p:txBody>
            <a:bodyPr wrap="none" anchor="ctr"/>
            <a:lstStyle/>
            <a:p>
              <a:pPr algn="ctr"/>
              <a:endParaRPr lang="en-US" sz="1000" b="1" u="none"/>
            </a:p>
          </p:txBody>
        </p:sp>
        <p:sp>
          <p:nvSpPr>
            <p:cNvPr id="5185" name="Oval 81"/>
            <p:cNvSpPr>
              <a:spLocks noChangeAspect="1" noChangeArrowheads="1"/>
            </p:cNvSpPr>
            <p:nvPr/>
          </p:nvSpPr>
          <p:spPr bwMode="auto">
            <a:xfrm>
              <a:off x="4525" y="1769"/>
              <a:ext cx="75" cy="75"/>
            </a:xfrm>
            <a:prstGeom prst="ellipse">
              <a:avLst/>
            </a:prstGeom>
            <a:gradFill rotWithShape="1">
              <a:gsLst>
                <a:gs pos="0">
                  <a:srgbClr val="FF9900"/>
                </a:gs>
                <a:gs pos="100000">
                  <a:srgbClr val="764700"/>
                </a:gs>
              </a:gsLst>
              <a:lin ang="2700000" scaled="1"/>
            </a:gradFill>
            <a:ln w="3175">
              <a:solidFill>
                <a:srgbClr val="333333"/>
              </a:solidFill>
              <a:round/>
              <a:headEnd/>
              <a:tailEnd/>
            </a:ln>
          </p:spPr>
          <p:txBody>
            <a:bodyPr wrap="none" anchor="ctr"/>
            <a:lstStyle/>
            <a:p>
              <a:pPr algn="ctr"/>
              <a:endParaRPr lang="en-US" sz="1000" b="1" u="none"/>
            </a:p>
          </p:txBody>
        </p:sp>
        <p:sp>
          <p:nvSpPr>
            <p:cNvPr id="5186" name="Oval 75"/>
            <p:cNvSpPr>
              <a:spLocks noChangeArrowheads="1"/>
            </p:cNvSpPr>
            <p:nvPr/>
          </p:nvSpPr>
          <p:spPr bwMode="auto">
            <a:xfrm>
              <a:off x="4539" y="1821"/>
              <a:ext cx="147" cy="147"/>
            </a:xfrm>
            <a:prstGeom prst="ellipse">
              <a:avLst/>
            </a:prstGeom>
            <a:gradFill rotWithShape="1">
              <a:gsLst>
                <a:gs pos="0">
                  <a:srgbClr val="3366FF"/>
                </a:gs>
                <a:gs pos="100000">
                  <a:srgbClr val="182F76"/>
                </a:gs>
              </a:gsLst>
              <a:lin ang="2700000" scaled="1"/>
            </a:gradFill>
            <a:ln w="3175">
              <a:solidFill>
                <a:srgbClr val="333333"/>
              </a:solidFill>
              <a:round/>
              <a:headEnd/>
              <a:tailEnd/>
            </a:ln>
          </p:spPr>
          <p:txBody>
            <a:bodyPr wrap="none" anchor="ctr"/>
            <a:lstStyle/>
            <a:p>
              <a:pPr algn="ctr"/>
              <a:endParaRPr lang="en-US" sz="1000" b="1" u="none"/>
            </a:p>
          </p:txBody>
        </p:sp>
        <p:sp>
          <p:nvSpPr>
            <p:cNvPr id="5187" name="Oval 80"/>
            <p:cNvSpPr>
              <a:spLocks noChangeAspect="1" noChangeArrowheads="1"/>
            </p:cNvSpPr>
            <p:nvPr/>
          </p:nvSpPr>
          <p:spPr bwMode="auto">
            <a:xfrm>
              <a:off x="4677" y="1858"/>
              <a:ext cx="75" cy="75"/>
            </a:xfrm>
            <a:prstGeom prst="ellipse">
              <a:avLst/>
            </a:prstGeom>
            <a:gradFill rotWithShape="1">
              <a:gsLst>
                <a:gs pos="0">
                  <a:srgbClr val="FF9900"/>
                </a:gs>
                <a:gs pos="100000">
                  <a:srgbClr val="764700"/>
                </a:gs>
              </a:gsLst>
              <a:lin ang="2700000" scaled="1"/>
            </a:gradFill>
            <a:ln w="3175">
              <a:solidFill>
                <a:srgbClr val="333333"/>
              </a:solidFill>
              <a:round/>
              <a:headEnd/>
              <a:tailEnd/>
            </a:ln>
          </p:spPr>
          <p:txBody>
            <a:bodyPr wrap="none" anchor="ctr"/>
            <a:lstStyle/>
            <a:p>
              <a:pPr algn="ctr"/>
              <a:endParaRPr lang="en-US" sz="1000" b="1" u="none"/>
            </a:p>
          </p:txBody>
        </p:sp>
        <p:sp>
          <p:nvSpPr>
            <p:cNvPr id="5188" name="Oval 74"/>
            <p:cNvSpPr>
              <a:spLocks noChangeArrowheads="1"/>
            </p:cNvSpPr>
            <p:nvPr/>
          </p:nvSpPr>
          <p:spPr bwMode="auto">
            <a:xfrm>
              <a:off x="4426" y="2203"/>
              <a:ext cx="147" cy="147"/>
            </a:xfrm>
            <a:prstGeom prst="ellipse">
              <a:avLst/>
            </a:prstGeom>
            <a:gradFill rotWithShape="1">
              <a:gsLst>
                <a:gs pos="0">
                  <a:srgbClr val="3366FF"/>
                </a:gs>
                <a:gs pos="100000">
                  <a:srgbClr val="182F76"/>
                </a:gs>
              </a:gsLst>
              <a:lin ang="2700000" scaled="1"/>
            </a:gradFill>
            <a:ln w="3175">
              <a:solidFill>
                <a:srgbClr val="333333"/>
              </a:solidFill>
              <a:round/>
              <a:headEnd/>
              <a:tailEnd/>
            </a:ln>
          </p:spPr>
          <p:txBody>
            <a:bodyPr wrap="none" anchor="ctr"/>
            <a:lstStyle/>
            <a:p>
              <a:pPr algn="ctr"/>
              <a:endParaRPr lang="en-US" sz="1000" b="1" u="none"/>
            </a:p>
          </p:txBody>
        </p:sp>
        <p:sp>
          <p:nvSpPr>
            <p:cNvPr id="5189" name="Oval 79"/>
            <p:cNvSpPr>
              <a:spLocks noChangeAspect="1" noChangeArrowheads="1"/>
            </p:cNvSpPr>
            <p:nvPr/>
          </p:nvSpPr>
          <p:spPr bwMode="auto">
            <a:xfrm>
              <a:off x="4382" y="2175"/>
              <a:ext cx="75" cy="75"/>
            </a:xfrm>
            <a:prstGeom prst="ellipse">
              <a:avLst/>
            </a:prstGeom>
            <a:gradFill rotWithShape="1">
              <a:gsLst>
                <a:gs pos="0">
                  <a:srgbClr val="FF9900"/>
                </a:gs>
                <a:gs pos="100000">
                  <a:srgbClr val="764700"/>
                </a:gs>
              </a:gsLst>
              <a:lin ang="2700000" scaled="1"/>
            </a:gradFill>
            <a:ln w="3175">
              <a:solidFill>
                <a:srgbClr val="333333"/>
              </a:solidFill>
              <a:round/>
              <a:headEnd/>
              <a:tailEnd/>
            </a:ln>
          </p:spPr>
          <p:txBody>
            <a:bodyPr wrap="none" anchor="ctr"/>
            <a:lstStyle/>
            <a:p>
              <a:pPr algn="ctr"/>
              <a:endParaRPr lang="en-US" sz="1000" b="1" u="none"/>
            </a:p>
          </p:txBody>
        </p:sp>
        <p:sp>
          <p:nvSpPr>
            <p:cNvPr id="5190" name="Line 85"/>
            <p:cNvSpPr>
              <a:spLocks noChangeShapeType="1"/>
            </p:cNvSpPr>
            <p:nvPr/>
          </p:nvSpPr>
          <p:spPr bwMode="auto">
            <a:xfrm>
              <a:off x="3341" y="2736"/>
              <a:ext cx="271"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91" name="Line 86"/>
            <p:cNvSpPr>
              <a:spLocks noChangeShapeType="1"/>
            </p:cNvSpPr>
            <p:nvPr/>
          </p:nvSpPr>
          <p:spPr bwMode="auto">
            <a:xfrm>
              <a:off x="3881" y="2734"/>
              <a:ext cx="271" cy="0"/>
            </a:xfrm>
            <a:prstGeom prst="line">
              <a:avLst/>
            </a:prstGeom>
            <a:noFill/>
            <a:ln w="19050">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57" name="Line 87"/>
          <p:cNvSpPr>
            <a:spLocks noChangeShapeType="1"/>
          </p:cNvSpPr>
          <p:nvPr/>
        </p:nvSpPr>
        <p:spPr bwMode="auto">
          <a:xfrm flipH="1">
            <a:off x="3856038" y="2635250"/>
            <a:ext cx="750887" cy="550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8" name="Line 88"/>
          <p:cNvSpPr>
            <a:spLocks noChangeShapeType="1"/>
          </p:cNvSpPr>
          <p:nvPr/>
        </p:nvSpPr>
        <p:spPr bwMode="auto">
          <a:xfrm flipH="1">
            <a:off x="4459288" y="2651125"/>
            <a:ext cx="198437" cy="561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9" name="Line 89"/>
          <p:cNvSpPr>
            <a:spLocks noChangeShapeType="1"/>
          </p:cNvSpPr>
          <p:nvPr/>
        </p:nvSpPr>
        <p:spPr bwMode="auto">
          <a:xfrm flipH="1">
            <a:off x="4640263" y="2997200"/>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581024" y="916333"/>
            <a:ext cx="7724775" cy="1126462"/>
          </a:xfrm>
          <a:prstGeom prst="rect">
            <a:avLst/>
          </a:prstGeom>
        </p:spPr>
        <p:txBody>
          <a:bodyPr wrap="square">
            <a:spAutoFit/>
          </a:bodyPr>
          <a:lstStyle/>
          <a:p>
            <a:pPr eaLnBrk="1" hangingPunct="1">
              <a:lnSpc>
                <a:spcPct val="80000"/>
              </a:lnSpc>
            </a:pPr>
            <a:r>
              <a:rPr lang="en-US" sz="2400" dirty="0"/>
              <a:t>Law of Mass Conservation:</a:t>
            </a:r>
          </a:p>
          <a:p>
            <a:pPr marL="800100" lvl="1" indent="-342900" eaLnBrk="1" hangingPunct="1">
              <a:lnSpc>
                <a:spcPct val="80000"/>
              </a:lnSpc>
              <a:buFont typeface="Arial" pitchFamily="34" charset="0"/>
              <a:buChar char="•"/>
            </a:pPr>
            <a:r>
              <a:rPr lang="en-US" sz="2000" u="none" dirty="0"/>
              <a:t>The total mass of substances does not change during a chemical reaction.</a:t>
            </a:r>
          </a:p>
          <a:p>
            <a:pPr marL="800100" lvl="1" indent="-342900" eaLnBrk="1" hangingPunct="1">
              <a:lnSpc>
                <a:spcPct val="80000"/>
              </a:lnSpc>
              <a:buFont typeface="Arial" pitchFamily="34" charset="0"/>
              <a:buChar char="•"/>
            </a:pPr>
            <a:r>
              <a:rPr lang="en-US" sz="2000" u="none" dirty="0"/>
              <a:t>Matter cannot be created or destroyed.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1073182"/>
                                        </p:tgtEl>
                                        <p:attrNameLst>
                                          <p:attrName>style.visibility</p:attrName>
                                        </p:attrNameLst>
                                      </p:cBhvr>
                                      <p:to>
                                        <p:strVal val="visible"/>
                                      </p:to>
                                    </p:set>
                                    <p:animEffect transition="in" filter="dissolve">
                                      <p:cBhvr>
                                        <p:cTn id="12" dur="500"/>
                                        <p:tgtEl>
                                          <p:spTgt spid="107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18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rot="4572087" flipH="1" flipV="1">
            <a:off x="5016500" y="2832100"/>
            <a:ext cx="2692400" cy="2819400"/>
          </a:xfrm>
          <a:prstGeom prst="ellipse">
            <a:avLst/>
          </a:prstGeom>
          <a:solidFill>
            <a:srgbClr val="99CC00">
              <a:alpha val="32941"/>
            </a:srgbClr>
          </a:solidFill>
          <a:ln w="9525">
            <a:round/>
            <a:headEnd/>
            <a:tailEnd/>
          </a:ln>
          <a:scene3d>
            <a:camera prst="legacyObliqueTopRight"/>
            <a:lightRig rig="legacyFlat3" dir="b"/>
          </a:scene3d>
          <a:sp3d extrusionH="430200" prstMaterial="legacyMatte">
            <a:bevelT w="13500" h="13500" prst="angle"/>
            <a:bevelB w="13500" h="13500" prst="angle"/>
            <a:extrusionClr>
              <a:srgbClr val="99CC00"/>
            </a:extrusionClr>
          </a:sp3d>
        </p:spPr>
        <p:txBody>
          <a:bodyPr rot="10800000" wrap="none" anchor="ctr">
            <a:flatTx/>
          </a:bodyPr>
          <a:lstStyle/>
          <a:p>
            <a:pPr algn="ctr"/>
            <a:endParaRPr lang="en-US" sz="8800" u="none"/>
          </a:p>
        </p:txBody>
      </p:sp>
      <p:sp>
        <p:nvSpPr>
          <p:cNvPr id="655363" name="Rectangle 3"/>
          <p:cNvSpPr>
            <a:spLocks noChangeArrowheads="1"/>
          </p:cNvSpPr>
          <p:nvPr/>
        </p:nvSpPr>
        <p:spPr bwMode="auto">
          <a:xfrm rot="928815">
            <a:off x="2132013" y="3294063"/>
            <a:ext cx="3886200" cy="287337"/>
          </a:xfrm>
          <a:prstGeom prst="rect">
            <a:avLst/>
          </a:prstGeom>
          <a:solidFill>
            <a:schemeClr val="accent1">
              <a:alpha val="41176"/>
            </a:schemeClr>
          </a:solidFill>
          <a:ln w="9525">
            <a:solidFill>
              <a:schemeClr val="tx1"/>
            </a:solidFill>
            <a:miter lim="800000"/>
            <a:headEnd/>
            <a:tailEnd/>
          </a:ln>
        </p:spPr>
        <p:txBody>
          <a:bodyPr wrap="none" anchor="ctr"/>
          <a:lstStyle/>
          <a:p>
            <a:pPr algn="ctr"/>
            <a:endParaRPr lang="en-US" sz="1000" u="none"/>
          </a:p>
        </p:txBody>
      </p:sp>
      <p:sp>
        <p:nvSpPr>
          <p:cNvPr id="2361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06837304-1015-4BC3-B815-F26519DD029D}" type="slidenum">
              <a:rPr lang="en-US" u="none" smtClean="0"/>
              <a:pPr eaLnBrk="1" hangingPunct="1"/>
              <a:t>20</a:t>
            </a:fld>
            <a:endParaRPr lang="en-US" u="none" smtClean="0"/>
          </a:p>
        </p:txBody>
      </p:sp>
      <p:sp>
        <p:nvSpPr>
          <p:cNvPr id="23556" name="Rectangle 4"/>
          <p:cNvSpPr>
            <a:spLocks noGrp="1" noChangeArrowheads="1"/>
          </p:cNvSpPr>
          <p:nvPr>
            <p:ph type="title" idx="4294967295"/>
          </p:nvPr>
        </p:nvSpPr>
        <p:spPr>
          <a:xfrm>
            <a:off x="1166115" y="228600"/>
            <a:ext cx="7150100" cy="1143000"/>
          </a:xfrm>
        </p:spPr>
        <p:txBody>
          <a:bodyPr/>
          <a:lstStyle/>
          <a:p>
            <a:pPr eaLnBrk="1" hangingPunct="1"/>
            <a:r>
              <a:rPr lang="en-US" dirty="0" smtClean="0">
                <a:solidFill>
                  <a:schemeClr val="tx1"/>
                </a:solidFill>
              </a:rPr>
              <a:t>Rutherford’s Apparatus</a:t>
            </a:r>
          </a:p>
        </p:txBody>
      </p:sp>
      <p:grpSp>
        <p:nvGrpSpPr>
          <p:cNvPr id="23557" name="Group 7"/>
          <p:cNvGrpSpPr>
            <a:grpSpLocks/>
          </p:cNvGrpSpPr>
          <p:nvPr/>
        </p:nvGrpSpPr>
        <p:grpSpPr bwMode="auto">
          <a:xfrm>
            <a:off x="1066800" y="2552700"/>
            <a:ext cx="1125538" cy="952500"/>
            <a:chOff x="288" y="2112"/>
            <a:chExt cx="709" cy="600"/>
          </a:xfrm>
        </p:grpSpPr>
        <p:sp>
          <p:nvSpPr>
            <p:cNvPr id="23625" name="Rectangle 8"/>
            <p:cNvSpPr>
              <a:spLocks noChangeArrowheads="1"/>
            </p:cNvSpPr>
            <p:nvPr/>
          </p:nvSpPr>
          <p:spPr bwMode="auto">
            <a:xfrm rot="1085220">
              <a:off x="288" y="2112"/>
              <a:ext cx="709" cy="600"/>
            </a:xfrm>
            <a:prstGeom prst="rect">
              <a:avLst/>
            </a:prstGeom>
            <a:solidFill>
              <a:srgbClr val="F2FFE5">
                <a:alpha val="18039"/>
              </a:srgbClr>
            </a:solidFill>
            <a:ln w="9525">
              <a:miter lim="800000"/>
              <a:headEnd/>
              <a:tailEnd/>
            </a:ln>
            <a:scene3d>
              <a:camera prst="legacyPerspectiveTopRight"/>
              <a:lightRig rig="legacyFlat3" dir="b"/>
            </a:scene3d>
            <a:sp3d extrusionH="3630600" prstMaterial="legacyMatte">
              <a:bevelT w="13500" h="13500" prst="angle"/>
              <a:bevelB w="13500" h="13500" prst="angle"/>
              <a:extrusionClr>
                <a:srgbClr val="CCFFFF"/>
              </a:extrusionClr>
            </a:sp3d>
          </p:spPr>
          <p:txBody>
            <a:bodyPr wrap="none" anchor="ctr">
              <a:flatTx/>
            </a:bodyPr>
            <a:lstStyle/>
            <a:p>
              <a:pPr algn="ctr"/>
              <a:endParaRPr lang="en-US" sz="1000" u="none"/>
            </a:p>
          </p:txBody>
        </p:sp>
        <p:sp>
          <p:nvSpPr>
            <p:cNvPr id="23626" name="AutoShape 9"/>
            <p:cNvSpPr>
              <a:spLocks noChangeArrowheads="1"/>
            </p:cNvSpPr>
            <p:nvPr/>
          </p:nvSpPr>
          <p:spPr bwMode="auto">
            <a:xfrm rot="12162238" flipH="1">
              <a:off x="432" y="2160"/>
              <a:ext cx="528" cy="528"/>
            </a:xfrm>
            <a:prstGeom prst="flowChartMagneticTape">
              <a:avLst/>
            </a:prstGeom>
            <a:solidFill>
              <a:schemeClr val="accent1">
                <a:alpha val="74901"/>
              </a:schemeClr>
            </a:solidFill>
            <a:ln w="9525">
              <a:solidFill>
                <a:schemeClr val="tx1"/>
              </a:solidFill>
              <a:miter lim="800000"/>
              <a:headEnd/>
              <a:tailEnd/>
            </a:ln>
          </p:spPr>
          <p:txBody>
            <a:bodyPr rot="10800000" wrap="none" anchor="ctr"/>
            <a:lstStyle/>
            <a:p>
              <a:pPr algn="ctr"/>
              <a:endParaRPr lang="en-US" sz="1000" u="none"/>
            </a:p>
          </p:txBody>
        </p:sp>
        <p:sp>
          <p:nvSpPr>
            <p:cNvPr id="23627" name="Oval 10"/>
            <p:cNvSpPr>
              <a:spLocks noChangeArrowheads="1"/>
            </p:cNvSpPr>
            <p:nvPr/>
          </p:nvSpPr>
          <p:spPr bwMode="auto">
            <a:xfrm>
              <a:off x="624" y="2352"/>
              <a:ext cx="192" cy="192"/>
            </a:xfrm>
            <a:prstGeom prst="ellipse">
              <a:avLst/>
            </a:prstGeom>
            <a:gradFill rotWithShape="1">
              <a:gsLst>
                <a:gs pos="0">
                  <a:schemeClr val="accent1"/>
                </a:gs>
                <a:gs pos="100000">
                  <a:schemeClr val="bg1"/>
                </a:gs>
              </a:gsLst>
              <a:lin ang="2700000" scaled="1"/>
            </a:gradFill>
            <a:ln w="9525">
              <a:solidFill>
                <a:schemeClr val="tx1"/>
              </a:solidFill>
              <a:round/>
              <a:headEnd/>
              <a:tailEnd/>
            </a:ln>
          </p:spPr>
          <p:txBody>
            <a:bodyPr wrap="none" anchor="ctr"/>
            <a:lstStyle/>
            <a:p>
              <a:pPr algn="ctr"/>
              <a:endParaRPr lang="en-US" sz="2400" u="none">
                <a:latin typeface="Symbol" pitchFamily="18" charset="2"/>
              </a:endParaRPr>
            </a:p>
          </p:txBody>
        </p:sp>
      </p:grpSp>
      <p:sp>
        <p:nvSpPr>
          <p:cNvPr id="23558" name="Rectangle 11"/>
          <p:cNvSpPr>
            <a:spLocks noChangeArrowheads="1"/>
          </p:cNvSpPr>
          <p:nvPr/>
        </p:nvSpPr>
        <p:spPr bwMode="auto">
          <a:xfrm>
            <a:off x="5945188" y="3124200"/>
            <a:ext cx="150812" cy="2413000"/>
          </a:xfrm>
          <a:prstGeom prst="rect">
            <a:avLst/>
          </a:prstGeom>
          <a:solidFill>
            <a:srgbClr val="FFCC00">
              <a:alpha val="70979"/>
            </a:srgbClr>
          </a:solidFill>
          <a:ln w="9525">
            <a:miter lim="800000"/>
            <a:headEnd/>
            <a:tailEnd/>
          </a:ln>
          <a:scene3d>
            <a:camera prst="legacyPerspectiveFront">
              <a:rot lat="1500000" lon="1500000" rev="0"/>
            </a:camera>
            <a:lightRig rig="legacyFlat2" dir="b"/>
          </a:scene3d>
          <a:sp3d extrusionH="887400" prstMaterial="legacyMatte">
            <a:bevelT w="13500" h="13500" prst="angle"/>
            <a:bevelB w="13500" h="13500" prst="angle"/>
            <a:extrusionClr>
              <a:srgbClr val="FFCC00"/>
            </a:extrusionClr>
          </a:sp3d>
        </p:spPr>
        <p:txBody>
          <a:bodyPr wrap="none" anchor="ctr">
            <a:flatTx/>
          </a:bodyPr>
          <a:lstStyle/>
          <a:p>
            <a:pPr algn="ctr"/>
            <a:endParaRPr lang="en-US" sz="1000" u="none"/>
          </a:p>
        </p:txBody>
      </p:sp>
      <p:sp>
        <p:nvSpPr>
          <p:cNvPr id="655372" name="AutoShape 12"/>
          <p:cNvSpPr>
            <a:spLocks noChangeArrowheads="1"/>
          </p:cNvSpPr>
          <p:nvPr/>
        </p:nvSpPr>
        <p:spPr bwMode="auto">
          <a:xfrm rot="974361">
            <a:off x="2209800" y="3276600"/>
            <a:ext cx="3429000" cy="228600"/>
          </a:xfrm>
          <a:prstGeom prst="rightArrow">
            <a:avLst>
              <a:gd name="adj1" fmla="val 50000"/>
              <a:gd name="adj2" fmla="val 375000"/>
            </a:avLst>
          </a:prstGeom>
          <a:solidFill>
            <a:schemeClr val="accent1">
              <a:alpha val="79999"/>
            </a:schemeClr>
          </a:solidFill>
          <a:ln w="9525">
            <a:solidFill>
              <a:schemeClr val="tx1"/>
            </a:solidFill>
            <a:miter lim="800000"/>
            <a:headEnd/>
            <a:tailEnd/>
          </a:ln>
        </p:spPr>
        <p:txBody>
          <a:bodyPr wrap="none" anchor="ctr"/>
          <a:lstStyle/>
          <a:p>
            <a:pPr algn="ctr"/>
            <a:endParaRPr lang="en-US" sz="1000" u="none"/>
          </a:p>
        </p:txBody>
      </p:sp>
      <p:grpSp>
        <p:nvGrpSpPr>
          <p:cNvPr id="3" name="Group 13"/>
          <p:cNvGrpSpPr>
            <a:grpSpLocks/>
          </p:cNvGrpSpPr>
          <p:nvPr/>
        </p:nvGrpSpPr>
        <p:grpSpPr bwMode="auto">
          <a:xfrm>
            <a:off x="6324600" y="2971800"/>
            <a:ext cx="1066800" cy="990600"/>
            <a:chOff x="3984" y="1872"/>
            <a:chExt cx="672" cy="624"/>
          </a:xfrm>
        </p:grpSpPr>
        <p:sp>
          <p:nvSpPr>
            <p:cNvPr id="23623" name="Line 14"/>
            <p:cNvSpPr>
              <a:spLocks noChangeShapeType="1"/>
            </p:cNvSpPr>
            <p:nvPr/>
          </p:nvSpPr>
          <p:spPr bwMode="auto">
            <a:xfrm flipV="1">
              <a:off x="3984" y="2016"/>
              <a:ext cx="576" cy="48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4" name="AutoShape 15"/>
            <p:cNvSpPr>
              <a:spLocks noChangeArrowheads="1"/>
            </p:cNvSpPr>
            <p:nvPr/>
          </p:nvSpPr>
          <p:spPr bwMode="auto">
            <a:xfrm>
              <a:off x="4560" y="1872"/>
              <a:ext cx="96" cy="144"/>
            </a:xfrm>
            <a:prstGeom prst="irregularSeal2">
              <a:avLst/>
            </a:prstGeom>
            <a:solidFill>
              <a:srgbClr val="008000">
                <a:alpha val="36862"/>
              </a:srgbClr>
            </a:solidFill>
            <a:ln w="9525">
              <a:solidFill>
                <a:schemeClr val="tx1"/>
              </a:solidFill>
              <a:miter lim="800000"/>
              <a:headEnd/>
              <a:tailEnd/>
            </a:ln>
          </p:spPr>
          <p:txBody>
            <a:bodyPr wrap="none" anchor="ctr"/>
            <a:lstStyle/>
            <a:p>
              <a:pPr algn="ctr"/>
              <a:endParaRPr lang="en-US" sz="1000" u="none"/>
            </a:p>
          </p:txBody>
        </p:sp>
      </p:grpSp>
      <p:sp>
        <p:nvSpPr>
          <p:cNvPr id="655376" name="Text Box 16"/>
          <p:cNvSpPr txBox="1">
            <a:spLocks noChangeArrowheads="1"/>
          </p:cNvSpPr>
          <p:nvPr/>
        </p:nvSpPr>
        <p:spPr bwMode="auto">
          <a:xfrm>
            <a:off x="2940050" y="2605088"/>
            <a:ext cx="254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u="none"/>
              <a:t>beam of alpha particles</a:t>
            </a:r>
          </a:p>
        </p:txBody>
      </p:sp>
      <p:sp>
        <p:nvSpPr>
          <p:cNvPr id="23562" name="Text Box 17"/>
          <p:cNvSpPr txBox="1">
            <a:spLocks noChangeArrowheads="1"/>
          </p:cNvSpPr>
          <p:nvPr/>
        </p:nvSpPr>
        <p:spPr bwMode="auto">
          <a:xfrm>
            <a:off x="838200" y="3733800"/>
            <a:ext cx="1352550" cy="64135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u="none"/>
              <a:t>radioactive </a:t>
            </a:r>
          </a:p>
          <a:p>
            <a:pPr eaLnBrk="1" hangingPunct="1"/>
            <a:r>
              <a:rPr lang="en-US" u="none"/>
              <a:t>substance</a:t>
            </a:r>
          </a:p>
        </p:txBody>
      </p:sp>
      <p:sp>
        <p:nvSpPr>
          <p:cNvPr id="23563" name="Text Box 18"/>
          <p:cNvSpPr txBox="1">
            <a:spLocks noChangeArrowheads="1"/>
          </p:cNvSpPr>
          <p:nvPr/>
        </p:nvSpPr>
        <p:spPr bwMode="auto">
          <a:xfrm>
            <a:off x="2819400" y="4953000"/>
            <a:ext cx="229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fluorescent screen</a:t>
            </a:r>
          </a:p>
          <a:p>
            <a:pPr algn="ctr" eaLnBrk="1" hangingPunct="1"/>
            <a:r>
              <a:rPr lang="en-US" u="none"/>
              <a:t>circular - ZnS coated</a:t>
            </a:r>
          </a:p>
        </p:txBody>
      </p:sp>
      <p:sp>
        <p:nvSpPr>
          <p:cNvPr id="23564" name="Text Box 19"/>
          <p:cNvSpPr txBox="1">
            <a:spLocks noChangeArrowheads="1"/>
          </p:cNvSpPr>
          <p:nvPr/>
        </p:nvSpPr>
        <p:spPr bwMode="auto">
          <a:xfrm>
            <a:off x="5638800" y="567531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u="none"/>
              <a:t>gold foil</a:t>
            </a:r>
          </a:p>
        </p:txBody>
      </p:sp>
      <p:sp>
        <p:nvSpPr>
          <p:cNvPr id="23565" name="Oval 20"/>
          <p:cNvSpPr>
            <a:spLocks noChangeArrowheads="1"/>
          </p:cNvSpPr>
          <p:nvPr/>
        </p:nvSpPr>
        <p:spPr bwMode="auto">
          <a:xfrm>
            <a:off x="5943600" y="32004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66" name="Oval 21"/>
          <p:cNvSpPr>
            <a:spLocks noChangeArrowheads="1"/>
          </p:cNvSpPr>
          <p:nvPr/>
        </p:nvSpPr>
        <p:spPr bwMode="auto">
          <a:xfrm>
            <a:off x="5943600" y="34290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67" name="Oval 22"/>
          <p:cNvSpPr>
            <a:spLocks noChangeArrowheads="1"/>
          </p:cNvSpPr>
          <p:nvPr/>
        </p:nvSpPr>
        <p:spPr bwMode="auto">
          <a:xfrm>
            <a:off x="5943600" y="34290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68" name="Oval 23"/>
          <p:cNvSpPr>
            <a:spLocks noChangeArrowheads="1"/>
          </p:cNvSpPr>
          <p:nvPr/>
        </p:nvSpPr>
        <p:spPr bwMode="auto">
          <a:xfrm>
            <a:off x="5943600" y="36576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69" name="Oval 24"/>
          <p:cNvSpPr>
            <a:spLocks noChangeArrowheads="1"/>
          </p:cNvSpPr>
          <p:nvPr/>
        </p:nvSpPr>
        <p:spPr bwMode="auto">
          <a:xfrm>
            <a:off x="5943600" y="38862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70" name="Oval 25"/>
          <p:cNvSpPr>
            <a:spLocks noChangeArrowheads="1"/>
          </p:cNvSpPr>
          <p:nvPr/>
        </p:nvSpPr>
        <p:spPr bwMode="auto">
          <a:xfrm>
            <a:off x="5943600" y="41148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71" name="Oval 26"/>
          <p:cNvSpPr>
            <a:spLocks noChangeArrowheads="1"/>
          </p:cNvSpPr>
          <p:nvPr/>
        </p:nvSpPr>
        <p:spPr bwMode="auto">
          <a:xfrm>
            <a:off x="5943600" y="43434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72" name="Oval 27"/>
          <p:cNvSpPr>
            <a:spLocks noChangeArrowheads="1"/>
          </p:cNvSpPr>
          <p:nvPr/>
        </p:nvSpPr>
        <p:spPr bwMode="auto">
          <a:xfrm>
            <a:off x="5943600" y="45720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73" name="Oval 28"/>
          <p:cNvSpPr>
            <a:spLocks noChangeArrowheads="1"/>
          </p:cNvSpPr>
          <p:nvPr/>
        </p:nvSpPr>
        <p:spPr bwMode="auto">
          <a:xfrm>
            <a:off x="5943600" y="48006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74" name="Oval 29"/>
          <p:cNvSpPr>
            <a:spLocks noChangeArrowheads="1"/>
          </p:cNvSpPr>
          <p:nvPr/>
        </p:nvSpPr>
        <p:spPr bwMode="auto">
          <a:xfrm>
            <a:off x="5943600" y="50292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75" name="Oval 30"/>
          <p:cNvSpPr>
            <a:spLocks noChangeArrowheads="1"/>
          </p:cNvSpPr>
          <p:nvPr/>
        </p:nvSpPr>
        <p:spPr bwMode="auto">
          <a:xfrm>
            <a:off x="6248400" y="31242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76" name="Oval 31"/>
          <p:cNvSpPr>
            <a:spLocks noChangeArrowheads="1"/>
          </p:cNvSpPr>
          <p:nvPr/>
        </p:nvSpPr>
        <p:spPr bwMode="auto">
          <a:xfrm>
            <a:off x="6248400" y="33528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77" name="Oval 32"/>
          <p:cNvSpPr>
            <a:spLocks noChangeArrowheads="1"/>
          </p:cNvSpPr>
          <p:nvPr/>
        </p:nvSpPr>
        <p:spPr bwMode="auto">
          <a:xfrm>
            <a:off x="6248400" y="35814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78" name="Oval 33"/>
          <p:cNvSpPr>
            <a:spLocks noChangeArrowheads="1"/>
          </p:cNvSpPr>
          <p:nvPr/>
        </p:nvSpPr>
        <p:spPr bwMode="auto">
          <a:xfrm>
            <a:off x="6248400" y="38100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79" name="Oval 34"/>
          <p:cNvSpPr>
            <a:spLocks noChangeArrowheads="1"/>
          </p:cNvSpPr>
          <p:nvPr/>
        </p:nvSpPr>
        <p:spPr bwMode="auto">
          <a:xfrm>
            <a:off x="6248400" y="40386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80" name="Oval 35"/>
          <p:cNvSpPr>
            <a:spLocks noChangeArrowheads="1"/>
          </p:cNvSpPr>
          <p:nvPr/>
        </p:nvSpPr>
        <p:spPr bwMode="auto">
          <a:xfrm>
            <a:off x="6248400" y="42672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81" name="Oval 36"/>
          <p:cNvSpPr>
            <a:spLocks noChangeArrowheads="1"/>
          </p:cNvSpPr>
          <p:nvPr/>
        </p:nvSpPr>
        <p:spPr bwMode="auto">
          <a:xfrm>
            <a:off x="6248400" y="44958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82" name="Oval 37"/>
          <p:cNvSpPr>
            <a:spLocks noChangeArrowheads="1"/>
          </p:cNvSpPr>
          <p:nvPr/>
        </p:nvSpPr>
        <p:spPr bwMode="auto">
          <a:xfrm>
            <a:off x="6248400" y="47244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83" name="Oval 38"/>
          <p:cNvSpPr>
            <a:spLocks noChangeArrowheads="1"/>
          </p:cNvSpPr>
          <p:nvPr/>
        </p:nvSpPr>
        <p:spPr bwMode="auto">
          <a:xfrm>
            <a:off x="6248400" y="49530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84" name="Oval 39"/>
          <p:cNvSpPr>
            <a:spLocks noChangeArrowheads="1"/>
          </p:cNvSpPr>
          <p:nvPr/>
        </p:nvSpPr>
        <p:spPr bwMode="auto">
          <a:xfrm>
            <a:off x="6096000" y="32766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85" name="Oval 40"/>
          <p:cNvSpPr>
            <a:spLocks noChangeArrowheads="1"/>
          </p:cNvSpPr>
          <p:nvPr/>
        </p:nvSpPr>
        <p:spPr bwMode="auto">
          <a:xfrm>
            <a:off x="6096000" y="35052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86" name="Oval 41"/>
          <p:cNvSpPr>
            <a:spLocks noChangeArrowheads="1"/>
          </p:cNvSpPr>
          <p:nvPr/>
        </p:nvSpPr>
        <p:spPr bwMode="auto">
          <a:xfrm>
            <a:off x="6096000" y="35052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87" name="Oval 42"/>
          <p:cNvSpPr>
            <a:spLocks noChangeArrowheads="1"/>
          </p:cNvSpPr>
          <p:nvPr/>
        </p:nvSpPr>
        <p:spPr bwMode="auto">
          <a:xfrm>
            <a:off x="6096000" y="37338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88" name="Oval 43"/>
          <p:cNvSpPr>
            <a:spLocks noChangeArrowheads="1"/>
          </p:cNvSpPr>
          <p:nvPr/>
        </p:nvSpPr>
        <p:spPr bwMode="auto">
          <a:xfrm>
            <a:off x="6096000" y="39624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89" name="Oval 44"/>
          <p:cNvSpPr>
            <a:spLocks noChangeArrowheads="1"/>
          </p:cNvSpPr>
          <p:nvPr/>
        </p:nvSpPr>
        <p:spPr bwMode="auto">
          <a:xfrm>
            <a:off x="6096000" y="41910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90" name="Oval 45"/>
          <p:cNvSpPr>
            <a:spLocks noChangeArrowheads="1"/>
          </p:cNvSpPr>
          <p:nvPr/>
        </p:nvSpPr>
        <p:spPr bwMode="auto">
          <a:xfrm>
            <a:off x="6096000" y="44196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91" name="Oval 46"/>
          <p:cNvSpPr>
            <a:spLocks noChangeArrowheads="1"/>
          </p:cNvSpPr>
          <p:nvPr/>
        </p:nvSpPr>
        <p:spPr bwMode="auto">
          <a:xfrm>
            <a:off x="6096000" y="46482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92" name="Oval 47"/>
          <p:cNvSpPr>
            <a:spLocks noChangeArrowheads="1"/>
          </p:cNvSpPr>
          <p:nvPr/>
        </p:nvSpPr>
        <p:spPr bwMode="auto">
          <a:xfrm>
            <a:off x="6096000" y="48768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93" name="Oval 48"/>
          <p:cNvSpPr>
            <a:spLocks noChangeArrowheads="1"/>
          </p:cNvSpPr>
          <p:nvPr/>
        </p:nvSpPr>
        <p:spPr bwMode="auto">
          <a:xfrm>
            <a:off x="6096000" y="51054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94" name="Oval 49"/>
          <p:cNvSpPr>
            <a:spLocks noChangeArrowheads="1"/>
          </p:cNvSpPr>
          <p:nvPr/>
        </p:nvSpPr>
        <p:spPr bwMode="auto">
          <a:xfrm>
            <a:off x="6324600" y="32004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95" name="Oval 50"/>
          <p:cNvSpPr>
            <a:spLocks noChangeArrowheads="1"/>
          </p:cNvSpPr>
          <p:nvPr/>
        </p:nvSpPr>
        <p:spPr bwMode="auto">
          <a:xfrm>
            <a:off x="6324600" y="34290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96" name="Oval 51"/>
          <p:cNvSpPr>
            <a:spLocks noChangeArrowheads="1"/>
          </p:cNvSpPr>
          <p:nvPr/>
        </p:nvSpPr>
        <p:spPr bwMode="auto">
          <a:xfrm>
            <a:off x="6324600" y="34290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97" name="Oval 52"/>
          <p:cNvSpPr>
            <a:spLocks noChangeArrowheads="1"/>
          </p:cNvSpPr>
          <p:nvPr/>
        </p:nvSpPr>
        <p:spPr bwMode="auto">
          <a:xfrm>
            <a:off x="6324600" y="36576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98" name="Oval 53"/>
          <p:cNvSpPr>
            <a:spLocks noChangeArrowheads="1"/>
          </p:cNvSpPr>
          <p:nvPr/>
        </p:nvSpPr>
        <p:spPr bwMode="auto">
          <a:xfrm>
            <a:off x="6324600" y="38862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599" name="Oval 54"/>
          <p:cNvSpPr>
            <a:spLocks noChangeArrowheads="1"/>
          </p:cNvSpPr>
          <p:nvPr/>
        </p:nvSpPr>
        <p:spPr bwMode="auto">
          <a:xfrm>
            <a:off x="6324600" y="41148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600" name="Oval 55"/>
          <p:cNvSpPr>
            <a:spLocks noChangeArrowheads="1"/>
          </p:cNvSpPr>
          <p:nvPr/>
        </p:nvSpPr>
        <p:spPr bwMode="auto">
          <a:xfrm>
            <a:off x="6324600" y="43434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601" name="Oval 56"/>
          <p:cNvSpPr>
            <a:spLocks noChangeArrowheads="1"/>
          </p:cNvSpPr>
          <p:nvPr/>
        </p:nvSpPr>
        <p:spPr bwMode="auto">
          <a:xfrm>
            <a:off x="6324600" y="45720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602" name="Oval 57"/>
          <p:cNvSpPr>
            <a:spLocks noChangeArrowheads="1"/>
          </p:cNvSpPr>
          <p:nvPr/>
        </p:nvSpPr>
        <p:spPr bwMode="auto">
          <a:xfrm>
            <a:off x="6324600" y="48006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sp>
        <p:nvSpPr>
          <p:cNvPr id="23603" name="Oval 58"/>
          <p:cNvSpPr>
            <a:spLocks noChangeArrowheads="1"/>
          </p:cNvSpPr>
          <p:nvPr/>
        </p:nvSpPr>
        <p:spPr bwMode="auto">
          <a:xfrm>
            <a:off x="5943600" y="5257800"/>
            <a:ext cx="152400" cy="152400"/>
          </a:xfrm>
          <a:prstGeom prst="ellipse">
            <a:avLst/>
          </a:prstGeom>
          <a:solidFill>
            <a:srgbClr val="FF9900">
              <a:alpha val="56862"/>
            </a:srgbClr>
          </a:solidFill>
          <a:ln w="9525">
            <a:solidFill>
              <a:schemeClr val="tx1"/>
            </a:solidFill>
            <a:round/>
            <a:headEnd/>
            <a:tailEnd/>
          </a:ln>
        </p:spPr>
        <p:txBody>
          <a:bodyPr wrap="none" anchor="ctr"/>
          <a:lstStyle/>
          <a:p>
            <a:pPr algn="ctr"/>
            <a:endParaRPr lang="en-US" sz="1000" u="none"/>
          </a:p>
        </p:txBody>
      </p:sp>
      <p:grpSp>
        <p:nvGrpSpPr>
          <p:cNvPr id="4" name="Group 59"/>
          <p:cNvGrpSpPr>
            <a:grpSpLocks/>
          </p:cNvGrpSpPr>
          <p:nvPr/>
        </p:nvGrpSpPr>
        <p:grpSpPr bwMode="auto">
          <a:xfrm>
            <a:off x="6400800" y="3429000"/>
            <a:ext cx="1371600" cy="457200"/>
            <a:chOff x="4032" y="2160"/>
            <a:chExt cx="864" cy="288"/>
          </a:xfrm>
        </p:grpSpPr>
        <p:sp>
          <p:nvSpPr>
            <p:cNvPr id="23621" name="Line 60"/>
            <p:cNvSpPr>
              <a:spLocks noChangeShapeType="1"/>
            </p:cNvSpPr>
            <p:nvPr/>
          </p:nvSpPr>
          <p:spPr bwMode="auto">
            <a:xfrm flipV="1">
              <a:off x="4032" y="2256"/>
              <a:ext cx="768"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2" name="AutoShape 61"/>
            <p:cNvSpPr>
              <a:spLocks noChangeArrowheads="1"/>
            </p:cNvSpPr>
            <p:nvPr/>
          </p:nvSpPr>
          <p:spPr bwMode="auto">
            <a:xfrm>
              <a:off x="4800" y="2160"/>
              <a:ext cx="96" cy="144"/>
            </a:xfrm>
            <a:prstGeom prst="irregularSeal2">
              <a:avLst/>
            </a:prstGeom>
            <a:solidFill>
              <a:srgbClr val="008000">
                <a:alpha val="36862"/>
              </a:srgbClr>
            </a:solidFill>
            <a:ln w="9525">
              <a:solidFill>
                <a:schemeClr val="tx1"/>
              </a:solidFill>
              <a:miter lim="800000"/>
              <a:headEnd/>
              <a:tailEnd/>
            </a:ln>
          </p:spPr>
          <p:txBody>
            <a:bodyPr wrap="none" anchor="ctr"/>
            <a:lstStyle/>
            <a:p>
              <a:pPr algn="ctr"/>
              <a:endParaRPr lang="en-US" sz="1000" u="none"/>
            </a:p>
          </p:txBody>
        </p:sp>
      </p:grpSp>
      <p:grpSp>
        <p:nvGrpSpPr>
          <p:cNvPr id="5" name="Group 62"/>
          <p:cNvGrpSpPr>
            <a:grpSpLocks/>
          </p:cNvGrpSpPr>
          <p:nvPr/>
        </p:nvGrpSpPr>
        <p:grpSpPr bwMode="auto">
          <a:xfrm>
            <a:off x="6324600" y="4191000"/>
            <a:ext cx="762000" cy="1295400"/>
            <a:chOff x="3984" y="2640"/>
            <a:chExt cx="480" cy="816"/>
          </a:xfrm>
        </p:grpSpPr>
        <p:sp>
          <p:nvSpPr>
            <p:cNvPr id="23619" name="Line 63"/>
            <p:cNvSpPr>
              <a:spLocks noChangeShapeType="1"/>
            </p:cNvSpPr>
            <p:nvPr/>
          </p:nvSpPr>
          <p:spPr bwMode="auto">
            <a:xfrm>
              <a:off x="3984" y="2640"/>
              <a:ext cx="432" cy="72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20" name="AutoShape 64"/>
            <p:cNvSpPr>
              <a:spLocks noChangeArrowheads="1"/>
            </p:cNvSpPr>
            <p:nvPr/>
          </p:nvSpPr>
          <p:spPr bwMode="auto">
            <a:xfrm>
              <a:off x="4368" y="3312"/>
              <a:ext cx="96" cy="144"/>
            </a:xfrm>
            <a:prstGeom prst="irregularSeal2">
              <a:avLst/>
            </a:prstGeom>
            <a:solidFill>
              <a:srgbClr val="008000">
                <a:alpha val="36862"/>
              </a:srgbClr>
            </a:solidFill>
            <a:ln w="9525">
              <a:solidFill>
                <a:schemeClr val="tx1"/>
              </a:solidFill>
              <a:miter lim="800000"/>
              <a:headEnd/>
              <a:tailEnd/>
            </a:ln>
          </p:spPr>
          <p:txBody>
            <a:bodyPr wrap="none" anchor="ctr"/>
            <a:lstStyle/>
            <a:p>
              <a:pPr algn="ctr"/>
              <a:endParaRPr lang="en-US" sz="1000" u="none"/>
            </a:p>
          </p:txBody>
        </p:sp>
      </p:grpSp>
      <p:grpSp>
        <p:nvGrpSpPr>
          <p:cNvPr id="6" name="Group 65"/>
          <p:cNvGrpSpPr>
            <a:grpSpLocks/>
          </p:cNvGrpSpPr>
          <p:nvPr/>
        </p:nvGrpSpPr>
        <p:grpSpPr bwMode="auto">
          <a:xfrm>
            <a:off x="4953000" y="4038600"/>
            <a:ext cx="990600" cy="228600"/>
            <a:chOff x="3120" y="2544"/>
            <a:chExt cx="624" cy="144"/>
          </a:xfrm>
        </p:grpSpPr>
        <p:sp>
          <p:nvSpPr>
            <p:cNvPr id="23617" name="Line 66"/>
            <p:cNvSpPr>
              <a:spLocks noChangeShapeType="1"/>
            </p:cNvSpPr>
            <p:nvPr/>
          </p:nvSpPr>
          <p:spPr bwMode="auto">
            <a:xfrm flipH="1">
              <a:off x="3168" y="2592"/>
              <a:ext cx="57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8" name="AutoShape 67"/>
            <p:cNvSpPr>
              <a:spLocks noChangeArrowheads="1"/>
            </p:cNvSpPr>
            <p:nvPr/>
          </p:nvSpPr>
          <p:spPr bwMode="auto">
            <a:xfrm>
              <a:off x="3120" y="2544"/>
              <a:ext cx="96" cy="144"/>
            </a:xfrm>
            <a:prstGeom prst="irregularSeal2">
              <a:avLst/>
            </a:prstGeom>
            <a:solidFill>
              <a:srgbClr val="008000">
                <a:alpha val="36862"/>
              </a:srgbClr>
            </a:solidFill>
            <a:ln w="9525">
              <a:solidFill>
                <a:schemeClr val="tx1"/>
              </a:solidFill>
              <a:miter lim="800000"/>
              <a:headEnd/>
              <a:tailEnd/>
            </a:ln>
          </p:spPr>
          <p:txBody>
            <a:bodyPr wrap="none" anchor="ctr"/>
            <a:lstStyle/>
            <a:p>
              <a:pPr algn="ctr"/>
              <a:endParaRPr lang="en-US" sz="1000" u="none"/>
            </a:p>
          </p:txBody>
        </p:sp>
      </p:grpSp>
      <p:grpSp>
        <p:nvGrpSpPr>
          <p:cNvPr id="7" name="Group 68"/>
          <p:cNvGrpSpPr>
            <a:grpSpLocks/>
          </p:cNvGrpSpPr>
          <p:nvPr/>
        </p:nvGrpSpPr>
        <p:grpSpPr bwMode="auto">
          <a:xfrm>
            <a:off x="5029200" y="4114800"/>
            <a:ext cx="914400" cy="609600"/>
            <a:chOff x="3168" y="2592"/>
            <a:chExt cx="576" cy="384"/>
          </a:xfrm>
        </p:grpSpPr>
        <p:sp>
          <p:nvSpPr>
            <p:cNvPr id="23615" name="Line 69"/>
            <p:cNvSpPr>
              <a:spLocks noChangeShapeType="1"/>
            </p:cNvSpPr>
            <p:nvPr/>
          </p:nvSpPr>
          <p:spPr bwMode="auto">
            <a:xfrm flipH="1">
              <a:off x="3264" y="2592"/>
              <a:ext cx="48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16" name="AutoShape 70"/>
            <p:cNvSpPr>
              <a:spLocks noChangeArrowheads="1"/>
            </p:cNvSpPr>
            <p:nvPr/>
          </p:nvSpPr>
          <p:spPr bwMode="auto">
            <a:xfrm>
              <a:off x="3168" y="2832"/>
              <a:ext cx="96" cy="144"/>
            </a:xfrm>
            <a:prstGeom prst="irregularSeal2">
              <a:avLst/>
            </a:prstGeom>
            <a:solidFill>
              <a:srgbClr val="008000">
                <a:alpha val="36862"/>
              </a:srgbClr>
            </a:solidFill>
            <a:ln w="9525">
              <a:solidFill>
                <a:schemeClr val="tx1"/>
              </a:solidFill>
              <a:miter lim="800000"/>
              <a:headEnd/>
              <a:tailEnd/>
            </a:ln>
          </p:spPr>
          <p:txBody>
            <a:bodyPr wrap="none" anchor="ctr"/>
            <a:lstStyle/>
            <a:p>
              <a:pPr algn="ctr"/>
              <a:endParaRPr lang="en-US" sz="1000" u="none"/>
            </a:p>
          </p:txBody>
        </p:sp>
      </p:grpSp>
      <p:sp>
        <p:nvSpPr>
          <p:cNvPr id="655431" name="AutoShape 71"/>
          <p:cNvSpPr>
            <a:spLocks noChangeArrowheads="1"/>
          </p:cNvSpPr>
          <p:nvPr/>
        </p:nvSpPr>
        <p:spPr bwMode="auto">
          <a:xfrm>
            <a:off x="7696200" y="4343400"/>
            <a:ext cx="228600" cy="304800"/>
          </a:xfrm>
          <a:prstGeom prst="irregularSeal2">
            <a:avLst/>
          </a:prstGeom>
          <a:solidFill>
            <a:schemeClr val="accent1">
              <a:alpha val="74117"/>
            </a:schemeClr>
          </a:solidFill>
          <a:ln w="9525">
            <a:solidFill>
              <a:schemeClr val="tx1"/>
            </a:solidFill>
            <a:miter lim="800000"/>
            <a:headEnd/>
            <a:tailEnd/>
          </a:ln>
        </p:spPr>
        <p:txBody>
          <a:bodyPr wrap="none" anchor="ctr"/>
          <a:lstStyle/>
          <a:p>
            <a:pPr algn="ctr"/>
            <a:endParaRPr lang="en-US" sz="1000" u="none"/>
          </a:p>
        </p:txBody>
      </p:sp>
      <p:sp>
        <p:nvSpPr>
          <p:cNvPr id="655432" name="Rectangle 72"/>
          <p:cNvSpPr>
            <a:spLocks noChangeArrowheads="1"/>
          </p:cNvSpPr>
          <p:nvPr/>
        </p:nvSpPr>
        <p:spPr bwMode="auto">
          <a:xfrm rot="928815">
            <a:off x="6237288" y="4189413"/>
            <a:ext cx="1600200" cy="203200"/>
          </a:xfrm>
          <a:prstGeom prst="rect">
            <a:avLst/>
          </a:prstGeom>
          <a:solidFill>
            <a:schemeClr val="accent1">
              <a:alpha val="41176"/>
            </a:schemeClr>
          </a:solidFill>
          <a:ln w="9525">
            <a:solidFill>
              <a:schemeClr val="tx1"/>
            </a:solidFill>
            <a:miter lim="800000"/>
            <a:headEnd/>
            <a:tailEnd/>
          </a:ln>
        </p:spPr>
        <p:txBody>
          <a:bodyPr wrap="none" anchor="ctr"/>
          <a:lstStyle/>
          <a:p>
            <a:pPr algn="ctr"/>
            <a:endParaRPr lang="en-US" sz="1000" u="none"/>
          </a:p>
        </p:txBody>
      </p:sp>
      <p:sp>
        <p:nvSpPr>
          <p:cNvPr id="655433" name="AutoShape 73"/>
          <p:cNvSpPr>
            <a:spLocks noChangeArrowheads="1"/>
          </p:cNvSpPr>
          <p:nvPr/>
        </p:nvSpPr>
        <p:spPr bwMode="auto">
          <a:xfrm>
            <a:off x="6172200" y="3886200"/>
            <a:ext cx="228600" cy="304800"/>
          </a:xfrm>
          <a:prstGeom prst="irregularSeal2">
            <a:avLst/>
          </a:prstGeom>
          <a:solidFill>
            <a:schemeClr val="accent1">
              <a:alpha val="74117"/>
            </a:schemeClr>
          </a:solidFill>
          <a:ln w="9525">
            <a:solidFill>
              <a:schemeClr val="tx1"/>
            </a:solidFill>
            <a:miter lim="800000"/>
            <a:headEnd/>
            <a:tailEnd/>
          </a:ln>
        </p:spPr>
        <p:txBody>
          <a:bodyPr wrap="none" anchor="ctr"/>
          <a:lstStyle/>
          <a:p>
            <a:pPr algn="ctr"/>
            <a:endParaRPr lang="en-US" sz="1000" u="none"/>
          </a:p>
        </p:txBody>
      </p:sp>
      <p:grpSp>
        <p:nvGrpSpPr>
          <p:cNvPr id="8" name="Group 74"/>
          <p:cNvGrpSpPr>
            <a:grpSpLocks/>
          </p:cNvGrpSpPr>
          <p:nvPr/>
        </p:nvGrpSpPr>
        <p:grpSpPr bwMode="auto">
          <a:xfrm>
            <a:off x="6324600" y="3962400"/>
            <a:ext cx="381000" cy="1600200"/>
            <a:chOff x="3984" y="2496"/>
            <a:chExt cx="240" cy="1008"/>
          </a:xfrm>
        </p:grpSpPr>
        <p:sp>
          <p:nvSpPr>
            <p:cNvPr id="23613" name="Line 75"/>
            <p:cNvSpPr>
              <a:spLocks noChangeShapeType="1"/>
            </p:cNvSpPr>
            <p:nvPr/>
          </p:nvSpPr>
          <p:spPr bwMode="auto">
            <a:xfrm>
              <a:off x="3984" y="2496"/>
              <a:ext cx="144" cy="912"/>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3614" name="AutoShape 76"/>
            <p:cNvSpPr>
              <a:spLocks noChangeArrowheads="1"/>
            </p:cNvSpPr>
            <p:nvPr/>
          </p:nvSpPr>
          <p:spPr bwMode="auto">
            <a:xfrm>
              <a:off x="4032" y="3360"/>
              <a:ext cx="192" cy="144"/>
            </a:xfrm>
            <a:prstGeom prst="irregularSeal2">
              <a:avLst/>
            </a:prstGeom>
            <a:solidFill>
              <a:schemeClr val="accent1">
                <a:alpha val="70979"/>
              </a:schemeClr>
            </a:solidFill>
            <a:ln w="9525">
              <a:solidFill>
                <a:schemeClr val="tx1"/>
              </a:solidFill>
              <a:miter lim="800000"/>
              <a:headEnd/>
              <a:tailEnd/>
            </a:ln>
          </p:spPr>
          <p:txBody>
            <a:bodyPr wrap="none" anchor="ctr"/>
            <a:lstStyle/>
            <a:p>
              <a:pPr algn="ctr"/>
              <a:endParaRPr lang="en-US" sz="1000" u="non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372"/>
                                        </p:tgtEl>
                                        <p:attrNameLst>
                                          <p:attrName>style.visibility</p:attrName>
                                        </p:attrNameLst>
                                      </p:cBhvr>
                                      <p:to>
                                        <p:strVal val="visible"/>
                                      </p:to>
                                    </p:set>
                                    <p:animEffect transition="in" filter="wipe(left)">
                                      <p:cBhvr>
                                        <p:cTn id="7" dur="1000"/>
                                        <p:tgtEl>
                                          <p:spTgt spid="655372"/>
                                        </p:tgtEl>
                                      </p:cBhvr>
                                    </p:animEffect>
                                  </p:childTnLst>
                                  <p:subTnLst>
                                    <p:set>
                                      <p:cBhvr override="childStyle">
                                        <p:cTn dur="1" fill="hold" display="0" masterRel="nextClick" afterEffect="1"/>
                                        <p:tgtEl>
                                          <p:spTgt spid="655372"/>
                                        </p:tgtEl>
                                        <p:attrNameLst>
                                          <p:attrName>style.visibility</p:attrName>
                                        </p:attrNameLst>
                                      </p:cBhvr>
                                      <p:to>
                                        <p:strVal val="hidden"/>
                                      </p:to>
                                    </p:set>
                                  </p:subTnLst>
                                </p:cTn>
                              </p:par>
                              <p:par>
                                <p:cTn id="8" presetID="9" presetClass="entr" presetSubtype="0" fill="hold" grpId="0" nodeType="withEffect">
                                  <p:stCondLst>
                                    <p:cond delay="0"/>
                                  </p:stCondLst>
                                  <p:childTnLst>
                                    <p:set>
                                      <p:cBhvr>
                                        <p:cTn id="9" dur="1" fill="hold">
                                          <p:stCondLst>
                                            <p:cond delay="0"/>
                                          </p:stCondLst>
                                        </p:cTn>
                                        <p:tgtEl>
                                          <p:spTgt spid="655363"/>
                                        </p:tgtEl>
                                        <p:attrNameLst>
                                          <p:attrName>style.visibility</p:attrName>
                                        </p:attrNameLst>
                                      </p:cBhvr>
                                      <p:to>
                                        <p:strVal val="visible"/>
                                      </p:to>
                                    </p:set>
                                    <p:animEffect transition="in" filter="dissolve">
                                      <p:cBhvr>
                                        <p:cTn id="10" dur="2000"/>
                                        <p:tgtEl>
                                          <p:spTgt spid="655363"/>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55376"/>
                                        </p:tgtEl>
                                        <p:attrNameLst>
                                          <p:attrName>style.visibility</p:attrName>
                                        </p:attrNameLst>
                                      </p:cBhvr>
                                      <p:to>
                                        <p:strVal val="visible"/>
                                      </p:to>
                                    </p:set>
                                    <p:anim calcmode="lin" valueType="num">
                                      <p:cBhvr additive="base">
                                        <p:cTn id="13" dur="1000" fill="hold"/>
                                        <p:tgtEl>
                                          <p:spTgt spid="655376"/>
                                        </p:tgtEl>
                                        <p:attrNameLst>
                                          <p:attrName>ppt_x</p:attrName>
                                        </p:attrNameLst>
                                      </p:cBhvr>
                                      <p:tavLst>
                                        <p:tav tm="0">
                                          <p:val>
                                            <p:strVal val="0-#ppt_w/2"/>
                                          </p:val>
                                        </p:tav>
                                        <p:tav tm="100000">
                                          <p:val>
                                            <p:strVal val="#ppt_x"/>
                                          </p:val>
                                        </p:tav>
                                      </p:tavLst>
                                    </p:anim>
                                    <p:anim calcmode="lin" valueType="num">
                                      <p:cBhvr additive="base">
                                        <p:cTn id="14" dur="1000" fill="hold"/>
                                        <p:tgtEl>
                                          <p:spTgt spid="655376"/>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655433"/>
                                        </p:tgtEl>
                                        <p:attrNameLst>
                                          <p:attrName>style.visibility</p:attrName>
                                        </p:attrNameLst>
                                      </p:cBhvr>
                                      <p:to>
                                        <p:strVal val="visible"/>
                                      </p:to>
                                    </p:set>
                                    <p:animEffect transition="in" filter="dissolve">
                                      <p:cBhvr>
                                        <p:cTn id="18" dur="500"/>
                                        <p:tgtEl>
                                          <p:spTgt spid="655433"/>
                                        </p:tgtEl>
                                      </p:cBhvr>
                                    </p:animEffect>
                                  </p:childTnLst>
                                </p:cTn>
                              </p:par>
                            </p:childTnLst>
                          </p:cTn>
                        </p:par>
                        <p:par>
                          <p:cTn id="19" fill="hold" nodeType="afterGroup">
                            <p:stCondLst>
                              <p:cond delay="2500"/>
                            </p:stCondLst>
                            <p:childTnLst>
                              <p:par>
                                <p:cTn id="20" presetID="6" presetClass="emph" presetSubtype="0" repeatCount="indefinite" fill="hold" grpId="1" nodeType="afterEffect">
                                  <p:stCondLst>
                                    <p:cond delay="0"/>
                                  </p:stCondLst>
                                  <p:childTnLst>
                                    <p:animScale>
                                      <p:cBhvr>
                                        <p:cTn id="21" dur="500" fill="hold"/>
                                        <p:tgtEl>
                                          <p:spTgt spid="655433"/>
                                        </p:tgtEl>
                                      </p:cBhvr>
                                      <p:by x="150000" y="150000"/>
                                    </p:animScale>
                                  </p:childTnLst>
                                </p:cTn>
                              </p:par>
                              <p:par>
                                <p:cTn id="22" presetID="9" presetClass="entr" presetSubtype="0" fill="hold" grpId="0" nodeType="withEffect">
                                  <p:stCondLst>
                                    <p:cond delay="0"/>
                                  </p:stCondLst>
                                  <p:childTnLst>
                                    <p:set>
                                      <p:cBhvr>
                                        <p:cTn id="23" dur="1" fill="hold">
                                          <p:stCondLst>
                                            <p:cond delay="0"/>
                                          </p:stCondLst>
                                        </p:cTn>
                                        <p:tgtEl>
                                          <p:spTgt spid="655432"/>
                                        </p:tgtEl>
                                        <p:attrNameLst>
                                          <p:attrName>style.visibility</p:attrName>
                                        </p:attrNameLst>
                                      </p:cBhvr>
                                      <p:to>
                                        <p:strVal val="visible"/>
                                      </p:to>
                                    </p:set>
                                    <p:animEffect transition="in" filter="dissolve">
                                      <p:cBhvr>
                                        <p:cTn id="24" dur="2000"/>
                                        <p:tgtEl>
                                          <p:spTgt spid="655432"/>
                                        </p:tgtEl>
                                      </p:cBhvr>
                                    </p:animEffect>
                                  </p:childTnLst>
                                </p:cTn>
                              </p:par>
                              <p:par>
                                <p:cTn id="25" presetID="30" presetClass="emph" presetSubtype="0" repeatCount="indefinite" fill="hold" grpId="1" nodeType="withEffect">
                                  <p:stCondLst>
                                    <p:cond delay="0"/>
                                  </p:stCondLst>
                                  <p:childTnLst>
                                    <p:animClr clrSpc="hsl" dir="cw">
                                      <p:cBhvr override="childStyle">
                                        <p:cTn id="26" dur="2000" fill="hold"/>
                                        <p:tgtEl>
                                          <p:spTgt spid="655363"/>
                                        </p:tgtEl>
                                        <p:attrNameLst>
                                          <p:attrName>style.color</p:attrName>
                                        </p:attrNameLst>
                                      </p:cBhvr>
                                      <p:by>
                                        <p:hsl h="0" s="12549" l="25098"/>
                                      </p:by>
                                    </p:animClr>
                                    <p:animClr clrSpc="hsl" dir="cw">
                                      <p:cBhvr>
                                        <p:cTn id="27" dur="2000" fill="hold"/>
                                        <p:tgtEl>
                                          <p:spTgt spid="655363"/>
                                        </p:tgtEl>
                                        <p:attrNameLst>
                                          <p:attrName>fillcolor</p:attrName>
                                        </p:attrNameLst>
                                      </p:cBhvr>
                                      <p:by>
                                        <p:hsl h="0" s="12549" l="25098"/>
                                      </p:by>
                                    </p:animClr>
                                    <p:animClr clrSpc="hsl" dir="cw">
                                      <p:cBhvr>
                                        <p:cTn id="28" dur="2000" fill="hold"/>
                                        <p:tgtEl>
                                          <p:spTgt spid="655363"/>
                                        </p:tgtEl>
                                        <p:attrNameLst>
                                          <p:attrName>stroke.color</p:attrName>
                                        </p:attrNameLst>
                                      </p:cBhvr>
                                      <p:by>
                                        <p:hsl h="0" s="12549" l="25098"/>
                                      </p:by>
                                    </p:animClr>
                                    <p:set>
                                      <p:cBhvr>
                                        <p:cTn id="29" dur="2000" fill="hold"/>
                                        <p:tgtEl>
                                          <p:spTgt spid="655363"/>
                                        </p:tgtEl>
                                        <p:attrNameLst>
                                          <p:attrName>fill.type</p:attrName>
                                        </p:attrNameLst>
                                      </p:cBhvr>
                                      <p:to>
                                        <p:strVal val="solid"/>
                                      </p:to>
                                    </p:set>
                                  </p:childTnLst>
                                </p:cTn>
                              </p:par>
                            </p:childTnLst>
                          </p:cTn>
                        </p:par>
                        <p:par>
                          <p:cTn id="30" fill="hold" nodeType="afterGroup">
                            <p:stCondLst>
                              <p:cond delay="4500"/>
                            </p:stCondLst>
                            <p:childTnLst>
                              <p:par>
                                <p:cTn id="31" presetID="9" presetClass="entr" presetSubtype="0" fill="hold" grpId="0" nodeType="afterEffect">
                                  <p:stCondLst>
                                    <p:cond delay="0"/>
                                  </p:stCondLst>
                                  <p:childTnLst>
                                    <p:set>
                                      <p:cBhvr>
                                        <p:cTn id="32" dur="1" fill="hold">
                                          <p:stCondLst>
                                            <p:cond delay="0"/>
                                          </p:stCondLst>
                                        </p:cTn>
                                        <p:tgtEl>
                                          <p:spTgt spid="655431"/>
                                        </p:tgtEl>
                                        <p:attrNameLst>
                                          <p:attrName>style.visibility</p:attrName>
                                        </p:attrNameLst>
                                      </p:cBhvr>
                                      <p:to>
                                        <p:strVal val="visible"/>
                                      </p:to>
                                    </p:set>
                                    <p:animEffect transition="in" filter="dissolve">
                                      <p:cBhvr>
                                        <p:cTn id="33" dur="500"/>
                                        <p:tgtEl>
                                          <p:spTgt spid="655431"/>
                                        </p:tgtEl>
                                      </p:cBhvr>
                                    </p:animEffect>
                                  </p:childTnLst>
                                </p:cTn>
                              </p:par>
                            </p:childTnLst>
                          </p:cTn>
                        </p:par>
                        <p:par>
                          <p:cTn id="34" fill="hold" nodeType="afterGroup">
                            <p:stCondLst>
                              <p:cond delay="5000"/>
                            </p:stCondLst>
                            <p:childTnLst>
                              <p:par>
                                <p:cTn id="35" presetID="6" presetClass="emph" presetSubtype="0" repeatCount="indefinite" fill="hold" grpId="1" nodeType="afterEffect">
                                  <p:stCondLst>
                                    <p:cond delay="0"/>
                                  </p:stCondLst>
                                  <p:childTnLst>
                                    <p:animScale>
                                      <p:cBhvr>
                                        <p:cTn id="36" dur="500" fill="hold"/>
                                        <p:tgtEl>
                                          <p:spTgt spid="655431"/>
                                        </p:tgtEl>
                                      </p:cBhvr>
                                      <p:by x="150000" y="150000"/>
                                    </p:animScale>
                                  </p:childTnLst>
                                </p:cTn>
                              </p:par>
                            </p:childTnLst>
                          </p:cTn>
                        </p:par>
                        <p:par>
                          <p:cTn id="37" fill="hold" nodeType="afterGroup">
                            <p:stCondLst>
                              <p:cond delay="5500"/>
                            </p:stCondLst>
                            <p:childTnLst>
                              <p:par>
                                <p:cTn id="38" presetID="30" presetClass="emph" presetSubtype="0" repeatCount="indefinite" fill="hold" grpId="1" nodeType="afterEffect">
                                  <p:stCondLst>
                                    <p:cond delay="0"/>
                                  </p:stCondLst>
                                  <p:childTnLst>
                                    <p:animClr clrSpc="hsl" dir="cw">
                                      <p:cBhvr override="childStyle">
                                        <p:cTn id="39" dur="2000" fill="hold"/>
                                        <p:tgtEl>
                                          <p:spTgt spid="655432"/>
                                        </p:tgtEl>
                                        <p:attrNameLst>
                                          <p:attrName>style.color</p:attrName>
                                        </p:attrNameLst>
                                      </p:cBhvr>
                                      <p:by>
                                        <p:hsl h="0" s="12549" l="25098"/>
                                      </p:by>
                                    </p:animClr>
                                    <p:animClr clrSpc="hsl" dir="cw">
                                      <p:cBhvr>
                                        <p:cTn id="40" dur="2000" fill="hold"/>
                                        <p:tgtEl>
                                          <p:spTgt spid="655432"/>
                                        </p:tgtEl>
                                        <p:attrNameLst>
                                          <p:attrName>fillcolor</p:attrName>
                                        </p:attrNameLst>
                                      </p:cBhvr>
                                      <p:by>
                                        <p:hsl h="0" s="12549" l="25098"/>
                                      </p:by>
                                    </p:animClr>
                                    <p:animClr clrSpc="hsl" dir="cw">
                                      <p:cBhvr>
                                        <p:cTn id="41" dur="2000" fill="hold"/>
                                        <p:tgtEl>
                                          <p:spTgt spid="655432"/>
                                        </p:tgtEl>
                                        <p:attrNameLst>
                                          <p:attrName>stroke.color</p:attrName>
                                        </p:attrNameLst>
                                      </p:cBhvr>
                                      <p:by>
                                        <p:hsl h="0" s="12549" l="25098"/>
                                      </p:by>
                                    </p:animClr>
                                    <p:set>
                                      <p:cBhvr>
                                        <p:cTn id="42" dur="2000" fill="hold"/>
                                        <p:tgtEl>
                                          <p:spTgt spid="655432"/>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1000"/>
                                        <p:tgtEl>
                                          <p:spTgt spid="5"/>
                                        </p:tgtEl>
                                      </p:cBhvr>
                                    </p:animEffect>
                                  </p:childTnLst>
                                  <p:subTnLst>
                                    <p:set>
                                      <p:cBhvr override="childStyle">
                                        <p:cTn dur="1" fill="hold" display="0" masterRel="sameClick" afterEffect="1">
                                          <p:stCondLst>
                                            <p:cond evt="end" delay="0">
                                              <p:tn val="50"/>
                                            </p:cond>
                                          </p:stCondLst>
                                        </p:cTn>
                                        <p:tgtEl>
                                          <p:spTgt spid="5"/>
                                        </p:tgtEl>
                                        <p:attrNameLst>
                                          <p:attrName>style.visibility</p:attrName>
                                        </p:attrNameLst>
                                      </p:cBhvr>
                                      <p:to>
                                        <p:strVal val="hidden"/>
                                      </p:to>
                                    </p:set>
                                  </p:subTnLst>
                                </p:cTn>
                              </p:par>
                            </p:childTnLst>
                          </p:cTn>
                        </p:par>
                        <p:par>
                          <p:cTn id="53" fill="hold" nodeType="afterGroup">
                            <p:stCondLst>
                              <p:cond delay="1000"/>
                            </p:stCondLst>
                            <p:childTnLst>
                              <p:par>
                                <p:cTn id="54" presetID="9" presetClass="entr" presetSubtype="0" fill="hold" nodeType="afterEffect">
                                  <p:stCondLst>
                                    <p:cond delay="2000"/>
                                  </p:stCondLst>
                                  <p:childTnLst>
                                    <p:set>
                                      <p:cBhvr>
                                        <p:cTn id="55" dur="1" fill="hold">
                                          <p:stCondLst>
                                            <p:cond delay="0"/>
                                          </p:stCondLst>
                                        </p:cTn>
                                        <p:tgtEl>
                                          <p:spTgt spid="6"/>
                                        </p:tgtEl>
                                        <p:attrNameLst>
                                          <p:attrName>style.visibility</p:attrName>
                                        </p:attrNameLst>
                                      </p:cBhvr>
                                      <p:to>
                                        <p:strVal val="visible"/>
                                      </p:to>
                                    </p:set>
                                    <p:animEffect transition="in" filter="dissolve">
                                      <p:cBhvr>
                                        <p:cTn id="56" dur="1000"/>
                                        <p:tgtEl>
                                          <p:spTgt spid="6"/>
                                        </p:tgtEl>
                                      </p:cBhvr>
                                    </p:animEffect>
                                  </p:childTnLst>
                                  <p:subTnLst>
                                    <p:set>
                                      <p:cBhvr override="childStyle">
                                        <p:cTn dur="1" fill="hold" display="0" masterRel="sameClick" afterEffect="1">
                                          <p:stCondLst>
                                            <p:cond evt="end" delay="0">
                                              <p:tn val="54"/>
                                            </p:cond>
                                          </p:stCondLst>
                                        </p:cTn>
                                        <p:tgtEl>
                                          <p:spTgt spid="6"/>
                                        </p:tgtEl>
                                        <p:attrNameLst>
                                          <p:attrName>style.visibility</p:attrName>
                                        </p:attrNameLst>
                                      </p:cBhvr>
                                      <p:to>
                                        <p:strVal val="hidden"/>
                                      </p:to>
                                    </p:set>
                                  </p:subTnLst>
                                </p:cTn>
                              </p:par>
                            </p:childTnLst>
                          </p:cTn>
                        </p:par>
                        <p:par>
                          <p:cTn id="57" fill="hold" nodeType="afterGroup">
                            <p:stCondLst>
                              <p:cond delay="4000"/>
                            </p:stCondLst>
                            <p:childTnLst>
                              <p:par>
                                <p:cTn id="58" presetID="9" presetClass="entr" presetSubtype="0" fill="hold" nodeType="afterEffect">
                                  <p:stCondLst>
                                    <p:cond delay="3000"/>
                                  </p:stCondLst>
                                  <p:childTnLst>
                                    <p:set>
                                      <p:cBhvr>
                                        <p:cTn id="59" dur="1" fill="hold">
                                          <p:stCondLst>
                                            <p:cond delay="0"/>
                                          </p:stCondLst>
                                        </p:cTn>
                                        <p:tgtEl>
                                          <p:spTgt spid="3"/>
                                        </p:tgtEl>
                                        <p:attrNameLst>
                                          <p:attrName>style.visibility</p:attrName>
                                        </p:attrNameLst>
                                      </p:cBhvr>
                                      <p:to>
                                        <p:strVal val="visible"/>
                                      </p:to>
                                    </p:set>
                                    <p:animEffect transition="in" filter="dissolve">
                                      <p:cBhvr>
                                        <p:cTn id="60" dur="1000"/>
                                        <p:tgtEl>
                                          <p:spTgt spid="3"/>
                                        </p:tgtEl>
                                      </p:cBhvr>
                                    </p:animEffect>
                                  </p:childTnLst>
                                  <p:subTnLst>
                                    <p:set>
                                      <p:cBhvr override="childStyle">
                                        <p:cTn dur="1" fill="hold" display="0" masterRel="sameClick" afterEffect="1">
                                          <p:stCondLst>
                                            <p:cond evt="end" delay="0">
                                              <p:tn val="58"/>
                                            </p:cond>
                                          </p:stCondLst>
                                        </p:cTn>
                                        <p:tgtEl>
                                          <p:spTgt spid="3"/>
                                        </p:tgtEl>
                                        <p:attrNameLst>
                                          <p:attrName>style.visibility</p:attrName>
                                        </p:attrNameLst>
                                      </p:cBhvr>
                                      <p:to>
                                        <p:strVal val="hidden"/>
                                      </p:to>
                                    </p:set>
                                  </p:subTnLst>
                                </p:cTn>
                              </p:par>
                            </p:childTnLst>
                          </p:cTn>
                        </p:par>
                        <p:par>
                          <p:cTn id="61" fill="hold" nodeType="afterGroup">
                            <p:stCondLst>
                              <p:cond delay="8000"/>
                            </p:stCondLst>
                            <p:childTnLst>
                              <p:par>
                                <p:cTn id="62" presetID="9" presetClass="entr" presetSubtype="0" fill="hold" nodeType="afterEffect">
                                  <p:stCondLst>
                                    <p:cond delay="4500"/>
                                  </p:stCondLst>
                                  <p:childTnLst>
                                    <p:set>
                                      <p:cBhvr>
                                        <p:cTn id="63" dur="1" fill="hold">
                                          <p:stCondLst>
                                            <p:cond delay="0"/>
                                          </p:stCondLst>
                                        </p:cTn>
                                        <p:tgtEl>
                                          <p:spTgt spid="7"/>
                                        </p:tgtEl>
                                        <p:attrNameLst>
                                          <p:attrName>style.visibility</p:attrName>
                                        </p:attrNameLst>
                                      </p:cBhvr>
                                      <p:to>
                                        <p:strVal val="visible"/>
                                      </p:to>
                                    </p:set>
                                    <p:animEffect transition="in" filter="dissolve">
                                      <p:cBhvr>
                                        <p:cTn id="64" dur="1000"/>
                                        <p:tgtEl>
                                          <p:spTgt spid="7"/>
                                        </p:tgtEl>
                                      </p:cBhvr>
                                    </p:animEffect>
                                  </p:childTnLst>
                                  <p:subTnLst>
                                    <p:set>
                                      <p:cBhvr override="childStyle">
                                        <p:cTn dur="1" fill="hold" display="0" masterRel="sameClick" afterEffect="1">
                                          <p:stCondLst>
                                            <p:cond evt="end" delay="0">
                                              <p:tn val="62"/>
                                            </p:cond>
                                          </p:stCondLst>
                                        </p:cTn>
                                        <p:tgtEl>
                                          <p:spTgt spid="7"/>
                                        </p:tgtEl>
                                        <p:attrNameLst>
                                          <p:attrName>style.visibility</p:attrName>
                                        </p:attrNameLst>
                                      </p:cBhvr>
                                      <p:to>
                                        <p:strVal val="hidden"/>
                                      </p:to>
                                    </p:set>
                                  </p:subTnLst>
                                </p:cTn>
                              </p:par>
                            </p:childTnLst>
                          </p:cTn>
                        </p:par>
                        <p:par>
                          <p:cTn id="65" fill="hold" nodeType="afterGroup">
                            <p:stCondLst>
                              <p:cond delay="13500"/>
                            </p:stCondLst>
                            <p:childTnLst>
                              <p:par>
                                <p:cTn id="66" presetID="9" presetClass="entr" presetSubtype="0"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dissolve">
                                      <p:cBhvr>
                                        <p:cTn id="68" dur="500"/>
                                        <p:tgtEl>
                                          <p:spTgt spid="8"/>
                                        </p:tgtEl>
                                      </p:cBhvr>
                                    </p:animEffect>
                                  </p:childTnLst>
                                </p:cTn>
                              </p:par>
                            </p:childTnLst>
                          </p:cTn>
                        </p:par>
                        <p:par>
                          <p:cTn id="69" fill="hold" nodeType="afterGroup">
                            <p:stCondLst>
                              <p:cond delay="14000"/>
                            </p:stCondLst>
                            <p:childTnLst>
                              <p:par>
                                <p:cTn id="70" presetID="1" presetClass="exit" presetSubtype="0" fill="hold" nodeType="afterEffect">
                                  <p:stCondLst>
                                    <p:cond delay="0"/>
                                  </p:stCondLst>
                                  <p:childTnLst>
                                    <p:set>
                                      <p:cBhvr>
                                        <p:cTn id="71" dur="1" fill="hold">
                                          <p:stCondLst>
                                            <p:cond delay="0"/>
                                          </p:stCondLst>
                                        </p:cTn>
                                        <p:tgtEl>
                                          <p:spTgt spid="8"/>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1" nodeType="clickEffect">
                                  <p:stCondLst>
                                    <p:cond delay="0"/>
                                  </p:stCondLst>
                                  <p:childTnLst>
                                    <p:set>
                                      <p:cBhvr>
                                        <p:cTn id="75" dur="1" fill="hold">
                                          <p:stCondLst>
                                            <p:cond delay="0"/>
                                          </p:stCondLst>
                                        </p:cTn>
                                        <p:tgtEl>
                                          <p:spTgt spid="655372"/>
                                        </p:tgtEl>
                                        <p:attrNameLst>
                                          <p:attrName>style.visibility</p:attrName>
                                        </p:attrNameLst>
                                      </p:cBhvr>
                                      <p:to>
                                        <p:strVal val="visible"/>
                                      </p:to>
                                    </p:set>
                                    <p:anim calcmode="lin" valueType="num">
                                      <p:cBhvr>
                                        <p:cTn id="76" dur="500" fill="hold"/>
                                        <p:tgtEl>
                                          <p:spTgt spid="655372"/>
                                        </p:tgtEl>
                                        <p:attrNameLst>
                                          <p:attrName>ppt_w</p:attrName>
                                        </p:attrNameLst>
                                      </p:cBhvr>
                                      <p:tavLst>
                                        <p:tav tm="0">
                                          <p:val>
                                            <p:fltVal val="0"/>
                                          </p:val>
                                        </p:tav>
                                        <p:tav tm="100000">
                                          <p:val>
                                            <p:strVal val="#ppt_w"/>
                                          </p:val>
                                        </p:tav>
                                      </p:tavLst>
                                    </p:anim>
                                    <p:anim calcmode="lin" valueType="num">
                                      <p:cBhvr>
                                        <p:cTn id="77" dur="500" fill="hold"/>
                                        <p:tgtEl>
                                          <p:spTgt spid="655372"/>
                                        </p:tgtEl>
                                        <p:attrNameLst>
                                          <p:attrName>ppt_h</p:attrName>
                                        </p:attrNameLst>
                                      </p:cBhvr>
                                      <p:tavLst>
                                        <p:tav tm="0">
                                          <p:val>
                                            <p:fltVal val="0"/>
                                          </p:val>
                                        </p:tav>
                                        <p:tav tm="100000">
                                          <p:val>
                                            <p:strVal val="#ppt_h"/>
                                          </p:val>
                                        </p:tav>
                                      </p:tavLst>
                                    </p:anim>
                                    <p:animEffect transition="in" filter="fade">
                                      <p:cBhvr>
                                        <p:cTn id="78" dur="500"/>
                                        <p:tgtEl>
                                          <p:spTgt spid="655372"/>
                                        </p:tgtEl>
                                      </p:cBhvr>
                                    </p:animEffect>
                                  </p:childTnLst>
                                  <p:subTnLst>
                                    <p:set>
                                      <p:cBhvr override="childStyle">
                                        <p:cTn dur="1" fill="hold" display="0" masterRel="nextClick" afterEffect="1"/>
                                        <p:tgtEl>
                                          <p:spTgt spid="655372"/>
                                        </p:tgtEl>
                                        <p:attrNameLst>
                                          <p:attrName>style.visibility</p:attrName>
                                        </p:attrNameLst>
                                      </p:cBhvr>
                                      <p:to>
                                        <p:strVal val="hidden"/>
                                      </p:to>
                                    </p:set>
                                  </p:subTnLst>
                                </p:cTn>
                              </p:par>
                            </p:childTnLst>
                          </p:cTn>
                        </p:par>
                        <p:par>
                          <p:cTn id="79" fill="hold" nodeType="afterGroup">
                            <p:stCondLst>
                              <p:cond delay="500"/>
                            </p:stCondLst>
                            <p:childTnLst>
                              <p:par>
                                <p:cTn id="80" presetID="9" presetClass="entr" presetSubtype="0" fill="hold" grpId="2" nodeType="afterEffect">
                                  <p:stCondLst>
                                    <p:cond delay="0"/>
                                  </p:stCondLst>
                                  <p:childTnLst>
                                    <p:set>
                                      <p:cBhvr>
                                        <p:cTn id="81" dur="1" fill="hold">
                                          <p:stCondLst>
                                            <p:cond delay="0"/>
                                          </p:stCondLst>
                                        </p:cTn>
                                        <p:tgtEl>
                                          <p:spTgt spid="655433"/>
                                        </p:tgtEl>
                                        <p:attrNameLst>
                                          <p:attrName>style.visibility</p:attrName>
                                        </p:attrNameLst>
                                      </p:cBhvr>
                                      <p:to>
                                        <p:strVal val="visible"/>
                                      </p:to>
                                    </p:set>
                                    <p:animEffect transition="in" filter="dissolve">
                                      <p:cBhvr>
                                        <p:cTn id="82" dur="500"/>
                                        <p:tgtEl>
                                          <p:spTgt spid="655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3" grpId="0" animBg="1"/>
      <p:bldP spid="655363" grpId="1" animBg="1"/>
      <p:bldP spid="655372" grpId="0" animBg="1"/>
      <p:bldP spid="655372" grpId="1" animBg="1"/>
      <p:bldP spid="655376" grpId="0"/>
      <p:bldP spid="655431" grpId="0" animBg="1"/>
      <p:bldP spid="655431" grpId="1" animBg="1"/>
      <p:bldP spid="655432" grpId="0" animBg="1"/>
      <p:bldP spid="655432" grpId="1" animBg="1"/>
      <p:bldP spid="655433" grpId="0" animBg="1"/>
      <p:bldP spid="655433" grpId="1" animBg="1"/>
      <p:bldP spid="655433"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Slide Number Placeholder 3"/>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C8CF3B41-2B82-43C2-9FC1-1DC232C1FFA1}" type="slidenum">
              <a:rPr lang="en-US" u="none" smtClean="0"/>
              <a:pPr eaLnBrk="1" hangingPunct="1"/>
              <a:t>21</a:t>
            </a:fld>
            <a:endParaRPr lang="en-US" u="none" smtClean="0"/>
          </a:p>
        </p:txBody>
      </p:sp>
      <p:sp>
        <p:nvSpPr>
          <p:cNvPr id="24578" name="Rectangle 2"/>
          <p:cNvSpPr>
            <a:spLocks noGrp="1" noChangeArrowheads="1"/>
          </p:cNvSpPr>
          <p:nvPr>
            <p:ph type="title" idx="4294967295"/>
          </p:nvPr>
        </p:nvSpPr>
        <p:spPr>
          <a:xfrm>
            <a:off x="453864" y="25831"/>
            <a:ext cx="8304212" cy="1143000"/>
          </a:xfrm>
        </p:spPr>
        <p:txBody>
          <a:bodyPr>
            <a:normAutofit fontScale="90000"/>
          </a:bodyPr>
          <a:lstStyle/>
          <a:p>
            <a:pPr eaLnBrk="1" hangingPunct="1"/>
            <a:r>
              <a:rPr lang="en-US" sz="3600" dirty="0" smtClean="0"/>
              <a:t>Explanation of Alpha-Scattering Results</a:t>
            </a:r>
          </a:p>
        </p:txBody>
      </p:sp>
      <p:sp>
        <p:nvSpPr>
          <p:cNvPr id="24579" name="Text Box 3"/>
          <p:cNvSpPr txBox="1">
            <a:spLocks noChangeArrowheads="1"/>
          </p:cNvSpPr>
          <p:nvPr/>
        </p:nvSpPr>
        <p:spPr bwMode="auto">
          <a:xfrm>
            <a:off x="1066800" y="4953000"/>
            <a:ext cx="2830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400" u="none"/>
              <a:t>Plum-pudding atom</a:t>
            </a:r>
          </a:p>
        </p:txBody>
      </p:sp>
      <p:grpSp>
        <p:nvGrpSpPr>
          <p:cNvPr id="2" name="Group 60" descr="plum pudding model of atom"/>
          <p:cNvGrpSpPr>
            <a:grpSpLocks/>
          </p:cNvGrpSpPr>
          <p:nvPr/>
        </p:nvGrpSpPr>
        <p:grpSpPr bwMode="auto">
          <a:xfrm>
            <a:off x="381000" y="1447800"/>
            <a:ext cx="3603625" cy="3216275"/>
            <a:chOff x="240" y="1248"/>
            <a:chExt cx="2270" cy="2026"/>
          </a:xfrm>
        </p:grpSpPr>
        <p:sp>
          <p:nvSpPr>
            <p:cNvPr id="24613" name="Oval 5"/>
            <p:cNvSpPr>
              <a:spLocks noChangeArrowheads="1"/>
            </p:cNvSpPr>
            <p:nvPr/>
          </p:nvSpPr>
          <p:spPr bwMode="auto">
            <a:xfrm>
              <a:off x="590" y="1546"/>
              <a:ext cx="1728" cy="1728"/>
            </a:xfrm>
            <a:prstGeom prst="ellipse">
              <a:avLst/>
            </a:prstGeom>
            <a:solidFill>
              <a:srgbClr val="FFFF99">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14" name="Line 6"/>
            <p:cNvSpPr>
              <a:spLocks noChangeShapeType="1"/>
            </p:cNvSpPr>
            <p:nvPr/>
          </p:nvSpPr>
          <p:spPr bwMode="auto">
            <a:xfrm>
              <a:off x="398" y="1882"/>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5" name="Line 7"/>
            <p:cNvSpPr>
              <a:spLocks noChangeShapeType="1"/>
            </p:cNvSpPr>
            <p:nvPr/>
          </p:nvSpPr>
          <p:spPr bwMode="auto">
            <a:xfrm>
              <a:off x="398" y="2074"/>
              <a:ext cx="21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6" name="Line 8"/>
            <p:cNvSpPr>
              <a:spLocks noChangeShapeType="1"/>
            </p:cNvSpPr>
            <p:nvPr/>
          </p:nvSpPr>
          <p:spPr bwMode="auto">
            <a:xfrm>
              <a:off x="350" y="2266"/>
              <a:ext cx="21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7" name="Line 9"/>
            <p:cNvSpPr>
              <a:spLocks noChangeShapeType="1"/>
            </p:cNvSpPr>
            <p:nvPr/>
          </p:nvSpPr>
          <p:spPr bwMode="auto">
            <a:xfrm>
              <a:off x="398" y="2458"/>
              <a:ext cx="21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8" name="Line 10"/>
            <p:cNvSpPr>
              <a:spLocks noChangeShapeType="1"/>
            </p:cNvSpPr>
            <p:nvPr/>
          </p:nvSpPr>
          <p:spPr bwMode="auto">
            <a:xfrm>
              <a:off x="446" y="2650"/>
              <a:ext cx="201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9" name="Line 11"/>
            <p:cNvSpPr>
              <a:spLocks noChangeShapeType="1"/>
            </p:cNvSpPr>
            <p:nvPr/>
          </p:nvSpPr>
          <p:spPr bwMode="auto">
            <a:xfrm>
              <a:off x="398" y="2842"/>
              <a:ext cx="21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20" name="Text Box 12"/>
            <p:cNvSpPr txBox="1">
              <a:spLocks noChangeArrowheads="1"/>
            </p:cNvSpPr>
            <p:nvPr/>
          </p:nvSpPr>
          <p:spPr bwMode="auto">
            <a:xfrm>
              <a:off x="1694" y="1690"/>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u="none"/>
                <a:t>+</a:t>
              </a:r>
            </a:p>
          </p:txBody>
        </p:sp>
        <p:sp>
          <p:nvSpPr>
            <p:cNvPr id="24621" name="Text Box 13"/>
            <p:cNvSpPr txBox="1">
              <a:spLocks noChangeArrowheads="1"/>
            </p:cNvSpPr>
            <p:nvPr/>
          </p:nvSpPr>
          <p:spPr bwMode="auto">
            <a:xfrm>
              <a:off x="1166" y="1642"/>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u="none"/>
                <a:t>+</a:t>
              </a:r>
            </a:p>
          </p:txBody>
        </p:sp>
        <p:sp>
          <p:nvSpPr>
            <p:cNvPr id="24622" name="Text Box 14"/>
            <p:cNvSpPr txBox="1">
              <a:spLocks noChangeArrowheads="1"/>
            </p:cNvSpPr>
            <p:nvPr/>
          </p:nvSpPr>
          <p:spPr bwMode="auto">
            <a:xfrm>
              <a:off x="1598" y="2074"/>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u="none"/>
                <a:t>+</a:t>
              </a:r>
            </a:p>
          </p:txBody>
        </p:sp>
        <p:sp>
          <p:nvSpPr>
            <p:cNvPr id="24623" name="Text Box 15"/>
            <p:cNvSpPr txBox="1">
              <a:spLocks noChangeArrowheads="1"/>
            </p:cNvSpPr>
            <p:nvPr/>
          </p:nvSpPr>
          <p:spPr bwMode="auto">
            <a:xfrm>
              <a:off x="878" y="2266"/>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u="none"/>
                <a:t>+</a:t>
              </a:r>
            </a:p>
          </p:txBody>
        </p:sp>
        <p:sp>
          <p:nvSpPr>
            <p:cNvPr id="24624" name="Text Box 16"/>
            <p:cNvSpPr txBox="1">
              <a:spLocks noChangeArrowheads="1"/>
            </p:cNvSpPr>
            <p:nvPr/>
          </p:nvSpPr>
          <p:spPr bwMode="auto">
            <a:xfrm>
              <a:off x="1886" y="2506"/>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u="none"/>
                <a:t>+</a:t>
              </a:r>
            </a:p>
          </p:txBody>
        </p:sp>
        <p:sp>
          <p:nvSpPr>
            <p:cNvPr id="24625" name="Text Box 17"/>
            <p:cNvSpPr txBox="1">
              <a:spLocks noChangeArrowheads="1"/>
            </p:cNvSpPr>
            <p:nvPr/>
          </p:nvSpPr>
          <p:spPr bwMode="auto">
            <a:xfrm>
              <a:off x="1166" y="2650"/>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u="none"/>
                <a:t>+</a:t>
              </a:r>
            </a:p>
          </p:txBody>
        </p:sp>
        <p:sp>
          <p:nvSpPr>
            <p:cNvPr id="24626" name="Text Box 18"/>
            <p:cNvSpPr txBox="1">
              <a:spLocks noChangeArrowheads="1"/>
            </p:cNvSpPr>
            <p:nvPr/>
          </p:nvSpPr>
          <p:spPr bwMode="auto">
            <a:xfrm>
              <a:off x="1694" y="2890"/>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u="none"/>
                <a:t>+</a:t>
              </a:r>
            </a:p>
          </p:txBody>
        </p:sp>
        <p:sp>
          <p:nvSpPr>
            <p:cNvPr id="24627" name="Text Box 19"/>
            <p:cNvSpPr txBox="1">
              <a:spLocks noChangeArrowheads="1"/>
            </p:cNvSpPr>
            <p:nvPr/>
          </p:nvSpPr>
          <p:spPr bwMode="auto">
            <a:xfrm>
              <a:off x="1070" y="1930"/>
              <a:ext cx="16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u="none"/>
                <a:t>+</a:t>
              </a:r>
            </a:p>
          </p:txBody>
        </p:sp>
        <p:sp>
          <p:nvSpPr>
            <p:cNvPr id="24628" name="Oval 20"/>
            <p:cNvSpPr>
              <a:spLocks noChangeArrowheads="1"/>
            </p:cNvSpPr>
            <p:nvPr/>
          </p:nvSpPr>
          <p:spPr bwMode="auto">
            <a:xfrm>
              <a:off x="1502" y="1786"/>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p>
              <a:pPr algn="ctr"/>
              <a:r>
                <a:rPr lang="en-US" sz="1000" u="none"/>
                <a:t>-</a:t>
              </a:r>
            </a:p>
          </p:txBody>
        </p:sp>
        <p:sp>
          <p:nvSpPr>
            <p:cNvPr id="24629" name="Oval 21"/>
            <p:cNvSpPr>
              <a:spLocks noChangeArrowheads="1"/>
            </p:cNvSpPr>
            <p:nvPr/>
          </p:nvSpPr>
          <p:spPr bwMode="auto">
            <a:xfrm>
              <a:off x="1886" y="2218"/>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p>
              <a:pPr algn="ctr"/>
              <a:r>
                <a:rPr lang="en-US" sz="1000" u="none"/>
                <a:t>-</a:t>
              </a:r>
            </a:p>
          </p:txBody>
        </p:sp>
        <p:sp>
          <p:nvSpPr>
            <p:cNvPr id="24630" name="Oval 22"/>
            <p:cNvSpPr>
              <a:spLocks noChangeArrowheads="1"/>
            </p:cNvSpPr>
            <p:nvPr/>
          </p:nvSpPr>
          <p:spPr bwMode="auto">
            <a:xfrm>
              <a:off x="1550" y="2602"/>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p>
              <a:pPr algn="ctr"/>
              <a:r>
                <a:rPr lang="en-US" sz="1000" u="none"/>
                <a:t>-</a:t>
              </a:r>
            </a:p>
          </p:txBody>
        </p:sp>
        <p:sp>
          <p:nvSpPr>
            <p:cNvPr id="24631" name="Oval 23"/>
            <p:cNvSpPr>
              <a:spLocks noChangeArrowheads="1"/>
            </p:cNvSpPr>
            <p:nvPr/>
          </p:nvSpPr>
          <p:spPr bwMode="auto">
            <a:xfrm>
              <a:off x="926" y="2794"/>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p>
              <a:pPr algn="ctr"/>
              <a:r>
                <a:rPr lang="en-US" sz="1000" u="none"/>
                <a:t>-</a:t>
              </a:r>
            </a:p>
          </p:txBody>
        </p:sp>
        <p:sp>
          <p:nvSpPr>
            <p:cNvPr id="24632" name="Oval 24"/>
            <p:cNvSpPr>
              <a:spLocks noChangeArrowheads="1"/>
            </p:cNvSpPr>
            <p:nvPr/>
          </p:nvSpPr>
          <p:spPr bwMode="auto">
            <a:xfrm>
              <a:off x="1454" y="3034"/>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p>
              <a:pPr algn="ctr"/>
              <a:r>
                <a:rPr lang="en-US" sz="1000" u="none"/>
                <a:t>-</a:t>
              </a:r>
            </a:p>
          </p:txBody>
        </p:sp>
        <p:sp>
          <p:nvSpPr>
            <p:cNvPr id="24633" name="Oval 25"/>
            <p:cNvSpPr>
              <a:spLocks noChangeArrowheads="1"/>
            </p:cNvSpPr>
            <p:nvPr/>
          </p:nvSpPr>
          <p:spPr bwMode="auto">
            <a:xfrm>
              <a:off x="1118" y="2314"/>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p>
              <a:pPr algn="ctr"/>
              <a:r>
                <a:rPr lang="en-US" sz="1000" u="none"/>
                <a:t>-</a:t>
              </a:r>
            </a:p>
          </p:txBody>
        </p:sp>
        <p:sp>
          <p:nvSpPr>
            <p:cNvPr id="24634" name="Oval 26"/>
            <p:cNvSpPr>
              <a:spLocks noChangeArrowheads="1"/>
            </p:cNvSpPr>
            <p:nvPr/>
          </p:nvSpPr>
          <p:spPr bwMode="auto">
            <a:xfrm>
              <a:off x="878" y="1882"/>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p>
              <a:pPr algn="ctr"/>
              <a:r>
                <a:rPr lang="en-US" sz="1000" u="none"/>
                <a:t>-</a:t>
              </a:r>
            </a:p>
          </p:txBody>
        </p:sp>
        <p:sp>
          <p:nvSpPr>
            <p:cNvPr id="24635" name="Oval 27"/>
            <p:cNvSpPr>
              <a:spLocks noChangeArrowheads="1"/>
            </p:cNvSpPr>
            <p:nvPr/>
          </p:nvSpPr>
          <p:spPr bwMode="auto">
            <a:xfrm>
              <a:off x="1934" y="2842"/>
              <a:ext cx="144" cy="144"/>
            </a:xfrm>
            <a:prstGeom prst="ellipse">
              <a:avLst/>
            </a:prstGeom>
            <a:gradFill rotWithShape="1">
              <a:gsLst>
                <a:gs pos="0">
                  <a:schemeClr val="folHlink"/>
                </a:gs>
                <a:gs pos="100000">
                  <a:schemeClr val="bg1"/>
                </a:gs>
              </a:gsLst>
              <a:lin ang="2700000" scaled="1"/>
            </a:gradFill>
            <a:ln w="9525">
              <a:solidFill>
                <a:srgbClr val="C0C0C0"/>
              </a:solidFill>
              <a:round/>
              <a:headEnd/>
              <a:tailEnd/>
            </a:ln>
          </p:spPr>
          <p:txBody>
            <a:bodyPr wrap="none" anchor="ctr"/>
            <a:lstStyle/>
            <a:p>
              <a:pPr algn="ctr"/>
              <a:r>
                <a:rPr lang="en-US" sz="1000" u="none"/>
                <a:t>-</a:t>
              </a:r>
            </a:p>
          </p:txBody>
        </p:sp>
        <p:sp>
          <p:nvSpPr>
            <p:cNvPr id="24636" name="Text Box 28"/>
            <p:cNvSpPr txBox="1">
              <a:spLocks noChangeArrowheads="1"/>
            </p:cNvSpPr>
            <p:nvPr/>
          </p:nvSpPr>
          <p:spPr bwMode="auto">
            <a:xfrm>
              <a:off x="240" y="1248"/>
              <a:ext cx="116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000" u="none"/>
                <a:t>Alpha particles</a:t>
              </a:r>
            </a:p>
          </p:txBody>
        </p:sp>
        <p:sp>
          <p:nvSpPr>
            <p:cNvPr id="24637" name="Line 29"/>
            <p:cNvSpPr>
              <a:spLocks noChangeShapeType="1"/>
            </p:cNvSpPr>
            <p:nvPr/>
          </p:nvSpPr>
          <p:spPr bwMode="auto">
            <a:xfrm>
              <a:off x="494" y="1498"/>
              <a:ext cx="48" cy="3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61" descr="Rutherford's model of atom"/>
          <p:cNvGrpSpPr>
            <a:grpSpLocks/>
          </p:cNvGrpSpPr>
          <p:nvPr/>
        </p:nvGrpSpPr>
        <p:grpSpPr bwMode="auto">
          <a:xfrm>
            <a:off x="5334000" y="1447800"/>
            <a:ext cx="3276600" cy="3962400"/>
            <a:chOff x="3360" y="1248"/>
            <a:chExt cx="2064" cy="2496"/>
          </a:xfrm>
        </p:grpSpPr>
        <p:sp>
          <p:nvSpPr>
            <p:cNvPr id="24585" name="Oval 32"/>
            <p:cNvSpPr>
              <a:spLocks noChangeArrowheads="1"/>
            </p:cNvSpPr>
            <p:nvPr/>
          </p:nvSpPr>
          <p:spPr bwMode="auto">
            <a:xfrm>
              <a:off x="3648" y="1680"/>
              <a:ext cx="1728" cy="1728"/>
            </a:xfrm>
            <a:prstGeom prst="ellipse">
              <a:avLst/>
            </a:prstGeom>
            <a:solidFill>
              <a:srgbClr val="FFFF99">
                <a:alpha val="705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586" name="Oval 33"/>
            <p:cNvSpPr>
              <a:spLocks noChangeArrowheads="1"/>
            </p:cNvSpPr>
            <p:nvPr/>
          </p:nvSpPr>
          <p:spPr bwMode="auto">
            <a:xfrm>
              <a:off x="3600" y="1536"/>
              <a:ext cx="1728" cy="1728"/>
            </a:xfrm>
            <a:prstGeom prst="ellipse">
              <a:avLst/>
            </a:prstGeom>
            <a:solidFill>
              <a:srgbClr val="FFFF99">
                <a:alpha val="5215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grpSp>
          <p:nvGrpSpPr>
            <p:cNvPr id="24587" name="Group 34"/>
            <p:cNvGrpSpPr>
              <a:grpSpLocks noChangeAspect="1"/>
            </p:cNvGrpSpPr>
            <p:nvPr/>
          </p:nvGrpSpPr>
          <p:grpSpPr bwMode="auto">
            <a:xfrm>
              <a:off x="4372" y="2256"/>
              <a:ext cx="236" cy="236"/>
              <a:chOff x="3072" y="3312"/>
              <a:chExt cx="768" cy="768"/>
            </a:xfrm>
          </p:grpSpPr>
          <p:sp>
            <p:nvSpPr>
              <p:cNvPr id="24599" name="Oval 35"/>
              <p:cNvSpPr>
                <a:spLocks noChangeAspect="1" noChangeArrowheads="1"/>
              </p:cNvSpPr>
              <p:nvPr/>
            </p:nvSpPr>
            <p:spPr bwMode="auto">
              <a:xfrm>
                <a:off x="3168" y="3552"/>
                <a:ext cx="288" cy="288"/>
              </a:xfrm>
              <a:prstGeom prst="ellipse">
                <a:avLst/>
              </a:pr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00" name="Oval 36"/>
              <p:cNvSpPr>
                <a:spLocks noChangeAspect="1" noChangeArrowheads="1"/>
              </p:cNvSpPr>
              <p:nvPr/>
            </p:nvSpPr>
            <p:spPr bwMode="auto">
              <a:xfrm>
                <a:off x="3360" y="3600"/>
                <a:ext cx="288" cy="288"/>
              </a:xfrm>
              <a:prstGeom prst="ellipse">
                <a:avLst/>
              </a:prstGeom>
              <a:gradFill rotWithShape="1">
                <a:gsLst>
                  <a:gs pos="0">
                    <a:srgbClr val="99CCFF"/>
                  </a:gs>
                  <a:gs pos="100000">
                    <a:schemeClr val="accent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01" name="Oval 37"/>
              <p:cNvSpPr>
                <a:spLocks noChangeAspect="1" noChangeArrowheads="1"/>
              </p:cNvSpPr>
              <p:nvPr/>
            </p:nvSpPr>
            <p:spPr bwMode="auto">
              <a:xfrm>
                <a:off x="3360" y="3792"/>
                <a:ext cx="288" cy="288"/>
              </a:xfrm>
              <a:prstGeom prst="ellipse">
                <a:avLst/>
              </a:pr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02" name="Oval 38"/>
              <p:cNvSpPr>
                <a:spLocks noChangeAspect="1" noChangeArrowheads="1"/>
              </p:cNvSpPr>
              <p:nvPr/>
            </p:nvSpPr>
            <p:spPr bwMode="auto">
              <a:xfrm>
                <a:off x="3360" y="3360"/>
                <a:ext cx="288" cy="288"/>
              </a:xfrm>
              <a:prstGeom prst="ellipse">
                <a:avLst/>
              </a:prstGeom>
              <a:gradFill rotWithShape="1">
                <a:gsLst>
                  <a:gs pos="0">
                    <a:srgbClr val="99CCFF"/>
                  </a:gs>
                  <a:gs pos="100000">
                    <a:schemeClr val="accent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03" name="Oval 39"/>
              <p:cNvSpPr>
                <a:spLocks noChangeAspect="1" noChangeArrowheads="1"/>
              </p:cNvSpPr>
              <p:nvPr/>
            </p:nvSpPr>
            <p:spPr bwMode="auto">
              <a:xfrm>
                <a:off x="3072" y="3744"/>
                <a:ext cx="288" cy="288"/>
              </a:xfrm>
              <a:prstGeom prst="ellipse">
                <a:avLst/>
              </a:prstGeom>
              <a:gradFill rotWithShape="1">
                <a:gsLst>
                  <a:gs pos="0">
                    <a:srgbClr val="FF99CC"/>
                  </a:gs>
                  <a:gs pos="100000">
                    <a:srgbClr val="FF505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04" name="Oval 40"/>
              <p:cNvSpPr>
                <a:spLocks noChangeAspect="1" noChangeArrowheads="1"/>
              </p:cNvSpPr>
              <p:nvPr/>
            </p:nvSpPr>
            <p:spPr bwMode="auto">
              <a:xfrm>
                <a:off x="3264" y="3312"/>
                <a:ext cx="288" cy="288"/>
              </a:xfrm>
              <a:prstGeom prst="ellipse">
                <a:avLst/>
              </a:prstGeom>
              <a:gradFill rotWithShape="1">
                <a:gsLst>
                  <a:gs pos="0">
                    <a:srgbClr val="FF99CC"/>
                  </a:gs>
                  <a:gs pos="100000">
                    <a:srgbClr val="FF505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05" name="Oval 41"/>
              <p:cNvSpPr>
                <a:spLocks noChangeAspect="1" noChangeArrowheads="1"/>
              </p:cNvSpPr>
              <p:nvPr/>
            </p:nvSpPr>
            <p:spPr bwMode="auto">
              <a:xfrm>
                <a:off x="3552" y="3504"/>
                <a:ext cx="288" cy="288"/>
              </a:xfrm>
              <a:prstGeom prst="ellipse">
                <a:avLst/>
              </a:pr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06" name="Oval 42"/>
              <p:cNvSpPr>
                <a:spLocks noChangeAspect="1" noChangeArrowheads="1"/>
              </p:cNvSpPr>
              <p:nvPr/>
            </p:nvSpPr>
            <p:spPr bwMode="auto">
              <a:xfrm>
                <a:off x="3168" y="3792"/>
                <a:ext cx="288" cy="288"/>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07" name="Oval 43"/>
              <p:cNvSpPr>
                <a:spLocks noChangeAspect="1" noChangeArrowheads="1"/>
              </p:cNvSpPr>
              <p:nvPr/>
            </p:nvSpPr>
            <p:spPr bwMode="auto">
              <a:xfrm>
                <a:off x="3072" y="3408"/>
                <a:ext cx="288" cy="288"/>
              </a:xfrm>
              <a:prstGeom prst="ellipse">
                <a:avLst/>
              </a:prstGeom>
              <a:gradFill rotWithShape="1">
                <a:gsLst>
                  <a:gs pos="0">
                    <a:srgbClr val="99CCFF"/>
                  </a:gs>
                  <a:gs pos="100000">
                    <a:schemeClr val="accent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08" name="Oval 44"/>
              <p:cNvSpPr>
                <a:spLocks noChangeAspect="1" noChangeArrowheads="1"/>
              </p:cNvSpPr>
              <p:nvPr/>
            </p:nvSpPr>
            <p:spPr bwMode="auto">
              <a:xfrm>
                <a:off x="3504" y="3696"/>
                <a:ext cx="288" cy="288"/>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09" name="Oval 45"/>
              <p:cNvSpPr>
                <a:spLocks noChangeAspect="1" noChangeArrowheads="1"/>
              </p:cNvSpPr>
              <p:nvPr/>
            </p:nvSpPr>
            <p:spPr bwMode="auto">
              <a:xfrm>
                <a:off x="3504" y="3696"/>
                <a:ext cx="288" cy="288"/>
              </a:xfrm>
              <a:prstGeom prst="ellipse">
                <a:avLst/>
              </a:prstGeom>
              <a:gradFill rotWithShape="1">
                <a:gsLst>
                  <a:gs pos="0">
                    <a:srgbClr val="99CCFF"/>
                  </a:gs>
                  <a:gs pos="100000">
                    <a:schemeClr val="accent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10" name="Oval 46"/>
              <p:cNvSpPr>
                <a:spLocks noChangeAspect="1" noChangeArrowheads="1"/>
              </p:cNvSpPr>
              <p:nvPr/>
            </p:nvSpPr>
            <p:spPr bwMode="auto">
              <a:xfrm>
                <a:off x="3360" y="3792"/>
                <a:ext cx="288" cy="288"/>
              </a:xfrm>
              <a:prstGeom prst="ellipse">
                <a:avLst/>
              </a:prstGeom>
              <a:gradFill rotWithShape="1">
                <a:gsLst>
                  <a:gs pos="0">
                    <a:srgbClr val="FF99CC"/>
                  </a:gs>
                  <a:gs pos="100000">
                    <a:srgbClr val="FF505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11" name="Oval 47"/>
              <p:cNvSpPr>
                <a:spLocks noChangeAspect="1" noChangeArrowheads="1"/>
              </p:cNvSpPr>
              <p:nvPr/>
            </p:nvSpPr>
            <p:spPr bwMode="auto">
              <a:xfrm>
                <a:off x="3168" y="3792"/>
                <a:ext cx="288" cy="288"/>
              </a:xfrm>
              <a:prstGeom prst="ellipse">
                <a:avLst/>
              </a:prstGeom>
              <a:gradFill rotWithShape="1">
                <a:gsLst>
                  <a:gs pos="0">
                    <a:srgbClr val="99CCFF"/>
                  </a:gs>
                  <a:gs pos="100000">
                    <a:schemeClr val="accent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24612" name="Oval 48"/>
              <p:cNvSpPr>
                <a:spLocks noChangeAspect="1" noChangeArrowheads="1"/>
              </p:cNvSpPr>
              <p:nvPr/>
            </p:nvSpPr>
            <p:spPr bwMode="auto">
              <a:xfrm>
                <a:off x="3552" y="3504"/>
                <a:ext cx="288" cy="288"/>
              </a:xfrm>
              <a:prstGeom prst="ellipse">
                <a:avLst/>
              </a:prstGeom>
              <a:gradFill rotWithShape="1">
                <a:gsLst>
                  <a:gs pos="0">
                    <a:srgbClr val="FF99CC"/>
                  </a:gs>
                  <a:gs pos="100000">
                    <a:srgbClr val="FF505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grpSp>
        <p:sp>
          <p:nvSpPr>
            <p:cNvPr id="24588" name="Line 49"/>
            <p:cNvSpPr>
              <a:spLocks noChangeShapeType="1"/>
            </p:cNvSpPr>
            <p:nvPr/>
          </p:nvSpPr>
          <p:spPr bwMode="auto">
            <a:xfrm>
              <a:off x="3504" y="1872"/>
              <a:ext cx="18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9" name="Line 50"/>
            <p:cNvSpPr>
              <a:spLocks noChangeShapeType="1"/>
            </p:cNvSpPr>
            <p:nvPr/>
          </p:nvSpPr>
          <p:spPr bwMode="auto">
            <a:xfrm>
              <a:off x="3456" y="2064"/>
              <a:ext cx="18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0" name="Line 51"/>
            <p:cNvSpPr>
              <a:spLocks noChangeShapeType="1"/>
            </p:cNvSpPr>
            <p:nvPr/>
          </p:nvSpPr>
          <p:spPr bwMode="auto">
            <a:xfrm>
              <a:off x="3504" y="2256"/>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1" name="Line 52"/>
            <p:cNvSpPr>
              <a:spLocks noChangeShapeType="1"/>
            </p:cNvSpPr>
            <p:nvPr/>
          </p:nvSpPr>
          <p:spPr bwMode="auto">
            <a:xfrm>
              <a:off x="3456" y="2448"/>
              <a:ext cx="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Line 53"/>
            <p:cNvSpPr>
              <a:spLocks noChangeShapeType="1"/>
            </p:cNvSpPr>
            <p:nvPr/>
          </p:nvSpPr>
          <p:spPr bwMode="auto">
            <a:xfrm>
              <a:off x="3552" y="2640"/>
              <a:ext cx="18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3" name="Line 54"/>
            <p:cNvSpPr>
              <a:spLocks noChangeShapeType="1"/>
            </p:cNvSpPr>
            <p:nvPr/>
          </p:nvSpPr>
          <p:spPr bwMode="auto">
            <a:xfrm>
              <a:off x="3456" y="2832"/>
              <a:ext cx="18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4" name="Text Box 55"/>
            <p:cNvSpPr txBox="1">
              <a:spLocks noChangeArrowheads="1"/>
            </p:cNvSpPr>
            <p:nvPr/>
          </p:nvSpPr>
          <p:spPr bwMode="auto">
            <a:xfrm>
              <a:off x="3829" y="3456"/>
              <a:ext cx="12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400" u="none"/>
                <a:t>Nuclear atom</a:t>
              </a:r>
            </a:p>
          </p:txBody>
        </p:sp>
        <p:sp>
          <p:nvSpPr>
            <p:cNvPr id="24595" name="Text Box 56"/>
            <p:cNvSpPr txBox="1">
              <a:spLocks noChangeArrowheads="1"/>
            </p:cNvSpPr>
            <p:nvPr/>
          </p:nvSpPr>
          <p:spPr bwMode="auto">
            <a:xfrm>
              <a:off x="3360" y="1248"/>
              <a:ext cx="69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000" u="none"/>
                <a:t>Nucleus</a:t>
              </a:r>
            </a:p>
          </p:txBody>
        </p:sp>
        <p:sp>
          <p:nvSpPr>
            <p:cNvPr id="24596" name="Line 57"/>
            <p:cNvSpPr>
              <a:spLocks noChangeShapeType="1"/>
            </p:cNvSpPr>
            <p:nvPr/>
          </p:nvSpPr>
          <p:spPr bwMode="auto">
            <a:xfrm>
              <a:off x="3936" y="1440"/>
              <a:ext cx="528" cy="91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7" name="Line 58"/>
            <p:cNvSpPr>
              <a:spLocks noChangeShapeType="1"/>
            </p:cNvSpPr>
            <p:nvPr/>
          </p:nvSpPr>
          <p:spPr bwMode="auto">
            <a:xfrm flipV="1">
              <a:off x="4464" y="1920"/>
              <a:ext cx="96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8" name="Line 59"/>
            <p:cNvSpPr>
              <a:spLocks noChangeShapeType="1"/>
            </p:cNvSpPr>
            <p:nvPr/>
          </p:nvSpPr>
          <p:spPr bwMode="auto">
            <a:xfrm flipH="1">
              <a:off x="3360" y="2448"/>
              <a:ext cx="1008" cy="3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50270" name="Text Box 62"/>
          <p:cNvSpPr txBox="1">
            <a:spLocks noChangeArrowheads="1"/>
          </p:cNvSpPr>
          <p:nvPr/>
        </p:nvSpPr>
        <p:spPr bwMode="auto">
          <a:xfrm>
            <a:off x="1316038" y="5470525"/>
            <a:ext cx="2189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000" u="none"/>
              <a:t>Thomson’s model</a:t>
            </a:r>
          </a:p>
        </p:txBody>
      </p:sp>
      <p:sp>
        <p:nvSpPr>
          <p:cNvPr id="350271" name="Text Box 63"/>
          <p:cNvSpPr txBox="1">
            <a:spLocks noChangeArrowheads="1"/>
          </p:cNvSpPr>
          <p:nvPr/>
        </p:nvSpPr>
        <p:spPr bwMode="auto">
          <a:xfrm>
            <a:off x="5900738" y="5470525"/>
            <a:ext cx="2328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000" u="none"/>
              <a:t>Rutherford’s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50270"/>
                                        </p:tgtEl>
                                        <p:attrNameLst>
                                          <p:attrName>style.visibility</p:attrName>
                                        </p:attrNameLst>
                                      </p:cBhvr>
                                      <p:to>
                                        <p:strVal val="visible"/>
                                      </p:to>
                                    </p:set>
                                    <p:anim calcmode="lin" valueType="num">
                                      <p:cBhvr>
                                        <p:cTn id="25" dur="500" fill="hold"/>
                                        <p:tgtEl>
                                          <p:spTgt spid="350270"/>
                                        </p:tgtEl>
                                        <p:attrNameLst>
                                          <p:attrName>ppt_w</p:attrName>
                                        </p:attrNameLst>
                                      </p:cBhvr>
                                      <p:tavLst>
                                        <p:tav tm="0">
                                          <p:val>
                                            <p:fltVal val="0"/>
                                          </p:val>
                                        </p:tav>
                                        <p:tav tm="100000">
                                          <p:val>
                                            <p:strVal val="#ppt_w"/>
                                          </p:val>
                                        </p:tav>
                                      </p:tavLst>
                                    </p:anim>
                                    <p:anim calcmode="lin" valueType="num">
                                      <p:cBhvr>
                                        <p:cTn id="26" dur="500" fill="hold"/>
                                        <p:tgtEl>
                                          <p:spTgt spid="350270"/>
                                        </p:tgtEl>
                                        <p:attrNameLst>
                                          <p:attrName>ppt_h</p:attrName>
                                        </p:attrNameLst>
                                      </p:cBhvr>
                                      <p:tavLst>
                                        <p:tav tm="0">
                                          <p:val>
                                            <p:fltVal val="0"/>
                                          </p:val>
                                        </p:tav>
                                        <p:tav tm="100000">
                                          <p:val>
                                            <p:strVal val="#ppt_h"/>
                                          </p:val>
                                        </p:tav>
                                      </p:tavLst>
                                    </p:anim>
                                    <p:animEffect transition="in" filter="fade">
                                      <p:cBhvr>
                                        <p:cTn id="27" dur="500"/>
                                        <p:tgtEl>
                                          <p:spTgt spid="3502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50271"/>
                                        </p:tgtEl>
                                        <p:attrNameLst>
                                          <p:attrName>style.visibility</p:attrName>
                                        </p:attrNameLst>
                                      </p:cBhvr>
                                      <p:to>
                                        <p:strVal val="visible"/>
                                      </p:to>
                                    </p:set>
                                    <p:anim calcmode="lin" valueType="num">
                                      <p:cBhvr>
                                        <p:cTn id="32" dur="500" fill="hold"/>
                                        <p:tgtEl>
                                          <p:spTgt spid="350271"/>
                                        </p:tgtEl>
                                        <p:attrNameLst>
                                          <p:attrName>ppt_w</p:attrName>
                                        </p:attrNameLst>
                                      </p:cBhvr>
                                      <p:tavLst>
                                        <p:tav tm="0">
                                          <p:val>
                                            <p:fltVal val="0"/>
                                          </p:val>
                                        </p:tav>
                                        <p:tav tm="100000">
                                          <p:val>
                                            <p:strVal val="#ppt_w"/>
                                          </p:val>
                                        </p:tav>
                                      </p:tavLst>
                                    </p:anim>
                                    <p:anim calcmode="lin" valueType="num">
                                      <p:cBhvr>
                                        <p:cTn id="33" dur="500" fill="hold"/>
                                        <p:tgtEl>
                                          <p:spTgt spid="350271"/>
                                        </p:tgtEl>
                                        <p:attrNameLst>
                                          <p:attrName>ppt_h</p:attrName>
                                        </p:attrNameLst>
                                      </p:cBhvr>
                                      <p:tavLst>
                                        <p:tav tm="0">
                                          <p:val>
                                            <p:fltVal val="0"/>
                                          </p:val>
                                        </p:tav>
                                        <p:tav tm="100000">
                                          <p:val>
                                            <p:strVal val="#ppt_h"/>
                                          </p:val>
                                        </p:tav>
                                      </p:tavLst>
                                    </p:anim>
                                    <p:animEffect transition="in" filter="fade">
                                      <p:cBhvr>
                                        <p:cTn id="34" dur="500"/>
                                        <p:tgtEl>
                                          <p:spTgt spid="350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70" grpId="0"/>
      <p:bldP spid="35027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5D6E85F4-2AF8-493F-9730-E3D4F19A1ECD}" type="slidenum">
              <a:rPr lang="en-US" u="none" smtClean="0"/>
              <a:pPr eaLnBrk="1" hangingPunct="1"/>
              <a:t>22</a:t>
            </a:fld>
            <a:endParaRPr lang="en-US" u="none" smtClean="0"/>
          </a:p>
        </p:txBody>
      </p:sp>
      <p:sp>
        <p:nvSpPr>
          <p:cNvPr id="25602" name="Rectangle 2"/>
          <p:cNvSpPr>
            <a:spLocks noGrp="1" noChangeArrowheads="1"/>
          </p:cNvSpPr>
          <p:nvPr>
            <p:ph type="title" idx="4294967295"/>
          </p:nvPr>
        </p:nvSpPr>
        <p:spPr>
          <a:xfrm>
            <a:off x="1143000" y="152400"/>
            <a:ext cx="7150100" cy="723917"/>
          </a:xfrm>
        </p:spPr>
        <p:txBody>
          <a:bodyPr lIns="92075" tIns="46038" rIns="92075" bIns="46038" anchor="t" anchorCtr="1">
            <a:spAutoFit/>
          </a:bodyPr>
          <a:lstStyle/>
          <a:p>
            <a:pPr eaLnBrk="1" hangingPunct="1"/>
            <a:r>
              <a:rPr lang="en-US" dirty="0" smtClean="0"/>
              <a:t>Density and the Atom</a:t>
            </a:r>
          </a:p>
        </p:txBody>
      </p:sp>
      <p:sp>
        <p:nvSpPr>
          <p:cNvPr id="25603" name="Rectangle 3"/>
          <p:cNvSpPr>
            <a:spLocks noGrp="1" noChangeArrowheads="1"/>
          </p:cNvSpPr>
          <p:nvPr>
            <p:ph type="body" idx="4294967295"/>
          </p:nvPr>
        </p:nvSpPr>
        <p:spPr>
          <a:xfrm>
            <a:off x="609600" y="990600"/>
            <a:ext cx="8229600" cy="3048000"/>
          </a:xfrm>
        </p:spPr>
        <p:txBody>
          <a:bodyPr lIns="92075" tIns="46038" rIns="92075" bIns="46038"/>
          <a:lstStyle/>
          <a:p>
            <a:pPr eaLnBrk="1" hangingPunct="1"/>
            <a:r>
              <a:rPr lang="en-US" dirty="0" smtClean="0"/>
              <a:t>Since most of the particles went through, the atom was mostly empty.</a:t>
            </a:r>
          </a:p>
          <a:p>
            <a:pPr eaLnBrk="1" hangingPunct="1"/>
            <a:r>
              <a:rPr lang="en-US" dirty="0" smtClean="0"/>
              <a:t>Because the alpha rays were deflected so much, the positive pieces it was striking were heavy.</a:t>
            </a:r>
          </a:p>
          <a:p>
            <a:pPr eaLnBrk="1" hangingPunct="1"/>
            <a:r>
              <a:rPr lang="en-US" dirty="0" smtClean="0"/>
              <a:t>Small volume and big mass =  big density</a:t>
            </a:r>
          </a:p>
          <a:p>
            <a:pPr eaLnBrk="1" hangingPunct="1"/>
            <a:r>
              <a:rPr lang="en-US" dirty="0" smtClean="0"/>
              <a:t>This small dense positive area is the nucleus.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838200"/>
            <a:ext cx="8229600" cy="4525963"/>
          </a:xfrm>
        </p:spPr>
        <p:txBody>
          <a:bodyPr/>
          <a:lstStyle/>
          <a:p>
            <a:pPr eaLnBrk="1" hangingPunct="1">
              <a:lnSpc>
                <a:spcPct val="90000"/>
              </a:lnSpc>
            </a:pPr>
            <a:r>
              <a:rPr lang="en-US" sz="2800" dirty="0" smtClean="0"/>
              <a:t>Ernest Rutherford </a:t>
            </a:r>
            <a:r>
              <a:rPr lang="en-US" sz="2800" dirty="0" smtClean="0">
                <a:sym typeface="Wingdings" pitchFamily="2" charset="2"/>
              </a:rPr>
              <a:t> </a:t>
            </a:r>
            <a:r>
              <a:rPr lang="el-GR" sz="2800" dirty="0" smtClean="0">
                <a:sym typeface="Wingdings" pitchFamily="2" charset="2"/>
              </a:rPr>
              <a:t>α</a:t>
            </a:r>
            <a:r>
              <a:rPr lang="en-US" sz="2800" dirty="0" smtClean="0">
                <a:sym typeface="Wingdings" pitchFamily="2" charset="2"/>
              </a:rPr>
              <a:t> particle scattering experiment.</a:t>
            </a:r>
          </a:p>
          <a:p>
            <a:pPr lvl="1" eaLnBrk="1" hangingPunct="1">
              <a:lnSpc>
                <a:spcPct val="90000"/>
              </a:lnSpc>
            </a:pPr>
            <a:r>
              <a:rPr lang="en-US" dirty="0" smtClean="0"/>
              <a:t>An atom is mostly space occupied by electrons</a:t>
            </a:r>
          </a:p>
          <a:p>
            <a:pPr lvl="1" eaLnBrk="1" hangingPunct="1">
              <a:lnSpc>
                <a:spcPct val="90000"/>
              </a:lnSpc>
            </a:pPr>
            <a:r>
              <a:rPr lang="en-US" dirty="0" smtClean="0"/>
              <a:t>Nucleus is a tiny, centrally located region that contains all the positive charge and essentially all the mass of the atom.</a:t>
            </a:r>
          </a:p>
          <a:p>
            <a:pPr lvl="1" eaLnBrk="1" hangingPunct="1">
              <a:lnSpc>
                <a:spcPct val="90000"/>
              </a:lnSpc>
            </a:pPr>
            <a:r>
              <a:rPr lang="en-US" dirty="0" smtClean="0"/>
              <a:t>Positive particles within the nucleus are called </a:t>
            </a:r>
            <a:r>
              <a:rPr lang="en-US" dirty="0" smtClean="0"/>
              <a:t>protons.</a:t>
            </a:r>
            <a:br>
              <a:rPr lang="en-US" dirty="0" smtClean="0"/>
            </a:br>
            <a:endParaRPr lang="en-US" dirty="0" smtClean="0"/>
          </a:p>
          <a:p>
            <a:pPr>
              <a:lnSpc>
                <a:spcPct val="90000"/>
              </a:lnSpc>
            </a:pPr>
            <a:r>
              <a:rPr lang="en-US" dirty="0" smtClean="0"/>
              <a:t>James </a:t>
            </a:r>
            <a:r>
              <a:rPr lang="en-US" dirty="0" smtClean="0"/>
              <a:t>Chadwick discovered the neutron, an uncharged dense particle that resides in the nucleus and accounts for the remaining mass of the atom.</a:t>
            </a:r>
            <a:endParaRPr lang="el-GR" dirty="0" smtClean="0"/>
          </a:p>
        </p:txBody>
      </p:sp>
      <p:sp>
        <p:nvSpPr>
          <p:cNvPr id="26628"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5CCEC18-1A43-4BAA-A71E-82990B9A11C0}" type="slidenum">
              <a:rPr lang="en-US" u="none" smtClean="0"/>
              <a:pPr eaLnBrk="1" hangingPunct="1"/>
              <a:t>23</a:t>
            </a:fld>
            <a:endParaRPr lang="en-US" u="none" smtClean="0"/>
          </a:p>
        </p:txBody>
      </p:sp>
      <p:sp>
        <p:nvSpPr>
          <p:cNvPr id="26626" name="Rectangle 2"/>
          <p:cNvSpPr>
            <a:spLocks noGrp="1" noChangeArrowheads="1"/>
          </p:cNvSpPr>
          <p:nvPr>
            <p:ph type="title"/>
          </p:nvPr>
        </p:nvSpPr>
        <p:spPr>
          <a:xfrm>
            <a:off x="1676400" y="152400"/>
            <a:ext cx="5562600" cy="639763"/>
          </a:xfrm>
        </p:spPr>
        <p:txBody>
          <a:bodyPr>
            <a:normAutofit fontScale="90000"/>
          </a:bodyPr>
          <a:lstStyle/>
          <a:p>
            <a:pPr eaLnBrk="1" hangingPunct="1"/>
            <a:r>
              <a:rPr lang="en-US" sz="4000" dirty="0" smtClean="0"/>
              <a:t>The Nucleus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44F38936-08BE-4ED1-BA47-65F84AC8619C}" type="slidenum">
              <a:rPr lang="en-US" u="none" smtClean="0"/>
              <a:pPr eaLnBrk="1" hangingPunct="1"/>
              <a:t>24</a:t>
            </a:fld>
            <a:endParaRPr lang="en-US" u="none" smtClean="0"/>
          </a:p>
        </p:txBody>
      </p:sp>
      <p:sp>
        <p:nvSpPr>
          <p:cNvPr id="27650" name="Rectangle 2"/>
          <p:cNvSpPr>
            <a:spLocks noGrp="1" noChangeArrowheads="1"/>
          </p:cNvSpPr>
          <p:nvPr>
            <p:ph type="title" idx="4294967295"/>
          </p:nvPr>
        </p:nvSpPr>
        <p:spPr>
          <a:xfrm>
            <a:off x="1916113" y="76200"/>
            <a:ext cx="5322887" cy="1143000"/>
          </a:xfrm>
        </p:spPr>
        <p:txBody>
          <a:bodyPr/>
          <a:lstStyle/>
          <a:p>
            <a:pPr eaLnBrk="1" hangingPunct="1"/>
            <a:r>
              <a:rPr lang="en-US" dirty="0" smtClean="0"/>
              <a:t>Models of the Atom</a:t>
            </a:r>
          </a:p>
        </p:txBody>
      </p:sp>
      <p:pic>
        <p:nvPicPr>
          <p:cNvPr id="27651" name="Picture 4" descr="solid atom"/>
          <p:cNvPicPr>
            <a:picLocks noChangeAspect="1" noChangeArrowheads="1"/>
          </p:cNvPicPr>
          <p:nvPr/>
        </p:nvPicPr>
        <p:blipFill>
          <a:blip r:embed="rId3" cstate="print">
            <a:lum bright="2000" contrast="12000"/>
            <a:extLst>
              <a:ext uri="{28A0092B-C50C-407E-A947-70E740481C1C}">
                <a14:useLocalDpi xmlns:a14="http://schemas.microsoft.com/office/drawing/2010/main" val="0"/>
              </a:ext>
            </a:extLst>
          </a:blip>
          <a:srcRect l="2162" t="4492" r="75684" b="67220"/>
          <a:stretch>
            <a:fillRect/>
          </a:stretch>
        </p:blipFill>
        <p:spPr bwMode="auto">
          <a:xfrm>
            <a:off x="1146175" y="1371600"/>
            <a:ext cx="159385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1066800" y="2819400"/>
            <a:ext cx="1641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600" b="1" u="none"/>
              <a:t>Dalton’s model</a:t>
            </a:r>
          </a:p>
          <a:p>
            <a:pPr eaLnBrk="1" hangingPunct="1"/>
            <a:r>
              <a:rPr lang="en-US" sz="1600" b="1" u="none"/>
              <a:t>        (1803)</a:t>
            </a:r>
          </a:p>
        </p:txBody>
      </p:sp>
      <p:pic>
        <p:nvPicPr>
          <p:cNvPr id="27653" name="Picture 7" descr="plum pudding atom"/>
          <p:cNvPicPr>
            <a:picLocks noChangeAspect="1" noChangeArrowheads="1"/>
          </p:cNvPicPr>
          <p:nvPr/>
        </p:nvPicPr>
        <p:blipFill>
          <a:blip r:embed="rId3" cstate="print">
            <a:lum bright="2000" contrast="12000"/>
            <a:extLst>
              <a:ext uri="{28A0092B-C50C-407E-A947-70E740481C1C}">
                <a14:useLocalDpi xmlns:a14="http://schemas.microsoft.com/office/drawing/2010/main" val="0"/>
              </a:ext>
            </a:extLst>
          </a:blip>
          <a:srcRect l="38126" t="4492" r="38582" b="65614"/>
          <a:stretch>
            <a:fillRect/>
          </a:stretch>
        </p:blipFill>
        <p:spPr bwMode="auto">
          <a:xfrm>
            <a:off x="3733800" y="1371600"/>
            <a:ext cx="1676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8"/>
          <p:cNvSpPr txBox="1">
            <a:spLocks noChangeArrowheads="1"/>
          </p:cNvSpPr>
          <p:nvPr/>
        </p:nvSpPr>
        <p:spPr bwMode="auto">
          <a:xfrm>
            <a:off x="3265488" y="2819400"/>
            <a:ext cx="26781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600" b="1" u="none"/>
              <a:t>Thomson’s plum-pudding</a:t>
            </a:r>
          </a:p>
          <a:p>
            <a:pPr eaLnBrk="1" hangingPunct="1"/>
            <a:r>
              <a:rPr lang="en-US" sz="1600" b="1" u="none"/>
              <a:t>        model   (1897)</a:t>
            </a:r>
          </a:p>
        </p:txBody>
      </p:sp>
      <p:pic>
        <p:nvPicPr>
          <p:cNvPr id="27655" name="Picture 9" descr="atom with nucleus"/>
          <p:cNvPicPr>
            <a:picLocks noChangeAspect="1" noChangeArrowheads="1"/>
          </p:cNvPicPr>
          <p:nvPr/>
        </p:nvPicPr>
        <p:blipFill>
          <a:blip r:embed="rId3" cstate="print">
            <a:lum bright="2000" contrast="12000"/>
            <a:extLst>
              <a:ext uri="{28A0092B-C50C-407E-A947-70E740481C1C}">
                <a14:useLocalDpi xmlns:a14="http://schemas.microsoft.com/office/drawing/2010/main" val="0"/>
              </a:ext>
            </a:extLst>
          </a:blip>
          <a:srcRect l="75227" t="4492" r="3642" b="65614"/>
          <a:stretch>
            <a:fillRect/>
          </a:stretch>
        </p:blipFill>
        <p:spPr bwMode="auto">
          <a:xfrm>
            <a:off x="6403975" y="1371600"/>
            <a:ext cx="152082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10"/>
          <p:cNvSpPr txBox="1">
            <a:spLocks noChangeArrowheads="1"/>
          </p:cNvSpPr>
          <p:nvPr/>
        </p:nvSpPr>
        <p:spPr bwMode="auto">
          <a:xfrm>
            <a:off x="6172200" y="2819400"/>
            <a:ext cx="20589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600" b="1" u="none"/>
              <a:t>Rutherford’s model</a:t>
            </a:r>
          </a:p>
          <a:p>
            <a:pPr eaLnBrk="1" hangingPunct="1"/>
            <a:r>
              <a:rPr lang="en-US" sz="1600" b="1" u="none"/>
              <a:t>           (1909)</a:t>
            </a:r>
          </a:p>
        </p:txBody>
      </p:sp>
      <p:pic>
        <p:nvPicPr>
          <p:cNvPr id="27657" name="Picture 11" descr="planetary model of atom"/>
          <p:cNvPicPr>
            <a:picLocks noChangeAspect="1" noChangeArrowheads="1"/>
          </p:cNvPicPr>
          <p:nvPr/>
        </p:nvPicPr>
        <p:blipFill>
          <a:blip r:embed="rId3" cstate="print">
            <a:lum bright="2000" contrast="12000"/>
            <a:extLst>
              <a:ext uri="{28A0092B-C50C-407E-A947-70E740481C1C}">
                <a14:useLocalDpi xmlns:a14="http://schemas.microsoft.com/office/drawing/2010/main" val="0"/>
              </a:ext>
            </a:extLst>
          </a:blip>
          <a:srcRect l="22192" t="56792" r="56563" b="13477"/>
          <a:stretch>
            <a:fillRect/>
          </a:stretch>
        </p:blipFill>
        <p:spPr bwMode="auto">
          <a:xfrm>
            <a:off x="2587625" y="3765550"/>
            <a:ext cx="152876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 Box 12"/>
          <p:cNvSpPr txBox="1">
            <a:spLocks noChangeArrowheads="1"/>
          </p:cNvSpPr>
          <p:nvPr/>
        </p:nvSpPr>
        <p:spPr bwMode="auto">
          <a:xfrm>
            <a:off x="2667000" y="5362575"/>
            <a:ext cx="1482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600" b="1" u="none"/>
              <a:t>Bohr’s model</a:t>
            </a:r>
          </a:p>
          <a:p>
            <a:pPr eaLnBrk="1" hangingPunct="1"/>
            <a:r>
              <a:rPr lang="en-US" sz="1600" b="1" u="none"/>
              <a:t>      (1913)</a:t>
            </a:r>
          </a:p>
        </p:txBody>
      </p:sp>
      <p:pic>
        <p:nvPicPr>
          <p:cNvPr id="27659" name="Picture 13" descr="present day atom"/>
          <p:cNvPicPr>
            <a:picLocks noChangeAspect="1" noChangeArrowheads="1"/>
          </p:cNvPicPr>
          <p:nvPr/>
        </p:nvPicPr>
        <p:blipFill>
          <a:blip r:embed="rId3" cstate="print">
            <a:lum bright="2000" contrast="12000"/>
            <a:extLst>
              <a:ext uri="{28A0092B-C50C-407E-A947-70E740481C1C}">
                <a14:useLocalDpi xmlns:a14="http://schemas.microsoft.com/office/drawing/2010/main" val="0"/>
              </a:ext>
            </a:extLst>
          </a:blip>
          <a:srcRect l="50873" t="56792" r="20599" b="11871"/>
          <a:stretch>
            <a:fillRect/>
          </a:stretch>
        </p:blipFill>
        <p:spPr bwMode="auto">
          <a:xfrm>
            <a:off x="4651375" y="3765550"/>
            <a:ext cx="2052638"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 Box 14"/>
          <p:cNvSpPr txBox="1">
            <a:spLocks noChangeArrowheads="1"/>
          </p:cNvSpPr>
          <p:nvPr/>
        </p:nvSpPr>
        <p:spPr bwMode="auto">
          <a:xfrm>
            <a:off x="4724400" y="5286375"/>
            <a:ext cx="21478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600" b="1" u="none"/>
              <a:t>Charge-cloud model</a:t>
            </a:r>
          </a:p>
          <a:p>
            <a:pPr eaLnBrk="1" hangingPunct="1"/>
            <a:r>
              <a:rPr lang="en-US" sz="1600" b="1" u="none"/>
              <a:t>         (present)</a:t>
            </a:r>
          </a:p>
        </p:txBody>
      </p:sp>
      <p:sp>
        <p:nvSpPr>
          <p:cNvPr id="27661" name="Text Box 17"/>
          <p:cNvSpPr txBox="1">
            <a:spLocks noChangeArrowheads="1"/>
          </p:cNvSpPr>
          <p:nvPr/>
        </p:nvSpPr>
        <p:spPr bwMode="auto">
          <a:xfrm>
            <a:off x="914400" y="3305175"/>
            <a:ext cx="1828800" cy="5810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sz="1600" b="1" u="none"/>
              <a:t>Greek model</a:t>
            </a:r>
          </a:p>
          <a:p>
            <a:pPr algn="ctr" eaLnBrk="1" hangingPunct="1"/>
            <a:r>
              <a:rPr lang="en-US" sz="1600" b="1" u="none"/>
              <a:t>(400 B.C.)</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228600"/>
            <a:ext cx="8915400" cy="1143000"/>
          </a:xfrm>
        </p:spPr>
        <p:txBody>
          <a:bodyPr/>
          <a:lstStyle/>
          <a:p>
            <a:pPr eaLnBrk="1" hangingPunct="1"/>
            <a:r>
              <a:rPr lang="en-US" sz="3200" dirty="0" smtClean="0"/>
              <a:t>Properties of the 3 Key Subatomic Particles</a:t>
            </a:r>
          </a:p>
        </p:txBody>
      </p:sp>
      <p:graphicFrame>
        <p:nvGraphicFramePr>
          <p:cNvPr id="14425" name="Group 89"/>
          <p:cNvGraphicFramePr>
            <a:graphicFrameLocks noGrp="1"/>
          </p:cNvGraphicFramePr>
          <p:nvPr>
            <p:ph type="tbl" idx="1"/>
          </p:nvPr>
        </p:nvGraphicFramePr>
        <p:xfrm>
          <a:off x="457200" y="1600200"/>
          <a:ext cx="8305800" cy="2425710"/>
        </p:xfrm>
        <a:graphic>
          <a:graphicData uri="http://schemas.openxmlformats.org/drawingml/2006/table">
            <a:tbl>
              <a:tblPr/>
              <a:tblGrid>
                <a:gridCol w="1447800"/>
                <a:gridCol w="990600"/>
                <a:gridCol w="1714500"/>
                <a:gridCol w="1384300"/>
                <a:gridCol w="1384300"/>
                <a:gridCol w="1384300"/>
              </a:tblGrid>
              <a:tr h="4571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Charge</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Mass</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6855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Name (Symbol)</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Relative</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Absolute (Coulomb)</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Relative (amu)*</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Absolute (g)</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Location in Atom</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824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Proton (p</a:t>
                      </a:r>
                      <a:r>
                        <a:rPr kumimoji="0" lang="en-US" sz="1600" b="0" i="0" u="none" strike="noStrike" cap="none" normalizeH="0" baseline="30000" smtClean="0">
                          <a:ln>
                            <a:noFill/>
                          </a:ln>
                          <a:solidFill>
                            <a:schemeClr val="tx1"/>
                          </a:solidFill>
                          <a:effectLst/>
                          <a:latin typeface="Arial" pitchFamily="34" charset="0"/>
                          <a:cs typeface="Arial" pitchFamily="34" charset="0"/>
                        </a:rPr>
                        <a:t>+</a:t>
                      </a:r>
                      <a:r>
                        <a:rPr kumimoji="0" lang="en-US" sz="1600" b="0" i="0" u="none" strike="noStrike" cap="none" normalizeH="0" baseline="0" smtClean="0">
                          <a:ln>
                            <a:noFill/>
                          </a:ln>
                          <a:solidFill>
                            <a:schemeClr val="tx1"/>
                          </a:solidFill>
                          <a:effectLst/>
                          <a:latin typeface="Arial" pitchFamily="34" charset="0"/>
                          <a:cs typeface="Arial" pitchFamily="34" charset="0"/>
                        </a:rPr>
                        <a:t>)</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+1.60218x10</a:t>
                      </a:r>
                      <a:r>
                        <a:rPr kumimoji="0" lang="en-US" sz="1400" b="0" i="0" u="none" strike="noStrike" cap="none" normalizeH="0" baseline="30000" smtClean="0">
                          <a:ln>
                            <a:noFill/>
                          </a:ln>
                          <a:solidFill>
                            <a:schemeClr val="tx1"/>
                          </a:solidFill>
                          <a:effectLst/>
                          <a:latin typeface="Arial" pitchFamily="34" charset="0"/>
                          <a:cs typeface="Arial" pitchFamily="34" charset="0"/>
                        </a:rPr>
                        <a:t>-19</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1.00727</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1.67262x10</a:t>
                      </a:r>
                      <a:r>
                        <a:rPr kumimoji="0" lang="en-US" sz="1400" b="0" i="0" u="none" strike="noStrike" cap="none" normalizeH="0" baseline="30000" smtClean="0">
                          <a:ln>
                            <a:noFill/>
                          </a:ln>
                          <a:solidFill>
                            <a:schemeClr val="tx1"/>
                          </a:solidFill>
                          <a:effectLst/>
                          <a:latin typeface="Arial" pitchFamily="34" charset="0"/>
                          <a:cs typeface="Arial" pitchFamily="34" charset="0"/>
                        </a:rPr>
                        <a:t>-24</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Nucleus</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824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Neutron (n</a:t>
                      </a:r>
                      <a:r>
                        <a:rPr kumimoji="0" lang="en-US" sz="1600" b="0" i="0" u="none" strike="noStrike" cap="none" normalizeH="0" baseline="30000" smtClean="0">
                          <a:ln>
                            <a:noFill/>
                          </a:ln>
                          <a:solidFill>
                            <a:schemeClr val="tx1"/>
                          </a:solidFill>
                          <a:effectLst/>
                          <a:latin typeface="Arial" pitchFamily="34" charset="0"/>
                          <a:cs typeface="Arial" pitchFamily="34" charset="0"/>
                        </a:rPr>
                        <a:t>0</a:t>
                      </a:r>
                      <a:r>
                        <a:rPr kumimoji="0" lang="en-US" sz="1600" b="0" i="0" u="none" strike="noStrike" cap="none" normalizeH="0" baseline="0" smtClean="0">
                          <a:ln>
                            <a:noFill/>
                          </a:ln>
                          <a:solidFill>
                            <a:schemeClr val="tx1"/>
                          </a:solidFill>
                          <a:effectLst/>
                          <a:latin typeface="Arial" pitchFamily="34" charset="0"/>
                          <a:cs typeface="Arial" pitchFamily="34" charset="0"/>
                        </a:rPr>
                        <a:t>)</a:t>
                      </a:r>
                      <a:endParaRPr kumimoji="0" lang="en-US" sz="1600" b="0" i="0" u="none" strike="noStrike" cap="none" normalizeH="0" baseline="30000" smtClean="0">
                        <a:ln>
                          <a:noFill/>
                        </a:ln>
                        <a:solidFill>
                          <a:schemeClr val="tx1"/>
                        </a:solidFill>
                        <a:effectLst/>
                        <a:latin typeface="Arial" pitchFamily="34" charset="0"/>
                        <a:cs typeface="Arial" pitchFamily="34" charset="0"/>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0</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0</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1.00866</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1.67493x10</a:t>
                      </a:r>
                      <a:r>
                        <a:rPr kumimoji="0" lang="en-US" sz="1400" b="0" i="0" u="none" strike="noStrike" cap="none" normalizeH="0" baseline="30000" smtClean="0">
                          <a:ln>
                            <a:noFill/>
                          </a:ln>
                          <a:solidFill>
                            <a:schemeClr val="tx1"/>
                          </a:solidFill>
                          <a:effectLst/>
                          <a:latin typeface="Arial" pitchFamily="34" charset="0"/>
                          <a:cs typeface="Arial" pitchFamily="34" charset="0"/>
                        </a:rPr>
                        <a:t>-24</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Nucleus</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5181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Electron (e</a:t>
                      </a:r>
                      <a:r>
                        <a:rPr kumimoji="0" lang="en-US" sz="1600" b="0" i="0" u="none" strike="noStrike" cap="none" normalizeH="0" baseline="30000" smtClean="0">
                          <a:ln>
                            <a:noFill/>
                          </a:ln>
                          <a:solidFill>
                            <a:schemeClr val="tx1"/>
                          </a:solidFill>
                          <a:effectLst/>
                          <a:latin typeface="Arial" pitchFamily="34" charset="0"/>
                          <a:cs typeface="Arial" pitchFamily="34" charset="0"/>
                        </a:rPr>
                        <a:t>-</a:t>
                      </a:r>
                      <a:r>
                        <a:rPr kumimoji="0" lang="en-US" sz="1600" b="0" i="0" u="none" strike="noStrike" cap="none" normalizeH="0" baseline="0" smtClean="0">
                          <a:ln>
                            <a:noFill/>
                          </a:ln>
                          <a:solidFill>
                            <a:schemeClr val="tx1"/>
                          </a:solidFill>
                          <a:effectLst/>
                          <a:latin typeface="Arial" pitchFamily="34" charset="0"/>
                          <a:cs typeface="Arial" pitchFamily="34" charset="0"/>
                        </a:rPr>
                        <a:t>)</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-1.60218x10</a:t>
                      </a:r>
                      <a:r>
                        <a:rPr kumimoji="0" lang="en-US" sz="1400" b="0" i="0" u="none" strike="noStrike" cap="none" normalizeH="0" baseline="30000" smtClean="0">
                          <a:ln>
                            <a:noFill/>
                          </a:ln>
                          <a:solidFill>
                            <a:schemeClr val="tx1"/>
                          </a:solidFill>
                          <a:effectLst/>
                          <a:latin typeface="Arial" pitchFamily="34" charset="0"/>
                          <a:cs typeface="Arial" pitchFamily="34" charset="0"/>
                        </a:rPr>
                        <a:t>-19</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0.00054858</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9.10939x10</a:t>
                      </a:r>
                      <a:r>
                        <a:rPr kumimoji="0" lang="en-US" sz="1400" b="0" i="0" u="none" strike="noStrike" cap="none" normalizeH="0" baseline="30000" smtClean="0">
                          <a:ln>
                            <a:noFill/>
                          </a:ln>
                          <a:solidFill>
                            <a:schemeClr val="tx1"/>
                          </a:solidFill>
                          <a:effectLst/>
                          <a:latin typeface="Arial" pitchFamily="34" charset="0"/>
                          <a:cs typeface="Arial" pitchFamily="34" charset="0"/>
                        </a:rPr>
                        <a:t>-28</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Outside Nucleus</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
        <p:nvSpPr>
          <p:cNvPr id="28718"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685F08CA-9A8A-4690-8B6E-C69F4BE46944}" type="slidenum">
              <a:rPr lang="en-US" u="none" smtClean="0"/>
              <a:pPr eaLnBrk="1" hangingPunct="1"/>
              <a:t>25</a:t>
            </a:fld>
            <a:endParaRPr lang="en-US" u="none" smtClean="0"/>
          </a:p>
        </p:txBody>
      </p:sp>
      <p:sp>
        <p:nvSpPr>
          <p:cNvPr id="28717" name="Text Box 90"/>
          <p:cNvSpPr txBox="1">
            <a:spLocks noChangeArrowheads="1"/>
          </p:cNvSpPr>
          <p:nvPr/>
        </p:nvSpPr>
        <p:spPr bwMode="auto">
          <a:xfrm>
            <a:off x="609600" y="4281488"/>
            <a:ext cx="579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spcBef>
                <a:spcPct val="50000"/>
              </a:spcBef>
            </a:pPr>
            <a:r>
              <a:rPr lang="en-US" u="none"/>
              <a:t>* The atomic mass unit (amu) equals 1.66054x10</a:t>
            </a:r>
            <a:r>
              <a:rPr lang="en-US" u="none" baseline="30000"/>
              <a:t>-24</a:t>
            </a:r>
            <a:r>
              <a:rPr lang="en-US" u="none"/>
              <a:t> 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3962400" y="5638800"/>
            <a:ext cx="8382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u="none"/>
          </a:p>
        </p:txBody>
      </p:sp>
      <p:sp>
        <p:nvSpPr>
          <p:cNvPr id="29698" name="Rectangle 2"/>
          <p:cNvSpPr>
            <a:spLocks noGrp="1" noChangeArrowheads="1"/>
          </p:cNvSpPr>
          <p:nvPr>
            <p:ph type="title"/>
          </p:nvPr>
        </p:nvSpPr>
        <p:spPr>
          <a:xfrm>
            <a:off x="304800" y="228600"/>
            <a:ext cx="8458200" cy="685800"/>
          </a:xfrm>
        </p:spPr>
        <p:txBody>
          <a:bodyPr>
            <a:noAutofit/>
          </a:bodyPr>
          <a:lstStyle/>
          <a:p>
            <a:pPr eaLnBrk="1" hangingPunct="1"/>
            <a:r>
              <a:rPr lang="en-US" sz="2600" b="1" dirty="0" smtClean="0"/>
              <a:t>Atomic Number, Mass Number, and Atomic Symbol</a:t>
            </a:r>
          </a:p>
        </p:txBody>
      </p:sp>
      <p:sp>
        <p:nvSpPr>
          <p:cNvPr id="29699" name="Rectangle 3"/>
          <p:cNvSpPr>
            <a:spLocks noGrp="1" noChangeArrowheads="1"/>
          </p:cNvSpPr>
          <p:nvPr>
            <p:ph type="body" sz="half" idx="1"/>
          </p:nvPr>
        </p:nvSpPr>
        <p:spPr>
          <a:xfrm>
            <a:off x="457200" y="914400"/>
            <a:ext cx="8153400" cy="4876800"/>
          </a:xfrm>
        </p:spPr>
        <p:txBody>
          <a:bodyPr/>
          <a:lstStyle/>
          <a:p>
            <a:pPr eaLnBrk="1" hangingPunct="1"/>
            <a:r>
              <a:rPr lang="en-US" sz="2400" u="sng" dirty="0" smtClean="0"/>
              <a:t>Atomic Number (Z):</a:t>
            </a:r>
            <a:r>
              <a:rPr lang="en-US" sz="2400" dirty="0" smtClean="0"/>
              <a:t> the number of protons in the nucleus of an atom of an element</a:t>
            </a:r>
          </a:p>
          <a:p>
            <a:pPr lvl="1" eaLnBrk="1" hangingPunct="1"/>
            <a:r>
              <a:rPr lang="en-US" sz="2400" dirty="0" smtClean="0"/>
              <a:t>All atoms of a particular element have the same atomic number and each element has a different atomic number from that of any other element.</a:t>
            </a:r>
          </a:p>
          <a:p>
            <a:pPr eaLnBrk="1" hangingPunct="1"/>
            <a:r>
              <a:rPr lang="en-US" sz="2400" u="sng" dirty="0" smtClean="0"/>
              <a:t>Mass Number (A)</a:t>
            </a:r>
            <a:r>
              <a:rPr lang="en-US" sz="2400" dirty="0" smtClean="0"/>
              <a:t>: the total number of protons and neutrons in the nucleus of an atom</a:t>
            </a:r>
          </a:p>
          <a:p>
            <a:pPr lvl="1" eaLnBrk="1" hangingPunct="1"/>
            <a:r>
              <a:rPr lang="en-US" sz="2400" dirty="0" smtClean="0"/>
              <a:t>Each proton and each neutron contributes one unit to the mass number.</a:t>
            </a:r>
          </a:p>
          <a:p>
            <a:pPr eaLnBrk="1" hangingPunct="1"/>
            <a:r>
              <a:rPr lang="en-US" sz="2400" u="sng" dirty="0" smtClean="0"/>
              <a:t>Atomic Symbol</a:t>
            </a:r>
            <a:r>
              <a:rPr lang="en-US" sz="2400" dirty="0" smtClean="0"/>
              <a:t>: the identifying symbol for each element based on its English, Latin, or Greek name</a:t>
            </a:r>
          </a:p>
        </p:txBody>
      </p:sp>
      <p:graphicFrame>
        <p:nvGraphicFramePr>
          <p:cNvPr id="29701" name="Object 5"/>
          <p:cNvGraphicFramePr>
            <a:graphicFrameLocks noGrp="1" noChangeAspect="1"/>
          </p:cNvGraphicFramePr>
          <p:nvPr>
            <p:ph sz="half" idx="2"/>
          </p:nvPr>
        </p:nvGraphicFramePr>
        <p:xfrm>
          <a:off x="3962400" y="5653088"/>
          <a:ext cx="914400" cy="822325"/>
        </p:xfrm>
        <a:graphic>
          <a:graphicData uri="http://schemas.openxmlformats.org/presentationml/2006/ole">
            <mc:AlternateContent xmlns:mc="http://schemas.openxmlformats.org/markup-compatibility/2006">
              <mc:Choice xmlns:v="urn:schemas-microsoft-com:vml" Requires="v">
                <p:oleObj spid="_x0000_s29744" name="Equation" r:id="rId4" imgW="253890" imgH="228501" progId="Equation.3">
                  <p:embed/>
                </p:oleObj>
              </mc:Choice>
              <mc:Fallback>
                <p:oleObj name="Equation" r:id="rId4" imgW="253890" imgH="228501"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5653088"/>
                        <a:ext cx="9144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BA10AE67-11D0-44E3-9551-0FF9A2FAA25B}" type="slidenum">
              <a:rPr lang="en-US" u="none" smtClean="0"/>
              <a:pPr eaLnBrk="1" hangingPunct="1"/>
              <a:t>26</a:t>
            </a:fld>
            <a:endParaRPr lang="en-US" u="none"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374"/>
          <a:stretch>
            <a:fillRect/>
          </a:stretch>
        </p:blipFill>
        <p:spPr>
          <a:xfrm>
            <a:off x="304800" y="425450"/>
            <a:ext cx="8686800" cy="5822950"/>
          </a:xfrm>
          <a:noFill/>
        </p:spPr>
      </p:pic>
      <p:sp>
        <p:nvSpPr>
          <p:cNvPr id="30723"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F671B3EC-265A-4C40-803B-F76559185456}" type="slidenum">
              <a:rPr lang="en-US" u="none" smtClean="0"/>
              <a:pPr eaLnBrk="1" hangingPunct="1"/>
              <a:t>27</a:t>
            </a:fld>
            <a:endParaRPr lang="en-US" u="none"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26"/>
          <p:cNvSpPr>
            <a:spLocks noGrp="1" noChangeArrowheads="1"/>
          </p:cNvSpPr>
          <p:nvPr>
            <p:ph idx="1"/>
          </p:nvPr>
        </p:nvSpPr>
        <p:spPr>
          <a:xfrm>
            <a:off x="381000" y="1139030"/>
            <a:ext cx="4876800" cy="4525963"/>
          </a:xfrm>
        </p:spPr>
        <p:txBody>
          <a:bodyPr/>
          <a:lstStyle/>
          <a:p>
            <a:pPr eaLnBrk="1" hangingPunct="1"/>
            <a:r>
              <a:rPr lang="en-US" dirty="0" smtClean="0"/>
              <a:t>Mass Number:</a:t>
            </a:r>
          </a:p>
          <a:p>
            <a:pPr lvl="1" eaLnBrk="1" hangingPunct="1"/>
            <a:r>
              <a:rPr lang="en-US" dirty="0" smtClean="0"/>
              <a:t> = protons + neutrons</a:t>
            </a:r>
          </a:p>
          <a:p>
            <a:pPr lvl="1" eaLnBrk="1" hangingPunct="1"/>
            <a:r>
              <a:rPr lang="en-US" dirty="0" smtClean="0"/>
              <a:t>Always a whole number</a:t>
            </a:r>
          </a:p>
          <a:p>
            <a:pPr lvl="1" eaLnBrk="1" hangingPunct="1"/>
            <a:r>
              <a:rPr lang="en-US" b="1" u="sng" dirty="0" smtClean="0"/>
              <a:t>Not on the periodic </a:t>
            </a:r>
            <a:r>
              <a:rPr lang="en-US" b="1" u="sng" dirty="0" smtClean="0"/>
              <a:t>table!!</a:t>
            </a:r>
            <a:endParaRPr lang="en-US" b="1" u="sng" dirty="0" smtClean="0"/>
          </a:p>
        </p:txBody>
      </p:sp>
      <p:sp>
        <p:nvSpPr>
          <p:cNvPr id="3175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3FA8B7C-1F73-4BD7-8A88-ACA17E7FECA6}" type="slidenum">
              <a:rPr lang="en-US" u="none" smtClean="0"/>
              <a:pPr eaLnBrk="1" hangingPunct="1"/>
              <a:t>28</a:t>
            </a:fld>
            <a:endParaRPr lang="en-US" u="none" smtClean="0"/>
          </a:p>
        </p:txBody>
      </p:sp>
      <p:sp>
        <p:nvSpPr>
          <p:cNvPr id="31746" name="Rectangle 2"/>
          <p:cNvSpPr>
            <a:spLocks noGrp="1" noChangeArrowheads="1"/>
          </p:cNvSpPr>
          <p:nvPr>
            <p:ph type="title"/>
          </p:nvPr>
        </p:nvSpPr>
        <p:spPr>
          <a:xfrm>
            <a:off x="1295400" y="304800"/>
            <a:ext cx="7150100" cy="701675"/>
          </a:xfrm>
        </p:spPr>
        <p:txBody>
          <a:bodyPr lIns="92075" tIns="46038" rIns="92075" bIns="46038" anchor="t" anchorCtr="1">
            <a:spAutoFit/>
          </a:bodyPr>
          <a:lstStyle/>
          <a:p>
            <a:pPr eaLnBrk="1" hangingPunct="1"/>
            <a:r>
              <a:rPr lang="en-US" sz="4000" smtClean="0"/>
              <a:t>Counting the Pieces</a:t>
            </a:r>
          </a:p>
        </p:txBody>
      </p:sp>
      <p:sp>
        <p:nvSpPr>
          <p:cNvPr id="31748" name="Rectangle 4"/>
          <p:cNvSpPr>
            <a:spLocks noChangeArrowheads="1"/>
          </p:cNvSpPr>
          <p:nvPr/>
        </p:nvSpPr>
        <p:spPr bwMode="auto">
          <a:xfrm>
            <a:off x="-2657475" y="7786688"/>
            <a:ext cx="8747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u="none"/>
              <a:t>California WEB</a:t>
            </a:r>
          </a:p>
        </p:txBody>
      </p:sp>
      <p:sp>
        <p:nvSpPr>
          <p:cNvPr id="31749" name="AutoShape 6">
            <a:hlinkClick r:id="rId3" action="ppaction://hlinksldjump" highlightClick="1"/>
          </p:cNvPr>
          <p:cNvSpPr>
            <a:spLocks noChangeArrowheads="1"/>
          </p:cNvSpPr>
          <p:nvPr/>
        </p:nvSpPr>
        <p:spPr bwMode="auto">
          <a:xfrm>
            <a:off x="-2743200" y="7391400"/>
            <a:ext cx="684212" cy="357188"/>
          </a:xfrm>
          <a:prstGeom prst="actionButtonBeginning">
            <a:avLst/>
          </a:prstGeom>
          <a:solidFill>
            <a:schemeClr val="bg1">
              <a:alpha val="50195"/>
            </a:schemeClr>
          </a:solidFill>
          <a:ln w="9525">
            <a:solidFill>
              <a:schemeClr val="bg1"/>
            </a:solidFill>
            <a:miter lim="800000"/>
            <a:headEnd/>
            <a:tailEnd/>
          </a:ln>
        </p:spPr>
        <p:txBody>
          <a:bodyPr wrap="none" anchor="ctr"/>
          <a:lstStyle/>
          <a:p>
            <a:pPr algn="ctr"/>
            <a:endParaRPr lang="en-US" sz="1000" u="none"/>
          </a:p>
        </p:txBody>
      </p:sp>
      <p:sp>
        <p:nvSpPr>
          <p:cNvPr id="31750" name="Text Box 19"/>
          <p:cNvSpPr txBox="1">
            <a:spLocks noChangeArrowheads="1"/>
          </p:cNvSpPr>
          <p:nvPr/>
        </p:nvSpPr>
        <p:spPr bwMode="auto">
          <a:xfrm>
            <a:off x="8096250" y="4159250"/>
            <a:ext cx="51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3600" b="1" u="none" dirty="0"/>
              <a:t>C</a:t>
            </a:r>
          </a:p>
        </p:txBody>
      </p:sp>
      <p:grpSp>
        <p:nvGrpSpPr>
          <p:cNvPr id="31751" name="Group 25"/>
          <p:cNvGrpSpPr>
            <a:grpSpLocks/>
          </p:cNvGrpSpPr>
          <p:nvPr/>
        </p:nvGrpSpPr>
        <p:grpSpPr bwMode="auto">
          <a:xfrm>
            <a:off x="5807075" y="1622425"/>
            <a:ext cx="2955925" cy="3559175"/>
            <a:chOff x="2650" y="997"/>
            <a:chExt cx="1862" cy="2242"/>
          </a:xfrm>
        </p:grpSpPr>
        <p:sp>
          <p:nvSpPr>
            <p:cNvPr id="31753" name="Rectangle 22"/>
            <p:cNvSpPr>
              <a:spLocks noChangeArrowheads="1"/>
            </p:cNvSpPr>
            <p:nvPr/>
          </p:nvSpPr>
          <p:spPr bwMode="auto">
            <a:xfrm>
              <a:off x="2650" y="997"/>
              <a:ext cx="1862" cy="22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pic>
          <p:nvPicPr>
            <p:cNvPr id="31754" name="Picture 7" descr="isotopes"/>
            <p:cNvPicPr>
              <a:picLocks noChangeAspect="1" noChangeArrowheads="1"/>
            </p:cNvPicPr>
            <p:nvPr/>
          </p:nvPicPr>
          <p:blipFill>
            <a:blip r:embed="rId4">
              <a:extLst>
                <a:ext uri="{28A0092B-C50C-407E-A947-70E740481C1C}">
                  <a14:useLocalDpi xmlns:a14="http://schemas.microsoft.com/office/drawing/2010/main" val="0"/>
                </a:ext>
              </a:extLst>
            </a:blip>
            <a:srcRect l="1250" t="1862" r="3334" b="62146"/>
            <a:stretch>
              <a:fillRect/>
            </a:stretch>
          </p:blipFill>
          <p:spPr bwMode="auto">
            <a:xfrm>
              <a:off x="2673" y="1039"/>
              <a:ext cx="1800" cy="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5" name="Group 11"/>
            <p:cNvGrpSpPr>
              <a:grpSpLocks/>
            </p:cNvGrpSpPr>
            <p:nvPr/>
          </p:nvGrpSpPr>
          <p:grpSpPr bwMode="auto">
            <a:xfrm>
              <a:off x="2688" y="1799"/>
              <a:ext cx="441" cy="345"/>
              <a:chOff x="-2" y="350"/>
              <a:chExt cx="393" cy="345"/>
            </a:xfrm>
          </p:grpSpPr>
          <p:sp>
            <p:nvSpPr>
              <p:cNvPr id="31766" name="Text Box 8"/>
              <p:cNvSpPr txBox="1">
                <a:spLocks noChangeArrowheads="1"/>
              </p:cNvSpPr>
              <p:nvPr/>
            </p:nvSpPr>
            <p:spPr bwMode="auto">
              <a:xfrm>
                <a:off x="-2" y="350"/>
                <a:ext cx="1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u="none" dirty="0"/>
                  <a:t>12</a:t>
                </a:r>
              </a:p>
            </p:txBody>
          </p:sp>
          <p:sp>
            <p:nvSpPr>
              <p:cNvPr id="31767" name="Text Box 9"/>
              <p:cNvSpPr txBox="1">
                <a:spLocks noChangeArrowheads="1"/>
              </p:cNvSpPr>
              <p:nvPr/>
            </p:nvSpPr>
            <p:spPr bwMode="auto">
              <a:xfrm>
                <a:off x="41" y="522"/>
                <a:ext cx="1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u="none" dirty="0"/>
                  <a:t>6</a:t>
                </a:r>
              </a:p>
            </p:txBody>
          </p:sp>
          <p:sp>
            <p:nvSpPr>
              <p:cNvPr id="31768" name="Text Box 10"/>
              <p:cNvSpPr txBox="1">
                <a:spLocks noChangeArrowheads="1"/>
              </p:cNvSpPr>
              <p:nvPr/>
            </p:nvSpPr>
            <p:spPr bwMode="auto">
              <a:xfrm>
                <a:off x="164" y="389"/>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400" u="none"/>
                  <a:t>C</a:t>
                </a:r>
              </a:p>
            </p:txBody>
          </p:sp>
        </p:grpSp>
        <p:grpSp>
          <p:nvGrpSpPr>
            <p:cNvPr id="31756" name="Group 12"/>
            <p:cNvGrpSpPr>
              <a:grpSpLocks/>
            </p:cNvGrpSpPr>
            <p:nvPr/>
          </p:nvGrpSpPr>
          <p:grpSpPr bwMode="auto">
            <a:xfrm>
              <a:off x="3714" y="1831"/>
              <a:ext cx="402" cy="318"/>
              <a:chOff x="32" y="377"/>
              <a:chExt cx="359" cy="318"/>
            </a:xfrm>
          </p:grpSpPr>
          <p:sp>
            <p:nvSpPr>
              <p:cNvPr id="31763" name="Text Box 13"/>
              <p:cNvSpPr txBox="1">
                <a:spLocks noChangeArrowheads="1"/>
              </p:cNvSpPr>
              <p:nvPr/>
            </p:nvSpPr>
            <p:spPr bwMode="auto">
              <a:xfrm>
                <a:off x="32" y="377"/>
                <a:ext cx="1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u="none" dirty="0"/>
                  <a:t>14</a:t>
                </a:r>
              </a:p>
            </p:txBody>
          </p:sp>
          <p:sp>
            <p:nvSpPr>
              <p:cNvPr id="31764" name="Text Box 14"/>
              <p:cNvSpPr txBox="1">
                <a:spLocks noChangeArrowheads="1"/>
              </p:cNvSpPr>
              <p:nvPr/>
            </p:nvSpPr>
            <p:spPr bwMode="auto">
              <a:xfrm>
                <a:off x="102" y="522"/>
                <a:ext cx="1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u="none" dirty="0"/>
                  <a:t>6</a:t>
                </a:r>
              </a:p>
            </p:txBody>
          </p:sp>
          <p:sp>
            <p:nvSpPr>
              <p:cNvPr id="31765" name="Text Box 15"/>
              <p:cNvSpPr txBox="1">
                <a:spLocks noChangeArrowheads="1"/>
              </p:cNvSpPr>
              <p:nvPr/>
            </p:nvSpPr>
            <p:spPr bwMode="auto">
              <a:xfrm>
                <a:off x="164" y="389"/>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400" u="none"/>
                  <a:t>C</a:t>
                </a:r>
              </a:p>
            </p:txBody>
          </p:sp>
        </p:grpSp>
        <p:sp>
          <p:nvSpPr>
            <p:cNvPr id="31757" name="Text Box 17"/>
            <p:cNvSpPr txBox="1">
              <a:spLocks noChangeArrowheads="1"/>
            </p:cNvSpPr>
            <p:nvPr/>
          </p:nvSpPr>
          <p:spPr bwMode="auto">
            <a:xfrm>
              <a:off x="3918" y="2491"/>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600" u="none" dirty="0"/>
                <a:t>12</a:t>
              </a:r>
            </a:p>
          </p:txBody>
        </p:sp>
        <p:sp>
          <p:nvSpPr>
            <p:cNvPr id="31758" name="Text Box 18"/>
            <p:cNvSpPr txBox="1">
              <a:spLocks noChangeArrowheads="1"/>
            </p:cNvSpPr>
            <p:nvPr/>
          </p:nvSpPr>
          <p:spPr bwMode="auto">
            <a:xfrm>
              <a:off x="3951" y="2907"/>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600" u="none" dirty="0"/>
                <a:t>6</a:t>
              </a:r>
            </a:p>
          </p:txBody>
        </p:sp>
        <p:sp>
          <p:nvSpPr>
            <p:cNvPr id="31759" name="Text Box 20"/>
            <p:cNvSpPr txBox="1">
              <a:spLocks noChangeArrowheads="1"/>
            </p:cNvSpPr>
            <p:nvPr/>
          </p:nvSpPr>
          <p:spPr bwMode="auto">
            <a:xfrm>
              <a:off x="2708" y="2421"/>
              <a:ext cx="9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dirty="0"/>
                <a:t>Mass Number  =  A</a:t>
              </a:r>
            </a:p>
          </p:txBody>
        </p:sp>
        <p:sp>
          <p:nvSpPr>
            <p:cNvPr id="31760" name="Text Box 21"/>
            <p:cNvSpPr txBox="1">
              <a:spLocks noChangeArrowheads="1"/>
            </p:cNvSpPr>
            <p:nvPr/>
          </p:nvSpPr>
          <p:spPr bwMode="auto">
            <a:xfrm>
              <a:off x="2688" y="3008"/>
              <a:ext cx="105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200" b="1" u="none" dirty="0"/>
                <a:t>Atomic Number  =  Z</a:t>
              </a:r>
            </a:p>
          </p:txBody>
        </p:sp>
        <p:sp>
          <p:nvSpPr>
            <p:cNvPr id="31761" name="Line 23"/>
            <p:cNvSpPr>
              <a:spLocks noChangeShapeType="1"/>
            </p:cNvSpPr>
            <p:nvPr/>
          </p:nvSpPr>
          <p:spPr bwMode="auto">
            <a:xfrm flipH="1">
              <a:off x="3772" y="3008"/>
              <a:ext cx="164" cy="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24"/>
            <p:cNvSpPr>
              <a:spLocks noChangeShapeType="1"/>
            </p:cNvSpPr>
            <p:nvPr/>
          </p:nvSpPr>
          <p:spPr bwMode="auto">
            <a:xfrm>
              <a:off x="3667" y="2552"/>
              <a:ext cx="195"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295400" y="304800"/>
            <a:ext cx="50292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1">
            <a:spAutoFit/>
          </a:bodyPr>
          <a:lstStyle/>
          <a:p>
            <a:pPr algn="ctr" eaLnBrk="0" hangingPunct="0"/>
            <a:r>
              <a:rPr lang="en-US" sz="4400" dirty="0"/>
              <a:t>Symbols</a:t>
            </a:r>
          </a:p>
        </p:txBody>
      </p:sp>
      <p:sp>
        <p:nvSpPr>
          <p:cNvPr id="32771" name="Rectangle 3"/>
          <p:cNvSpPr>
            <a:spLocks noChangeArrowheads="1"/>
          </p:cNvSpPr>
          <p:nvPr/>
        </p:nvSpPr>
        <p:spPr bwMode="auto">
          <a:xfrm>
            <a:off x="533400" y="1447800"/>
            <a:ext cx="5181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buClr>
                <a:schemeClr val="tx2"/>
              </a:buClr>
              <a:buSzPct val="75000"/>
              <a:buFont typeface="Monotype Sorts"/>
              <a:buNone/>
            </a:pPr>
            <a:r>
              <a:rPr lang="en-US" sz="2800" u="none" dirty="0"/>
              <a:t>Find the </a:t>
            </a:r>
          </a:p>
          <a:p>
            <a:pPr marL="914400" lvl="1" indent="-457200" eaLnBrk="0" hangingPunct="0">
              <a:spcBef>
                <a:spcPct val="20000"/>
              </a:spcBef>
              <a:buClr>
                <a:schemeClr val="tx1"/>
              </a:buClr>
              <a:buFont typeface="Arial" pitchFamily="34" charset="0"/>
              <a:buChar char="•"/>
            </a:pPr>
            <a:r>
              <a:rPr lang="en-US" sz="2800" u="none" dirty="0"/>
              <a:t>Number of protons</a:t>
            </a:r>
          </a:p>
          <a:p>
            <a:pPr marL="914400" lvl="1" indent="-457200" eaLnBrk="0" hangingPunct="0">
              <a:spcBef>
                <a:spcPct val="20000"/>
              </a:spcBef>
              <a:buClr>
                <a:schemeClr val="tx1"/>
              </a:buClr>
              <a:buFont typeface="Arial" pitchFamily="34" charset="0"/>
              <a:buChar char="•"/>
            </a:pPr>
            <a:r>
              <a:rPr lang="en-US" sz="2800" u="none" dirty="0"/>
              <a:t>Number of neutrons</a:t>
            </a:r>
          </a:p>
          <a:p>
            <a:pPr marL="914400" lvl="1" indent="-457200" eaLnBrk="0" hangingPunct="0">
              <a:spcBef>
                <a:spcPct val="20000"/>
              </a:spcBef>
              <a:buClr>
                <a:schemeClr val="tx1"/>
              </a:buClr>
              <a:buFont typeface="Arial" pitchFamily="34" charset="0"/>
              <a:buChar char="•"/>
            </a:pPr>
            <a:r>
              <a:rPr lang="en-US" sz="2800" u="none" dirty="0"/>
              <a:t>Number of electrons</a:t>
            </a:r>
          </a:p>
          <a:p>
            <a:pPr marL="914400" lvl="1" indent="-457200" eaLnBrk="0" hangingPunct="0">
              <a:spcBef>
                <a:spcPct val="20000"/>
              </a:spcBef>
              <a:buClr>
                <a:schemeClr val="tx1"/>
              </a:buClr>
              <a:buFont typeface="Arial" pitchFamily="34" charset="0"/>
              <a:buChar char="•"/>
            </a:pPr>
            <a:r>
              <a:rPr lang="en-US" sz="2800" u="none" dirty="0"/>
              <a:t>Atomic number</a:t>
            </a:r>
          </a:p>
          <a:p>
            <a:pPr marL="914400" lvl="1" indent="-457200" eaLnBrk="0" hangingPunct="0">
              <a:spcBef>
                <a:spcPct val="20000"/>
              </a:spcBef>
              <a:buClr>
                <a:schemeClr val="tx1"/>
              </a:buClr>
              <a:buFont typeface="Arial" pitchFamily="34" charset="0"/>
              <a:buChar char="•"/>
            </a:pPr>
            <a:r>
              <a:rPr lang="en-US" sz="2800" u="none" dirty="0"/>
              <a:t>Mass number</a:t>
            </a:r>
          </a:p>
        </p:txBody>
      </p:sp>
      <p:grpSp>
        <p:nvGrpSpPr>
          <p:cNvPr id="32772" name="Group 17"/>
          <p:cNvGrpSpPr>
            <a:grpSpLocks/>
          </p:cNvGrpSpPr>
          <p:nvPr/>
        </p:nvGrpSpPr>
        <p:grpSpPr bwMode="auto">
          <a:xfrm>
            <a:off x="6324600" y="3733800"/>
            <a:ext cx="2286000" cy="1676400"/>
            <a:chOff x="3936" y="1872"/>
            <a:chExt cx="1440" cy="1056"/>
          </a:xfrm>
        </p:grpSpPr>
        <p:sp>
          <p:nvSpPr>
            <p:cNvPr id="32780" name="Rectangle 13"/>
            <p:cNvSpPr>
              <a:spLocks noChangeArrowheads="1"/>
            </p:cNvSpPr>
            <p:nvPr/>
          </p:nvSpPr>
          <p:spPr bwMode="auto">
            <a:xfrm>
              <a:off x="4406" y="1901"/>
              <a:ext cx="884" cy="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9600" u="none"/>
                <a:t>Br</a:t>
              </a:r>
            </a:p>
          </p:txBody>
        </p:sp>
        <p:sp>
          <p:nvSpPr>
            <p:cNvPr id="32781" name="Rectangle 14"/>
            <p:cNvSpPr>
              <a:spLocks noChangeArrowheads="1"/>
            </p:cNvSpPr>
            <p:nvPr/>
          </p:nvSpPr>
          <p:spPr bwMode="auto">
            <a:xfrm>
              <a:off x="4032" y="1958"/>
              <a:ext cx="5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4000" u="none">
                  <a:solidFill>
                    <a:srgbClr val="FF0000"/>
                  </a:solidFill>
                </a:rPr>
                <a:t>80</a:t>
              </a:r>
            </a:p>
          </p:txBody>
        </p:sp>
        <p:sp>
          <p:nvSpPr>
            <p:cNvPr id="32782" name="Rectangle 15"/>
            <p:cNvSpPr>
              <a:spLocks noChangeArrowheads="1"/>
            </p:cNvSpPr>
            <p:nvPr/>
          </p:nvSpPr>
          <p:spPr bwMode="auto">
            <a:xfrm>
              <a:off x="4032" y="2390"/>
              <a:ext cx="5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spcBef>
                  <a:spcPct val="50000"/>
                </a:spcBef>
              </a:pPr>
              <a:r>
                <a:rPr lang="en-US" sz="4000" u="none">
                  <a:solidFill>
                    <a:schemeClr val="accent2"/>
                  </a:solidFill>
                </a:rPr>
                <a:t>35</a:t>
              </a:r>
            </a:p>
          </p:txBody>
        </p:sp>
        <p:sp>
          <p:nvSpPr>
            <p:cNvPr id="32783" name="Rectangle 16"/>
            <p:cNvSpPr>
              <a:spLocks noChangeArrowheads="1"/>
            </p:cNvSpPr>
            <p:nvPr/>
          </p:nvSpPr>
          <p:spPr bwMode="auto">
            <a:xfrm>
              <a:off x="3936" y="1872"/>
              <a:ext cx="1440" cy="10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grpSp>
      <p:sp>
        <p:nvSpPr>
          <p:cNvPr id="496658" name="Text Box 18"/>
          <p:cNvSpPr txBox="1">
            <a:spLocks noChangeArrowheads="1"/>
          </p:cNvSpPr>
          <p:nvPr/>
        </p:nvSpPr>
        <p:spPr bwMode="auto">
          <a:xfrm>
            <a:off x="4413250" y="2038350"/>
            <a:ext cx="363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400" u="none"/>
              <a:t>=</a:t>
            </a:r>
          </a:p>
        </p:txBody>
      </p:sp>
      <p:sp>
        <p:nvSpPr>
          <p:cNvPr id="496659" name="Text Box 19"/>
          <p:cNvSpPr txBox="1">
            <a:spLocks noChangeArrowheads="1"/>
          </p:cNvSpPr>
          <p:nvPr/>
        </p:nvSpPr>
        <p:spPr bwMode="auto">
          <a:xfrm>
            <a:off x="4624388" y="2533650"/>
            <a:ext cx="44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400" u="none"/>
              <a:t>= </a:t>
            </a:r>
          </a:p>
        </p:txBody>
      </p:sp>
      <p:sp>
        <p:nvSpPr>
          <p:cNvPr id="496660" name="Text Box 20"/>
          <p:cNvSpPr txBox="1">
            <a:spLocks noChangeArrowheads="1"/>
          </p:cNvSpPr>
          <p:nvPr/>
        </p:nvSpPr>
        <p:spPr bwMode="auto">
          <a:xfrm>
            <a:off x="4700588" y="3057525"/>
            <a:ext cx="44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400" u="none"/>
              <a:t>= </a:t>
            </a:r>
          </a:p>
        </p:txBody>
      </p:sp>
      <p:sp>
        <p:nvSpPr>
          <p:cNvPr id="496661" name="Text Box 21"/>
          <p:cNvSpPr txBox="1">
            <a:spLocks noChangeArrowheads="1"/>
          </p:cNvSpPr>
          <p:nvPr/>
        </p:nvSpPr>
        <p:spPr bwMode="auto">
          <a:xfrm>
            <a:off x="3938588" y="3581400"/>
            <a:ext cx="363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400" u="none"/>
              <a:t>=</a:t>
            </a:r>
          </a:p>
        </p:txBody>
      </p:sp>
      <p:sp>
        <p:nvSpPr>
          <p:cNvPr id="496662" name="Text Box 22"/>
          <p:cNvSpPr txBox="1">
            <a:spLocks noChangeArrowheads="1"/>
          </p:cNvSpPr>
          <p:nvPr/>
        </p:nvSpPr>
        <p:spPr bwMode="auto">
          <a:xfrm>
            <a:off x="3709988" y="4095750"/>
            <a:ext cx="449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400" u="none"/>
              <a:t>= </a:t>
            </a:r>
          </a:p>
        </p:txBody>
      </p:sp>
      <p:pic>
        <p:nvPicPr>
          <p:cNvPr id="32778" name="Picture 26" descr="bromi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44488"/>
            <a:ext cx="1833563"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D0AF13A8-A0BB-4BCD-BAC6-63C44FD7B06F}" type="slidenum">
              <a:rPr lang="en-US" u="none" smtClean="0"/>
              <a:pPr eaLnBrk="1" hangingPunct="1"/>
              <a:t>29</a:t>
            </a:fld>
            <a:endParaRPr lang="en-US" u="none"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6658"/>
                                        </p:tgtEl>
                                        <p:attrNameLst>
                                          <p:attrName>style.visibility</p:attrName>
                                        </p:attrNameLst>
                                      </p:cBhvr>
                                      <p:to>
                                        <p:strVal val="visible"/>
                                      </p:to>
                                    </p:set>
                                    <p:animEffect transition="in" filter="wipe(left)">
                                      <p:cBhvr>
                                        <p:cTn id="7" dur="500"/>
                                        <p:tgtEl>
                                          <p:spTgt spid="496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6659"/>
                                        </p:tgtEl>
                                        <p:attrNameLst>
                                          <p:attrName>style.visibility</p:attrName>
                                        </p:attrNameLst>
                                      </p:cBhvr>
                                      <p:to>
                                        <p:strVal val="visible"/>
                                      </p:to>
                                    </p:set>
                                    <p:animEffect transition="in" filter="wipe(left)">
                                      <p:cBhvr>
                                        <p:cTn id="12" dur="500"/>
                                        <p:tgtEl>
                                          <p:spTgt spid="4966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6660"/>
                                        </p:tgtEl>
                                        <p:attrNameLst>
                                          <p:attrName>style.visibility</p:attrName>
                                        </p:attrNameLst>
                                      </p:cBhvr>
                                      <p:to>
                                        <p:strVal val="visible"/>
                                      </p:to>
                                    </p:set>
                                    <p:animEffect transition="in" filter="wipe(left)">
                                      <p:cBhvr>
                                        <p:cTn id="17" dur="500"/>
                                        <p:tgtEl>
                                          <p:spTgt spid="4966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6661"/>
                                        </p:tgtEl>
                                        <p:attrNameLst>
                                          <p:attrName>style.visibility</p:attrName>
                                        </p:attrNameLst>
                                      </p:cBhvr>
                                      <p:to>
                                        <p:strVal val="visible"/>
                                      </p:to>
                                    </p:set>
                                    <p:animEffect transition="in" filter="wipe(left)">
                                      <p:cBhvr>
                                        <p:cTn id="22" dur="500"/>
                                        <p:tgtEl>
                                          <p:spTgt spid="4966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6662"/>
                                        </p:tgtEl>
                                        <p:attrNameLst>
                                          <p:attrName>style.visibility</p:attrName>
                                        </p:attrNameLst>
                                      </p:cBhvr>
                                      <p:to>
                                        <p:strVal val="visible"/>
                                      </p:to>
                                    </p:set>
                                    <p:animEffect transition="in" filter="wipe(left)">
                                      <p:cBhvr>
                                        <p:cTn id="27" dur="500"/>
                                        <p:tgtEl>
                                          <p:spTgt spid="49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58" grpId="0"/>
      <p:bldP spid="496659" grpId="0"/>
      <p:bldP spid="496660" grpId="0"/>
      <p:bldP spid="496661" grpId="0"/>
      <p:bldP spid="49666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3"/>
          <p:cNvSpPr>
            <a:spLocks noGrp="1"/>
          </p:cNvSpPr>
          <p:nvPr>
            <p:ph idx="1"/>
          </p:nvPr>
        </p:nvSpPr>
        <p:spPr>
          <a:xfrm>
            <a:off x="381000" y="838200"/>
            <a:ext cx="8456613" cy="4525963"/>
          </a:xfrm>
        </p:spPr>
        <p:txBody>
          <a:bodyPr/>
          <a:lstStyle/>
          <a:p>
            <a:pPr marL="514350" indent="-514350">
              <a:buFontTx/>
              <a:buAutoNum type="arabicPeriod"/>
            </a:pPr>
            <a:r>
              <a:rPr lang="en-US" sz="2400" smtClean="0"/>
              <a:t>In a combustion reaction, 46.0 g of ethanol reacts with 96.0 g of oxygen to produce water and carbon dioxide.  If 54.0 g of water is produced, what mass of carbon dioxide is produced?</a:t>
            </a:r>
          </a:p>
          <a:p>
            <a:pPr marL="514350" indent="-514350">
              <a:buFontTx/>
              <a:buAutoNum type="arabicPeriod"/>
            </a:pPr>
            <a:endParaRPr lang="en-US" sz="2400" smtClean="0"/>
          </a:p>
        </p:txBody>
      </p:sp>
      <p:sp>
        <p:nvSpPr>
          <p:cNvPr id="6148"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3FBADC72-8E3F-44B0-B535-7717258E5A81}" type="slidenum">
              <a:rPr lang="en-US" u="none" smtClean="0"/>
              <a:pPr eaLnBrk="1" hangingPunct="1"/>
              <a:t>3</a:t>
            </a:fld>
            <a:endParaRPr lang="en-US" u="none" smtClean="0"/>
          </a:p>
        </p:txBody>
      </p:sp>
      <p:sp>
        <p:nvSpPr>
          <p:cNvPr id="6146" name="Title 2"/>
          <p:cNvSpPr>
            <a:spLocks noGrp="1"/>
          </p:cNvSpPr>
          <p:nvPr>
            <p:ph type="title"/>
          </p:nvPr>
        </p:nvSpPr>
        <p:spPr>
          <a:xfrm>
            <a:off x="304800" y="0"/>
            <a:ext cx="8609013" cy="884238"/>
          </a:xfrm>
        </p:spPr>
        <p:txBody>
          <a:bodyPr/>
          <a:lstStyle/>
          <a:p>
            <a:r>
              <a:rPr lang="en-US" sz="3200" smtClean="0"/>
              <a:t>Conservation of Mass Example Problem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28600" y="457200"/>
            <a:ext cx="77724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1">
            <a:spAutoFit/>
          </a:bodyPr>
          <a:lstStyle/>
          <a:p>
            <a:pPr algn="ctr" eaLnBrk="0" hangingPunct="0"/>
            <a:r>
              <a:rPr lang="en-US" sz="4400" dirty="0"/>
              <a:t>Symbols</a:t>
            </a:r>
          </a:p>
        </p:txBody>
      </p:sp>
      <p:sp>
        <p:nvSpPr>
          <p:cNvPr id="33795" name="Rectangle 3"/>
          <p:cNvSpPr>
            <a:spLocks noChangeArrowheads="1"/>
          </p:cNvSpPr>
          <p:nvPr/>
        </p:nvSpPr>
        <p:spPr bwMode="auto">
          <a:xfrm>
            <a:off x="685800" y="16002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buClr>
                <a:schemeClr val="tx2"/>
              </a:buClr>
              <a:buSzPct val="75000"/>
              <a:buFont typeface="Monotype Sorts"/>
              <a:buNone/>
            </a:pPr>
            <a:r>
              <a:rPr lang="en-US" sz="3200" u="none"/>
              <a:t>	If an element has  an atomic number of  23 and a mass number of 51 what is the </a:t>
            </a:r>
          </a:p>
          <a:p>
            <a:pPr marL="742950" lvl="1" indent="-285750" eaLnBrk="0" hangingPunct="0">
              <a:spcBef>
                <a:spcPct val="20000"/>
              </a:spcBef>
              <a:buClr>
                <a:schemeClr val="tx1"/>
              </a:buClr>
              <a:buFontTx/>
              <a:buChar char="–"/>
            </a:pPr>
            <a:r>
              <a:rPr lang="en-US" sz="3200" u="none"/>
              <a:t>Number of protons</a:t>
            </a:r>
          </a:p>
          <a:p>
            <a:pPr marL="742950" lvl="1" indent="-285750" eaLnBrk="0" hangingPunct="0">
              <a:spcBef>
                <a:spcPct val="20000"/>
              </a:spcBef>
              <a:buClr>
                <a:schemeClr val="tx1"/>
              </a:buClr>
              <a:buFontTx/>
              <a:buChar char="–"/>
            </a:pPr>
            <a:r>
              <a:rPr lang="en-US" sz="3200" u="none"/>
              <a:t>Number of neutrons</a:t>
            </a:r>
          </a:p>
          <a:p>
            <a:pPr marL="742950" lvl="1" indent="-285750" eaLnBrk="0" hangingPunct="0">
              <a:spcBef>
                <a:spcPct val="20000"/>
              </a:spcBef>
              <a:buClr>
                <a:schemeClr val="tx1"/>
              </a:buClr>
              <a:buFontTx/>
              <a:buChar char="–"/>
            </a:pPr>
            <a:r>
              <a:rPr lang="en-US" sz="3200" u="none"/>
              <a:t>Number of electrons</a:t>
            </a:r>
          </a:p>
          <a:p>
            <a:pPr marL="742950" lvl="1" indent="-285750" eaLnBrk="0" hangingPunct="0">
              <a:spcBef>
                <a:spcPct val="20000"/>
              </a:spcBef>
              <a:buClr>
                <a:schemeClr val="tx1"/>
              </a:buClr>
              <a:buFontTx/>
              <a:buChar char="–"/>
            </a:pPr>
            <a:r>
              <a:rPr lang="en-US" sz="3200" u="none"/>
              <a:t>Complete symbol</a:t>
            </a:r>
          </a:p>
        </p:txBody>
      </p:sp>
      <p:sp>
        <p:nvSpPr>
          <p:cNvPr id="498699" name="Text Box 11"/>
          <p:cNvSpPr txBox="1">
            <a:spLocks noChangeArrowheads="1"/>
          </p:cNvSpPr>
          <p:nvPr/>
        </p:nvSpPr>
        <p:spPr bwMode="auto">
          <a:xfrm>
            <a:off x="5257800" y="3276600"/>
            <a:ext cx="44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400" u="none"/>
              <a:t>= </a:t>
            </a:r>
          </a:p>
        </p:txBody>
      </p:sp>
      <p:sp>
        <p:nvSpPr>
          <p:cNvPr id="498701" name="Text Box 13"/>
          <p:cNvSpPr txBox="1">
            <a:spLocks noChangeArrowheads="1"/>
          </p:cNvSpPr>
          <p:nvPr/>
        </p:nvSpPr>
        <p:spPr bwMode="auto">
          <a:xfrm>
            <a:off x="5257800" y="3810000"/>
            <a:ext cx="44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400" u="none"/>
              <a:t>= </a:t>
            </a:r>
          </a:p>
        </p:txBody>
      </p:sp>
      <p:sp>
        <p:nvSpPr>
          <p:cNvPr id="498702" name="Text Box 14"/>
          <p:cNvSpPr txBox="1">
            <a:spLocks noChangeArrowheads="1"/>
          </p:cNvSpPr>
          <p:nvPr/>
        </p:nvSpPr>
        <p:spPr bwMode="auto">
          <a:xfrm>
            <a:off x="5257800" y="4419600"/>
            <a:ext cx="44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400" u="none"/>
              <a:t>= </a:t>
            </a:r>
          </a:p>
        </p:txBody>
      </p:sp>
      <p:pic>
        <p:nvPicPr>
          <p:cNvPr id="33799" name="Picture 18" descr="Vanadium steel wrenches">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013" y="119063"/>
            <a:ext cx="279876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Slide Number Placeholder 2"/>
          <p:cNvSpPr>
            <a:spLocks noGrp="1"/>
          </p:cNvSpPr>
          <p:nvPr>
            <p:ph type="sldNum" sz="quarter" idx="12"/>
          </p:nvPr>
        </p:nvSpPr>
        <p:spPr>
          <a:xfrm>
            <a:off x="8610601" y="6248400"/>
            <a:ext cx="384174" cy="476250"/>
          </a:xfrm>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DB44C2AC-28F7-4CC5-8780-DE854B672464}" type="slidenum">
              <a:rPr lang="en-US" u="none" smtClean="0"/>
              <a:pPr eaLnBrk="1" hangingPunct="1"/>
              <a:t>30</a:t>
            </a:fld>
            <a:endParaRPr lang="en-US" u="none"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8699"/>
                                        </p:tgtEl>
                                        <p:attrNameLst>
                                          <p:attrName>style.visibility</p:attrName>
                                        </p:attrNameLst>
                                      </p:cBhvr>
                                      <p:to>
                                        <p:strVal val="visible"/>
                                      </p:to>
                                    </p:set>
                                    <p:animEffect transition="in" filter="wipe(left)">
                                      <p:cBhvr>
                                        <p:cTn id="7" dur="500"/>
                                        <p:tgtEl>
                                          <p:spTgt spid="498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8701"/>
                                        </p:tgtEl>
                                        <p:attrNameLst>
                                          <p:attrName>style.visibility</p:attrName>
                                        </p:attrNameLst>
                                      </p:cBhvr>
                                      <p:to>
                                        <p:strVal val="visible"/>
                                      </p:to>
                                    </p:set>
                                    <p:animEffect transition="in" filter="wipe(left)">
                                      <p:cBhvr>
                                        <p:cTn id="12" dur="500"/>
                                        <p:tgtEl>
                                          <p:spTgt spid="498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8702"/>
                                        </p:tgtEl>
                                        <p:attrNameLst>
                                          <p:attrName>style.visibility</p:attrName>
                                        </p:attrNameLst>
                                      </p:cBhvr>
                                      <p:to>
                                        <p:strVal val="visible"/>
                                      </p:to>
                                    </p:set>
                                    <p:animEffect transition="in" filter="wipe(left)">
                                      <p:cBhvr>
                                        <p:cTn id="17" dur="500"/>
                                        <p:tgtEl>
                                          <p:spTgt spid="498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9" grpId="0"/>
      <p:bldP spid="498701" grpId="0"/>
      <p:bldP spid="49870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53" name="Picture 17" descr="Neodymium Magnet &#10;Strongest magnets in the world!&#10;"/>
          <p:cNvPicPr>
            <a:picLocks noChangeAspect="1" noChangeArrowheads="1"/>
          </p:cNvPicPr>
          <p:nvPr/>
        </p:nvPicPr>
        <p:blipFill>
          <a:blip r:embed="rId3">
            <a:extLst>
              <a:ext uri="{28A0092B-C50C-407E-A947-70E740481C1C}">
                <a14:useLocalDpi xmlns:a14="http://schemas.microsoft.com/office/drawing/2010/main" val="0"/>
              </a:ext>
            </a:extLst>
          </a:blip>
          <a:srcRect r="3766"/>
          <a:stretch>
            <a:fillRect/>
          </a:stretch>
        </p:blipFill>
        <p:spPr bwMode="auto">
          <a:xfrm>
            <a:off x="7237413" y="160338"/>
            <a:ext cx="1906587"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2"/>
          <p:cNvSpPr>
            <a:spLocks noChangeArrowheads="1"/>
          </p:cNvSpPr>
          <p:nvPr/>
        </p:nvSpPr>
        <p:spPr bwMode="auto">
          <a:xfrm>
            <a:off x="685800" y="457200"/>
            <a:ext cx="77724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1">
            <a:spAutoFit/>
          </a:bodyPr>
          <a:lstStyle/>
          <a:p>
            <a:pPr algn="ctr" eaLnBrk="0" hangingPunct="0"/>
            <a:r>
              <a:rPr lang="en-US" sz="4400" b="1" dirty="0"/>
              <a:t>Symbols</a:t>
            </a:r>
          </a:p>
        </p:txBody>
      </p:sp>
      <p:sp>
        <p:nvSpPr>
          <p:cNvPr id="500739" name="Rectangle 3"/>
          <p:cNvSpPr>
            <a:spLocks noChangeArrowheads="1"/>
          </p:cNvSpPr>
          <p:nvPr/>
        </p:nvSpPr>
        <p:spPr bwMode="auto">
          <a:xfrm>
            <a:off x="685800" y="1524000"/>
            <a:ext cx="670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buClr>
                <a:schemeClr val="tx2"/>
              </a:buClr>
              <a:buSzPct val="75000"/>
              <a:buFont typeface="Monotype Sorts"/>
              <a:buNone/>
            </a:pPr>
            <a:r>
              <a:rPr lang="en-US" sz="3200" u="none"/>
              <a:t>	If an element has 60 protons and 84 neutrons what is the </a:t>
            </a:r>
          </a:p>
          <a:p>
            <a:pPr marL="742950" lvl="1" indent="-285750" eaLnBrk="0" hangingPunct="0">
              <a:spcBef>
                <a:spcPct val="20000"/>
              </a:spcBef>
              <a:buClr>
                <a:schemeClr val="tx1"/>
              </a:buClr>
              <a:buFontTx/>
              <a:buChar char="–"/>
            </a:pPr>
            <a:r>
              <a:rPr lang="en-US" sz="3200" u="none"/>
              <a:t>Atomic number</a:t>
            </a:r>
          </a:p>
          <a:p>
            <a:pPr marL="742950" lvl="1" indent="-285750" eaLnBrk="0" hangingPunct="0">
              <a:spcBef>
                <a:spcPct val="20000"/>
              </a:spcBef>
              <a:buClr>
                <a:schemeClr val="tx1"/>
              </a:buClr>
              <a:buFontTx/>
              <a:buChar char="–"/>
            </a:pPr>
            <a:r>
              <a:rPr lang="en-US" sz="3200" u="none"/>
              <a:t>Mass number</a:t>
            </a:r>
          </a:p>
          <a:p>
            <a:pPr marL="742950" lvl="1" indent="-285750" eaLnBrk="0" hangingPunct="0">
              <a:spcBef>
                <a:spcPct val="20000"/>
              </a:spcBef>
              <a:buClr>
                <a:schemeClr val="tx1"/>
              </a:buClr>
              <a:buFontTx/>
              <a:buChar char="–"/>
            </a:pPr>
            <a:r>
              <a:rPr lang="en-US" sz="3200" u="none"/>
              <a:t>Number of electrons</a:t>
            </a:r>
          </a:p>
          <a:p>
            <a:pPr marL="742950" lvl="1" indent="-285750" eaLnBrk="0" hangingPunct="0">
              <a:spcBef>
                <a:spcPct val="20000"/>
              </a:spcBef>
              <a:buClr>
                <a:schemeClr val="tx1"/>
              </a:buClr>
              <a:buFontTx/>
              <a:buChar char="–"/>
            </a:pPr>
            <a:r>
              <a:rPr lang="en-US" sz="3200" u="none"/>
              <a:t>Complete symbol</a:t>
            </a:r>
          </a:p>
        </p:txBody>
      </p:sp>
      <p:sp>
        <p:nvSpPr>
          <p:cNvPr id="34821" name="Slide Number Placeholder 2"/>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E48E8C7-B412-461F-BC08-E02ABDB44DB8}" type="slidenum">
              <a:rPr lang="en-US" u="none" smtClean="0"/>
              <a:pPr eaLnBrk="1" hangingPunct="1"/>
              <a:t>31</a:t>
            </a:fld>
            <a:endParaRPr lang="en-US" u="none"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00739"/>
                                        </p:tgtEl>
                                        <p:attrNameLst>
                                          <p:attrName>style.visibility</p:attrName>
                                        </p:attrNameLst>
                                      </p:cBhvr>
                                      <p:to>
                                        <p:strVal val="visible"/>
                                      </p:to>
                                    </p:set>
                                    <p:animEffect transition="in" filter="fade">
                                      <p:cBhvr>
                                        <p:cTn id="7" dur="1000"/>
                                        <p:tgtEl>
                                          <p:spTgt spid="500739"/>
                                        </p:tgtEl>
                                      </p:cBhvr>
                                    </p:animEffect>
                                    <p:anim calcmode="lin" valueType="num">
                                      <p:cBhvr>
                                        <p:cTn id="8" dur="1000" fill="hold"/>
                                        <p:tgtEl>
                                          <p:spTgt spid="500739"/>
                                        </p:tgtEl>
                                        <p:attrNameLst>
                                          <p:attrName>ppt_x</p:attrName>
                                        </p:attrNameLst>
                                      </p:cBhvr>
                                      <p:tavLst>
                                        <p:tav tm="0">
                                          <p:val>
                                            <p:strVal val="#ppt_x"/>
                                          </p:val>
                                        </p:tav>
                                        <p:tav tm="100000">
                                          <p:val>
                                            <p:strVal val="#ppt_x"/>
                                          </p:val>
                                        </p:tav>
                                      </p:tavLst>
                                    </p:anim>
                                    <p:anim calcmode="lin" valueType="num">
                                      <p:cBhvr>
                                        <p:cTn id="9" dur="1000" fill="hold"/>
                                        <p:tgtEl>
                                          <p:spTgt spid="50073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500753"/>
                                        </p:tgtEl>
                                        <p:attrNameLst>
                                          <p:attrName>style.visibility</p:attrName>
                                        </p:attrNameLst>
                                      </p:cBhvr>
                                      <p:to>
                                        <p:strVal val="visible"/>
                                      </p:to>
                                    </p:set>
                                    <p:animEffect transition="in" filter="wipe(down)">
                                      <p:cBhvr>
                                        <p:cTn id="14" dur="500"/>
                                        <p:tgtEl>
                                          <p:spTgt spid="500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85800" y="457200"/>
            <a:ext cx="77724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1">
            <a:spAutoFit/>
          </a:bodyPr>
          <a:lstStyle/>
          <a:p>
            <a:pPr algn="ctr" eaLnBrk="0" hangingPunct="0"/>
            <a:r>
              <a:rPr lang="en-US" sz="4400" b="1" dirty="0"/>
              <a:t>Symbols</a:t>
            </a:r>
          </a:p>
        </p:txBody>
      </p:sp>
      <p:sp>
        <p:nvSpPr>
          <p:cNvPr id="502787" name="Rectangle 3"/>
          <p:cNvSpPr>
            <a:spLocks noChangeArrowheads="1"/>
          </p:cNvSpPr>
          <p:nvPr/>
        </p:nvSpPr>
        <p:spPr bwMode="auto">
          <a:xfrm>
            <a:off x="685800" y="16764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buClr>
                <a:schemeClr val="tx2"/>
              </a:buClr>
              <a:buSzPct val="75000"/>
              <a:buFont typeface="Monotype Sorts"/>
              <a:buNone/>
            </a:pPr>
            <a:r>
              <a:rPr lang="en-US" sz="3200" u="none"/>
              <a:t>	If a neutral atom of an element has 78 electrons and 117 neutrons what is the </a:t>
            </a:r>
          </a:p>
          <a:p>
            <a:pPr marL="742950" lvl="1" indent="-285750" eaLnBrk="0" hangingPunct="0">
              <a:spcBef>
                <a:spcPct val="20000"/>
              </a:spcBef>
              <a:buClr>
                <a:schemeClr val="tx1"/>
              </a:buClr>
              <a:buFontTx/>
              <a:buChar char="–"/>
            </a:pPr>
            <a:r>
              <a:rPr lang="en-US" sz="3200" u="none"/>
              <a:t>Atomic number</a:t>
            </a:r>
          </a:p>
          <a:p>
            <a:pPr marL="742950" lvl="1" indent="-285750" eaLnBrk="0" hangingPunct="0">
              <a:spcBef>
                <a:spcPct val="20000"/>
              </a:spcBef>
              <a:buClr>
                <a:schemeClr val="tx1"/>
              </a:buClr>
              <a:buFontTx/>
              <a:buChar char="–"/>
            </a:pPr>
            <a:r>
              <a:rPr lang="en-US" sz="3200" u="none"/>
              <a:t>Mass number</a:t>
            </a:r>
          </a:p>
          <a:p>
            <a:pPr marL="742950" lvl="1" indent="-285750" eaLnBrk="0" hangingPunct="0">
              <a:spcBef>
                <a:spcPct val="20000"/>
              </a:spcBef>
              <a:buClr>
                <a:schemeClr val="tx1"/>
              </a:buClr>
              <a:buFontTx/>
              <a:buChar char="–"/>
            </a:pPr>
            <a:r>
              <a:rPr lang="en-US" sz="3200" u="none"/>
              <a:t>Number of protons</a:t>
            </a:r>
          </a:p>
          <a:p>
            <a:pPr marL="742950" lvl="1" indent="-285750" eaLnBrk="0" hangingPunct="0">
              <a:spcBef>
                <a:spcPct val="20000"/>
              </a:spcBef>
              <a:buClr>
                <a:schemeClr val="tx1"/>
              </a:buClr>
              <a:buFontTx/>
              <a:buChar char="–"/>
            </a:pPr>
            <a:r>
              <a:rPr lang="en-US" sz="3200" u="none"/>
              <a:t>Complete symbol</a:t>
            </a:r>
          </a:p>
        </p:txBody>
      </p:sp>
      <p:pic>
        <p:nvPicPr>
          <p:cNvPr id="502800" name="Picture 16" descr="Platinum">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563" y="280988"/>
            <a:ext cx="180816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2"/>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9F68C2DA-DC97-464A-8FE5-55D43C97ABCB}" type="slidenum">
              <a:rPr lang="en-US" u="none" smtClean="0"/>
              <a:pPr eaLnBrk="1" hangingPunct="1"/>
              <a:t>32</a:t>
            </a:fld>
            <a:endParaRPr lang="en-US" u="none"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02787"/>
                                        </p:tgtEl>
                                        <p:attrNameLst>
                                          <p:attrName>style.visibility</p:attrName>
                                        </p:attrNameLst>
                                      </p:cBhvr>
                                      <p:to>
                                        <p:strVal val="visible"/>
                                      </p:to>
                                    </p:set>
                                    <p:animEffect transition="in" filter="fade">
                                      <p:cBhvr>
                                        <p:cTn id="7" dur="1000"/>
                                        <p:tgtEl>
                                          <p:spTgt spid="502787"/>
                                        </p:tgtEl>
                                      </p:cBhvr>
                                    </p:animEffect>
                                    <p:anim calcmode="lin" valueType="num">
                                      <p:cBhvr>
                                        <p:cTn id="8" dur="1000" fill="hold"/>
                                        <p:tgtEl>
                                          <p:spTgt spid="502787"/>
                                        </p:tgtEl>
                                        <p:attrNameLst>
                                          <p:attrName>ppt_x</p:attrName>
                                        </p:attrNameLst>
                                      </p:cBhvr>
                                      <p:tavLst>
                                        <p:tav tm="0">
                                          <p:val>
                                            <p:strVal val="#ppt_x"/>
                                          </p:val>
                                        </p:tav>
                                        <p:tav tm="100000">
                                          <p:val>
                                            <p:strVal val="#ppt_x"/>
                                          </p:val>
                                        </p:tav>
                                      </p:tavLst>
                                    </p:anim>
                                    <p:anim calcmode="lin" valueType="num">
                                      <p:cBhvr>
                                        <p:cTn id="9" dur="1000" fill="hold"/>
                                        <p:tgtEl>
                                          <p:spTgt spid="50278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502800"/>
                                        </p:tgtEl>
                                        <p:attrNameLst>
                                          <p:attrName>style.visibility</p:attrName>
                                        </p:attrNameLst>
                                      </p:cBhvr>
                                      <p:to>
                                        <p:strVal val="visible"/>
                                      </p:to>
                                    </p:set>
                                    <p:animEffect transition="in" filter="dissolve">
                                      <p:cBhvr>
                                        <p:cTn id="14" dur="500"/>
                                        <p:tgtEl>
                                          <p:spTgt spid="502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0"/>
            <a:ext cx="7150100" cy="838200"/>
          </a:xfrm>
        </p:spPr>
        <p:txBody>
          <a:bodyPr/>
          <a:lstStyle/>
          <a:p>
            <a:pPr eaLnBrk="1" hangingPunct="1"/>
            <a:r>
              <a:rPr lang="en-US" dirty="0" smtClean="0"/>
              <a:t>Isotopes</a:t>
            </a:r>
          </a:p>
        </p:txBody>
      </p:sp>
      <p:sp>
        <p:nvSpPr>
          <p:cNvPr id="36867" name="Rectangle 3"/>
          <p:cNvSpPr>
            <a:spLocks noGrp="1" noChangeArrowheads="1"/>
          </p:cNvSpPr>
          <p:nvPr>
            <p:ph type="body" sz="half" idx="1"/>
          </p:nvPr>
        </p:nvSpPr>
        <p:spPr>
          <a:xfrm>
            <a:off x="457200" y="838200"/>
            <a:ext cx="8458200" cy="4525963"/>
          </a:xfrm>
        </p:spPr>
        <p:txBody>
          <a:bodyPr/>
          <a:lstStyle/>
          <a:p>
            <a:pPr eaLnBrk="1" hangingPunct="1"/>
            <a:r>
              <a:rPr lang="en-US" sz="2400" dirty="0" smtClean="0"/>
              <a:t>All atoms of an element are identical in atomic number but not in mass number.</a:t>
            </a:r>
          </a:p>
          <a:p>
            <a:pPr eaLnBrk="1" hangingPunct="1"/>
            <a:r>
              <a:rPr lang="en-US" sz="2400" dirty="0" smtClean="0"/>
              <a:t>Isotopes of an element are atoms that have different numbers of neutrons and, therefore, different mass numbers.</a:t>
            </a:r>
          </a:p>
          <a:p>
            <a:pPr lvl="2" eaLnBrk="1" hangingPunct="1"/>
            <a:r>
              <a:rPr lang="en-US" sz="1800" dirty="0" smtClean="0"/>
              <a:t>e.g.         ,        ,</a:t>
            </a:r>
          </a:p>
          <a:p>
            <a:pPr marL="393192" lvl="1" indent="0" eaLnBrk="1" hangingPunct="1">
              <a:buNone/>
            </a:pPr>
            <a:endParaRPr lang="en-US" sz="2000" dirty="0" smtClean="0"/>
          </a:p>
          <a:p>
            <a:pPr eaLnBrk="1" hangingPunct="1"/>
            <a:r>
              <a:rPr lang="en-US" sz="2400" dirty="0" smtClean="0"/>
              <a:t>Example Problem: Silicon has three naturally occurring isotopes, </a:t>
            </a:r>
            <a:r>
              <a:rPr lang="en-US" sz="2400" baseline="30000" dirty="0" smtClean="0"/>
              <a:t>28</a:t>
            </a:r>
            <a:r>
              <a:rPr lang="en-US" sz="2400" dirty="0" smtClean="0"/>
              <a:t>Si, </a:t>
            </a:r>
            <a:r>
              <a:rPr lang="en-US" sz="2400" baseline="30000" dirty="0" smtClean="0"/>
              <a:t>29</a:t>
            </a:r>
            <a:r>
              <a:rPr lang="en-US" sz="2400" dirty="0" smtClean="0"/>
              <a:t>Si, and </a:t>
            </a:r>
            <a:r>
              <a:rPr lang="en-US" sz="2400" baseline="30000" dirty="0" smtClean="0"/>
              <a:t>30</a:t>
            </a:r>
            <a:r>
              <a:rPr lang="en-US" sz="2400" dirty="0" smtClean="0"/>
              <a:t>Si. Determine the number of protons, neutrons, and electrons in each silicon isotope.</a:t>
            </a:r>
          </a:p>
        </p:txBody>
      </p:sp>
      <p:graphicFrame>
        <p:nvGraphicFramePr>
          <p:cNvPr id="36868" name="Object 4"/>
          <p:cNvGraphicFramePr>
            <a:graphicFrameLocks noGrp="1" noChangeAspect="1"/>
          </p:cNvGraphicFramePr>
          <p:nvPr>
            <p:ph sz="half" idx="2"/>
            <p:extLst>
              <p:ext uri="{D42A27DB-BD31-4B8C-83A1-F6EECF244321}">
                <p14:modId xmlns:p14="http://schemas.microsoft.com/office/powerpoint/2010/main" val="3722253200"/>
              </p:ext>
            </p:extLst>
          </p:nvPr>
        </p:nvGraphicFramePr>
        <p:xfrm>
          <a:off x="1905000" y="2743200"/>
          <a:ext cx="431800" cy="363537"/>
        </p:xfrm>
        <a:graphic>
          <a:graphicData uri="http://schemas.openxmlformats.org/presentationml/2006/ole">
            <mc:AlternateContent xmlns:mc="http://schemas.openxmlformats.org/markup-compatibility/2006">
              <mc:Choice xmlns:v="urn:schemas-microsoft-com:vml" Requires="v">
                <p:oleObj spid="_x0000_s36995" name="Equation" r:id="rId4" imgW="241195" imgH="203112" progId="Equation.3">
                  <p:embed/>
                </p:oleObj>
              </mc:Choice>
              <mc:Fallback>
                <p:oleObj name="Equation" r:id="rId4" imgW="241195" imgH="203112"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743200"/>
                        <a:ext cx="431800"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1"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B4B72484-BB46-4AC2-9C79-48571EB5C558}" type="slidenum">
              <a:rPr lang="en-US" u="none" smtClean="0"/>
              <a:pPr eaLnBrk="1" hangingPunct="1"/>
              <a:t>33</a:t>
            </a:fld>
            <a:endParaRPr lang="en-US" u="none" smtClean="0"/>
          </a:p>
        </p:txBody>
      </p:sp>
      <p:graphicFrame>
        <p:nvGraphicFramePr>
          <p:cNvPr id="36869" name="Object 6"/>
          <p:cNvGraphicFramePr>
            <a:graphicFrameLocks noChangeAspect="1"/>
          </p:cNvGraphicFramePr>
          <p:nvPr>
            <p:extLst>
              <p:ext uri="{D42A27DB-BD31-4B8C-83A1-F6EECF244321}">
                <p14:modId xmlns:p14="http://schemas.microsoft.com/office/powerpoint/2010/main" val="794670740"/>
              </p:ext>
            </p:extLst>
          </p:nvPr>
        </p:nvGraphicFramePr>
        <p:xfrm>
          <a:off x="2398713" y="2705100"/>
          <a:ext cx="496887" cy="419100"/>
        </p:xfrm>
        <a:graphic>
          <a:graphicData uri="http://schemas.openxmlformats.org/presentationml/2006/ole">
            <mc:AlternateContent xmlns:mc="http://schemas.openxmlformats.org/markup-compatibility/2006">
              <mc:Choice xmlns:v="urn:schemas-microsoft-com:vml" Requires="v">
                <p:oleObj spid="_x0000_s36996" name="Equation" r:id="rId6" imgW="241195" imgH="203112" progId="Equation.3">
                  <p:embed/>
                </p:oleObj>
              </mc:Choice>
              <mc:Fallback>
                <p:oleObj name="Equation" r:id="rId6" imgW="241195" imgH="203112"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8713" y="2705100"/>
                        <a:ext cx="496887"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0" name="Object 7"/>
          <p:cNvGraphicFramePr>
            <a:graphicFrameLocks noChangeAspect="1"/>
          </p:cNvGraphicFramePr>
          <p:nvPr>
            <p:extLst>
              <p:ext uri="{D42A27DB-BD31-4B8C-83A1-F6EECF244321}">
                <p14:modId xmlns:p14="http://schemas.microsoft.com/office/powerpoint/2010/main" val="1324660132"/>
              </p:ext>
            </p:extLst>
          </p:nvPr>
        </p:nvGraphicFramePr>
        <p:xfrm>
          <a:off x="2971800" y="2705100"/>
          <a:ext cx="496887" cy="419100"/>
        </p:xfrm>
        <a:graphic>
          <a:graphicData uri="http://schemas.openxmlformats.org/presentationml/2006/ole">
            <mc:AlternateContent xmlns:mc="http://schemas.openxmlformats.org/markup-compatibility/2006">
              <mc:Choice xmlns:v="urn:schemas-microsoft-com:vml" Requires="v">
                <p:oleObj spid="_x0000_s36997" name="Equation" r:id="rId8" imgW="241195" imgH="203112" progId="Equation.3">
                  <p:embed/>
                </p:oleObj>
              </mc:Choice>
              <mc:Fallback>
                <p:oleObj name="Equation" r:id="rId8" imgW="241195" imgH="203112"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2705100"/>
                        <a:ext cx="496887"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140704705"/>
              </p:ext>
            </p:extLst>
          </p:nvPr>
        </p:nvGraphicFramePr>
        <p:xfrm>
          <a:off x="1752600" y="472440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Isotope</a:t>
                      </a:r>
                      <a:endParaRPr lang="en-US" dirty="0"/>
                    </a:p>
                  </a:txBody>
                  <a:tcPr/>
                </a:tc>
                <a:tc>
                  <a:txBody>
                    <a:bodyPr/>
                    <a:lstStyle/>
                    <a:p>
                      <a:pPr algn="ctr"/>
                      <a:r>
                        <a:rPr lang="en-US" dirty="0" smtClean="0"/>
                        <a:t>Protons</a:t>
                      </a:r>
                      <a:endParaRPr lang="en-US" dirty="0"/>
                    </a:p>
                  </a:txBody>
                  <a:tcPr/>
                </a:tc>
                <a:tc>
                  <a:txBody>
                    <a:bodyPr/>
                    <a:lstStyle/>
                    <a:p>
                      <a:pPr algn="ctr"/>
                      <a:r>
                        <a:rPr lang="en-US" dirty="0" smtClean="0"/>
                        <a:t>Neutrons</a:t>
                      </a:r>
                      <a:endParaRPr lang="en-US" dirty="0"/>
                    </a:p>
                  </a:txBody>
                  <a:tcPr/>
                </a:tc>
                <a:tc>
                  <a:txBody>
                    <a:bodyPr/>
                    <a:lstStyle/>
                    <a:p>
                      <a:pPr algn="ctr"/>
                      <a:r>
                        <a:rPr lang="en-US" dirty="0" smtClean="0"/>
                        <a:t>Electrons</a:t>
                      </a:r>
                      <a:endParaRPr lang="en-US" dirty="0"/>
                    </a:p>
                  </a:txBody>
                  <a:tcPr/>
                </a:tc>
              </a:tr>
              <a:tr h="370840">
                <a:tc>
                  <a:txBody>
                    <a:bodyPr/>
                    <a:lstStyle/>
                    <a:p>
                      <a:pPr algn="ctr"/>
                      <a:r>
                        <a:rPr lang="en-US" baseline="30000" dirty="0" smtClean="0"/>
                        <a:t>28</a:t>
                      </a:r>
                      <a:r>
                        <a:rPr lang="en-US" dirty="0" smtClean="0"/>
                        <a:t>Si</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baseline="30000" dirty="0" smtClean="0"/>
                        <a:t>29</a:t>
                      </a:r>
                      <a:r>
                        <a:rPr lang="en-US" dirty="0" smtClean="0"/>
                        <a:t>Si</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pPr algn="ctr"/>
                      <a:r>
                        <a:rPr lang="en-US" baseline="30000" dirty="0" smtClean="0"/>
                        <a:t>30</a:t>
                      </a:r>
                      <a:r>
                        <a:rPr lang="en-US" dirty="0" smtClean="0"/>
                        <a:t>Si</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7" name="Slide Number Placeholder 4"/>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2BE60AD2-EFD4-4970-999E-25945E90ECF3}" type="slidenum">
              <a:rPr lang="en-US" u="none" smtClean="0"/>
              <a:pPr eaLnBrk="1" hangingPunct="1"/>
              <a:t>34</a:t>
            </a:fld>
            <a:endParaRPr lang="en-US" u="none" smtClean="0"/>
          </a:p>
        </p:txBody>
      </p:sp>
      <p:sp>
        <p:nvSpPr>
          <p:cNvPr id="37890" name="Rectangle 2"/>
          <p:cNvSpPr>
            <a:spLocks noGrp="1" noChangeArrowheads="1"/>
          </p:cNvSpPr>
          <p:nvPr>
            <p:ph type="title" idx="4294967295"/>
          </p:nvPr>
        </p:nvSpPr>
        <p:spPr>
          <a:xfrm>
            <a:off x="1003300" y="0"/>
            <a:ext cx="7150100" cy="1143000"/>
          </a:xfrm>
        </p:spPr>
        <p:txBody>
          <a:bodyPr/>
          <a:lstStyle/>
          <a:p>
            <a:pPr eaLnBrk="1" hangingPunct="1"/>
            <a:r>
              <a:rPr lang="en-US" dirty="0" smtClean="0"/>
              <a:t>Isotopes</a:t>
            </a:r>
          </a:p>
        </p:txBody>
      </p:sp>
      <p:sp>
        <p:nvSpPr>
          <p:cNvPr id="37891" name="Oval 8"/>
          <p:cNvSpPr>
            <a:spLocks noChangeAspect="1" noChangeArrowheads="1"/>
          </p:cNvSpPr>
          <p:nvPr/>
        </p:nvSpPr>
        <p:spPr bwMode="auto">
          <a:xfrm>
            <a:off x="340519" y="2489994"/>
            <a:ext cx="1590675" cy="1590675"/>
          </a:xfrm>
          <a:prstGeom prst="ellipse">
            <a:avLst/>
          </a:prstGeom>
          <a:gradFill rotWithShape="1">
            <a:gsLst>
              <a:gs pos="0">
                <a:schemeClr val="bg1">
                  <a:alpha val="49001"/>
                </a:schemeClr>
              </a:gs>
              <a:gs pos="100000">
                <a:srgbClr val="FFCC66">
                  <a:alpha val="62000"/>
                </a:srgbClr>
              </a:gs>
            </a:gsLst>
            <a:path path="shape">
              <a:fillToRect l="50000" t="50000" r="50000" b="50000"/>
            </a:path>
          </a:gradFill>
          <a:ln w="6350">
            <a:solidFill>
              <a:srgbClr val="FFCC99"/>
            </a:solidFill>
            <a:round/>
            <a:headEnd/>
            <a:tailEnd/>
          </a:ln>
        </p:spPr>
        <p:txBody>
          <a:bodyPr wrap="none" anchor="ctr"/>
          <a:lstStyle/>
          <a:p>
            <a:pPr algn="ctr"/>
            <a:endParaRPr lang="en-US" sz="1000" u="none"/>
          </a:p>
        </p:txBody>
      </p:sp>
      <p:sp>
        <p:nvSpPr>
          <p:cNvPr id="37892" name="Oval 9"/>
          <p:cNvSpPr>
            <a:spLocks noChangeArrowheads="1"/>
          </p:cNvSpPr>
          <p:nvPr/>
        </p:nvSpPr>
        <p:spPr bwMode="auto">
          <a:xfrm>
            <a:off x="723107" y="2913856"/>
            <a:ext cx="795337" cy="795338"/>
          </a:xfrm>
          <a:prstGeom prst="ellipse">
            <a:avLst/>
          </a:prstGeom>
          <a:gradFill rotWithShape="1">
            <a:gsLst>
              <a:gs pos="0">
                <a:schemeClr val="bg1">
                  <a:alpha val="48000"/>
                </a:schemeClr>
              </a:gs>
              <a:gs pos="100000">
                <a:srgbClr val="FFCC66">
                  <a:alpha val="75000"/>
                </a:srgbClr>
              </a:gs>
            </a:gsLst>
            <a:path path="shape">
              <a:fillToRect l="50000" t="50000" r="50000" b="50000"/>
            </a:path>
          </a:gradFill>
          <a:ln w="3175">
            <a:solidFill>
              <a:srgbClr val="FFCC99"/>
            </a:solidFill>
            <a:round/>
            <a:headEnd/>
            <a:tailEnd/>
          </a:ln>
        </p:spPr>
        <p:txBody>
          <a:bodyPr wrap="none" anchor="ctr"/>
          <a:lstStyle/>
          <a:p>
            <a:pPr algn="ctr"/>
            <a:endParaRPr lang="en-US" sz="1000" u="none"/>
          </a:p>
        </p:txBody>
      </p:sp>
      <p:sp>
        <p:nvSpPr>
          <p:cNvPr id="1034250" name="Freeform 10"/>
          <p:cNvSpPr>
            <a:spLocks/>
          </p:cNvSpPr>
          <p:nvPr/>
        </p:nvSpPr>
        <p:spPr bwMode="auto">
          <a:xfrm>
            <a:off x="1215232" y="2151856"/>
            <a:ext cx="1612900" cy="1095375"/>
          </a:xfrm>
          <a:custGeom>
            <a:avLst/>
            <a:gdLst>
              <a:gd name="T0" fmla="*/ 0 w 1016"/>
              <a:gd name="T1" fmla="*/ 2147483647 h 690"/>
              <a:gd name="T2" fmla="*/ 2147483647 w 1016"/>
              <a:gd name="T3" fmla="*/ 0 h 690"/>
              <a:gd name="T4" fmla="*/ 2147483647 w 1016"/>
              <a:gd name="T5" fmla="*/ 2147483647 h 690"/>
              <a:gd name="T6" fmla="*/ 0 w 1016"/>
              <a:gd name="T7" fmla="*/ 2147483647 h 690"/>
              <a:gd name="T8" fmla="*/ 0 60000 65536"/>
              <a:gd name="T9" fmla="*/ 0 60000 65536"/>
              <a:gd name="T10" fmla="*/ 0 60000 65536"/>
              <a:gd name="T11" fmla="*/ 0 60000 65536"/>
              <a:gd name="T12" fmla="*/ 0 w 1016"/>
              <a:gd name="T13" fmla="*/ 0 h 690"/>
              <a:gd name="T14" fmla="*/ 1016 w 1016"/>
              <a:gd name="T15" fmla="*/ 690 h 690"/>
            </a:gdLst>
            <a:ahLst/>
            <a:cxnLst>
              <a:cxn ang="T8">
                <a:pos x="T0" y="T1"/>
              </a:cxn>
              <a:cxn ang="T9">
                <a:pos x="T2" y="T3"/>
              </a:cxn>
              <a:cxn ang="T10">
                <a:pos x="T4" y="T5"/>
              </a:cxn>
              <a:cxn ang="T11">
                <a:pos x="T6" y="T7"/>
              </a:cxn>
            </a:cxnLst>
            <a:rect l="T12" t="T13" r="T14" b="T15"/>
            <a:pathLst>
              <a:path w="1016" h="690">
                <a:moveTo>
                  <a:pt x="0" y="690"/>
                </a:moveTo>
                <a:lnTo>
                  <a:pt x="581" y="0"/>
                </a:lnTo>
                <a:lnTo>
                  <a:pt x="1016" y="565"/>
                </a:lnTo>
                <a:lnTo>
                  <a:pt x="0" y="690"/>
                </a:lnTo>
                <a:close/>
              </a:path>
            </a:pathLst>
          </a:custGeom>
          <a:gradFill rotWithShape="1">
            <a:gsLst>
              <a:gs pos="0">
                <a:schemeClr val="bg1"/>
              </a:gs>
              <a:gs pos="100000">
                <a:schemeClr val="accent1">
                  <a:alpha val="39000"/>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11"/>
          <p:cNvGrpSpPr>
            <a:grpSpLocks/>
          </p:cNvGrpSpPr>
          <p:nvPr/>
        </p:nvGrpSpPr>
        <p:grpSpPr bwMode="auto">
          <a:xfrm>
            <a:off x="2128044" y="1499394"/>
            <a:ext cx="1571625" cy="1530350"/>
            <a:chOff x="4265" y="2212"/>
            <a:chExt cx="990" cy="964"/>
          </a:xfrm>
        </p:grpSpPr>
        <p:sp>
          <p:nvSpPr>
            <p:cNvPr id="37972" name="Oval 12"/>
            <p:cNvSpPr>
              <a:spLocks noChangeArrowheads="1"/>
            </p:cNvSpPr>
            <p:nvPr/>
          </p:nvSpPr>
          <p:spPr bwMode="auto">
            <a:xfrm>
              <a:off x="4603" y="2212"/>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73" name="Oval 13"/>
            <p:cNvSpPr>
              <a:spLocks noChangeArrowheads="1"/>
            </p:cNvSpPr>
            <p:nvPr/>
          </p:nvSpPr>
          <p:spPr bwMode="auto">
            <a:xfrm>
              <a:off x="4265" y="253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74" name="Oval 14"/>
            <p:cNvSpPr>
              <a:spLocks noChangeArrowheads="1"/>
            </p:cNvSpPr>
            <p:nvPr/>
          </p:nvSpPr>
          <p:spPr bwMode="auto">
            <a:xfrm>
              <a:off x="4603" y="2873"/>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75" name="Oval 15"/>
            <p:cNvSpPr>
              <a:spLocks noChangeArrowheads="1"/>
            </p:cNvSpPr>
            <p:nvPr/>
          </p:nvSpPr>
          <p:spPr bwMode="auto">
            <a:xfrm>
              <a:off x="4952" y="253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76" name="Oval 16"/>
            <p:cNvSpPr>
              <a:spLocks noChangeArrowheads="1"/>
            </p:cNvSpPr>
            <p:nvPr/>
          </p:nvSpPr>
          <p:spPr bwMode="auto">
            <a:xfrm>
              <a:off x="4406" y="2338"/>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u="none"/>
                <a:t>+</a:t>
              </a:r>
            </a:p>
            <a:p>
              <a:r>
                <a:rPr lang="en-US" sz="1000" u="none"/>
                <a:t> </a:t>
              </a:r>
            </a:p>
          </p:txBody>
        </p:sp>
        <p:sp>
          <p:nvSpPr>
            <p:cNvPr id="37977" name="Oval 17"/>
            <p:cNvSpPr>
              <a:spLocks noChangeArrowheads="1"/>
            </p:cNvSpPr>
            <p:nvPr/>
          </p:nvSpPr>
          <p:spPr bwMode="auto">
            <a:xfrm>
              <a:off x="4406" y="2748"/>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u="none"/>
            </a:p>
            <a:p>
              <a:r>
                <a:rPr lang="en-US" u="none"/>
                <a:t>+  </a:t>
              </a:r>
            </a:p>
            <a:p>
              <a:r>
                <a:rPr lang="en-US" sz="1000" u="none"/>
                <a:t> </a:t>
              </a:r>
            </a:p>
          </p:txBody>
        </p:sp>
        <p:sp>
          <p:nvSpPr>
            <p:cNvPr id="37978" name="Oval 18"/>
            <p:cNvSpPr>
              <a:spLocks noChangeArrowheads="1"/>
            </p:cNvSpPr>
            <p:nvPr/>
          </p:nvSpPr>
          <p:spPr bwMode="auto">
            <a:xfrm>
              <a:off x="4451" y="251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79" name="Oval 19"/>
            <p:cNvSpPr>
              <a:spLocks noChangeArrowheads="1"/>
            </p:cNvSpPr>
            <p:nvPr/>
          </p:nvSpPr>
          <p:spPr bwMode="auto">
            <a:xfrm>
              <a:off x="4810" y="2733"/>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endParaRPr lang="en-US" u="none"/>
            </a:p>
            <a:p>
              <a:pPr algn="r"/>
              <a:r>
                <a:rPr lang="en-US" u="none"/>
                <a:t>+</a:t>
              </a:r>
            </a:p>
            <a:p>
              <a:pPr algn="r"/>
              <a:r>
                <a:rPr lang="en-US" sz="1000" u="none"/>
                <a:t> </a:t>
              </a:r>
            </a:p>
          </p:txBody>
        </p:sp>
        <p:sp>
          <p:nvSpPr>
            <p:cNvPr id="37980" name="Oval 20"/>
            <p:cNvSpPr>
              <a:spLocks noChangeArrowheads="1"/>
            </p:cNvSpPr>
            <p:nvPr/>
          </p:nvSpPr>
          <p:spPr bwMode="auto">
            <a:xfrm>
              <a:off x="4810" y="2338"/>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r>
                <a:rPr lang="en-US" u="none"/>
                <a:t>+</a:t>
              </a:r>
            </a:p>
            <a:p>
              <a:pPr algn="r"/>
              <a:r>
                <a:rPr lang="en-US" sz="1000" u="none"/>
                <a:t> </a:t>
              </a:r>
            </a:p>
          </p:txBody>
        </p:sp>
        <p:sp>
          <p:nvSpPr>
            <p:cNvPr id="37981" name="Oval 21"/>
            <p:cNvSpPr>
              <a:spLocks noChangeArrowheads="1"/>
            </p:cNvSpPr>
            <p:nvPr/>
          </p:nvSpPr>
          <p:spPr bwMode="auto">
            <a:xfrm>
              <a:off x="4790" y="251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82" name="Oval 22"/>
            <p:cNvSpPr>
              <a:spLocks noChangeArrowheads="1"/>
            </p:cNvSpPr>
            <p:nvPr/>
          </p:nvSpPr>
          <p:spPr bwMode="auto">
            <a:xfrm>
              <a:off x="4602" y="2681"/>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u="none"/>
                <a:t>+</a:t>
              </a:r>
              <a:endParaRPr lang="en-US" sz="1000" u="none"/>
            </a:p>
          </p:txBody>
        </p:sp>
        <p:sp>
          <p:nvSpPr>
            <p:cNvPr id="37983" name="Oval 23"/>
            <p:cNvSpPr>
              <a:spLocks noChangeArrowheads="1"/>
            </p:cNvSpPr>
            <p:nvPr/>
          </p:nvSpPr>
          <p:spPr bwMode="auto">
            <a:xfrm>
              <a:off x="4603" y="2383"/>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u="none"/>
                <a:t>+</a:t>
              </a:r>
              <a:endParaRPr lang="en-US" sz="1000" u="none"/>
            </a:p>
          </p:txBody>
        </p:sp>
      </p:grpSp>
      <p:sp>
        <p:nvSpPr>
          <p:cNvPr id="37895" name="Text Box 24"/>
          <p:cNvSpPr txBox="1">
            <a:spLocks noChangeArrowheads="1"/>
          </p:cNvSpPr>
          <p:nvPr/>
        </p:nvSpPr>
        <p:spPr bwMode="auto">
          <a:xfrm>
            <a:off x="261144" y="2296319"/>
            <a:ext cx="676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b="1" u="none"/>
              <a:t>Nucleus</a:t>
            </a:r>
          </a:p>
        </p:txBody>
      </p:sp>
      <p:sp>
        <p:nvSpPr>
          <p:cNvPr id="37896" name="Text Box 25"/>
          <p:cNvSpPr txBox="1">
            <a:spLocks noChangeArrowheads="1"/>
          </p:cNvSpPr>
          <p:nvPr/>
        </p:nvSpPr>
        <p:spPr bwMode="auto">
          <a:xfrm>
            <a:off x="1113632" y="2061369"/>
            <a:ext cx="760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b="1" u="none"/>
              <a:t>Electrons</a:t>
            </a:r>
          </a:p>
        </p:txBody>
      </p:sp>
      <p:sp>
        <p:nvSpPr>
          <p:cNvPr id="37897" name="Line 29"/>
          <p:cNvSpPr>
            <a:spLocks noChangeShapeType="1"/>
          </p:cNvSpPr>
          <p:nvPr/>
        </p:nvSpPr>
        <p:spPr bwMode="auto">
          <a:xfrm>
            <a:off x="658019" y="2493169"/>
            <a:ext cx="411163" cy="7350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8" name="Line 30"/>
          <p:cNvSpPr>
            <a:spLocks noChangeShapeType="1"/>
          </p:cNvSpPr>
          <p:nvPr/>
        </p:nvSpPr>
        <p:spPr bwMode="auto">
          <a:xfrm flipH="1">
            <a:off x="1161257" y="2296319"/>
            <a:ext cx="252412" cy="617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Line 31"/>
          <p:cNvSpPr>
            <a:spLocks noChangeShapeType="1"/>
          </p:cNvSpPr>
          <p:nvPr/>
        </p:nvSpPr>
        <p:spPr bwMode="auto">
          <a:xfrm>
            <a:off x="1413669" y="2296319"/>
            <a:ext cx="0" cy="31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01"/>
          <p:cNvGrpSpPr>
            <a:grpSpLocks/>
          </p:cNvGrpSpPr>
          <p:nvPr/>
        </p:nvGrpSpPr>
        <p:grpSpPr bwMode="auto">
          <a:xfrm>
            <a:off x="2536032" y="1412081"/>
            <a:ext cx="1763712" cy="1893888"/>
            <a:chOff x="2003" y="1062"/>
            <a:chExt cx="1111" cy="1193"/>
          </a:xfrm>
        </p:grpSpPr>
        <p:sp>
          <p:nvSpPr>
            <p:cNvPr id="37967" name="Text Box 26"/>
            <p:cNvSpPr txBox="1">
              <a:spLocks noChangeArrowheads="1"/>
            </p:cNvSpPr>
            <p:nvPr/>
          </p:nvSpPr>
          <p:spPr bwMode="auto">
            <a:xfrm>
              <a:off x="2003" y="2101"/>
              <a:ext cx="4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b="1" u="none"/>
                <a:t>Nucleus</a:t>
              </a:r>
            </a:p>
          </p:txBody>
        </p:sp>
        <p:sp>
          <p:nvSpPr>
            <p:cNvPr id="37968" name="Text Box 27"/>
            <p:cNvSpPr txBox="1">
              <a:spLocks noChangeArrowheads="1"/>
            </p:cNvSpPr>
            <p:nvPr/>
          </p:nvSpPr>
          <p:spPr bwMode="auto">
            <a:xfrm>
              <a:off x="2691" y="1062"/>
              <a:ext cx="4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b="1" u="none"/>
                <a:t>Neutron</a:t>
              </a:r>
            </a:p>
          </p:txBody>
        </p:sp>
        <p:sp>
          <p:nvSpPr>
            <p:cNvPr id="37969" name="Text Box 28"/>
            <p:cNvSpPr txBox="1">
              <a:spLocks noChangeArrowheads="1"/>
            </p:cNvSpPr>
            <p:nvPr/>
          </p:nvSpPr>
          <p:spPr bwMode="auto">
            <a:xfrm>
              <a:off x="2693" y="1817"/>
              <a:ext cx="3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b="1" u="none"/>
                <a:t>Proton</a:t>
              </a:r>
            </a:p>
          </p:txBody>
        </p:sp>
        <p:sp>
          <p:nvSpPr>
            <p:cNvPr id="37970" name="Line 32"/>
            <p:cNvSpPr>
              <a:spLocks noChangeShapeType="1"/>
            </p:cNvSpPr>
            <p:nvPr/>
          </p:nvSpPr>
          <p:spPr bwMode="auto">
            <a:xfrm flipH="1">
              <a:off x="2691" y="1216"/>
              <a:ext cx="45" cy="2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71" name="Line 33"/>
            <p:cNvSpPr>
              <a:spLocks noChangeShapeType="1"/>
            </p:cNvSpPr>
            <p:nvPr/>
          </p:nvSpPr>
          <p:spPr bwMode="auto">
            <a:xfrm flipH="1">
              <a:off x="2574" y="1889"/>
              <a:ext cx="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02"/>
          <p:cNvGrpSpPr>
            <a:grpSpLocks/>
          </p:cNvGrpSpPr>
          <p:nvPr/>
        </p:nvGrpSpPr>
        <p:grpSpPr bwMode="auto">
          <a:xfrm>
            <a:off x="2123282" y="3459956"/>
            <a:ext cx="1208087" cy="963613"/>
            <a:chOff x="1743" y="2352"/>
            <a:chExt cx="761" cy="607"/>
          </a:xfrm>
        </p:grpSpPr>
        <p:sp>
          <p:nvSpPr>
            <p:cNvPr id="37965" name="Rectangle 7"/>
            <p:cNvSpPr>
              <a:spLocks noChangeArrowheads="1"/>
            </p:cNvSpPr>
            <p:nvPr/>
          </p:nvSpPr>
          <p:spPr bwMode="auto">
            <a:xfrm>
              <a:off x="1746" y="2352"/>
              <a:ext cx="758" cy="607"/>
            </a:xfrm>
            <a:prstGeom prst="rect">
              <a:avLst/>
            </a:prstGeom>
            <a:solidFill>
              <a:srgbClr val="FFCC66">
                <a:alpha val="23921"/>
              </a:srgbClr>
            </a:solidFill>
            <a:ln w="9525">
              <a:solidFill>
                <a:srgbClr val="333333"/>
              </a:solidFill>
              <a:miter lim="800000"/>
              <a:headEnd/>
              <a:tailEnd/>
            </a:ln>
          </p:spPr>
          <p:txBody>
            <a:bodyPr wrap="none" anchor="ctr"/>
            <a:lstStyle/>
            <a:p>
              <a:pPr algn="ctr"/>
              <a:endParaRPr lang="en-US" sz="1000" u="none"/>
            </a:p>
          </p:txBody>
        </p:sp>
        <p:sp>
          <p:nvSpPr>
            <p:cNvPr id="37966" name="Text Box 34"/>
            <p:cNvSpPr txBox="1">
              <a:spLocks noChangeArrowheads="1"/>
            </p:cNvSpPr>
            <p:nvPr/>
          </p:nvSpPr>
          <p:spPr bwMode="auto">
            <a:xfrm>
              <a:off x="1743" y="2367"/>
              <a:ext cx="6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400" b="1" u="none"/>
                <a:t>Carbon-12</a:t>
              </a:r>
            </a:p>
          </p:txBody>
        </p:sp>
      </p:grpSp>
      <p:sp>
        <p:nvSpPr>
          <p:cNvPr id="1034275" name="Text Box 35"/>
          <p:cNvSpPr txBox="1">
            <a:spLocks noChangeArrowheads="1"/>
          </p:cNvSpPr>
          <p:nvPr/>
        </p:nvSpPr>
        <p:spPr bwMode="auto">
          <a:xfrm>
            <a:off x="2134394" y="3693319"/>
            <a:ext cx="11969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400" u="none"/>
              <a:t>Neutrons  	6</a:t>
            </a:r>
          </a:p>
          <a:p>
            <a:pPr eaLnBrk="1" hangingPunct="1"/>
            <a:r>
              <a:rPr lang="en-US" sz="1400" u="none"/>
              <a:t>Protons  	6</a:t>
            </a:r>
          </a:p>
          <a:p>
            <a:pPr eaLnBrk="1" hangingPunct="1"/>
            <a:r>
              <a:rPr lang="en-US" sz="1400" u="none"/>
              <a:t>Electrons	6</a:t>
            </a:r>
          </a:p>
        </p:txBody>
      </p:sp>
      <p:grpSp>
        <p:nvGrpSpPr>
          <p:cNvPr id="37903" name="Group 36"/>
          <p:cNvGrpSpPr>
            <a:grpSpLocks noChangeAspect="1"/>
          </p:cNvGrpSpPr>
          <p:nvPr/>
        </p:nvGrpSpPr>
        <p:grpSpPr bwMode="auto">
          <a:xfrm>
            <a:off x="1004094" y="3199606"/>
            <a:ext cx="238125" cy="231775"/>
            <a:chOff x="4265" y="2212"/>
            <a:chExt cx="990" cy="964"/>
          </a:xfrm>
        </p:grpSpPr>
        <p:sp>
          <p:nvSpPr>
            <p:cNvPr id="37953" name="Oval 37"/>
            <p:cNvSpPr>
              <a:spLocks noChangeAspect="1" noChangeArrowheads="1"/>
            </p:cNvSpPr>
            <p:nvPr/>
          </p:nvSpPr>
          <p:spPr bwMode="auto">
            <a:xfrm>
              <a:off x="4603" y="2212"/>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54" name="Oval 38"/>
            <p:cNvSpPr>
              <a:spLocks noChangeAspect="1" noChangeArrowheads="1"/>
            </p:cNvSpPr>
            <p:nvPr/>
          </p:nvSpPr>
          <p:spPr bwMode="auto">
            <a:xfrm>
              <a:off x="4265" y="253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55" name="Oval 39"/>
            <p:cNvSpPr>
              <a:spLocks noChangeAspect="1" noChangeArrowheads="1"/>
            </p:cNvSpPr>
            <p:nvPr/>
          </p:nvSpPr>
          <p:spPr bwMode="auto">
            <a:xfrm>
              <a:off x="4603" y="2873"/>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56" name="Oval 40"/>
            <p:cNvSpPr>
              <a:spLocks noChangeAspect="1" noChangeArrowheads="1"/>
            </p:cNvSpPr>
            <p:nvPr/>
          </p:nvSpPr>
          <p:spPr bwMode="auto">
            <a:xfrm>
              <a:off x="4952" y="253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57" name="Oval 41"/>
            <p:cNvSpPr>
              <a:spLocks noChangeAspect="1" noChangeArrowheads="1"/>
            </p:cNvSpPr>
            <p:nvPr/>
          </p:nvSpPr>
          <p:spPr bwMode="auto">
            <a:xfrm>
              <a:off x="4406" y="2338"/>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u="none"/>
                <a:t> </a:t>
              </a:r>
            </a:p>
            <a:p>
              <a:r>
                <a:rPr lang="en-US" sz="1000" u="none"/>
                <a:t> </a:t>
              </a:r>
            </a:p>
          </p:txBody>
        </p:sp>
        <p:sp>
          <p:nvSpPr>
            <p:cNvPr id="37958" name="Oval 42"/>
            <p:cNvSpPr>
              <a:spLocks noChangeAspect="1" noChangeArrowheads="1"/>
            </p:cNvSpPr>
            <p:nvPr/>
          </p:nvSpPr>
          <p:spPr bwMode="auto">
            <a:xfrm>
              <a:off x="4406" y="2748"/>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u="none"/>
            </a:p>
            <a:p>
              <a:r>
                <a:rPr lang="en-US" u="none"/>
                <a:t>   </a:t>
              </a:r>
            </a:p>
            <a:p>
              <a:r>
                <a:rPr lang="en-US" sz="1000" u="none"/>
                <a:t> </a:t>
              </a:r>
            </a:p>
          </p:txBody>
        </p:sp>
        <p:sp>
          <p:nvSpPr>
            <p:cNvPr id="37959" name="Oval 43"/>
            <p:cNvSpPr>
              <a:spLocks noChangeAspect="1" noChangeArrowheads="1"/>
            </p:cNvSpPr>
            <p:nvPr/>
          </p:nvSpPr>
          <p:spPr bwMode="auto">
            <a:xfrm>
              <a:off x="4451" y="251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60" name="Oval 44"/>
            <p:cNvSpPr>
              <a:spLocks noChangeAspect="1" noChangeArrowheads="1"/>
            </p:cNvSpPr>
            <p:nvPr/>
          </p:nvSpPr>
          <p:spPr bwMode="auto">
            <a:xfrm>
              <a:off x="4810" y="2733"/>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endParaRPr lang="en-US" u="none"/>
            </a:p>
            <a:p>
              <a:pPr algn="r"/>
              <a:r>
                <a:rPr lang="en-US" u="none"/>
                <a:t> </a:t>
              </a:r>
            </a:p>
            <a:p>
              <a:pPr algn="r"/>
              <a:r>
                <a:rPr lang="en-US" sz="1000" u="none"/>
                <a:t> </a:t>
              </a:r>
            </a:p>
          </p:txBody>
        </p:sp>
        <p:sp>
          <p:nvSpPr>
            <p:cNvPr id="37961" name="Oval 45"/>
            <p:cNvSpPr>
              <a:spLocks noChangeAspect="1" noChangeArrowheads="1"/>
            </p:cNvSpPr>
            <p:nvPr/>
          </p:nvSpPr>
          <p:spPr bwMode="auto">
            <a:xfrm>
              <a:off x="4810" y="2338"/>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r>
                <a:rPr lang="en-US" u="none"/>
                <a:t> </a:t>
              </a:r>
            </a:p>
            <a:p>
              <a:pPr algn="r"/>
              <a:r>
                <a:rPr lang="en-US" sz="1000" u="none"/>
                <a:t> </a:t>
              </a:r>
            </a:p>
          </p:txBody>
        </p:sp>
        <p:sp>
          <p:nvSpPr>
            <p:cNvPr id="37962" name="Oval 46"/>
            <p:cNvSpPr>
              <a:spLocks noChangeAspect="1" noChangeArrowheads="1"/>
            </p:cNvSpPr>
            <p:nvPr/>
          </p:nvSpPr>
          <p:spPr bwMode="auto">
            <a:xfrm>
              <a:off x="4790" y="2515"/>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63" name="Oval 47"/>
            <p:cNvSpPr>
              <a:spLocks noChangeAspect="1" noChangeArrowheads="1"/>
            </p:cNvSpPr>
            <p:nvPr/>
          </p:nvSpPr>
          <p:spPr bwMode="auto">
            <a:xfrm>
              <a:off x="4602" y="2681"/>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u="none"/>
                <a:t> </a:t>
              </a:r>
              <a:endParaRPr lang="en-US" sz="1000" u="none"/>
            </a:p>
          </p:txBody>
        </p:sp>
        <p:sp>
          <p:nvSpPr>
            <p:cNvPr id="37964" name="Oval 48"/>
            <p:cNvSpPr>
              <a:spLocks noChangeAspect="1" noChangeArrowheads="1"/>
            </p:cNvSpPr>
            <p:nvPr/>
          </p:nvSpPr>
          <p:spPr bwMode="auto">
            <a:xfrm>
              <a:off x="4603" y="2383"/>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u="none"/>
                <a:t> </a:t>
              </a:r>
              <a:endParaRPr lang="en-US" sz="1000" u="none"/>
            </a:p>
          </p:txBody>
        </p:sp>
      </p:grpSp>
      <p:sp>
        <p:nvSpPr>
          <p:cNvPr id="37904" name="Oval 50"/>
          <p:cNvSpPr>
            <a:spLocks noChangeAspect="1" noChangeArrowheads="1"/>
          </p:cNvSpPr>
          <p:nvPr/>
        </p:nvSpPr>
        <p:spPr bwMode="auto">
          <a:xfrm>
            <a:off x="5785644" y="4080669"/>
            <a:ext cx="1590675" cy="1590675"/>
          </a:xfrm>
          <a:prstGeom prst="ellipse">
            <a:avLst/>
          </a:prstGeom>
          <a:gradFill rotWithShape="1">
            <a:gsLst>
              <a:gs pos="0">
                <a:schemeClr val="bg1">
                  <a:alpha val="49001"/>
                </a:schemeClr>
              </a:gs>
              <a:gs pos="100000">
                <a:srgbClr val="FFCC66">
                  <a:alpha val="62000"/>
                </a:srgbClr>
              </a:gs>
            </a:gsLst>
            <a:path path="shape">
              <a:fillToRect l="50000" t="50000" r="50000" b="50000"/>
            </a:path>
          </a:gradFill>
          <a:ln w="6350">
            <a:solidFill>
              <a:srgbClr val="FFCC99"/>
            </a:solidFill>
            <a:round/>
            <a:headEnd/>
            <a:tailEnd/>
          </a:ln>
        </p:spPr>
        <p:txBody>
          <a:bodyPr wrap="none" anchor="ctr"/>
          <a:lstStyle/>
          <a:p>
            <a:pPr algn="ctr"/>
            <a:endParaRPr lang="en-US" sz="1000" u="none"/>
          </a:p>
        </p:txBody>
      </p:sp>
      <p:sp>
        <p:nvSpPr>
          <p:cNvPr id="37905" name="Oval 51"/>
          <p:cNvSpPr>
            <a:spLocks noChangeArrowheads="1"/>
          </p:cNvSpPr>
          <p:nvPr/>
        </p:nvSpPr>
        <p:spPr bwMode="auto">
          <a:xfrm>
            <a:off x="6168232" y="4504531"/>
            <a:ext cx="795337" cy="795338"/>
          </a:xfrm>
          <a:prstGeom prst="ellipse">
            <a:avLst/>
          </a:prstGeom>
          <a:gradFill rotWithShape="1">
            <a:gsLst>
              <a:gs pos="0">
                <a:schemeClr val="bg1">
                  <a:alpha val="48000"/>
                </a:schemeClr>
              </a:gs>
              <a:gs pos="100000">
                <a:srgbClr val="FFCC66">
                  <a:alpha val="75000"/>
                </a:srgbClr>
              </a:gs>
            </a:gsLst>
            <a:path path="shape">
              <a:fillToRect l="50000" t="50000" r="50000" b="50000"/>
            </a:path>
          </a:gradFill>
          <a:ln w="3175">
            <a:solidFill>
              <a:srgbClr val="FFCC99"/>
            </a:solidFill>
            <a:round/>
            <a:headEnd/>
            <a:tailEnd/>
          </a:ln>
        </p:spPr>
        <p:txBody>
          <a:bodyPr wrap="none" anchor="ctr"/>
          <a:lstStyle/>
          <a:p>
            <a:pPr algn="ctr"/>
            <a:endParaRPr lang="en-US" sz="1000" u="none"/>
          </a:p>
        </p:txBody>
      </p:sp>
      <p:sp>
        <p:nvSpPr>
          <p:cNvPr id="1034292" name="Freeform 52"/>
          <p:cNvSpPr>
            <a:spLocks/>
          </p:cNvSpPr>
          <p:nvPr/>
        </p:nvSpPr>
        <p:spPr bwMode="auto">
          <a:xfrm rot="-6739516">
            <a:off x="4845845" y="3742531"/>
            <a:ext cx="1612900" cy="1095375"/>
          </a:xfrm>
          <a:custGeom>
            <a:avLst/>
            <a:gdLst>
              <a:gd name="T0" fmla="*/ 0 w 1016"/>
              <a:gd name="T1" fmla="*/ 2147483647 h 690"/>
              <a:gd name="T2" fmla="*/ 2147483647 w 1016"/>
              <a:gd name="T3" fmla="*/ 0 h 690"/>
              <a:gd name="T4" fmla="*/ 2147483647 w 1016"/>
              <a:gd name="T5" fmla="*/ 2147483647 h 690"/>
              <a:gd name="T6" fmla="*/ 0 w 1016"/>
              <a:gd name="T7" fmla="*/ 2147483647 h 690"/>
              <a:gd name="T8" fmla="*/ 0 60000 65536"/>
              <a:gd name="T9" fmla="*/ 0 60000 65536"/>
              <a:gd name="T10" fmla="*/ 0 60000 65536"/>
              <a:gd name="T11" fmla="*/ 0 60000 65536"/>
              <a:gd name="T12" fmla="*/ 0 w 1016"/>
              <a:gd name="T13" fmla="*/ 0 h 690"/>
              <a:gd name="T14" fmla="*/ 1016 w 1016"/>
              <a:gd name="T15" fmla="*/ 690 h 690"/>
            </a:gdLst>
            <a:ahLst/>
            <a:cxnLst>
              <a:cxn ang="T8">
                <a:pos x="T0" y="T1"/>
              </a:cxn>
              <a:cxn ang="T9">
                <a:pos x="T2" y="T3"/>
              </a:cxn>
              <a:cxn ang="T10">
                <a:pos x="T4" y="T5"/>
              </a:cxn>
              <a:cxn ang="T11">
                <a:pos x="T6" y="T7"/>
              </a:cxn>
            </a:cxnLst>
            <a:rect l="T12" t="T13" r="T14" b="T15"/>
            <a:pathLst>
              <a:path w="1016" h="690">
                <a:moveTo>
                  <a:pt x="0" y="690"/>
                </a:moveTo>
                <a:lnTo>
                  <a:pt x="581" y="0"/>
                </a:lnTo>
                <a:lnTo>
                  <a:pt x="1016" y="565"/>
                </a:lnTo>
                <a:lnTo>
                  <a:pt x="0" y="690"/>
                </a:lnTo>
                <a:close/>
              </a:path>
            </a:pathLst>
          </a:custGeom>
          <a:gradFill rotWithShape="1">
            <a:gsLst>
              <a:gs pos="0">
                <a:schemeClr val="bg1"/>
              </a:gs>
              <a:gs pos="100000">
                <a:schemeClr val="accent1">
                  <a:alpha val="39000"/>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Text Box 66"/>
          <p:cNvSpPr txBox="1">
            <a:spLocks noChangeArrowheads="1"/>
          </p:cNvSpPr>
          <p:nvPr/>
        </p:nvSpPr>
        <p:spPr bwMode="auto">
          <a:xfrm>
            <a:off x="5491957" y="5426869"/>
            <a:ext cx="676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b="1" u="none"/>
              <a:t>Nucleus</a:t>
            </a:r>
          </a:p>
        </p:txBody>
      </p:sp>
      <p:sp>
        <p:nvSpPr>
          <p:cNvPr id="37908" name="Text Box 67"/>
          <p:cNvSpPr txBox="1">
            <a:spLocks noChangeArrowheads="1"/>
          </p:cNvSpPr>
          <p:nvPr/>
        </p:nvSpPr>
        <p:spPr bwMode="auto">
          <a:xfrm>
            <a:off x="6558757" y="3652044"/>
            <a:ext cx="760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b="1" u="none"/>
              <a:t>Electrons</a:t>
            </a:r>
          </a:p>
        </p:txBody>
      </p:sp>
      <p:sp>
        <p:nvSpPr>
          <p:cNvPr id="37909" name="Line 72"/>
          <p:cNvSpPr>
            <a:spLocks noChangeShapeType="1"/>
          </p:cNvSpPr>
          <p:nvPr/>
        </p:nvSpPr>
        <p:spPr bwMode="auto">
          <a:xfrm flipH="1">
            <a:off x="6606382" y="3886994"/>
            <a:ext cx="252412" cy="617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0" name="Line 73"/>
          <p:cNvSpPr>
            <a:spLocks noChangeShapeType="1"/>
          </p:cNvSpPr>
          <p:nvPr/>
        </p:nvSpPr>
        <p:spPr bwMode="auto">
          <a:xfrm>
            <a:off x="6858794" y="3886994"/>
            <a:ext cx="0" cy="31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 name="Group 104"/>
          <p:cNvGrpSpPr>
            <a:grpSpLocks/>
          </p:cNvGrpSpPr>
          <p:nvPr/>
        </p:nvGrpSpPr>
        <p:grpSpPr bwMode="auto">
          <a:xfrm>
            <a:off x="4225132" y="4904581"/>
            <a:ext cx="1208087" cy="963613"/>
            <a:chOff x="3067" y="3262"/>
            <a:chExt cx="761" cy="607"/>
          </a:xfrm>
        </p:grpSpPr>
        <p:sp>
          <p:nvSpPr>
            <p:cNvPr id="37951" name="Rectangle 49"/>
            <p:cNvSpPr>
              <a:spLocks noChangeArrowheads="1"/>
            </p:cNvSpPr>
            <p:nvPr/>
          </p:nvSpPr>
          <p:spPr bwMode="auto">
            <a:xfrm>
              <a:off x="3070" y="3262"/>
              <a:ext cx="758" cy="607"/>
            </a:xfrm>
            <a:prstGeom prst="rect">
              <a:avLst/>
            </a:prstGeom>
            <a:solidFill>
              <a:srgbClr val="FFCC66">
                <a:alpha val="23921"/>
              </a:srgbClr>
            </a:solidFill>
            <a:ln w="9525">
              <a:solidFill>
                <a:srgbClr val="333333"/>
              </a:solidFill>
              <a:miter lim="800000"/>
              <a:headEnd/>
              <a:tailEnd/>
            </a:ln>
          </p:spPr>
          <p:txBody>
            <a:bodyPr wrap="none" anchor="ctr"/>
            <a:lstStyle/>
            <a:p>
              <a:pPr algn="ctr"/>
              <a:endParaRPr lang="en-US" sz="1000" u="none"/>
            </a:p>
          </p:txBody>
        </p:sp>
        <p:sp>
          <p:nvSpPr>
            <p:cNvPr id="37952" name="Text Box 76"/>
            <p:cNvSpPr txBox="1">
              <a:spLocks noChangeArrowheads="1"/>
            </p:cNvSpPr>
            <p:nvPr/>
          </p:nvSpPr>
          <p:spPr bwMode="auto">
            <a:xfrm>
              <a:off x="3067" y="3277"/>
              <a:ext cx="6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400" b="1" u="none"/>
                <a:t>Carbon-14</a:t>
              </a:r>
            </a:p>
          </p:txBody>
        </p:sp>
      </p:grpSp>
      <p:sp>
        <p:nvSpPr>
          <p:cNvPr id="1034317" name="Text Box 77"/>
          <p:cNvSpPr txBox="1">
            <a:spLocks noChangeArrowheads="1"/>
          </p:cNvSpPr>
          <p:nvPr/>
        </p:nvSpPr>
        <p:spPr bwMode="auto">
          <a:xfrm>
            <a:off x="4236244" y="5137944"/>
            <a:ext cx="11969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400" u="none"/>
              <a:t>Neutrons  	8</a:t>
            </a:r>
          </a:p>
          <a:p>
            <a:pPr eaLnBrk="1" hangingPunct="1"/>
            <a:r>
              <a:rPr lang="en-US" sz="1400" u="none"/>
              <a:t>Protons  	6</a:t>
            </a:r>
          </a:p>
          <a:p>
            <a:pPr eaLnBrk="1" hangingPunct="1"/>
            <a:r>
              <a:rPr lang="en-US" sz="1400" u="none"/>
              <a:t>Electrons	6</a:t>
            </a:r>
          </a:p>
        </p:txBody>
      </p:sp>
      <p:grpSp>
        <p:nvGrpSpPr>
          <p:cNvPr id="7" name="Group 100"/>
          <p:cNvGrpSpPr>
            <a:grpSpLocks/>
          </p:cNvGrpSpPr>
          <p:nvPr/>
        </p:nvGrpSpPr>
        <p:grpSpPr bwMode="auto">
          <a:xfrm>
            <a:off x="4236244" y="2820194"/>
            <a:ext cx="1627188" cy="1620837"/>
            <a:chOff x="3074" y="1949"/>
            <a:chExt cx="1025" cy="1021"/>
          </a:xfrm>
        </p:grpSpPr>
        <p:sp>
          <p:nvSpPr>
            <p:cNvPr id="37937" name="Oval 54"/>
            <p:cNvSpPr>
              <a:spLocks noChangeArrowheads="1"/>
            </p:cNvSpPr>
            <p:nvPr/>
          </p:nvSpPr>
          <p:spPr bwMode="auto">
            <a:xfrm>
              <a:off x="3505" y="1949"/>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38" name="Oval 55"/>
            <p:cNvSpPr>
              <a:spLocks noChangeArrowheads="1"/>
            </p:cNvSpPr>
            <p:nvPr/>
          </p:nvSpPr>
          <p:spPr bwMode="auto">
            <a:xfrm>
              <a:off x="3287" y="2002"/>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39" name="Oval 56"/>
            <p:cNvSpPr>
              <a:spLocks noChangeArrowheads="1"/>
            </p:cNvSpPr>
            <p:nvPr/>
          </p:nvSpPr>
          <p:spPr bwMode="auto">
            <a:xfrm>
              <a:off x="3194" y="2601"/>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40" name="Oval 57"/>
            <p:cNvSpPr>
              <a:spLocks noChangeArrowheads="1"/>
            </p:cNvSpPr>
            <p:nvPr/>
          </p:nvSpPr>
          <p:spPr bwMode="auto">
            <a:xfrm>
              <a:off x="3796" y="2407"/>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41" name="Oval 59"/>
            <p:cNvSpPr>
              <a:spLocks noChangeArrowheads="1"/>
            </p:cNvSpPr>
            <p:nvPr/>
          </p:nvSpPr>
          <p:spPr bwMode="auto">
            <a:xfrm>
              <a:off x="3074" y="2280"/>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u="none"/>
                <a:t>+  </a:t>
              </a:r>
            </a:p>
            <a:p>
              <a:r>
                <a:rPr lang="en-US" sz="1000" u="none"/>
                <a:t> </a:t>
              </a:r>
            </a:p>
          </p:txBody>
        </p:sp>
        <p:sp>
          <p:nvSpPr>
            <p:cNvPr id="37942" name="Oval 60"/>
            <p:cNvSpPr>
              <a:spLocks noChangeArrowheads="1"/>
            </p:cNvSpPr>
            <p:nvPr/>
          </p:nvSpPr>
          <p:spPr bwMode="auto">
            <a:xfrm>
              <a:off x="3242" y="2183"/>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43" name="Oval 61"/>
            <p:cNvSpPr>
              <a:spLocks noChangeArrowheads="1"/>
            </p:cNvSpPr>
            <p:nvPr/>
          </p:nvSpPr>
          <p:spPr bwMode="auto">
            <a:xfrm>
              <a:off x="3575" y="2667"/>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endParaRPr lang="en-US" u="none"/>
            </a:p>
            <a:p>
              <a:pPr algn="r"/>
              <a:r>
                <a:rPr lang="en-US" u="none"/>
                <a:t>+</a:t>
              </a:r>
            </a:p>
            <a:p>
              <a:pPr algn="r"/>
              <a:r>
                <a:rPr lang="en-US" sz="1000" u="none"/>
                <a:t> </a:t>
              </a:r>
            </a:p>
          </p:txBody>
        </p:sp>
        <p:sp>
          <p:nvSpPr>
            <p:cNvPr id="37944" name="Oval 62"/>
            <p:cNvSpPr>
              <a:spLocks noChangeArrowheads="1"/>
            </p:cNvSpPr>
            <p:nvPr/>
          </p:nvSpPr>
          <p:spPr bwMode="auto">
            <a:xfrm>
              <a:off x="3713" y="2069"/>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r>
                <a:rPr lang="en-US" u="none"/>
                <a:t>+</a:t>
              </a:r>
            </a:p>
            <a:p>
              <a:pPr algn="r"/>
              <a:r>
                <a:rPr lang="en-US" sz="1000" u="none"/>
                <a:t> </a:t>
              </a:r>
            </a:p>
          </p:txBody>
        </p:sp>
        <p:sp>
          <p:nvSpPr>
            <p:cNvPr id="37945" name="Oval 63"/>
            <p:cNvSpPr>
              <a:spLocks noChangeArrowheads="1"/>
            </p:cNvSpPr>
            <p:nvPr/>
          </p:nvSpPr>
          <p:spPr bwMode="auto">
            <a:xfrm>
              <a:off x="3676" y="2214"/>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46" name="Oval 64"/>
            <p:cNvSpPr>
              <a:spLocks noChangeArrowheads="1"/>
            </p:cNvSpPr>
            <p:nvPr/>
          </p:nvSpPr>
          <p:spPr bwMode="auto">
            <a:xfrm>
              <a:off x="3194" y="2412"/>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u="none"/>
                <a:t>+</a:t>
              </a:r>
              <a:endParaRPr lang="en-US" sz="1000" u="none"/>
            </a:p>
          </p:txBody>
        </p:sp>
        <p:sp>
          <p:nvSpPr>
            <p:cNvPr id="37947" name="Oval 65"/>
            <p:cNvSpPr>
              <a:spLocks noChangeArrowheads="1"/>
            </p:cNvSpPr>
            <p:nvPr/>
          </p:nvSpPr>
          <p:spPr bwMode="auto">
            <a:xfrm>
              <a:off x="3493" y="2101"/>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u="none"/>
                <a:t>+</a:t>
              </a:r>
              <a:endParaRPr lang="en-US" sz="1000" u="none"/>
            </a:p>
          </p:txBody>
        </p:sp>
        <p:sp>
          <p:nvSpPr>
            <p:cNvPr id="37948" name="Oval 95"/>
            <p:cNvSpPr>
              <a:spLocks noChangeArrowheads="1"/>
            </p:cNvSpPr>
            <p:nvPr/>
          </p:nvSpPr>
          <p:spPr bwMode="auto">
            <a:xfrm>
              <a:off x="3393" y="2591"/>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49" name="Oval 58"/>
            <p:cNvSpPr>
              <a:spLocks noChangeArrowheads="1"/>
            </p:cNvSpPr>
            <p:nvPr/>
          </p:nvSpPr>
          <p:spPr bwMode="auto">
            <a:xfrm>
              <a:off x="3634" y="2419"/>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u="none"/>
            </a:p>
            <a:p>
              <a:pPr algn="ctr"/>
              <a:r>
                <a:rPr lang="en-US" u="none"/>
                <a:t>+</a:t>
              </a:r>
            </a:p>
            <a:p>
              <a:pPr algn="ctr"/>
              <a:r>
                <a:rPr lang="en-US" sz="1000" u="none"/>
                <a:t> </a:t>
              </a:r>
            </a:p>
          </p:txBody>
        </p:sp>
        <p:sp>
          <p:nvSpPr>
            <p:cNvPr id="37950" name="Oval 96"/>
            <p:cNvSpPr>
              <a:spLocks noChangeArrowheads="1"/>
            </p:cNvSpPr>
            <p:nvPr/>
          </p:nvSpPr>
          <p:spPr bwMode="auto">
            <a:xfrm>
              <a:off x="3423" y="2347"/>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grpSp>
      <p:grpSp>
        <p:nvGrpSpPr>
          <p:cNvPr id="8" name="Group 103"/>
          <p:cNvGrpSpPr>
            <a:grpSpLocks/>
          </p:cNvGrpSpPr>
          <p:nvPr/>
        </p:nvGrpSpPr>
        <p:grpSpPr bwMode="auto">
          <a:xfrm>
            <a:off x="3825082" y="2488406"/>
            <a:ext cx="2657475" cy="987425"/>
            <a:chOff x="2815" y="1740"/>
            <a:chExt cx="1674" cy="622"/>
          </a:xfrm>
        </p:grpSpPr>
        <p:sp>
          <p:nvSpPr>
            <p:cNvPr id="37932" name="Text Box 68"/>
            <p:cNvSpPr txBox="1">
              <a:spLocks noChangeArrowheads="1"/>
            </p:cNvSpPr>
            <p:nvPr/>
          </p:nvSpPr>
          <p:spPr bwMode="auto">
            <a:xfrm>
              <a:off x="3439" y="1740"/>
              <a:ext cx="4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b="1" u="none"/>
                <a:t>Nucleus</a:t>
              </a:r>
            </a:p>
          </p:txBody>
        </p:sp>
        <p:sp>
          <p:nvSpPr>
            <p:cNvPr id="37933" name="Text Box 69"/>
            <p:cNvSpPr txBox="1">
              <a:spLocks noChangeArrowheads="1"/>
            </p:cNvSpPr>
            <p:nvPr/>
          </p:nvSpPr>
          <p:spPr bwMode="auto">
            <a:xfrm>
              <a:off x="4066" y="2208"/>
              <a:ext cx="42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b="1" u="none"/>
                <a:t>Neutron</a:t>
              </a:r>
            </a:p>
          </p:txBody>
        </p:sp>
        <p:sp>
          <p:nvSpPr>
            <p:cNvPr id="37934" name="Text Box 70"/>
            <p:cNvSpPr txBox="1">
              <a:spLocks noChangeArrowheads="1"/>
            </p:cNvSpPr>
            <p:nvPr/>
          </p:nvSpPr>
          <p:spPr bwMode="auto">
            <a:xfrm>
              <a:off x="2815" y="2024"/>
              <a:ext cx="3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000" b="1" u="none"/>
                <a:t>Proton</a:t>
              </a:r>
            </a:p>
          </p:txBody>
        </p:sp>
        <p:sp>
          <p:nvSpPr>
            <p:cNvPr id="37935" name="Line 97"/>
            <p:cNvSpPr>
              <a:spLocks noChangeShapeType="1"/>
            </p:cNvSpPr>
            <p:nvPr/>
          </p:nvSpPr>
          <p:spPr bwMode="auto">
            <a:xfrm>
              <a:off x="3114" y="2178"/>
              <a:ext cx="75" cy="10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6" name="Line 98"/>
            <p:cNvSpPr>
              <a:spLocks noChangeShapeType="1"/>
            </p:cNvSpPr>
            <p:nvPr/>
          </p:nvSpPr>
          <p:spPr bwMode="auto">
            <a:xfrm flipH="1">
              <a:off x="3979" y="2288"/>
              <a:ext cx="120"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915" name="Line 99"/>
          <p:cNvSpPr>
            <a:spLocks noChangeShapeType="1"/>
          </p:cNvSpPr>
          <p:nvPr/>
        </p:nvSpPr>
        <p:spPr bwMode="auto">
          <a:xfrm flipV="1">
            <a:off x="5992019" y="4976019"/>
            <a:ext cx="490538" cy="555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916" name="Group 105"/>
          <p:cNvGrpSpPr>
            <a:grpSpLocks noChangeAspect="1"/>
          </p:cNvGrpSpPr>
          <p:nvPr/>
        </p:nvGrpSpPr>
        <p:grpSpPr bwMode="auto">
          <a:xfrm>
            <a:off x="6458744" y="4790281"/>
            <a:ext cx="246063" cy="244475"/>
            <a:chOff x="3074" y="1949"/>
            <a:chExt cx="1025" cy="1021"/>
          </a:xfrm>
        </p:grpSpPr>
        <p:sp>
          <p:nvSpPr>
            <p:cNvPr id="37918" name="Oval 106"/>
            <p:cNvSpPr>
              <a:spLocks noChangeAspect="1" noChangeArrowheads="1"/>
            </p:cNvSpPr>
            <p:nvPr/>
          </p:nvSpPr>
          <p:spPr bwMode="auto">
            <a:xfrm>
              <a:off x="3505" y="1949"/>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19" name="Oval 107"/>
            <p:cNvSpPr>
              <a:spLocks noChangeAspect="1" noChangeArrowheads="1"/>
            </p:cNvSpPr>
            <p:nvPr/>
          </p:nvSpPr>
          <p:spPr bwMode="auto">
            <a:xfrm>
              <a:off x="3287" y="2002"/>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20" name="Oval 108"/>
            <p:cNvSpPr>
              <a:spLocks noChangeAspect="1" noChangeArrowheads="1"/>
            </p:cNvSpPr>
            <p:nvPr/>
          </p:nvSpPr>
          <p:spPr bwMode="auto">
            <a:xfrm>
              <a:off x="3194" y="2601"/>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21" name="Oval 109"/>
            <p:cNvSpPr>
              <a:spLocks noChangeAspect="1" noChangeArrowheads="1"/>
            </p:cNvSpPr>
            <p:nvPr/>
          </p:nvSpPr>
          <p:spPr bwMode="auto">
            <a:xfrm>
              <a:off x="3796" y="2407"/>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22" name="Oval 110"/>
            <p:cNvSpPr>
              <a:spLocks noChangeAspect="1" noChangeArrowheads="1"/>
            </p:cNvSpPr>
            <p:nvPr/>
          </p:nvSpPr>
          <p:spPr bwMode="auto">
            <a:xfrm>
              <a:off x="3074" y="2280"/>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u="none"/>
                <a:t>   </a:t>
              </a:r>
            </a:p>
            <a:p>
              <a:r>
                <a:rPr lang="en-US" sz="1000" u="none"/>
                <a:t> </a:t>
              </a:r>
            </a:p>
          </p:txBody>
        </p:sp>
        <p:sp>
          <p:nvSpPr>
            <p:cNvPr id="37923" name="Oval 111"/>
            <p:cNvSpPr>
              <a:spLocks noChangeAspect="1" noChangeArrowheads="1"/>
            </p:cNvSpPr>
            <p:nvPr/>
          </p:nvSpPr>
          <p:spPr bwMode="auto">
            <a:xfrm>
              <a:off x="3242" y="2183"/>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24" name="Oval 112"/>
            <p:cNvSpPr>
              <a:spLocks noChangeAspect="1" noChangeArrowheads="1"/>
            </p:cNvSpPr>
            <p:nvPr/>
          </p:nvSpPr>
          <p:spPr bwMode="auto">
            <a:xfrm>
              <a:off x="3575" y="2667"/>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endParaRPr lang="en-US" u="none"/>
            </a:p>
            <a:p>
              <a:pPr algn="r"/>
              <a:r>
                <a:rPr lang="en-US" u="none"/>
                <a:t> </a:t>
              </a:r>
            </a:p>
            <a:p>
              <a:pPr algn="r"/>
              <a:r>
                <a:rPr lang="en-US" sz="1000" u="none"/>
                <a:t> </a:t>
              </a:r>
            </a:p>
          </p:txBody>
        </p:sp>
        <p:sp>
          <p:nvSpPr>
            <p:cNvPr id="37925" name="Oval 113"/>
            <p:cNvSpPr>
              <a:spLocks noChangeAspect="1" noChangeArrowheads="1"/>
            </p:cNvSpPr>
            <p:nvPr/>
          </p:nvSpPr>
          <p:spPr bwMode="auto">
            <a:xfrm>
              <a:off x="3713" y="2069"/>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a:r>
                <a:rPr lang="en-US" u="none"/>
                <a:t> </a:t>
              </a:r>
            </a:p>
            <a:p>
              <a:pPr algn="r"/>
              <a:r>
                <a:rPr lang="en-US" sz="1000" u="none"/>
                <a:t> </a:t>
              </a:r>
            </a:p>
          </p:txBody>
        </p:sp>
        <p:sp>
          <p:nvSpPr>
            <p:cNvPr id="37926" name="Oval 114"/>
            <p:cNvSpPr>
              <a:spLocks noChangeAspect="1" noChangeArrowheads="1"/>
            </p:cNvSpPr>
            <p:nvPr/>
          </p:nvSpPr>
          <p:spPr bwMode="auto">
            <a:xfrm>
              <a:off x="3676" y="2214"/>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27" name="Oval 115"/>
            <p:cNvSpPr>
              <a:spLocks noChangeAspect="1" noChangeArrowheads="1"/>
            </p:cNvSpPr>
            <p:nvPr/>
          </p:nvSpPr>
          <p:spPr bwMode="auto">
            <a:xfrm>
              <a:off x="3194" y="2412"/>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u="none"/>
                <a:t> </a:t>
              </a:r>
              <a:endParaRPr lang="en-US" sz="1000" u="none"/>
            </a:p>
          </p:txBody>
        </p:sp>
        <p:sp>
          <p:nvSpPr>
            <p:cNvPr id="37928" name="Oval 116"/>
            <p:cNvSpPr>
              <a:spLocks noChangeAspect="1" noChangeArrowheads="1"/>
            </p:cNvSpPr>
            <p:nvPr/>
          </p:nvSpPr>
          <p:spPr bwMode="auto">
            <a:xfrm>
              <a:off x="3493" y="2101"/>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u="none"/>
                <a:t> </a:t>
              </a:r>
              <a:endParaRPr lang="en-US" sz="1000" u="none"/>
            </a:p>
          </p:txBody>
        </p:sp>
        <p:sp>
          <p:nvSpPr>
            <p:cNvPr id="37929" name="Oval 117"/>
            <p:cNvSpPr>
              <a:spLocks noChangeAspect="1" noChangeArrowheads="1"/>
            </p:cNvSpPr>
            <p:nvPr/>
          </p:nvSpPr>
          <p:spPr bwMode="auto">
            <a:xfrm>
              <a:off x="3393" y="2591"/>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sp>
          <p:nvSpPr>
            <p:cNvPr id="37930" name="Oval 118"/>
            <p:cNvSpPr>
              <a:spLocks noChangeAspect="1" noChangeArrowheads="1"/>
            </p:cNvSpPr>
            <p:nvPr/>
          </p:nvSpPr>
          <p:spPr bwMode="auto">
            <a:xfrm>
              <a:off x="3634" y="2419"/>
              <a:ext cx="303" cy="303"/>
            </a:xfrm>
            <a:prstGeom prst="ellipse">
              <a:avLst/>
            </a:prstGeom>
            <a:gradFill rotWithShape="1">
              <a:gsLst>
                <a:gs pos="0">
                  <a:schemeClr val="hlink"/>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u="none"/>
            </a:p>
            <a:p>
              <a:pPr algn="ctr"/>
              <a:r>
                <a:rPr lang="en-US" u="none"/>
                <a:t> </a:t>
              </a:r>
            </a:p>
            <a:p>
              <a:pPr algn="ctr"/>
              <a:r>
                <a:rPr lang="en-US" sz="1000" u="none"/>
                <a:t> </a:t>
              </a:r>
            </a:p>
          </p:txBody>
        </p:sp>
        <p:sp>
          <p:nvSpPr>
            <p:cNvPr id="37931" name="Oval 119"/>
            <p:cNvSpPr>
              <a:spLocks noChangeAspect="1" noChangeArrowheads="1"/>
            </p:cNvSpPr>
            <p:nvPr/>
          </p:nvSpPr>
          <p:spPr bwMode="auto">
            <a:xfrm>
              <a:off x="3423" y="2347"/>
              <a:ext cx="303" cy="303"/>
            </a:xfrm>
            <a:prstGeom prst="ellipse">
              <a:avLst/>
            </a:prstGeom>
            <a:gradFill rotWithShape="1">
              <a:gsLst>
                <a:gs pos="0">
                  <a:srgbClr val="9966FF"/>
                </a:gs>
                <a:gs pos="100000">
                  <a:srgbClr val="DDDDD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000" u="none"/>
            </a:p>
          </p:txBody>
        </p:sp>
      </p:grpSp>
      <p:sp>
        <p:nvSpPr>
          <p:cNvPr id="5" name="TextBox 4"/>
          <p:cNvSpPr txBox="1"/>
          <p:nvPr/>
        </p:nvSpPr>
        <p:spPr>
          <a:xfrm>
            <a:off x="5246782" y="1164986"/>
            <a:ext cx="3510756" cy="369332"/>
          </a:xfrm>
          <a:prstGeom prst="rect">
            <a:avLst/>
          </a:prstGeom>
          <a:noFill/>
        </p:spPr>
        <p:txBody>
          <a:bodyPr wrap="square" rtlCol="0">
            <a:spAutoFit/>
          </a:bodyPr>
          <a:lstStyle/>
          <a:p>
            <a:r>
              <a:rPr lang="en-US" u="none" dirty="0" smtClean="0"/>
              <a:t>Which isotope is heavier? Why?</a:t>
            </a:r>
            <a:endParaRPr lang="en-US" u="non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34250"/>
                                        </p:tgtEl>
                                        <p:attrNameLst>
                                          <p:attrName>style.visibility</p:attrName>
                                        </p:attrNameLst>
                                      </p:cBhvr>
                                      <p:to>
                                        <p:strVal val="visible"/>
                                      </p:to>
                                    </p:set>
                                    <p:animEffect transition="in" filter="wipe(left)">
                                      <p:cBhvr>
                                        <p:cTn id="7" dur="2000"/>
                                        <p:tgtEl>
                                          <p:spTgt spid="1034250"/>
                                        </p:tgtEl>
                                      </p:cBhvr>
                                    </p:animEffect>
                                  </p:childTnLst>
                                </p:cTn>
                              </p:par>
                              <p:par>
                                <p:cTn id="8" presetID="53"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fltVal val="0"/>
                                          </p:val>
                                        </p:tav>
                                        <p:tav tm="100000">
                                          <p:val>
                                            <p:strVal val="#ppt_w"/>
                                          </p:val>
                                        </p:tav>
                                      </p:tavLst>
                                    </p:anim>
                                    <p:anim calcmode="lin" valueType="num">
                                      <p:cBhvr>
                                        <p:cTn id="11" dur="2000" fill="hold"/>
                                        <p:tgtEl>
                                          <p:spTgt spid="2"/>
                                        </p:tgtEl>
                                        <p:attrNameLst>
                                          <p:attrName>ppt_h</p:attrName>
                                        </p:attrNameLst>
                                      </p:cBhvr>
                                      <p:tavLst>
                                        <p:tav tm="0">
                                          <p:val>
                                            <p:fltVal val="0"/>
                                          </p:val>
                                        </p:tav>
                                        <p:tav tm="100000">
                                          <p:val>
                                            <p:strVal val="#ppt_h"/>
                                          </p:val>
                                        </p:tav>
                                      </p:tavLst>
                                    </p:anim>
                                    <p:animEffect transition="in" filter="fade">
                                      <p:cBhvr>
                                        <p:cTn id="12" dur="2000"/>
                                        <p:tgtEl>
                                          <p:spTgt spid="2"/>
                                        </p:tgtEl>
                                      </p:cBhvr>
                                    </p:animEffect>
                                  </p:childTnLst>
                                </p:cTn>
                              </p:par>
                              <p:par>
                                <p:cTn id="13" presetID="0" presetClass="path" presetSubtype="0" accel="50000" decel="50000" fill="hold" nodeType="withEffect">
                                  <p:stCondLst>
                                    <p:cond delay="0"/>
                                  </p:stCondLst>
                                  <p:childTnLst>
                                    <p:animMotion origin="layout" path="M 1.38889E-6 -2.22222E-6 L -0.19566 0.15741 " pathEditMode="relative" ptsTypes="AA">
                                      <p:cBhvr>
                                        <p:cTn id="14" dur="2000" spd="-100000" fill="hold"/>
                                        <p:tgtEl>
                                          <p:spTgt spid="2"/>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34275"/>
                                        </p:tgtEl>
                                        <p:attrNameLst>
                                          <p:attrName>style.visibility</p:attrName>
                                        </p:attrNameLst>
                                      </p:cBhvr>
                                      <p:to>
                                        <p:strVal val="visible"/>
                                      </p:to>
                                    </p:set>
                                    <p:animEffect transition="in" filter="blinds(horizontal)">
                                      <p:cBhvr>
                                        <p:cTn id="31" dur="500"/>
                                        <p:tgtEl>
                                          <p:spTgt spid="103427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034292"/>
                                        </p:tgtEl>
                                        <p:attrNameLst>
                                          <p:attrName>style.visibility</p:attrName>
                                        </p:attrNameLst>
                                      </p:cBhvr>
                                      <p:to>
                                        <p:strVal val="visible"/>
                                      </p:to>
                                    </p:set>
                                    <p:animEffect transition="in" filter="wipe(down)">
                                      <p:cBhvr>
                                        <p:cTn id="36" dur="2000"/>
                                        <p:tgtEl>
                                          <p:spTgt spid="1034292"/>
                                        </p:tgtEl>
                                      </p:cBhvr>
                                    </p:animEffect>
                                  </p:childTnLst>
                                </p:cTn>
                              </p:par>
                              <p:par>
                                <p:cTn id="37" presetID="53"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2000" fill="hold"/>
                                        <p:tgtEl>
                                          <p:spTgt spid="7"/>
                                        </p:tgtEl>
                                        <p:attrNameLst>
                                          <p:attrName>ppt_w</p:attrName>
                                        </p:attrNameLst>
                                      </p:cBhvr>
                                      <p:tavLst>
                                        <p:tav tm="0">
                                          <p:val>
                                            <p:fltVal val="0"/>
                                          </p:val>
                                        </p:tav>
                                        <p:tav tm="100000">
                                          <p:val>
                                            <p:strVal val="#ppt_w"/>
                                          </p:val>
                                        </p:tav>
                                      </p:tavLst>
                                    </p:anim>
                                    <p:anim calcmode="lin" valueType="num">
                                      <p:cBhvr>
                                        <p:cTn id="40" dur="2000" fill="hold"/>
                                        <p:tgtEl>
                                          <p:spTgt spid="7"/>
                                        </p:tgtEl>
                                        <p:attrNameLst>
                                          <p:attrName>ppt_h</p:attrName>
                                        </p:attrNameLst>
                                      </p:cBhvr>
                                      <p:tavLst>
                                        <p:tav tm="0">
                                          <p:val>
                                            <p:fltVal val="0"/>
                                          </p:val>
                                        </p:tav>
                                        <p:tav tm="100000">
                                          <p:val>
                                            <p:strVal val="#ppt_h"/>
                                          </p:val>
                                        </p:tav>
                                      </p:tavLst>
                                    </p:anim>
                                    <p:animEffect transition="in" filter="fade">
                                      <p:cBhvr>
                                        <p:cTn id="41" dur="2000"/>
                                        <p:tgtEl>
                                          <p:spTgt spid="7"/>
                                        </p:tgtEl>
                                      </p:cBhvr>
                                    </p:animEffect>
                                  </p:childTnLst>
                                </p:cTn>
                              </p:par>
                              <p:par>
                                <p:cTn id="42" presetID="0" presetClass="path" presetSubtype="0" accel="50000" decel="50000" fill="hold" nodeType="withEffect">
                                  <p:stCondLst>
                                    <p:cond delay="0"/>
                                  </p:stCondLst>
                                  <p:childTnLst>
                                    <p:animMotion origin="layout" path="M 3.88889E-6 7.40741E-7 L 0.1618 0.18009 " pathEditMode="relative" ptsTypes="AA">
                                      <p:cBhvr>
                                        <p:cTn id="43" dur="2000" spd="-100000" fill="hold"/>
                                        <p:tgtEl>
                                          <p:spTgt spid="7"/>
                                        </p:tgtEl>
                                        <p:attrNameLst>
                                          <p:attrName>ppt_x</p:attrName>
                                          <p:attrName>ppt_y</p:attrName>
                                        </p:attrNameLst>
                                      </p:cBhvr>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7"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034317"/>
                                        </p:tgtEl>
                                        <p:attrNameLst>
                                          <p:attrName>style.visibility</p:attrName>
                                        </p:attrNameLst>
                                      </p:cBhvr>
                                      <p:to>
                                        <p:strVal val="visible"/>
                                      </p:to>
                                    </p:set>
                                    <p:animEffect transition="in" filter="blinds(horizontal)">
                                      <p:cBhvr>
                                        <p:cTn id="60" dur="500"/>
                                        <p:tgtEl>
                                          <p:spTgt spid="1034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50" grpId="0" animBg="1"/>
      <p:bldP spid="1034275" grpId="0"/>
      <p:bldP spid="1034292" grpId="0" animBg="1"/>
      <p:bldP spid="1034317"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945CE6BD-AB14-4FE1-8E6B-374E2855C364}" type="slidenum">
              <a:rPr lang="en-US" u="none" smtClean="0"/>
              <a:pPr eaLnBrk="1" hangingPunct="1"/>
              <a:t>35</a:t>
            </a:fld>
            <a:endParaRPr lang="en-US" u="none" smtClean="0"/>
          </a:p>
        </p:txBody>
      </p:sp>
      <p:sp>
        <p:nvSpPr>
          <p:cNvPr id="38914" name="Rectangle 2"/>
          <p:cNvSpPr>
            <a:spLocks noGrp="1" noChangeArrowheads="1"/>
          </p:cNvSpPr>
          <p:nvPr>
            <p:ph type="title" idx="4294967295"/>
          </p:nvPr>
        </p:nvSpPr>
        <p:spPr>
          <a:xfrm>
            <a:off x="1079500" y="0"/>
            <a:ext cx="7150100" cy="1143000"/>
          </a:xfrm>
        </p:spPr>
        <p:txBody>
          <a:bodyPr/>
          <a:lstStyle/>
          <a:p>
            <a:pPr eaLnBrk="1" hangingPunct="1"/>
            <a:r>
              <a:rPr lang="en-US" dirty="0" smtClean="0"/>
              <a:t>Isotopes</a:t>
            </a:r>
          </a:p>
        </p:txBody>
      </p:sp>
      <p:sp>
        <p:nvSpPr>
          <p:cNvPr id="38915" name="Rectangle 3"/>
          <p:cNvSpPr>
            <a:spLocks noGrp="1" noChangeArrowheads="1"/>
          </p:cNvSpPr>
          <p:nvPr>
            <p:ph type="body" idx="4294967295"/>
          </p:nvPr>
        </p:nvSpPr>
        <p:spPr>
          <a:xfrm>
            <a:off x="838200" y="990600"/>
            <a:ext cx="7162800" cy="4572000"/>
          </a:xfrm>
        </p:spPr>
        <p:txBody>
          <a:bodyPr>
            <a:normAutofit lnSpcReduction="10000"/>
          </a:bodyPr>
          <a:lstStyle/>
          <a:p>
            <a:pPr eaLnBrk="1" hangingPunct="1"/>
            <a:r>
              <a:rPr lang="en-US" dirty="0" smtClean="0"/>
              <a:t>An isotope may also be indicated by giving the name of the element followed by the </a:t>
            </a:r>
            <a:r>
              <a:rPr lang="en-US" b="1" u="sng" dirty="0" smtClean="0"/>
              <a:t>mass number</a:t>
            </a:r>
            <a:r>
              <a:rPr lang="en-US" dirty="0" smtClean="0"/>
              <a:t>.  </a:t>
            </a:r>
            <a:br>
              <a:rPr lang="en-US" dirty="0" smtClean="0"/>
            </a:br>
            <a:endParaRPr lang="en-US" dirty="0" smtClean="0"/>
          </a:p>
          <a:p>
            <a:pPr eaLnBrk="1" hangingPunct="1"/>
            <a:r>
              <a:rPr lang="en-US" dirty="0" smtClean="0"/>
              <a:t>Example</a:t>
            </a:r>
            <a:r>
              <a:rPr lang="en-US" b="1" dirty="0" smtClean="0"/>
              <a:t>: Chlorine-37</a:t>
            </a:r>
            <a:endParaRPr lang="en-US" b="1" dirty="0" smtClean="0"/>
          </a:p>
          <a:p>
            <a:pPr lvl="1" eaLnBrk="1" hangingPunct="1">
              <a:lnSpc>
                <a:spcPct val="130000"/>
              </a:lnSpc>
            </a:pPr>
            <a:r>
              <a:rPr lang="en-US" dirty="0" smtClean="0"/>
              <a:t>Atomic #:</a:t>
            </a:r>
          </a:p>
          <a:p>
            <a:pPr lvl="1" eaLnBrk="1" hangingPunct="1">
              <a:lnSpc>
                <a:spcPct val="130000"/>
              </a:lnSpc>
            </a:pPr>
            <a:r>
              <a:rPr lang="en-US" dirty="0" smtClean="0"/>
              <a:t>Mass #:</a:t>
            </a:r>
          </a:p>
          <a:p>
            <a:pPr lvl="1" eaLnBrk="1" hangingPunct="1">
              <a:lnSpc>
                <a:spcPct val="130000"/>
              </a:lnSpc>
            </a:pPr>
            <a:r>
              <a:rPr lang="en-US" dirty="0" smtClean="0"/>
              <a:t># of Protons:</a:t>
            </a:r>
          </a:p>
          <a:p>
            <a:pPr lvl="1" eaLnBrk="1" hangingPunct="1">
              <a:lnSpc>
                <a:spcPct val="130000"/>
              </a:lnSpc>
            </a:pPr>
            <a:r>
              <a:rPr lang="en-US" dirty="0" smtClean="0"/>
              <a:t># of Electrons:</a:t>
            </a:r>
          </a:p>
          <a:p>
            <a:pPr lvl="1" eaLnBrk="1" hangingPunct="1">
              <a:lnSpc>
                <a:spcPct val="130000"/>
              </a:lnSpc>
            </a:pPr>
            <a:r>
              <a:rPr lang="en-US" dirty="0" smtClean="0"/>
              <a:t># of Neutrons: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533400" y="762000"/>
            <a:ext cx="8077200" cy="5135562"/>
          </a:xfrm>
        </p:spPr>
        <p:txBody>
          <a:bodyPr/>
          <a:lstStyle/>
          <a:p>
            <a:pPr eaLnBrk="1" hangingPunct="1">
              <a:lnSpc>
                <a:spcPct val="90000"/>
              </a:lnSpc>
            </a:pPr>
            <a:r>
              <a:rPr lang="en-US" sz="2400" smtClean="0"/>
              <a:t>The mass of all the atoms of one element can be determined only relative to the mass of all the atoms of another element.</a:t>
            </a:r>
            <a:br>
              <a:rPr lang="en-US" sz="2400" smtClean="0"/>
            </a:br>
            <a:endParaRPr lang="en-US" sz="2400" smtClean="0"/>
          </a:p>
          <a:p>
            <a:pPr eaLnBrk="1" hangingPunct="1">
              <a:lnSpc>
                <a:spcPct val="90000"/>
              </a:lnSpc>
            </a:pPr>
            <a:r>
              <a:rPr lang="en-US" sz="2400" smtClean="0"/>
              <a:t>The mass of an atom is measured most easily relative to the mass of a chosen atomic standard – today, this is the carbon-12 atom.</a:t>
            </a:r>
            <a:br>
              <a:rPr lang="en-US" sz="2400" smtClean="0"/>
            </a:br>
            <a:endParaRPr lang="en-US" sz="2400" smtClean="0"/>
          </a:p>
          <a:p>
            <a:pPr eaLnBrk="1" hangingPunct="1">
              <a:lnSpc>
                <a:spcPct val="90000"/>
              </a:lnSpc>
            </a:pPr>
            <a:r>
              <a:rPr lang="en-US" sz="2400" smtClean="0"/>
              <a:t>The mass of the carbon-12 atom is defined as exactly 12 atomic units, thus, the atomic mass unit (amu) is 1/12 the mass of the carbon-12 atom.</a:t>
            </a:r>
            <a:br>
              <a:rPr lang="en-US" sz="2400" smtClean="0"/>
            </a:br>
            <a:endParaRPr lang="en-US" sz="2400" smtClean="0"/>
          </a:p>
          <a:p>
            <a:pPr eaLnBrk="1" hangingPunct="1">
              <a:lnSpc>
                <a:spcPct val="90000"/>
              </a:lnSpc>
            </a:pPr>
            <a:r>
              <a:rPr lang="en-US" sz="2400" smtClean="0"/>
              <a:t>1 amu is equivalent to 1.66054x10</a:t>
            </a:r>
            <a:r>
              <a:rPr lang="en-US" sz="2400" baseline="30000" smtClean="0"/>
              <a:t>-24</a:t>
            </a:r>
            <a:r>
              <a:rPr lang="en-US" sz="2400" smtClean="0"/>
              <a:t> g</a:t>
            </a:r>
          </a:p>
        </p:txBody>
      </p:sp>
      <p:sp>
        <p:nvSpPr>
          <p:cNvPr id="3994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1598183E-5FAC-4B11-98BF-68AFA0483D6B}" type="slidenum">
              <a:rPr lang="en-US" u="none" smtClean="0"/>
              <a:pPr eaLnBrk="1" hangingPunct="1"/>
              <a:t>36</a:t>
            </a:fld>
            <a:endParaRPr lang="en-US" u="none" smtClean="0"/>
          </a:p>
        </p:txBody>
      </p:sp>
      <p:sp>
        <p:nvSpPr>
          <p:cNvPr id="39938" name="Rectangle 2"/>
          <p:cNvSpPr>
            <a:spLocks noGrp="1" noChangeArrowheads="1"/>
          </p:cNvSpPr>
          <p:nvPr>
            <p:ph type="title"/>
          </p:nvPr>
        </p:nvSpPr>
        <p:spPr>
          <a:xfrm>
            <a:off x="1155700" y="76200"/>
            <a:ext cx="7150100" cy="639762"/>
          </a:xfrm>
        </p:spPr>
        <p:txBody>
          <a:bodyPr>
            <a:normAutofit fontScale="90000"/>
          </a:bodyPr>
          <a:lstStyle/>
          <a:p>
            <a:pPr eaLnBrk="1" hangingPunct="1"/>
            <a:r>
              <a:rPr lang="en-US" sz="4000" dirty="0" smtClean="0"/>
              <a:t>Relative Masses of Atoms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masses of atoms and the percent abundances of isotopes of elements are measured using mass spectrometry.</a:t>
            </a:r>
          </a:p>
          <a:p>
            <a:pPr lvl="1"/>
            <a:r>
              <a:rPr lang="en-US" dirty="0" smtClean="0"/>
              <a:t>Mass spectrometry separates particles according to their mass.</a:t>
            </a:r>
            <a:endParaRPr lang="en-US" dirty="0"/>
          </a:p>
        </p:txBody>
      </p:sp>
      <p:sp>
        <p:nvSpPr>
          <p:cNvPr id="3" name="Slide Number Placeholder 2"/>
          <p:cNvSpPr>
            <a:spLocks noGrp="1"/>
          </p:cNvSpPr>
          <p:nvPr>
            <p:ph type="sldNum" sz="quarter" idx="12"/>
          </p:nvPr>
        </p:nvSpPr>
        <p:spPr/>
        <p:txBody>
          <a:bodyPr/>
          <a:lstStyle/>
          <a:p>
            <a:pPr>
              <a:defRPr/>
            </a:pPr>
            <a:fld id="{80B4DDAD-3BD3-4EED-8DD8-AE752249E4A3}" type="slidenum">
              <a:rPr lang="en-US" smtClean="0"/>
              <a:pPr>
                <a:defRPr/>
              </a:pPr>
              <a:t>37</a:t>
            </a:fld>
            <a:endParaRPr lang="en-US" dirty="0"/>
          </a:p>
        </p:txBody>
      </p:sp>
      <p:sp>
        <p:nvSpPr>
          <p:cNvPr id="4" name="Title 3"/>
          <p:cNvSpPr>
            <a:spLocks noGrp="1"/>
          </p:cNvSpPr>
          <p:nvPr>
            <p:ph type="title"/>
          </p:nvPr>
        </p:nvSpPr>
        <p:spPr/>
        <p:txBody>
          <a:bodyPr/>
          <a:lstStyle/>
          <a:p>
            <a:r>
              <a:rPr lang="en-US" dirty="0" smtClean="0"/>
              <a:t>Mass Spectrometry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895600"/>
            <a:ext cx="5191296" cy="3038475"/>
          </a:xfrm>
          <a:prstGeom prst="rect">
            <a:avLst/>
          </a:prstGeom>
        </p:spPr>
      </p:pic>
    </p:spTree>
    <p:extLst>
      <p:ext uri="{BB962C8B-B14F-4D97-AF65-F5344CB8AC3E}">
        <p14:creationId xmlns:p14="http://schemas.microsoft.com/office/powerpoint/2010/main" val="2464487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7409" b="26200"/>
          <a:stretch/>
        </p:blipFill>
        <p:spPr>
          <a:xfrm>
            <a:off x="2057400" y="914400"/>
            <a:ext cx="5029200" cy="5307281"/>
          </a:xfrm>
        </p:spPr>
      </p:pic>
      <p:sp>
        <p:nvSpPr>
          <p:cNvPr id="3" name="Slide Number Placeholder 2"/>
          <p:cNvSpPr>
            <a:spLocks noGrp="1"/>
          </p:cNvSpPr>
          <p:nvPr>
            <p:ph type="sldNum" sz="quarter" idx="12"/>
          </p:nvPr>
        </p:nvSpPr>
        <p:spPr/>
        <p:txBody>
          <a:bodyPr/>
          <a:lstStyle/>
          <a:p>
            <a:pPr>
              <a:defRPr/>
            </a:pPr>
            <a:fld id="{80B4DDAD-3BD3-4EED-8DD8-AE752249E4A3}" type="slidenum">
              <a:rPr lang="en-US" smtClean="0"/>
              <a:pPr>
                <a:defRPr/>
              </a:pPr>
              <a:t>38</a:t>
            </a:fld>
            <a:endParaRPr lang="en-US" dirty="0"/>
          </a:p>
        </p:txBody>
      </p:sp>
      <p:sp>
        <p:nvSpPr>
          <p:cNvPr id="4" name="Title 3"/>
          <p:cNvSpPr>
            <a:spLocks noGrp="1"/>
          </p:cNvSpPr>
          <p:nvPr>
            <p:ph type="title"/>
          </p:nvPr>
        </p:nvSpPr>
        <p:spPr/>
        <p:txBody>
          <a:bodyPr/>
          <a:lstStyle/>
          <a:p>
            <a:r>
              <a:rPr lang="en-US" dirty="0" smtClean="0"/>
              <a:t>Mass Spectrometry</a:t>
            </a:r>
            <a:endParaRPr lang="en-US" dirty="0"/>
          </a:p>
        </p:txBody>
      </p:sp>
    </p:spTree>
    <p:extLst>
      <p:ext uri="{BB962C8B-B14F-4D97-AF65-F5344CB8AC3E}">
        <p14:creationId xmlns:p14="http://schemas.microsoft.com/office/powerpoint/2010/main" val="911821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71600" y="25831"/>
            <a:ext cx="7150100" cy="964769"/>
          </a:xfrm>
        </p:spPr>
        <p:txBody>
          <a:bodyPr/>
          <a:lstStyle/>
          <a:p>
            <a:pPr eaLnBrk="1" hangingPunct="1"/>
            <a:r>
              <a:rPr lang="en-US" dirty="0" smtClean="0"/>
              <a:t>Atomic Mass / Weight</a:t>
            </a:r>
          </a:p>
        </p:txBody>
      </p:sp>
      <p:sp>
        <p:nvSpPr>
          <p:cNvPr id="40963" name="Rectangle 3"/>
          <p:cNvSpPr>
            <a:spLocks noGrp="1" noChangeArrowheads="1"/>
          </p:cNvSpPr>
          <p:nvPr>
            <p:ph type="body" sz="half" idx="1"/>
          </p:nvPr>
        </p:nvSpPr>
        <p:spPr>
          <a:xfrm>
            <a:off x="503695" y="914400"/>
            <a:ext cx="8001000" cy="2819400"/>
          </a:xfrm>
        </p:spPr>
        <p:txBody>
          <a:bodyPr/>
          <a:lstStyle/>
          <a:p>
            <a:pPr eaLnBrk="1" hangingPunct="1"/>
            <a:r>
              <a:rPr lang="en-US" sz="2800" dirty="0" smtClean="0"/>
              <a:t>The atomic mass (or atomic weight) of an element is the average of the masses of its naturally occurring isotopes </a:t>
            </a:r>
            <a:r>
              <a:rPr lang="en-US" sz="2800" u="sng" dirty="0" smtClean="0"/>
              <a:t>weighted according to their abundances.</a:t>
            </a:r>
          </a:p>
          <a:p>
            <a:pPr eaLnBrk="1" hangingPunct="1">
              <a:buFontTx/>
              <a:buNone/>
            </a:pPr>
            <a:endParaRPr lang="en-US" sz="2800" dirty="0" smtClean="0"/>
          </a:p>
          <a:p>
            <a:pPr eaLnBrk="1" hangingPunct="1"/>
            <a:endParaRPr lang="en-US" sz="2800" dirty="0" smtClean="0"/>
          </a:p>
        </p:txBody>
      </p:sp>
      <p:sp>
        <p:nvSpPr>
          <p:cNvPr id="40965"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1A6AE7D2-7A39-4A55-8C11-3B1704BB106A}" type="slidenum">
              <a:rPr lang="en-US" u="none" smtClean="0"/>
              <a:pPr eaLnBrk="1" hangingPunct="1"/>
              <a:t>39</a:t>
            </a:fld>
            <a:endParaRPr lang="en-US" u="none" smtClean="0"/>
          </a:p>
        </p:txBody>
      </p:sp>
      <p:grpSp>
        <p:nvGrpSpPr>
          <p:cNvPr id="40964" name="Group 41"/>
          <p:cNvGrpSpPr>
            <a:grpSpLocks/>
          </p:cNvGrpSpPr>
          <p:nvPr/>
        </p:nvGrpSpPr>
        <p:grpSpPr bwMode="auto">
          <a:xfrm>
            <a:off x="533400" y="3112294"/>
            <a:ext cx="8077200" cy="1731962"/>
            <a:chOff x="336" y="2402"/>
            <a:chExt cx="5088" cy="1091"/>
          </a:xfrm>
        </p:grpSpPr>
        <p:sp>
          <p:nvSpPr>
            <p:cNvPr id="40966" name="AutoShape 14"/>
            <p:cNvSpPr>
              <a:spLocks noChangeArrowheads="1"/>
            </p:cNvSpPr>
            <p:nvPr/>
          </p:nvSpPr>
          <p:spPr bwMode="auto">
            <a:xfrm>
              <a:off x="336" y="2402"/>
              <a:ext cx="5067" cy="1091"/>
            </a:xfrm>
            <a:prstGeom prst="roundRect">
              <a:avLst>
                <a:gd name="adj" fmla="val 16667"/>
              </a:avLst>
            </a:prstGeom>
            <a:solidFill>
              <a:schemeClr val="accent1"/>
            </a:solidFill>
            <a:ln w="9525">
              <a:solidFill>
                <a:srgbClr val="008080"/>
              </a:solidFill>
              <a:round/>
              <a:headEnd/>
              <a:tailEnd/>
            </a:ln>
          </p:spPr>
          <p:txBody>
            <a:bodyPr wrap="none" anchor="ctr"/>
            <a:lstStyle/>
            <a:p>
              <a:pPr algn="ctr"/>
              <a:endParaRPr lang="en-US" sz="1000" u="none"/>
            </a:p>
          </p:txBody>
        </p:sp>
        <p:sp>
          <p:nvSpPr>
            <p:cNvPr id="40967" name="Text Box 9"/>
            <p:cNvSpPr txBox="1">
              <a:spLocks noChangeArrowheads="1"/>
            </p:cNvSpPr>
            <p:nvPr/>
          </p:nvSpPr>
          <p:spPr bwMode="auto">
            <a:xfrm>
              <a:off x="635" y="2495"/>
              <a:ext cx="801"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sz="2800" u="none"/>
                <a:t>Avg.</a:t>
              </a:r>
            </a:p>
            <a:p>
              <a:pPr algn="ctr" eaLnBrk="1" hangingPunct="1"/>
              <a:r>
                <a:rPr lang="en-US" sz="2800" u="none"/>
                <a:t>Atomic</a:t>
              </a:r>
            </a:p>
            <a:p>
              <a:pPr algn="ctr" eaLnBrk="1" hangingPunct="1"/>
              <a:r>
                <a:rPr lang="en-US" sz="2800" u="none"/>
                <a:t>Mass</a:t>
              </a:r>
            </a:p>
          </p:txBody>
        </p:sp>
        <p:sp>
          <p:nvSpPr>
            <p:cNvPr id="40968" name="Text Box 10"/>
            <p:cNvSpPr txBox="1">
              <a:spLocks noChangeArrowheads="1"/>
            </p:cNvSpPr>
            <p:nvPr/>
          </p:nvSpPr>
          <p:spPr bwMode="auto">
            <a:xfrm>
              <a:off x="1625" y="2737"/>
              <a:ext cx="42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3200" u="none"/>
                <a:t>=</a:t>
              </a:r>
              <a:r>
                <a:rPr lang="en-US" sz="3600" u="none"/>
                <a:t>  </a:t>
              </a:r>
            </a:p>
          </p:txBody>
        </p:sp>
        <p:sp>
          <p:nvSpPr>
            <p:cNvPr id="40969" name="Text Box 12"/>
            <p:cNvSpPr txBox="1">
              <a:spLocks noChangeArrowheads="1"/>
            </p:cNvSpPr>
            <p:nvPr/>
          </p:nvSpPr>
          <p:spPr bwMode="auto">
            <a:xfrm>
              <a:off x="1872" y="2745"/>
              <a:ext cx="35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800" u="none"/>
                <a:t>(mass)(%/100) + (mass)(%/100)</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112837"/>
            <a:ext cx="6400800" cy="5059363"/>
          </a:xfrm>
        </p:spPr>
        <p:txBody>
          <a:bodyPr lIns="92075" tIns="46038" rIns="92075" bIns="46038">
            <a:normAutofit/>
          </a:bodyPr>
          <a:lstStyle/>
          <a:p>
            <a:pPr>
              <a:lnSpc>
                <a:spcPct val="80000"/>
              </a:lnSpc>
            </a:pPr>
            <a:r>
              <a:rPr lang="en-US" sz="2400" u="sng" dirty="0"/>
              <a:t>Law of Definite (or constant) Composition (Proportions):</a:t>
            </a:r>
          </a:p>
          <a:p>
            <a:pPr lvl="1">
              <a:lnSpc>
                <a:spcPct val="80000"/>
              </a:lnSpc>
            </a:pPr>
            <a:r>
              <a:rPr lang="en-US" sz="2000" dirty="0"/>
              <a:t>No matter what its source, a particular chemical compound is composed of the same elements in the same parts (fractions) by mass.</a:t>
            </a:r>
          </a:p>
          <a:p>
            <a:pPr lvl="1">
              <a:lnSpc>
                <a:spcPct val="80000"/>
              </a:lnSpc>
            </a:pPr>
            <a:r>
              <a:rPr lang="en-US" sz="2000" dirty="0"/>
              <a:t>In a compound, each element has a fixed mass fraction and mass percent.</a:t>
            </a:r>
          </a:p>
          <a:p>
            <a:pPr eaLnBrk="1" hangingPunct="1"/>
            <a:r>
              <a:rPr lang="en-US" dirty="0" smtClean="0"/>
              <a:t>e.g. </a:t>
            </a:r>
            <a:r>
              <a:rPr lang="en-US" dirty="0" smtClean="0"/>
              <a:t>Water </a:t>
            </a:r>
            <a:r>
              <a:rPr lang="en-US" dirty="0" smtClean="0"/>
              <a:t>always has 8 grams of oxygen for every one gram of hydrogen</a:t>
            </a:r>
            <a:r>
              <a:rPr lang="en-US" dirty="0" smtClean="0"/>
              <a:t>.</a:t>
            </a:r>
          </a:p>
          <a:p>
            <a:pPr eaLnBrk="1" hangingPunct="1"/>
            <a:r>
              <a:rPr lang="en-US" dirty="0" smtClean="0"/>
              <a:t>Essentially says that there is a fixed “recipe” for every compound.  If the “recipe” is altered, so is the chemical identity.</a:t>
            </a:r>
            <a:endParaRPr lang="en-US" dirty="0" smtClean="0"/>
          </a:p>
        </p:txBody>
      </p:sp>
      <p:sp>
        <p:nvSpPr>
          <p:cNvPr id="7173"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5219C3BC-F486-494B-8F26-4F1905949FA2}" type="slidenum">
              <a:rPr lang="en-US" u="none" smtClean="0"/>
              <a:pPr eaLnBrk="1" hangingPunct="1"/>
              <a:t>4</a:t>
            </a:fld>
            <a:endParaRPr lang="en-US" u="none" smtClean="0"/>
          </a:p>
        </p:txBody>
      </p:sp>
      <p:sp>
        <p:nvSpPr>
          <p:cNvPr id="7170" name="Rectangle 2"/>
          <p:cNvSpPr>
            <a:spLocks noGrp="1" noChangeArrowheads="1"/>
          </p:cNvSpPr>
          <p:nvPr>
            <p:ph type="title"/>
          </p:nvPr>
        </p:nvSpPr>
        <p:spPr>
          <a:xfrm>
            <a:off x="76200" y="0"/>
            <a:ext cx="8913813" cy="1066800"/>
          </a:xfrm>
        </p:spPr>
        <p:txBody>
          <a:bodyPr lIns="92075" tIns="46038" rIns="92075" bIns="46038" anchor="t" anchorCtr="1">
            <a:spAutoFit/>
          </a:bodyPr>
          <a:lstStyle/>
          <a:p>
            <a:pPr eaLnBrk="1" hangingPunct="1"/>
            <a:r>
              <a:rPr lang="en-US" dirty="0" smtClean="0"/>
              <a:t>Law of Definite Composition </a:t>
            </a:r>
            <a:br>
              <a:rPr lang="en-US" dirty="0" smtClean="0"/>
            </a:br>
            <a:r>
              <a:rPr lang="en-US" sz="2000" dirty="0" smtClean="0"/>
              <a:t>Joseph Louis Proust (1754 – 1826)</a:t>
            </a:r>
          </a:p>
        </p:txBody>
      </p:sp>
      <p:pic>
        <p:nvPicPr>
          <p:cNvPr id="7172" name="Picture 7" descr="proust">
            <a:hlinkClick r:id="rId3" tooltip="Wikipedia -  J O S E P H   P R O U S 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219200"/>
            <a:ext cx="1535113"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0"/>
          <p:cNvSpPr>
            <a:spLocks noGrp="1" noChangeArrowheads="1"/>
          </p:cNvSpPr>
          <p:nvPr>
            <p:ph idx="1"/>
          </p:nvPr>
        </p:nvSpPr>
        <p:spPr>
          <a:xfrm>
            <a:off x="457200" y="838200"/>
            <a:ext cx="8305800" cy="4525963"/>
          </a:xfrm>
        </p:spPr>
        <p:txBody>
          <a:bodyPr/>
          <a:lstStyle/>
          <a:p>
            <a:pPr marL="457200" indent="-457200" eaLnBrk="1" hangingPunct="1">
              <a:buFontTx/>
              <a:buAutoNum type="arabicPeriod"/>
            </a:pPr>
            <a:r>
              <a:rPr lang="en-US" sz="2400" dirty="0" smtClean="0"/>
              <a:t>Silver has 46 known isotopes, but only two occur naturally, </a:t>
            </a:r>
            <a:r>
              <a:rPr lang="en-US" sz="2400" baseline="30000" dirty="0" smtClean="0"/>
              <a:t>107</a:t>
            </a:r>
            <a:r>
              <a:rPr lang="en-US" sz="2400" dirty="0" smtClean="0"/>
              <a:t>Ag and </a:t>
            </a:r>
            <a:r>
              <a:rPr lang="en-US" sz="2400" baseline="30000" dirty="0" smtClean="0"/>
              <a:t>109</a:t>
            </a:r>
            <a:r>
              <a:rPr lang="en-US" sz="2400" dirty="0" smtClean="0"/>
              <a:t>Ag.  Given the following mass spectrometric data, </a:t>
            </a:r>
            <a:endParaRPr lang="en-US" sz="2400" dirty="0" smtClean="0"/>
          </a:p>
          <a:p>
            <a:pPr marL="713232" lvl="1" indent="-457200">
              <a:buFont typeface="+mj-lt"/>
              <a:buAutoNum type="alphaLcPeriod"/>
            </a:pPr>
            <a:r>
              <a:rPr lang="en-US" sz="2000" dirty="0" smtClean="0"/>
              <a:t>Sketch the mass spectrometry graph</a:t>
            </a:r>
          </a:p>
          <a:p>
            <a:pPr marL="713232" lvl="1" indent="-457200">
              <a:buFont typeface="+mj-lt"/>
              <a:buAutoNum type="alphaLcPeriod"/>
            </a:pPr>
            <a:r>
              <a:rPr lang="en-US" sz="2000" dirty="0" smtClean="0"/>
              <a:t>Calculate </a:t>
            </a:r>
            <a:r>
              <a:rPr lang="en-US" sz="2000" dirty="0" smtClean="0"/>
              <a:t>the atomic mass of Ag:</a:t>
            </a:r>
          </a:p>
          <a:p>
            <a:pPr marL="457200" indent="-457200" eaLnBrk="1" hangingPunct="1"/>
            <a:endParaRPr lang="en-US" sz="2800" dirty="0" smtClean="0"/>
          </a:p>
        </p:txBody>
      </p:sp>
      <p:sp>
        <p:nvSpPr>
          <p:cNvPr id="42006"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A1F38DCB-CC02-462D-93C9-3D6360EA2DED}" type="slidenum">
              <a:rPr lang="en-US" u="none" smtClean="0"/>
              <a:pPr eaLnBrk="1" hangingPunct="1"/>
              <a:t>40</a:t>
            </a:fld>
            <a:endParaRPr lang="en-US" u="none" smtClean="0"/>
          </a:p>
        </p:txBody>
      </p:sp>
      <p:sp>
        <p:nvSpPr>
          <p:cNvPr id="41986" name="Rectangle 2"/>
          <p:cNvSpPr>
            <a:spLocks noGrp="1" noChangeArrowheads="1"/>
          </p:cNvSpPr>
          <p:nvPr>
            <p:ph type="title"/>
          </p:nvPr>
        </p:nvSpPr>
        <p:spPr>
          <a:xfrm>
            <a:off x="609600" y="-152400"/>
            <a:ext cx="7999413" cy="1143000"/>
          </a:xfrm>
        </p:spPr>
        <p:txBody>
          <a:bodyPr/>
          <a:lstStyle/>
          <a:p>
            <a:pPr eaLnBrk="1" hangingPunct="1"/>
            <a:r>
              <a:rPr lang="en-US" smtClean="0"/>
              <a:t>Average Atomic Mass Example</a:t>
            </a:r>
          </a:p>
        </p:txBody>
      </p:sp>
      <p:graphicFrame>
        <p:nvGraphicFramePr>
          <p:cNvPr id="232479" name="Group 31"/>
          <p:cNvGraphicFramePr>
            <a:graphicFrameLocks noGrp="1"/>
          </p:cNvGraphicFramePr>
          <p:nvPr>
            <p:extLst>
              <p:ext uri="{D42A27DB-BD31-4B8C-83A1-F6EECF244321}">
                <p14:modId xmlns:p14="http://schemas.microsoft.com/office/powerpoint/2010/main" val="4165482892"/>
              </p:ext>
            </p:extLst>
          </p:nvPr>
        </p:nvGraphicFramePr>
        <p:xfrm>
          <a:off x="1295400" y="2819400"/>
          <a:ext cx="7010400" cy="1234432"/>
        </p:xfrm>
        <a:graphic>
          <a:graphicData uri="http://schemas.openxmlformats.org/drawingml/2006/table">
            <a:tbl>
              <a:tblPr/>
              <a:tblGrid>
                <a:gridCol w="1733619"/>
                <a:gridCol w="2337402"/>
                <a:gridCol w="2939379"/>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Isotope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Mass (amu)</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Abundance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4419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30000" smtClean="0">
                          <a:ln>
                            <a:noFill/>
                          </a:ln>
                          <a:solidFill>
                            <a:schemeClr val="tx1"/>
                          </a:solidFill>
                          <a:effectLst/>
                          <a:latin typeface="Arial" pitchFamily="34" charset="0"/>
                          <a:cs typeface="Arial" pitchFamily="34" charset="0"/>
                        </a:rPr>
                        <a:t>107</a:t>
                      </a:r>
                      <a:r>
                        <a:rPr kumimoji="0" lang="en-US" sz="2000" b="0" i="0" u="none" strike="noStrike" cap="none" normalizeH="0" baseline="0" smtClean="0">
                          <a:ln>
                            <a:noFill/>
                          </a:ln>
                          <a:solidFill>
                            <a:schemeClr val="tx1"/>
                          </a:solidFill>
                          <a:effectLst/>
                          <a:latin typeface="Arial" pitchFamily="34" charset="0"/>
                          <a:cs typeface="Arial" pitchFamily="34" charset="0"/>
                        </a:rPr>
                        <a:t>Ag</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106.90509</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51.84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30000" smtClean="0">
                          <a:ln>
                            <a:noFill/>
                          </a:ln>
                          <a:solidFill>
                            <a:schemeClr val="tx1"/>
                          </a:solidFill>
                          <a:effectLst/>
                          <a:latin typeface="Arial" pitchFamily="34" charset="0"/>
                          <a:cs typeface="Arial" pitchFamily="34" charset="0"/>
                        </a:rPr>
                        <a:t>109</a:t>
                      </a:r>
                      <a:r>
                        <a:rPr kumimoji="0" lang="en-US" sz="2000" b="0" i="0" u="none" strike="noStrike" cap="none" normalizeH="0" baseline="0" smtClean="0">
                          <a:ln>
                            <a:noFill/>
                          </a:ln>
                          <a:solidFill>
                            <a:schemeClr val="tx1"/>
                          </a:solidFill>
                          <a:effectLst/>
                          <a:latin typeface="Arial" pitchFamily="34" charset="0"/>
                          <a:cs typeface="Arial" pitchFamily="34" charset="0"/>
                        </a:rPr>
                        <a:t>Ag</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108.90476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48.16</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381000" y="838200"/>
            <a:ext cx="8609013" cy="4525963"/>
          </a:xfrm>
        </p:spPr>
        <p:txBody>
          <a:bodyPr>
            <a:normAutofit/>
          </a:bodyPr>
          <a:lstStyle/>
          <a:p>
            <a:pPr marL="457200" indent="-457200">
              <a:buFontTx/>
              <a:buAutoNum type="arabicPeriod" startAt="2"/>
            </a:pPr>
            <a:r>
              <a:rPr lang="en-US" sz="2000" dirty="0" smtClean="0"/>
              <a:t>An element consists of 1.40% of an isotope with mass </a:t>
            </a:r>
            <a:r>
              <a:rPr lang="en-US" sz="2000" dirty="0" smtClean="0"/>
              <a:t>204 </a:t>
            </a:r>
            <a:r>
              <a:rPr lang="en-US" sz="2000" dirty="0" err="1" smtClean="0"/>
              <a:t>amu</a:t>
            </a:r>
            <a:r>
              <a:rPr lang="en-US" sz="2000" dirty="0" smtClean="0"/>
              <a:t>, 24.10% of an isotope with mass </a:t>
            </a:r>
            <a:r>
              <a:rPr lang="en-US" sz="2000" dirty="0" smtClean="0"/>
              <a:t>206 </a:t>
            </a:r>
            <a:r>
              <a:rPr lang="en-US" sz="2000" dirty="0" err="1" smtClean="0"/>
              <a:t>amu</a:t>
            </a:r>
            <a:r>
              <a:rPr lang="en-US" sz="2000" dirty="0" smtClean="0"/>
              <a:t>, 22.10% of an isotope with mass </a:t>
            </a:r>
            <a:r>
              <a:rPr lang="en-US" sz="2000" dirty="0" smtClean="0"/>
              <a:t>207 </a:t>
            </a:r>
            <a:r>
              <a:rPr lang="en-US" sz="2000" dirty="0" err="1" smtClean="0"/>
              <a:t>amu</a:t>
            </a:r>
            <a:r>
              <a:rPr lang="en-US" sz="2000" dirty="0" smtClean="0"/>
              <a:t>, and 52.40% of an isotope with mass </a:t>
            </a:r>
            <a:r>
              <a:rPr lang="en-US" sz="2000" dirty="0" smtClean="0"/>
              <a:t>208 </a:t>
            </a:r>
            <a:r>
              <a:rPr lang="en-US" sz="2000" dirty="0" err="1" smtClean="0"/>
              <a:t>amu</a:t>
            </a:r>
            <a:r>
              <a:rPr lang="en-US" sz="2000" dirty="0" smtClean="0"/>
              <a:t>.  </a:t>
            </a:r>
            <a:r>
              <a:rPr lang="en-US" sz="2000" dirty="0" smtClean="0"/>
              <a:t>Sketch the mass spectrometry graph, calculate </a:t>
            </a:r>
            <a:r>
              <a:rPr lang="en-US" sz="2000" dirty="0" smtClean="0"/>
              <a:t>the average atomic </a:t>
            </a:r>
            <a:r>
              <a:rPr lang="en-US" sz="2000" dirty="0" smtClean="0"/>
              <a:t>mass, </a:t>
            </a:r>
            <a:r>
              <a:rPr lang="en-US" sz="2000" dirty="0" smtClean="0"/>
              <a:t>and identify the element. </a:t>
            </a:r>
          </a:p>
        </p:txBody>
      </p:sp>
      <p:sp>
        <p:nvSpPr>
          <p:cNvPr id="43012" name="Slide Number Placeholder 3"/>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C3103A00-F9C3-4C66-BA97-9E676CA6D07E}" type="slidenum">
              <a:rPr lang="en-US" u="none" smtClean="0"/>
              <a:pPr eaLnBrk="1" hangingPunct="1"/>
              <a:t>41</a:t>
            </a:fld>
            <a:endParaRPr lang="en-US" u="none" smtClean="0"/>
          </a:p>
        </p:txBody>
      </p:sp>
      <p:sp>
        <p:nvSpPr>
          <p:cNvPr id="43010" name="Title 1"/>
          <p:cNvSpPr>
            <a:spLocks noGrp="1"/>
          </p:cNvSpPr>
          <p:nvPr>
            <p:ph type="title"/>
          </p:nvPr>
        </p:nvSpPr>
        <p:spPr>
          <a:xfrm>
            <a:off x="304800" y="274638"/>
            <a:ext cx="8609013" cy="639762"/>
          </a:xfrm>
        </p:spPr>
        <p:txBody>
          <a:bodyPr/>
          <a:lstStyle/>
          <a:p>
            <a:r>
              <a:rPr lang="en-US" sz="3200" smtClean="0"/>
              <a:t>Average Atomic Mass Example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457200" y="838200"/>
            <a:ext cx="8521700" cy="4953000"/>
          </a:xfrm>
        </p:spPr>
        <p:txBody>
          <a:bodyPr/>
          <a:lstStyle/>
          <a:p>
            <a:pPr marL="457200" indent="-457200">
              <a:buFontTx/>
              <a:buAutoNum type="arabicPeriod" startAt="3"/>
            </a:pPr>
            <a:r>
              <a:rPr lang="en-US" sz="2400" dirty="0" smtClean="0"/>
              <a:t>The element europium exists in nature as two isotopes: </a:t>
            </a:r>
            <a:r>
              <a:rPr lang="en-US" sz="2400" baseline="30000" dirty="0" smtClean="0"/>
              <a:t>151</a:t>
            </a:r>
            <a:r>
              <a:rPr lang="en-US" sz="2400" dirty="0" smtClean="0"/>
              <a:t>Eu has a mass of </a:t>
            </a:r>
            <a:r>
              <a:rPr lang="en-US" sz="2400" dirty="0" smtClean="0"/>
              <a:t>151 </a:t>
            </a:r>
            <a:r>
              <a:rPr lang="en-US" sz="2400" dirty="0" err="1" smtClean="0"/>
              <a:t>amu</a:t>
            </a:r>
            <a:r>
              <a:rPr lang="en-US" sz="2400" dirty="0" smtClean="0"/>
              <a:t>, and </a:t>
            </a:r>
            <a:r>
              <a:rPr lang="en-US" sz="2400" baseline="30000" dirty="0" smtClean="0"/>
              <a:t>153</a:t>
            </a:r>
            <a:r>
              <a:rPr lang="en-US" sz="2400" dirty="0" smtClean="0"/>
              <a:t>Eu has a mass of </a:t>
            </a:r>
            <a:r>
              <a:rPr lang="en-US" sz="2400" dirty="0" smtClean="0"/>
              <a:t>153 </a:t>
            </a:r>
            <a:r>
              <a:rPr lang="en-US" sz="2400" dirty="0" err="1" smtClean="0"/>
              <a:t>amu</a:t>
            </a:r>
            <a:r>
              <a:rPr lang="en-US" sz="2400" dirty="0" smtClean="0"/>
              <a:t>.  The average atomic mass of europium is 151.96 </a:t>
            </a:r>
            <a:r>
              <a:rPr lang="en-US" sz="2400" dirty="0" err="1" smtClean="0"/>
              <a:t>amu</a:t>
            </a:r>
            <a:r>
              <a:rPr lang="en-US" sz="2400" dirty="0" smtClean="0"/>
              <a:t>.  Calculate the relative </a:t>
            </a:r>
            <a:r>
              <a:rPr lang="en-US" sz="2400" dirty="0" smtClean="0"/>
              <a:t>abundance (percentages) </a:t>
            </a:r>
            <a:r>
              <a:rPr lang="en-US" sz="2400" dirty="0" smtClean="0"/>
              <a:t>of the two europium isotopes.  </a:t>
            </a:r>
          </a:p>
        </p:txBody>
      </p:sp>
      <p:sp>
        <p:nvSpPr>
          <p:cNvPr id="44036" name="Slide Number Placeholder 3"/>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5CAC5647-5FB5-4ADC-A9CA-516F3E9CC29E}" type="slidenum">
              <a:rPr lang="en-US" u="none" smtClean="0"/>
              <a:pPr eaLnBrk="1" hangingPunct="1"/>
              <a:t>42</a:t>
            </a:fld>
            <a:endParaRPr lang="en-US" u="none" smtClean="0"/>
          </a:p>
        </p:txBody>
      </p:sp>
      <p:sp>
        <p:nvSpPr>
          <p:cNvPr id="44034" name="Title 1"/>
          <p:cNvSpPr>
            <a:spLocks noGrp="1"/>
          </p:cNvSpPr>
          <p:nvPr>
            <p:ph type="title"/>
          </p:nvPr>
        </p:nvSpPr>
        <p:spPr/>
        <p:txBody>
          <a:bodyPr/>
          <a:lstStyle/>
          <a:p>
            <a:r>
              <a:rPr lang="en-US" smtClean="0"/>
              <a:t>Average Atomic Mass Example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914400"/>
            <a:ext cx="8229600" cy="4525962"/>
          </a:xfrm>
          <a:noFill/>
        </p:spPr>
        <p:txBody>
          <a:bodyPr/>
          <a:lstStyle/>
          <a:p>
            <a:pPr marL="609600" indent="-609600" eaLnBrk="1" hangingPunct="1">
              <a:lnSpc>
                <a:spcPct val="80000"/>
              </a:lnSpc>
              <a:buFontTx/>
              <a:buAutoNum type="arabicPeriod"/>
            </a:pPr>
            <a:r>
              <a:rPr lang="en-US" sz="2400" dirty="0" smtClean="0"/>
              <a:t>All matter consists of atoms, tiny indivisible particles of an element that cannot be created or destroyed.</a:t>
            </a:r>
          </a:p>
          <a:p>
            <a:pPr marL="609600" indent="-609600" eaLnBrk="1" hangingPunct="1">
              <a:lnSpc>
                <a:spcPct val="80000"/>
              </a:lnSpc>
              <a:buFontTx/>
              <a:buAutoNum type="arabicPeriod"/>
            </a:pPr>
            <a:r>
              <a:rPr lang="en-US" sz="2400" dirty="0" smtClean="0"/>
              <a:t>Atoms of one element cannot be converted into atoms of another element.</a:t>
            </a:r>
          </a:p>
          <a:p>
            <a:pPr marL="609600" indent="-609600" eaLnBrk="1" hangingPunct="1">
              <a:lnSpc>
                <a:spcPct val="80000"/>
              </a:lnSpc>
              <a:buFontTx/>
              <a:buAutoNum type="arabicPeriod"/>
            </a:pPr>
            <a:r>
              <a:rPr lang="en-US" sz="2400" dirty="0" smtClean="0"/>
              <a:t>Atoms of an element are identical in mass and other properties and are different from atoms of any other elements.</a:t>
            </a:r>
          </a:p>
          <a:p>
            <a:pPr marL="609600" indent="-609600" eaLnBrk="1" hangingPunct="1">
              <a:lnSpc>
                <a:spcPct val="80000"/>
              </a:lnSpc>
              <a:buFontTx/>
              <a:buAutoNum type="arabicPeriod"/>
            </a:pPr>
            <a:r>
              <a:rPr lang="en-US" sz="2400" dirty="0" smtClean="0"/>
              <a:t>Compounds result from the chemical combination of a specific ratio of atoms of different elements.</a:t>
            </a:r>
          </a:p>
          <a:p>
            <a:pPr marL="990600" lvl="1" indent="-533400" eaLnBrk="1" hangingPunct="1">
              <a:lnSpc>
                <a:spcPct val="80000"/>
              </a:lnSpc>
              <a:buFontTx/>
              <a:buNone/>
            </a:pPr>
            <a:endParaRPr lang="en-US" sz="2000" dirty="0" smtClean="0"/>
          </a:p>
          <a:p>
            <a:pPr marL="990600" lvl="1" indent="-533400" eaLnBrk="1" hangingPunct="1">
              <a:lnSpc>
                <a:spcPct val="80000"/>
              </a:lnSpc>
              <a:buFont typeface="Wingdings" pitchFamily="2" charset="2"/>
              <a:buChar char="v"/>
            </a:pPr>
            <a:r>
              <a:rPr lang="en-US" sz="2000" dirty="0" smtClean="0"/>
              <a:t>Theory is crucial to the idea that the masses of reacting elements can be explained in terms of atoms, but is too limited. It does not explain why elements combine as they do.  A more complex model is needed.</a:t>
            </a:r>
          </a:p>
        </p:txBody>
      </p:sp>
      <p:sp>
        <p:nvSpPr>
          <p:cNvPr id="4506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41F3D75F-FA28-49F6-8FE9-B319256A4D86}" type="slidenum">
              <a:rPr lang="en-US" u="none" smtClean="0"/>
              <a:pPr eaLnBrk="1" hangingPunct="1"/>
              <a:t>43</a:t>
            </a:fld>
            <a:endParaRPr lang="en-US" u="none" smtClean="0"/>
          </a:p>
        </p:txBody>
      </p:sp>
      <p:sp>
        <p:nvSpPr>
          <p:cNvPr id="45058" name="Rectangle 2"/>
          <p:cNvSpPr>
            <a:spLocks noGrp="1" noChangeArrowheads="1"/>
          </p:cNvSpPr>
          <p:nvPr>
            <p:ph type="title"/>
          </p:nvPr>
        </p:nvSpPr>
        <p:spPr>
          <a:xfrm>
            <a:off x="1219200" y="228600"/>
            <a:ext cx="7150100" cy="563562"/>
          </a:xfrm>
        </p:spPr>
        <p:txBody>
          <a:bodyPr>
            <a:normAutofit fontScale="90000"/>
          </a:bodyPr>
          <a:lstStyle/>
          <a:p>
            <a:pPr eaLnBrk="1" hangingPunct="1"/>
            <a:r>
              <a:rPr lang="en-US" sz="4000" dirty="0" smtClean="0"/>
              <a:t>Dalton’s Atomic Theory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838200"/>
            <a:ext cx="8229600" cy="5715000"/>
          </a:xfrm>
        </p:spPr>
        <p:txBody>
          <a:bodyPr/>
          <a:lstStyle/>
          <a:p>
            <a:pPr marL="609600" indent="-609600" eaLnBrk="1" hangingPunct="1">
              <a:lnSpc>
                <a:spcPct val="80000"/>
              </a:lnSpc>
              <a:buFontTx/>
              <a:buAutoNum type="arabicPeriod"/>
            </a:pPr>
            <a:r>
              <a:rPr lang="en-US" sz="2100" dirty="0" smtClean="0"/>
              <a:t>All matter is composed of atoms. We know now that atoms are divisible and composed of smaller, subatomic particles (electrons, protons, and neutrons), but the atom is still the smallest body that retains the unique identity of an element.</a:t>
            </a:r>
          </a:p>
          <a:p>
            <a:pPr marL="609600" indent="-609600" eaLnBrk="1" hangingPunct="1">
              <a:lnSpc>
                <a:spcPct val="80000"/>
              </a:lnSpc>
              <a:buFontTx/>
              <a:buAutoNum type="arabicPeriod"/>
            </a:pPr>
            <a:r>
              <a:rPr lang="en-US" sz="2100" dirty="0" smtClean="0"/>
              <a:t>Atoms of one element cannot be converted into atom of another element in a chemical reaction.  We know now that in nuclear reactions, atoms of one element often change into atoms of another, but this </a:t>
            </a:r>
            <a:r>
              <a:rPr lang="en-US" sz="2100" u="sng" dirty="0" smtClean="0"/>
              <a:t>never happens</a:t>
            </a:r>
            <a:r>
              <a:rPr lang="en-US" sz="2100" dirty="0" smtClean="0"/>
              <a:t> in a chemical reaction.</a:t>
            </a:r>
          </a:p>
          <a:p>
            <a:pPr marL="609600" indent="-609600" eaLnBrk="1" hangingPunct="1">
              <a:lnSpc>
                <a:spcPct val="80000"/>
              </a:lnSpc>
              <a:buFontTx/>
              <a:buAutoNum type="arabicPeriod"/>
            </a:pPr>
            <a:r>
              <a:rPr lang="en-US" sz="2100" dirty="0" smtClean="0"/>
              <a:t>All atoms of an element have the same number of protons and electrons, which determines the chemical behavior of the element.  We know now that isotopes of an element differ in the number of neutrons and thus in mass number but a sample of the element is treated as though its atoms have an average mass.</a:t>
            </a:r>
          </a:p>
          <a:p>
            <a:pPr marL="609600" indent="-609600" eaLnBrk="1" hangingPunct="1">
              <a:lnSpc>
                <a:spcPct val="80000"/>
              </a:lnSpc>
              <a:buFontTx/>
              <a:buAutoNum type="arabicPeriod"/>
            </a:pPr>
            <a:r>
              <a:rPr lang="en-US" sz="2100" dirty="0" smtClean="0"/>
              <a:t>Compounds are formed by the chemical combination of two or more elements in specific ratios.  We now know that a few compounds can have slight variations in their atom ratios, but this postulate remains essentially unchanged. </a:t>
            </a:r>
          </a:p>
        </p:txBody>
      </p:sp>
      <p:sp>
        <p:nvSpPr>
          <p:cNvPr id="46084"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E58F1F79-C35C-4AF3-A988-01B3127535A8}" type="slidenum">
              <a:rPr lang="en-US" u="none" smtClean="0"/>
              <a:pPr eaLnBrk="1" hangingPunct="1"/>
              <a:t>44</a:t>
            </a:fld>
            <a:endParaRPr lang="en-US" u="none" smtClean="0"/>
          </a:p>
        </p:txBody>
      </p:sp>
      <p:sp>
        <p:nvSpPr>
          <p:cNvPr id="46082" name="Rectangle 2"/>
          <p:cNvSpPr>
            <a:spLocks noGrp="1" noChangeArrowheads="1"/>
          </p:cNvSpPr>
          <p:nvPr>
            <p:ph type="title"/>
          </p:nvPr>
        </p:nvSpPr>
        <p:spPr>
          <a:xfrm>
            <a:off x="1295400" y="76200"/>
            <a:ext cx="7150100" cy="715963"/>
          </a:xfrm>
        </p:spPr>
        <p:txBody>
          <a:bodyPr/>
          <a:lstStyle/>
          <a:p>
            <a:pPr eaLnBrk="1" hangingPunct="1"/>
            <a:r>
              <a:rPr lang="en-US" sz="4000" dirty="0" smtClean="0"/>
              <a:t>Modern Atomic Theory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57200" y="762000"/>
            <a:ext cx="8458200" cy="5410200"/>
          </a:xfrm>
        </p:spPr>
        <p:txBody>
          <a:bodyPr/>
          <a:lstStyle/>
          <a:p>
            <a:pPr marL="609600" indent="-609600" eaLnBrk="1" hangingPunct="1">
              <a:lnSpc>
                <a:spcPct val="80000"/>
              </a:lnSpc>
            </a:pPr>
            <a:r>
              <a:rPr lang="en-US" sz="2300" dirty="0" smtClean="0"/>
              <a:t>Dmitri Mendeleev created an organizational scheme for listing elements by increasing mass so that the elements with similar chemical properties fell in the same column.  This was the foundation for the modern periodic table of the elements.</a:t>
            </a:r>
          </a:p>
          <a:p>
            <a:pPr marL="609600" indent="-609600" eaLnBrk="1" hangingPunct="1">
              <a:lnSpc>
                <a:spcPct val="80000"/>
              </a:lnSpc>
              <a:buFontTx/>
              <a:buAutoNum type="arabicPeriod"/>
            </a:pPr>
            <a:r>
              <a:rPr lang="en-US" sz="2300" dirty="0" smtClean="0"/>
              <a:t>Each element has a box that contains its atomic number, atomic symbol, and atomic mass.  The boxes lie in order of increasing atomic number as you move from left to right.  </a:t>
            </a:r>
          </a:p>
          <a:p>
            <a:pPr marL="609600" indent="-609600" eaLnBrk="1" hangingPunct="1">
              <a:lnSpc>
                <a:spcPct val="80000"/>
              </a:lnSpc>
              <a:buFontTx/>
              <a:buAutoNum type="arabicPeriod"/>
            </a:pPr>
            <a:r>
              <a:rPr lang="en-US" sz="2300" dirty="0" smtClean="0"/>
              <a:t>The boxes are arranged into a grid of periods (horizontal rows) and groups (vertical columns).  Each period has a number from 1 to 7.  Each group has a number from 1 to 8 and either the letter A or B.</a:t>
            </a:r>
          </a:p>
          <a:p>
            <a:pPr marL="609600" indent="-609600" eaLnBrk="1" hangingPunct="1">
              <a:lnSpc>
                <a:spcPct val="80000"/>
              </a:lnSpc>
              <a:buFontTx/>
              <a:buAutoNum type="arabicPeriod"/>
            </a:pPr>
            <a:r>
              <a:rPr lang="en-US" sz="2300" dirty="0" smtClean="0"/>
              <a:t>The eight A groups contain the main group or representative elements.  The ten B groups contain the transition elements.  Inner transition elements (lanthanides and actinides) fit between the elements in Group 3B and Group 4B and are usually placed below the main body of the table.</a:t>
            </a:r>
            <a:r>
              <a:rPr lang="en-US" sz="1800" dirty="0" smtClean="0"/>
              <a:t> </a:t>
            </a:r>
          </a:p>
        </p:txBody>
      </p:sp>
      <p:sp>
        <p:nvSpPr>
          <p:cNvPr id="47108"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EB59A224-A3D3-406A-A02B-2EDD54652931}" type="slidenum">
              <a:rPr lang="en-US" u="none" smtClean="0"/>
              <a:pPr eaLnBrk="1" hangingPunct="1"/>
              <a:t>45</a:t>
            </a:fld>
            <a:endParaRPr lang="en-US" u="none" smtClean="0"/>
          </a:p>
        </p:txBody>
      </p:sp>
      <p:sp>
        <p:nvSpPr>
          <p:cNvPr id="47106" name="Rectangle 2"/>
          <p:cNvSpPr>
            <a:spLocks noGrp="1" noChangeArrowheads="1"/>
          </p:cNvSpPr>
          <p:nvPr>
            <p:ph type="title"/>
          </p:nvPr>
        </p:nvSpPr>
        <p:spPr>
          <a:xfrm>
            <a:off x="990600" y="152400"/>
            <a:ext cx="7150100" cy="639762"/>
          </a:xfrm>
        </p:spPr>
        <p:txBody>
          <a:bodyPr>
            <a:normAutofit fontScale="90000"/>
          </a:bodyPr>
          <a:lstStyle/>
          <a:p>
            <a:pPr eaLnBrk="1" hangingPunct="1"/>
            <a:r>
              <a:rPr lang="en-US" sz="4000" dirty="0" smtClean="0"/>
              <a:t>Periodic Table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885" b="2946"/>
          <a:stretch>
            <a:fillRect/>
          </a:stretch>
        </p:blipFill>
        <p:spPr>
          <a:xfrm>
            <a:off x="76200" y="981075"/>
            <a:ext cx="8915400" cy="5572125"/>
          </a:xfrm>
          <a:noFill/>
        </p:spPr>
      </p:pic>
      <p:sp>
        <p:nvSpPr>
          <p:cNvPr id="4813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452DE8F0-18DE-4F99-A922-7863443BC6CD}" type="slidenum">
              <a:rPr lang="en-US" u="none" smtClean="0"/>
              <a:pPr eaLnBrk="1" hangingPunct="1"/>
              <a:t>46</a:t>
            </a:fld>
            <a:endParaRPr lang="en-US" u="none" smtClean="0"/>
          </a:p>
        </p:txBody>
      </p:sp>
      <p:sp>
        <p:nvSpPr>
          <p:cNvPr id="48130" name="Rectangle 5"/>
          <p:cNvSpPr>
            <a:spLocks noGrp="1" noChangeArrowheads="1"/>
          </p:cNvSpPr>
          <p:nvPr>
            <p:ph type="title"/>
          </p:nvPr>
        </p:nvSpPr>
        <p:spPr>
          <a:xfrm>
            <a:off x="2057400" y="152400"/>
            <a:ext cx="5094288" cy="715963"/>
          </a:xfrm>
        </p:spPr>
        <p:txBody>
          <a:bodyPr>
            <a:normAutofit fontScale="90000"/>
          </a:bodyPr>
          <a:lstStyle/>
          <a:p>
            <a:pPr eaLnBrk="1" hangingPunct="1"/>
            <a:r>
              <a:rPr lang="en-US" sz="3200" smtClean="0"/>
              <a:t>Periodic Table of Elements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6" descr="Periodic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982663"/>
            <a:ext cx="8382000" cy="5494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6"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3F353F56-73C8-4A73-99F4-922F5135D209}" type="slidenum">
              <a:rPr lang="en-US" u="none" smtClean="0"/>
              <a:pPr eaLnBrk="1" hangingPunct="1"/>
              <a:t>47</a:t>
            </a:fld>
            <a:endParaRPr lang="en-US" u="none" smtClean="0"/>
          </a:p>
        </p:txBody>
      </p:sp>
      <p:sp>
        <p:nvSpPr>
          <p:cNvPr id="49154" name="Rectangle 4"/>
          <p:cNvSpPr>
            <a:spLocks noGrp="1" noChangeArrowheads="1"/>
          </p:cNvSpPr>
          <p:nvPr>
            <p:ph type="title"/>
          </p:nvPr>
        </p:nvSpPr>
        <p:spPr>
          <a:xfrm>
            <a:off x="1763713" y="274638"/>
            <a:ext cx="7150100" cy="715962"/>
          </a:xfrm>
        </p:spPr>
        <p:txBody>
          <a:bodyPr/>
          <a:lstStyle/>
          <a:p>
            <a:pPr eaLnBrk="1" hangingPunct="1"/>
            <a:r>
              <a:rPr lang="en-US" sz="4000" smtClean="0"/>
              <a:t>Periodic Table of Elements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76B32175-05A0-4C83-AD2A-9876DD2984D9}" type="slidenum">
              <a:rPr lang="en-US" u="none" smtClean="0"/>
              <a:pPr eaLnBrk="1" hangingPunct="1"/>
              <a:t>48</a:t>
            </a:fld>
            <a:endParaRPr lang="en-US" u="none" smtClean="0"/>
          </a:p>
        </p:txBody>
      </p:sp>
      <p:sp>
        <p:nvSpPr>
          <p:cNvPr id="50178" name="Title 1"/>
          <p:cNvSpPr>
            <a:spLocks noGrp="1"/>
          </p:cNvSpPr>
          <p:nvPr>
            <p:ph type="title"/>
          </p:nvPr>
        </p:nvSpPr>
        <p:spPr/>
        <p:txBody>
          <a:bodyPr/>
          <a:lstStyle/>
          <a:p>
            <a:pPr eaLnBrk="1" hangingPunct="1"/>
            <a:r>
              <a:rPr lang="en-US" sz="3800" smtClean="0"/>
              <a:t>Periodic Table “Oddities”</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l="11719" t="27719" r="44664" b="21010"/>
          <a:stretch>
            <a:fillRect/>
          </a:stretch>
        </p:blipFill>
        <p:spPr bwMode="auto">
          <a:xfrm>
            <a:off x="1219200" y="1219200"/>
            <a:ext cx="70294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D0816F76-BA56-4327-AD7A-90C13B68AD26}" type="slidenum">
              <a:rPr lang="en-US" u="none" smtClean="0">
                <a:solidFill>
                  <a:schemeClr val="bg1"/>
                </a:solidFill>
              </a:rPr>
              <a:pPr eaLnBrk="1" hangingPunct="1"/>
              <a:t>49</a:t>
            </a:fld>
            <a:endParaRPr lang="en-US" u="none" dirty="0" smtClean="0">
              <a:solidFill>
                <a:schemeClr val="bg1"/>
              </a:solidFill>
            </a:endParaRPr>
          </a:p>
        </p:txBody>
      </p:sp>
      <p:sp>
        <p:nvSpPr>
          <p:cNvPr id="51203" name="Text Box 3"/>
          <p:cNvSpPr txBox="1">
            <a:spLocks noChangeArrowheads="1"/>
          </p:cNvSpPr>
          <p:nvPr/>
        </p:nvSpPr>
        <p:spPr bwMode="auto">
          <a:xfrm>
            <a:off x="1219200" y="1066800"/>
            <a:ext cx="4114800" cy="4867275"/>
          </a:xfrm>
          <a:prstGeom prst="rect">
            <a:avLst/>
          </a:prstGeom>
          <a:gradFill rotWithShape="0">
            <a:gsLst>
              <a:gs pos="0">
                <a:srgbClr val="CCCCFF"/>
              </a:gs>
              <a:gs pos="100000">
                <a:schemeClr val="bg1"/>
              </a:gs>
            </a:gsLst>
            <a:lin ang="54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400" u="none" dirty="0">
                <a:solidFill>
                  <a:schemeClr val="bg1"/>
                </a:solidFill>
              </a:rPr>
              <a:t>		                    Percent</a:t>
            </a:r>
          </a:p>
          <a:p>
            <a:pPr eaLnBrk="1" hangingPunct="1"/>
            <a:r>
              <a:rPr lang="en-US" sz="2400" u="none" dirty="0">
                <a:solidFill>
                  <a:schemeClr val="bg1"/>
                </a:solidFill>
              </a:rPr>
              <a:t>   Element            (by atoms)</a:t>
            </a:r>
          </a:p>
          <a:p>
            <a:pPr eaLnBrk="1" hangingPunct="1"/>
            <a:r>
              <a:rPr lang="en-US" sz="2400" u="none" dirty="0">
                <a:solidFill>
                  <a:schemeClr val="bg1"/>
                </a:solidFill>
              </a:rPr>
              <a:t>                          </a:t>
            </a:r>
            <a:endParaRPr lang="en-US" sz="2400" dirty="0">
              <a:solidFill>
                <a:schemeClr val="bg1"/>
              </a:solidFill>
            </a:endParaRPr>
          </a:p>
          <a:p>
            <a:pPr eaLnBrk="1" hangingPunct="1">
              <a:buFontTx/>
              <a:buAutoNum type="arabicPeriod"/>
            </a:pPr>
            <a:r>
              <a:rPr lang="en-US" sz="2400" u="none" dirty="0">
                <a:solidFill>
                  <a:schemeClr val="bg1"/>
                </a:solidFill>
              </a:rPr>
              <a:t>Hydrogen		73.9</a:t>
            </a:r>
          </a:p>
          <a:p>
            <a:pPr eaLnBrk="1" hangingPunct="1">
              <a:buFontTx/>
              <a:buAutoNum type="arabicPeriod"/>
            </a:pPr>
            <a:r>
              <a:rPr lang="en-US" sz="2400" u="none" dirty="0">
                <a:solidFill>
                  <a:schemeClr val="bg1"/>
                </a:solidFill>
              </a:rPr>
              <a:t>Helium		24.0</a:t>
            </a:r>
          </a:p>
          <a:p>
            <a:pPr eaLnBrk="1" hangingPunct="1">
              <a:buFontTx/>
              <a:buAutoNum type="arabicPeriod"/>
            </a:pPr>
            <a:r>
              <a:rPr lang="en-US" sz="2400" u="none" dirty="0">
                <a:solidFill>
                  <a:schemeClr val="bg1"/>
                </a:solidFill>
              </a:rPr>
              <a:t>Oxygen		  1.1</a:t>
            </a:r>
          </a:p>
          <a:p>
            <a:pPr eaLnBrk="1" hangingPunct="1">
              <a:buFontTx/>
              <a:buAutoNum type="arabicPeriod"/>
            </a:pPr>
            <a:r>
              <a:rPr lang="en-US" sz="2400" u="none" dirty="0">
                <a:solidFill>
                  <a:schemeClr val="bg1"/>
                </a:solidFill>
              </a:rPr>
              <a:t>Carbon		  0.46</a:t>
            </a:r>
          </a:p>
          <a:p>
            <a:pPr eaLnBrk="1" hangingPunct="1">
              <a:buFontTx/>
              <a:buAutoNum type="arabicPeriod"/>
            </a:pPr>
            <a:r>
              <a:rPr lang="en-US" sz="2400" u="none" dirty="0">
                <a:solidFill>
                  <a:schemeClr val="bg1"/>
                </a:solidFill>
              </a:rPr>
              <a:t>Neon		  0.13</a:t>
            </a:r>
          </a:p>
          <a:p>
            <a:pPr eaLnBrk="1" hangingPunct="1">
              <a:buFontTx/>
              <a:buAutoNum type="arabicPeriod"/>
            </a:pPr>
            <a:r>
              <a:rPr lang="en-US" sz="2400" u="none" dirty="0">
                <a:solidFill>
                  <a:schemeClr val="bg1"/>
                </a:solidFill>
              </a:rPr>
              <a:t>Iron		  0.11</a:t>
            </a:r>
          </a:p>
          <a:p>
            <a:pPr eaLnBrk="1" hangingPunct="1">
              <a:buFontTx/>
              <a:buAutoNum type="arabicPeriod"/>
            </a:pPr>
            <a:r>
              <a:rPr lang="en-US" sz="2400" u="none" dirty="0">
                <a:solidFill>
                  <a:schemeClr val="bg1"/>
                </a:solidFill>
              </a:rPr>
              <a:t>Nitrogen		  0.097</a:t>
            </a:r>
          </a:p>
          <a:p>
            <a:pPr eaLnBrk="1" hangingPunct="1">
              <a:buFontTx/>
              <a:buAutoNum type="arabicPeriod"/>
            </a:pPr>
            <a:r>
              <a:rPr lang="en-US" sz="2400" u="none" dirty="0">
                <a:solidFill>
                  <a:schemeClr val="bg1"/>
                </a:solidFill>
              </a:rPr>
              <a:t>Silicon		  0.065</a:t>
            </a:r>
          </a:p>
          <a:p>
            <a:pPr eaLnBrk="1" hangingPunct="1">
              <a:buFontTx/>
              <a:buAutoNum type="arabicPeriod"/>
            </a:pPr>
            <a:r>
              <a:rPr lang="en-US" sz="2400" u="none" dirty="0">
                <a:solidFill>
                  <a:schemeClr val="bg1"/>
                </a:solidFill>
              </a:rPr>
              <a:t>Magnesium	  0.058</a:t>
            </a:r>
          </a:p>
          <a:p>
            <a:pPr eaLnBrk="1" hangingPunct="1">
              <a:buFontTx/>
              <a:buAutoNum type="arabicPeriod"/>
            </a:pPr>
            <a:r>
              <a:rPr lang="en-US" sz="2400" u="none" dirty="0">
                <a:solidFill>
                  <a:schemeClr val="bg1"/>
                </a:solidFill>
              </a:rPr>
              <a:t>Sulfur		  0.044</a:t>
            </a:r>
          </a:p>
        </p:txBody>
      </p:sp>
      <p:pic>
        <p:nvPicPr>
          <p:cNvPr id="51204" name="Picture 4" descr="spiral galaxy"/>
          <p:cNvPicPr>
            <a:picLocks noChangeAspect="1" noChangeArrowheads="1"/>
          </p:cNvPicPr>
          <p:nvPr/>
        </p:nvPicPr>
        <p:blipFill>
          <a:blip r:embed="rId3">
            <a:extLst>
              <a:ext uri="{28A0092B-C50C-407E-A947-70E740481C1C}">
                <a14:useLocalDpi xmlns:a14="http://schemas.microsoft.com/office/drawing/2010/main" val="0"/>
              </a:ext>
            </a:extLst>
          </a:blip>
          <a:srcRect l="728" t="1021" r="728" b="1021"/>
          <a:stretch>
            <a:fillRect/>
          </a:stretch>
        </p:blipFill>
        <p:spPr bwMode="auto">
          <a:xfrm>
            <a:off x="6144755" y="1295400"/>
            <a:ext cx="2552700" cy="1806575"/>
          </a:xfrm>
          <a:prstGeom prst="rect">
            <a:avLst/>
          </a:prstGeom>
          <a:noFill/>
          <a:ln w="9525">
            <a:solidFill>
              <a:srgbClr val="003366"/>
            </a:solidFill>
            <a:miter lim="800000"/>
            <a:headEnd/>
            <a:tailEnd/>
          </a:ln>
          <a:extLst>
            <a:ext uri="{909E8E84-426E-40DD-AFC4-6F175D3DCCD1}">
              <a14:hiddenFill xmlns:a14="http://schemas.microsoft.com/office/drawing/2010/main">
                <a:solidFill>
                  <a:schemeClr val="tx1"/>
                </a:solidFill>
              </a14:hiddenFill>
            </a:ext>
          </a:extLst>
        </p:spPr>
      </p:pic>
      <p:sp>
        <p:nvSpPr>
          <p:cNvPr id="51205" name="Line 6"/>
          <p:cNvSpPr>
            <a:spLocks noChangeShapeType="1"/>
          </p:cNvSpPr>
          <p:nvPr/>
        </p:nvSpPr>
        <p:spPr bwMode="auto">
          <a:xfrm>
            <a:off x="1371600" y="1981200"/>
            <a:ext cx="3886200"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 name="Title 1"/>
          <p:cNvSpPr>
            <a:spLocks noGrp="1"/>
          </p:cNvSpPr>
          <p:nvPr>
            <p:ph type="title"/>
          </p:nvPr>
        </p:nvSpPr>
        <p:spPr/>
        <p:txBody>
          <a:bodyPr>
            <a:normAutofit fontScale="90000"/>
          </a:bodyPr>
          <a:lstStyle/>
          <a:p>
            <a:r>
              <a:rPr lang="en-US" dirty="0" smtClean="0"/>
              <a:t>Top Ten Elements in the Universe</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Slide Number Placeholder 5"/>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326E0BE4-6408-49FB-9046-F4079CB3B3A7}" type="slidenum">
              <a:rPr lang="en-US" u="none" smtClean="0"/>
              <a:pPr eaLnBrk="1" hangingPunct="1"/>
              <a:t>5</a:t>
            </a:fld>
            <a:endParaRPr lang="en-US" u="none" smtClean="0"/>
          </a:p>
        </p:txBody>
      </p:sp>
      <p:sp>
        <p:nvSpPr>
          <p:cNvPr id="8194" name="Rectangle 2"/>
          <p:cNvSpPr>
            <a:spLocks noGrp="1" noChangeArrowheads="1"/>
          </p:cNvSpPr>
          <p:nvPr>
            <p:ph type="title" idx="4294967295"/>
          </p:nvPr>
        </p:nvSpPr>
        <p:spPr>
          <a:xfrm>
            <a:off x="533400" y="76200"/>
            <a:ext cx="8304212" cy="1143000"/>
          </a:xfrm>
        </p:spPr>
        <p:txBody>
          <a:bodyPr/>
          <a:lstStyle/>
          <a:p>
            <a:pPr eaLnBrk="1" hangingPunct="1"/>
            <a:r>
              <a:rPr lang="en-US" dirty="0" smtClean="0">
                <a:solidFill>
                  <a:schemeClr val="tx1"/>
                </a:solidFill>
              </a:rPr>
              <a:t>Law of Definite Composition</a:t>
            </a:r>
          </a:p>
        </p:txBody>
      </p:sp>
      <p:sp>
        <p:nvSpPr>
          <p:cNvPr id="643079" name="Line 7"/>
          <p:cNvSpPr>
            <a:spLocks noChangeShapeType="1"/>
          </p:cNvSpPr>
          <p:nvPr/>
        </p:nvSpPr>
        <p:spPr bwMode="auto">
          <a:xfrm>
            <a:off x="2207419" y="255355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3080" name="Text Box 8"/>
          <p:cNvSpPr txBox="1">
            <a:spLocks noChangeArrowheads="1"/>
          </p:cNvSpPr>
          <p:nvPr/>
        </p:nvSpPr>
        <p:spPr bwMode="auto">
          <a:xfrm>
            <a:off x="4477544" y="2361462"/>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u="none"/>
              <a:t>+</a:t>
            </a:r>
          </a:p>
        </p:txBody>
      </p:sp>
      <p:sp>
        <p:nvSpPr>
          <p:cNvPr id="643081" name="Text Box 9"/>
          <p:cNvSpPr txBox="1">
            <a:spLocks noChangeArrowheads="1"/>
          </p:cNvSpPr>
          <p:nvPr/>
        </p:nvSpPr>
        <p:spPr bwMode="auto">
          <a:xfrm>
            <a:off x="6398419" y="2401150"/>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u="none"/>
              <a:t>+</a:t>
            </a:r>
          </a:p>
        </p:txBody>
      </p:sp>
      <p:sp>
        <p:nvSpPr>
          <p:cNvPr id="643082" name="Text Box 10"/>
          <p:cNvSpPr txBox="1">
            <a:spLocks noChangeArrowheads="1"/>
          </p:cNvSpPr>
          <p:nvPr/>
        </p:nvSpPr>
        <p:spPr bwMode="auto">
          <a:xfrm>
            <a:off x="711200" y="914400"/>
            <a:ext cx="7693025"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spcBef>
                <a:spcPct val="30000"/>
              </a:spcBef>
            </a:pPr>
            <a:r>
              <a:rPr lang="en-US" sz="2400" u="none" dirty="0" smtClean="0"/>
              <a:t>Analysis </a:t>
            </a:r>
            <a:r>
              <a:rPr lang="en-US" sz="2400" u="none" dirty="0"/>
              <a:t>of </a:t>
            </a:r>
            <a:r>
              <a:rPr lang="en-US" sz="2400" u="none" dirty="0" smtClean="0"/>
              <a:t>copper carbonate led </a:t>
            </a:r>
            <a:r>
              <a:rPr lang="en-US" sz="2400" u="none" dirty="0"/>
              <a:t>Proust to formulate </a:t>
            </a:r>
          </a:p>
          <a:p>
            <a:pPr eaLnBrk="1" hangingPunct="1">
              <a:spcBef>
                <a:spcPct val="30000"/>
              </a:spcBef>
            </a:pPr>
            <a:r>
              <a:rPr lang="en-US" sz="2400" u="none" dirty="0"/>
              <a:t>the law of definite proportions.</a:t>
            </a:r>
          </a:p>
          <a:p>
            <a:pPr eaLnBrk="1" hangingPunct="1"/>
            <a:endParaRPr lang="en-US" sz="2400" u="none" dirty="0"/>
          </a:p>
        </p:txBody>
      </p:sp>
      <p:grpSp>
        <p:nvGrpSpPr>
          <p:cNvPr id="2" name="Group 30"/>
          <p:cNvGrpSpPr>
            <a:grpSpLocks/>
          </p:cNvGrpSpPr>
          <p:nvPr/>
        </p:nvGrpSpPr>
        <p:grpSpPr bwMode="auto">
          <a:xfrm>
            <a:off x="3198019" y="1878862"/>
            <a:ext cx="903288" cy="1773238"/>
            <a:chOff x="2208" y="2892"/>
            <a:chExt cx="569" cy="1117"/>
          </a:xfrm>
        </p:grpSpPr>
        <p:sp>
          <p:nvSpPr>
            <p:cNvPr id="8211" name="Text Box 4"/>
            <p:cNvSpPr txBox="1">
              <a:spLocks noChangeArrowheads="1"/>
            </p:cNvSpPr>
            <p:nvPr/>
          </p:nvSpPr>
          <p:spPr bwMode="auto">
            <a:xfrm>
              <a:off x="2208" y="3605"/>
              <a:ext cx="5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53 g of</a:t>
              </a:r>
            </a:p>
            <a:p>
              <a:pPr algn="ctr" eaLnBrk="1" hangingPunct="1"/>
              <a:r>
                <a:rPr lang="en-US" u="none"/>
                <a:t>copper</a:t>
              </a:r>
            </a:p>
          </p:txBody>
        </p:sp>
        <p:sp>
          <p:nvSpPr>
            <p:cNvPr id="8212" name="AutoShape 12" descr="copper"/>
            <p:cNvSpPr>
              <a:spLocks noChangeArrowheads="1"/>
            </p:cNvSpPr>
            <p:nvPr/>
          </p:nvSpPr>
          <p:spPr bwMode="auto">
            <a:xfrm rot="5603943">
              <a:off x="2120" y="2989"/>
              <a:ext cx="754" cy="560"/>
            </a:xfrm>
            <a:prstGeom prst="cloudCallout">
              <a:avLst>
                <a:gd name="adj1" fmla="val -36898"/>
                <a:gd name="adj2" fmla="val 14278"/>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a:lstStyle/>
            <a:p>
              <a:pPr algn="ctr"/>
              <a:endParaRPr lang="en-US" u="none"/>
            </a:p>
          </p:txBody>
        </p:sp>
      </p:grpSp>
      <p:grpSp>
        <p:nvGrpSpPr>
          <p:cNvPr id="3" name="Group 31"/>
          <p:cNvGrpSpPr>
            <a:grpSpLocks/>
          </p:cNvGrpSpPr>
          <p:nvPr/>
        </p:nvGrpSpPr>
        <p:grpSpPr bwMode="auto">
          <a:xfrm>
            <a:off x="4722019" y="2056662"/>
            <a:ext cx="1682750" cy="1411288"/>
            <a:chOff x="3168" y="3004"/>
            <a:chExt cx="1060" cy="889"/>
          </a:xfrm>
        </p:grpSpPr>
        <p:sp>
          <p:nvSpPr>
            <p:cNvPr id="8209" name="Text Box 5"/>
            <p:cNvSpPr txBox="1">
              <a:spLocks noChangeArrowheads="1"/>
            </p:cNvSpPr>
            <p:nvPr/>
          </p:nvSpPr>
          <p:spPr bwMode="auto">
            <a:xfrm>
              <a:off x="3168" y="3662"/>
              <a:ext cx="10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40 g of oxygen</a:t>
              </a:r>
            </a:p>
          </p:txBody>
        </p:sp>
        <p:pic>
          <p:nvPicPr>
            <p:cNvPr id="8210" name="Picture 21" descr="oxygent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 y="3004"/>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3085" name="AutoShape 13"/>
          <p:cNvSpPr>
            <a:spLocks noChangeArrowheads="1"/>
          </p:cNvSpPr>
          <p:nvPr/>
        </p:nvSpPr>
        <p:spPr bwMode="auto">
          <a:xfrm rot="3021392">
            <a:off x="5153819" y="1529612"/>
            <a:ext cx="838200" cy="533400"/>
          </a:xfrm>
          <a:prstGeom prst="cloudCallout">
            <a:avLst>
              <a:gd name="adj1" fmla="val -11634"/>
              <a:gd name="adj2" fmla="val 24301"/>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pPr algn="ctr"/>
            <a:endParaRPr lang="en-US" u="none"/>
          </a:p>
        </p:txBody>
      </p:sp>
      <p:grpSp>
        <p:nvGrpSpPr>
          <p:cNvPr id="4" name="Group 29"/>
          <p:cNvGrpSpPr>
            <a:grpSpLocks/>
          </p:cNvGrpSpPr>
          <p:nvPr/>
        </p:nvGrpSpPr>
        <p:grpSpPr bwMode="auto">
          <a:xfrm>
            <a:off x="388144" y="1939187"/>
            <a:ext cx="1962150" cy="1749425"/>
            <a:chOff x="438" y="2930"/>
            <a:chExt cx="1236" cy="1102"/>
          </a:xfrm>
        </p:grpSpPr>
        <p:sp>
          <p:nvSpPr>
            <p:cNvPr id="8207" name="Text Box 3"/>
            <p:cNvSpPr txBox="1">
              <a:spLocks noChangeArrowheads="1"/>
            </p:cNvSpPr>
            <p:nvPr/>
          </p:nvSpPr>
          <p:spPr bwMode="auto">
            <a:xfrm>
              <a:off x="438" y="3628"/>
              <a:ext cx="12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103 g of</a:t>
              </a:r>
            </a:p>
            <a:p>
              <a:pPr algn="ctr" eaLnBrk="1" hangingPunct="1"/>
              <a:r>
                <a:rPr lang="en-US" u="none"/>
                <a:t>copper carbonate</a:t>
              </a:r>
            </a:p>
          </p:txBody>
        </p:sp>
        <p:pic>
          <p:nvPicPr>
            <p:cNvPr id="8208" name="Picture 25" descr="CopperCarbonate-1"/>
            <p:cNvPicPr>
              <a:picLocks noChangeAspect="1" noChangeArrowheads="1"/>
            </p:cNvPicPr>
            <p:nvPr/>
          </p:nvPicPr>
          <p:blipFill>
            <a:blip r:embed="rId5">
              <a:extLst>
                <a:ext uri="{28A0092B-C50C-407E-A947-70E740481C1C}">
                  <a14:useLocalDpi xmlns:a14="http://schemas.microsoft.com/office/drawing/2010/main" val="0"/>
                </a:ext>
              </a:extLst>
            </a:blip>
            <a:srcRect t="19908" b="15277"/>
            <a:stretch>
              <a:fillRect/>
            </a:stretch>
          </p:blipFill>
          <p:spPr bwMode="auto">
            <a:xfrm>
              <a:off x="448" y="2930"/>
              <a:ext cx="1120"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32"/>
          <p:cNvGrpSpPr>
            <a:grpSpLocks/>
          </p:cNvGrpSpPr>
          <p:nvPr/>
        </p:nvGrpSpPr>
        <p:grpSpPr bwMode="auto">
          <a:xfrm>
            <a:off x="6811169" y="2393212"/>
            <a:ext cx="1644650" cy="1074738"/>
            <a:chOff x="4484" y="3216"/>
            <a:chExt cx="1036" cy="677"/>
          </a:xfrm>
        </p:grpSpPr>
        <p:sp>
          <p:nvSpPr>
            <p:cNvPr id="8205" name="Text Box 6"/>
            <p:cNvSpPr txBox="1">
              <a:spLocks noChangeArrowheads="1"/>
            </p:cNvSpPr>
            <p:nvPr/>
          </p:nvSpPr>
          <p:spPr bwMode="auto">
            <a:xfrm>
              <a:off x="4484" y="3662"/>
              <a:ext cx="10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10 g of carbon</a:t>
              </a:r>
            </a:p>
          </p:txBody>
        </p:sp>
        <p:pic>
          <p:nvPicPr>
            <p:cNvPr id="8206" name="Picture 27" descr="Activated_Carbon"/>
            <p:cNvPicPr>
              <a:picLocks noChangeAspect="1" noChangeArrowheads="1"/>
            </p:cNvPicPr>
            <p:nvPr/>
          </p:nvPicPr>
          <p:blipFill>
            <a:blip r:embed="rId6">
              <a:extLst>
                <a:ext uri="{28A0092B-C50C-407E-A947-70E740481C1C}">
                  <a14:useLocalDpi xmlns:a14="http://schemas.microsoft.com/office/drawing/2010/main" val="0"/>
                </a:ext>
              </a:extLst>
            </a:blip>
            <a:srcRect t="10803" r="5556" b="9567"/>
            <a:stretch>
              <a:fillRect/>
            </a:stretch>
          </p:blipFill>
          <p:spPr bwMode="auto">
            <a:xfrm>
              <a:off x="4736" y="3216"/>
              <a:ext cx="465"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Text Box 10"/>
          <p:cNvSpPr txBox="1">
            <a:spLocks noChangeArrowheads="1"/>
          </p:cNvSpPr>
          <p:nvPr/>
        </p:nvSpPr>
        <p:spPr bwMode="auto">
          <a:xfrm>
            <a:off x="762794" y="3718370"/>
            <a:ext cx="7693025" cy="278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marL="457200" indent="-457200" eaLnBrk="1" hangingPunct="1">
              <a:spcBef>
                <a:spcPct val="30000"/>
              </a:spcBef>
              <a:buFont typeface="+mj-lt"/>
              <a:buAutoNum type="alphaLcPeriod"/>
            </a:pPr>
            <a:r>
              <a:rPr lang="en-US" sz="2400" u="none" dirty="0" smtClean="0"/>
              <a:t>Suppose one had 206 g of copper carbonate.  How many grams of carbon could be found in the sample?</a:t>
            </a:r>
          </a:p>
          <a:p>
            <a:pPr marL="457200" indent="-457200" eaLnBrk="1" hangingPunct="1">
              <a:spcBef>
                <a:spcPct val="30000"/>
              </a:spcBef>
              <a:buFont typeface="+mj-lt"/>
              <a:buAutoNum type="alphaLcPeriod"/>
            </a:pPr>
            <a:r>
              <a:rPr lang="en-US" sz="2400" u="none" dirty="0" smtClean="0"/>
              <a:t>Suppose one had a sample of copper carbonate with 5 grams of carbon in it. How many grams of oxygen would be in this same sample?</a:t>
            </a:r>
            <a:endParaRPr lang="en-US" sz="2400" u="none" dirty="0"/>
          </a:p>
          <a:p>
            <a:pPr eaLnBrk="1" hangingPunct="1"/>
            <a:endParaRPr lang="en-US" sz="2400" u="none"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43082">
                                            <p:txEl>
                                              <p:pRg st="0" end="0"/>
                                            </p:txEl>
                                          </p:spTgt>
                                        </p:tgtEl>
                                        <p:attrNameLst>
                                          <p:attrName>style.visibility</p:attrName>
                                        </p:attrNameLst>
                                      </p:cBhvr>
                                      <p:to>
                                        <p:strVal val="visible"/>
                                      </p:to>
                                    </p:set>
                                    <p:animEffect transition="in" filter="fade">
                                      <p:cBhvr>
                                        <p:cTn id="7" dur="1000"/>
                                        <p:tgtEl>
                                          <p:spTgt spid="643082">
                                            <p:txEl>
                                              <p:pRg st="0" end="0"/>
                                            </p:txEl>
                                          </p:spTgt>
                                        </p:tgtEl>
                                      </p:cBhvr>
                                    </p:animEffect>
                                    <p:anim calcmode="lin" valueType="num">
                                      <p:cBhvr>
                                        <p:cTn id="8" dur="1000" fill="hold"/>
                                        <p:tgtEl>
                                          <p:spTgt spid="64308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308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43082">
                                            <p:txEl>
                                              <p:pRg st="1" end="1"/>
                                            </p:txEl>
                                          </p:spTgt>
                                        </p:tgtEl>
                                        <p:attrNameLst>
                                          <p:attrName>style.visibility</p:attrName>
                                        </p:attrNameLst>
                                      </p:cBhvr>
                                      <p:to>
                                        <p:strVal val="visible"/>
                                      </p:to>
                                    </p:set>
                                    <p:animEffect transition="in" filter="fade">
                                      <p:cBhvr>
                                        <p:cTn id="12" dur="1000"/>
                                        <p:tgtEl>
                                          <p:spTgt spid="643082">
                                            <p:txEl>
                                              <p:pRg st="1" end="1"/>
                                            </p:txEl>
                                          </p:spTgt>
                                        </p:tgtEl>
                                      </p:cBhvr>
                                    </p:animEffect>
                                    <p:anim calcmode="lin" valueType="num">
                                      <p:cBhvr>
                                        <p:cTn id="13" dur="1000" fill="hold"/>
                                        <p:tgtEl>
                                          <p:spTgt spid="64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430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43079"/>
                                        </p:tgtEl>
                                        <p:attrNameLst>
                                          <p:attrName>style.visibility</p:attrName>
                                        </p:attrNameLst>
                                      </p:cBhvr>
                                      <p:to>
                                        <p:strVal val="visible"/>
                                      </p:to>
                                    </p:set>
                                    <p:animEffect transition="in" filter="wipe(left)">
                                      <p:cBhvr>
                                        <p:cTn id="26" dur="500"/>
                                        <p:tgtEl>
                                          <p:spTgt spid="643079"/>
                                        </p:tgtEl>
                                      </p:cBhvr>
                                    </p:animEffect>
                                  </p:childTnLst>
                                </p:cTn>
                              </p:par>
                            </p:childTnLst>
                          </p:cTn>
                        </p:par>
                        <p:par>
                          <p:cTn id="27" fill="hold" nodeType="afterGroup">
                            <p:stCondLst>
                              <p:cond delay="500"/>
                            </p:stCondLst>
                            <p:childTnLst>
                              <p:par>
                                <p:cTn id="28" presetID="53"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643080"/>
                                        </p:tgtEl>
                                        <p:attrNameLst>
                                          <p:attrName>style.visibility</p:attrName>
                                        </p:attrNameLst>
                                      </p:cBhvr>
                                      <p:to>
                                        <p:strVal val="visible"/>
                                      </p:to>
                                    </p:set>
                                    <p:animEffect transition="in" filter="dissolve">
                                      <p:cBhvr>
                                        <p:cTn id="36" dur="500"/>
                                        <p:tgtEl>
                                          <p:spTgt spid="643080"/>
                                        </p:tgtEl>
                                      </p:cBhvr>
                                    </p:animEffect>
                                  </p:childTnLst>
                                </p:cTn>
                              </p:par>
                            </p:childTnLst>
                          </p:cTn>
                        </p:par>
                        <p:par>
                          <p:cTn id="37" fill="hold" nodeType="afterGroup">
                            <p:stCondLst>
                              <p:cond delay="1500"/>
                            </p:stCondLst>
                            <p:childTnLst>
                              <p:par>
                                <p:cTn id="38" presetID="53"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childTnLst>
                          </p:cTn>
                        </p:par>
                        <p:par>
                          <p:cTn id="43" fill="hold" nodeType="afterGroup">
                            <p:stCondLst>
                              <p:cond delay="2000"/>
                            </p:stCondLst>
                            <p:childTnLst>
                              <p:par>
                                <p:cTn id="44" presetID="9" presetClass="entr" presetSubtype="0" fill="hold" grpId="0" nodeType="afterEffect">
                                  <p:stCondLst>
                                    <p:cond delay="0"/>
                                  </p:stCondLst>
                                  <p:childTnLst>
                                    <p:set>
                                      <p:cBhvr>
                                        <p:cTn id="45" dur="1" fill="hold">
                                          <p:stCondLst>
                                            <p:cond delay="0"/>
                                          </p:stCondLst>
                                        </p:cTn>
                                        <p:tgtEl>
                                          <p:spTgt spid="643085"/>
                                        </p:tgtEl>
                                        <p:attrNameLst>
                                          <p:attrName>style.visibility</p:attrName>
                                        </p:attrNameLst>
                                      </p:cBhvr>
                                      <p:to>
                                        <p:strVal val="visible"/>
                                      </p:to>
                                    </p:set>
                                    <p:animEffect transition="in" filter="dissolve">
                                      <p:cBhvr>
                                        <p:cTn id="46" dur="500"/>
                                        <p:tgtEl>
                                          <p:spTgt spid="643085"/>
                                        </p:tgtEl>
                                      </p:cBhvr>
                                    </p:animEffect>
                                  </p:childTnLst>
                                </p:cTn>
                              </p:par>
                            </p:childTnLst>
                          </p:cTn>
                        </p:par>
                        <p:par>
                          <p:cTn id="47" fill="hold" nodeType="afterGroup">
                            <p:stCondLst>
                              <p:cond delay="2500"/>
                            </p:stCondLst>
                            <p:childTnLst>
                              <p:par>
                                <p:cTn id="48" presetID="9" presetClass="entr" presetSubtype="0" fill="hold" grpId="0" nodeType="afterEffect">
                                  <p:stCondLst>
                                    <p:cond delay="0"/>
                                  </p:stCondLst>
                                  <p:childTnLst>
                                    <p:set>
                                      <p:cBhvr>
                                        <p:cTn id="49" dur="1" fill="hold">
                                          <p:stCondLst>
                                            <p:cond delay="0"/>
                                          </p:stCondLst>
                                        </p:cTn>
                                        <p:tgtEl>
                                          <p:spTgt spid="643081"/>
                                        </p:tgtEl>
                                        <p:attrNameLst>
                                          <p:attrName>style.visibility</p:attrName>
                                        </p:attrNameLst>
                                      </p:cBhvr>
                                      <p:to>
                                        <p:strVal val="visible"/>
                                      </p:to>
                                    </p:set>
                                    <p:animEffect transition="in" filter="dissolve">
                                      <p:cBhvr>
                                        <p:cTn id="50" dur="500"/>
                                        <p:tgtEl>
                                          <p:spTgt spid="643081"/>
                                        </p:tgtEl>
                                      </p:cBhvr>
                                    </p:animEffect>
                                  </p:childTnLst>
                                </p:cTn>
                              </p:par>
                            </p:childTnLst>
                          </p:cTn>
                        </p:par>
                        <p:par>
                          <p:cTn id="51" fill="hold" nodeType="afterGroup">
                            <p:stCondLst>
                              <p:cond delay="3000"/>
                            </p:stCondLst>
                            <p:childTnLst>
                              <p:par>
                                <p:cTn id="52" presetID="53" presetClass="entr" presetSubtype="0"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par>
                                <p:cTn id="57" presetID="47" presetClass="entr" presetSubtype="0" fill="hold" nodeType="with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fade">
                                      <p:cBhvr>
                                        <p:cTn id="59" dur="1000"/>
                                        <p:tgtEl>
                                          <p:spTgt spid="21">
                                            <p:txEl>
                                              <p:pRg st="0" end="0"/>
                                            </p:txEl>
                                          </p:spTgt>
                                        </p:tgtEl>
                                      </p:cBhvr>
                                    </p:animEffect>
                                    <p:anim calcmode="lin" valueType="num">
                                      <p:cBhvr>
                                        <p:cTn id="60"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1">
                                            <p:txEl>
                                              <p:pRg st="1" end="1"/>
                                            </p:txEl>
                                          </p:spTgt>
                                        </p:tgtEl>
                                        <p:attrNameLst>
                                          <p:attrName>style.visibility</p:attrName>
                                        </p:attrNameLst>
                                      </p:cBhvr>
                                      <p:to>
                                        <p:strVal val="visible"/>
                                      </p:to>
                                    </p:set>
                                    <p:animEffect transition="in" filter="fade">
                                      <p:cBhvr>
                                        <p:cTn id="64" dur="1000"/>
                                        <p:tgtEl>
                                          <p:spTgt spid="21">
                                            <p:txEl>
                                              <p:pRg st="1" end="1"/>
                                            </p:txEl>
                                          </p:spTgt>
                                        </p:tgtEl>
                                      </p:cBhvr>
                                    </p:animEffect>
                                    <p:anim calcmode="lin" valueType="num">
                                      <p:cBhvr>
                                        <p:cTn id="6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9" grpId="0" animBg="1"/>
      <p:bldP spid="643080" grpId="0"/>
      <p:bldP spid="643081" grpId="0"/>
      <p:bldP spid="64308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57200" y="1219200"/>
            <a:ext cx="8229600" cy="5562600"/>
          </a:xfrm>
        </p:spPr>
        <p:txBody>
          <a:bodyPr/>
          <a:lstStyle/>
          <a:p>
            <a:pPr eaLnBrk="1" hangingPunct="1">
              <a:lnSpc>
                <a:spcPct val="80000"/>
              </a:lnSpc>
            </a:pPr>
            <a:r>
              <a:rPr lang="en-US" sz="2400" u="sng" smtClean="0"/>
              <a:t>Metals:</a:t>
            </a:r>
          </a:p>
          <a:p>
            <a:pPr lvl="1" eaLnBrk="1" hangingPunct="1">
              <a:lnSpc>
                <a:spcPct val="80000"/>
              </a:lnSpc>
            </a:pPr>
            <a:r>
              <a:rPr lang="en-US" sz="2000" smtClean="0"/>
              <a:t>Appear in the lower left portion of the periodic table – account for about ¾ of the elements</a:t>
            </a:r>
          </a:p>
          <a:p>
            <a:pPr lvl="1" eaLnBrk="1" hangingPunct="1">
              <a:lnSpc>
                <a:spcPct val="80000"/>
              </a:lnSpc>
            </a:pPr>
            <a:r>
              <a:rPr lang="en-US" sz="2000" smtClean="0"/>
              <a:t>Include many main group elements and all the transition and inner transition elements</a:t>
            </a:r>
          </a:p>
          <a:p>
            <a:pPr lvl="1" eaLnBrk="1" hangingPunct="1">
              <a:lnSpc>
                <a:spcPct val="80000"/>
              </a:lnSpc>
            </a:pPr>
            <a:r>
              <a:rPr lang="en-US" sz="2000" smtClean="0"/>
              <a:t>Generally shiny solids at room temperature (mercury is the only liquid)</a:t>
            </a:r>
          </a:p>
          <a:p>
            <a:pPr lvl="1" eaLnBrk="1" hangingPunct="1">
              <a:lnSpc>
                <a:spcPct val="80000"/>
              </a:lnSpc>
            </a:pPr>
            <a:r>
              <a:rPr lang="en-US" sz="2000" smtClean="0"/>
              <a:t>Conduct heat and electricity well</a:t>
            </a:r>
          </a:p>
          <a:p>
            <a:pPr lvl="1" eaLnBrk="1" hangingPunct="1">
              <a:lnSpc>
                <a:spcPct val="80000"/>
              </a:lnSpc>
            </a:pPr>
            <a:r>
              <a:rPr lang="en-US" sz="2000" smtClean="0"/>
              <a:t>Ductile and malleable</a:t>
            </a:r>
          </a:p>
          <a:p>
            <a:pPr eaLnBrk="1" hangingPunct="1">
              <a:lnSpc>
                <a:spcPct val="80000"/>
              </a:lnSpc>
            </a:pPr>
            <a:r>
              <a:rPr lang="en-US" sz="2400" u="sng" smtClean="0"/>
              <a:t>Nonmetals:</a:t>
            </a:r>
          </a:p>
          <a:p>
            <a:pPr lvl="1" eaLnBrk="1" hangingPunct="1">
              <a:lnSpc>
                <a:spcPct val="80000"/>
              </a:lnSpc>
            </a:pPr>
            <a:r>
              <a:rPr lang="en-US" sz="2000" smtClean="0"/>
              <a:t>Appear in the upper right portion of the periodic table</a:t>
            </a:r>
          </a:p>
          <a:p>
            <a:pPr lvl="1" eaLnBrk="1" hangingPunct="1">
              <a:lnSpc>
                <a:spcPct val="80000"/>
              </a:lnSpc>
            </a:pPr>
            <a:r>
              <a:rPr lang="en-US" sz="2000" smtClean="0"/>
              <a:t>Generally gases or dull brittle solids at room temperature (bromine is the only liquid)</a:t>
            </a:r>
          </a:p>
          <a:p>
            <a:pPr lvl="1" eaLnBrk="1" hangingPunct="1">
              <a:lnSpc>
                <a:spcPct val="80000"/>
              </a:lnSpc>
            </a:pPr>
            <a:r>
              <a:rPr lang="en-US" sz="2000" smtClean="0"/>
              <a:t>Conduct heat and electricity poorly </a:t>
            </a:r>
          </a:p>
          <a:p>
            <a:pPr eaLnBrk="1" hangingPunct="1">
              <a:lnSpc>
                <a:spcPct val="80000"/>
              </a:lnSpc>
            </a:pPr>
            <a:r>
              <a:rPr lang="en-US" sz="2400" u="sng" smtClean="0"/>
              <a:t>Metalloids:</a:t>
            </a:r>
            <a:r>
              <a:rPr lang="en-US" sz="2400" smtClean="0"/>
              <a:t> </a:t>
            </a:r>
          </a:p>
          <a:p>
            <a:pPr lvl="1" eaLnBrk="1" hangingPunct="1">
              <a:lnSpc>
                <a:spcPct val="80000"/>
              </a:lnSpc>
            </a:pPr>
            <a:r>
              <a:rPr lang="en-US" sz="2000" smtClean="0"/>
              <a:t>Elements that have properties between those of metals and nonmetals</a:t>
            </a:r>
          </a:p>
          <a:p>
            <a:pPr eaLnBrk="1" hangingPunct="1">
              <a:lnSpc>
                <a:spcPct val="80000"/>
              </a:lnSpc>
            </a:pPr>
            <a:endParaRPr lang="en-US" sz="2400" smtClean="0"/>
          </a:p>
          <a:p>
            <a:pPr eaLnBrk="1" hangingPunct="1">
              <a:lnSpc>
                <a:spcPct val="80000"/>
              </a:lnSpc>
              <a:buFontTx/>
              <a:buNone/>
            </a:pPr>
            <a:endParaRPr lang="en-US" sz="2400" smtClean="0"/>
          </a:p>
        </p:txBody>
      </p:sp>
      <p:sp>
        <p:nvSpPr>
          <p:cNvPr id="52228"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0B822A9-7099-4476-93BF-1448FB3ABF55}" type="slidenum">
              <a:rPr lang="en-US" u="none" smtClean="0"/>
              <a:pPr eaLnBrk="1" hangingPunct="1"/>
              <a:t>50</a:t>
            </a:fld>
            <a:endParaRPr lang="en-US" u="none" smtClean="0"/>
          </a:p>
        </p:txBody>
      </p:sp>
      <p:sp>
        <p:nvSpPr>
          <p:cNvPr id="52226" name="Rectangle 2"/>
          <p:cNvSpPr>
            <a:spLocks noGrp="1" noChangeArrowheads="1"/>
          </p:cNvSpPr>
          <p:nvPr>
            <p:ph type="title"/>
          </p:nvPr>
        </p:nvSpPr>
        <p:spPr>
          <a:xfrm>
            <a:off x="1219200" y="304800"/>
            <a:ext cx="7150100" cy="487362"/>
          </a:xfrm>
        </p:spPr>
        <p:txBody>
          <a:bodyPr>
            <a:normAutofit fontScale="90000"/>
          </a:bodyPr>
          <a:lstStyle/>
          <a:p>
            <a:pPr eaLnBrk="1" hangingPunct="1"/>
            <a:r>
              <a:rPr lang="en-US" sz="4000" dirty="0" smtClean="0"/>
              <a:t>Classifying the Elements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57200" y="838200"/>
            <a:ext cx="8229600" cy="5211762"/>
          </a:xfrm>
        </p:spPr>
        <p:txBody>
          <a:bodyPr/>
          <a:lstStyle/>
          <a:p>
            <a:pPr eaLnBrk="1" hangingPunct="1"/>
            <a:r>
              <a:rPr lang="en-US" sz="2800" dirty="0" smtClean="0"/>
              <a:t>Elements in a group have similar chemical properties.</a:t>
            </a:r>
          </a:p>
          <a:p>
            <a:pPr eaLnBrk="1" hangingPunct="1"/>
            <a:r>
              <a:rPr lang="en-US" sz="2800" dirty="0" smtClean="0"/>
              <a:t>Elements in a period have different chemical properties.</a:t>
            </a:r>
          </a:p>
          <a:p>
            <a:pPr eaLnBrk="1" hangingPunct="1"/>
            <a:r>
              <a:rPr lang="en-US" sz="2800" dirty="0" smtClean="0"/>
              <a:t>Some important group (family) names include:</a:t>
            </a:r>
          </a:p>
          <a:p>
            <a:pPr lvl="1" eaLnBrk="1" hangingPunct="1"/>
            <a:r>
              <a:rPr lang="en-US" sz="2400" dirty="0" smtClean="0"/>
              <a:t>Group 1A (excluding hydrogen) </a:t>
            </a:r>
            <a:r>
              <a:rPr lang="en-US" sz="2400" dirty="0" smtClean="0">
                <a:sym typeface="Wingdings" pitchFamily="2" charset="2"/>
              </a:rPr>
              <a:t> alkali metals</a:t>
            </a:r>
          </a:p>
          <a:p>
            <a:pPr lvl="1" eaLnBrk="1" hangingPunct="1"/>
            <a:r>
              <a:rPr lang="en-US" sz="2400" dirty="0" smtClean="0">
                <a:sym typeface="Wingdings" pitchFamily="2" charset="2"/>
              </a:rPr>
              <a:t>Group 2A  alkaline earth metals</a:t>
            </a:r>
          </a:p>
          <a:p>
            <a:pPr lvl="1" eaLnBrk="1" hangingPunct="1"/>
            <a:r>
              <a:rPr lang="en-US" sz="2400" dirty="0" smtClean="0">
                <a:sym typeface="Wingdings" pitchFamily="2" charset="2"/>
              </a:rPr>
              <a:t>Group 7A  halogens</a:t>
            </a:r>
          </a:p>
          <a:p>
            <a:pPr lvl="1" eaLnBrk="1" hangingPunct="1"/>
            <a:r>
              <a:rPr lang="en-US" sz="2400" dirty="0" smtClean="0">
                <a:sym typeface="Wingdings" pitchFamily="2" charset="2"/>
              </a:rPr>
              <a:t>Group 8A  noble gases</a:t>
            </a:r>
          </a:p>
          <a:p>
            <a:pPr lvl="1" eaLnBrk="1" hangingPunct="1"/>
            <a:r>
              <a:rPr lang="en-US" sz="2400" dirty="0" smtClean="0"/>
              <a:t>Other groups are often named by the first element in the group.</a:t>
            </a:r>
          </a:p>
        </p:txBody>
      </p:sp>
      <p:sp>
        <p:nvSpPr>
          <p:cNvPr id="5325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3732C42C-1AD2-4CC3-A550-BB65A502C385}" type="slidenum">
              <a:rPr lang="en-US" u="none" smtClean="0"/>
              <a:pPr eaLnBrk="1" hangingPunct="1"/>
              <a:t>51</a:t>
            </a:fld>
            <a:endParaRPr lang="en-US" u="none" smtClean="0"/>
          </a:p>
        </p:txBody>
      </p:sp>
      <p:sp>
        <p:nvSpPr>
          <p:cNvPr id="53250" name="Rectangle 2"/>
          <p:cNvSpPr>
            <a:spLocks noGrp="1" noChangeArrowheads="1"/>
          </p:cNvSpPr>
          <p:nvPr>
            <p:ph type="title"/>
          </p:nvPr>
        </p:nvSpPr>
        <p:spPr>
          <a:xfrm>
            <a:off x="1231900" y="228600"/>
            <a:ext cx="7150100" cy="487362"/>
          </a:xfrm>
        </p:spPr>
        <p:txBody>
          <a:bodyPr>
            <a:normAutofit fontScale="90000"/>
          </a:bodyPr>
          <a:lstStyle/>
          <a:p>
            <a:pPr eaLnBrk="1" hangingPunct="1"/>
            <a:r>
              <a:rPr lang="en-US" sz="4000" dirty="0" smtClean="0"/>
              <a:t>Classifying the Elements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57200" y="1189038"/>
            <a:ext cx="8229600" cy="5135562"/>
          </a:xfrm>
        </p:spPr>
        <p:txBody>
          <a:bodyPr/>
          <a:lstStyle/>
          <a:p>
            <a:pPr eaLnBrk="1" hangingPunct="1"/>
            <a:r>
              <a:rPr lang="en-US" sz="2800" smtClean="0"/>
              <a:t>Majority of elements occur in chemical combination with other elements; only a few occur as free elements in nature</a:t>
            </a:r>
          </a:p>
          <a:p>
            <a:pPr eaLnBrk="1" hangingPunct="1"/>
            <a:r>
              <a:rPr lang="en-US" sz="2800" smtClean="0"/>
              <a:t>Compounds are formed from chemical bonds which are the forces that hold the atoms of elements together.</a:t>
            </a:r>
          </a:p>
          <a:p>
            <a:pPr eaLnBrk="1" hangingPunct="1"/>
            <a:r>
              <a:rPr lang="en-US" sz="2800" u="sng" smtClean="0"/>
              <a:t>Ionic Compounds</a:t>
            </a:r>
            <a:r>
              <a:rPr lang="en-US" sz="2800" smtClean="0"/>
              <a:t> – formed by the </a:t>
            </a:r>
            <a:r>
              <a:rPr lang="en-US" sz="2800" i="1" smtClean="0"/>
              <a:t>transfer of electrons</a:t>
            </a:r>
            <a:r>
              <a:rPr lang="en-US" sz="2800" smtClean="0"/>
              <a:t> from atoms of one element to another.</a:t>
            </a:r>
          </a:p>
          <a:p>
            <a:pPr eaLnBrk="1" hangingPunct="1"/>
            <a:r>
              <a:rPr lang="en-US" sz="2800" u="sng" smtClean="0"/>
              <a:t>Covalent Compounds</a:t>
            </a:r>
            <a:r>
              <a:rPr lang="en-US" sz="2800" smtClean="0"/>
              <a:t> – formed when atoms of different elements </a:t>
            </a:r>
            <a:r>
              <a:rPr lang="en-US" sz="2800" i="1" smtClean="0"/>
              <a:t>share electrons</a:t>
            </a:r>
            <a:r>
              <a:rPr lang="en-US" sz="2800" smtClean="0"/>
              <a:t>.</a:t>
            </a:r>
          </a:p>
        </p:txBody>
      </p:sp>
      <p:sp>
        <p:nvSpPr>
          <p:cNvPr id="54276"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B08934A7-0D69-4B7D-9E86-E6792B608FC3}" type="slidenum">
              <a:rPr lang="en-US" u="none" smtClean="0"/>
              <a:pPr eaLnBrk="1" hangingPunct="1"/>
              <a:t>52</a:t>
            </a:fld>
            <a:endParaRPr lang="en-US" u="none" smtClean="0"/>
          </a:p>
        </p:txBody>
      </p:sp>
      <p:sp>
        <p:nvSpPr>
          <p:cNvPr id="54274" name="Rectangle 2"/>
          <p:cNvSpPr>
            <a:spLocks noGrp="1" noChangeArrowheads="1"/>
          </p:cNvSpPr>
          <p:nvPr>
            <p:ph type="title"/>
          </p:nvPr>
        </p:nvSpPr>
        <p:spPr>
          <a:xfrm>
            <a:off x="152400" y="152400"/>
            <a:ext cx="9144000" cy="990600"/>
          </a:xfrm>
        </p:spPr>
        <p:txBody>
          <a:bodyPr>
            <a:normAutofit fontScale="90000"/>
          </a:bodyPr>
          <a:lstStyle/>
          <a:p>
            <a:pPr eaLnBrk="1" hangingPunct="1"/>
            <a:r>
              <a:rPr lang="en-US" sz="3200" b="1" smtClean="0"/>
              <a:t>Chemical Bonds: </a:t>
            </a:r>
            <a:br>
              <a:rPr lang="en-US" sz="3200" b="1" smtClean="0"/>
            </a:br>
            <a:r>
              <a:rPr lang="en-US" sz="3200" b="1" smtClean="0"/>
              <a:t>The Formation of Compounds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1036638"/>
            <a:ext cx="8229600" cy="5059362"/>
          </a:xfrm>
        </p:spPr>
        <p:txBody>
          <a:bodyPr/>
          <a:lstStyle/>
          <a:p>
            <a:pPr eaLnBrk="1" hangingPunct="1">
              <a:lnSpc>
                <a:spcPct val="80000"/>
              </a:lnSpc>
            </a:pPr>
            <a:r>
              <a:rPr lang="en-US" sz="2800" smtClean="0"/>
              <a:t>Composed of ions </a:t>
            </a:r>
            <a:r>
              <a:rPr lang="en-US" sz="2800" smtClean="0">
                <a:sym typeface="Wingdings" pitchFamily="2" charset="2"/>
              </a:rPr>
              <a:t></a:t>
            </a:r>
            <a:r>
              <a:rPr lang="en-US" sz="2800" smtClean="0"/>
              <a:t> charged particles that form when an atom gains or loses one or more electrons.</a:t>
            </a:r>
          </a:p>
          <a:p>
            <a:pPr eaLnBrk="1" hangingPunct="1">
              <a:lnSpc>
                <a:spcPct val="80000"/>
              </a:lnSpc>
            </a:pPr>
            <a:r>
              <a:rPr lang="en-US" sz="2800" smtClean="0"/>
              <a:t>Binary ionic compound:</a:t>
            </a:r>
          </a:p>
          <a:p>
            <a:pPr lvl="1" eaLnBrk="1" hangingPunct="1">
              <a:lnSpc>
                <a:spcPct val="80000"/>
              </a:lnSpc>
            </a:pPr>
            <a:r>
              <a:rPr lang="en-US" sz="2400" smtClean="0">
                <a:sym typeface="Wingdings" pitchFamily="2" charset="2"/>
              </a:rPr>
              <a:t>simplest type of ionic compound composed of just two elements</a:t>
            </a:r>
          </a:p>
          <a:p>
            <a:pPr lvl="1" eaLnBrk="1" hangingPunct="1">
              <a:lnSpc>
                <a:spcPct val="80000"/>
              </a:lnSpc>
            </a:pPr>
            <a:r>
              <a:rPr lang="en-US" sz="2400" smtClean="0"/>
              <a:t>Typically forms when a metal reacts with a nonmetal</a:t>
            </a:r>
          </a:p>
          <a:p>
            <a:pPr eaLnBrk="1" hangingPunct="1">
              <a:lnSpc>
                <a:spcPct val="80000"/>
              </a:lnSpc>
            </a:pPr>
            <a:r>
              <a:rPr lang="en-US" sz="2800" b="1" u="sng" smtClean="0"/>
              <a:t>Cation</a:t>
            </a:r>
            <a:r>
              <a:rPr lang="en-US" sz="2800" smtClean="0"/>
              <a:t> </a:t>
            </a:r>
            <a:r>
              <a:rPr lang="en-US" sz="2800" smtClean="0">
                <a:sym typeface="Wingdings" pitchFamily="2" charset="2"/>
              </a:rPr>
              <a:t> a positively charged ion which has lost a certain number of electrons</a:t>
            </a:r>
          </a:p>
          <a:p>
            <a:pPr eaLnBrk="1" hangingPunct="1">
              <a:lnSpc>
                <a:spcPct val="80000"/>
              </a:lnSpc>
            </a:pPr>
            <a:r>
              <a:rPr lang="en-US" sz="2800" b="1" u="sng" smtClean="0"/>
              <a:t>Anion</a:t>
            </a:r>
            <a:r>
              <a:rPr lang="en-US" sz="2800" smtClean="0"/>
              <a:t> </a:t>
            </a:r>
            <a:r>
              <a:rPr lang="en-US" sz="2800" smtClean="0">
                <a:sym typeface="Wingdings" pitchFamily="2" charset="2"/>
              </a:rPr>
              <a:t> a negatively charged ion which has gained a certain number of electrons</a:t>
            </a:r>
          </a:p>
          <a:p>
            <a:pPr eaLnBrk="1" hangingPunct="1">
              <a:lnSpc>
                <a:spcPct val="80000"/>
              </a:lnSpc>
            </a:pPr>
            <a:r>
              <a:rPr lang="en-US" sz="2800" smtClean="0"/>
              <a:t>Monoatomic ion </a:t>
            </a:r>
            <a:r>
              <a:rPr lang="en-US" sz="2800" smtClean="0">
                <a:sym typeface="Wingdings" pitchFamily="2" charset="2"/>
              </a:rPr>
              <a:t> a cation or anion derived from a single atom</a:t>
            </a:r>
          </a:p>
          <a:p>
            <a:pPr eaLnBrk="1" hangingPunct="1">
              <a:lnSpc>
                <a:spcPct val="80000"/>
              </a:lnSpc>
            </a:pPr>
            <a:endParaRPr lang="en-US" sz="2800" smtClean="0"/>
          </a:p>
        </p:txBody>
      </p:sp>
      <p:sp>
        <p:nvSpPr>
          <p:cNvPr id="5530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B945668-43B5-4094-8FD2-EAA54E277575}" type="slidenum">
              <a:rPr lang="en-US" u="none" smtClean="0"/>
              <a:pPr eaLnBrk="1" hangingPunct="1"/>
              <a:t>53</a:t>
            </a:fld>
            <a:endParaRPr lang="en-US" u="none" smtClean="0"/>
          </a:p>
        </p:txBody>
      </p:sp>
      <p:sp>
        <p:nvSpPr>
          <p:cNvPr id="55298" name="Rectangle 2"/>
          <p:cNvSpPr>
            <a:spLocks noGrp="1" noChangeArrowheads="1"/>
          </p:cNvSpPr>
          <p:nvPr>
            <p:ph type="title"/>
          </p:nvPr>
        </p:nvSpPr>
        <p:spPr>
          <a:xfrm>
            <a:off x="2601913" y="274638"/>
            <a:ext cx="4408487" cy="639762"/>
          </a:xfrm>
        </p:spPr>
        <p:txBody>
          <a:bodyPr>
            <a:normAutofit fontScale="90000"/>
          </a:bodyPr>
          <a:lstStyle/>
          <a:p>
            <a:pPr eaLnBrk="1" hangingPunct="1"/>
            <a:r>
              <a:rPr lang="en-US" sz="4000" dirty="0" smtClean="0"/>
              <a:t>Ionic Compounds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43" name="Slide Number Placeholder 2"/>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60E563AC-4D0A-4BAE-BC62-CEE636F5426D}" type="slidenum">
              <a:rPr lang="en-US" u="none" smtClean="0"/>
              <a:pPr eaLnBrk="1" hangingPunct="1"/>
              <a:t>54</a:t>
            </a:fld>
            <a:endParaRPr lang="en-US" u="none" smtClean="0"/>
          </a:p>
        </p:txBody>
      </p:sp>
      <p:sp>
        <p:nvSpPr>
          <p:cNvPr id="56322" name="Rectangle 2"/>
          <p:cNvSpPr>
            <a:spLocks noGrp="1" noChangeArrowheads="1"/>
          </p:cNvSpPr>
          <p:nvPr>
            <p:ph type="title" idx="4294967295"/>
          </p:nvPr>
        </p:nvSpPr>
        <p:spPr>
          <a:xfrm>
            <a:off x="2070100" y="152400"/>
            <a:ext cx="5473700" cy="1143000"/>
          </a:xfrm>
        </p:spPr>
        <p:txBody>
          <a:bodyPr/>
          <a:lstStyle/>
          <a:p>
            <a:pPr eaLnBrk="1" hangingPunct="1"/>
            <a:r>
              <a:rPr lang="en-US" dirty="0" smtClean="0"/>
              <a:t>Formation of </a:t>
            </a:r>
            <a:r>
              <a:rPr lang="en-US" dirty="0" err="1" smtClean="0"/>
              <a:t>Cation</a:t>
            </a:r>
            <a:endParaRPr lang="en-US" dirty="0" smtClean="0"/>
          </a:p>
        </p:txBody>
      </p:sp>
      <p:sp>
        <p:nvSpPr>
          <p:cNvPr id="56323" name="Oval 3"/>
          <p:cNvSpPr>
            <a:spLocks noChangeAspect="1" noChangeArrowheads="1"/>
          </p:cNvSpPr>
          <p:nvPr/>
        </p:nvSpPr>
        <p:spPr bwMode="auto">
          <a:xfrm>
            <a:off x="457200" y="2497138"/>
            <a:ext cx="3675063" cy="3675062"/>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6324" name="Oval 4"/>
          <p:cNvSpPr>
            <a:spLocks noChangeAspect="1" noChangeArrowheads="1"/>
          </p:cNvSpPr>
          <p:nvPr/>
        </p:nvSpPr>
        <p:spPr bwMode="auto">
          <a:xfrm>
            <a:off x="914400" y="2986088"/>
            <a:ext cx="2787650" cy="278765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6325" name="Oval 5"/>
          <p:cNvSpPr>
            <a:spLocks noChangeAspect="1" noChangeArrowheads="1"/>
          </p:cNvSpPr>
          <p:nvPr/>
        </p:nvSpPr>
        <p:spPr bwMode="auto">
          <a:xfrm>
            <a:off x="1454150" y="3470275"/>
            <a:ext cx="1746250" cy="174625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6326" name="Oval 6"/>
          <p:cNvSpPr>
            <a:spLocks noChangeAspect="1" noChangeArrowheads="1"/>
          </p:cNvSpPr>
          <p:nvPr/>
        </p:nvSpPr>
        <p:spPr bwMode="auto">
          <a:xfrm>
            <a:off x="1981200" y="3994150"/>
            <a:ext cx="695325" cy="695325"/>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u="none"/>
              <a:t>11</a:t>
            </a:r>
            <a:r>
              <a:rPr lang="en-US" i="1" u="none"/>
              <a:t>p</a:t>
            </a:r>
            <a:r>
              <a:rPr lang="en-US" i="1" u="none" baseline="30000"/>
              <a:t>+</a:t>
            </a:r>
          </a:p>
        </p:txBody>
      </p:sp>
      <p:sp>
        <p:nvSpPr>
          <p:cNvPr id="56327" name="Text Box 7"/>
          <p:cNvSpPr txBox="1">
            <a:spLocks noChangeArrowheads="1"/>
          </p:cNvSpPr>
          <p:nvPr/>
        </p:nvSpPr>
        <p:spPr bwMode="auto">
          <a:xfrm>
            <a:off x="1679575" y="1703388"/>
            <a:ext cx="1492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sodium atom</a:t>
            </a:r>
          </a:p>
          <a:p>
            <a:pPr algn="ctr" eaLnBrk="1" hangingPunct="1"/>
            <a:r>
              <a:rPr lang="en-US" u="none"/>
              <a:t>Na</a:t>
            </a:r>
          </a:p>
        </p:txBody>
      </p:sp>
      <p:sp>
        <p:nvSpPr>
          <p:cNvPr id="239624" name="Oval 8"/>
          <p:cNvSpPr>
            <a:spLocks noChangeArrowheads="1"/>
          </p:cNvSpPr>
          <p:nvPr/>
        </p:nvSpPr>
        <p:spPr bwMode="auto">
          <a:xfrm>
            <a:off x="3886200" y="3716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239625" name="Freeform 9"/>
          <p:cNvSpPr>
            <a:spLocks/>
          </p:cNvSpPr>
          <p:nvPr/>
        </p:nvSpPr>
        <p:spPr bwMode="auto">
          <a:xfrm>
            <a:off x="4267200" y="2497138"/>
            <a:ext cx="609600" cy="1219200"/>
          </a:xfrm>
          <a:custGeom>
            <a:avLst/>
            <a:gdLst>
              <a:gd name="T0" fmla="*/ 0 w 384"/>
              <a:gd name="T1" fmla="*/ 2147483647 h 768"/>
              <a:gd name="T2" fmla="*/ 2147483647 w 384"/>
              <a:gd name="T3" fmla="*/ 2147483647 h 768"/>
              <a:gd name="T4" fmla="*/ 2147483647 w 384"/>
              <a:gd name="T5" fmla="*/ 0 h 768"/>
              <a:gd name="T6" fmla="*/ 0 60000 65536"/>
              <a:gd name="T7" fmla="*/ 0 60000 65536"/>
              <a:gd name="T8" fmla="*/ 0 60000 65536"/>
              <a:gd name="T9" fmla="*/ 0 w 384"/>
              <a:gd name="T10" fmla="*/ 0 h 768"/>
              <a:gd name="T11" fmla="*/ 384 w 384"/>
              <a:gd name="T12" fmla="*/ 768 h 768"/>
            </a:gdLst>
            <a:ahLst/>
            <a:cxnLst>
              <a:cxn ang="T6">
                <a:pos x="T0" y="T1"/>
              </a:cxn>
              <a:cxn ang="T7">
                <a:pos x="T2" y="T3"/>
              </a:cxn>
              <a:cxn ang="T8">
                <a:pos x="T4" y="T5"/>
              </a:cxn>
            </a:cxnLst>
            <a:rect l="T9" t="T10" r="T11" b="T12"/>
            <a:pathLst>
              <a:path w="384" h="768">
                <a:moveTo>
                  <a:pt x="0" y="768"/>
                </a:moveTo>
                <a:cubicBezTo>
                  <a:pt x="88" y="664"/>
                  <a:pt x="176" y="560"/>
                  <a:pt x="240" y="432"/>
                </a:cubicBezTo>
                <a:cubicBezTo>
                  <a:pt x="304" y="304"/>
                  <a:pt x="360" y="72"/>
                  <a:pt x="384" y="0"/>
                </a:cubicBezTo>
              </a:path>
            </a:pathLst>
          </a:custGeom>
          <a:noFill/>
          <a:ln w="19050">
            <a:solidFill>
              <a:srgbClr val="3366FF"/>
            </a:solidFill>
            <a:miter lim="800000"/>
            <a:headEnd/>
            <a:tailEnd type="arrow"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39626" name="AutoShape 10"/>
          <p:cNvSpPr>
            <a:spLocks noChangeArrowheads="1"/>
          </p:cNvSpPr>
          <p:nvPr/>
        </p:nvSpPr>
        <p:spPr bwMode="auto">
          <a:xfrm>
            <a:off x="4267200" y="3716338"/>
            <a:ext cx="1371600" cy="1752600"/>
          </a:xfrm>
          <a:prstGeom prst="rightArrow">
            <a:avLst>
              <a:gd name="adj1" fmla="val 50000"/>
              <a:gd name="adj2" fmla="val 25000"/>
            </a:avLst>
          </a:prstGeom>
          <a:solidFill>
            <a:srgbClr val="3366FF">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u="none"/>
              <a:t>loss of </a:t>
            </a:r>
          </a:p>
          <a:p>
            <a:pPr algn="ctr"/>
            <a:r>
              <a:rPr lang="en-US" sz="1600" u="none"/>
              <a:t>one valence </a:t>
            </a:r>
          </a:p>
          <a:p>
            <a:pPr algn="ctr"/>
            <a:r>
              <a:rPr lang="en-US" sz="1600" u="none"/>
              <a:t>electron</a:t>
            </a:r>
          </a:p>
        </p:txBody>
      </p:sp>
      <p:sp>
        <p:nvSpPr>
          <p:cNvPr id="56331" name="Oval 11"/>
          <p:cNvSpPr>
            <a:spLocks noChangeArrowheads="1"/>
          </p:cNvSpPr>
          <p:nvPr/>
        </p:nvSpPr>
        <p:spPr bwMode="auto">
          <a:xfrm>
            <a:off x="1752600" y="3335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32" name="Oval 12"/>
          <p:cNvSpPr>
            <a:spLocks noChangeArrowheads="1"/>
          </p:cNvSpPr>
          <p:nvPr/>
        </p:nvSpPr>
        <p:spPr bwMode="auto">
          <a:xfrm>
            <a:off x="2743200" y="47069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33" name="Oval 13"/>
          <p:cNvSpPr>
            <a:spLocks noChangeArrowheads="1"/>
          </p:cNvSpPr>
          <p:nvPr/>
        </p:nvSpPr>
        <p:spPr bwMode="auto">
          <a:xfrm>
            <a:off x="2438400" y="28781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34" name="Oval 14"/>
          <p:cNvSpPr>
            <a:spLocks noChangeArrowheads="1"/>
          </p:cNvSpPr>
          <p:nvPr/>
        </p:nvSpPr>
        <p:spPr bwMode="auto">
          <a:xfrm>
            <a:off x="3200400" y="3335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35" name="Oval 15"/>
          <p:cNvSpPr>
            <a:spLocks noChangeArrowheads="1"/>
          </p:cNvSpPr>
          <p:nvPr/>
        </p:nvSpPr>
        <p:spPr bwMode="auto">
          <a:xfrm>
            <a:off x="1143000" y="31829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36" name="Oval 16"/>
          <p:cNvSpPr>
            <a:spLocks noChangeArrowheads="1"/>
          </p:cNvSpPr>
          <p:nvPr/>
        </p:nvSpPr>
        <p:spPr bwMode="auto">
          <a:xfrm>
            <a:off x="762000" y="4097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37" name="Oval 17"/>
          <p:cNvSpPr>
            <a:spLocks noChangeArrowheads="1"/>
          </p:cNvSpPr>
          <p:nvPr/>
        </p:nvSpPr>
        <p:spPr bwMode="auto">
          <a:xfrm>
            <a:off x="990600" y="49355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38" name="Oval 18"/>
          <p:cNvSpPr>
            <a:spLocks noChangeArrowheads="1"/>
          </p:cNvSpPr>
          <p:nvPr/>
        </p:nvSpPr>
        <p:spPr bwMode="auto">
          <a:xfrm>
            <a:off x="1676400" y="55451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39" name="Oval 19"/>
          <p:cNvSpPr>
            <a:spLocks noChangeArrowheads="1"/>
          </p:cNvSpPr>
          <p:nvPr/>
        </p:nvSpPr>
        <p:spPr bwMode="auto">
          <a:xfrm>
            <a:off x="2667000" y="54689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40" name="Oval 20"/>
          <p:cNvSpPr>
            <a:spLocks noChangeArrowheads="1"/>
          </p:cNvSpPr>
          <p:nvPr/>
        </p:nvSpPr>
        <p:spPr bwMode="auto">
          <a:xfrm>
            <a:off x="3429000" y="4478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grpSp>
        <p:nvGrpSpPr>
          <p:cNvPr id="2" name="Group 21"/>
          <p:cNvGrpSpPr>
            <a:grpSpLocks/>
          </p:cNvGrpSpPr>
          <p:nvPr/>
        </p:nvGrpSpPr>
        <p:grpSpPr bwMode="auto">
          <a:xfrm>
            <a:off x="5715000" y="2098675"/>
            <a:ext cx="3048000" cy="3827463"/>
            <a:chOff x="3696" y="1285"/>
            <a:chExt cx="1920" cy="2411"/>
          </a:xfrm>
        </p:grpSpPr>
        <p:sp>
          <p:nvSpPr>
            <p:cNvPr id="56344" name="Text Box 22"/>
            <p:cNvSpPr txBox="1">
              <a:spLocks noChangeArrowheads="1"/>
            </p:cNvSpPr>
            <p:nvPr/>
          </p:nvSpPr>
          <p:spPr bwMode="auto">
            <a:xfrm>
              <a:off x="4192" y="1285"/>
              <a:ext cx="8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sodium ion</a:t>
              </a:r>
            </a:p>
            <a:p>
              <a:pPr algn="ctr" eaLnBrk="1" hangingPunct="1"/>
              <a:r>
                <a:rPr lang="en-US" u="none"/>
                <a:t>Na</a:t>
              </a:r>
              <a:r>
                <a:rPr lang="en-US" u="none" baseline="30000"/>
                <a:t>+</a:t>
              </a:r>
              <a:endParaRPr lang="en-US" u="none"/>
            </a:p>
          </p:txBody>
        </p:sp>
        <p:sp>
          <p:nvSpPr>
            <p:cNvPr id="56345" name="Oval 23"/>
            <p:cNvSpPr>
              <a:spLocks noChangeAspect="1" noChangeArrowheads="1"/>
            </p:cNvSpPr>
            <p:nvPr/>
          </p:nvSpPr>
          <p:spPr bwMode="auto">
            <a:xfrm>
              <a:off x="3792" y="1844"/>
              <a:ext cx="1756" cy="1756"/>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6346" name="Oval 24"/>
            <p:cNvSpPr>
              <a:spLocks noChangeAspect="1" noChangeArrowheads="1"/>
            </p:cNvSpPr>
            <p:nvPr/>
          </p:nvSpPr>
          <p:spPr bwMode="auto">
            <a:xfrm>
              <a:off x="4132" y="2149"/>
              <a:ext cx="1100" cy="11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6347" name="Oval 25"/>
            <p:cNvSpPr>
              <a:spLocks noChangeAspect="1" noChangeArrowheads="1"/>
            </p:cNvSpPr>
            <p:nvPr/>
          </p:nvSpPr>
          <p:spPr bwMode="auto">
            <a:xfrm>
              <a:off x="4464" y="2479"/>
              <a:ext cx="438" cy="438"/>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u="none"/>
                <a:t>11</a:t>
              </a:r>
              <a:r>
                <a:rPr lang="en-US" i="1" u="none"/>
                <a:t>p</a:t>
              </a:r>
              <a:r>
                <a:rPr lang="en-US" i="1" u="none" baseline="30000"/>
                <a:t>+</a:t>
              </a:r>
            </a:p>
          </p:txBody>
        </p:sp>
        <p:sp>
          <p:nvSpPr>
            <p:cNvPr id="56348" name="Oval 26"/>
            <p:cNvSpPr>
              <a:spLocks noChangeArrowheads="1"/>
            </p:cNvSpPr>
            <p:nvPr/>
          </p:nvSpPr>
          <p:spPr bwMode="auto">
            <a:xfrm>
              <a:off x="4032" y="249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49" name="Oval 27"/>
            <p:cNvSpPr>
              <a:spLocks noChangeArrowheads="1"/>
            </p:cNvSpPr>
            <p:nvPr/>
          </p:nvSpPr>
          <p:spPr bwMode="auto">
            <a:xfrm>
              <a:off x="5088" y="273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50" name="Oval 28"/>
            <p:cNvSpPr>
              <a:spLocks noChangeArrowheads="1"/>
            </p:cNvSpPr>
            <p:nvPr/>
          </p:nvSpPr>
          <p:spPr bwMode="auto">
            <a:xfrm>
              <a:off x="4464" y="177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51" name="Oval 29"/>
            <p:cNvSpPr>
              <a:spLocks noChangeArrowheads="1"/>
            </p:cNvSpPr>
            <p:nvPr/>
          </p:nvSpPr>
          <p:spPr bwMode="auto">
            <a:xfrm>
              <a:off x="5040" y="1920"/>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52" name="Oval 30"/>
            <p:cNvSpPr>
              <a:spLocks noChangeArrowheads="1"/>
            </p:cNvSpPr>
            <p:nvPr/>
          </p:nvSpPr>
          <p:spPr bwMode="auto">
            <a:xfrm>
              <a:off x="3936" y="196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53" name="Oval 31"/>
            <p:cNvSpPr>
              <a:spLocks noChangeArrowheads="1"/>
            </p:cNvSpPr>
            <p:nvPr/>
          </p:nvSpPr>
          <p:spPr bwMode="auto">
            <a:xfrm>
              <a:off x="3696" y="278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54" name="Oval 32"/>
            <p:cNvSpPr>
              <a:spLocks noChangeArrowheads="1"/>
            </p:cNvSpPr>
            <p:nvPr/>
          </p:nvSpPr>
          <p:spPr bwMode="auto">
            <a:xfrm>
              <a:off x="4080" y="331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55" name="Oval 33"/>
            <p:cNvSpPr>
              <a:spLocks noChangeArrowheads="1"/>
            </p:cNvSpPr>
            <p:nvPr/>
          </p:nvSpPr>
          <p:spPr bwMode="auto">
            <a:xfrm>
              <a:off x="4608" y="345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56" name="Oval 34"/>
            <p:cNvSpPr>
              <a:spLocks noChangeArrowheads="1"/>
            </p:cNvSpPr>
            <p:nvPr/>
          </p:nvSpPr>
          <p:spPr bwMode="auto">
            <a:xfrm>
              <a:off x="5184" y="321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6357" name="Oval 35"/>
            <p:cNvSpPr>
              <a:spLocks noChangeArrowheads="1"/>
            </p:cNvSpPr>
            <p:nvPr/>
          </p:nvSpPr>
          <p:spPr bwMode="auto">
            <a:xfrm>
              <a:off x="5376" y="244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grpSp>
      <p:sp>
        <p:nvSpPr>
          <p:cNvPr id="239652" name="Oval 36"/>
          <p:cNvSpPr>
            <a:spLocks noChangeArrowheads="1"/>
          </p:cNvSpPr>
          <p:nvPr/>
        </p:nvSpPr>
        <p:spPr bwMode="auto">
          <a:xfrm>
            <a:off x="3886200" y="3716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9625"/>
                                        </p:tgtEl>
                                        <p:attrNameLst>
                                          <p:attrName>style.visibility</p:attrName>
                                        </p:attrNameLst>
                                      </p:cBhvr>
                                      <p:to>
                                        <p:strVal val="visible"/>
                                      </p:to>
                                    </p:set>
                                    <p:animEffect transition="in" filter="wipe(down)">
                                      <p:cBhvr>
                                        <p:cTn id="7" dur="500"/>
                                        <p:tgtEl>
                                          <p:spTgt spid="239625"/>
                                        </p:tgtEl>
                                      </p:cBhvr>
                                    </p:animEffect>
                                  </p:childTnLst>
                                </p:cTn>
                              </p:par>
                            </p:childTnLst>
                          </p:cTn>
                        </p:par>
                        <p:par>
                          <p:cTn id="8" fill="hold" nodeType="afterGroup">
                            <p:stCondLst>
                              <p:cond delay="500"/>
                            </p:stCondLst>
                            <p:childTnLst>
                              <p:par>
                                <p:cTn id="9" presetID="9" presetClass="emph" presetSubtype="0" grpId="0" nodeType="afterEffect">
                                  <p:stCondLst>
                                    <p:cond delay="0"/>
                                  </p:stCondLst>
                                  <p:childTnLst>
                                    <p:set>
                                      <p:cBhvr rctx="PPT">
                                        <p:cTn id="10" dur="indefinite"/>
                                        <p:tgtEl>
                                          <p:spTgt spid="239624"/>
                                        </p:tgtEl>
                                        <p:attrNameLst>
                                          <p:attrName>style.opacity</p:attrName>
                                        </p:attrNameLst>
                                      </p:cBhvr>
                                      <p:to>
                                        <p:strVal val="0.5"/>
                                      </p:to>
                                    </p:set>
                                    <p:animEffect filter="image" prLst="opacity: 0.5">
                                      <p:cBhvr rctx="IE">
                                        <p:cTn id="11" dur="indefinite"/>
                                        <p:tgtEl>
                                          <p:spTgt spid="239624"/>
                                        </p:tgtEl>
                                      </p:cBhvr>
                                    </p:animEffect>
                                  </p:childTnLst>
                                </p:cTn>
                              </p:par>
                            </p:childTnLst>
                          </p:cTn>
                        </p:par>
                        <p:par>
                          <p:cTn id="12" fill="hold" nodeType="afterGroup">
                            <p:stCondLst>
                              <p:cond delay="500"/>
                            </p:stCondLst>
                            <p:childTnLst>
                              <p:par>
                                <p:cTn id="13" presetID="0" presetClass="path" presetSubtype="0" accel="50000" decel="50000" fill="hold" grpId="0" nodeType="afterEffect">
                                  <p:stCondLst>
                                    <p:cond delay="0"/>
                                  </p:stCondLst>
                                  <p:childTnLst>
                                    <p:animMotion origin="layout" path="M 0.00017 -0.00463 C 0.0066 -0.00741 0.00781 -0.01481 0.01441 -0.01805 C 0.01649 -0.02523 0.01823 -0.02708 0.02309 -0.03125 C 0.02569 -0.0419 0.0309 -0.04583 0.03594 -0.05417 C 0.04323 -0.0662 0.03455 -0.05463 0.04167 -0.06366 C 0.04323 -0.07014 0.04514 -0.07407 0.04878 -0.07893 C 0.05069 -0.08657 0.05486 -0.09537 0.05625 -0.09907 C 0.05747 -0.10023 0.06024 -0.11065 0.06163 -0.11134 C 0.06476 -0.12454 0.06233 -0.11991 0.06736 -0.12662 C 0.06944 -0.13495 0.06962 -0.14329 0.07448 -0.1493 C 0.07622 -0.15648 0.07917 -0.16574 0.07917 -0.17153 C 0.08056 -0.17338 0.08247 -0.1838 0.08455 -0.1912 C 0.08576 -0.20764 0.08438 -0.21018 0.09167 -0.21991 C 0.09253 -0.22361 0.09358 -0.22755 0.09444 -0.23125 C 0.09514 -0.2338 0.09583 -0.23889 0.09583 -0.23866 " pathEditMode="relative" rAng="0" ptsTypes="fffffffffffffff">
                                      <p:cBhvr>
                                        <p:cTn id="14" dur="2000" fill="hold"/>
                                        <p:tgtEl>
                                          <p:spTgt spid="239652"/>
                                        </p:tgtEl>
                                        <p:attrNameLst>
                                          <p:attrName>ppt_x</p:attrName>
                                          <p:attrName>ppt_y</p:attrName>
                                        </p:attrNameLst>
                                      </p:cBhvr>
                                      <p:rCtr x="4800" y="-11700"/>
                                    </p:animMotion>
                                  </p:childTnLst>
                                </p:cTn>
                              </p:par>
                              <p:par>
                                <p:cTn id="15" presetID="53" presetClass="entr" presetSubtype="0" fill="hold" grpId="0" nodeType="withEffect">
                                  <p:stCondLst>
                                    <p:cond delay="0"/>
                                  </p:stCondLst>
                                  <p:childTnLst>
                                    <p:set>
                                      <p:cBhvr>
                                        <p:cTn id="16" dur="1" fill="hold">
                                          <p:stCondLst>
                                            <p:cond delay="0"/>
                                          </p:stCondLst>
                                        </p:cTn>
                                        <p:tgtEl>
                                          <p:spTgt spid="239626"/>
                                        </p:tgtEl>
                                        <p:attrNameLst>
                                          <p:attrName>style.visibility</p:attrName>
                                        </p:attrNameLst>
                                      </p:cBhvr>
                                      <p:to>
                                        <p:strVal val="visible"/>
                                      </p:to>
                                    </p:set>
                                    <p:anim calcmode="lin" valueType="num">
                                      <p:cBhvr>
                                        <p:cTn id="17" dur="1000" fill="hold"/>
                                        <p:tgtEl>
                                          <p:spTgt spid="239626"/>
                                        </p:tgtEl>
                                        <p:attrNameLst>
                                          <p:attrName>ppt_w</p:attrName>
                                        </p:attrNameLst>
                                      </p:cBhvr>
                                      <p:tavLst>
                                        <p:tav tm="0">
                                          <p:val>
                                            <p:fltVal val="0"/>
                                          </p:val>
                                        </p:tav>
                                        <p:tav tm="100000">
                                          <p:val>
                                            <p:strVal val="#ppt_w"/>
                                          </p:val>
                                        </p:tav>
                                      </p:tavLst>
                                    </p:anim>
                                    <p:anim calcmode="lin" valueType="num">
                                      <p:cBhvr>
                                        <p:cTn id="18" dur="1000" fill="hold"/>
                                        <p:tgtEl>
                                          <p:spTgt spid="239626"/>
                                        </p:tgtEl>
                                        <p:attrNameLst>
                                          <p:attrName>ppt_h</p:attrName>
                                        </p:attrNameLst>
                                      </p:cBhvr>
                                      <p:tavLst>
                                        <p:tav tm="0">
                                          <p:val>
                                            <p:fltVal val="0"/>
                                          </p:val>
                                        </p:tav>
                                        <p:tav tm="100000">
                                          <p:val>
                                            <p:strVal val="#ppt_h"/>
                                          </p:val>
                                        </p:tav>
                                      </p:tavLst>
                                    </p:anim>
                                    <p:animEffect transition="in" filter="fade">
                                      <p:cBhvr>
                                        <p:cTn id="19" dur="1000"/>
                                        <p:tgtEl>
                                          <p:spTgt spid="239626"/>
                                        </p:tgtEl>
                                      </p:cBhvr>
                                    </p:animEffect>
                                  </p:childTnLst>
                                </p:cTn>
                              </p:par>
                            </p:childTnLst>
                          </p:cTn>
                        </p:par>
                        <p:par>
                          <p:cTn id="20" fill="hold" nodeType="afterGroup">
                            <p:stCondLst>
                              <p:cond delay="2500"/>
                            </p:stCondLst>
                            <p:childTnLst>
                              <p:par>
                                <p:cTn id="21" presetID="29" presetClass="entr" presetSubtype="0" fill="hold" nodeType="afterEffect">
                                  <p:stCondLst>
                                    <p:cond delay="200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ppt_x</p:attrName>
                                        </p:attrNameLst>
                                      </p:cBhvr>
                                      <p:tavLst>
                                        <p:tav tm="0">
                                          <p:val>
                                            <p:strVal val="#ppt_x-.2"/>
                                          </p:val>
                                        </p:tav>
                                        <p:tav tm="100000">
                                          <p:val>
                                            <p:strVal val="#ppt_x"/>
                                          </p:val>
                                        </p:tav>
                                      </p:tavLst>
                                    </p:anim>
                                    <p:anim calcmode="lin" valueType="num">
                                      <p:cBhvr>
                                        <p:cTn id="2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4" grpId="0" animBg="1"/>
      <p:bldP spid="239625" grpId="0" animBg="1"/>
      <p:bldP spid="239626" grpId="0" animBg="1"/>
      <p:bldP spid="23965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73" name="Slide Number Placeholder 2"/>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7E6CE9FF-893B-428F-A7EA-EE8B1C092D49}" type="slidenum">
              <a:rPr lang="en-US" u="none" smtClean="0"/>
              <a:pPr eaLnBrk="1" hangingPunct="1"/>
              <a:t>55</a:t>
            </a:fld>
            <a:endParaRPr lang="en-US" u="none" smtClean="0"/>
          </a:p>
        </p:txBody>
      </p:sp>
      <p:sp>
        <p:nvSpPr>
          <p:cNvPr id="57346" name="Rectangle 2"/>
          <p:cNvSpPr>
            <a:spLocks noGrp="1" noChangeArrowheads="1"/>
          </p:cNvSpPr>
          <p:nvPr>
            <p:ph type="title" idx="4294967295"/>
          </p:nvPr>
        </p:nvSpPr>
        <p:spPr>
          <a:xfrm>
            <a:off x="2220913" y="0"/>
            <a:ext cx="5399087" cy="914400"/>
          </a:xfrm>
        </p:spPr>
        <p:txBody>
          <a:bodyPr/>
          <a:lstStyle/>
          <a:p>
            <a:pPr eaLnBrk="1" hangingPunct="1"/>
            <a:r>
              <a:rPr lang="en-US" dirty="0" smtClean="0"/>
              <a:t>Formation of Anion</a:t>
            </a:r>
          </a:p>
        </p:txBody>
      </p:sp>
      <p:sp>
        <p:nvSpPr>
          <p:cNvPr id="57347" name="Oval 3"/>
          <p:cNvSpPr>
            <a:spLocks noChangeAspect="1" noChangeArrowheads="1"/>
          </p:cNvSpPr>
          <p:nvPr/>
        </p:nvSpPr>
        <p:spPr bwMode="auto">
          <a:xfrm>
            <a:off x="287338" y="2538413"/>
            <a:ext cx="3675062" cy="3675062"/>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7348" name="Oval 4"/>
          <p:cNvSpPr>
            <a:spLocks noChangeAspect="1" noChangeArrowheads="1"/>
          </p:cNvSpPr>
          <p:nvPr/>
        </p:nvSpPr>
        <p:spPr bwMode="auto">
          <a:xfrm>
            <a:off x="744538" y="3027363"/>
            <a:ext cx="2787650" cy="278765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7349" name="Oval 5"/>
          <p:cNvSpPr>
            <a:spLocks noChangeAspect="1" noChangeArrowheads="1"/>
          </p:cNvSpPr>
          <p:nvPr/>
        </p:nvSpPr>
        <p:spPr bwMode="auto">
          <a:xfrm>
            <a:off x="1284288" y="3511550"/>
            <a:ext cx="1746250" cy="174625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7350" name="Oval 6"/>
          <p:cNvSpPr>
            <a:spLocks noChangeAspect="1" noChangeArrowheads="1"/>
          </p:cNvSpPr>
          <p:nvPr/>
        </p:nvSpPr>
        <p:spPr bwMode="auto">
          <a:xfrm>
            <a:off x="1811338" y="4035425"/>
            <a:ext cx="695325" cy="695325"/>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u="none"/>
              <a:t>17</a:t>
            </a:r>
            <a:r>
              <a:rPr lang="en-US" i="1" u="none"/>
              <a:t>p</a:t>
            </a:r>
            <a:r>
              <a:rPr lang="en-US" i="1" u="none" baseline="30000"/>
              <a:t>+</a:t>
            </a:r>
          </a:p>
        </p:txBody>
      </p:sp>
      <p:sp>
        <p:nvSpPr>
          <p:cNvPr id="57351" name="Text Box 7"/>
          <p:cNvSpPr txBox="1">
            <a:spLocks noChangeArrowheads="1"/>
          </p:cNvSpPr>
          <p:nvPr/>
        </p:nvSpPr>
        <p:spPr bwMode="auto">
          <a:xfrm>
            <a:off x="1477963" y="1744663"/>
            <a:ext cx="155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chlorine atom</a:t>
            </a:r>
          </a:p>
          <a:p>
            <a:pPr algn="ctr" eaLnBrk="1" hangingPunct="1"/>
            <a:r>
              <a:rPr lang="en-US" u="none"/>
              <a:t>Cl</a:t>
            </a:r>
          </a:p>
        </p:txBody>
      </p:sp>
      <p:sp>
        <p:nvSpPr>
          <p:cNvPr id="57352" name="Oval 8"/>
          <p:cNvSpPr>
            <a:spLocks noChangeArrowheads="1"/>
          </p:cNvSpPr>
          <p:nvPr/>
        </p:nvSpPr>
        <p:spPr bwMode="auto">
          <a:xfrm>
            <a:off x="973138" y="57562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246793" name="Freeform 9"/>
          <p:cNvSpPr>
            <a:spLocks/>
          </p:cNvSpPr>
          <p:nvPr/>
        </p:nvSpPr>
        <p:spPr bwMode="auto">
          <a:xfrm>
            <a:off x="3335338" y="1935163"/>
            <a:ext cx="1122362" cy="917064"/>
          </a:xfrm>
          <a:custGeom>
            <a:avLst/>
            <a:gdLst>
              <a:gd name="T0" fmla="*/ 0 w 384"/>
              <a:gd name="T1" fmla="*/ 2147483647 h 768"/>
              <a:gd name="T2" fmla="*/ 2147483647 w 384"/>
              <a:gd name="T3" fmla="*/ 2147483647 h 768"/>
              <a:gd name="T4" fmla="*/ 2147483647 w 384"/>
              <a:gd name="T5" fmla="*/ 0 h 768"/>
              <a:gd name="T6" fmla="*/ 0 60000 65536"/>
              <a:gd name="T7" fmla="*/ 0 60000 65536"/>
              <a:gd name="T8" fmla="*/ 0 60000 65536"/>
              <a:gd name="T9" fmla="*/ 0 w 384"/>
              <a:gd name="T10" fmla="*/ 0 h 768"/>
              <a:gd name="T11" fmla="*/ 384 w 384"/>
              <a:gd name="T12" fmla="*/ 768 h 768"/>
            </a:gdLst>
            <a:ahLst/>
            <a:cxnLst>
              <a:cxn ang="T6">
                <a:pos x="T0" y="T1"/>
              </a:cxn>
              <a:cxn ang="T7">
                <a:pos x="T2" y="T3"/>
              </a:cxn>
              <a:cxn ang="T8">
                <a:pos x="T4" y="T5"/>
              </a:cxn>
            </a:cxnLst>
            <a:rect l="T9" t="T10" r="T11" b="T12"/>
            <a:pathLst>
              <a:path w="384" h="768">
                <a:moveTo>
                  <a:pt x="0" y="768"/>
                </a:moveTo>
                <a:cubicBezTo>
                  <a:pt x="88" y="664"/>
                  <a:pt x="176" y="560"/>
                  <a:pt x="240" y="432"/>
                </a:cubicBezTo>
                <a:cubicBezTo>
                  <a:pt x="304" y="304"/>
                  <a:pt x="360" y="72"/>
                  <a:pt x="384" y="0"/>
                </a:cubicBezTo>
              </a:path>
            </a:pathLst>
          </a:custGeom>
          <a:noFill/>
          <a:ln w="19050">
            <a:solidFill>
              <a:srgbClr val="3366FF"/>
            </a:solidFill>
            <a:miter lim="800000"/>
            <a:headEnd type="triangle" w="med" len="me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7354" name="Oval 10"/>
          <p:cNvSpPr>
            <a:spLocks noChangeArrowheads="1"/>
          </p:cNvSpPr>
          <p:nvPr/>
        </p:nvSpPr>
        <p:spPr bwMode="auto">
          <a:xfrm>
            <a:off x="1582738" y="3376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55" name="Oval 11"/>
          <p:cNvSpPr>
            <a:spLocks noChangeArrowheads="1"/>
          </p:cNvSpPr>
          <p:nvPr/>
        </p:nvSpPr>
        <p:spPr bwMode="auto">
          <a:xfrm>
            <a:off x="2573338" y="47482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56" name="Oval 12"/>
          <p:cNvSpPr>
            <a:spLocks noChangeArrowheads="1"/>
          </p:cNvSpPr>
          <p:nvPr/>
        </p:nvSpPr>
        <p:spPr bwMode="auto">
          <a:xfrm>
            <a:off x="2268538" y="29194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57" name="Oval 13"/>
          <p:cNvSpPr>
            <a:spLocks noChangeArrowheads="1"/>
          </p:cNvSpPr>
          <p:nvPr/>
        </p:nvSpPr>
        <p:spPr bwMode="auto">
          <a:xfrm>
            <a:off x="3030538" y="3376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58" name="Oval 14"/>
          <p:cNvSpPr>
            <a:spLocks noChangeArrowheads="1"/>
          </p:cNvSpPr>
          <p:nvPr/>
        </p:nvSpPr>
        <p:spPr bwMode="auto">
          <a:xfrm>
            <a:off x="973138" y="32242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59" name="Oval 15"/>
          <p:cNvSpPr>
            <a:spLocks noChangeArrowheads="1"/>
          </p:cNvSpPr>
          <p:nvPr/>
        </p:nvSpPr>
        <p:spPr bwMode="auto">
          <a:xfrm>
            <a:off x="592138" y="4138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60" name="Oval 16"/>
          <p:cNvSpPr>
            <a:spLocks noChangeArrowheads="1"/>
          </p:cNvSpPr>
          <p:nvPr/>
        </p:nvSpPr>
        <p:spPr bwMode="auto">
          <a:xfrm>
            <a:off x="820738" y="49768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61" name="Oval 17"/>
          <p:cNvSpPr>
            <a:spLocks noChangeArrowheads="1"/>
          </p:cNvSpPr>
          <p:nvPr/>
        </p:nvSpPr>
        <p:spPr bwMode="auto">
          <a:xfrm>
            <a:off x="1506538" y="55864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62" name="Oval 18"/>
          <p:cNvSpPr>
            <a:spLocks noChangeArrowheads="1"/>
          </p:cNvSpPr>
          <p:nvPr/>
        </p:nvSpPr>
        <p:spPr bwMode="auto">
          <a:xfrm>
            <a:off x="2497138" y="55102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63" name="Oval 19"/>
          <p:cNvSpPr>
            <a:spLocks noChangeArrowheads="1"/>
          </p:cNvSpPr>
          <p:nvPr/>
        </p:nvSpPr>
        <p:spPr bwMode="auto">
          <a:xfrm>
            <a:off x="3259138" y="4519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246804" name="Oval 20"/>
          <p:cNvSpPr>
            <a:spLocks noChangeArrowheads="1"/>
          </p:cNvSpPr>
          <p:nvPr/>
        </p:nvSpPr>
        <p:spPr bwMode="auto">
          <a:xfrm>
            <a:off x="4457700" y="155416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65" name="Oval 21"/>
          <p:cNvSpPr>
            <a:spLocks noChangeArrowheads="1"/>
          </p:cNvSpPr>
          <p:nvPr/>
        </p:nvSpPr>
        <p:spPr bwMode="auto">
          <a:xfrm>
            <a:off x="3487738" y="51466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66" name="Oval 22"/>
          <p:cNvSpPr>
            <a:spLocks noChangeArrowheads="1"/>
          </p:cNvSpPr>
          <p:nvPr/>
        </p:nvSpPr>
        <p:spPr bwMode="auto">
          <a:xfrm>
            <a:off x="2192338" y="59848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67" name="Oval 23"/>
          <p:cNvSpPr>
            <a:spLocks noChangeArrowheads="1"/>
          </p:cNvSpPr>
          <p:nvPr/>
        </p:nvSpPr>
        <p:spPr bwMode="auto">
          <a:xfrm>
            <a:off x="287338" y="49942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68" name="Oval 24"/>
          <p:cNvSpPr>
            <a:spLocks noChangeArrowheads="1"/>
          </p:cNvSpPr>
          <p:nvPr/>
        </p:nvSpPr>
        <p:spPr bwMode="auto">
          <a:xfrm>
            <a:off x="211138" y="36226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69" name="Oval 25"/>
          <p:cNvSpPr>
            <a:spLocks noChangeArrowheads="1"/>
          </p:cNvSpPr>
          <p:nvPr/>
        </p:nvSpPr>
        <p:spPr bwMode="auto">
          <a:xfrm>
            <a:off x="1506538" y="24034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70" name="Oval 26"/>
          <p:cNvSpPr>
            <a:spLocks noChangeArrowheads="1"/>
          </p:cNvSpPr>
          <p:nvPr/>
        </p:nvSpPr>
        <p:spPr bwMode="auto">
          <a:xfrm>
            <a:off x="2649538" y="25558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246811" name="AutoShape 27"/>
          <p:cNvSpPr>
            <a:spLocks noChangeArrowheads="1"/>
          </p:cNvSpPr>
          <p:nvPr/>
        </p:nvSpPr>
        <p:spPr bwMode="auto">
          <a:xfrm>
            <a:off x="3962400" y="2282825"/>
            <a:ext cx="1371600" cy="1752600"/>
          </a:xfrm>
          <a:prstGeom prst="rightArrow">
            <a:avLst>
              <a:gd name="adj1" fmla="val 50000"/>
              <a:gd name="adj2" fmla="val 25000"/>
            </a:avLst>
          </a:prstGeom>
          <a:solidFill>
            <a:srgbClr val="658A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u="none" dirty="0"/>
              <a:t>gain of </a:t>
            </a:r>
          </a:p>
          <a:p>
            <a:pPr algn="ctr"/>
            <a:r>
              <a:rPr lang="en-US" sz="1600" u="none" dirty="0"/>
              <a:t>one valence </a:t>
            </a:r>
          </a:p>
          <a:p>
            <a:pPr algn="ctr"/>
            <a:r>
              <a:rPr lang="en-US" sz="1600" u="none" dirty="0"/>
              <a:t>electron</a:t>
            </a:r>
          </a:p>
        </p:txBody>
      </p:sp>
      <p:grpSp>
        <p:nvGrpSpPr>
          <p:cNvPr id="2" name="Group 28"/>
          <p:cNvGrpSpPr>
            <a:grpSpLocks/>
          </p:cNvGrpSpPr>
          <p:nvPr/>
        </p:nvGrpSpPr>
        <p:grpSpPr bwMode="auto">
          <a:xfrm>
            <a:off x="5164138" y="1717675"/>
            <a:ext cx="3751262" cy="4683125"/>
            <a:chOff x="3253" y="1082"/>
            <a:chExt cx="2363" cy="2950"/>
          </a:xfrm>
        </p:grpSpPr>
        <p:grpSp>
          <p:nvGrpSpPr>
            <p:cNvPr id="57374" name="Group 29"/>
            <p:cNvGrpSpPr>
              <a:grpSpLocks/>
            </p:cNvGrpSpPr>
            <p:nvPr/>
          </p:nvGrpSpPr>
          <p:grpSpPr bwMode="auto">
            <a:xfrm>
              <a:off x="3253" y="1082"/>
              <a:ext cx="2363" cy="2950"/>
              <a:chOff x="3360" y="1056"/>
              <a:chExt cx="2363" cy="2950"/>
            </a:xfrm>
          </p:grpSpPr>
          <p:sp>
            <p:nvSpPr>
              <p:cNvPr id="57377" name="Text Box 30"/>
              <p:cNvSpPr txBox="1">
                <a:spLocks noChangeArrowheads="1"/>
              </p:cNvSpPr>
              <p:nvPr/>
            </p:nvSpPr>
            <p:spPr bwMode="auto">
              <a:xfrm>
                <a:off x="4188" y="1056"/>
                <a:ext cx="8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chloride ion</a:t>
                </a:r>
              </a:p>
              <a:p>
                <a:pPr algn="ctr" eaLnBrk="1" hangingPunct="1"/>
                <a:r>
                  <a:rPr lang="en-US" u="none"/>
                  <a:t>Cl</a:t>
                </a:r>
                <a:r>
                  <a:rPr lang="en-US" u="none" baseline="30000"/>
                  <a:t>1-</a:t>
                </a:r>
                <a:endParaRPr lang="en-US" u="none"/>
              </a:p>
            </p:txBody>
          </p:sp>
          <p:sp>
            <p:nvSpPr>
              <p:cNvPr id="57378" name="Oval 31"/>
              <p:cNvSpPr>
                <a:spLocks noChangeAspect="1" noChangeArrowheads="1"/>
              </p:cNvSpPr>
              <p:nvPr/>
            </p:nvSpPr>
            <p:spPr bwMode="auto">
              <a:xfrm>
                <a:off x="3696" y="1855"/>
                <a:ext cx="1756" cy="1756"/>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7379" name="Oval 32"/>
              <p:cNvSpPr>
                <a:spLocks noChangeAspect="1" noChangeArrowheads="1"/>
              </p:cNvSpPr>
              <p:nvPr/>
            </p:nvSpPr>
            <p:spPr bwMode="auto">
              <a:xfrm>
                <a:off x="4036" y="2160"/>
                <a:ext cx="1100" cy="11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7380" name="Oval 33"/>
              <p:cNvSpPr>
                <a:spLocks noChangeAspect="1" noChangeArrowheads="1"/>
              </p:cNvSpPr>
              <p:nvPr/>
            </p:nvSpPr>
            <p:spPr bwMode="auto">
              <a:xfrm>
                <a:off x="4368" y="2490"/>
                <a:ext cx="438" cy="438"/>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u="none"/>
                  <a:t>17</a:t>
                </a:r>
                <a:r>
                  <a:rPr lang="en-US" i="1" u="none"/>
                  <a:t>p</a:t>
                </a:r>
                <a:r>
                  <a:rPr lang="en-US" i="1" u="none" baseline="30000"/>
                  <a:t>+</a:t>
                </a:r>
              </a:p>
            </p:txBody>
          </p:sp>
          <p:sp>
            <p:nvSpPr>
              <p:cNvPr id="57381" name="Oval 34"/>
              <p:cNvSpPr>
                <a:spLocks noChangeArrowheads="1"/>
              </p:cNvSpPr>
              <p:nvPr/>
            </p:nvSpPr>
            <p:spPr bwMode="auto">
              <a:xfrm>
                <a:off x="3936" y="250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82" name="Oval 35"/>
              <p:cNvSpPr>
                <a:spLocks noChangeArrowheads="1"/>
              </p:cNvSpPr>
              <p:nvPr/>
            </p:nvSpPr>
            <p:spPr bwMode="auto">
              <a:xfrm>
                <a:off x="4992" y="274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83" name="Oval 36"/>
              <p:cNvSpPr>
                <a:spLocks noChangeArrowheads="1"/>
              </p:cNvSpPr>
              <p:nvPr/>
            </p:nvSpPr>
            <p:spPr bwMode="auto">
              <a:xfrm>
                <a:off x="4368" y="178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84" name="Oval 37"/>
              <p:cNvSpPr>
                <a:spLocks noChangeArrowheads="1"/>
              </p:cNvSpPr>
              <p:nvPr/>
            </p:nvSpPr>
            <p:spPr bwMode="auto">
              <a:xfrm>
                <a:off x="4944" y="1931"/>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85" name="Oval 38"/>
              <p:cNvSpPr>
                <a:spLocks noChangeArrowheads="1"/>
              </p:cNvSpPr>
              <p:nvPr/>
            </p:nvSpPr>
            <p:spPr bwMode="auto">
              <a:xfrm>
                <a:off x="3840" y="1979"/>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86" name="Oval 39"/>
              <p:cNvSpPr>
                <a:spLocks noChangeArrowheads="1"/>
              </p:cNvSpPr>
              <p:nvPr/>
            </p:nvSpPr>
            <p:spPr bwMode="auto">
              <a:xfrm>
                <a:off x="3600" y="2795"/>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87" name="Oval 40"/>
              <p:cNvSpPr>
                <a:spLocks noChangeArrowheads="1"/>
              </p:cNvSpPr>
              <p:nvPr/>
            </p:nvSpPr>
            <p:spPr bwMode="auto">
              <a:xfrm>
                <a:off x="3984" y="332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88" name="Oval 41"/>
              <p:cNvSpPr>
                <a:spLocks noChangeArrowheads="1"/>
              </p:cNvSpPr>
              <p:nvPr/>
            </p:nvSpPr>
            <p:spPr bwMode="auto">
              <a:xfrm>
                <a:off x="4512" y="346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89" name="Oval 42"/>
              <p:cNvSpPr>
                <a:spLocks noChangeArrowheads="1"/>
              </p:cNvSpPr>
              <p:nvPr/>
            </p:nvSpPr>
            <p:spPr bwMode="auto">
              <a:xfrm>
                <a:off x="5088" y="322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90" name="Oval 43"/>
              <p:cNvSpPr>
                <a:spLocks noChangeArrowheads="1"/>
              </p:cNvSpPr>
              <p:nvPr/>
            </p:nvSpPr>
            <p:spPr bwMode="auto">
              <a:xfrm>
                <a:off x="5280" y="2459"/>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91" name="Oval 44"/>
              <p:cNvSpPr>
                <a:spLocks noChangeAspect="1" noChangeArrowheads="1"/>
              </p:cNvSpPr>
              <p:nvPr/>
            </p:nvSpPr>
            <p:spPr bwMode="auto">
              <a:xfrm>
                <a:off x="3408" y="1595"/>
                <a:ext cx="2315" cy="2315"/>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7392" name="Oval 45"/>
              <p:cNvSpPr>
                <a:spLocks noChangeArrowheads="1"/>
              </p:cNvSpPr>
              <p:nvPr/>
            </p:nvSpPr>
            <p:spPr bwMode="auto">
              <a:xfrm>
                <a:off x="5424" y="323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93" name="Oval 46"/>
              <p:cNvSpPr>
                <a:spLocks noChangeArrowheads="1"/>
              </p:cNvSpPr>
              <p:nvPr/>
            </p:nvSpPr>
            <p:spPr bwMode="auto">
              <a:xfrm>
                <a:off x="4608" y="376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94" name="Oval 47"/>
              <p:cNvSpPr>
                <a:spLocks noChangeArrowheads="1"/>
              </p:cNvSpPr>
              <p:nvPr/>
            </p:nvSpPr>
            <p:spPr bwMode="auto">
              <a:xfrm>
                <a:off x="3408" y="314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95" name="Oval 48"/>
              <p:cNvSpPr>
                <a:spLocks noChangeArrowheads="1"/>
              </p:cNvSpPr>
              <p:nvPr/>
            </p:nvSpPr>
            <p:spPr bwMode="auto">
              <a:xfrm>
                <a:off x="3360" y="227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96" name="Oval 49"/>
              <p:cNvSpPr>
                <a:spLocks noChangeArrowheads="1"/>
              </p:cNvSpPr>
              <p:nvPr/>
            </p:nvSpPr>
            <p:spPr bwMode="auto">
              <a:xfrm>
                <a:off x="4176" y="1510"/>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97" name="Oval 50"/>
              <p:cNvSpPr>
                <a:spLocks noChangeArrowheads="1"/>
              </p:cNvSpPr>
              <p:nvPr/>
            </p:nvSpPr>
            <p:spPr bwMode="auto">
              <a:xfrm>
                <a:off x="4896" y="160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grpSp>
        <p:sp>
          <p:nvSpPr>
            <p:cNvPr id="57375" name="Oval 51"/>
            <p:cNvSpPr>
              <a:spLocks noChangeArrowheads="1"/>
            </p:cNvSpPr>
            <p:nvPr/>
          </p:nvSpPr>
          <p:spPr bwMode="auto">
            <a:xfrm>
              <a:off x="3936" y="374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7376" name="Oval 52"/>
            <p:cNvSpPr>
              <a:spLocks noChangeArrowheads="1"/>
            </p:cNvSpPr>
            <p:nvPr/>
          </p:nvSpPr>
          <p:spPr bwMode="auto">
            <a:xfrm>
              <a:off x="5328" y="211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6793"/>
                                        </p:tgtEl>
                                        <p:attrNameLst>
                                          <p:attrName>style.visibility</p:attrName>
                                        </p:attrNameLst>
                                      </p:cBhvr>
                                      <p:to>
                                        <p:strVal val="visible"/>
                                      </p:to>
                                    </p:set>
                                    <p:animEffect transition="in" filter="wipe(up)">
                                      <p:cBhvr>
                                        <p:cTn id="7" dur="500"/>
                                        <p:tgtEl>
                                          <p:spTgt spid="246793"/>
                                        </p:tgtEl>
                                      </p:cBhvr>
                                    </p:animEffect>
                                  </p:childTnLst>
                                </p:cTn>
                              </p:par>
                              <p:par>
                                <p:cTn id="8" presetID="53" presetClass="entr" presetSubtype="0" fill="hold" nodeType="withEffect">
                                  <p:stCondLst>
                                    <p:cond delay="0"/>
                                  </p:stCondLst>
                                  <p:childTnLst>
                                    <p:set>
                                      <p:cBhvr>
                                        <p:cTn id="9" dur="1" fill="hold">
                                          <p:stCondLst>
                                            <p:cond delay="0"/>
                                          </p:stCondLst>
                                        </p:cTn>
                                        <p:tgtEl>
                                          <p:spTgt spid="246811"/>
                                        </p:tgtEl>
                                        <p:attrNameLst>
                                          <p:attrName>style.visibility</p:attrName>
                                        </p:attrNameLst>
                                      </p:cBhvr>
                                      <p:to>
                                        <p:strVal val="visible"/>
                                      </p:to>
                                    </p:set>
                                    <p:anim calcmode="lin" valueType="num">
                                      <p:cBhvr>
                                        <p:cTn id="10" dur="1000" fill="hold"/>
                                        <p:tgtEl>
                                          <p:spTgt spid="246811"/>
                                        </p:tgtEl>
                                        <p:attrNameLst>
                                          <p:attrName>ppt_w</p:attrName>
                                        </p:attrNameLst>
                                      </p:cBhvr>
                                      <p:tavLst>
                                        <p:tav tm="0">
                                          <p:val>
                                            <p:fltVal val="0"/>
                                          </p:val>
                                        </p:tav>
                                        <p:tav tm="100000">
                                          <p:val>
                                            <p:strVal val="#ppt_w"/>
                                          </p:val>
                                        </p:tav>
                                      </p:tavLst>
                                    </p:anim>
                                    <p:anim calcmode="lin" valueType="num">
                                      <p:cBhvr>
                                        <p:cTn id="11" dur="1000" fill="hold"/>
                                        <p:tgtEl>
                                          <p:spTgt spid="246811"/>
                                        </p:tgtEl>
                                        <p:attrNameLst>
                                          <p:attrName>ppt_h</p:attrName>
                                        </p:attrNameLst>
                                      </p:cBhvr>
                                      <p:tavLst>
                                        <p:tav tm="0">
                                          <p:val>
                                            <p:fltVal val="0"/>
                                          </p:val>
                                        </p:tav>
                                        <p:tav tm="100000">
                                          <p:val>
                                            <p:strVal val="#ppt_h"/>
                                          </p:val>
                                        </p:tav>
                                      </p:tavLst>
                                    </p:anim>
                                    <p:animEffect transition="in" filter="fade">
                                      <p:cBhvr>
                                        <p:cTn id="12" dur="1000"/>
                                        <p:tgtEl>
                                          <p:spTgt spid="246811"/>
                                        </p:tgtEl>
                                      </p:cBhvr>
                                    </p:animEffect>
                                  </p:childTnLst>
                                </p:cTn>
                              </p:par>
                              <p:par>
                                <p:cTn id="13" presetID="9" presetClass="emph" presetSubtype="0" grpId="3" nodeType="withEffect">
                                  <p:stCondLst>
                                    <p:cond delay="0"/>
                                  </p:stCondLst>
                                  <p:childTnLst>
                                    <p:set>
                                      <p:cBhvr rctx="PPT">
                                        <p:cTn id="14" dur="indefinite"/>
                                        <p:tgtEl>
                                          <p:spTgt spid="246804"/>
                                        </p:tgtEl>
                                        <p:attrNameLst>
                                          <p:attrName>style.opacity</p:attrName>
                                        </p:attrNameLst>
                                      </p:cBhvr>
                                      <p:to>
                                        <p:strVal val="0.75"/>
                                      </p:to>
                                    </p:set>
                                    <p:animEffect filter="image" prLst="opacity: 0.75">
                                      <p:cBhvr rctx="IE">
                                        <p:cTn id="15" dur="indefinite"/>
                                        <p:tgtEl>
                                          <p:spTgt spid="24680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46804"/>
                                        </p:tgtEl>
                                        <p:attrNameLst>
                                          <p:attrName>style.visibility</p:attrName>
                                        </p:attrNameLst>
                                      </p:cBhvr>
                                      <p:to>
                                        <p:strVal val="visible"/>
                                      </p:to>
                                    </p:set>
                                  </p:childTnLst>
                                </p:cTn>
                              </p:par>
                              <p:par>
                                <p:cTn id="18" presetID="0" presetClass="path" presetSubtype="0" accel="50000" decel="50000" fill="hold" grpId="1" nodeType="withEffect">
                                  <p:stCondLst>
                                    <p:cond delay="0"/>
                                  </p:stCondLst>
                                  <p:childTnLst>
                                    <p:animMotion origin="layout" path="M 0 -4.56059E-6 C -0.00191 0.00486 -0.00469 0.00717 -0.00608 0.01249 C -0.00903 0.0266 -0.01007 0.04348 -0.01771 0.05574 C -0.0191 0.06222 -0.02118 0.06869 -0.02205 0.07517 C -0.02274 0.08234 -0.02274 0.09367 -0.02639 0.10084 C -0.02882 0.10593 -0.03194 0.11032 -0.03507 0.11541 C -0.03767 0.1198 -0.04253 0.12188 -0.04531 0.12651 C -0.04983 0.13368 -0.05399 0.14131 -0.0599 0.14732 C -0.06285 0.15819 -0.05851 0.1464 -0.06562 0.15518 C -0.06806 0.15819 -0.06875 0.16259 -0.07135 0.1649 C -0.07222 0.16605 -0.07344 0.16698 -0.07431 0.16837 C -0.0776 0.17993 -0.07292 0.16629 -0.08003 0.17623 C -0.08108 0.17762 -0.0809 0.1797 -0.08177 0.18109 C -0.08281 0.1834 -0.08802 0.19196 -0.09028 0.19543 C -0.09288 0.19982 -0.09028 0.20537 -0.09583 0.20537 " pathEditMode="relative" rAng="0" ptsTypes="ffffffffffffffA">
                                      <p:cBhvr>
                                        <p:cTn id="19" dur="2000" fill="hold"/>
                                        <p:tgtEl>
                                          <p:spTgt spid="246804"/>
                                        </p:tgtEl>
                                        <p:attrNameLst>
                                          <p:attrName>ppt_x</p:attrName>
                                          <p:attrName>ppt_y</p:attrName>
                                        </p:attrNameLst>
                                      </p:cBhvr>
                                      <p:rCtr x="-4800" y="10300"/>
                                    </p:animMotion>
                                  </p:childTnLst>
                                </p:cTn>
                              </p:par>
                            </p:childTnLst>
                          </p:cTn>
                        </p:par>
                        <p:par>
                          <p:cTn id="20" fill="hold" nodeType="afterGroup">
                            <p:stCondLst>
                              <p:cond delay="2000"/>
                            </p:stCondLst>
                            <p:childTnLst>
                              <p:par>
                                <p:cTn id="21" presetID="6" presetClass="emph" presetSubtype="0" fill="hold" grpId="2" nodeType="afterEffect">
                                  <p:stCondLst>
                                    <p:cond delay="0"/>
                                  </p:stCondLst>
                                  <p:childTnLst>
                                    <p:animScale>
                                      <p:cBhvr>
                                        <p:cTn id="22" dur="2000" fill="hold"/>
                                        <p:tgtEl>
                                          <p:spTgt spid="246804"/>
                                        </p:tgtEl>
                                      </p:cBhvr>
                                      <p:by x="50000" y="50000"/>
                                    </p:animScale>
                                  </p:childTnLst>
                                </p:cTn>
                              </p:par>
                            </p:childTnLst>
                          </p:cTn>
                        </p:par>
                        <p:par>
                          <p:cTn id="23" fill="hold" nodeType="afterGroup">
                            <p:stCondLst>
                              <p:cond delay="4000"/>
                            </p:stCondLst>
                            <p:childTnLst>
                              <p:par>
                                <p:cTn id="24" presetID="2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ppt_x</p:attrName>
                                        </p:attrNameLst>
                                      </p:cBhvr>
                                      <p:tavLst>
                                        <p:tav tm="0">
                                          <p:val>
                                            <p:strVal val="#ppt_x-.2"/>
                                          </p:val>
                                        </p:tav>
                                        <p:tav tm="100000">
                                          <p:val>
                                            <p:strVal val="#ppt_x"/>
                                          </p:val>
                                        </p:tav>
                                      </p:tavLst>
                                    </p:anim>
                                    <p:anim calcmode="lin" valueType="num">
                                      <p:cBhvr>
                                        <p:cTn id="2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gtEl>
                                      </p:cBhvr>
                                    </p:animEffect>
                                  </p:childTnLst>
                                </p:cTn>
                              </p:par>
                            </p:childTnLst>
                          </p:cTn>
                        </p:par>
                        <p:par>
                          <p:cTn id="29" fill="hold" nodeType="afterGroup">
                            <p:stCondLst>
                              <p:cond delay="5000"/>
                            </p:stCondLst>
                            <p:childTnLst>
                              <p:par>
                                <p:cTn id="30" presetID="39" presetClass="exit" presetSubtype="0" decel="100000" fill="hold" grpId="4" nodeType="afterEffect">
                                  <p:stCondLst>
                                    <p:cond delay="0"/>
                                  </p:stCondLst>
                                  <p:childTnLst>
                                    <p:anim calcmode="lin" valueType="num">
                                      <p:cBhvr>
                                        <p:cTn id="31" dur="500"/>
                                        <p:tgtEl>
                                          <p:spTgt spid="246804"/>
                                        </p:tgtEl>
                                        <p:attrNameLst>
                                          <p:attrName>ppt_h</p:attrName>
                                        </p:attrNameLst>
                                      </p:cBhvr>
                                      <p:tavLst>
                                        <p:tav tm="0">
                                          <p:val>
                                            <p:strVal val="ppt_h"/>
                                          </p:val>
                                        </p:tav>
                                        <p:tav tm="50000">
                                          <p:val>
                                            <p:strVal val="ppt_h/20"/>
                                          </p:val>
                                        </p:tav>
                                        <p:tav tm="100000">
                                          <p:val>
                                            <p:strVal val="ppt_h/20"/>
                                          </p:val>
                                        </p:tav>
                                      </p:tavLst>
                                    </p:anim>
                                    <p:anim calcmode="lin" valueType="num">
                                      <p:cBhvr>
                                        <p:cTn id="32" dur="500"/>
                                        <p:tgtEl>
                                          <p:spTgt spid="246804"/>
                                        </p:tgtEl>
                                        <p:attrNameLst>
                                          <p:attrName>ppt_w</p:attrName>
                                        </p:attrNameLst>
                                      </p:cBhvr>
                                      <p:tavLst>
                                        <p:tav tm="0">
                                          <p:val>
                                            <p:strVal val="ppt_w"/>
                                          </p:val>
                                        </p:tav>
                                        <p:tav tm="50000">
                                          <p:val>
                                            <p:strVal val="ppt_w+.3"/>
                                          </p:val>
                                        </p:tav>
                                        <p:tav tm="100000">
                                          <p:val>
                                            <p:strVal val="ppt_w+.3"/>
                                          </p:val>
                                        </p:tav>
                                      </p:tavLst>
                                    </p:anim>
                                    <p:anim calcmode="lin" valueType="num">
                                      <p:cBhvr>
                                        <p:cTn id="33" dur="500"/>
                                        <p:tgtEl>
                                          <p:spTgt spid="246804"/>
                                        </p:tgtEl>
                                        <p:attrNameLst>
                                          <p:attrName>ppt_x</p:attrName>
                                        </p:attrNameLst>
                                      </p:cBhvr>
                                      <p:tavLst>
                                        <p:tav tm="0">
                                          <p:val>
                                            <p:strVal val="ppt_x"/>
                                          </p:val>
                                        </p:tav>
                                        <p:tav tm="50000">
                                          <p:val>
                                            <p:strVal val="ppt_x"/>
                                          </p:val>
                                        </p:tav>
                                        <p:tav tm="100000">
                                          <p:val>
                                            <p:strVal val="ppt_x-.3"/>
                                          </p:val>
                                        </p:tav>
                                      </p:tavLst>
                                    </p:anim>
                                    <p:anim calcmode="lin" valueType="num">
                                      <p:cBhvr>
                                        <p:cTn id="34" dur="500"/>
                                        <p:tgtEl>
                                          <p:spTgt spid="246804"/>
                                        </p:tgtEl>
                                        <p:attrNameLst>
                                          <p:attrName>ppt_y</p:attrName>
                                        </p:attrNameLst>
                                      </p:cBhvr>
                                      <p:tavLst>
                                        <p:tav tm="0">
                                          <p:val>
                                            <p:strVal val="ppt_y"/>
                                          </p:val>
                                        </p:tav>
                                        <p:tav tm="100000">
                                          <p:val>
                                            <p:strVal val="ppt_y"/>
                                          </p:val>
                                        </p:tav>
                                      </p:tavLst>
                                    </p:anim>
                                    <p:set>
                                      <p:cBhvr>
                                        <p:cTn id="35" dur="1" fill="hold">
                                          <p:stCondLst>
                                            <p:cond delay="499"/>
                                          </p:stCondLst>
                                        </p:cTn>
                                        <p:tgtEl>
                                          <p:spTgt spid="246804"/>
                                        </p:tgtEl>
                                        <p:attrNameLst>
                                          <p:attrName>style.visibility</p:attrName>
                                        </p:attrNameLst>
                                      </p:cBhvr>
                                      <p:to>
                                        <p:strVal val="hidden"/>
                                      </p:to>
                                    </p:set>
                                  </p:childTnLst>
                                </p:cTn>
                              </p:par>
                            </p:childTnLst>
                          </p:cTn>
                        </p:par>
                        <p:par>
                          <p:cTn id="36" fill="hold" nodeType="afterGroup">
                            <p:stCondLst>
                              <p:cond delay="5500"/>
                            </p:stCondLst>
                            <p:childTnLst>
                              <p:par>
                                <p:cTn id="37" presetID="10" presetClass="exit" presetSubtype="0" fill="hold" grpId="1" nodeType="afterEffect">
                                  <p:stCondLst>
                                    <p:cond delay="0"/>
                                  </p:stCondLst>
                                  <p:childTnLst>
                                    <p:animEffect transition="out" filter="fade">
                                      <p:cBhvr>
                                        <p:cTn id="38" dur="2000"/>
                                        <p:tgtEl>
                                          <p:spTgt spid="246793"/>
                                        </p:tgtEl>
                                      </p:cBhvr>
                                    </p:animEffect>
                                    <p:set>
                                      <p:cBhvr>
                                        <p:cTn id="39" dur="1" fill="hold">
                                          <p:stCondLst>
                                            <p:cond delay="1999"/>
                                          </p:stCondLst>
                                        </p:cTn>
                                        <p:tgtEl>
                                          <p:spTgt spid="2467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3" grpId="0" animBg="1"/>
      <p:bldP spid="246793" grpId="1" animBg="1"/>
      <p:bldP spid="246804" grpId="0" animBg="1"/>
      <p:bldP spid="246804" grpId="1" animBg="1"/>
      <p:bldP spid="246804" grpId="2" animBg="1"/>
      <p:bldP spid="246804" grpId="3" animBg="1"/>
      <p:bldP spid="246804" grpId="4"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C8268346-AAD7-408D-9BC8-F050E7F44FB3}" type="slidenum">
              <a:rPr lang="en-US" u="none" smtClean="0"/>
              <a:pPr eaLnBrk="1" hangingPunct="1"/>
              <a:t>56</a:t>
            </a:fld>
            <a:endParaRPr lang="en-US" u="none" smtClean="0"/>
          </a:p>
        </p:txBody>
      </p:sp>
      <p:sp>
        <p:nvSpPr>
          <p:cNvPr id="58370" name="Rectangle 2"/>
          <p:cNvSpPr>
            <a:spLocks noGrp="1" noChangeArrowheads="1"/>
          </p:cNvSpPr>
          <p:nvPr>
            <p:ph type="title" idx="4294967295"/>
          </p:nvPr>
        </p:nvSpPr>
        <p:spPr>
          <a:xfrm>
            <a:off x="534988" y="228600"/>
            <a:ext cx="8609012" cy="792163"/>
          </a:xfrm>
        </p:spPr>
        <p:txBody>
          <a:bodyPr/>
          <a:lstStyle/>
          <a:p>
            <a:pPr eaLnBrk="1" hangingPunct="1"/>
            <a:r>
              <a:rPr lang="en-US" smtClean="0"/>
              <a:t>Formation of Ionic Bond</a:t>
            </a:r>
          </a:p>
        </p:txBody>
      </p:sp>
      <p:sp>
        <p:nvSpPr>
          <p:cNvPr id="58371" name="Text Box 4"/>
          <p:cNvSpPr txBox="1">
            <a:spLocks noChangeArrowheads="1"/>
          </p:cNvSpPr>
          <p:nvPr/>
        </p:nvSpPr>
        <p:spPr bwMode="auto">
          <a:xfrm>
            <a:off x="5886450" y="1717675"/>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chloride ion</a:t>
            </a:r>
          </a:p>
          <a:p>
            <a:pPr algn="ctr" eaLnBrk="1" hangingPunct="1"/>
            <a:r>
              <a:rPr lang="en-US" u="none"/>
              <a:t>Cl</a:t>
            </a:r>
            <a:r>
              <a:rPr lang="en-US" u="none" baseline="30000"/>
              <a:t>1-</a:t>
            </a:r>
            <a:endParaRPr lang="en-US" u="none"/>
          </a:p>
        </p:txBody>
      </p:sp>
      <p:grpSp>
        <p:nvGrpSpPr>
          <p:cNvPr id="58372" name="Group 25"/>
          <p:cNvGrpSpPr>
            <a:grpSpLocks/>
          </p:cNvGrpSpPr>
          <p:nvPr/>
        </p:nvGrpSpPr>
        <p:grpSpPr bwMode="auto">
          <a:xfrm>
            <a:off x="1066800" y="2098675"/>
            <a:ext cx="3048000" cy="3827463"/>
            <a:chOff x="3696" y="1285"/>
            <a:chExt cx="1920" cy="2411"/>
          </a:xfrm>
        </p:grpSpPr>
        <p:sp>
          <p:nvSpPr>
            <p:cNvPr id="58397" name="Text Box 26"/>
            <p:cNvSpPr txBox="1">
              <a:spLocks noChangeArrowheads="1"/>
            </p:cNvSpPr>
            <p:nvPr/>
          </p:nvSpPr>
          <p:spPr bwMode="auto">
            <a:xfrm>
              <a:off x="4192" y="1285"/>
              <a:ext cx="8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sodium ion</a:t>
              </a:r>
            </a:p>
            <a:p>
              <a:pPr algn="ctr" eaLnBrk="1" hangingPunct="1"/>
              <a:r>
                <a:rPr lang="en-US" u="none"/>
                <a:t>Na</a:t>
              </a:r>
              <a:r>
                <a:rPr lang="en-US" u="none" baseline="30000"/>
                <a:t>+</a:t>
              </a:r>
              <a:endParaRPr lang="en-US" u="none"/>
            </a:p>
          </p:txBody>
        </p:sp>
        <p:sp>
          <p:nvSpPr>
            <p:cNvPr id="58398" name="Oval 27"/>
            <p:cNvSpPr>
              <a:spLocks noChangeAspect="1" noChangeArrowheads="1"/>
            </p:cNvSpPr>
            <p:nvPr/>
          </p:nvSpPr>
          <p:spPr bwMode="auto">
            <a:xfrm>
              <a:off x="3792" y="1844"/>
              <a:ext cx="1756" cy="1756"/>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8399" name="Oval 28"/>
            <p:cNvSpPr>
              <a:spLocks noChangeAspect="1" noChangeArrowheads="1"/>
            </p:cNvSpPr>
            <p:nvPr/>
          </p:nvSpPr>
          <p:spPr bwMode="auto">
            <a:xfrm>
              <a:off x="4132" y="2149"/>
              <a:ext cx="1100" cy="11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8400" name="Oval 29"/>
            <p:cNvSpPr>
              <a:spLocks noChangeAspect="1" noChangeArrowheads="1"/>
            </p:cNvSpPr>
            <p:nvPr/>
          </p:nvSpPr>
          <p:spPr bwMode="auto">
            <a:xfrm>
              <a:off x="4464" y="2479"/>
              <a:ext cx="438" cy="438"/>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u="none"/>
                <a:t>11</a:t>
              </a:r>
              <a:r>
                <a:rPr lang="en-US" i="1" u="none"/>
                <a:t>p</a:t>
              </a:r>
              <a:r>
                <a:rPr lang="en-US" i="1" u="none" baseline="30000"/>
                <a:t>+</a:t>
              </a:r>
            </a:p>
          </p:txBody>
        </p:sp>
        <p:sp>
          <p:nvSpPr>
            <p:cNvPr id="58401" name="Oval 30"/>
            <p:cNvSpPr>
              <a:spLocks noChangeArrowheads="1"/>
            </p:cNvSpPr>
            <p:nvPr/>
          </p:nvSpPr>
          <p:spPr bwMode="auto">
            <a:xfrm>
              <a:off x="4032" y="249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402" name="Oval 31"/>
            <p:cNvSpPr>
              <a:spLocks noChangeArrowheads="1"/>
            </p:cNvSpPr>
            <p:nvPr/>
          </p:nvSpPr>
          <p:spPr bwMode="auto">
            <a:xfrm>
              <a:off x="5088" y="273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403" name="Oval 32"/>
            <p:cNvSpPr>
              <a:spLocks noChangeArrowheads="1"/>
            </p:cNvSpPr>
            <p:nvPr/>
          </p:nvSpPr>
          <p:spPr bwMode="auto">
            <a:xfrm>
              <a:off x="4464" y="177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404" name="Oval 33"/>
            <p:cNvSpPr>
              <a:spLocks noChangeArrowheads="1"/>
            </p:cNvSpPr>
            <p:nvPr/>
          </p:nvSpPr>
          <p:spPr bwMode="auto">
            <a:xfrm>
              <a:off x="5040" y="1920"/>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405" name="Oval 34"/>
            <p:cNvSpPr>
              <a:spLocks noChangeArrowheads="1"/>
            </p:cNvSpPr>
            <p:nvPr/>
          </p:nvSpPr>
          <p:spPr bwMode="auto">
            <a:xfrm>
              <a:off x="3936" y="196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406" name="Oval 35"/>
            <p:cNvSpPr>
              <a:spLocks noChangeArrowheads="1"/>
            </p:cNvSpPr>
            <p:nvPr/>
          </p:nvSpPr>
          <p:spPr bwMode="auto">
            <a:xfrm>
              <a:off x="3696" y="278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407" name="Oval 36"/>
            <p:cNvSpPr>
              <a:spLocks noChangeArrowheads="1"/>
            </p:cNvSpPr>
            <p:nvPr/>
          </p:nvSpPr>
          <p:spPr bwMode="auto">
            <a:xfrm>
              <a:off x="4080" y="331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408" name="Oval 37"/>
            <p:cNvSpPr>
              <a:spLocks noChangeArrowheads="1"/>
            </p:cNvSpPr>
            <p:nvPr/>
          </p:nvSpPr>
          <p:spPr bwMode="auto">
            <a:xfrm>
              <a:off x="4608" y="345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409" name="Oval 38"/>
            <p:cNvSpPr>
              <a:spLocks noChangeArrowheads="1"/>
            </p:cNvSpPr>
            <p:nvPr/>
          </p:nvSpPr>
          <p:spPr bwMode="auto">
            <a:xfrm>
              <a:off x="5184" y="321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410" name="Oval 39"/>
            <p:cNvSpPr>
              <a:spLocks noChangeArrowheads="1"/>
            </p:cNvSpPr>
            <p:nvPr/>
          </p:nvSpPr>
          <p:spPr bwMode="auto">
            <a:xfrm>
              <a:off x="5376" y="244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grpSp>
      <p:grpSp>
        <p:nvGrpSpPr>
          <p:cNvPr id="58373" name="Group 42"/>
          <p:cNvGrpSpPr>
            <a:grpSpLocks/>
          </p:cNvGrpSpPr>
          <p:nvPr/>
        </p:nvGrpSpPr>
        <p:grpSpPr bwMode="auto">
          <a:xfrm>
            <a:off x="4572000" y="2438400"/>
            <a:ext cx="3810000" cy="3962400"/>
            <a:chOff x="2880" y="1536"/>
            <a:chExt cx="2400" cy="2496"/>
          </a:xfrm>
        </p:grpSpPr>
        <p:sp>
          <p:nvSpPr>
            <p:cNvPr id="58375" name="Oval 5"/>
            <p:cNvSpPr>
              <a:spLocks noChangeAspect="1" noChangeArrowheads="1"/>
            </p:cNvSpPr>
            <p:nvPr/>
          </p:nvSpPr>
          <p:spPr bwMode="auto">
            <a:xfrm>
              <a:off x="3216" y="1881"/>
              <a:ext cx="1756" cy="1756"/>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8376" name="Oval 6"/>
            <p:cNvSpPr>
              <a:spLocks noChangeAspect="1" noChangeArrowheads="1"/>
            </p:cNvSpPr>
            <p:nvPr/>
          </p:nvSpPr>
          <p:spPr bwMode="auto">
            <a:xfrm>
              <a:off x="3556" y="2186"/>
              <a:ext cx="1100" cy="1100"/>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8377" name="Oval 7"/>
            <p:cNvSpPr>
              <a:spLocks noChangeAspect="1" noChangeArrowheads="1"/>
            </p:cNvSpPr>
            <p:nvPr/>
          </p:nvSpPr>
          <p:spPr bwMode="auto">
            <a:xfrm>
              <a:off x="3888" y="2516"/>
              <a:ext cx="438" cy="438"/>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u="none"/>
                <a:t>17</a:t>
              </a:r>
              <a:r>
                <a:rPr lang="en-US" i="1" u="none"/>
                <a:t>p</a:t>
              </a:r>
              <a:r>
                <a:rPr lang="en-US" i="1" u="none" baseline="30000"/>
                <a:t>+</a:t>
              </a:r>
            </a:p>
          </p:txBody>
        </p:sp>
        <p:sp>
          <p:nvSpPr>
            <p:cNvPr id="58378" name="Oval 8"/>
            <p:cNvSpPr>
              <a:spLocks noChangeArrowheads="1"/>
            </p:cNvSpPr>
            <p:nvPr/>
          </p:nvSpPr>
          <p:spPr bwMode="auto">
            <a:xfrm>
              <a:off x="3456" y="253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79" name="Oval 9"/>
            <p:cNvSpPr>
              <a:spLocks noChangeArrowheads="1"/>
            </p:cNvSpPr>
            <p:nvPr/>
          </p:nvSpPr>
          <p:spPr bwMode="auto">
            <a:xfrm>
              <a:off x="4512" y="277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80" name="Oval 10"/>
            <p:cNvSpPr>
              <a:spLocks noChangeArrowheads="1"/>
            </p:cNvSpPr>
            <p:nvPr/>
          </p:nvSpPr>
          <p:spPr bwMode="auto">
            <a:xfrm>
              <a:off x="3888" y="181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81" name="Oval 11"/>
            <p:cNvSpPr>
              <a:spLocks noChangeArrowheads="1"/>
            </p:cNvSpPr>
            <p:nvPr/>
          </p:nvSpPr>
          <p:spPr bwMode="auto">
            <a:xfrm>
              <a:off x="4464" y="195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82" name="Oval 12"/>
            <p:cNvSpPr>
              <a:spLocks noChangeArrowheads="1"/>
            </p:cNvSpPr>
            <p:nvPr/>
          </p:nvSpPr>
          <p:spPr bwMode="auto">
            <a:xfrm>
              <a:off x="3360" y="2005"/>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83" name="Oval 13"/>
            <p:cNvSpPr>
              <a:spLocks noChangeArrowheads="1"/>
            </p:cNvSpPr>
            <p:nvPr/>
          </p:nvSpPr>
          <p:spPr bwMode="auto">
            <a:xfrm>
              <a:off x="3120" y="2821"/>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84" name="Oval 14"/>
            <p:cNvSpPr>
              <a:spLocks noChangeArrowheads="1"/>
            </p:cNvSpPr>
            <p:nvPr/>
          </p:nvSpPr>
          <p:spPr bwMode="auto">
            <a:xfrm>
              <a:off x="3504" y="3349"/>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85" name="Oval 15"/>
            <p:cNvSpPr>
              <a:spLocks noChangeArrowheads="1"/>
            </p:cNvSpPr>
            <p:nvPr/>
          </p:nvSpPr>
          <p:spPr bwMode="auto">
            <a:xfrm>
              <a:off x="4032" y="349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86" name="Oval 16"/>
            <p:cNvSpPr>
              <a:spLocks noChangeArrowheads="1"/>
            </p:cNvSpPr>
            <p:nvPr/>
          </p:nvSpPr>
          <p:spPr bwMode="auto">
            <a:xfrm>
              <a:off x="4608" y="325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87" name="Oval 17"/>
            <p:cNvSpPr>
              <a:spLocks noChangeArrowheads="1"/>
            </p:cNvSpPr>
            <p:nvPr/>
          </p:nvSpPr>
          <p:spPr bwMode="auto">
            <a:xfrm>
              <a:off x="4800" y="2485"/>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88" name="Oval 18"/>
            <p:cNvSpPr>
              <a:spLocks noChangeAspect="1" noChangeArrowheads="1"/>
            </p:cNvSpPr>
            <p:nvPr/>
          </p:nvSpPr>
          <p:spPr bwMode="auto">
            <a:xfrm>
              <a:off x="2928" y="1621"/>
              <a:ext cx="2315" cy="2315"/>
            </a:xfrm>
            <a:prstGeom prst="ellipse">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000" u="none"/>
            </a:p>
          </p:txBody>
        </p:sp>
        <p:sp>
          <p:nvSpPr>
            <p:cNvPr id="58389" name="Oval 19"/>
            <p:cNvSpPr>
              <a:spLocks noChangeArrowheads="1"/>
            </p:cNvSpPr>
            <p:nvPr/>
          </p:nvSpPr>
          <p:spPr bwMode="auto">
            <a:xfrm>
              <a:off x="4944" y="326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90" name="Oval 20"/>
            <p:cNvSpPr>
              <a:spLocks noChangeArrowheads="1"/>
            </p:cNvSpPr>
            <p:nvPr/>
          </p:nvSpPr>
          <p:spPr bwMode="auto">
            <a:xfrm>
              <a:off x="4128" y="379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91" name="Oval 21"/>
            <p:cNvSpPr>
              <a:spLocks noChangeArrowheads="1"/>
            </p:cNvSpPr>
            <p:nvPr/>
          </p:nvSpPr>
          <p:spPr bwMode="auto">
            <a:xfrm>
              <a:off x="2928" y="316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92" name="Oval 22"/>
            <p:cNvSpPr>
              <a:spLocks noChangeArrowheads="1"/>
            </p:cNvSpPr>
            <p:nvPr/>
          </p:nvSpPr>
          <p:spPr bwMode="auto">
            <a:xfrm>
              <a:off x="2880" y="230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93" name="Oval 23"/>
            <p:cNvSpPr>
              <a:spLocks noChangeArrowheads="1"/>
            </p:cNvSpPr>
            <p:nvPr/>
          </p:nvSpPr>
          <p:spPr bwMode="auto">
            <a:xfrm>
              <a:off x="3696" y="153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94" name="Oval 24"/>
            <p:cNvSpPr>
              <a:spLocks noChangeArrowheads="1"/>
            </p:cNvSpPr>
            <p:nvPr/>
          </p:nvSpPr>
          <p:spPr bwMode="auto">
            <a:xfrm>
              <a:off x="4416" y="163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95" name="Oval 40"/>
            <p:cNvSpPr>
              <a:spLocks noChangeArrowheads="1"/>
            </p:cNvSpPr>
            <p:nvPr/>
          </p:nvSpPr>
          <p:spPr bwMode="auto">
            <a:xfrm>
              <a:off x="3408" y="369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sp>
          <p:nvSpPr>
            <p:cNvPr id="58396" name="Oval 41"/>
            <p:cNvSpPr>
              <a:spLocks noChangeArrowheads="1"/>
            </p:cNvSpPr>
            <p:nvPr/>
          </p:nvSpPr>
          <p:spPr bwMode="auto">
            <a:xfrm>
              <a:off x="5040" y="220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u="none"/>
                <a:t>e</a:t>
              </a:r>
              <a:r>
                <a:rPr lang="en-US" sz="1600" u="none" baseline="30000"/>
                <a:t>-</a:t>
              </a:r>
            </a:p>
          </p:txBody>
        </p:sp>
      </p:grpSp>
    </p:spTree>
  </p:cSld>
  <p:clrMapOvr>
    <a:masterClrMapping/>
  </p:clrMapOvr>
  <p:transition spd="slow">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EAC6628C-6143-488C-BABA-7EE54B99A358}" type="slidenum">
              <a:rPr lang="en-US" u="none" smtClean="0"/>
              <a:pPr eaLnBrk="1" hangingPunct="1"/>
              <a:t>57</a:t>
            </a:fld>
            <a:endParaRPr lang="en-US" u="none" smtClean="0"/>
          </a:p>
        </p:txBody>
      </p:sp>
      <p:sp>
        <p:nvSpPr>
          <p:cNvPr id="59394" name="Rectangle 2"/>
          <p:cNvSpPr>
            <a:spLocks noGrp="1" noChangeArrowheads="1"/>
          </p:cNvSpPr>
          <p:nvPr>
            <p:ph type="title" idx="4294967295"/>
          </p:nvPr>
        </p:nvSpPr>
        <p:spPr>
          <a:xfrm>
            <a:off x="2449513" y="76200"/>
            <a:ext cx="4560887" cy="1143000"/>
          </a:xfrm>
        </p:spPr>
        <p:txBody>
          <a:bodyPr/>
          <a:lstStyle/>
          <a:p>
            <a:pPr eaLnBrk="1" hangingPunct="1"/>
            <a:r>
              <a:rPr lang="en-US" dirty="0" smtClean="0"/>
              <a:t>Atomic Structure</a:t>
            </a:r>
          </a:p>
        </p:txBody>
      </p:sp>
      <p:sp>
        <p:nvSpPr>
          <p:cNvPr id="135171" name="Rectangle 3"/>
          <p:cNvSpPr>
            <a:spLocks noGrp="1" noChangeArrowheads="1"/>
          </p:cNvSpPr>
          <p:nvPr>
            <p:ph type="body" idx="4294967295"/>
          </p:nvPr>
        </p:nvSpPr>
        <p:spPr>
          <a:xfrm>
            <a:off x="533400" y="1219200"/>
            <a:ext cx="7162800" cy="4724400"/>
          </a:xfrm>
        </p:spPr>
        <p:txBody>
          <a:bodyPr/>
          <a:lstStyle/>
          <a:p>
            <a:pPr algn="ctr" eaLnBrk="1" hangingPunct="1">
              <a:lnSpc>
                <a:spcPct val="90000"/>
              </a:lnSpc>
              <a:defRPr/>
            </a:pPr>
            <a:r>
              <a:rPr lang="en-US" b="1" dirty="0">
                <a:solidFill>
                  <a:srgbClr val="009900"/>
                </a:solidFill>
                <a:effectLst>
                  <a:outerShdw blurRad="38100" dist="38100" dir="2700000" algn="tl">
                    <a:srgbClr val="C0C0C0"/>
                  </a:outerShdw>
                </a:effectLst>
              </a:rPr>
              <a:t>ATOMS</a:t>
            </a:r>
          </a:p>
          <a:p>
            <a:pPr lvl="1" algn="ctr" eaLnBrk="1" hangingPunct="1">
              <a:lnSpc>
                <a:spcPct val="90000"/>
              </a:lnSpc>
              <a:defRPr/>
            </a:pPr>
            <a:r>
              <a:rPr lang="en-US" dirty="0"/>
              <a:t>Differ by number of </a:t>
            </a:r>
            <a:r>
              <a:rPr lang="en-US" b="1" i="1" dirty="0">
                <a:solidFill>
                  <a:srgbClr val="009900"/>
                </a:solidFill>
              </a:rPr>
              <a:t>protons</a:t>
            </a:r>
          </a:p>
          <a:p>
            <a:pPr lvl="1" algn="ctr" eaLnBrk="1" hangingPunct="1">
              <a:lnSpc>
                <a:spcPct val="90000"/>
              </a:lnSpc>
              <a:buFontTx/>
              <a:buNone/>
              <a:defRPr/>
            </a:pPr>
            <a:endParaRPr lang="en-US" b="1" i="1" dirty="0"/>
          </a:p>
          <a:p>
            <a:pPr algn="ctr" eaLnBrk="1" hangingPunct="1">
              <a:lnSpc>
                <a:spcPct val="90000"/>
              </a:lnSpc>
              <a:defRPr/>
            </a:pPr>
            <a:r>
              <a:rPr lang="en-US" b="1" dirty="0">
                <a:solidFill>
                  <a:schemeClr val="accent2"/>
                </a:solidFill>
                <a:effectLst>
                  <a:outerShdw blurRad="38100" dist="38100" dir="2700000" algn="tl">
                    <a:srgbClr val="C0C0C0"/>
                  </a:outerShdw>
                </a:effectLst>
              </a:rPr>
              <a:t>IONS</a:t>
            </a:r>
          </a:p>
          <a:p>
            <a:pPr lvl="1" algn="ctr" eaLnBrk="1" hangingPunct="1">
              <a:lnSpc>
                <a:spcPct val="90000"/>
              </a:lnSpc>
              <a:defRPr/>
            </a:pPr>
            <a:r>
              <a:rPr lang="en-US" dirty="0"/>
              <a:t>Differ by number of </a:t>
            </a:r>
            <a:r>
              <a:rPr lang="en-US" b="1" i="1" dirty="0">
                <a:solidFill>
                  <a:schemeClr val="accent2"/>
                </a:solidFill>
              </a:rPr>
              <a:t>electrons</a:t>
            </a:r>
          </a:p>
          <a:p>
            <a:pPr lvl="1" algn="ctr" eaLnBrk="1" hangingPunct="1">
              <a:lnSpc>
                <a:spcPct val="90000"/>
              </a:lnSpc>
              <a:buFontTx/>
              <a:buNone/>
              <a:defRPr/>
            </a:pPr>
            <a:endParaRPr lang="en-US" b="1" i="1" dirty="0"/>
          </a:p>
          <a:p>
            <a:pPr algn="ctr" eaLnBrk="1" hangingPunct="1">
              <a:lnSpc>
                <a:spcPct val="90000"/>
              </a:lnSpc>
              <a:defRPr/>
            </a:pPr>
            <a:r>
              <a:rPr lang="en-US" b="1" dirty="0">
                <a:solidFill>
                  <a:srgbClr val="00B0F0"/>
                </a:solidFill>
                <a:effectLst>
                  <a:outerShdw blurRad="38100" dist="38100" dir="2700000" algn="tl">
                    <a:srgbClr val="C0C0C0"/>
                  </a:outerShdw>
                </a:effectLst>
              </a:rPr>
              <a:t>ISOTOPES</a:t>
            </a:r>
          </a:p>
          <a:p>
            <a:pPr lvl="1" algn="ctr" eaLnBrk="1" hangingPunct="1">
              <a:lnSpc>
                <a:spcPct val="90000"/>
              </a:lnSpc>
              <a:defRPr/>
            </a:pPr>
            <a:r>
              <a:rPr lang="en-US" dirty="0"/>
              <a:t>Differ by number of </a:t>
            </a:r>
            <a:r>
              <a:rPr lang="en-US" b="1" i="1" dirty="0">
                <a:solidFill>
                  <a:srgbClr val="00B0F0"/>
                </a:solidFill>
              </a:rPr>
              <a:t>neutrons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1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499"/>
                                          </p:stCondLst>
                                        </p:cTn>
                                        <p:tgtEl>
                                          <p:spTgt spid="1351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1" end="1"/>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351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499"/>
                                          </p:stCondLst>
                                        </p:cTn>
                                        <p:tgtEl>
                                          <p:spTgt spid="1351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517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499"/>
                                          </p:stCondLst>
                                        </p:cTn>
                                        <p:tgtEl>
                                          <p:spTgt spid="13517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35171">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23850" y="333375"/>
            <a:ext cx="8496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spcBef>
                <a:spcPct val="50000"/>
              </a:spcBef>
            </a:pPr>
            <a:r>
              <a:rPr lang="en-US" sz="2400" u="none"/>
              <a:t>Using a periodic table and what you know about atomic number, mass, isotopes, and electrons, fill in the chart:</a:t>
            </a:r>
          </a:p>
        </p:txBody>
      </p:sp>
      <p:graphicFrame>
        <p:nvGraphicFramePr>
          <p:cNvPr id="1330277" name="Group 101"/>
          <p:cNvGraphicFramePr>
            <a:graphicFrameLocks noGrp="1"/>
          </p:cNvGraphicFramePr>
          <p:nvPr>
            <p:extLst>
              <p:ext uri="{D42A27DB-BD31-4B8C-83A1-F6EECF244321}">
                <p14:modId xmlns:p14="http://schemas.microsoft.com/office/powerpoint/2010/main" val="2252893468"/>
              </p:ext>
            </p:extLst>
          </p:nvPr>
        </p:nvGraphicFramePr>
        <p:xfrm>
          <a:off x="395288" y="1371600"/>
          <a:ext cx="8280400" cy="3379788"/>
        </p:xfrm>
        <a:graphic>
          <a:graphicData uri="http://schemas.openxmlformats.org/drawingml/2006/table">
            <a:tbl>
              <a:tblPr/>
              <a:tblGrid>
                <a:gridCol w="1147762"/>
                <a:gridCol w="939800"/>
                <a:gridCol w="1017588"/>
                <a:gridCol w="1035050"/>
                <a:gridCol w="1035050"/>
                <a:gridCol w="1035050"/>
                <a:gridCol w="1035050"/>
                <a:gridCol w="1035050"/>
              </a:tblGrid>
              <a:tr h="6280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Element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Symbol</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Atomic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Number</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Mass Number</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 of protons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 of neutron</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 of electron</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charge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9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accent2"/>
                        </a:solidFill>
                        <a:effectLst/>
                        <a:latin typeface="Arial" pitchFamily="34" charset="0"/>
                        <a:cs typeface="Arial" pitchFamily="34" charset="0"/>
                      </a:endParaRP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Arial" pitchFamily="34" charset="0"/>
                          <a:cs typeface="Arial" pitchFamily="34" charset="0"/>
                        </a:rPr>
                        <a:t>8</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Arial" pitchFamily="34" charset="0"/>
                          <a:cs typeface="Arial" pitchFamily="34" charset="0"/>
                        </a:rPr>
                        <a:t>8</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Arial" pitchFamily="34" charset="0"/>
                          <a:cs typeface="Arial" pitchFamily="34" charset="0"/>
                        </a:rPr>
                        <a:t>8</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Arial" pitchFamily="34" charset="0"/>
                          <a:cs typeface="Arial" pitchFamily="34" charset="0"/>
                        </a:rPr>
                        <a:t>Potassium</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Arial" pitchFamily="34" charset="0"/>
                          <a:cs typeface="Arial" pitchFamily="34" charset="0"/>
                        </a:rPr>
                        <a:t>39</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Arial" pitchFamily="34" charset="0"/>
                          <a:cs typeface="Arial" pitchFamily="34" charset="0"/>
                        </a:rPr>
                        <a:t>+1</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Arial" pitchFamily="34" charset="0"/>
                          <a:cs typeface="Arial" pitchFamily="34" charset="0"/>
                        </a:rPr>
                        <a:t>Br</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Arial" pitchFamily="34" charset="0"/>
                          <a:cs typeface="Arial" pitchFamily="34" charset="0"/>
                        </a:rPr>
                        <a:t>45</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Arial" pitchFamily="34" charset="0"/>
                          <a:cs typeface="Arial" pitchFamily="34" charset="0"/>
                        </a:rPr>
                        <a:t>-1</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accent2"/>
                        </a:solidFill>
                        <a:effectLst/>
                        <a:latin typeface="Arial" pitchFamily="34" charset="0"/>
                        <a:cs typeface="Arial" pitchFamily="34" charset="0"/>
                      </a:endParaRP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Arial" pitchFamily="34" charset="0"/>
                          <a:cs typeface="Arial" pitchFamily="34" charset="0"/>
                        </a:rPr>
                        <a:t>30</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Arial" pitchFamily="34" charset="0"/>
                          <a:cs typeface="Arial" pitchFamily="34" charset="0"/>
                        </a:rPr>
                        <a:t>65</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accent2"/>
                          </a:solidFill>
                          <a:effectLst/>
                          <a:latin typeface="Arial" pitchFamily="34" charset="0"/>
                          <a:cs typeface="Arial" pitchFamily="34" charset="0"/>
                        </a:rPr>
                        <a:t>30</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accent2"/>
                        </a:solidFill>
                        <a:effectLst/>
                        <a:latin typeface="Arial" pitchFamily="34" charset="0"/>
                        <a:cs typeface="Arial" pitchFamily="34" charset="0"/>
                      </a:endParaRP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47" name="Text Box 96"/>
          <p:cNvSpPr txBox="1">
            <a:spLocks noChangeArrowheads="1"/>
          </p:cNvSpPr>
          <p:nvPr/>
        </p:nvSpPr>
        <p:spPr bwMode="auto">
          <a:xfrm>
            <a:off x="1246187" y="4953000"/>
            <a:ext cx="3194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400" u="none"/>
              <a:t>Atomic Number  =  Number of Protons</a:t>
            </a:r>
          </a:p>
        </p:txBody>
      </p:sp>
      <p:sp>
        <p:nvSpPr>
          <p:cNvPr id="63548" name="Text Box 97"/>
          <p:cNvSpPr txBox="1">
            <a:spLocks noChangeArrowheads="1"/>
          </p:cNvSpPr>
          <p:nvPr/>
        </p:nvSpPr>
        <p:spPr bwMode="auto">
          <a:xfrm>
            <a:off x="1246187" y="5248275"/>
            <a:ext cx="4883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400" u="none"/>
              <a:t>Number of Protons  +  Number of Neutrons  =  Atomic Mass</a:t>
            </a:r>
          </a:p>
        </p:txBody>
      </p:sp>
      <p:sp>
        <p:nvSpPr>
          <p:cNvPr id="63549" name="Text Box 98"/>
          <p:cNvSpPr txBox="1">
            <a:spLocks noChangeArrowheads="1"/>
          </p:cNvSpPr>
          <p:nvPr/>
        </p:nvSpPr>
        <p:spPr bwMode="auto">
          <a:xfrm>
            <a:off x="1246187" y="5553075"/>
            <a:ext cx="3400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400" u="none"/>
              <a:t>Atom (no charge) :  Protons  =  Electrons</a:t>
            </a:r>
          </a:p>
        </p:txBody>
      </p:sp>
      <p:sp>
        <p:nvSpPr>
          <p:cNvPr id="63550" name="Text Box 99"/>
          <p:cNvSpPr txBox="1">
            <a:spLocks noChangeArrowheads="1"/>
          </p:cNvSpPr>
          <p:nvPr/>
        </p:nvSpPr>
        <p:spPr bwMode="auto">
          <a:xfrm>
            <a:off x="1703387" y="5895975"/>
            <a:ext cx="2917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400" u="none"/>
              <a:t>Ion (cation) :  Protons  </a:t>
            </a:r>
            <a:r>
              <a:rPr lang="en-US" sz="1400" b="1" u="none"/>
              <a:t>&gt; </a:t>
            </a:r>
            <a:r>
              <a:rPr lang="en-US" sz="1400" u="none"/>
              <a:t> Electrons</a:t>
            </a:r>
          </a:p>
        </p:txBody>
      </p:sp>
      <p:sp>
        <p:nvSpPr>
          <p:cNvPr id="63551" name="Text Box 100"/>
          <p:cNvSpPr txBox="1">
            <a:spLocks noChangeArrowheads="1"/>
          </p:cNvSpPr>
          <p:nvPr/>
        </p:nvSpPr>
        <p:spPr bwMode="auto">
          <a:xfrm>
            <a:off x="5046662" y="5895975"/>
            <a:ext cx="2878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1400" u="none"/>
              <a:t>Ion (anion) :  Electrons  &gt;  Protons</a:t>
            </a:r>
          </a:p>
        </p:txBody>
      </p:sp>
      <p:sp>
        <p:nvSpPr>
          <p:cNvPr id="6355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9F5D57C-6F2C-4E2C-919B-BEC2F0CC877B}" type="slidenum">
              <a:rPr lang="en-US" u="none" smtClean="0"/>
              <a:pPr eaLnBrk="1" hangingPunct="1"/>
              <a:t>58</a:t>
            </a:fld>
            <a:endParaRPr lang="en-US" u="none" smtClean="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590800" y="258763"/>
            <a:ext cx="4495800" cy="731837"/>
          </a:xfrm>
        </p:spPr>
        <p:txBody>
          <a:bodyPr>
            <a:normAutofit fontScale="90000"/>
          </a:bodyPr>
          <a:lstStyle/>
          <a:p>
            <a:pPr eaLnBrk="1" hangingPunct="1"/>
            <a:r>
              <a:rPr lang="en-US" sz="4000" smtClean="0"/>
              <a:t>Ionic Compounds</a:t>
            </a:r>
          </a:p>
        </p:txBody>
      </p:sp>
      <p:sp>
        <p:nvSpPr>
          <p:cNvPr id="64515" name="Rectangle 3"/>
          <p:cNvSpPr>
            <a:spLocks noGrp="1" noChangeArrowheads="1"/>
          </p:cNvSpPr>
          <p:nvPr>
            <p:ph type="body" sz="half" idx="1"/>
          </p:nvPr>
        </p:nvSpPr>
        <p:spPr>
          <a:xfrm>
            <a:off x="457200" y="990600"/>
            <a:ext cx="8382000" cy="5410200"/>
          </a:xfrm>
        </p:spPr>
        <p:txBody>
          <a:bodyPr/>
          <a:lstStyle/>
          <a:p>
            <a:pPr eaLnBrk="1" hangingPunct="1"/>
            <a:r>
              <a:rPr lang="en-US" sz="2400" dirty="0" smtClean="0"/>
              <a:t>Coulomb’s Law: the energy of attraction (or repulsion) between two particles is directly proportional to the product of the charges and inversely proportional to the distance between them.</a:t>
            </a:r>
          </a:p>
          <a:p>
            <a:pPr lvl="1" eaLnBrk="1" hangingPunct="1"/>
            <a:r>
              <a:rPr lang="en-US" sz="2000" dirty="0" smtClean="0"/>
              <a:t>Energy </a:t>
            </a:r>
            <a:r>
              <a:rPr lang="el-GR" sz="2000" dirty="0" smtClean="0"/>
              <a:t>α</a:t>
            </a:r>
            <a:endParaRPr lang="en-US" sz="2000" dirty="0" smtClean="0"/>
          </a:p>
          <a:p>
            <a:pPr eaLnBrk="1" hangingPunct="1"/>
            <a:endParaRPr lang="en-US" sz="2400" dirty="0" smtClean="0"/>
          </a:p>
          <a:p>
            <a:pPr eaLnBrk="1" hangingPunct="1"/>
            <a:r>
              <a:rPr lang="en-US" sz="2400" dirty="0" smtClean="0"/>
              <a:t>Ions with higher charges attract (or repel) each other more strongly than ions with lower charges.</a:t>
            </a:r>
          </a:p>
          <a:p>
            <a:pPr eaLnBrk="1" hangingPunct="1"/>
            <a:r>
              <a:rPr lang="en-US" sz="2400" dirty="0" smtClean="0"/>
              <a:t>Smaller ions attract (or repel) each other more strongly than larger ions because their charges are closer together.</a:t>
            </a:r>
          </a:p>
          <a:p>
            <a:pPr eaLnBrk="1" hangingPunct="1"/>
            <a:r>
              <a:rPr lang="en-US" sz="2400" dirty="0" smtClean="0"/>
              <a:t>Ionic compounds are neutral: they possess no net charge.</a:t>
            </a:r>
          </a:p>
          <a:p>
            <a:pPr lvl="1" eaLnBrk="1" hangingPunct="1"/>
            <a:r>
              <a:rPr lang="en-US" sz="2000" dirty="0" smtClean="0"/>
              <a:t>Must contain equal numbers of positive and negative charges. </a:t>
            </a:r>
            <a:endParaRPr lang="el-GR" sz="2000" dirty="0" smtClean="0"/>
          </a:p>
        </p:txBody>
      </p:sp>
      <p:graphicFrame>
        <p:nvGraphicFramePr>
          <p:cNvPr id="64516" name="Object 7"/>
          <p:cNvGraphicFramePr>
            <a:graphicFrameLocks noGrp="1" noChangeAspect="1"/>
          </p:cNvGraphicFramePr>
          <p:nvPr>
            <p:ph sz="half" idx="2"/>
            <p:extLst>
              <p:ext uri="{D42A27DB-BD31-4B8C-83A1-F6EECF244321}">
                <p14:modId xmlns:p14="http://schemas.microsoft.com/office/powerpoint/2010/main" val="3285615582"/>
              </p:ext>
            </p:extLst>
          </p:nvPr>
        </p:nvGraphicFramePr>
        <p:xfrm>
          <a:off x="2514600" y="2514600"/>
          <a:ext cx="2251075" cy="784225"/>
        </p:xfrm>
        <a:graphic>
          <a:graphicData uri="http://schemas.openxmlformats.org/presentationml/2006/ole">
            <mc:AlternateContent xmlns:mc="http://schemas.openxmlformats.org/markup-compatibility/2006">
              <mc:Choice xmlns:v="urn:schemas-microsoft-com:vml" Requires="v">
                <p:oleObj spid="_x0000_s64560" name="Equation" r:id="rId4" imgW="1129810" imgH="393529" progId="Equation.3">
                  <p:embed/>
                </p:oleObj>
              </mc:Choice>
              <mc:Fallback>
                <p:oleObj name="Equation" r:id="rId4" imgW="1129810" imgH="393529"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514600"/>
                        <a:ext cx="2251075"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17"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B856B1B2-6CFE-4D23-8DB5-F45740E832C9}" type="slidenum">
              <a:rPr lang="en-US" u="none" smtClean="0"/>
              <a:pPr eaLnBrk="1" hangingPunct="1"/>
              <a:t>59</a:t>
            </a:fld>
            <a:endParaRPr lang="en-US" u="none"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295400" y="0"/>
            <a:ext cx="7150100" cy="1143000"/>
          </a:xfrm>
        </p:spPr>
        <p:txBody>
          <a:bodyPr>
            <a:normAutofit fontScale="90000"/>
          </a:bodyPr>
          <a:lstStyle/>
          <a:p>
            <a:pPr eaLnBrk="1" hangingPunct="1"/>
            <a:r>
              <a:rPr lang="en-US" dirty="0" smtClean="0">
                <a:solidFill>
                  <a:schemeClr val="tx1"/>
                </a:solidFill>
              </a:rPr>
              <a:t>Law of Definite Composition</a:t>
            </a:r>
          </a:p>
        </p:txBody>
      </p:sp>
      <p:sp>
        <p:nvSpPr>
          <p:cNvPr id="1688579" name="Line 3"/>
          <p:cNvSpPr>
            <a:spLocks noChangeShapeType="1"/>
          </p:cNvSpPr>
          <p:nvPr/>
        </p:nvSpPr>
        <p:spPr bwMode="auto">
          <a:xfrm>
            <a:off x="4410075" y="1589088"/>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8580" name="Text Box 4"/>
          <p:cNvSpPr txBox="1">
            <a:spLocks noChangeArrowheads="1"/>
          </p:cNvSpPr>
          <p:nvPr/>
        </p:nvSpPr>
        <p:spPr bwMode="auto">
          <a:xfrm>
            <a:off x="2660650" y="1397000"/>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u="none"/>
              <a:t>+</a:t>
            </a:r>
          </a:p>
        </p:txBody>
      </p:sp>
      <p:grpSp>
        <p:nvGrpSpPr>
          <p:cNvPr id="2" name="Group 47"/>
          <p:cNvGrpSpPr>
            <a:grpSpLocks/>
          </p:cNvGrpSpPr>
          <p:nvPr/>
        </p:nvGrpSpPr>
        <p:grpSpPr bwMode="auto">
          <a:xfrm>
            <a:off x="828675" y="1454150"/>
            <a:ext cx="1695450" cy="995363"/>
            <a:chOff x="522" y="1036"/>
            <a:chExt cx="1068" cy="627"/>
          </a:xfrm>
        </p:grpSpPr>
        <p:sp>
          <p:nvSpPr>
            <p:cNvPr id="9244" name="Text Box 8"/>
            <p:cNvSpPr txBox="1">
              <a:spLocks noChangeArrowheads="1"/>
            </p:cNvSpPr>
            <p:nvPr/>
          </p:nvSpPr>
          <p:spPr bwMode="auto">
            <a:xfrm>
              <a:off x="522" y="1432"/>
              <a:ext cx="10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10.00 g of lead</a:t>
              </a:r>
            </a:p>
          </p:txBody>
        </p:sp>
        <p:sp>
          <p:nvSpPr>
            <p:cNvPr id="9245" name="AutoShape 9"/>
            <p:cNvSpPr>
              <a:spLocks noChangeArrowheads="1"/>
            </p:cNvSpPr>
            <p:nvPr/>
          </p:nvSpPr>
          <p:spPr bwMode="auto">
            <a:xfrm>
              <a:off x="840" y="1036"/>
              <a:ext cx="424" cy="290"/>
            </a:xfrm>
            <a:prstGeom prst="cloudCallout">
              <a:avLst>
                <a:gd name="adj1" fmla="val -9435"/>
                <a:gd name="adj2" fmla="val 16551"/>
              </a:avLst>
            </a:prstGeom>
            <a:solidFill>
              <a:srgbClr val="808080"/>
            </a:solidFill>
            <a:ln w="9525">
              <a:solidFill>
                <a:schemeClr val="tx1"/>
              </a:solidFill>
              <a:round/>
              <a:headEnd/>
              <a:tailEnd/>
            </a:ln>
          </p:spPr>
          <p:txBody>
            <a:bodyPr/>
            <a:lstStyle/>
            <a:p>
              <a:pPr algn="ctr"/>
              <a:endParaRPr lang="en-US" u="none"/>
            </a:p>
          </p:txBody>
        </p:sp>
      </p:grpSp>
      <p:grpSp>
        <p:nvGrpSpPr>
          <p:cNvPr id="3" name="Group 10"/>
          <p:cNvGrpSpPr>
            <a:grpSpLocks/>
          </p:cNvGrpSpPr>
          <p:nvPr/>
        </p:nvGrpSpPr>
        <p:grpSpPr bwMode="auto">
          <a:xfrm>
            <a:off x="3114675" y="1333500"/>
            <a:ext cx="1073150" cy="1335088"/>
            <a:chOff x="2148" y="3168"/>
            <a:chExt cx="676" cy="841"/>
          </a:xfrm>
        </p:grpSpPr>
        <p:sp>
          <p:nvSpPr>
            <p:cNvPr id="9242" name="Text Box 11"/>
            <p:cNvSpPr txBox="1">
              <a:spLocks noChangeArrowheads="1"/>
            </p:cNvSpPr>
            <p:nvPr/>
          </p:nvSpPr>
          <p:spPr bwMode="auto">
            <a:xfrm>
              <a:off x="2148" y="3605"/>
              <a:ext cx="6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1.56 g of</a:t>
              </a:r>
            </a:p>
            <a:p>
              <a:pPr algn="ctr" eaLnBrk="1" hangingPunct="1"/>
              <a:r>
                <a:rPr lang="en-US" u="none"/>
                <a:t>sulfur</a:t>
              </a:r>
            </a:p>
          </p:txBody>
        </p:sp>
        <p:sp>
          <p:nvSpPr>
            <p:cNvPr id="9243" name="AutoShape 12"/>
            <p:cNvSpPr>
              <a:spLocks noChangeArrowheads="1"/>
            </p:cNvSpPr>
            <p:nvPr/>
          </p:nvSpPr>
          <p:spPr bwMode="auto">
            <a:xfrm>
              <a:off x="2208" y="3168"/>
              <a:ext cx="528" cy="336"/>
            </a:xfrm>
            <a:prstGeom prst="cloudCallout">
              <a:avLst>
                <a:gd name="adj1" fmla="val -17426"/>
                <a:gd name="adj2" fmla="val 21130"/>
              </a:avLst>
            </a:prstGeom>
            <a:solidFill>
              <a:srgbClr val="FFFF00"/>
            </a:solidFill>
            <a:ln w="9525">
              <a:solidFill>
                <a:srgbClr val="FFCC00"/>
              </a:solidFill>
              <a:round/>
              <a:headEnd/>
              <a:tailEnd/>
            </a:ln>
          </p:spPr>
          <p:txBody>
            <a:bodyPr/>
            <a:lstStyle/>
            <a:p>
              <a:pPr algn="ctr"/>
              <a:endParaRPr lang="en-US" u="none"/>
            </a:p>
          </p:txBody>
        </p:sp>
      </p:grpSp>
      <p:grpSp>
        <p:nvGrpSpPr>
          <p:cNvPr id="4" name="Group 48"/>
          <p:cNvGrpSpPr>
            <a:grpSpLocks/>
          </p:cNvGrpSpPr>
          <p:nvPr/>
        </p:nvGrpSpPr>
        <p:grpSpPr bwMode="auto">
          <a:xfrm>
            <a:off x="5200650" y="1143000"/>
            <a:ext cx="1339850" cy="1635125"/>
            <a:chOff x="3276" y="840"/>
            <a:chExt cx="844" cy="1030"/>
          </a:xfrm>
        </p:grpSpPr>
        <p:sp>
          <p:nvSpPr>
            <p:cNvPr id="9240" name="Text Box 14"/>
            <p:cNvSpPr txBox="1">
              <a:spLocks noChangeArrowheads="1"/>
            </p:cNvSpPr>
            <p:nvPr/>
          </p:nvSpPr>
          <p:spPr bwMode="auto">
            <a:xfrm>
              <a:off x="3276" y="1466"/>
              <a:ext cx="84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11.56 g of </a:t>
              </a:r>
            </a:p>
            <a:p>
              <a:pPr algn="ctr" eaLnBrk="1" hangingPunct="1"/>
              <a:r>
                <a:rPr lang="en-US" u="none"/>
                <a:t>lead sulfide</a:t>
              </a:r>
            </a:p>
          </p:txBody>
        </p:sp>
        <p:sp>
          <p:nvSpPr>
            <p:cNvPr id="9241" name="AutoShape 15"/>
            <p:cNvSpPr>
              <a:spLocks noChangeArrowheads="1"/>
            </p:cNvSpPr>
            <p:nvPr/>
          </p:nvSpPr>
          <p:spPr bwMode="auto">
            <a:xfrm>
              <a:off x="3408" y="840"/>
              <a:ext cx="528" cy="468"/>
            </a:xfrm>
            <a:prstGeom prst="cloudCallout">
              <a:avLst>
                <a:gd name="adj1" fmla="val -17426"/>
                <a:gd name="adj2" fmla="val 29273"/>
              </a:avLst>
            </a:prstGeom>
            <a:solidFill>
              <a:srgbClr val="333333"/>
            </a:solidFill>
            <a:ln w="9525">
              <a:solidFill>
                <a:srgbClr val="2E2500"/>
              </a:solidFill>
              <a:round/>
              <a:headEnd/>
              <a:tailEnd/>
            </a:ln>
          </p:spPr>
          <p:txBody>
            <a:bodyPr/>
            <a:lstStyle/>
            <a:p>
              <a:pPr algn="ctr"/>
              <a:endParaRPr lang="en-US" u="none"/>
            </a:p>
          </p:txBody>
        </p:sp>
      </p:grpSp>
      <p:sp>
        <p:nvSpPr>
          <p:cNvPr id="1688596" name="Line 20"/>
          <p:cNvSpPr>
            <a:spLocks noChangeShapeType="1"/>
          </p:cNvSpPr>
          <p:nvPr/>
        </p:nvSpPr>
        <p:spPr bwMode="auto">
          <a:xfrm>
            <a:off x="4400550" y="3360738"/>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8597" name="Text Box 21"/>
          <p:cNvSpPr txBox="1">
            <a:spLocks noChangeArrowheads="1"/>
          </p:cNvSpPr>
          <p:nvPr/>
        </p:nvSpPr>
        <p:spPr bwMode="auto">
          <a:xfrm>
            <a:off x="2651125" y="3168650"/>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u="none"/>
              <a:t>+</a:t>
            </a:r>
          </a:p>
        </p:txBody>
      </p:sp>
      <p:grpSp>
        <p:nvGrpSpPr>
          <p:cNvPr id="5" name="Group 49"/>
          <p:cNvGrpSpPr>
            <a:grpSpLocks/>
          </p:cNvGrpSpPr>
          <p:nvPr/>
        </p:nvGrpSpPr>
        <p:grpSpPr bwMode="auto">
          <a:xfrm>
            <a:off x="819150" y="3225800"/>
            <a:ext cx="1695450" cy="995363"/>
            <a:chOff x="516" y="2152"/>
            <a:chExt cx="1068" cy="627"/>
          </a:xfrm>
        </p:grpSpPr>
        <p:sp>
          <p:nvSpPr>
            <p:cNvPr id="9238" name="Text Box 23"/>
            <p:cNvSpPr txBox="1">
              <a:spLocks noChangeArrowheads="1"/>
            </p:cNvSpPr>
            <p:nvPr/>
          </p:nvSpPr>
          <p:spPr bwMode="auto">
            <a:xfrm>
              <a:off x="516" y="2548"/>
              <a:ext cx="10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10.00 g of lead</a:t>
              </a:r>
            </a:p>
          </p:txBody>
        </p:sp>
        <p:sp>
          <p:nvSpPr>
            <p:cNvPr id="9239" name="AutoShape 24"/>
            <p:cNvSpPr>
              <a:spLocks noChangeArrowheads="1"/>
            </p:cNvSpPr>
            <p:nvPr/>
          </p:nvSpPr>
          <p:spPr bwMode="auto">
            <a:xfrm>
              <a:off x="834" y="2152"/>
              <a:ext cx="424" cy="290"/>
            </a:xfrm>
            <a:prstGeom prst="cloudCallout">
              <a:avLst>
                <a:gd name="adj1" fmla="val -9435"/>
                <a:gd name="adj2" fmla="val 16551"/>
              </a:avLst>
            </a:prstGeom>
            <a:solidFill>
              <a:srgbClr val="808080"/>
            </a:solidFill>
            <a:ln w="9525">
              <a:solidFill>
                <a:schemeClr val="tx1"/>
              </a:solidFill>
              <a:round/>
              <a:headEnd/>
              <a:tailEnd/>
            </a:ln>
          </p:spPr>
          <p:txBody>
            <a:bodyPr/>
            <a:lstStyle/>
            <a:p>
              <a:pPr algn="ctr"/>
              <a:endParaRPr lang="en-US" u="none"/>
            </a:p>
          </p:txBody>
        </p:sp>
      </p:grpSp>
      <p:grpSp>
        <p:nvGrpSpPr>
          <p:cNvPr id="6" name="Group 50"/>
          <p:cNvGrpSpPr>
            <a:grpSpLocks/>
          </p:cNvGrpSpPr>
          <p:nvPr/>
        </p:nvGrpSpPr>
        <p:grpSpPr bwMode="auto">
          <a:xfrm>
            <a:off x="3009900" y="2890838"/>
            <a:ext cx="1295400" cy="1549400"/>
            <a:chOff x="1896" y="1941"/>
            <a:chExt cx="816" cy="976"/>
          </a:xfrm>
        </p:grpSpPr>
        <p:sp>
          <p:nvSpPr>
            <p:cNvPr id="9236" name="Text Box 26"/>
            <p:cNvSpPr txBox="1">
              <a:spLocks noChangeArrowheads="1"/>
            </p:cNvSpPr>
            <p:nvPr/>
          </p:nvSpPr>
          <p:spPr bwMode="auto">
            <a:xfrm>
              <a:off x="1956" y="2513"/>
              <a:ext cx="6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3.00 g of</a:t>
              </a:r>
            </a:p>
            <a:p>
              <a:pPr algn="ctr" eaLnBrk="1" hangingPunct="1"/>
              <a:r>
                <a:rPr lang="en-US" u="none"/>
                <a:t>sulfur</a:t>
              </a:r>
            </a:p>
          </p:txBody>
        </p:sp>
        <p:sp>
          <p:nvSpPr>
            <p:cNvPr id="9237" name="AutoShape 27"/>
            <p:cNvSpPr>
              <a:spLocks noChangeArrowheads="1"/>
            </p:cNvSpPr>
            <p:nvPr/>
          </p:nvSpPr>
          <p:spPr bwMode="auto">
            <a:xfrm>
              <a:off x="1896" y="1941"/>
              <a:ext cx="816" cy="519"/>
            </a:xfrm>
            <a:prstGeom prst="cloudCallout">
              <a:avLst>
                <a:gd name="adj1" fmla="val -28921"/>
                <a:gd name="adj2" fmla="val 31310"/>
              </a:avLst>
            </a:prstGeom>
            <a:solidFill>
              <a:srgbClr val="FFFF00"/>
            </a:solidFill>
            <a:ln w="9525">
              <a:solidFill>
                <a:srgbClr val="FFCC00"/>
              </a:solidFill>
              <a:round/>
              <a:headEnd/>
              <a:tailEnd/>
            </a:ln>
          </p:spPr>
          <p:txBody>
            <a:bodyPr/>
            <a:lstStyle/>
            <a:p>
              <a:pPr algn="ctr"/>
              <a:endParaRPr lang="en-US" u="none"/>
            </a:p>
          </p:txBody>
        </p:sp>
      </p:grpSp>
      <p:sp>
        <p:nvSpPr>
          <p:cNvPr id="1688609" name="Line 33"/>
          <p:cNvSpPr>
            <a:spLocks noChangeShapeType="1"/>
          </p:cNvSpPr>
          <p:nvPr/>
        </p:nvSpPr>
        <p:spPr bwMode="auto">
          <a:xfrm>
            <a:off x="4248150" y="5160963"/>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88610" name="Text Box 34"/>
          <p:cNvSpPr txBox="1">
            <a:spLocks noChangeArrowheads="1"/>
          </p:cNvSpPr>
          <p:nvPr/>
        </p:nvSpPr>
        <p:spPr bwMode="auto">
          <a:xfrm>
            <a:off x="2498725" y="4968875"/>
            <a:ext cx="31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u="none"/>
              <a:t>+</a:t>
            </a:r>
          </a:p>
        </p:txBody>
      </p:sp>
      <p:grpSp>
        <p:nvGrpSpPr>
          <p:cNvPr id="9" name="Group 53"/>
          <p:cNvGrpSpPr>
            <a:grpSpLocks/>
          </p:cNvGrpSpPr>
          <p:nvPr/>
        </p:nvGrpSpPr>
        <p:grpSpPr bwMode="auto">
          <a:xfrm>
            <a:off x="825500" y="4656138"/>
            <a:ext cx="1408113" cy="1365250"/>
            <a:chOff x="520" y="3053"/>
            <a:chExt cx="887" cy="860"/>
          </a:xfrm>
        </p:grpSpPr>
        <p:sp>
          <p:nvSpPr>
            <p:cNvPr id="9234" name="Text Box 36"/>
            <p:cNvSpPr txBox="1">
              <a:spLocks noChangeArrowheads="1"/>
            </p:cNvSpPr>
            <p:nvPr/>
          </p:nvSpPr>
          <p:spPr bwMode="auto">
            <a:xfrm>
              <a:off x="520" y="3682"/>
              <a:ext cx="8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18 g of lead</a:t>
              </a:r>
            </a:p>
          </p:txBody>
        </p:sp>
        <p:sp>
          <p:nvSpPr>
            <p:cNvPr id="9235" name="AutoShape 37"/>
            <p:cNvSpPr>
              <a:spLocks noChangeArrowheads="1"/>
            </p:cNvSpPr>
            <p:nvPr/>
          </p:nvSpPr>
          <p:spPr bwMode="auto">
            <a:xfrm>
              <a:off x="642" y="3053"/>
              <a:ext cx="765" cy="523"/>
            </a:xfrm>
            <a:prstGeom prst="cloudCallout">
              <a:avLst>
                <a:gd name="adj1" fmla="val -27519"/>
                <a:gd name="adj2" fmla="val 31454"/>
              </a:avLst>
            </a:prstGeom>
            <a:solidFill>
              <a:srgbClr val="808080"/>
            </a:solidFill>
            <a:ln w="9525">
              <a:solidFill>
                <a:schemeClr val="tx1"/>
              </a:solidFill>
              <a:round/>
              <a:headEnd/>
              <a:tailEnd/>
            </a:ln>
          </p:spPr>
          <p:txBody>
            <a:bodyPr/>
            <a:lstStyle/>
            <a:p>
              <a:pPr algn="ctr"/>
              <a:endParaRPr lang="en-US" u="none"/>
            </a:p>
          </p:txBody>
        </p:sp>
      </p:grpSp>
      <p:grpSp>
        <p:nvGrpSpPr>
          <p:cNvPr id="10" name="Group 38"/>
          <p:cNvGrpSpPr>
            <a:grpSpLocks/>
          </p:cNvGrpSpPr>
          <p:nvPr/>
        </p:nvGrpSpPr>
        <p:grpSpPr bwMode="auto">
          <a:xfrm>
            <a:off x="2952750" y="4905375"/>
            <a:ext cx="1073150" cy="1335088"/>
            <a:chOff x="2148" y="3168"/>
            <a:chExt cx="676" cy="841"/>
          </a:xfrm>
        </p:grpSpPr>
        <p:sp>
          <p:nvSpPr>
            <p:cNvPr id="9232" name="Text Box 39"/>
            <p:cNvSpPr txBox="1">
              <a:spLocks noChangeArrowheads="1"/>
            </p:cNvSpPr>
            <p:nvPr/>
          </p:nvSpPr>
          <p:spPr bwMode="auto">
            <a:xfrm>
              <a:off x="2148" y="3605"/>
              <a:ext cx="6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u="none"/>
                <a:t>1.56 g of</a:t>
              </a:r>
            </a:p>
            <a:p>
              <a:pPr algn="ctr" eaLnBrk="1" hangingPunct="1"/>
              <a:r>
                <a:rPr lang="en-US" u="none"/>
                <a:t>sulfur</a:t>
              </a:r>
            </a:p>
          </p:txBody>
        </p:sp>
        <p:sp>
          <p:nvSpPr>
            <p:cNvPr id="9233" name="AutoShape 40"/>
            <p:cNvSpPr>
              <a:spLocks noChangeArrowheads="1"/>
            </p:cNvSpPr>
            <p:nvPr/>
          </p:nvSpPr>
          <p:spPr bwMode="auto">
            <a:xfrm>
              <a:off x="2208" y="3168"/>
              <a:ext cx="528" cy="336"/>
            </a:xfrm>
            <a:prstGeom prst="cloudCallout">
              <a:avLst>
                <a:gd name="adj1" fmla="val -17426"/>
                <a:gd name="adj2" fmla="val 21130"/>
              </a:avLst>
            </a:prstGeom>
            <a:solidFill>
              <a:srgbClr val="FFFF00"/>
            </a:solidFill>
            <a:ln w="9525">
              <a:solidFill>
                <a:srgbClr val="FFCC00"/>
              </a:solidFill>
              <a:round/>
              <a:headEnd/>
              <a:tailEnd/>
            </a:ln>
          </p:spPr>
          <p:txBody>
            <a:bodyPr/>
            <a:lstStyle/>
            <a:p>
              <a:pPr algn="ctr"/>
              <a:endParaRPr lang="en-US" u="none"/>
            </a:p>
          </p:txBody>
        </p:sp>
      </p:grpSp>
      <p:sp>
        <p:nvSpPr>
          <p:cNvPr id="7" name="Slide Number Placeholder 6"/>
          <p:cNvSpPr>
            <a:spLocks noGrp="1"/>
          </p:cNvSpPr>
          <p:nvPr>
            <p:ph type="sldNum" sz="quarter" idx="12"/>
          </p:nvPr>
        </p:nvSpPr>
        <p:spPr/>
        <p:txBody>
          <a:bodyPr/>
          <a:lstStyle/>
          <a:p>
            <a:pPr>
              <a:defRPr/>
            </a:pPr>
            <a:fld id="{34CAAC31-50E1-4EAD-B810-2783FEDD7540}" type="slidenum">
              <a:rPr lang="en-US" smtClean="0"/>
              <a:pPr>
                <a:defRPr/>
              </a:pPr>
              <a:t>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688597"/>
                                        </p:tgtEl>
                                        <p:attrNameLst>
                                          <p:attrName>style.visibility</p:attrName>
                                        </p:attrNameLst>
                                      </p:cBhvr>
                                      <p:to>
                                        <p:strVal val="visible"/>
                                      </p:to>
                                    </p:set>
                                    <p:animEffect transition="in" filter="fade">
                                      <p:cBhvr>
                                        <p:cTn id="12" dur="2000"/>
                                        <p:tgtEl>
                                          <p:spTgt spid="1688597"/>
                                        </p:tgtEl>
                                      </p:cBhvr>
                                    </p:animEffect>
                                  </p:childTnLst>
                                </p:cTn>
                              </p:par>
                            </p:childTnLst>
                          </p:cTn>
                        </p:par>
                        <p:par>
                          <p:cTn id="13" fill="hold" nodeType="afterGroup">
                            <p:stCondLst>
                              <p:cond delay="2000"/>
                            </p:stCondLst>
                            <p:childTnLst>
                              <p:par>
                                <p:cTn id="14" presetID="53"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88596"/>
                                        </p:tgtEl>
                                        <p:attrNameLst>
                                          <p:attrName>style.visibility</p:attrName>
                                        </p:attrNameLst>
                                      </p:cBhvr>
                                      <p:to>
                                        <p:strVal val="visible"/>
                                      </p:to>
                                    </p:set>
                                    <p:animEffect transition="in" filter="wipe(left)">
                                      <p:cBhvr>
                                        <p:cTn id="23" dur="500"/>
                                        <p:tgtEl>
                                          <p:spTgt spid="1688596"/>
                                        </p:tgtEl>
                                      </p:cBhvr>
                                    </p:animEffect>
                                  </p:childTnLst>
                                </p:cTn>
                              </p:par>
                            </p:childTnLst>
                          </p:cTn>
                        </p:par>
                        <p:par>
                          <p:cTn id="24" fill="hold" nodeType="afterGroup">
                            <p:stCondLst>
                              <p:cond delay="500"/>
                            </p:stCondLst>
                            <p:childTnLst>
                              <p:par>
                                <p:cTn id="25" presetID="9" presetClass="emph" presetSubtype="0" grpId="0" nodeType="afterEffect">
                                  <p:stCondLst>
                                    <p:cond delay="0"/>
                                  </p:stCondLst>
                                  <p:childTnLst>
                                    <p:set>
                                      <p:cBhvr rctx="PPT">
                                        <p:cTn id="26" dur="indefinite"/>
                                        <p:tgtEl>
                                          <p:spTgt spid="1688579"/>
                                        </p:tgtEl>
                                        <p:attrNameLst>
                                          <p:attrName>style.opacity</p:attrName>
                                        </p:attrNameLst>
                                      </p:cBhvr>
                                      <p:to>
                                        <p:strVal val="0.5"/>
                                      </p:to>
                                    </p:set>
                                    <p:animEffect filter="image" prLst="opacity: 0.5">
                                      <p:cBhvr rctx="IE">
                                        <p:cTn id="27" dur="indefinite"/>
                                        <p:tgtEl>
                                          <p:spTgt spid="1688579"/>
                                        </p:tgtEl>
                                      </p:cBhvr>
                                    </p:animEffect>
                                  </p:childTnLst>
                                </p:cTn>
                              </p:par>
                              <p:par>
                                <p:cTn id="28" presetID="9" presetClass="emph" presetSubtype="0" grpId="0" nodeType="withEffect">
                                  <p:stCondLst>
                                    <p:cond delay="0"/>
                                  </p:stCondLst>
                                  <p:childTnLst>
                                    <p:set>
                                      <p:cBhvr rctx="PPT">
                                        <p:cTn id="29" dur="indefinite"/>
                                        <p:tgtEl>
                                          <p:spTgt spid="1688580"/>
                                        </p:tgtEl>
                                        <p:attrNameLst>
                                          <p:attrName>style.opacity</p:attrName>
                                        </p:attrNameLst>
                                      </p:cBhvr>
                                      <p:to>
                                        <p:strVal val="0.5"/>
                                      </p:to>
                                    </p:set>
                                    <p:animEffect filter="image" prLst="opacity: 0.5">
                                      <p:cBhvr rctx="IE">
                                        <p:cTn id="30" dur="indefinite"/>
                                        <p:tgtEl>
                                          <p:spTgt spid="1688580"/>
                                        </p:tgtEl>
                                      </p:cBhvr>
                                    </p:animEffect>
                                  </p:childTnLst>
                                </p:cTn>
                              </p:par>
                              <p:par>
                                <p:cTn id="31" presetID="9" presetClass="emph" presetSubtype="0" nodeType="withEffect">
                                  <p:stCondLst>
                                    <p:cond delay="0"/>
                                  </p:stCondLst>
                                  <p:childTnLst>
                                    <p:set>
                                      <p:cBhvr rctx="PPT">
                                        <p:cTn id="32" dur="indefinite"/>
                                        <p:tgtEl>
                                          <p:spTgt spid="2"/>
                                        </p:tgtEl>
                                        <p:attrNameLst>
                                          <p:attrName>style.opacity</p:attrName>
                                        </p:attrNameLst>
                                      </p:cBhvr>
                                      <p:to>
                                        <p:strVal val="0.5"/>
                                      </p:to>
                                    </p:set>
                                    <p:animEffect filter="image" prLst="opacity: 0.5">
                                      <p:cBhvr rctx="IE">
                                        <p:cTn id="33" dur="indefinite"/>
                                        <p:tgtEl>
                                          <p:spTgt spid="2"/>
                                        </p:tgtEl>
                                      </p:cBhvr>
                                    </p:animEffect>
                                  </p:childTnLst>
                                </p:cTn>
                              </p:par>
                              <p:par>
                                <p:cTn id="34" presetID="9" presetClass="emph" presetSubtype="0" nodeType="withEffect">
                                  <p:stCondLst>
                                    <p:cond delay="0"/>
                                  </p:stCondLst>
                                  <p:childTnLst>
                                    <p:set>
                                      <p:cBhvr rctx="PPT">
                                        <p:cTn id="35" dur="indefinite"/>
                                        <p:tgtEl>
                                          <p:spTgt spid="3"/>
                                        </p:tgtEl>
                                        <p:attrNameLst>
                                          <p:attrName>style.opacity</p:attrName>
                                        </p:attrNameLst>
                                      </p:cBhvr>
                                      <p:to>
                                        <p:strVal val="0.5"/>
                                      </p:to>
                                    </p:set>
                                    <p:animEffect filter="image" prLst="opacity: 0.5">
                                      <p:cBhvr rctx="IE">
                                        <p:cTn id="36" dur="indefinite"/>
                                        <p:tgtEl>
                                          <p:spTgt spid="3"/>
                                        </p:tgtEl>
                                      </p:cBhvr>
                                    </p:animEffect>
                                  </p:childTnLst>
                                </p:cTn>
                              </p:par>
                              <p:par>
                                <p:cTn id="37" presetID="9" presetClass="emph" presetSubtype="0" nodeType="withEffect">
                                  <p:stCondLst>
                                    <p:cond delay="0"/>
                                  </p:stCondLst>
                                  <p:childTnLst>
                                    <p:set>
                                      <p:cBhvr rctx="PPT">
                                        <p:cTn id="38" dur="indefinite"/>
                                        <p:tgtEl>
                                          <p:spTgt spid="4"/>
                                        </p:tgtEl>
                                        <p:attrNameLst>
                                          <p:attrName>style.opacity</p:attrName>
                                        </p:attrNameLst>
                                      </p:cBhvr>
                                      <p:to>
                                        <p:strVal val="0.5"/>
                                      </p:to>
                                    </p:set>
                                    <p:animEffect filter="image" prLst="opacity: 0.5">
                                      <p:cBhvr rctx="IE">
                                        <p:cTn id="39" dur="indefinite"/>
                                        <p:tgtEl>
                                          <p:spTgt spid="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88610"/>
                                        </p:tgtEl>
                                        <p:attrNameLst>
                                          <p:attrName>style.visibility</p:attrName>
                                        </p:attrNameLst>
                                      </p:cBhvr>
                                      <p:to>
                                        <p:strVal val="visible"/>
                                      </p:to>
                                    </p:set>
                                    <p:animEffect transition="in" filter="fade">
                                      <p:cBhvr>
                                        <p:cTn id="49" dur="2000"/>
                                        <p:tgtEl>
                                          <p:spTgt spid="1688610"/>
                                        </p:tgtEl>
                                      </p:cBhvr>
                                    </p:animEffect>
                                  </p:childTnLst>
                                </p:cTn>
                              </p:par>
                            </p:childTnLst>
                          </p:cTn>
                        </p:par>
                        <p:par>
                          <p:cTn id="50" fill="hold" nodeType="afterGroup">
                            <p:stCondLst>
                              <p:cond delay="2000"/>
                            </p:stCondLst>
                            <p:childTnLst>
                              <p:par>
                                <p:cTn id="51" presetID="53"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88609"/>
                                        </p:tgtEl>
                                        <p:attrNameLst>
                                          <p:attrName>style.visibility</p:attrName>
                                        </p:attrNameLst>
                                      </p:cBhvr>
                                      <p:to>
                                        <p:strVal val="visible"/>
                                      </p:to>
                                    </p:set>
                                    <p:animEffect transition="in" filter="wipe(left)">
                                      <p:cBhvr>
                                        <p:cTn id="60" dur="500"/>
                                        <p:tgtEl>
                                          <p:spTgt spid="1688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8579" grpId="0" animBg="1"/>
      <p:bldP spid="1688580" grpId="0"/>
      <p:bldP spid="1688596" grpId="0" animBg="1"/>
      <p:bldP spid="1688597" grpId="0"/>
      <p:bldP spid="1688609" grpId="0" animBg="1"/>
      <p:bldP spid="16886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3250" y="1681378"/>
            <a:ext cx="5572125" cy="4379647"/>
          </a:xfrm>
          <a:prstGeom prst="rect">
            <a:avLst/>
          </a:prstGeom>
        </p:spPr>
      </p:pic>
      <p:sp>
        <p:nvSpPr>
          <p:cNvPr id="3" name="TextBox 2"/>
          <p:cNvSpPr txBox="1"/>
          <p:nvPr/>
        </p:nvSpPr>
        <p:spPr>
          <a:xfrm>
            <a:off x="936625" y="333375"/>
            <a:ext cx="7683500" cy="1200329"/>
          </a:xfrm>
          <a:prstGeom prst="rect">
            <a:avLst/>
          </a:prstGeom>
          <a:noFill/>
        </p:spPr>
        <p:txBody>
          <a:bodyPr wrap="square" rtlCol="0">
            <a:spAutoFit/>
          </a:bodyPr>
          <a:lstStyle/>
          <a:p>
            <a:pPr algn="ctr"/>
            <a:r>
              <a:rPr lang="en-US" sz="7200" dirty="0" smtClean="0"/>
              <a:t>Coulomb’s Law</a:t>
            </a:r>
            <a:endParaRPr lang="en-US" sz="7200" dirty="0"/>
          </a:p>
        </p:txBody>
      </p:sp>
    </p:spTree>
    <p:extLst>
      <p:ext uri="{BB962C8B-B14F-4D97-AF65-F5344CB8AC3E}">
        <p14:creationId xmlns:p14="http://schemas.microsoft.com/office/powerpoint/2010/main" val="26745576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5492" y="592667"/>
            <a:ext cx="8203260" cy="5537200"/>
          </a:xfrm>
          <a:prstGeom prst="rect">
            <a:avLst/>
          </a:prstGeom>
        </p:spPr>
      </p:pic>
    </p:spTree>
    <p:extLst>
      <p:ext uri="{BB962C8B-B14F-4D97-AF65-F5344CB8AC3E}">
        <p14:creationId xmlns:p14="http://schemas.microsoft.com/office/powerpoint/2010/main" val="27455785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4EE58997-4899-4E19-99E7-668A384425CC}" type="slidenum">
              <a:rPr lang="en-US" u="none" smtClean="0"/>
              <a:pPr eaLnBrk="1" hangingPunct="1"/>
              <a:t>62</a:t>
            </a:fld>
            <a:endParaRPr lang="en-US" u="none" smtClean="0"/>
          </a:p>
        </p:txBody>
      </p:sp>
      <p:sp>
        <p:nvSpPr>
          <p:cNvPr id="65538" name="Rectangle 2"/>
          <p:cNvSpPr>
            <a:spLocks noGrp="1" noChangeArrowheads="1"/>
          </p:cNvSpPr>
          <p:nvPr>
            <p:ph type="title" idx="4294967295"/>
          </p:nvPr>
        </p:nvSpPr>
        <p:spPr>
          <a:xfrm>
            <a:off x="2095500" y="228600"/>
            <a:ext cx="5105400" cy="715963"/>
          </a:xfrm>
        </p:spPr>
        <p:txBody>
          <a:bodyPr/>
          <a:lstStyle/>
          <a:p>
            <a:pPr eaLnBrk="1" hangingPunct="1"/>
            <a:r>
              <a:rPr lang="en-US" sz="4000" dirty="0" smtClean="0"/>
              <a:t>Ionic Compounds</a:t>
            </a:r>
          </a:p>
        </p:txBody>
      </p:sp>
      <p:grpSp>
        <p:nvGrpSpPr>
          <p:cNvPr id="65539" name="Group 17"/>
          <p:cNvGrpSpPr>
            <a:grpSpLocks/>
          </p:cNvGrpSpPr>
          <p:nvPr/>
        </p:nvGrpSpPr>
        <p:grpSpPr bwMode="auto">
          <a:xfrm>
            <a:off x="1066800" y="1219200"/>
            <a:ext cx="7010400" cy="4876800"/>
            <a:chOff x="1248" y="960"/>
            <a:chExt cx="3072" cy="2256"/>
          </a:xfrm>
        </p:grpSpPr>
        <p:sp>
          <p:nvSpPr>
            <p:cNvPr id="65541" name="Rectangle 5"/>
            <p:cNvSpPr>
              <a:spLocks noChangeArrowheads="1"/>
            </p:cNvSpPr>
            <p:nvPr/>
          </p:nvSpPr>
          <p:spPr bwMode="auto">
            <a:xfrm>
              <a:off x="1248" y="960"/>
              <a:ext cx="3072" cy="22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2" name="AutoShape 6"/>
            <p:cNvSpPr>
              <a:spLocks noChangeArrowheads="1"/>
            </p:cNvSpPr>
            <p:nvPr/>
          </p:nvSpPr>
          <p:spPr bwMode="auto">
            <a:xfrm>
              <a:off x="3936" y="1392"/>
              <a:ext cx="240" cy="1392"/>
            </a:xfrm>
            <a:prstGeom prst="upArrow">
              <a:avLst>
                <a:gd name="adj1" fmla="val 50000"/>
                <a:gd name="adj2" fmla="val 1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nchorCtr="1"/>
            <a:lstStyle/>
            <a:p>
              <a:pPr algn="ctr"/>
              <a:r>
                <a:rPr lang="en-US" sz="1200" u="none"/>
                <a:t>Attraction Increases</a:t>
              </a:r>
            </a:p>
          </p:txBody>
        </p:sp>
        <p:sp>
          <p:nvSpPr>
            <p:cNvPr id="65543" name="AutoShape 8"/>
            <p:cNvSpPr>
              <a:spLocks noChangeArrowheads="1"/>
            </p:cNvSpPr>
            <p:nvPr/>
          </p:nvSpPr>
          <p:spPr bwMode="auto">
            <a:xfrm>
              <a:off x="1776" y="1200"/>
              <a:ext cx="1584" cy="240"/>
            </a:xfrm>
            <a:prstGeom prst="rightArrow">
              <a:avLst>
                <a:gd name="adj1" fmla="val 50000"/>
                <a:gd name="adj2" fmla="val 165000"/>
              </a:avLst>
            </a:prstGeom>
            <a:solidFill>
              <a:schemeClr val="accent1">
                <a:alpha val="70979"/>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u="none"/>
                <a:t>Attraction Increases</a:t>
              </a:r>
            </a:p>
          </p:txBody>
        </p:sp>
        <p:sp>
          <p:nvSpPr>
            <p:cNvPr id="65544" name="Oval 9"/>
            <p:cNvSpPr>
              <a:spLocks noChangeArrowheads="1"/>
            </p:cNvSpPr>
            <p:nvPr/>
          </p:nvSpPr>
          <p:spPr bwMode="auto">
            <a:xfrm>
              <a:off x="1872" y="1632"/>
              <a:ext cx="192" cy="192"/>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1+</a:t>
              </a:r>
            </a:p>
          </p:txBody>
        </p:sp>
        <p:sp>
          <p:nvSpPr>
            <p:cNvPr id="65545" name="Oval 10"/>
            <p:cNvSpPr>
              <a:spLocks noChangeArrowheads="1"/>
            </p:cNvSpPr>
            <p:nvPr/>
          </p:nvSpPr>
          <p:spPr bwMode="auto">
            <a:xfrm>
              <a:off x="2064" y="1632"/>
              <a:ext cx="192" cy="192"/>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1-</a:t>
              </a:r>
            </a:p>
          </p:txBody>
        </p:sp>
        <p:sp>
          <p:nvSpPr>
            <p:cNvPr id="65546" name="Oval 11"/>
            <p:cNvSpPr>
              <a:spLocks noChangeArrowheads="1"/>
            </p:cNvSpPr>
            <p:nvPr/>
          </p:nvSpPr>
          <p:spPr bwMode="auto">
            <a:xfrm>
              <a:off x="2880" y="2496"/>
              <a:ext cx="336" cy="3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2+</a:t>
              </a:r>
            </a:p>
          </p:txBody>
        </p:sp>
        <p:sp>
          <p:nvSpPr>
            <p:cNvPr id="65547" name="Oval 12"/>
            <p:cNvSpPr>
              <a:spLocks noChangeArrowheads="1"/>
            </p:cNvSpPr>
            <p:nvPr/>
          </p:nvSpPr>
          <p:spPr bwMode="auto">
            <a:xfrm>
              <a:off x="3216" y="2496"/>
              <a:ext cx="336" cy="33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2-</a:t>
              </a:r>
            </a:p>
          </p:txBody>
        </p:sp>
        <p:sp>
          <p:nvSpPr>
            <p:cNvPr id="65548" name="Oval 13"/>
            <p:cNvSpPr>
              <a:spLocks noChangeArrowheads="1"/>
            </p:cNvSpPr>
            <p:nvPr/>
          </p:nvSpPr>
          <p:spPr bwMode="auto">
            <a:xfrm>
              <a:off x="1776" y="2496"/>
              <a:ext cx="336" cy="336"/>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1+</a:t>
              </a:r>
            </a:p>
          </p:txBody>
        </p:sp>
        <p:sp>
          <p:nvSpPr>
            <p:cNvPr id="65549" name="Oval 14"/>
            <p:cNvSpPr>
              <a:spLocks noChangeArrowheads="1"/>
            </p:cNvSpPr>
            <p:nvPr/>
          </p:nvSpPr>
          <p:spPr bwMode="auto">
            <a:xfrm>
              <a:off x="2112" y="2496"/>
              <a:ext cx="336" cy="33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1-</a:t>
              </a:r>
            </a:p>
          </p:txBody>
        </p:sp>
        <p:sp>
          <p:nvSpPr>
            <p:cNvPr id="65550" name="Oval 15"/>
            <p:cNvSpPr>
              <a:spLocks noChangeArrowheads="1"/>
            </p:cNvSpPr>
            <p:nvPr/>
          </p:nvSpPr>
          <p:spPr bwMode="auto">
            <a:xfrm>
              <a:off x="2976" y="1632"/>
              <a:ext cx="192" cy="192"/>
            </a:xfrm>
            <a:prstGeom prst="ellipse">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2+</a:t>
              </a:r>
            </a:p>
          </p:txBody>
        </p:sp>
        <p:sp>
          <p:nvSpPr>
            <p:cNvPr id="65551" name="Oval 16"/>
            <p:cNvSpPr>
              <a:spLocks noChangeArrowheads="1"/>
            </p:cNvSpPr>
            <p:nvPr/>
          </p:nvSpPr>
          <p:spPr bwMode="auto">
            <a:xfrm>
              <a:off x="3168" y="1632"/>
              <a:ext cx="192" cy="192"/>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2-</a:t>
              </a: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blip>
          <a:srcRect t="31695" r="21116"/>
          <a:stretch/>
        </p:blipFill>
        <p:spPr>
          <a:xfrm>
            <a:off x="791705" y="1828799"/>
            <a:ext cx="7213169" cy="4684363"/>
          </a:xfrm>
          <a:prstGeom prst="rect">
            <a:avLst/>
          </a:prstGeom>
        </p:spPr>
      </p:pic>
      <p:sp>
        <p:nvSpPr>
          <p:cNvPr id="3" name="Title 2"/>
          <p:cNvSpPr>
            <a:spLocks noGrp="1"/>
          </p:cNvSpPr>
          <p:nvPr>
            <p:ph type="title"/>
          </p:nvPr>
        </p:nvSpPr>
        <p:spPr/>
        <p:txBody>
          <a:bodyPr/>
          <a:lstStyle/>
          <a:p>
            <a:r>
              <a:rPr lang="en-US" dirty="0" smtClean="0"/>
              <a:t>Coulomb’s Law Question</a:t>
            </a:r>
            <a:endParaRPr lang="en-US" dirty="0"/>
          </a:p>
        </p:txBody>
      </p:sp>
      <p:sp>
        <p:nvSpPr>
          <p:cNvPr id="4" name="Content Placeholder 3"/>
          <p:cNvSpPr>
            <a:spLocks noGrp="1"/>
          </p:cNvSpPr>
          <p:nvPr>
            <p:ph idx="1"/>
          </p:nvPr>
        </p:nvSpPr>
        <p:spPr/>
        <p:txBody>
          <a:bodyPr/>
          <a:lstStyle/>
          <a:p>
            <a:r>
              <a:rPr lang="en-US" dirty="0" smtClean="0"/>
              <a:t>Which pair of charges feels the strongest </a:t>
            </a:r>
            <a:r>
              <a:rPr lang="en-US" u="sng" dirty="0" smtClean="0"/>
              <a:t>repulsive</a:t>
            </a:r>
            <a:r>
              <a:rPr lang="en-US" dirty="0" smtClean="0"/>
              <a:t> force?</a:t>
            </a:r>
            <a:endParaRPr lang="en-US" dirty="0"/>
          </a:p>
        </p:txBody>
      </p:sp>
    </p:spTree>
    <p:extLst>
      <p:ext uri="{BB962C8B-B14F-4D97-AF65-F5344CB8AC3E}">
        <p14:creationId xmlns:p14="http://schemas.microsoft.com/office/powerpoint/2010/main" val="9919869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305800" cy="5410200"/>
          </a:xfrm>
        </p:spPr>
        <p:txBody>
          <a:bodyPr>
            <a:normAutofit/>
          </a:bodyPr>
          <a:lstStyle/>
          <a:p>
            <a:r>
              <a:rPr lang="en-US" dirty="0" smtClean="0"/>
              <a:t>If the force of attraction/repulsion between two objects is represented by Coulomb’s Law: </a:t>
            </a:r>
          </a:p>
          <a:p>
            <a:endParaRPr lang="en-US" dirty="0"/>
          </a:p>
          <a:p>
            <a:endParaRPr lang="en-US" dirty="0" smtClean="0"/>
          </a:p>
          <a:p>
            <a:r>
              <a:rPr lang="en-US" dirty="0" smtClean="0"/>
              <a:t>What would the change in the force be if </a:t>
            </a:r>
          </a:p>
          <a:p>
            <a:pPr marL="850392" lvl="1" indent="-457200">
              <a:buFont typeface="+mj-lt"/>
              <a:buAutoNum type="alphaLcPeriod"/>
            </a:pPr>
            <a:r>
              <a:rPr lang="en-US" dirty="0" smtClean="0"/>
              <a:t>The charge on one of the objects doubles? </a:t>
            </a:r>
            <a:br>
              <a:rPr lang="en-US" dirty="0" smtClean="0"/>
            </a:br>
            <a:endParaRPr lang="en-US" dirty="0" smtClean="0"/>
          </a:p>
          <a:p>
            <a:pPr marL="850392" lvl="1" indent="-457200">
              <a:buFont typeface="+mj-lt"/>
              <a:buAutoNum type="alphaLcPeriod"/>
            </a:pPr>
            <a:r>
              <a:rPr lang="en-US" dirty="0" smtClean="0"/>
              <a:t>The charge on both of the objects doubles?</a:t>
            </a:r>
            <a:br>
              <a:rPr lang="en-US" dirty="0" smtClean="0"/>
            </a:br>
            <a:endParaRPr lang="en-US" dirty="0" smtClean="0"/>
          </a:p>
          <a:p>
            <a:pPr marL="850392" lvl="1" indent="-457200">
              <a:buFont typeface="+mj-lt"/>
              <a:buAutoNum type="alphaLcPeriod"/>
            </a:pPr>
            <a:r>
              <a:rPr lang="en-US" dirty="0" smtClean="0"/>
              <a:t>The distance between the objects doubles?</a:t>
            </a:r>
            <a:br>
              <a:rPr lang="en-US" dirty="0" smtClean="0"/>
            </a:br>
            <a:endParaRPr lang="en-US" dirty="0" smtClean="0"/>
          </a:p>
          <a:p>
            <a:pPr marL="850392" lvl="1" indent="-457200">
              <a:buFont typeface="+mj-lt"/>
              <a:buAutoNum type="alphaLcPeriod"/>
            </a:pPr>
            <a:r>
              <a:rPr lang="en-US" dirty="0" smtClean="0"/>
              <a:t>The charge of one of the objects changes sign?</a:t>
            </a:r>
            <a:endParaRPr lang="en-US" dirty="0"/>
          </a:p>
        </p:txBody>
      </p:sp>
      <p:sp>
        <p:nvSpPr>
          <p:cNvPr id="3" name="Slide Number Placeholder 2"/>
          <p:cNvSpPr>
            <a:spLocks noGrp="1"/>
          </p:cNvSpPr>
          <p:nvPr>
            <p:ph type="sldNum" sz="quarter" idx="12"/>
          </p:nvPr>
        </p:nvSpPr>
        <p:spPr/>
        <p:txBody>
          <a:bodyPr/>
          <a:lstStyle/>
          <a:p>
            <a:pPr>
              <a:defRPr/>
            </a:pPr>
            <a:fld id="{80B4DDAD-3BD3-4EED-8DD8-AE752249E4A3}" type="slidenum">
              <a:rPr lang="en-US" smtClean="0"/>
              <a:pPr>
                <a:defRPr/>
              </a:pPr>
              <a:t>64</a:t>
            </a:fld>
            <a:endParaRPr lang="en-US" dirty="0"/>
          </a:p>
        </p:txBody>
      </p:sp>
      <p:sp>
        <p:nvSpPr>
          <p:cNvPr id="4" name="Title 3"/>
          <p:cNvSpPr>
            <a:spLocks noGrp="1"/>
          </p:cNvSpPr>
          <p:nvPr>
            <p:ph type="title"/>
          </p:nvPr>
        </p:nvSpPr>
        <p:spPr/>
        <p:txBody>
          <a:bodyPr/>
          <a:lstStyle/>
          <a:p>
            <a:r>
              <a:rPr lang="en-US" dirty="0" smtClean="0"/>
              <a:t>Coulomb’s Law Math</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28719860"/>
              </p:ext>
            </p:extLst>
          </p:nvPr>
        </p:nvGraphicFramePr>
        <p:xfrm>
          <a:off x="3657600" y="1676400"/>
          <a:ext cx="1509047" cy="882650"/>
        </p:xfrm>
        <a:graphic>
          <a:graphicData uri="http://schemas.openxmlformats.org/presentationml/2006/ole">
            <mc:AlternateContent xmlns:mc="http://schemas.openxmlformats.org/markup-compatibility/2006">
              <mc:Choice xmlns:v="urn:schemas-microsoft-com:vml" Requires="v">
                <p:oleObj spid="_x0000_s65547" name="Equation" r:id="rId3" imgW="672840" imgH="393480" progId="Equation.3">
                  <p:embed/>
                </p:oleObj>
              </mc:Choice>
              <mc:Fallback>
                <p:oleObj name="Equation" r:id="rId3" imgW="672840" imgH="393480" progId="Equation.3">
                  <p:embed/>
                  <p:pic>
                    <p:nvPicPr>
                      <p:cNvPr id="0" name=""/>
                      <p:cNvPicPr/>
                      <p:nvPr/>
                    </p:nvPicPr>
                    <p:blipFill>
                      <a:blip r:embed="rId4"/>
                      <a:stretch>
                        <a:fillRect/>
                      </a:stretch>
                    </p:blipFill>
                    <p:spPr>
                      <a:xfrm>
                        <a:off x="3657600" y="1676400"/>
                        <a:ext cx="1509047" cy="882650"/>
                      </a:xfrm>
                      <a:prstGeom prst="rect">
                        <a:avLst/>
                      </a:prstGeom>
                    </p:spPr>
                  </p:pic>
                </p:oleObj>
              </mc:Fallback>
            </mc:AlternateContent>
          </a:graphicData>
        </a:graphic>
      </p:graphicFrame>
    </p:spTree>
    <p:extLst>
      <p:ext uri="{BB962C8B-B14F-4D97-AF65-F5344CB8AC3E}">
        <p14:creationId xmlns:p14="http://schemas.microsoft.com/office/powerpoint/2010/main" val="3256626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2399" y="1038407"/>
            <a:ext cx="5977467" cy="5590993"/>
          </a:xfrm>
          <a:prstGeom prst="rect">
            <a:avLst/>
          </a:prstGeom>
        </p:spPr>
      </p:pic>
      <p:sp>
        <p:nvSpPr>
          <p:cNvPr id="4" name="TextBox 3"/>
          <p:cNvSpPr txBox="1"/>
          <p:nvPr/>
        </p:nvSpPr>
        <p:spPr>
          <a:xfrm>
            <a:off x="7145866" y="2760133"/>
            <a:ext cx="2286000" cy="954107"/>
          </a:xfrm>
          <a:prstGeom prst="rect">
            <a:avLst/>
          </a:prstGeom>
          <a:noFill/>
        </p:spPr>
        <p:txBody>
          <a:bodyPr wrap="square" rtlCol="0">
            <a:spAutoFit/>
          </a:bodyPr>
          <a:lstStyle/>
          <a:p>
            <a:pPr algn="ctr"/>
            <a:r>
              <a:rPr lang="en-US" sz="2800" dirty="0" smtClean="0">
                <a:solidFill>
                  <a:srgbClr val="FF0000"/>
                </a:solidFill>
              </a:rPr>
              <a:t>Attractive Curve</a:t>
            </a:r>
            <a:endParaRPr lang="en-US" sz="2800" dirty="0">
              <a:solidFill>
                <a:srgbClr val="FF0000"/>
              </a:solidFill>
            </a:endParaRPr>
          </a:p>
        </p:txBody>
      </p:sp>
      <p:sp>
        <p:nvSpPr>
          <p:cNvPr id="5" name="Left Arrow 4"/>
          <p:cNvSpPr/>
          <p:nvPr/>
        </p:nvSpPr>
        <p:spPr>
          <a:xfrm>
            <a:off x="6570133" y="2977346"/>
            <a:ext cx="829733" cy="259841"/>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27122" y="2594493"/>
            <a:ext cx="1828800" cy="954107"/>
          </a:xfrm>
          <a:prstGeom prst="rect">
            <a:avLst/>
          </a:prstGeom>
          <a:noFill/>
        </p:spPr>
        <p:txBody>
          <a:bodyPr wrap="square" rtlCol="0">
            <a:spAutoFit/>
          </a:bodyPr>
          <a:lstStyle/>
          <a:p>
            <a:pPr algn="ctr"/>
            <a:r>
              <a:rPr lang="en-US" sz="2800" dirty="0" smtClean="0">
                <a:solidFill>
                  <a:srgbClr val="3366FF"/>
                </a:solidFill>
              </a:rPr>
              <a:t>Repulsive </a:t>
            </a:r>
          </a:p>
          <a:p>
            <a:pPr algn="ctr"/>
            <a:r>
              <a:rPr lang="en-US" sz="2800" dirty="0" smtClean="0">
                <a:solidFill>
                  <a:srgbClr val="3366FF"/>
                </a:solidFill>
              </a:rPr>
              <a:t>Curve</a:t>
            </a:r>
            <a:endParaRPr lang="en-US" sz="2800" dirty="0">
              <a:solidFill>
                <a:srgbClr val="3366FF"/>
              </a:solidFill>
            </a:endParaRPr>
          </a:p>
        </p:txBody>
      </p:sp>
      <p:cxnSp>
        <p:nvCxnSpPr>
          <p:cNvPr id="11" name="Straight Arrow Connector 10"/>
          <p:cNvCxnSpPr/>
          <p:nvPr/>
        </p:nvCxnSpPr>
        <p:spPr>
          <a:xfrm flipV="1">
            <a:off x="1642533" y="2977346"/>
            <a:ext cx="1845734" cy="259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Bond Energy Diagram</a:t>
            </a:r>
            <a:endParaRPr lang="en-US" dirty="0"/>
          </a:p>
        </p:txBody>
      </p:sp>
    </p:spTree>
    <p:extLst>
      <p:ext uri="{BB962C8B-B14F-4D97-AF65-F5344CB8AC3E}">
        <p14:creationId xmlns:p14="http://schemas.microsoft.com/office/powerpoint/2010/main" val="8252377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143000"/>
            <a:ext cx="7620000" cy="5101167"/>
          </a:xfrm>
        </p:spPr>
      </p:pic>
      <p:sp>
        <p:nvSpPr>
          <p:cNvPr id="2" name="Slide Number Placeholder 1"/>
          <p:cNvSpPr>
            <a:spLocks noGrp="1"/>
          </p:cNvSpPr>
          <p:nvPr>
            <p:ph type="sldNum" sz="quarter" idx="12"/>
          </p:nvPr>
        </p:nvSpPr>
        <p:spPr/>
        <p:txBody>
          <a:bodyPr/>
          <a:lstStyle/>
          <a:p>
            <a:pPr>
              <a:defRPr/>
            </a:pPr>
            <a:fld id="{34CAAC31-50E1-4EAD-B810-2783FEDD7540}" type="slidenum">
              <a:rPr lang="en-US" smtClean="0"/>
              <a:pPr>
                <a:defRPr/>
              </a:pPr>
              <a:t>66</a:t>
            </a:fld>
            <a:endParaRPr lang="en-US" dirty="0"/>
          </a:p>
        </p:txBody>
      </p:sp>
      <p:sp>
        <p:nvSpPr>
          <p:cNvPr id="3" name="Title 2"/>
          <p:cNvSpPr>
            <a:spLocks noGrp="1"/>
          </p:cNvSpPr>
          <p:nvPr>
            <p:ph type="title"/>
          </p:nvPr>
        </p:nvSpPr>
        <p:spPr/>
        <p:txBody>
          <a:bodyPr/>
          <a:lstStyle/>
          <a:p>
            <a:r>
              <a:rPr lang="en-US" dirty="0" smtClean="0"/>
              <a:t>Bond Energy Diagram</a:t>
            </a:r>
            <a:endParaRPr lang="en-US" dirty="0"/>
          </a:p>
        </p:txBody>
      </p:sp>
    </p:spTree>
    <p:extLst>
      <p:ext uri="{BB962C8B-B14F-4D97-AF65-F5344CB8AC3E}">
        <p14:creationId xmlns:p14="http://schemas.microsoft.com/office/powerpoint/2010/main" val="15708493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990600"/>
            <a:ext cx="6705600" cy="5259897"/>
          </a:xfrm>
        </p:spPr>
      </p:pic>
      <p:sp>
        <p:nvSpPr>
          <p:cNvPr id="3" name="Slide Number Placeholder 2"/>
          <p:cNvSpPr>
            <a:spLocks noGrp="1"/>
          </p:cNvSpPr>
          <p:nvPr>
            <p:ph type="sldNum" sz="quarter" idx="12"/>
          </p:nvPr>
        </p:nvSpPr>
        <p:spPr/>
        <p:txBody>
          <a:bodyPr/>
          <a:lstStyle/>
          <a:p>
            <a:pPr>
              <a:defRPr/>
            </a:pPr>
            <a:fld id="{80B4DDAD-3BD3-4EED-8DD8-AE752249E4A3}" type="slidenum">
              <a:rPr lang="en-US" smtClean="0"/>
              <a:pPr>
                <a:defRPr/>
              </a:pPr>
              <a:t>67</a:t>
            </a:fld>
            <a:endParaRPr lang="en-US" dirty="0"/>
          </a:p>
        </p:txBody>
      </p:sp>
      <p:sp>
        <p:nvSpPr>
          <p:cNvPr id="4" name="Title 3"/>
          <p:cNvSpPr>
            <a:spLocks noGrp="1"/>
          </p:cNvSpPr>
          <p:nvPr>
            <p:ph type="title"/>
          </p:nvPr>
        </p:nvSpPr>
        <p:spPr/>
        <p:txBody>
          <a:bodyPr/>
          <a:lstStyle/>
          <a:p>
            <a:r>
              <a:rPr lang="en-US" dirty="0" smtClean="0"/>
              <a:t>Bond Energy Diagram</a:t>
            </a:r>
            <a:endParaRPr lang="en-US" dirty="0"/>
          </a:p>
        </p:txBody>
      </p:sp>
    </p:spTree>
    <p:extLst>
      <p:ext uri="{BB962C8B-B14F-4D97-AF65-F5344CB8AC3E}">
        <p14:creationId xmlns:p14="http://schemas.microsoft.com/office/powerpoint/2010/main" val="3765573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685800" y="1036126"/>
            <a:ext cx="5181600" cy="5029200"/>
          </a:xfrm>
        </p:spPr>
        <p:txBody>
          <a:bodyPr/>
          <a:lstStyle/>
          <a:p>
            <a:pPr eaLnBrk="1" hangingPunct="1">
              <a:lnSpc>
                <a:spcPct val="80000"/>
              </a:lnSpc>
            </a:pPr>
            <a:r>
              <a:rPr lang="en-US" sz="2800" dirty="0" smtClean="0"/>
              <a:t>Crystalline solids</a:t>
            </a:r>
          </a:p>
          <a:p>
            <a:pPr eaLnBrk="1" hangingPunct="1">
              <a:lnSpc>
                <a:spcPct val="80000"/>
              </a:lnSpc>
            </a:pPr>
            <a:r>
              <a:rPr lang="en-US" sz="2800" dirty="0" smtClean="0"/>
              <a:t>Hard and brittle</a:t>
            </a:r>
          </a:p>
          <a:p>
            <a:pPr eaLnBrk="1" hangingPunct="1">
              <a:lnSpc>
                <a:spcPct val="80000"/>
              </a:lnSpc>
            </a:pPr>
            <a:r>
              <a:rPr lang="en-US" sz="2800" dirty="0" smtClean="0"/>
              <a:t>High melting points</a:t>
            </a:r>
          </a:p>
          <a:p>
            <a:pPr eaLnBrk="1" hangingPunct="1">
              <a:lnSpc>
                <a:spcPct val="80000"/>
              </a:lnSpc>
            </a:pPr>
            <a:r>
              <a:rPr lang="en-US" sz="2800" dirty="0" smtClean="0"/>
              <a:t>High boiling points</a:t>
            </a:r>
          </a:p>
          <a:p>
            <a:pPr eaLnBrk="1" hangingPunct="1">
              <a:lnSpc>
                <a:spcPct val="80000"/>
              </a:lnSpc>
            </a:pPr>
            <a:r>
              <a:rPr lang="en-US" sz="2800" dirty="0" smtClean="0"/>
              <a:t>High heats of vaporization</a:t>
            </a:r>
          </a:p>
          <a:p>
            <a:pPr eaLnBrk="1" hangingPunct="1">
              <a:lnSpc>
                <a:spcPct val="80000"/>
              </a:lnSpc>
            </a:pPr>
            <a:r>
              <a:rPr lang="en-US" sz="2800" dirty="0" smtClean="0"/>
              <a:t>High heats of fusion</a:t>
            </a:r>
          </a:p>
          <a:p>
            <a:pPr eaLnBrk="1" hangingPunct="1">
              <a:lnSpc>
                <a:spcPct val="80000"/>
              </a:lnSpc>
            </a:pPr>
            <a:r>
              <a:rPr lang="en-US" sz="2800" dirty="0" smtClean="0"/>
              <a:t>Good conductors of electricity when molten</a:t>
            </a:r>
          </a:p>
          <a:p>
            <a:pPr eaLnBrk="1" hangingPunct="1">
              <a:lnSpc>
                <a:spcPct val="80000"/>
              </a:lnSpc>
            </a:pPr>
            <a:r>
              <a:rPr lang="en-US" sz="2800" dirty="0" smtClean="0"/>
              <a:t>Poor conductors of heat and electricity when solid</a:t>
            </a:r>
          </a:p>
          <a:p>
            <a:pPr eaLnBrk="1" hangingPunct="1">
              <a:lnSpc>
                <a:spcPct val="80000"/>
              </a:lnSpc>
            </a:pPr>
            <a:r>
              <a:rPr lang="en-US" sz="2800" dirty="0" smtClean="0"/>
              <a:t>Many are soluble in water</a:t>
            </a:r>
          </a:p>
        </p:txBody>
      </p:sp>
      <p:sp>
        <p:nvSpPr>
          <p:cNvPr id="66565"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A2A47E8B-29B8-43EF-852D-AFC7BFF02A58}" type="slidenum">
              <a:rPr lang="en-US" u="none" smtClean="0"/>
              <a:pPr eaLnBrk="1" hangingPunct="1"/>
              <a:t>68</a:t>
            </a:fld>
            <a:endParaRPr lang="en-US" u="none" smtClean="0"/>
          </a:p>
        </p:txBody>
      </p:sp>
      <p:sp>
        <p:nvSpPr>
          <p:cNvPr id="66562" name="Rectangle 2"/>
          <p:cNvSpPr>
            <a:spLocks noGrp="1" noChangeArrowheads="1"/>
          </p:cNvSpPr>
          <p:nvPr>
            <p:ph type="title"/>
          </p:nvPr>
        </p:nvSpPr>
        <p:spPr>
          <a:xfrm>
            <a:off x="838200" y="152400"/>
            <a:ext cx="7923213" cy="884238"/>
          </a:xfrm>
        </p:spPr>
        <p:txBody>
          <a:bodyPr>
            <a:normAutofit fontScale="90000"/>
          </a:bodyPr>
          <a:lstStyle/>
          <a:p>
            <a:pPr eaLnBrk="1" hangingPunct="1"/>
            <a:r>
              <a:rPr lang="en-US" dirty="0" smtClean="0"/>
              <a:t>Properties of Ionic Compounds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725" y="952500"/>
            <a:ext cx="2466975" cy="17716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2725" y="2626801"/>
            <a:ext cx="2466975" cy="18478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724" y="4457700"/>
            <a:ext cx="2466975" cy="2019300"/>
          </a:xfrm>
          <a:prstGeom prst="rect">
            <a:avLst/>
          </a:prstGeom>
        </p:spPr>
      </p:pic>
      <p:sp>
        <p:nvSpPr>
          <p:cNvPr id="5" name="TextBox 4"/>
          <p:cNvSpPr txBox="1"/>
          <p:nvPr/>
        </p:nvSpPr>
        <p:spPr>
          <a:xfrm>
            <a:off x="5991224" y="976316"/>
            <a:ext cx="1143001" cy="646331"/>
          </a:xfrm>
          <a:prstGeom prst="rect">
            <a:avLst/>
          </a:prstGeom>
          <a:noFill/>
        </p:spPr>
        <p:txBody>
          <a:bodyPr wrap="square" rtlCol="0">
            <a:spAutoFit/>
          </a:bodyPr>
          <a:lstStyle/>
          <a:p>
            <a:r>
              <a:rPr lang="en-US" u="none" dirty="0" smtClean="0"/>
              <a:t>Cobalt chloride</a:t>
            </a:r>
            <a:endParaRPr lang="en-US" u="none" dirty="0"/>
          </a:p>
        </p:txBody>
      </p:sp>
      <p:sp>
        <p:nvSpPr>
          <p:cNvPr id="9" name="TextBox 8"/>
          <p:cNvSpPr txBox="1"/>
          <p:nvPr/>
        </p:nvSpPr>
        <p:spPr>
          <a:xfrm>
            <a:off x="5991223" y="2626801"/>
            <a:ext cx="1143001" cy="646331"/>
          </a:xfrm>
          <a:prstGeom prst="rect">
            <a:avLst/>
          </a:prstGeom>
          <a:noFill/>
        </p:spPr>
        <p:txBody>
          <a:bodyPr wrap="square" rtlCol="0">
            <a:spAutoFit/>
          </a:bodyPr>
          <a:lstStyle/>
          <a:p>
            <a:r>
              <a:rPr lang="en-US" u="none" dirty="0" smtClean="0"/>
              <a:t>Copper sulfate</a:t>
            </a:r>
            <a:endParaRPr lang="en-US" u="none" dirty="0"/>
          </a:p>
        </p:txBody>
      </p:sp>
      <p:sp>
        <p:nvSpPr>
          <p:cNvPr id="10" name="TextBox 9"/>
          <p:cNvSpPr txBox="1"/>
          <p:nvPr/>
        </p:nvSpPr>
        <p:spPr>
          <a:xfrm>
            <a:off x="5991222" y="4457700"/>
            <a:ext cx="1323978" cy="646331"/>
          </a:xfrm>
          <a:prstGeom prst="rect">
            <a:avLst/>
          </a:prstGeom>
          <a:noFill/>
        </p:spPr>
        <p:txBody>
          <a:bodyPr wrap="square" rtlCol="0">
            <a:spAutoFit/>
          </a:bodyPr>
          <a:lstStyle/>
          <a:p>
            <a:r>
              <a:rPr lang="en-US" u="none" dirty="0" smtClean="0"/>
              <a:t>Potassium nitrate</a:t>
            </a:r>
            <a:endParaRPr lang="en-US" u="none"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3910"/>
            <a:ext cx="3733800" cy="3565779"/>
          </a:xfrm>
        </p:spPr>
      </p:pic>
      <p:sp>
        <p:nvSpPr>
          <p:cNvPr id="3" name="Slide Number Placeholder 2"/>
          <p:cNvSpPr>
            <a:spLocks noGrp="1"/>
          </p:cNvSpPr>
          <p:nvPr>
            <p:ph type="sldNum" sz="quarter" idx="12"/>
          </p:nvPr>
        </p:nvSpPr>
        <p:spPr/>
        <p:txBody>
          <a:bodyPr/>
          <a:lstStyle/>
          <a:p>
            <a:pPr>
              <a:defRPr/>
            </a:pPr>
            <a:fld id="{80B4DDAD-3BD3-4EED-8DD8-AE752249E4A3}" type="slidenum">
              <a:rPr lang="en-US" smtClean="0"/>
              <a:pPr>
                <a:defRPr/>
              </a:pPr>
              <a:t>69</a:t>
            </a:fld>
            <a:endParaRPr lang="en-US" dirty="0"/>
          </a:p>
        </p:txBody>
      </p:sp>
      <p:sp>
        <p:nvSpPr>
          <p:cNvPr id="4" name="Title 3"/>
          <p:cNvSpPr>
            <a:spLocks noGrp="1"/>
          </p:cNvSpPr>
          <p:nvPr>
            <p:ph type="title"/>
          </p:nvPr>
        </p:nvSpPr>
        <p:spPr/>
        <p:txBody>
          <a:bodyPr/>
          <a:lstStyle/>
          <a:p>
            <a:r>
              <a:rPr lang="en-US" dirty="0" smtClean="0"/>
              <a:t>Ionic Compound Structure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066800"/>
            <a:ext cx="3810000" cy="5080000"/>
          </a:xfrm>
          <a:prstGeom prst="rect">
            <a:avLst/>
          </a:prstGeom>
        </p:spPr>
      </p:pic>
    </p:spTree>
    <p:extLst>
      <p:ext uri="{BB962C8B-B14F-4D97-AF65-F5344CB8AC3E}">
        <p14:creationId xmlns:p14="http://schemas.microsoft.com/office/powerpoint/2010/main" val="306328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188" y="-76200"/>
            <a:ext cx="7999412" cy="1143000"/>
          </a:xfrm>
        </p:spPr>
        <p:txBody>
          <a:bodyPr>
            <a:normAutofit fontScale="90000"/>
          </a:bodyPr>
          <a:lstStyle/>
          <a:p>
            <a:pPr eaLnBrk="1" hangingPunct="1"/>
            <a:r>
              <a:rPr lang="en-US" sz="4000" smtClean="0"/>
              <a:t>Calculating Mass Percent/Fraction</a:t>
            </a:r>
          </a:p>
        </p:txBody>
      </p:sp>
      <p:sp>
        <p:nvSpPr>
          <p:cNvPr id="10243" name="Rectangle 3"/>
          <p:cNvSpPr>
            <a:spLocks noGrp="1" noChangeArrowheads="1"/>
          </p:cNvSpPr>
          <p:nvPr>
            <p:ph type="body" sz="half" idx="1"/>
          </p:nvPr>
        </p:nvSpPr>
        <p:spPr>
          <a:xfrm>
            <a:off x="457200" y="990600"/>
            <a:ext cx="7924800" cy="4525963"/>
          </a:xfrm>
        </p:spPr>
        <p:txBody>
          <a:bodyPr/>
          <a:lstStyle/>
          <a:p>
            <a:pPr eaLnBrk="1" hangingPunct="1"/>
            <a:r>
              <a:rPr lang="en-US" sz="2800" dirty="0" smtClean="0"/>
              <a:t>To calculate the mass percent of a particular element (X) or part of a compound:</a:t>
            </a:r>
          </a:p>
        </p:txBody>
      </p:sp>
      <p:graphicFrame>
        <p:nvGraphicFramePr>
          <p:cNvPr id="10244" name="Object 4"/>
          <p:cNvGraphicFramePr>
            <a:graphicFrameLocks noGrp="1" noChangeAspect="1"/>
          </p:cNvGraphicFramePr>
          <p:nvPr>
            <p:ph sz="half" idx="2"/>
            <p:extLst>
              <p:ext uri="{D42A27DB-BD31-4B8C-83A1-F6EECF244321}">
                <p14:modId xmlns:p14="http://schemas.microsoft.com/office/powerpoint/2010/main" val="3855284881"/>
              </p:ext>
            </p:extLst>
          </p:nvPr>
        </p:nvGraphicFramePr>
        <p:xfrm>
          <a:off x="1600200" y="2667000"/>
          <a:ext cx="5857875" cy="976313"/>
        </p:xfrm>
        <a:graphic>
          <a:graphicData uri="http://schemas.openxmlformats.org/presentationml/2006/ole">
            <mc:AlternateContent xmlns:mc="http://schemas.openxmlformats.org/markup-compatibility/2006">
              <mc:Choice xmlns:v="urn:schemas-microsoft-com:vml" Requires="v">
                <p:oleObj spid="_x0000_s10329" name="Equation" r:id="rId3" imgW="2590800" imgH="431800" progId="Equation.3">
                  <p:embed/>
                </p:oleObj>
              </mc:Choice>
              <mc:Fallback>
                <p:oleObj name="Equation" r:id="rId3" imgW="25908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667000"/>
                        <a:ext cx="5857875" cy="97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6"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B437297-0BF1-4523-8A2D-03BD5878E593}" type="slidenum">
              <a:rPr lang="en-US" u="none" smtClean="0"/>
              <a:pPr eaLnBrk="1" hangingPunct="1"/>
              <a:t>7</a:t>
            </a:fld>
            <a:endParaRPr lang="en-US" u="none" smtClean="0"/>
          </a:p>
        </p:txBody>
      </p:sp>
      <p:graphicFrame>
        <p:nvGraphicFramePr>
          <p:cNvPr id="10245" name="Object 6"/>
          <p:cNvGraphicFramePr>
            <a:graphicFrameLocks noChangeAspect="1"/>
          </p:cNvGraphicFramePr>
          <p:nvPr>
            <p:extLst>
              <p:ext uri="{D42A27DB-BD31-4B8C-83A1-F6EECF244321}">
                <p14:modId xmlns:p14="http://schemas.microsoft.com/office/powerpoint/2010/main" val="4176604491"/>
              </p:ext>
            </p:extLst>
          </p:nvPr>
        </p:nvGraphicFramePr>
        <p:xfrm>
          <a:off x="1447800" y="4267200"/>
          <a:ext cx="6629400" cy="996950"/>
        </p:xfrm>
        <a:graphic>
          <a:graphicData uri="http://schemas.openxmlformats.org/presentationml/2006/ole">
            <mc:AlternateContent xmlns:mc="http://schemas.openxmlformats.org/markup-compatibility/2006">
              <mc:Choice xmlns:v="urn:schemas-microsoft-com:vml" Requires="v">
                <p:oleObj spid="_x0000_s10330" name="Equation" r:id="rId5" imgW="2870200" imgH="431800" progId="Equation.3">
                  <p:embed/>
                </p:oleObj>
              </mc:Choice>
              <mc:Fallback>
                <p:oleObj name="Equation" r:id="rId5" imgW="2870200" imgH="4318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267200"/>
                        <a:ext cx="6629400"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457200" y="914400"/>
            <a:ext cx="8229600" cy="4983163"/>
          </a:xfrm>
        </p:spPr>
        <p:txBody>
          <a:bodyPr/>
          <a:lstStyle/>
          <a:p>
            <a:pPr eaLnBrk="1" hangingPunct="1"/>
            <a:r>
              <a:rPr lang="en-US" dirty="0" smtClean="0"/>
              <a:t>Usually occurs between nonmetals</a:t>
            </a:r>
          </a:p>
          <a:p>
            <a:pPr eaLnBrk="1" hangingPunct="1"/>
            <a:r>
              <a:rPr lang="en-US" dirty="0" smtClean="0"/>
              <a:t>A covalent bond occurs as some optimum distance between the nuclei of two atoms consists of a pair of electrons mutually attracted by two nuclei.</a:t>
            </a:r>
          </a:p>
          <a:p>
            <a:pPr eaLnBrk="1" hangingPunct="1"/>
            <a:r>
              <a:rPr lang="en-US" dirty="0" smtClean="0"/>
              <a:t>Two atoms of the same element covalently bond to form a diatomic molecule. e.g. H</a:t>
            </a:r>
            <a:r>
              <a:rPr lang="en-US" baseline="-25000" dirty="0" smtClean="0"/>
              <a:t>2</a:t>
            </a:r>
            <a:r>
              <a:rPr lang="en-US" dirty="0" smtClean="0"/>
              <a:t>,O</a:t>
            </a:r>
            <a:r>
              <a:rPr lang="en-US" baseline="-25000" dirty="0" smtClean="0"/>
              <a:t>2</a:t>
            </a:r>
            <a:r>
              <a:rPr lang="en-US" dirty="0" smtClean="0"/>
              <a:t>, N</a:t>
            </a:r>
            <a:r>
              <a:rPr lang="en-US" baseline="-25000" dirty="0" smtClean="0"/>
              <a:t>2</a:t>
            </a:r>
          </a:p>
          <a:p>
            <a:pPr eaLnBrk="1" hangingPunct="1">
              <a:buFontTx/>
              <a:buNone/>
            </a:pPr>
            <a:endParaRPr lang="en-US" baseline="-25000" dirty="0" smtClean="0"/>
          </a:p>
        </p:txBody>
      </p:sp>
      <p:sp>
        <p:nvSpPr>
          <p:cNvPr id="67588"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9FA7D2E0-C05F-4659-A5A2-D1C8CC9D6888}" type="slidenum">
              <a:rPr lang="en-US" u="none" smtClean="0"/>
              <a:pPr eaLnBrk="1" hangingPunct="1"/>
              <a:t>70</a:t>
            </a:fld>
            <a:endParaRPr lang="en-US" u="none" smtClean="0"/>
          </a:p>
        </p:txBody>
      </p:sp>
      <p:sp>
        <p:nvSpPr>
          <p:cNvPr id="67586" name="Rectangle 2"/>
          <p:cNvSpPr>
            <a:spLocks noGrp="1" noChangeArrowheads="1"/>
          </p:cNvSpPr>
          <p:nvPr>
            <p:ph type="title"/>
          </p:nvPr>
        </p:nvSpPr>
        <p:spPr>
          <a:xfrm>
            <a:off x="1143000" y="76200"/>
            <a:ext cx="7150100" cy="715962"/>
          </a:xfrm>
        </p:spPr>
        <p:txBody>
          <a:bodyPr/>
          <a:lstStyle/>
          <a:p>
            <a:pPr eaLnBrk="1" hangingPunct="1"/>
            <a:r>
              <a:rPr lang="en-US" sz="4000" dirty="0" smtClean="0"/>
              <a:t>Covalent Compounds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4B40AC3C-9B31-42FB-9295-E90E5787ED18}" type="slidenum">
              <a:rPr lang="en-US" u="none" smtClean="0">
                <a:solidFill>
                  <a:schemeClr val="bg1"/>
                </a:solidFill>
              </a:rPr>
              <a:pPr eaLnBrk="1" hangingPunct="1"/>
              <a:t>71</a:t>
            </a:fld>
            <a:endParaRPr lang="en-US" u="none" smtClean="0">
              <a:solidFill>
                <a:schemeClr val="bg1"/>
              </a:solidFill>
            </a:endParaRPr>
          </a:p>
        </p:txBody>
      </p:sp>
      <p:sp>
        <p:nvSpPr>
          <p:cNvPr id="68610" name="Rectangle 2"/>
          <p:cNvSpPr>
            <a:spLocks noGrp="1" noChangeArrowheads="1"/>
          </p:cNvSpPr>
          <p:nvPr>
            <p:ph type="title"/>
          </p:nvPr>
        </p:nvSpPr>
        <p:spPr>
          <a:xfrm>
            <a:off x="762000" y="274638"/>
            <a:ext cx="8151813" cy="792162"/>
          </a:xfrm>
        </p:spPr>
        <p:txBody>
          <a:bodyPr/>
          <a:lstStyle/>
          <a:p>
            <a:pPr eaLnBrk="1" hangingPunct="1"/>
            <a:r>
              <a:rPr lang="en-US" smtClean="0"/>
              <a:t>Three Possible Types of Bonds</a:t>
            </a:r>
          </a:p>
        </p:txBody>
      </p:sp>
      <p:sp>
        <p:nvSpPr>
          <p:cNvPr id="68611" name="Oval 3"/>
          <p:cNvSpPr>
            <a:spLocks noChangeArrowheads="1"/>
          </p:cNvSpPr>
          <p:nvPr/>
        </p:nvSpPr>
        <p:spPr bwMode="auto">
          <a:xfrm>
            <a:off x="1447800" y="1828800"/>
            <a:ext cx="2895600" cy="1143000"/>
          </a:xfrm>
          <a:prstGeom prst="ellipse">
            <a:avLst/>
          </a:prstGeom>
          <a:gradFill rotWithShape="1">
            <a:gsLst>
              <a:gs pos="0">
                <a:srgbClr val="CC99FF">
                  <a:alpha val="50000"/>
                </a:srgbClr>
              </a:gs>
              <a:gs pos="100000">
                <a:srgbClr val="5E477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grpSp>
        <p:nvGrpSpPr>
          <p:cNvPr id="68612" name="Group 4"/>
          <p:cNvGrpSpPr>
            <a:grpSpLocks/>
          </p:cNvGrpSpPr>
          <p:nvPr/>
        </p:nvGrpSpPr>
        <p:grpSpPr bwMode="auto">
          <a:xfrm>
            <a:off x="1524000" y="5029200"/>
            <a:ext cx="2590800" cy="1219200"/>
            <a:chOff x="1536" y="2928"/>
            <a:chExt cx="1632" cy="768"/>
          </a:xfrm>
        </p:grpSpPr>
        <p:sp>
          <p:nvSpPr>
            <p:cNvPr id="68627" name="Oval 5"/>
            <p:cNvSpPr>
              <a:spLocks noChangeArrowheads="1"/>
            </p:cNvSpPr>
            <p:nvPr/>
          </p:nvSpPr>
          <p:spPr bwMode="auto">
            <a:xfrm>
              <a:off x="1536" y="3168"/>
              <a:ext cx="336" cy="336"/>
            </a:xfrm>
            <a:prstGeom prst="ellipse">
              <a:avLst/>
            </a:prstGeom>
            <a:solidFill>
              <a:srgbClr val="CC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u="none">
                  <a:solidFill>
                    <a:schemeClr val="bg1"/>
                  </a:solidFill>
                </a:rPr>
                <a:t>+</a:t>
              </a:r>
            </a:p>
          </p:txBody>
        </p:sp>
        <p:sp>
          <p:nvSpPr>
            <p:cNvPr id="68628" name="Oval 6"/>
            <p:cNvSpPr>
              <a:spLocks noChangeArrowheads="1"/>
            </p:cNvSpPr>
            <p:nvPr/>
          </p:nvSpPr>
          <p:spPr bwMode="auto">
            <a:xfrm>
              <a:off x="2400" y="2928"/>
              <a:ext cx="768" cy="768"/>
            </a:xfrm>
            <a:prstGeom prst="ellipse">
              <a:avLst/>
            </a:prstGeom>
            <a:gradFill rotWithShape="1">
              <a:gsLst>
                <a:gs pos="0">
                  <a:srgbClr val="CC99FF"/>
                </a:gs>
                <a:gs pos="100000">
                  <a:srgbClr val="5E477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u="none">
                  <a:solidFill>
                    <a:schemeClr val="bg1"/>
                  </a:solidFill>
                </a:rPr>
                <a:t>-</a:t>
              </a:r>
            </a:p>
          </p:txBody>
        </p:sp>
      </p:grpSp>
      <p:grpSp>
        <p:nvGrpSpPr>
          <p:cNvPr id="68613" name="Group 7"/>
          <p:cNvGrpSpPr>
            <a:grpSpLocks/>
          </p:cNvGrpSpPr>
          <p:nvPr/>
        </p:nvGrpSpPr>
        <p:grpSpPr bwMode="auto">
          <a:xfrm>
            <a:off x="1524000" y="3429000"/>
            <a:ext cx="2590800" cy="1219200"/>
            <a:chOff x="1536" y="2016"/>
            <a:chExt cx="1632" cy="768"/>
          </a:xfrm>
        </p:grpSpPr>
        <p:sp>
          <p:nvSpPr>
            <p:cNvPr id="68623" name="Freeform 8"/>
            <p:cNvSpPr>
              <a:spLocks/>
            </p:cNvSpPr>
            <p:nvPr/>
          </p:nvSpPr>
          <p:spPr bwMode="auto">
            <a:xfrm>
              <a:off x="1752" y="2154"/>
              <a:ext cx="747" cy="498"/>
            </a:xfrm>
            <a:custGeom>
              <a:avLst/>
              <a:gdLst>
                <a:gd name="T0" fmla="*/ 0 w 747"/>
                <a:gd name="T1" fmla="*/ 159 h 498"/>
                <a:gd name="T2" fmla="*/ 165 w 747"/>
                <a:gd name="T3" fmla="*/ 132 h 498"/>
                <a:gd name="T4" fmla="*/ 357 w 747"/>
                <a:gd name="T5" fmla="*/ 114 h 498"/>
                <a:gd name="T6" fmla="*/ 507 w 747"/>
                <a:gd name="T7" fmla="*/ 90 h 498"/>
                <a:gd name="T8" fmla="*/ 585 w 747"/>
                <a:gd name="T9" fmla="*/ 75 h 498"/>
                <a:gd name="T10" fmla="*/ 678 w 747"/>
                <a:gd name="T11" fmla="*/ 36 h 498"/>
                <a:gd name="T12" fmla="*/ 720 w 747"/>
                <a:gd name="T13" fmla="*/ 12 h 498"/>
                <a:gd name="T14" fmla="*/ 738 w 747"/>
                <a:gd name="T15" fmla="*/ 0 h 498"/>
                <a:gd name="T16" fmla="*/ 747 w 747"/>
                <a:gd name="T17" fmla="*/ 498 h 498"/>
                <a:gd name="T18" fmla="*/ 513 w 747"/>
                <a:gd name="T19" fmla="*/ 444 h 498"/>
                <a:gd name="T20" fmla="*/ 405 w 747"/>
                <a:gd name="T21" fmla="*/ 429 h 498"/>
                <a:gd name="T22" fmla="*/ 237 w 747"/>
                <a:gd name="T23" fmla="*/ 411 h 498"/>
                <a:gd name="T24" fmla="*/ 15 w 747"/>
                <a:gd name="T25" fmla="*/ 399 h 498"/>
                <a:gd name="T26" fmla="*/ 0 w 747"/>
                <a:gd name="T27" fmla="*/ 159 h 4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7" h="498">
                  <a:moveTo>
                    <a:pt x="0" y="159"/>
                  </a:moveTo>
                  <a:cubicBezTo>
                    <a:pt x="20" y="102"/>
                    <a:pt x="106" y="140"/>
                    <a:pt x="165" y="132"/>
                  </a:cubicBezTo>
                  <a:cubicBezTo>
                    <a:pt x="224" y="124"/>
                    <a:pt x="300" y="121"/>
                    <a:pt x="357" y="114"/>
                  </a:cubicBezTo>
                  <a:cubicBezTo>
                    <a:pt x="414" y="107"/>
                    <a:pt x="469" y="96"/>
                    <a:pt x="507" y="90"/>
                  </a:cubicBezTo>
                  <a:cubicBezTo>
                    <a:pt x="549" y="89"/>
                    <a:pt x="546" y="85"/>
                    <a:pt x="585" y="75"/>
                  </a:cubicBezTo>
                  <a:cubicBezTo>
                    <a:pt x="598" y="56"/>
                    <a:pt x="659" y="46"/>
                    <a:pt x="678" y="36"/>
                  </a:cubicBezTo>
                  <a:cubicBezTo>
                    <a:pt x="703" y="24"/>
                    <a:pt x="697" y="27"/>
                    <a:pt x="720" y="12"/>
                  </a:cubicBezTo>
                  <a:cubicBezTo>
                    <a:pt x="726" y="4"/>
                    <a:pt x="727" y="0"/>
                    <a:pt x="738" y="0"/>
                  </a:cubicBezTo>
                  <a:lnTo>
                    <a:pt x="747" y="498"/>
                  </a:lnTo>
                  <a:lnTo>
                    <a:pt x="513" y="444"/>
                  </a:lnTo>
                  <a:lnTo>
                    <a:pt x="405" y="429"/>
                  </a:lnTo>
                  <a:lnTo>
                    <a:pt x="237" y="411"/>
                  </a:lnTo>
                  <a:lnTo>
                    <a:pt x="15" y="399"/>
                  </a:lnTo>
                  <a:lnTo>
                    <a:pt x="0" y="159"/>
                  </a:lnTo>
                  <a:close/>
                </a:path>
              </a:pathLst>
            </a:custGeom>
            <a:solidFill>
              <a:srgbClr val="CC99FF">
                <a:alpha val="98038"/>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nvGrpSpPr>
            <p:cNvPr id="68624" name="Group 9"/>
            <p:cNvGrpSpPr>
              <a:grpSpLocks/>
            </p:cNvGrpSpPr>
            <p:nvPr/>
          </p:nvGrpSpPr>
          <p:grpSpPr bwMode="auto">
            <a:xfrm>
              <a:off x="1536" y="2016"/>
              <a:ext cx="1632" cy="768"/>
              <a:chOff x="1536" y="2928"/>
              <a:chExt cx="1632" cy="768"/>
            </a:xfrm>
          </p:grpSpPr>
          <p:sp>
            <p:nvSpPr>
              <p:cNvPr id="68625" name="Oval 10"/>
              <p:cNvSpPr>
                <a:spLocks noChangeArrowheads="1"/>
              </p:cNvSpPr>
              <p:nvPr/>
            </p:nvSpPr>
            <p:spPr bwMode="auto">
              <a:xfrm>
                <a:off x="1536" y="3168"/>
                <a:ext cx="336" cy="336"/>
              </a:xfrm>
              <a:prstGeom prst="ellipse">
                <a:avLst/>
              </a:prstGeom>
              <a:solidFill>
                <a:srgbClr val="CC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u="none">
                    <a:solidFill>
                      <a:schemeClr val="bg1"/>
                    </a:solidFill>
                    <a:latin typeface="Symbol" pitchFamily="18" charset="2"/>
                  </a:rPr>
                  <a:t>d</a:t>
                </a:r>
                <a:r>
                  <a:rPr lang="en-US" sz="2800" u="none">
                    <a:solidFill>
                      <a:schemeClr val="bg1"/>
                    </a:solidFill>
                  </a:rPr>
                  <a:t>+</a:t>
                </a:r>
              </a:p>
            </p:txBody>
          </p:sp>
          <p:sp>
            <p:nvSpPr>
              <p:cNvPr id="68626" name="Oval 11"/>
              <p:cNvSpPr>
                <a:spLocks noChangeArrowheads="1"/>
              </p:cNvSpPr>
              <p:nvPr/>
            </p:nvSpPr>
            <p:spPr bwMode="auto">
              <a:xfrm>
                <a:off x="2400" y="2928"/>
                <a:ext cx="768" cy="768"/>
              </a:xfrm>
              <a:prstGeom prst="ellipse">
                <a:avLst/>
              </a:prstGeom>
              <a:gradFill rotWithShape="1">
                <a:gsLst>
                  <a:gs pos="0">
                    <a:srgbClr val="CC99FF"/>
                  </a:gs>
                  <a:gs pos="100000">
                    <a:srgbClr val="5E4776"/>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u="none">
                    <a:solidFill>
                      <a:schemeClr val="bg1"/>
                    </a:solidFill>
                    <a:latin typeface="Symbol" pitchFamily="18" charset="2"/>
                  </a:rPr>
                  <a:t>d</a:t>
                </a:r>
                <a:r>
                  <a:rPr lang="en-US" sz="4400" u="none">
                    <a:solidFill>
                      <a:schemeClr val="bg1"/>
                    </a:solidFill>
                  </a:rPr>
                  <a:t>-</a:t>
                </a:r>
              </a:p>
            </p:txBody>
          </p:sp>
        </p:grpSp>
      </p:grpSp>
      <p:sp>
        <p:nvSpPr>
          <p:cNvPr id="68614" name="Oval 12"/>
          <p:cNvSpPr>
            <a:spLocks noChangeArrowheads="1"/>
          </p:cNvSpPr>
          <p:nvPr/>
        </p:nvSpPr>
        <p:spPr bwMode="auto">
          <a:xfrm>
            <a:off x="2133600" y="2362200"/>
            <a:ext cx="76200" cy="76200"/>
          </a:xfrm>
          <a:prstGeom prst="ellipse">
            <a:avLst/>
          </a:prstGeom>
          <a:solidFill>
            <a:schemeClr val="bg1"/>
          </a:solidFill>
          <a:ln w="9525">
            <a:solidFill>
              <a:schemeClr val="tx1"/>
            </a:solidFill>
            <a:round/>
            <a:headEnd/>
            <a:tailEnd/>
          </a:ln>
          <a:effectLst/>
        </p:spPr>
        <p:txBody>
          <a:bodyPr wrap="none" anchor="ctr"/>
          <a:lstStyle/>
          <a:p>
            <a:endParaRPr lang="en-US">
              <a:solidFill>
                <a:schemeClr val="bg1"/>
              </a:solidFill>
            </a:endParaRPr>
          </a:p>
        </p:txBody>
      </p:sp>
      <p:sp>
        <p:nvSpPr>
          <p:cNvPr id="68615" name="Oval 13"/>
          <p:cNvSpPr>
            <a:spLocks noChangeArrowheads="1"/>
          </p:cNvSpPr>
          <p:nvPr/>
        </p:nvSpPr>
        <p:spPr bwMode="auto">
          <a:xfrm>
            <a:off x="3581400" y="2362200"/>
            <a:ext cx="76200" cy="76200"/>
          </a:xfrm>
          <a:prstGeom prst="ellipse">
            <a:avLst/>
          </a:prstGeom>
          <a:solidFill>
            <a:schemeClr val="bg1"/>
          </a:solidFill>
          <a:ln w="9525">
            <a:solidFill>
              <a:schemeClr val="tx1"/>
            </a:solidFill>
            <a:round/>
            <a:headEnd/>
            <a:tailEnd/>
          </a:ln>
          <a:effectLst/>
        </p:spPr>
        <p:txBody>
          <a:bodyPr wrap="none" anchor="ctr"/>
          <a:lstStyle/>
          <a:p>
            <a:endParaRPr lang="en-US">
              <a:solidFill>
                <a:schemeClr val="bg1"/>
              </a:solidFill>
            </a:endParaRPr>
          </a:p>
        </p:txBody>
      </p:sp>
      <p:sp>
        <p:nvSpPr>
          <p:cNvPr id="68616" name="Text Box 14"/>
          <p:cNvSpPr txBox="1">
            <a:spLocks noChangeArrowheads="1"/>
          </p:cNvSpPr>
          <p:nvPr/>
        </p:nvSpPr>
        <p:spPr bwMode="auto">
          <a:xfrm>
            <a:off x="5394325" y="1997075"/>
            <a:ext cx="17859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3200" u="none">
                <a:solidFill>
                  <a:schemeClr val="bg1"/>
                </a:solidFill>
              </a:rPr>
              <a:t>Covalent</a:t>
            </a:r>
          </a:p>
          <a:p>
            <a:pPr eaLnBrk="1" hangingPunct="1"/>
            <a:r>
              <a:rPr lang="en-US" sz="3200" u="none">
                <a:solidFill>
                  <a:schemeClr val="bg1"/>
                </a:solidFill>
              </a:rPr>
              <a:t>  </a:t>
            </a:r>
            <a:r>
              <a:rPr lang="en-US" sz="2400" u="none">
                <a:solidFill>
                  <a:schemeClr val="bg1"/>
                </a:solidFill>
              </a:rPr>
              <a:t>e.g.  H</a:t>
            </a:r>
            <a:r>
              <a:rPr lang="en-US" sz="2400" u="none" baseline="-25000">
                <a:solidFill>
                  <a:schemeClr val="bg1"/>
                </a:solidFill>
              </a:rPr>
              <a:t>2</a:t>
            </a:r>
          </a:p>
        </p:txBody>
      </p:sp>
      <p:sp>
        <p:nvSpPr>
          <p:cNvPr id="68617" name="Text Box 15"/>
          <p:cNvSpPr txBox="1">
            <a:spLocks noChangeArrowheads="1"/>
          </p:cNvSpPr>
          <p:nvPr/>
        </p:nvSpPr>
        <p:spPr bwMode="auto">
          <a:xfrm>
            <a:off x="5391150" y="3636963"/>
            <a:ext cx="287290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3200" u="none">
                <a:solidFill>
                  <a:schemeClr val="bg1"/>
                </a:solidFill>
              </a:rPr>
              <a:t>Polar Covalent</a:t>
            </a:r>
          </a:p>
          <a:p>
            <a:pPr eaLnBrk="1" hangingPunct="1"/>
            <a:r>
              <a:rPr lang="en-US" u="none">
                <a:solidFill>
                  <a:schemeClr val="bg1"/>
                </a:solidFill>
              </a:rPr>
              <a:t>    </a:t>
            </a:r>
            <a:r>
              <a:rPr lang="en-US" sz="2400" u="none">
                <a:solidFill>
                  <a:schemeClr val="bg1"/>
                </a:solidFill>
              </a:rPr>
              <a:t>e.g.  HCl</a:t>
            </a:r>
          </a:p>
          <a:p>
            <a:pPr eaLnBrk="1" hangingPunct="1"/>
            <a:endParaRPr lang="en-US" sz="2400" u="none">
              <a:solidFill>
                <a:schemeClr val="bg1"/>
              </a:solidFill>
            </a:endParaRPr>
          </a:p>
        </p:txBody>
      </p:sp>
      <p:sp>
        <p:nvSpPr>
          <p:cNvPr id="68618" name="Text Box 16"/>
          <p:cNvSpPr txBox="1">
            <a:spLocks noChangeArrowheads="1"/>
          </p:cNvSpPr>
          <p:nvPr/>
        </p:nvSpPr>
        <p:spPr bwMode="auto">
          <a:xfrm>
            <a:off x="5391150" y="5251450"/>
            <a:ext cx="178125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3200" u="none">
                <a:solidFill>
                  <a:schemeClr val="bg1"/>
                </a:solidFill>
              </a:rPr>
              <a:t>Ionic</a:t>
            </a:r>
          </a:p>
          <a:p>
            <a:pPr eaLnBrk="1" hangingPunct="1"/>
            <a:r>
              <a:rPr lang="en-US" sz="3200" u="none">
                <a:solidFill>
                  <a:schemeClr val="bg1"/>
                </a:solidFill>
              </a:rPr>
              <a:t>  </a:t>
            </a:r>
            <a:r>
              <a:rPr lang="en-US" sz="2400" u="none">
                <a:solidFill>
                  <a:schemeClr val="bg1"/>
                </a:solidFill>
              </a:rPr>
              <a:t>e.g.  NaCl</a:t>
            </a:r>
          </a:p>
          <a:p>
            <a:pPr eaLnBrk="1" hangingPunct="1"/>
            <a:endParaRPr lang="en-US" sz="3200" u="none">
              <a:solidFill>
                <a:schemeClr val="bg1"/>
              </a:solidFill>
            </a:endParaRPr>
          </a:p>
        </p:txBody>
      </p:sp>
      <p:sp>
        <p:nvSpPr>
          <p:cNvPr id="68619" name="Rectangle 18">
            <a:hlinkClick r:id="rId3" tooltip="Wikipedia -  C O V A L E N T   B O N D"/>
          </p:cNvPr>
          <p:cNvSpPr>
            <a:spLocks noChangeArrowheads="1"/>
          </p:cNvSpPr>
          <p:nvPr/>
        </p:nvSpPr>
        <p:spPr bwMode="auto">
          <a:xfrm>
            <a:off x="5394325" y="1997075"/>
            <a:ext cx="17621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8620" name="Rectangle 19">
            <a:hlinkClick r:id="rId4" tooltip="Wikipedia -  I O N I C   B O N D"/>
          </p:cNvPr>
          <p:cNvSpPr>
            <a:spLocks noChangeArrowheads="1"/>
          </p:cNvSpPr>
          <p:nvPr/>
        </p:nvSpPr>
        <p:spPr bwMode="auto">
          <a:xfrm>
            <a:off x="5391150" y="5251450"/>
            <a:ext cx="1217613"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68621" name="Rectangle 20">
            <a:hlinkClick r:id="rId5" tooltip="Wikipedia -  C H E M I C A L   P O L A R I T Y"/>
          </p:cNvPr>
          <p:cNvSpPr>
            <a:spLocks noChangeArrowheads="1"/>
          </p:cNvSpPr>
          <p:nvPr/>
        </p:nvSpPr>
        <p:spPr bwMode="auto">
          <a:xfrm>
            <a:off x="5391150" y="3648075"/>
            <a:ext cx="284638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81000" y="1066800"/>
            <a:ext cx="8229600" cy="5029200"/>
          </a:xfrm>
          <a:prstGeom prst="rect">
            <a:avLst/>
          </a:prstGeom>
          <a:solidFill>
            <a:srgbClr val="CCCCFF">
              <a:alpha val="3803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u="none"/>
          </a:p>
        </p:txBody>
      </p:sp>
      <p:sp>
        <p:nvSpPr>
          <p:cNvPr id="69643"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CC72C607-715A-427F-B3B0-7F526C2DAADD}" type="slidenum">
              <a:rPr lang="en-US" u="none" smtClean="0"/>
              <a:pPr eaLnBrk="1" hangingPunct="1"/>
              <a:t>72</a:t>
            </a:fld>
            <a:endParaRPr lang="en-US" u="none" smtClean="0"/>
          </a:p>
        </p:txBody>
      </p:sp>
      <p:sp>
        <p:nvSpPr>
          <p:cNvPr id="69635" name="Rectangle 3"/>
          <p:cNvSpPr>
            <a:spLocks noGrp="1" noChangeArrowheads="1"/>
          </p:cNvSpPr>
          <p:nvPr>
            <p:ph type="title"/>
          </p:nvPr>
        </p:nvSpPr>
        <p:spPr>
          <a:xfrm>
            <a:off x="2449513" y="152400"/>
            <a:ext cx="4560887" cy="1143000"/>
          </a:xfrm>
        </p:spPr>
        <p:txBody>
          <a:bodyPr/>
          <a:lstStyle/>
          <a:p>
            <a:pPr eaLnBrk="1" hangingPunct="1"/>
            <a:r>
              <a:rPr lang="en-US" smtClean="0"/>
              <a:t>Chemical Bonds</a:t>
            </a:r>
          </a:p>
        </p:txBody>
      </p:sp>
      <p:sp>
        <p:nvSpPr>
          <p:cNvPr id="141316" name="AutoShape 4"/>
          <p:cNvSpPr>
            <a:spLocks noChangeArrowheads="1"/>
          </p:cNvSpPr>
          <p:nvPr/>
        </p:nvSpPr>
        <p:spPr bwMode="auto">
          <a:xfrm>
            <a:off x="1447800" y="5029200"/>
            <a:ext cx="6858000" cy="838200"/>
          </a:xfrm>
          <a:prstGeom prst="rightArrow">
            <a:avLst>
              <a:gd name="adj1" fmla="val 39019"/>
              <a:gd name="adj2" fmla="val 204545"/>
            </a:avLst>
          </a:prstGeom>
          <a:gradFill rotWithShape="1">
            <a:gsLst>
              <a:gs pos="0">
                <a:srgbClr val="C0C0C0">
                  <a:alpha val="39999"/>
                </a:srgbClr>
              </a:gs>
              <a:gs pos="100000">
                <a:srgbClr val="C0C0C0">
                  <a:gamma/>
                  <a:shade val="46275"/>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b="1" u="none">
                <a:effectLst>
                  <a:outerShdw blurRad="38100" dist="38100" dir="2700000" algn="tl">
                    <a:srgbClr val="FFFFFF"/>
                  </a:outerShdw>
                </a:effectLst>
              </a:rPr>
              <a:t>Increasing ionic character</a:t>
            </a:r>
          </a:p>
        </p:txBody>
      </p:sp>
      <p:grpSp>
        <p:nvGrpSpPr>
          <p:cNvPr id="141317" name="Group 5"/>
          <p:cNvGrpSpPr>
            <a:grpSpLocks/>
          </p:cNvGrpSpPr>
          <p:nvPr/>
        </p:nvGrpSpPr>
        <p:grpSpPr bwMode="auto">
          <a:xfrm>
            <a:off x="762000" y="2627313"/>
            <a:ext cx="2114550" cy="1944687"/>
            <a:chOff x="480" y="1943"/>
            <a:chExt cx="1332" cy="1225"/>
          </a:xfrm>
        </p:grpSpPr>
        <p:sp>
          <p:nvSpPr>
            <p:cNvPr id="69652" name="Text Box 6"/>
            <p:cNvSpPr txBox="1">
              <a:spLocks noChangeArrowheads="1"/>
            </p:cNvSpPr>
            <p:nvPr/>
          </p:nvSpPr>
          <p:spPr bwMode="auto">
            <a:xfrm>
              <a:off x="480" y="1943"/>
              <a:ext cx="1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b="1" u="none"/>
                <a:t>Covalent bonding</a:t>
              </a:r>
            </a:p>
          </p:txBody>
        </p:sp>
        <p:sp>
          <p:nvSpPr>
            <p:cNvPr id="69653" name="Text Box 7"/>
            <p:cNvSpPr txBox="1">
              <a:spLocks noChangeArrowheads="1"/>
            </p:cNvSpPr>
            <p:nvPr/>
          </p:nvSpPr>
          <p:spPr bwMode="auto">
            <a:xfrm>
              <a:off x="582" y="2215"/>
              <a:ext cx="114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sz="1400" u="none"/>
                <a:t>Electrons are shared</a:t>
              </a:r>
            </a:p>
            <a:p>
              <a:pPr algn="ctr" eaLnBrk="1" hangingPunct="1"/>
              <a:r>
                <a:rPr lang="en-US" sz="1400" u="none"/>
                <a:t>equally</a:t>
              </a:r>
            </a:p>
          </p:txBody>
        </p:sp>
        <p:sp>
          <p:nvSpPr>
            <p:cNvPr id="69654" name="Oval 8"/>
            <p:cNvSpPr>
              <a:spLocks noChangeArrowheads="1"/>
            </p:cNvSpPr>
            <p:nvPr/>
          </p:nvSpPr>
          <p:spPr bwMode="auto">
            <a:xfrm>
              <a:off x="864" y="2736"/>
              <a:ext cx="432" cy="432"/>
            </a:xfrm>
            <a:prstGeom prst="ellipse">
              <a:avLst/>
            </a:prstGeom>
            <a:gradFill rotWithShape="1">
              <a:gsLst>
                <a:gs pos="0">
                  <a:srgbClr val="339933"/>
                </a:gs>
                <a:gs pos="50000">
                  <a:srgbClr val="99CC00"/>
                </a:gs>
                <a:gs pos="100000">
                  <a:srgbClr val="339933"/>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t>Cl</a:t>
              </a:r>
            </a:p>
          </p:txBody>
        </p:sp>
        <p:sp>
          <p:nvSpPr>
            <p:cNvPr id="69655" name="Oval 9"/>
            <p:cNvSpPr>
              <a:spLocks noChangeArrowheads="1"/>
            </p:cNvSpPr>
            <p:nvPr/>
          </p:nvSpPr>
          <p:spPr bwMode="auto">
            <a:xfrm>
              <a:off x="1200" y="2736"/>
              <a:ext cx="432" cy="432"/>
            </a:xfrm>
            <a:prstGeom prst="ellipse">
              <a:avLst/>
            </a:prstGeom>
            <a:gradFill rotWithShape="1">
              <a:gsLst>
                <a:gs pos="0">
                  <a:srgbClr val="339933"/>
                </a:gs>
                <a:gs pos="50000">
                  <a:srgbClr val="99CC00"/>
                </a:gs>
                <a:gs pos="100000">
                  <a:srgbClr val="339933"/>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t>Cl</a:t>
              </a:r>
            </a:p>
          </p:txBody>
        </p:sp>
      </p:grpSp>
      <p:grpSp>
        <p:nvGrpSpPr>
          <p:cNvPr id="141322" name="Group 10"/>
          <p:cNvGrpSpPr>
            <a:grpSpLocks/>
          </p:cNvGrpSpPr>
          <p:nvPr/>
        </p:nvGrpSpPr>
        <p:grpSpPr bwMode="auto">
          <a:xfrm>
            <a:off x="3276600" y="2667000"/>
            <a:ext cx="2711450" cy="1905000"/>
            <a:chOff x="2064" y="1968"/>
            <a:chExt cx="1708" cy="1200"/>
          </a:xfrm>
        </p:grpSpPr>
        <p:sp>
          <p:nvSpPr>
            <p:cNvPr id="69648" name="Text Box 11"/>
            <p:cNvSpPr txBox="1">
              <a:spLocks noChangeArrowheads="1"/>
            </p:cNvSpPr>
            <p:nvPr/>
          </p:nvSpPr>
          <p:spPr bwMode="auto">
            <a:xfrm>
              <a:off x="2064" y="1968"/>
              <a:ext cx="17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b="1" u="none"/>
                <a:t>Polar covalent bonding</a:t>
              </a:r>
            </a:p>
          </p:txBody>
        </p:sp>
        <p:sp>
          <p:nvSpPr>
            <p:cNvPr id="69649" name="Text Box 12"/>
            <p:cNvSpPr txBox="1">
              <a:spLocks noChangeArrowheads="1"/>
            </p:cNvSpPr>
            <p:nvPr/>
          </p:nvSpPr>
          <p:spPr bwMode="auto">
            <a:xfrm>
              <a:off x="2310" y="2208"/>
              <a:ext cx="114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sz="1400" u="none"/>
                <a:t>Electrons are shared</a:t>
              </a:r>
            </a:p>
            <a:p>
              <a:pPr algn="ctr" eaLnBrk="1" hangingPunct="1"/>
              <a:r>
                <a:rPr lang="en-US" sz="1400" u="none"/>
                <a:t>unequally</a:t>
              </a:r>
            </a:p>
          </p:txBody>
        </p:sp>
        <p:sp>
          <p:nvSpPr>
            <p:cNvPr id="69650" name="Oval 13"/>
            <p:cNvSpPr>
              <a:spLocks noChangeArrowheads="1"/>
            </p:cNvSpPr>
            <p:nvPr/>
          </p:nvSpPr>
          <p:spPr bwMode="auto">
            <a:xfrm>
              <a:off x="2928" y="2736"/>
              <a:ext cx="432" cy="432"/>
            </a:xfrm>
            <a:prstGeom prst="ellipse">
              <a:avLst/>
            </a:prstGeom>
            <a:gradFill rotWithShape="1">
              <a:gsLst>
                <a:gs pos="0">
                  <a:srgbClr val="339933"/>
                </a:gs>
                <a:gs pos="50000">
                  <a:srgbClr val="99CC00"/>
                </a:gs>
                <a:gs pos="100000">
                  <a:srgbClr val="339933"/>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t>Cl</a:t>
              </a:r>
            </a:p>
          </p:txBody>
        </p:sp>
        <p:sp>
          <p:nvSpPr>
            <p:cNvPr id="69651" name="Oval 14"/>
            <p:cNvSpPr>
              <a:spLocks noChangeArrowheads="1"/>
            </p:cNvSpPr>
            <p:nvPr/>
          </p:nvSpPr>
          <p:spPr bwMode="auto">
            <a:xfrm>
              <a:off x="2784" y="2880"/>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t>H</a:t>
              </a:r>
            </a:p>
          </p:txBody>
        </p:sp>
      </p:grpSp>
      <p:grpSp>
        <p:nvGrpSpPr>
          <p:cNvPr id="141327" name="Group 15"/>
          <p:cNvGrpSpPr>
            <a:grpSpLocks/>
          </p:cNvGrpSpPr>
          <p:nvPr/>
        </p:nvGrpSpPr>
        <p:grpSpPr bwMode="auto">
          <a:xfrm>
            <a:off x="6470650" y="2627313"/>
            <a:ext cx="1682750" cy="1944687"/>
            <a:chOff x="4076" y="1943"/>
            <a:chExt cx="1060" cy="1225"/>
          </a:xfrm>
        </p:grpSpPr>
        <p:sp>
          <p:nvSpPr>
            <p:cNvPr id="69644" name="Text Box 16"/>
            <p:cNvSpPr txBox="1">
              <a:spLocks noChangeArrowheads="1"/>
            </p:cNvSpPr>
            <p:nvPr/>
          </p:nvSpPr>
          <p:spPr bwMode="auto">
            <a:xfrm>
              <a:off x="4076" y="1943"/>
              <a:ext cx="1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b="1" u="none"/>
                <a:t>Ionic bonding</a:t>
              </a:r>
            </a:p>
          </p:txBody>
        </p:sp>
        <p:sp>
          <p:nvSpPr>
            <p:cNvPr id="69645" name="Text Box 17"/>
            <p:cNvSpPr txBox="1">
              <a:spLocks noChangeArrowheads="1"/>
            </p:cNvSpPr>
            <p:nvPr/>
          </p:nvSpPr>
          <p:spPr bwMode="auto">
            <a:xfrm>
              <a:off x="4210" y="2218"/>
              <a:ext cx="80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r>
                <a:rPr lang="en-US" sz="1400" u="none"/>
                <a:t>Electrons are </a:t>
              </a:r>
            </a:p>
            <a:p>
              <a:pPr algn="ctr" eaLnBrk="1" hangingPunct="1"/>
              <a:r>
                <a:rPr lang="en-US" sz="1400" u="none"/>
                <a:t>transferred</a:t>
              </a:r>
            </a:p>
          </p:txBody>
        </p:sp>
        <p:sp>
          <p:nvSpPr>
            <p:cNvPr id="69646" name="Oval 18"/>
            <p:cNvSpPr>
              <a:spLocks noChangeArrowheads="1"/>
            </p:cNvSpPr>
            <p:nvPr/>
          </p:nvSpPr>
          <p:spPr bwMode="auto">
            <a:xfrm>
              <a:off x="4560" y="2736"/>
              <a:ext cx="432" cy="432"/>
            </a:xfrm>
            <a:prstGeom prst="ellipse">
              <a:avLst/>
            </a:prstGeom>
            <a:gradFill rotWithShape="1">
              <a:gsLst>
                <a:gs pos="0">
                  <a:srgbClr val="339933"/>
                </a:gs>
                <a:gs pos="50000">
                  <a:srgbClr val="99CC00"/>
                </a:gs>
                <a:gs pos="100000">
                  <a:srgbClr val="339933"/>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t>Cl</a:t>
              </a:r>
              <a:r>
                <a:rPr lang="en-US" u="none" baseline="30000"/>
                <a:t>1-</a:t>
              </a:r>
            </a:p>
          </p:txBody>
        </p:sp>
        <p:sp>
          <p:nvSpPr>
            <p:cNvPr id="69647" name="Oval 19"/>
            <p:cNvSpPr>
              <a:spLocks noChangeArrowheads="1"/>
            </p:cNvSpPr>
            <p:nvPr/>
          </p:nvSpPr>
          <p:spPr bwMode="auto">
            <a:xfrm>
              <a:off x="4176" y="2784"/>
              <a:ext cx="336" cy="336"/>
            </a:xfrm>
            <a:prstGeom prst="ellipse">
              <a:avLst/>
            </a:prstGeom>
            <a:gradFill rotWithShape="1">
              <a:gsLst>
                <a:gs pos="0">
                  <a:srgbClr val="5E4776"/>
                </a:gs>
                <a:gs pos="50000">
                  <a:srgbClr val="CC99FF"/>
                </a:gs>
                <a:gs pos="100000">
                  <a:srgbClr val="5E4776"/>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t>Na</a:t>
              </a:r>
              <a:r>
                <a:rPr lang="en-US" u="none" baseline="30000"/>
                <a:t>1+</a:t>
              </a:r>
              <a:endParaRPr lang="en-US" u="none"/>
            </a:p>
          </p:txBody>
        </p:sp>
      </p:grpSp>
      <p:sp>
        <p:nvSpPr>
          <p:cNvPr id="141333" name="Text Box 21"/>
          <p:cNvSpPr txBox="1">
            <a:spLocks noChangeArrowheads="1"/>
          </p:cNvSpPr>
          <p:nvPr/>
        </p:nvSpPr>
        <p:spPr bwMode="auto">
          <a:xfrm>
            <a:off x="838200" y="1295400"/>
            <a:ext cx="807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buFontTx/>
              <a:buChar char="•"/>
            </a:pPr>
            <a:r>
              <a:rPr lang="en-US" sz="2000" u="none"/>
              <a:t>  between two identical nonmetal atoms are </a:t>
            </a:r>
            <a:r>
              <a:rPr lang="en-US" sz="2000" i="1"/>
              <a:t>non-polar covalent.</a:t>
            </a:r>
            <a:endParaRPr lang="en-US" sz="2000" u="none"/>
          </a:p>
        </p:txBody>
      </p:sp>
      <p:sp>
        <p:nvSpPr>
          <p:cNvPr id="141334" name="Text Box 22"/>
          <p:cNvSpPr txBox="1">
            <a:spLocks noChangeArrowheads="1"/>
          </p:cNvSpPr>
          <p:nvPr/>
        </p:nvSpPr>
        <p:spPr bwMode="auto">
          <a:xfrm>
            <a:off x="838200" y="1676400"/>
            <a:ext cx="6856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buFontTx/>
              <a:buChar char="•"/>
            </a:pPr>
            <a:r>
              <a:rPr lang="en-US" sz="2000" u="none"/>
              <a:t>  between two different nonmetal atoms are </a:t>
            </a:r>
            <a:r>
              <a:rPr lang="en-US" sz="2000" i="1"/>
              <a:t>polar covalent.</a:t>
            </a:r>
          </a:p>
        </p:txBody>
      </p:sp>
      <p:sp>
        <p:nvSpPr>
          <p:cNvPr id="141335" name="Text Box 23"/>
          <p:cNvSpPr txBox="1">
            <a:spLocks noChangeArrowheads="1"/>
          </p:cNvSpPr>
          <p:nvPr/>
        </p:nvSpPr>
        <p:spPr bwMode="auto">
          <a:xfrm>
            <a:off x="838200" y="2041525"/>
            <a:ext cx="701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buFontTx/>
              <a:buChar char="•"/>
            </a:pPr>
            <a:r>
              <a:rPr lang="en-US" sz="2000" u="none"/>
              <a:t>  between nonmetals and reactive metals are primarily </a:t>
            </a:r>
            <a:r>
              <a:rPr lang="en-US" sz="2000" i="1"/>
              <a:t>ionic.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333"/>
                                        </p:tgtEl>
                                        <p:attrNameLst>
                                          <p:attrName>style.visibility</p:attrName>
                                        </p:attrNameLst>
                                      </p:cBhvr>
                                      <p:to>
                                        <p:strVal val="visible"/>
                                      </p:to>
                                    </p:set>
                                    <p:animEffect transition="in" filter="fade">
                                      <p:cBhvr>
                                        <p:cTn id="7" dur="1000"/>
                                        <p:tgtEl>
                                          <p:spTgt spid="141333"/>
                                        </p:tgtEl>
                                      </p:cBhvr>
                                    </p:animEffect>
                                    <p:anim calcmode="lin" valueType="num">
                                      <p:cBhvr>
                                        <p:cTn id="8" dur="1000" fill="hold"/>
                                        <p:tgtEl>
                                          <p:spTgt spid="141333"/>
                                        </p:tgtEl>
                                        <p:attrNameLst>
                                          <p:attrName>ppt_x</p:attrName>
                                        </p:attrNameLst>
                                      </p:cBhvr>
                                      <p:tavLst>
                                        <p:tav tm="0">
                                          <p:val>
                                            <p:strVal val="#ppt_x"/>
                                          </p:val>
                                        </p:tav>
                                        <p:tav tm="100000">
                                          <p:val>
                                            <p:strVal val="#ppt_x"/>
                                          </p:val>
                                        </p:tav>
                                      </p:tavLst>
                                    </p:anim>
                                    <p:anim calcmode="lin" valueType="num">
                                      <p:cBhvr>
                                        <p:cTn id="9" dur="1000" fill="hold"/>
                                        <p:tgtEl>
                                          <p:spTgt spid="14133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141317"/>
                                        </p:tgtEl>
                                        <p:attrNameLst>
                                          <p:attrName>style.visibility</p:attrName>
                                        </p:attrNameLst>
                                      </p:cBhvr>
                                      <p:to>
                                        <p:strVal val="visible"/>
                                      </p:to>
                                    </p:set>
                                    <p:anim calcmode="lin" valueType="num">
                                      <p:cBhvr>
                                        <p:cTn id="13" dur="500" fill="hold"/>
                                        <p:tgtEl>
                                          <p:spTgt spid="141317"/>
                                        </p:tgtEl>
                                        <p:attrNameLst>
                                          <p:attrName>ppt_w</p:attrName>
                                        </p:attrNameLst>
                                      </p:cBhvr>
                                      <p:tavLst>
                                        <p:tav tm="0">
                                          <p:val>
                                            <p:fltVal val="0"/>
                                          </p:val>
                                        </p:tav>
                                        <p:tav tm="100000">
                                          <p:val>
                                            <p:strVal val="#ppt_w"/>
                                          </p:val>
                                        </p:tav>
                                      </p:tavLst>
                                    </p:anim>
                                    <p:anim calcmode="lin" valueType="num">
                                      <p:cBhvr>
                                        <p:cTn id="14" dur="500" fill="hold"/>
                                        <p:tgtEl>
                                          <p:spTgt spid="141317"/>
                                        </p:tgtEl>
                                        <p:attrNameLst>
                                          <p:attrName>ppt_h</p:attrName>
                                        </p:attrNameLst>
                                      </p:cBhvr>
                                      <p:tavLst>
                                        <p:tav tm="0">
                                          <p:val>
                                            <p:fltVal val="0"/>
                                          </p:val>
                                        </p:tav>
                                        <p:tav tm="100000">
                                          <p:val>
                                            <p:strVal val="#ppt_h"/>
                                          </p:val>
                                        </p:tav>
                                      </p:tavLst>
                                    </p:anim>
                                    <p:animEffect transition="in" filter="fade">
                                      <p:cBhvr>
                                        <p:cTn id="15" dur="500"/>
                                        <p:tgtEl>
                                          <p:spTgt spid="1413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1334"/>
                                        </p:tgtEl>
                                        <p:attrNameLst>
                                          <p:attrName>style.visibility</p:attrName>
                                        </p:attrNameLst>
                                      </p:cBhvr>
                                      <p:to>
                                        <p:strVal val="visible"/>
                                      </p:to>
                                    </p:set>
                                    <p:animEffect transition="in" filter="fade">
                                      <p:cBhvr>
                                        <p:cTn id="20" dur="1000"/>
                                        <p:tgtEl>
                                          <p:spTgt spid="141334"/>
                                        </p:tgtEl>
                                      </p:cBhvr>
                                    </p:animEffect>
                                    <p:anim calcmode="lin" valueType="num">
                                      <p:cBhvr>
                                        <p:cTn id="21" dur="1000" fill="hold"/>
                                        <p:tgtEl>
                                          <p:spTgt spid="141334"/>
                                        </p:tgtEl>
                                        <p:attrNameLst>
                                          <p:attrName>ppt_x</p:attrName>
                                        </p:attrNameLst>
                                      </p:cBhvr>
                                      <p:tavLst>
                                        <p:tav tm="0">
                                          <p:val>
                                            <p:strVal val="#ppt_x"/>
                                          </p:val>
                                        </p:tav>
                                        <p:tav tm="100000">
                                          <p:val>
                                            <p:strVal val="#ppt_x"/>
                                          </p:val>
                                        </p:tav>
                                      </p:tavLst>
                                    </p:anim>
                                    <p:anim calcmode="lin" valueType="num">
                                      <p:cBhvr>
                                        <p:cTn id="22" dur="1000" fill="hold"/>
                                        <p:tgtEl>
                                          <p:spTgt spid="141334"/>
                                        </p:tgtEl>
                                        <p:attrNameLst>
                                          <p:attrName>ppt_y</p:attrName>
                                        </p:attrNameLst>
                                      </p:cBhvr>
                                      <p:tavLst>
                                        <p:tav tm="0">
                                          <p:val>
                                            <p:strVal val="#ppt_y+.1"/>
                                          </p:val>
                                        </p:tav>
                                        <p:tav tm="100000">
                                          <p:val>
                                            <p:strVal val="#ppt_y"/>
                                          </p:val>
                                        </p:tav>
                                      </p:tavLst>
                                    </p:anim>
                                  </p:childTnLst>
                                </p:cTn>
                              </p:par>
                              <p:par>
                                <p:cTn id="23" presetID="9" presetClass="emph" presetSubtype="0" nodeType="withEffect">
                                  <p:stCondLst>
                                    <p:cond delay="0"/>
                                  </p:stCondLst>
                                  <p:childTnLst>
                                    <p:set>
                                      <p:cBhvr rctx="PPT">
                                        <p:cTn id="24" dur="indefinite"/>
                                        <p:tgtEl>
                                          <p:spTgt spid="141317"/>
                                        </p:tgtEl>
                                        <p:attrNameLst>
                                          <p:attrName>style.opacity</p:attrName>
                                        </p:attrNameLst>
                                      </p:cBhvr>
                                      <p:to>
                                        <p:strVal val="0.75"/>
                                      </p:to>
                                    </p:set>
                                    <p:animEffect filter="image" prLst="opacity: 0.75">
                                      <p:cBhvr rctx="IE">
                                        <p:cTn id="25" dur="indefinite"/>
                                        <p:tgtEl>
                                          <p:spTgt spid="141317"/>
                                        </p:tgtEl>
                                      </p:cBhvr>
                                    </p:animEffect>
                                  </p:childTnLst>
                                </p:cTn>
                              </p:par>
                            </p:childTnLst>
                          </p:cTn>
                        </p:par>
                        <p:par>
                          <p:cTn id="26" fill="hold" nodeType="afterGroup">
                            <p:stCondLst>
                              <p:cond delay="1000"/>
                            </p:stCondLst>
                            <p:childTnLst>
                              <p:par>
                                <p:cTn id="27" presetID="53" presetClass="entr" presetSubtype="0" fill="hold" nodeType="afterEffect">
                                  <p:stCondLst>
                                    <p:cond delay="0"/>
                                  </p:stCondLst>
                                  <p:childTnLst>
                                    <p:set>
                                      <p:cBhvr>
                                        <p:cTn id="28" dur="1" fill="hold">
                                          <p:stCondLst>
                                            <p:cond delay="0"/>
                                          </p:stCondLst>
                                        </p:cTn>
                                        <p:tgtEl>
                                          <p:spTgt spid="141322"/>
                                        </p:tgtEl>
                                        <p:attrNameLst>
                                          <p:attrName>style.visibility</p:attrName>
                                        </p:attrNameLst>
                                      </p:cBhvr>
                                      <p:to>
                                        <p:strVal val="visible"/>
                                      </p:to>
                                    </p:set>
                                    <p:anim calcmode="lin" valueType="num">
                                      <p:cBhvr>
                                        <p:cTn id="29" dur="500" fill="hold"/>
                                        <p:tgtEl>
                                          <p:spTgt spid="141322"/>
                                        </p:tgtEl>
                                        <p:attrNameLst>
                                          <p:attrName>ppt_w</p:attrName>
                                        </p:attrNameLst>
                                      </p:cBhvr>
                                      <p:tavLst>
                                        <p:tav tm="0">
                                          <p:val>
                                            <p:fltVal val="0"/>
                                          </p:val>
                                        </p:tav>
                                        <p:tav tm="100000">
                                          <p:val>
                                            <p:strVal val="#ppt_w"/>
                                          </p:val>
                                        </p:tav>
                                      </p:tavLst>
                                    </p:anim>
                                    <p:anim calcmode="lin" valueType="num">
                                      <p:cBhvr>
                                        <p:cTn id="30" dur="500" fill="hold"/>
                                        <p:tgtEl>
                                          <p:spTgt spid="141322"/>
                                        </p:tgtEl>
                                        <p:attrNameLst>
                                          <p:attrName>ppt_h</p:attrName>
                                        </p:attrNameLst>
                                      </p:cBhvr>
                                      <p:tavLst>
                                        <p:tav tm="0">
                                          <p:val>
                                            <p:fltVal val="0"/>
                                          </p:val>
                                        </p:tav>
                                        <p:tav tm="100000">
                                          <p:val>
                                            <p:strVal val="#ppt_h"/>
                                          </p:val>
                                        </p:tav>
                                      </p:tavLst>
                                    </p:anim>
                                    <p:animEffect transition="in" filter="fade">
                                      <p:cBhvr>
                                        <p:cTn id="31" dur="500"/>
                                        <p:tgtEl>
                                          <p:spTgt spid="14132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1335"/>
                                        </p:tgtEl>
                                        <p:attrNameLst>
                                          <p:attrName>style.visibility</p:attrName>
                                        </p:attrNameLst>
                                      </p:cBhvr>
                                      <p:to>
                                        <p:strVal val="visible"/>
                                      </p:to>
                                    </p:set>
                                    <p:animEffect transition="in" filter="fade">
                                      <p:cBhvr>
                                        <p:cTn id="36" dur="1000"/>
                                        <p:tgtEl>
                                          <p:spTgt spid="141335"/>
                                        </p:tgtEl>
                                      </p:cBhvr>
                                    </p:animEffect>
                                    <p:anim calcmode="lin" valueType="num">
                                      <p:cBhvr>
                                        <p:cTn id="37" dur="1000" fill="hold"/>
                                        <p:tgtEl>
                                          <p:spTgt spid="141335"/>
                                        </p:tgtEl>
                                        <p:attrNameLst>
                                          <p:attrName>ppt_x</p:attrName>
                                        </p:attrNameLst>
                                      </p:cBhvr>
                                      <p:tavLst>
                                        <p:tav tm="0">
                                          <p:val>
                                            <p:strVal val="#ppt_x"/>
                                          </p:val>
                                        </p:tav>
                                        <p:tav tm="100000">
                                          <p:val>
                                            <p:strVal val="#ppt_x"/>
                                          </p:val>
                                        </p:tav>
                                      </p:tavLst>
                                    </p:anim>
                                    <p:anim calcmode="lin" valueType="num">
                                      <p:cBhvr>
                                        <p:cTn id="38" dur="1000" fill="hold"/>
                                        <p:tgtEl>
                                          <p:spTgt spid="141335"/>
                                        </p:tgtEl>
                                        <p:attrNameLst>
                                          <p:attrName>ppt_y</p:attrName>
                                        </p:attrNameLst>
                                      </p:cBhvr>
                                      <p:tavLst>
                                        <p:tav tm="0">
                                          <p:val>
                                            <p:strVal val="#ppt_y-.1"/>
                                          </p:val>
                                        </p:tav>
                                        <p:tav tm="100000">
                                          <p:val>
                                            <p:strVal val="#ppt_y"/>
                                          </p:val>
                                        </p:tav>
                                      </p:tavLst>
                                    </p:anim>
                                  </p:childTnLst>
                                </p:cTn>
                              </p:par>
                              <p:par>
                                <p:cTn id="39" presetID="9" presetClass="emph" presetSubtype="0" nodeType="withEffect">
                                  <p:stCondLst>
                                    <p:cond delay="0"/>
                                  </p:stCondLst>
                                  <p:childTnLst>
                                    <p:set>
                                      <p:cBhvr rctx="PPT">
                                        <p:cTn id="40" dur="indefinite"/>
                                        <p:tgtEl>
                                          <p:spTgt spid="141322"/>
                                        </p:tgtEl>
                                        <p:attrNameLst>
                                          <p:attrName>style.opacity</p:attrName>
                                        </p:attrNameLst>
                                      </p:cBhvr>
                                      <p:to>
                                        <p:strVal val="0.75"/>
                                      </p:to>
                                    </p:set>
                                    <p:animEffect filter="image" prLst="opacity: 0.75">
                                      <p:cBhvr rctx="IE">
                                        <p:cTn id="41" dur="indefinite"/>
                                        <p:tgtEl>
                                          <p:spTgt spid="141322"/>
                                        </p:tgtEl>
                                      </p:cBhvr>
                                    </p:animEffect>
                                  </p:childTnLst>
                                </p:cTn>
                              </p:par>
                            </p:childTnLst>
                          </p:cTn>
                        </p:par>
                        <p:par>
                          <p:cTn id="42" fill="hold" nodeType="afterGroup">
                            <p:stCondLst>
                              <p:cond delay="1000"/>
                            </p:stCondLst>
                            <p:childTnLst>
                              <p:par>
                                <p:cTn id="43" presetID="53" presetClass="entr" presetSubtype="0" fill="hold" nodeType="afterEffect">
                                  <p:stCondLst>
                                    <p:cond delay="0"/>
                                  </p:stCondLst>
                                  <p:childTnLst>
                                    <p:set>
                                      <p:cBhvr>
                                        <p:cTn id="44" dur="1" fill="hold">
                                          <p:stCondLst>
                                            <p:cond delay="0"/>
                                          </p:stCondLst>
                                        </p:cTn>
                                        <p:tgtEl>
                                          <p:spTgt spid="141327"/>
                                        </p:tgtEl>
                                        <p:attrNameLst>
                                          <p:attrName>style.visibility</p:attrName>
                                        </p:attrNameLst>
                                      </p:cBhvr>
                                      <p:to>
                                        <p:strVal val="visible"/>
                                      </p:to>
                                    </p:set>
                                    <p:anim calcmode="lin" valueType="num">
                                      <p:cBhvr>
                                        <p:cTn id="45" dur="500" fill="hold"/>
                                        <p:tgtEl>
                                          <p:spTgt spid="141327"/>
                                        </p:tgtEl>
                                        <p:attrNameLst>
                                          <p:attrName>ppt_w</p:attrName>
                                        </p:attrNameLst>
                                      </p:cBhvr>
                                      <p:tavLst>
                                        <p:tav tm="0">
                                          <p:val>
                                            <p:fltVal val="0"/>
                                          </p:val>
                                        </p:tav>
                                        <p:tav tm="100000">
                                          <p:val>
                                            <p:strVal val="#ppt_w"/>
                                          </p:val>
                                        </p:tav>
                                      </p:tavLst>
                                    </p:anim>
                                    <p:anim calcmode="lin" valueType="num">
                                      <p:cBhvr>
                                        <p:cTn id="46" dur="500" fill="hold"/>
                                        <p:tgtEl>
                                          <p:spTgt spid="141327"/>
                                        </p:tgtEl>
                                        <p:attrNameLst>
                                          <p:attrName>ppt_h</p:attrName>
                                        </p:attrNameLst>
                                      </p:cBhvr>
                                      <p:tavLst>
                                        <p:tav tm="0">
                                          <p:val>
                                            <p:fltVal val="0"/>
                                          </p:val>
                                        </p:tav>
                                        <p:tav tm="100000">
                                          <p:val>
                                            <p:strVal val="#ppt_h"/>
                                          </p:val>
                                        </p:tav>
                                      </p:tavLst>
                                    </p:anim>
                                    <p:animEffect transition="in" filter="fade">
                                      <p:cBhvr>
                                        <p:cTn id="47" dur="500"/>
                                        <p:tgtEl>
                                          <p:spTgt spid="1413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1316"/>
                                        </p:tgtEl>
                                        <p:attrNameLst>
                                          <p:attrName>style.visibility</p:attrName>
                                        </p:attrNameLst>
                                      </p:cBhvr>
                                      <p:to>
                                        <p:strVal val="visible"/>
                                      </p:to>
                                    </p:set>
                                    <p:animEffect transition="in" filter="wipe(left)">
                                      <p:cBhvr>
                                        <p:cTn id="52"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nimBg="1"/>
      <p:bldP spid="141333" grpId="0"/>
      <p:bldP spid="141334" grpId="0"/>
      <p:bldP spid="14133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435723" y="760385"/>
            <a:ext cx="8229600" cy="4444139"/>
          </a:xfrm>
        </p:spPr>
        <p:txBody>
          <a:bodyPr>
            <a:normAutofit/>
          </a:bodyPr>
          <a:lstStyle/>
          <a:p>
            <a:pPr eaLnBrk="1" hangingPunct="1">
              <a:lnSpc>
                <a:spcPct val="80000"/>
              </a:lnSpc>
            </a:pPr>
            <a:r>
              <a:rPr lang="en-US" sz="2400" dirty="0" smtClean="0"/>
              <a:t>Covalent substances consist of molecules.</a:t>
            </a:r>
            <a:br>
              <a:rPr lang="en-US" sz="2400" dirty="0" smtClean="0"/>
            </a:br>
            <a:endParaRPr lang="en-US" sz="2400" dirty="0" smtClean="0"/>
          </a:p>
          <a:p>
            <a:pPr eaLnBrk="1" hangingPunct="1">
              <a:lnSpc>
                <a:spcPct val="80000"/>
              </a:lnSpc>
            </a:pPr>
            <a:r>
              <a:rPr lang="en-US" sz="2400" dirty="0" smtClean="0"/>
              <a:t>No molecules exist in a sample of an ionic compound; rather, the substance exists as oppositely charged ions.</a:t>
            </a:r>
            <a:br>
              <a:rPr lang="en-US" sz="2400" dirty="0" smtClean="0"/>
            </a:br>
            <a:endParaRPr lang="en-US" sz="2400" dirty="0" smtClean="0"/>
          </a:p>
          <a:p>
            <a:pPr eaLnBrk="1" hangingPunct="1">
              <a:lnSpc>
                <a:spcPct val="80000"/>
              </a:lnSpc>
            </a:pPr>
            <a:r>
              <a:rPr lang="en-US" sz="2400" dirty="0" smtClean="0"/>
              <a:t>Covalent bonding is based on the mutual attraction between two nuclei and two electrons between them.</a:t>
            </a:r>
            <a:br>
              <a:rPr lang="en-US" sz="2400" dirty="0" smtClean="0"/>
            </a:br>
            <a:endParaRPr lang="en-US" sz="2400" dirty="0" smtClean="0"/>
          </a:p>
          <a:p>
            <a:pPr eaLnBrk="1" hangingPunct="1">
              <a:lnSpc>
                <a:spcPct val="80000"/>
              </a:lnSpc>
            </a:pPr>
            <a:r>
              <a:rPr lang="en-US" sz="2400" dirty="0" smtClean="0"/>
              <a:t>Ionic bonding is based on mutual attraction between positive and negative ions.</a:t>
            </a:r>
            <a:br>
              <a:rPr lang="en-US" sz="2400" dirty="0" smtClean="0"/>
            </a:br>
            <a:endParaRPr lang="en-US" sz="2400" dirty="0" smtClean="0"/>
          </a:p>
          <a:p>
            <a:pPr eaLnBrk="1" hangingPunct="1">
              <a:lnSpc>
                <a:spcPct val="80000"/>
              </a:lnSpc>
            </a:pPr>
            <a:r>
              <a:rPr lang="en-US" sz="2400" u="sng" dirty="0" smtClean="0"/>
              <a:t>Polyatomic Ions</a:t>
            </a:r>
            <a:r>
              <a:rPr lang="en-US" sz="2400" dirty="0" smtClean="0"/>
              <a:t> – have two or more atoms bonded covalently but existing together with a net positive or negative charge</a:t>
            </a:r>
          </a:p>
        </p:txBody>
      </p:sp>
      <p:sp>
        <p:nvSpPr>
          <p:cNvPr id="7066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144D83ED-A917-4B86-8701-AE6839603EED}" type="slidenum">
              <a:rPr lang="en-US" u="none" smtClean="0"/>
              <a:pPr eaLnBrk="1" hangingPunct="1"/>
              <a:t>73</a:t>
            </a:fld>
            <a:endParaRPr lang="en-US" u="none" smtClean="0"/>
          </a:p>
        </p:txBody>
      </p:sp>
      <p:sp>
        <p:nvSpPr>
          <p:cNvPr id="70658" name="Rectangle 2"/>
          <p:cNvSpPr>
            <a:spLocks noGrp="1" noChangeArrowheads="1"/>
          </p:cNvSpPr>
          <p:nvPr>
            <p:ph type="title"/>
          </p:nvPr>
        </p:nvSpPr>
        <p:spPr>
          <a:xfrm>
            <a:off x="2438400" y="152400"/>
            <a:ext cx="4484687" cy="639762"/>
          </a:xfrm>
        </p:spPr>
        <p:txBody>
          <a:bodyPr>
            <a:normAutofit fontScale="90000"/>
          </a:bodyPr>
          <a:lstStyle/>
          <a:p>
            <a:pPr eaLnBrk="1" hangingPunct="1"/>
            <a:r>
              <a:rPr lang="en-US" sz="4000" dirty="0" smtClean="0"/>
              <a:t>Ionic vs. Covalent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670231" y="4108206"/>
            <a:ext cx="2057400" cy="3034665"/>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 t="4703" r="39889"/>
          <a:stretch/>
        </p:blipFill>
        <p:spPr>
          <a:xfrm>
            <a:off x="3505200" y="5204524"/>
            <a:ext cx="1065987" cy="1265048"/>
          </a:xfrm>
          <a:prstGeom prst="rect">
            <a:avLst/>
          </a:prstGeom>
        </p:spPr>
      </p:pic>
      <p:sp>
        <p:nvSpPr>
          <p:cNvPr id="4" name="TextBox 3"/>
          <p:cNvSpPr txBox="1"/>
          <p:nvPr/>
        </p:nvSpPr>
        <p:spPr>
          <a:xfrm>
            <a:off x="3883353" y="6469572"/>
            <a:ext cx="667170" cy="369332"/>
          </a:xfrm>
          <a:prstGeom prst="rect">
            <a:avLst/>
          </a:prstGeom>
          <a:noFill/>
        </p:spPr>
        <p:txBody>
          <a:bodyPr wrap="none" rtlCol="0">
            <a:spAutoFit/>
          </a:bodyPr>
          <a:lstStyle/>
          <a:p>
            <a:r>
              <a:rPr lang="en-US" u="none" dirty="0" smtClean="0"/>
              <a:t>NO</a:t>
            </a:r>
            <a:r>
              <a:rPr lang="en-US" u="none" baseline="-25000" dirty="0" smtClean="0"/>
              <a:t>3</a:t>
            </a:r>
            <a:r>
              <a:rPr lang="en-US" u="none" baseline="30000" dirty="0" smtClean="0"/>
              <a:t>-</a:t>
            </a:r>
            <a:endParaRPr lang="en-US" u="none" baseline="30000" dirty="0"/>
          </a:p>
        </p:txBody>
      </p:sp>
      <p:sp>
        <p:nvSpPr>
          <p:cNvPr id="8" name="TextBox 7"/>
          <p:cNvSpPr txBox="1"/>
          <p:nvPr/>
        </p:nvSpPr>
        <p:spPr>
          <a:xfrm>
            <a:off x="5791200" y="6442771"/>
            <a:ext cx="1468672" cy="369332"/>
          </a:xfrm>
          <a:prstGeom prst="rect">
            <a:avLst/>
          </a:prstGeom>
          <a:noFill/>
        </p:spPr>
        <p:txBody>
          <a:bodyPr wrap="none" rtlCol="0">
            <a:spAutoFit/>
          </a:bodyPr>
          <a:lstStyle/>
          <a:p>
            <a:r>
              <a:rPr lang="en-US" u="none" dirty="0" smtClean="0"/>
              <a:t>K</a:t>
            </a:r>
            <a:r>
              <a:rPr lang="en-US" u="none" baseline="30000" dirty="0" smtClean="0"/>
              <a:t>+</a:t>
            </a:r>
            <a:r>
              <a:rPr lang="en-US" u="none" dirty="0" smtClean="0"/>
              <a:t> and NO</a:t>
            </a:r>
            <a:r>
              <a:rPr lang="en-US" u="none" baseline="-25000" dirty="0" smtClean="0"/>
              <a:t>3</a:t>
            </a:r>
            <a:r>
              <a:rPr lang="en-US" u="none" baseline="30000" dirty="0" smtClean="0"/>
              <a:t>-</a:t>
            </a:r>
            <a:endParaRPr lang="en-US" u="none" baseline="30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1"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9BB9A0CE-07BC-42AF-B992-BE6C3AA18D39}" type="slidenum">
              <a:rPr lang="en-US" u="none" smtClean="0"/>
              <a:pPr eaLnBrk="1" hangingPunct="1"/>
              <a:t>74</a:t>
            </a:fld>
            <a:endParaRPr lang="en-US" u="none" smtClean="0"/>
          </a:p>
        </p:txBody>
      </p:sp>
      <p:sp>
        <p:nvSpPr>
          <p:cNvPr id="71682" name="Rectangle 2"/>
          <p:cNvSpPr>
            <a:spLocks noGrp="1" noChangeArrowheads="1"/>
          </p:cNvSpPr>
          <p:nvPr>
            <p:ph type="title"/>
          </p:nvPr>
        </p:nvSpPr>
        <p:spPr>
          <a:xfrm>
            <a:off x="1371600" y="76200"/>
            <a:ext cx="5943600" cy="1143000"/>
          </a:xfrm>
        </p:spPr>
        <p:txBody>
          <a:bodyPr/>
          <a:lstStyle/>
          <a:p>
            <a:pPr eaLnBrk="1" hangingPunct="1"/>
            <a:r>
              <a:rPr lang="en-US" sz="4800" dirty="0" smtClean="0">
                <a:latin typeface="Blackletter686 BT" pitchFamily="66" charset="0"/>
              </a:rPr>
              <a:t>Covalent   vs.  </a:t>
            </a:r>
            <a:r>
              <a:rPr lang="en-US" dirty="0" smtClean="0"/>
              <a:t>Ionic</a:t>
            </a:r>
          </a:p>
        </p:txBody>
      </p:sp>
      <p:sp>
        <p:nvSpPr>
          <p:cNvPr id="71683" name="Rectangle 3"/>
          <p:cNvSpPr>
            <a:spLocks noChangeArrowheads="1"/>
          </p:cNvSpPr>
          <p:nvPr/>
        </p:nvSpPr>
        <p:spPr bwMode="auto">
          <a:xfrm>
            <a:off x="2514600" y="3429000"/>
            <a:ext cx="1066800" cy="838200"/>
          </a:xfrm>
          <a:prstGeom prst="rect">
            <a:avLst/>
          </a:prstGeom>
          <a:solidFill>
            <a:srgbClr val="DDDDDD">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solidFill>
                  <a:schemeClr val="tx2"/>
                </a:solidFill>
              </a:rPr>
              <a:t>Covalent</a:t>
            </a:r>
          </a:p>
        </p:txBody>
      </p:sp>
      <p:sp>
        <p:nvSpPr>
          <p:cNvPr id="71684" name="Oval 4"/>
          <p:cNvSpPr>
            <a:spLocks noChangeArrowheads="1"/>
          </p:cNvSpPr>
          <p:nvPr/>
        </p:nvSpPr>
        <p:spPr bwMode="auto">
          <a:xfrm>
            <a:off x="7086600" y="1828800"/>
            <a:ext cx="1524000" cy="1143000"/>
          </a:xfrm>
          <a:prstGeom prst="ellipse">
            <a:avLst/>
          </a:prstGeom>
          <a:solidFill>
            <a:srgbClr val="99FFCC">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Transfer</a:t>
            </a:r>
          </a:p>
          <a:p>
            <a:pPr algn="ctr"/>
            <a:r>
              <a:rPr lang="en-US" sz="1400" u="none"/>
              <a:t>electrons</a:t>
            </a:r>
          </a:p>
          <a:p>
            <a:pPr algn="ctr"/>
            <a:r>
              <a:rPr lang="en-US" sz="1200" u="none"/>
              <a:t>(ions formed)</a:t>
            </a:r>
          </a:p>
          <a:p>
            <a:pPr algn="ctr"/>
            <a:r>
              <a:rPr lang="en-US" sz="1400" b="1" u="none"/>
              <a:t>+</a:t>
            </a:r>
            <a:r>
              <a:rPr lang="en-US" sz="1200" u="none"/>
              <a:t> / </a:t>
            </a:r>
            <a:r>
              <a:rPr lang="en-US" sz="1600" b="1" u="none"/>
              <a:t>-</a:t>
            </a:r>
          </a:p>
        </p:txBody>
      </p:sp>
      <p:sp>
        <p:nvSpPr>
          <p:cNvPr id="71685" name="Oval 5"/>
          <p:cNvSpPr>
            <a:spLocks noChangeArrowheads="1"/>
          </p:cNvSpPr>
          <p:nvPr/>
        </p:nvSpPr>
        <p:spPr bwMode="auto">
          <a:xfrm>
            <a:off x="7086600" y="3276600"/>
            <a:ext cx="1524000" cy="1143000"/>
          </a:xfrm>
          <a:prstGeom prst="ellipse">
            <a:avLst/>
          </a:prstGeom>
          <a:solidFill>
            <a:srgbClr val="99FFCC">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Between</a:t>
            </a:r>
          </a:p>
          <a:p>
            <a:pPr algn="ctr"/>
            <a:r>
              <a:rPr lang="en-US" sz="1400" u="none"/>
              <a:t>Metal and</a:t>
            </a:r>
          </a:p>
          <a:p>
            <a:pPr algn="ctr"/>
            <a:r>
              <a:rPr lang="en-US" sz="1400" u="none"/>
              <a:t>Nonmetal</a:t>
            </a:r>
          </a:p>
        </p:txBody>
      </p:sp>
      <p:sp>
        <p:nvSpPr>
          <p:cNvPr id="71686" name="Oval 6"/>
          <p:cNvSpPr>
            <a:spLocks noChangeArrowheads="1"/>
          </p:cNvSpPr>
          <p:nvPr/>
        </p:nvSpPr>
        <p:spPr bwMode="auto">
          <a:xfrm>
            <a:off x="7086600" y="4800600"/>
            <a:ext cx="1524000" cy="1143000"/>
          </a:xfrm>
          <a:prstGeom prst="ellipse">
            <a:avLst/>
          </a:prstGeom>
          <a:solidFill>
            <a:srgbClr val="99FFCC">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Strong</a:t>
            </a:r>
          </a:p>
          <a:p>
            <a:pPr algn="ctr"/>
            <a:r>
              <a:rPr lang="en-US" sz="1400" u="none"/>
              <a:t>Bonds</a:t>
            </a:r>
          </a:p>
          <a:p>
            <a:pPr algn="ctr"/>
            <a:r>
              <a:rPr lang="en-US" sz="1200" u="none"/>
              <a:t>(high melting point)</a:t>
            </a:r>
          </a:p>
        </p:txBody>
      </p:sp>
      <p:sp>
        <p:nvSpPr>
          <p:cNvPr id="71687" name="Oval 7"/>
          <p:cNvSpPr>
            <a:spLocks noChangeArrowheads="1"/>
          </p:cNvSpPr>
          <p:nvPr/>
        </p:nvSpPr>
        <p:spPr bwMode="auto">
          <a:xfrm>
            <a:off x="533400" y="1828800"/>
            <a:ext cx="1524000" cy="1143000"/>
          </a:xfrm>
          <a:prstGeom prst="ellipse">
            <a:avLst/>
          </a:prstGeom>
          <a:solidFill>
            <a:srgbClr val="99FFCC">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Share</a:t>
            </a:r>
          </a:p>
          <a:p>
            <a:pPr algn="ctr"/>
            <a:r>
              <a:rPr lang="en-US" sz="1400" u="none"/>
              <a:t>electrons</a:t>
            </a:r>
          </a:p>
          <a:p>
            <a:pPr algn="ctr"/>
            <a:r>
              <a:rPr lang="en-US" sz="1200" u="none"/>
              <a:t>(polar vs. nonpolar)</a:t>
            </a:r>
          </a:p>
          <a:p>
            <a:pPr algn="ctr"/>
            <a:endParaRPr lang="en-US" sz="1200" u="none"/>
          </a:p>
        </p:txBody>
      </p:sp>
      <p:sp>
        <p:nvSpPr>
          <p:cNvPr id="71688" name="Oval 8"/>
          <p:cNvSpPr>
            <a:spLocks noChangeArrowheads="1"/>
          </p:cNvSpPr>
          <p:nvPr/>
        </p:nvSpPr>
        <p:spPr bwMode="auto">
          <a:xfrm>
            <a:off x="533400" y="3276600"/>
            <a:ext cx="1524000" cy="1143000"/>
          </a:xfrm>
          <a:prstGeom prst="ellipse">
            <a:avLst/>
          </a:prstGeom>
          <a:solidFill>
            <a:srgbClr val="99FFCC">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Between</a:t>
            </a:r>
          </a:p>
          <a:p>
            <a:pPr algn="ctr"/>
            <a:r>
              <a:rPr lang="en-US" sz="1400" u="none"/>
              <a:t>Two</a:t>
            </a:r>
          </a:p>
          <a:p>
            <a:pPr algn="ctr"/>
            <a:r>
              <a:rPr lang="en-US" sz="1400" u="none"/>
              <a:t>Nonmetals</a:t>
            </a:r>
          </a:p>
        </p:txBody>
      </p:sp>
      <p:sp>
        <p:nvSpPr>
          <p:cNvPr id="71689" name="Oval 9"/>
          <p:cNvSpPr>
            <a:spLocks noChangeArrowheads="1"/>
          </p:cNvSpPr>
          <p:nvPr/>
        </p:nvSpPr>
        <p:spPr bwMode="auto">
          <a:xfrm>
            <a:off x="533400" y="4800600"/>
            <a:ext cx="1524000" cy="1143000"/>
          </a:xfrm>
          <a:prstGeom prst="ellipse">
            <a:avLst/>
          </a:prstGeom>
          <a:solidFill>
            <a:srgbClr val="99FFCC">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Weak </a:t>
            </a:r>
          </a:p>
          <a:p>
            <a:pPr algn="ctr"/>
            <a:r>
              <a:rPr lang="en-US" sz="1400" u="none"/>
              <a:t>Bonds</a:t>
            </a:r>
          </a:p>
          <a:p>
            <a:pPr algn="ctr"/>
            <a:r>
              <a:rPr lang="en-US" sz="1200" u="none"/>
              <a:t>(low melting point)</a:t>
            </a:r>
          </a:p>
        </p:txBody>
      </p:sp>
      <p:sp>
        <p:nvSpPr>
          <p:cNvPr id="71690" name="Text Box 10"/>
          <p:cNvSpPr txBox="1">
            <a:spLocks noChangeArrowheads="1"/>
          </p:cNvSpPr>
          <p:nvPr/>
        </p:nvSpPr>
        <p:spPr bwMode="auto">
          <a:xfrm>
            <a:off x="4292600" y="1219200"/>
            <a:ext cx="73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000" u="none"/>
              <a:t>Alike</a:t>
            </a:r>
          </a:p>
        </p:txBody>
      </p:sp>
      <p:sp>
        <p:nvSpPr>
          <p:cNvPr id="71691" name="Text Box 11"/>
          <p:cNvSpPr txBox="1">
            <a:spLocks noChangeArrowheads="1"/>
          </p:cNvSpPr>
          <p:nvPr/>
        </p:nvSpPr>
        <p:spPr bwMode="auto">
          <a:xfrm>
            <a:off x="7391400" y="1273175"/>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000" u="none"/>
              <a:t>Different</a:t>
            </a:r>
          </a:p>
        </p:txBody>
      </p:sp>
      <p:sp>
        <p:nvSpPr>
          <p:cNvPr id="71692" name="Oval 12"/>
          <p:cNvSpPr>
            <a:spLocks noChangeArrowheads="1"/>
          </p:cNvSpPr>
          <p:nvPr/>
        </p:nvSpPr>
        <p:spPr bwMode="auto">
          <a:xfrm>
            <a:off x="3962400" y="3276600"/>
            <a:ext cx="1295400" cy="1295400"/>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Electrons</a:t>
            </a:r>
          </a:p>
          <a:p>
            <a:pPr algn="ctr"/>
            <a:r>
              <a:rPr lang="en-US" sz="1400" u="none"/>
              <a:t>are</a:t>
            </a:r>
          </a:p>
          <a:p>
            <a:pPr algn="ctr"/>
            <a:r>
              <a:rPr lang="en-US" sz="1400" u="none"/>
              <a:t>involved</a:t>
            </a:r>
          </a:p>
        </p:txBody>
      </p:sp>
      <p:sp>
        <p:nvSpPr>
          <p:cNvPr id="71693" name="Oval 13"/>
          <p:cNvSpPr>
            <a:spLocks noChangeArrowheads="1"/>
          </p:cNvSpPr>
          <p:nvPr/>
        </p:nvSpPr>
        <p:spPr bwMode="auto">
          <a:xfrm>
            <a:off x="3962400" y="4800600"/>
            <a:ext cx="1295400" cy="1295400"/>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200" u="none"/>
          </a:p>
        </p:txBody>
      </p:sp>
      <p:sp>
        <p:nvSpPr>
          <p:cNvPr id="71694" name="Oval 14"/>
          <p:cNvSpPr>
            <a:spLocks noChangeArrowheads="1"/>
          </p:cNvSpPr>
          <p:nvPr/>
        </p:nvSpPr>
        <p:spPr bwMode="auto">
          <a:xfrm>
            <a:off x="3962400" y="1676400"/>
            <a:ext cx="1295400" cy="1295400"/>
          </a:xfrm>
          <a:prstGeom prst="ellipse">
            <a:avLst/>
          </a:prstGeom>
          <a:solidFill>
            <a:srgbClr val="CCCC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u="none"/>
              <a:t>Chemical</a:t>
            </a:r>
          </a:p>
          <a:p>
            <a:pPr algn="ctr"/>
            <a:r>
              <a:rPr lang="en-US" sz="1400" u="none"/>
              <a:t>Bonds</a:t>
            </a:r>
          </a:p>
        </p:txBody>
      </p:sp>
      <p:sp>
        <p:nvSpPr>
          <p:cNvPr id="71695" name="Rectangle 15"/>
          <p:cNvSpPr>
            <a:spLocks noChangeArrowheads="1"/>
          </p:cNvSpPr>
          <p:nvPr/>
        </p:nvSpPr>
        <p:spPr bwMode="auto">
          <a:xfrm>
            <a:off x="5638800" y="3429000"/>
            <a:ext cx="1066800" cy="838200"/>
          </a:xfrm>
          <a:prstGeom prst="rect">
            <a:avLst/>
          </a:prstGeom>
          <a:solidFill>
            <a:srgbClr val="DDDDDD">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u="none">
                <a:solidFill>
                  <a:schemeClr val="tx2"/>
                </a:solidFill>
              </a:rPr>
              <a:t>Ionic</a:t>
            </a:r>
          </a:p>
        </p:txBody>
      </p:sp>
      <p:sp>
        <p:nvSpPr>
          <p:cNvPr id="71696" name="Text Box 16"/>
          <p:cNvSpPr txBox="1">
            <a:spLocks noChangeArrowheads="1"/>
          </p:cNvSpPr>
          <p:nvPr/>
        </p:nvSpPr>
        <p:spPr bwMode="auto">
          <a:xfrm>
            <a:off x="762000" y="1273175"/>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000" u="none"/>
              <a:t>Different</a:t>
            </a:r>
          </a:p>
        </p:txBody>
      </p:sp>
      <p:sp>
        <p:nvSpPr>
          <p:cNvPr id="71697" name="Text Box 17"/>
          <p:cNvSpPr txBox="1">
            <a:spLocks noChangeArrowheads="1"/>
          </p:cNvSpPr>
          <p:nvPr/>
        </p:nvSpPr>
        <p:spPr bwMode="auto">
          <a:xfrm>
            <a:off x="2622550" y="2955925"/>
            <a:ext cx="806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000" u="none"/>
              <a:t>Topic</a:t>
            </a:r>
          </a:p>
        </p:txBody>
      </p:sp>
      <p:sp>
        <p:nvSpPr>
          <p:cNvPr id="71698" name="Text Box 18"/>
          <p:cNvSpPr txBox="1">
            <a:spLocks noChangeArrowheads="1"/>
          </p:cNvSpPr>
          <p:nvPr/>
        </p:nvSpPr>
        <p:spPr bwMode="auto">
          <a:xfrm>
            <a:off x="5746750" y="2955925"/>
            <a:ext cx="806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r>
              <a:rPr lang="en-US" sz="2000" u="none"/>
              <a:t>Topic</a:t>
            </a:r>
          </a:p>
        </p:txBody>
      </p:sp>
      <p:sp>
        <p:nvSpPr>
          <p:cNvPr id="71699" name="Line 19"/>
          <p:cNvSpPr>
            <a:spLocks noChangeShapeType="1"/>
          </p:cNvSpPr>
          <p:nvPr/>
        </p:nvSpPr>
        <p:spPr bwMode="auto">
          <a:xfrm>
            <a:off x="1905000" y="2743200"/>
            <a:ext cx="60960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0" name="Line 20"/>
          <p:cNvSpPr>
            <a:spLocks noChangeShapeType="1"/>
          </p:cNvSpPr>
          <p:nvPr/>
        </p:nvSpPr>
        <p:spPr bwMode="auto">
          <a:xfrm>
            <a:off x="2057400" y="3886200"/>
            <a:ext cx="45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1" name="Line 21"/>
          <p:cNvSpPr>
            <a:spLocks noChangeShapeType="1"/>
          </p:cNvSpPr>
          <p:nvPr/>
        </p:nvSpPr>
        <p:spPr bwMode="auto">
          <a:xfrm flipV="1">
            <a:off x="1905000" y="4267200"/>
            <a:ext cx="6096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2" name="Line 22"/>
          <p:cNvSpPr>
            <a:spLocks noChangeShapeType="1"/>
          </p:cNvSpPr>
          <p:nvPr/>
        </p:nvSpPr>
        <p:spPr bwMode="auto">
          <a:xfrm flipV="1">
            <a:off x="3581400" y="2819400"/>
            <a:ext cx="60960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3" name="Line 23"/>
          <p:cNvSpPr>
            <a:spLocks noChangeShapeType="1"/>
          </p:cNvSpPr>
          <p:nvPr/>
        </p:nvSpPr>
        <p:spPr bwMode="auto">
          <a:xfrm>
            <a:off x="3581400" y="3886200"/>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4" name="Line 24"/>
          <p:cNvSpPr>
            <a:spLocks noChangeShapeType="1"/>
          </p:cNvSpPr>
          <p:nvPr/>
        </p:nvSpPr>
        <p:spPr bwMode="auto">
          <a:xfrm>
            <a:off x="3581400" y="4267200"/>
            <a:ext cx="60960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5" name="Line 25"/>
          <p:cNvSpPr>
            <a:spLocks noChangeShapeType="1"/>
          </p:cNvSpPr>
          <p:nvPr/>
        </p:nvSpPr>
        <p:spPr bwMode="auto">
          <a:xfrm>
            <a:off x="5105400" y="2743200"/>
            <a:ext cx="53340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6" name="Line 26"/>
          <p:cNvSpPr>
            <a:spLocks noChangeShapeType="1"/>
          </p:cNvSpPr>
          <p:nvPr/>
        </p:nvSpPr>
        <p:spPr bwMode="auto">
          <a:xfrm>
            <a:off x="5257800" y="3886200"/>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7" name="Line 27"/>
          <p:cNvSpPr>
            <a:spLocks noChangeShapeType="1"/>
          </p:cNvSpPr>
          <p:nvPr/>
        </p:nvSpPr>
        <p:spPr bwMode="auto">
          <a:xfrm flipV="1">
            <a:off x="5105400" y="4267200"/>
            <a:ext cx="53340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8" name="Line 28"/>
          <p:cNvSpPr>
            <a:spLocks noChangeShapeType="1"/>
          </p:cNvSpPr>
          <p:nvPr/>
        </p:nvSpPr>
        <p:spPr bwMode="auto">
          <a:xfrm flipV="1">
            <a:off x="6705600" y="2743200"/>
            <a:ext cx="53340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9" name="Line 29"/>
          <p:cNvSpPr>
            <a:spLocks noChangeShapeType="1"/>
          </p:cNvSpPr>
          <p:nvPr/>
        </p:nvSpPr>
        <p:spPr bwMode="auto">
          <a:xfrm>
            <a:off x="6705600" y="3886200"/>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0" name="Line 30"/>
          <p:cNvSpPr>
            <a:spLocks noChangeShapeType="1"/>
          </p:cNvSpPr>
          <p:nvPr/>
        </p:nvSpPr>
        <p:spPr bwMode="auto">
          <a:xfrm>
            <a:off x="6705600" y="4267200"/>
            <a:ext cx="60960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457200" y="1066800"/>
            <a:ext cx="8229600" cy="5059363"/>
          </a:xfrm>
        </p:spPr>
        <p:txBody>
          <a:bodyPr/>
          <a:lstStyle/>
          <a:p>
            <a:pPr eaLnBrk="1" hangingPunct="1"/>
            <a:r>
              <a:rPr lang="en-US" smtClean="0"/>
              <a:t>Metals and nonmetals form ions with the same number of electrons as in the nearest noble gas (noble gases have stability (low reactivity) related to number and arrangement of electrons).</a:t>
            </a:r>
          </a:p>
          <a:p>
            <a:pPr lvl="1" eaLnBrk="1" hangingPunct="1"/>
            <a:r>
              <a:rPr lang="en-US" smtClean="0"/>
              <a:t>Elements in Group 1A lose one electron</a:t>
            </a:r>
          </a:p>
          <a:p>
            <a:pPr lvl="1" eaLnBrk="1" hangingPunct="1"/>
            <a:r>
              <a:rPr lang="en-US" smtClean="0"/>
              <a:t>Elements in Group 7A gain one electron</a:t>
            </a:r>
          </a:p>
        </p:txBody>
      </p:sp>
      <p:sp>
        <p:nvSpPr>
          <p:cNvPr id="60420"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353C396E-F42D-4DCD-9F57-B754C464CA4F}" type="slidenum">
              <a:rPr lang="en-US" u="none" smtClean="0"/>
              <a:pPr eaLnBrk="1" hangingPunct="1"/>
              <a:t>75</a:t>
            </a:fld>
            <a:endParaRPr lang="en-US" u="none" smtClean="0"/>
          </a:p>
        </p:txBody>
      </p:sp>
      <p:sp>
        <p:nvSpPr>
          <p:cNvPr id="60418" name="Rectangle 2"/>
          <p:cNvSpPr>
            <a:spLocks noGrp="1" noChangeArrowheads="1"/>
          </p:cNvSpPr>
          <p:nvPr>
            <p:ph type="title"/>
          </p:nvPr>
        </p:nvSpPr>
        <p:spPr>
          <a:xfrm>
            <a:off x="1143000" y="274638"/>
            <a:ext cx="7150100" cy="715962"/>
          </a:xfrm>
        </p:spPr>
        <p:txBody>
          <a:bodyPr/>
          <a:lstStyle/>
          <a:p>
            <a:pPr eaLnBrk="1" hangingPunct="1"/>
            <a:r>
              <a:rPr lang="en-US" sz="4000" dirty="0" smtClean="0"/>
              <a:t>Predicting Ion Formation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57200" y="1143000"/>
            <a:ext cx="8229600" cy="4983163"/>
          </a:xfrm>
        </p:spPr>
        <p:txBody>
          <a:bodyPr/>
          <a:lstStyle/>
          <a:p>
            <a:pPr marL="609600" indent="-609600" eaLnBrk="1" hangingPunct="1"/>
            <a:r>
              <a:rPr lang="en-US" smtClean="0"/>
              <a:t>What monoatomic ions do the following elements form?</a:t>
            </a:r>
          </a:p>
          <a:p>
            <a:pPr marL="990600" lvl="1" indent="-533400" eaLnBrk="1" hangingPunct="1">
              <a:spcBef>
                <a:spcPts val="1200"/>
              </a:spcBef>
              <a:buFontTx/>
              <a:buAutoNum type="alphaLcParenR"/>
            </a:pPr>
            <a:r>
              <a:rPr lang="en-US" smtClean="0"/>
              <a:t>Iodine</a:t>
            </a:r>
          </a:p>
          <a:p>
            <a:pPr marL="990600" lvl="1" indent="-533400" eaLnBrk="1" hangingPunct="1">
              <a:spcBef>
                <a:spcPts val="1200"/>
              </a:spcBef>
              <a:buFontTx/>
              <a:buAutoNum type="alphaLcParenR"/>
            </a:pPr>
            <a:r>
              <a:rPr lang="en-US" smtClean="0"/>
              <a:t>Calcium</a:t>
            </a:r>
          </a:p>
          <a:p>
            <a:pPr marL="990600" lvl="1" indent="-533400" eaLnBrk="1" hangingPunct="1">
              <a:spcBef>
                <a:spcPts val="1200"/>
              </a:spcBef>
              <a:buFontTx/>
              <a:buAutoNum type="alphaLcParenR"/>
            </a:pPr>
            <a:r>
              <a:rPr lang="en-US" smtClean="0"/>
              <a:t>Aluminum</a:t>
            </a:r>
          </a:p>
          <a:p>
            <a:pPr marL="990600" lvl="1" indent="-533400" eaLnBrk="1" hangingPunct="1">
              <a:spcBef>
                <a:spcPts val="1200"/>
              </a:spcBef>
              <a:buFontTx/>
              <a:buAutoNum type="alphaLcParenR"/>
            </a:pPr>
            <a:r>
              <a:rPr lang="en-US" smtClean="0"/>
              <a:t>Sulfur</a:t>
            </a:r>
          </a:p>
          <a:p>
            <a:pPr marL="990600" lvl="1" indent="-533400" eaLnBrk="1" hangingPunct="1">
              <a:spcBef>
                <a:spcPts val="1200"/>
              </a:spcBef>
              <a:buFontTx/>
              <a:buAutoNum type="alphaLcParenR"/>
            </a:pPr>
            <a:r>
              <a:rPr lang="en-US" smtClean="0"/>
              <a:t>Rubidium</a:t>
            </a:r>
          </a:p>
          <a:p>
            <a:pPr marL="990600" lvl="1" indent="-533400" eaLnBrk="1" hangingPunct="1">
              <a:spcBef>
                <a:spcPts val="1200"/>
              </a:spcBef>
              <a:buFontTx/>
              <a:buAutoNum type="alphaLcParenR"/>
            </a:pPr>
            <a:r>
              <a:rPr lang="en-US" smtClean="0"/>
              <a:t>Barium</a:t>
            </a:r>
          </a:p>
        </p:txBody>
      </p:sp>
      <p:sp>
        <p:nvSpPr>
          <p:cNvPr id="61444"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01DC3612-10A6-4AEA-A7B6-E05E8D4F70A0}" type="slidenum">
              <a:rPr lang="en-US" u="none" smtClean="0"/>
              <a:pPr eaLnBrk="1" hangingPunct="1"/>
              <a:t>76</a:t>
            </a:fld>
            <a:endParaRPr lang="en-US" u="none" smtClean="0"/>
          </a:p>
        </p:txBody>
      </p:sp>
      <p:sp>
        <p:nvSpPr>
          <p:cNvPr id="61442" name="Rectangle 2"/>
          <p:cNvSpPr>
            <a:spLocks noGrp="1" noChangeArrowheads="1"/>
          </p:cNvSpPr>
          <p:nvPr>
            <p:ph type="title"/>
          </p:nvPr>
        </p:nvSpPr>
        <p:spPr>
          <a:xfrm>
            <a:off x="609600" y="274638"/>
            <a:ext cx="8304213" cy="715962"/>
          </a:xfrm>
        </p:spPr>
        <p:txBody>
          <a:bodyPr>
            <a:normAutofit fontScale="90000"/>
          </a:bodyPr>
          <a:lstStyle/>
          <a:p>
            <a:pPr eaLnBrk="1" hangingPunct="1"/>
            <a:r>
              <a:rPr lang="en-US" sz="4000" smtClean="0"/>
              <a:t>Predicting Ion Formation Examples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75"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D2C02120-CBBE-4A3F-BF66-03C26010C7E5}" type="slidenum">
              <a:rPr lang="en-US" u="none" smtClean="0"/>
              <a:pPr eaLnBrk="1" hangingPunct="1"/>
              <a:t>77</a:t>
            </a:fld>
            <a:endParaRPr lang="en-US" u="none" smtClean="0"/>
          </a:p>
        </p:txBody>
      </p:sp>
      <p:sp>
        <p:nvSpPr>
          <p:cNvPr id="62466" name="Rectangle 2"/>
          <p:cNvSpPr>
            <a:spLocks noGrp="1" noChangeArrowheads="1"/>
          </p:cNvSpPr>
          <p:nvPr>
            <p:ph type="title"/>
          </p:nvPr>
        </p:nvSpPr>
        <p:spPr>
          <a:xfrm>
            <a:off x="1295400" y="274638"/>
            <a:ext cx="7150100" cy="792162"/>
          </a:xfrm>
        </p:spPr>
        <p:txBody>
          <a:bodyPr/>
          <a:lstStyle/>
          <a:p>
            <a:pPr eaLnBrk="1" hangingPunct="1"/>
            <a:r>
              <a:rPr lang="en-US" smtClean="0"/>
              <a:t>Common Monatomic Ions</a:t>
            </a:r>
          </a:p>
        </p:txBody>
      </p:sp>
      <p:graphicFrame>
        <p:nvGraphicFramePr>
          <p:cNvPr id="132177" name="Group 81"/>
          <p:cNvGraphicFramePr>
            <a:graphicFrameLocks noGrp="1"/>
          </p:cNvGraphicFramePr>
          <p:nvPr/>
        </p:nvGraphicFramePr>
        <p:xfrm>
          <a:off x="809625" y="1371600"/>
          <a:ext cx="3000375" cy="4602240"/>
        </p:xfrm>
        <a:graphic>
          <a:graphicData uri="http://schemas.openxmlformats.org/drawingml/2006/table">
            <a:tbl>
              <a:tblPr/>
              <a:tblGrid>
                <a:gridCol w="795338"/>
                <a:gridCol w="884237"/>
                <a:gridCol w="1320800"/>
              </a:tblGrid>
              <a:tr h="33525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Cations</a:t>
                      </a: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en-US"/>
                    </a:p>
                  </a:txBody>
                  <a:tcPr/>
                </a:tc>
                <a:tc hMerge="1">
                  <a:txBody>
                    <a:bodyPr/>
                    <a:lstStyle/>
                    <a:p>
                      <a:endParaRPr lang="en-US"/>
                    </a:p>
                  </a:txBody>
                  <a:tcPr/>
                </a:tc>
              </a:tr>
              <a:tr h="3047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Charge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Formula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Name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H</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Hydrogen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Li</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Lithium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Na</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Sodium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K</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Potassium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Cs</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Cesium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Ag</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Silver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2</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Mg</a:t>
                      </a:r>
                      <a:r>
                        <a:rPr kumimoji="0" lang="en-US" sz="1400" b="1" i="0" u="none" strike="noStrike" cap="none" normalizeH="0" baseline="30000" smtClean="0">
                          <a:ln>
                            <a:noFill/>
                          </a:ln>
                          <a:solidFill>
                            <a:schemeClr val="tx1"/>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Magnesium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Ca</a:t>
                      </a:r>
                      <a:r>
                        <a:rPr kumimoji="0" lang="en-US" sz="1400" b="1" i="0" u="none" strike="noStrike" cap="none" normalizeH="0" baseline="30000" smtClean="0">
                          <a:ln>
                            <a:noFill/>
                          </a:ln>
                          <a:solidFill>
                            <a:schemeClr val="tx1"/>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Calcium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Sr</a:t>
                      </a:r>
                      <a:r>
                        <a:rPr kumimoji="0" lang="en-US" sz="1400" b="0" i="0" u="none" strike="noStrike" cap="none" normalizeH="0" baseline="30000" smtClean="0">
                          <a:ln>
                            <a:noFill/>
                          </a:ln>
                          <a:solidFill>
                            <a:schemeClr val="tx1"/>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Strontium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Ba</a:t>
                      </a:r>
                      <a:r>
                        <a:rPr kumimoji="0" lang="en-US" sz="1400" b="1" i="0" u="none" strike="noStrike" cap="none" normalizeH="0" baseline="30000" smtClean="0">
                          <a:ln>
                            <a:noFill/>
                          </a:ln>
                          <a:solidFill>
                            <a:schemeClr val="tx1"/>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Barium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Zn</a:t>
                      </a:r>
                      <a:r>
                        <a:rPr kumimoji="0" lang="en-US" sz="1400" b="1" i="0" u="none" strike="noStrike" cap="none" normalizeH="0" baseline="30000" smtClean="0">
                          <a:ln>
                            <a:noFill/>
                          </a:ln>
                          <a:solidFill>
                            <a:schemeClr val="tx1"/>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Zinc</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Cd</a:t>
                      </a:r>
                      <a:r>
                        <a:rPr kumimoji="0" lang="en-US" sz="1400" b="0" i="0" u="none" strike="noStrike" cap="none" normalizeH="0" baseline="30000" smtClean="0">
                          <a:ln>
                            <a:noFill/>
                          </a:ln>
                          <a:solidFill>
                            <a:schemeClr val="tx1"/>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Cadmium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3</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Al</a:t>
                      </a:r>
                      <a:r>
                        <a:rPr kumimoji="0" lang="en-US" sz="1400" b="1" i="0" u="none" strike="noStrike" cap="none" normalizeH="0" baseline="30000" smtClean="0">
                          <a:ln>
                            <a:noFill/>
                          </a:ln>
                          <a:solidFill>
                            <a:schemeClr val="tx1"/>
                          </a:solidFill>
                          <a:effectLst/>
                          <a:latin typeface="Arial" pitchFamily="34" charset="0"/>
                          <a:cs typeface="Arial" pitchFamily="34"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Aluminum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graphicFrame>
        <p:nvGraphicFramePr>
          <p:cNvPr id="132242" name="Group 146"/>
          <p:cNvGraphicFramePr>
            <a:graphicFrameLocks noGrp="1"/>
          </p:cNvGraphicFramePr>
          <p:nvPr/>
        </p:nvGraphicFramePr>
        <p:xfrm>
          <a:off x="4772025" y="1371600"/>
          <a:ext cx="3000375" cy="3078240"/>
        </p:xfrm>
        <a:graphic>
          <a:graphicData uri="http://schemas.openxmlformats.org/drawingml/2006/table">
            <a:tbl>
              <a:tblPr/>
              <a:tblGrid>
                <a:gridCol w="795338"/>
                <a:gridCol w="884237"/>
                <a:gridCol w="1320800"/>
              </a:tblGrid>
              <a:tr h="335247">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Anions</a:t>
                      </a:r>
                    </a:p>
                  </a:txBody>
                  <a:tcPr marT="45708" marB="457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en-US"/>
                    </a:p>
                  </a:txBody>
                  <a:tcPr/>
                </a:tc>
                <a:tc hMerge="1">
                  <a:txBody>
                    <a:bodyPr/>
                    <a:lstStyle/>
                    <a:p>
                      <a:endParaRPr lang="en-US"/>
                    </a:p>
                  </a:txBody>
                  <a:tcPr/>
                </a:tc>
              </a:tr>
              <a:tr h="3047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Charge</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Formula</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Name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H</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Hydride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F</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Fluoride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Cl</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Chloride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Br</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Bromide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I</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Iodide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2</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O</a:t>
                      </a:r>
                      <a:r>
                        <a:rPr kumimoji="0" lang="en-US" sz="1400" b="1" i="0" u="none" strike="noStrike" cap="none" normalizeH="0" baseline="30000" smtClean="0">
                          <a:ln>
                            <a:noFill/>
                          </a:ln>
                          <a:solidFill>
                            <a:schemeClr val="tx1"/>
                          </a:solidFill>
                          <a:effectLst/>
                          <a:latin typeface="Arial" pitchFamily="34" charset="0"/>
                          <a:cs typeface="Arial" pitchFamily="34" charset="0"/>
                        </a:rPr>
                        <a:t>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Oxide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30000" smtClean="0">
                        <a:ln>
                          <a:noFill/>
                        </a:ln>
                        <a:solidFill>
                          <a:schemeClr val="tx1"/>
                        </a:solidFill>
                        <a:effectLst/>
                        <a:latin typeface="Arial" pitchFamily="34" charset="0"/>
                        <a:cs typeface="Arial" pitchFamily="34"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S</a:t>
                      </a:r>
                      <a:r>
                        <a:rPr kumimoji="0" lang="en-US" sz="1400" b="1" i="0" u="none" strike="noStrike" cap="none" normalizeH="0" baseline="30000" smtClean="0">
                          <a:ln>
                            <a:noFill/>
                          </a:ln>
                          <a:solidFill>
                            <a:schemeClr val="tx1"/>
                          </a:solidFill>
                          <a:effectLst/>
                          <a:latin typeface="Arial" pitchFamily="34" charset="0"/>
                          <a:cs typeface="Arial" pitchFamily="34" charset="0"/>
                        </a:rPr>
                        <a:t>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Sulfide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3</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N</a:t>
                      </a:r>
                      <a:r>
                        <a:rPr kumimoji="0" lang="en-US" sz="1400" b="0" i="0" u="none" strike="noStrike" cap="none" normalizeH="0" baseline="30000" smtClean="0">
                          <a:ln>
                            <a:noFill/>
                          </a:ln>
                          <a:solidFill>
                            <a:schemeClr val="tx1"/>
                          </a:solidFill>
                          <a:effectLst/>
                          <a:latin typeface="Arial" pitchFamily="34" charset="0"/>
                          <a:cs typeface="Arial" pitchFamily="34" charset="0"/>
                        </a:rPr>
                        <a:t>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Nitride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457200" y="762000"/>
            <a:ext cx="8229600" cy="5486400"/>
          </a:xfrm>
        </p:spPr>
        <p:txBody>
          <a:bodyPr/>
          <a:lstStyle/>
          <a:p>
            <a:pPr eaLnBrk="1" hangingPunct="1">
              <a:lnSpc>
                <a:spcPct val="90000"/>
              </a:lnSpc>
            </a:pPr>
            <a:r>
              <a:rPr lang="en-US" sz="2400" u="sng" dirty="0" smtClean="0"/>
              <a:t>Chemical Formula</a:t>
            </a:r>
            <a:r>
              <a:rPr lang="en-US" sz="2400" dirty="0" smtClean="0"/>
              <a:t> </a:t>
            </a:r>
            <a:r>
              <a:rPr lang="en-US" sz="2400" dirty="0" smtClean="0">
                <a:sym typeface="Wingdings" pitchFamily="2" charset="2"/>
              </a:rPr>
              <a:t> element symbols and numerical subscripts show the type and number of each atom present in the smallest unit of the substance.</a:t>
            </a:r>
          </a:p>
          <a:p>
            <a:pPr eaLnBrk="1" hangingPunct="1">
              <a:lnSpc>
                <a:spcPct val="90000"/>
              </a:lnSpc>
            </a:pPr>
            <a:r>
              <a:rPr lang="en-US" sz="2400" u="sng" dirty="0" smtClean="0">
                <a:sym typeface="Wingdings" pitchFamily="2" charset="2"/>
              </a:rPr>
              <a:t>Empirical Formula</a:t>
            </a:r>
            <a:r>
              <a:rPr lang="en-US" sz="2400" dirty="0" smtClean="0">
                <a:sym typeface="Wingdings" pitchFamily="2" charset="2"/>
              </a:rPr>
              <a:t>  shows the relative number of atoms of each element in the compound</a:t>
            </a:r>
          </a:p>
          <a:p>
            <a:pPr lvl="1" eaLnBrk="1" hangingPunct="1">
              <a:lnSpc>
                <a:spcPct val="90000"/>
              </a:lnSpc>
            </a:pPr>
            <a:r>
              <a:rPr lang="en-US" sz="2000" dirty="0" smtClean="0"/>
              <a:t>Simplest type of formula </a:t>
            </a:r>
          </a:p>
          <a:p>
            <a:pPr lvl="1" eaLnBrk="1" hangingPunct="1">
              <a:lnSpc>
                <a:spcPct val="90000"/>
              </a:lnSpc>
            </a:pPr>
            <a:r>
              <a:rPr lang="en-US" sz="2000" dirty="0" smtClean="0"/>
              <a:t>Derived from the masses of the component elements</a:t>
            </a:r>
          </a:p>
          <a:p>
            <a:pPr lvl="1" eaLnBrk="1" hangingPunct="1">
              <a:lnSpc>
                <a:spcPct val="90000"/>
              </a:lnSpc>
            </a:pPr>
            <a:r>
              <a:rPr lang="en-US" sz="2000" dirty="0" smtClean="0"/>
              <a:t>e.g. Hydrogen peroxide = HO</a:t>
            </a:r>
          </a:p>
          <a:p>
            <a:pPr eaLnBrk="1" hangingPunct="1">
              <a:lnSpc>
                <a:spcPct val="90000"/>
              </a:lnSpc>
            </a:pPr>
            <a:r>
              <a:rPr lang="en-US" sz="2400" u="sng" dirty="0" smtClean="0"/>
              <a:t>Molecular Formula</a:t>
            </a:r>
            <a:r>
              <a:rPr lang="en-US" sz="2400" dirty="0" smtClean="0"/>
              <a:t> </a:t>
            </a:r>
            <a:r>
              <a:rPr lang="en-US" sz="2400" dirty="0" smtClean="0">
                <a:sym typeface="Wingdings" pitchFamily="2" charset="2"/>
              </a:rPr>
              <a:t> shows the actual number of atoms of each element in a molecule of the compound</a:t>
            </a:r>
          </a:p>
          <a:p>
            <a:pPr lvl="1" eaLnBrk="1" hangingPunct="1">
              <a:lnSpc>
                <a:spcPct val="90000"/>
              </a:lnSpc>
            </a:pPr>
            <a:r>
              <a:rPr lang="en-US" sz="2000" dirty="0" smtClean="0">
                <a:sym typeface="Wingdings" pitchFamily="2" charset="2"/>
              </a:rPr>
              <a:t>e.g. Hydrogen peroxide = H</a:t>
            </a:r>
            <a:r>
              <a:rPr lang="en-US" sz="2000" baseline="-25000" dirty="0" smtClean="0">
                <a:sym typeface="Wingdings" pitchFamily="2" charset="2"/>
              </a:rPr>
              <a:t>2</a:t>
            </a:r>
            <a:r>
              <a:rPr lang="en-US" sz="2000" dirty="0" smtClean="0">
                <a:sym typeface="Wingdings" pitchFamily="2" charset="2"/>
              </a:rPr>
              <a:t>O</a:t>
            </a:r>
            <a:r>
              <a:rPr lang="en-US" sz="2000" baseline="-25000" dirty="0" smtClean="0">
                <a:sym typeface="Wingdings" pitchFamily="2" charset="2"/>
              </a:rPr>
              <a:t>2</a:t>
            </a:r>
          </a:p>
          <a:p>
            <a:pPr eaLnBrk="1" hangingPunct="1">
              <a:lnSpc>
                <a:spcPct val="90000"/>
              </a:lnSpc>
            </a:pPr>
            <a:r>
              <a:rPr lang="en-US" sz="2400" u="sng" dirty="0" smtClean="0"/>
              <a:t>Structural Formula</a:t>
            </a:r>
            <a:r>
              <a:rPr lang="en-US" sz="2400" dirty="0" smtClean="0"/>
              <a:t> </a:t>
            </a:r>
            <a:r>
              <a:rPr lang="en-US" sz="2400" dirty="0" smtClean="0">
                <a:sym typeface="Wingdings" pitchFamily="2" charset="2"/>
              </a:rPr>
              <a:t> shows the number of atoms and the bonds between them (the relative placement and connections of atoms in the molecule)</a:t>
            </a:r>
          </a:p>
          <a:p>
            <a:pPr lvl="1" eaLnBrk="1" hangingPunct="1">
              <a:lnSpc>
                <a:spcPct val="90000"/>
              </a:lnSpc>
            </a:pPr>
            <a:r>
              <a:rPr lang="en-US" sz="2000" dirty="0" smtClean="0"/>
              <a:t>e.g. Hydrogen peroxide = H—O—O—H </a:t>
            </a:r>
          </a:p>
        </p:txBody>
      </p:sp>
      <p:sp>
        <p:nvSpPr>
          <p:cNvPr id="72708"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D2A59A6B-F5F9-45D7-B55A-ABBD1C67A8C5}" type="slidenum">
              <a:rPr lang="en-US" u="none" smtClean="0"/>
              <a:pPr eaLnBrk="1" hangingPunct="1"/>
              <a:t>78</a:t>
            </a:fld>
            <a:endParaRPr lang="en-US" u="none" smtClean="0"/>
          </a:p>
        </p:txBody>
      </p:sp>
      <p:sp>
        <p:nvSpPr>
          <p:cNvPr id="72706" name="Rectangle 2"/>
          <p:cNvSpPr>
            <a:spLocks noGrp="1" noChangeArrowheads="1"/>
          </p:cNvSpPr>
          <p:nvPr>
            <p:ph type="title"/>
          </p:nvPr>
        </p:nvSpPr>
        <p:spPr>
          <a:xfrm>
            <a:off x="1155700" y="76200"/>
            <a:ext cx="7150100" cy="639762"/>
          </a:xfrm>
        </p:spPr>
        <p:txBody>
          <a:bodyPr>
            <a:normAutofit fontScale="90000"/>
          </a:bodyPr>
          <a:lstStyle/>
          <a:p>
            <a:pPr eaLnBrk="1" hangingPunct="1"/>
            <a:r>
              <a:rPr lang="en-US" sz="4000" dirty="0" smtClean="0"/>
              <a:t>Chemical Formulas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7"/>
          <p:cNvSpPr>
            <a:spLocks noGrp="1" noChangeArrowheads="1"/>
          </p:cNvSpPr>
          <p:nvPr>
            <p:ph idx="1"/>
          </p:nvPr>
        </p:nvSpPr>
        <p:spPr>
          <a:xfrm>
            <a:off x="457200" y="914400"/>
            <a:ext cx="8229600" cy="4830763"/>
          </a:xfrm>
        </p:spPr>
        <p:txBody>
          <a:bodyPr/>
          <a:lstStyle/>
          <a:p>
            <a:pPr eaLnBrk="1" hangingPunct="1">
              <a:lnSpc>
                <a:spcPct val="120000"/>
              </a:lnSpc>
            </a:pPr>
            <a:r>
              <a:rPr lang="en-US" dirty="0" smtClean="0"/>
              <a:t>All ionic compounds give the positive ion (</a:t>
            </a:r>
            <a:r>
              <a:rPr lang="en-US" dirty="0" err="1" smtClean="0"/>
              <a:t>cation</a:t>
            </a:r>
            <a:r>
              <a:rPr lang="en-US" dirty="0" smtClean="0"/>
              <a:t>) first and the negative ion (anion) second.</a:t>
            </a:r>
          </a:p>
          <a:p>
            <a:pPr lvl="1" eaLnBrk="1" hangingPunct="1">
              <a:lnSpc>
                <a:spcPct val="120000"/>
              </a:lnSpc>
              <a:buFont typeface="Wingdings" pitchFamily="2" charset="2"/>
              <a:buChar char="Ø"/>
            </a:pPr>
            <a:r>
              <a:rPr lang="en-US" dirty="0" smtClean="0"/>
              <a:t>Compounds Formed from Monatomic Ions</a:t>
            </a:r>
          </a:p>
          <a:p>
            <a:pPr lvl="1" eaLnBrk="1" hangingPunct="1">
              <a:lnSpc>
                <a:spcPct val="120000"/>
              </a:lnSpc>
              <a:buFont typeface="Wingdings" pitchFamily="2" charset="2"/>
              <a:buChar char="Ø"/>
            </a:pPr>
            <a:r>
              <a:rPr lang="en-US" dirty="0" smtClean="0"/>
              <a:t>Compounds with Metals that can form more than one ion</a:t>
            </a:r>
          </a:p>
          <a:p>
            <a:pPr lvl="1" eaLnBrk="1" hangingPunct="1">
              <a:lnSpc>
                <a:spcPct val="120000"/>
              </a:lnSpc>
              <a:buFont typeface="Wingdings" pitchFamily="2" charset="2"/>
              <a:buChar char="Ø"/>
            </a:pPr>
            <a:r>
              <a:rPr lang="en-US" dirty="0" smtClean="0"/>
              <a:t>Compounds Formed from Polyatomic Ions</a:t>
            </a:r>
          </a:p>
          <a:p>
            <a:pPr lvl="1" eaLnBrk="1" hangingPunct="1">
              <a:lnSpc>
                <a:spcPct val="120000"/>
              </a:lnSpc>
              <a:buFont typeface="Wingdings" pitchFamily="2" charset="2"/>
              <a:buChar char="Ø"/>
            </a:pPr>
            <a:r>
              <a:rPr lang="en-US" dirty="0" smtClean="0"/>
              <a:t>Families of </a:t>
            </a:r>
            <a:r>
              <a:rPr lang="en-US" dirty="0" err="1" smtClean="0"/>
              <a:t>Oxoanions</a:t>
            </a:r>
            <a:endParaRPr lang="en-US" dirty="0" smtClean="0"/>
          </a:p>
          <a:p>
            <a:pPr lvl="1" eaLnBrk="1" hangingPunct="1">
              <a:lnSpc>
                <a:spcPct val="120000"/>
              </a:lnSpc>
              <a:buFont typeface="Wingdings" pitchFamily="2" charset="2"/>
              <a:buChar char="Ø"/>
            </a:pPr>
            <a:r>
              <a:rPr lang="en-US" dirty="0" smtClean="0"/>
              <a:t>Hydrated Ionic Compounds</a:t>
            </a:r>
          </a:p>
          <a:p>
            <a:pPr lvl="1" eaLnBrk="1" hangingPunct="1">
              <a:lnSpc>
                <a:spcPct val="120000"/>
              </a:lnSpc>
              <a:buFont typeface="Wingdings" pitchFamily="2" charset="2"/>
              <a:buChar char="Ø"/>
            </a:pPr>
            <a:r>
              <a:rPr lang="en-US" dirty="0" smtClean="0"/>
              <a:t>Naming Acids</a:t>
            </a:r>
          </a:p>
        </p:txBody>
      </p:sp>
      <p:sp>
        <p:nvSpPr>
          <p:cNvPr id="7373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9D329B45-5CD2-4C34-9155-FC501B17ED11}" type="slidenum">
              <a:rPr lang="en-US" u="none" smtClean="0"/>
              <a:pPr eaLnBrk="1" hangingPunct="1"/>
              <a:t>79</a:t>
            </a:fld>
            <a:endParaRPr lang="en-US" u="none" smtClean="0"/>
          </a:p>
        </p:txBody>
      </p:sp>
      <p:sp>
        <p:nvSpPr>
          <p:cNvPr id="73730" name="Rectangle 6"/>
          <p:cNvSpPr>
            <a:spLocks noGrp="1" noChangeArrowheads="1"/>
          </p:cNvSpPr>
          <p:nvPr>
            <p:ph type="title"/>
          </p:nvPr>
        </p:nvSpPr>
        <p:spPr>
          <a:xfrm>
            <a:off x="1143000" y="76200"/>
            <a:ext cx="7150100" cy="868362"/>
          </a:xfrm>
        </p:spPr>
        <p:txBody>
          <a:bodyPr/>
          <a:lstStyle/>
          <a:p>
            <a:pPr eaLnBrk="1" hangingPunct="1"/>
            <a:r>
              <a:rPr lang="en-US" dirty="0" smtClean="0"/>
              <a:t>Naming Ionic Compounds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685800"/>
            <a:ext cx="8229600" cy="5211763"/>
          </a:xfrm>
        </p:spPr>
        <p:txBody>
          <a:bodyPr/>
          <a:lstStyle/>
          <a:p>
            <a:pPr marL="381000" indent="-381000" eaLnBrk="1" hangingPunct="1">
              <a:lnSpc>
                <a:spcPct val="80000"/>
              </a:lnSpc>
              <a:buFontTx/>
              <a:buAutoNum type="arabicPeriod"/>
            </a:pPr>
            <a:r>
              <a:rPr lang="en-US" sz="2000" smtClean="0"/>
              <a:t>A box of marbles contains three types of marbles: yellow marbles weigh 1.0 g each, purple marbles 2.0 g each, and red marbles 3.0 g each.  Each type makes up a fraction of the total mass of marbles, 16.0 g.  There are 3 yellow marbles, 2 purple marbles, and 3 red marbles.  Find the mass fraction/percent of each color of marble in the box. </a:t>
            </a:r>
            <a:br>
              <a:rPr lang="en-US" sz="2000" smtClean="0"/>
            </a:br>
            <a:r>
              <a:rPr lang="en-US" sz="2000" smtClean="0"/>
              <a:t/>
            </a:r>
            <a:br>
              <a:rPr lang="en-US" sz="2000" smtClean="0"/>
            </a:br>
            <a:r>
              <a:rPr lang="en-US" sz="2000" smtClean="0"/>
              <a:t/>
            </a:r>
            <a:br>
              <a:rPr lang="en-US" sz="2000" smtClean="0"/>
            </a:br>
            <a:r>
              <a:rPr lang="en-US" sz="2000" smtClean="0"/>
              <a:t/>
            </a:r>
            <a:br>
              <a:rPr lang="en-US" sz="2000" smtClean="0"/>
            </a:br>
            <a:r>
              <a:rPr lang="en-US" sz="2000" smtClean="0"/>
              <a:t/>
            </a:r>
            <a:br>
              <a:rPr lang="en-US" sz="2000" smtClean="0"/>
            </a:br>
            <a:r>
              <a:rPr lang="en-US" sz="2000" smtClean="0"/>
              <a:t/>
            </a:r>
            <a:br>
              <a:rPr lang="en-US" sz="2000" smtClean="0"/>
            </a:br>
            <a:endParaRPr lang="en-US" sz="2000" smtClean="0"/>
          </a:p>
          <a:p>
            <a:pPr marL="381000" indent="-381000" eaLnBrk="1" hangingPunct="1">
              <a:lnSpc>
                <a:spcPct val="80000"/>
              </a:lnSpc>
              <a:buFontTx/>
              <a:buAutoNum type="arabicPeriod"/>
            </a:pPr>
            <a:r>
              <a:rPr lang="en-US" sz="2000" smtClean="0"/>
              <a:t>A 20.0 g sample of calcium carbonate contains the following elemental mass composition: 8.0 g calcium, 2.4 g carbon, 9.6 g oxygen.  Find the mass fraction/percent of each element in  the compound.</a:t>
            </a:r>
            <a:br>
              <a:rPr lang="en-US" sz="2000" smtClean="0"/>
            </a:br>
            <a:endParaRPr lang="en-US" sz="2000" smtClean="0"/>
          </a:p>
        </p:txBody>
      </p:sp>
      <p:sp>
        <p:nvSpPr>
          <p:cNvPr id="11268"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FAF7E6B-1818-44C4-A65C-F5C963AEC7A7}" type="slidenum">
              <a:rPr lang="en-US" u="none" smtClean="0"/>
              <a:pPr eaLnBrk="1" hangingPunct="1"/>
              <a:t>8</a:t>
            </a:fld>
            <a:endParaRPr lang="en-US" u="none" smtClean="0"/>
          </a:p>
        </p:txBody>
      </p:sp>
      <p:sp>
        <p:nvSpPr>
          <p:cNvPr id="11266" name="Rectangle 2"/>
          <p:cNvSpPr>
            <a:spLocks noGrp="1" noChangeArrowheads="1"/>
          </p:cNvSpPr>
          <p:nvPr>
            <p:ph type="title"/>
          </p:nvPr>
        </p:nvSpPr>
        <p:spPr>
          <a:xfrm>
            <a:off x="762000" y="76200"/>
            <a:ext cx="8151813" cy="563563"/>
          </a:xfrm>
        </p:spPr>
        <p:txBody>
          <a:bodyPr/>
          <a:lstStyle/>
          <a:p>
            <a:pPr eaLnBrk="1" hangingPunct="1"/>
            <a:r>
              <a:rPr lang="en-US" sz="2800" smtClean="0"/>
              <a:t>Mass Fraction/Percent Example Problems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457200" y="1066800"/>
            <a:ext cx="8229600" cy="5059363"/>
          </a:xfrm>
        </p:spPr>
        <p:txBody>
          <a:bodyPr/>
          <a:lstStyle/>
          <a:p>
            <a:pPr eaLnBrk="1" hangingPunct="1"/>
            <a:r>
              <a:rPr lang="en-US" sz="2800" smtClean="0"/>
              <a:t>Composed of ions of two elements</a:t>
            </a:r>
          </a:p>
          <a:p>
            <a:pPr eaLnBrk="1" hangingPunct="1"/>
            <a:r>
              <a:rPr lang="en-US" sz="2800" smtClean="0"/>
              <a:t>The name of the cation is the same as the name of the metal.</a:t>
            </a:r>
          </a:p>
          <a:p>
            <a:pPr eaLnBrk="1" hangingPunct="1"/>
            <a:r>
              <a:rPr lang="en-US" sz="2800" smtClean="0"/>
              <a:t>The name of the anion takes the root of the nonmetal name and adds the suffix “–ide”</a:t>
            </a:r>
          </a:p>
          <a:p>
            <a:pPr eaLnBrk="1" hangingPunct="1"/>
            <a:r>
              <a:rPr lang="en-US" sz="2800" smtClean="0"/>
              <a:t>The formula unit gives the relative numbers of cations and anions in the compound.</a:t>
            </a:r>
          </a:p>
          <a:p>
            <a:pPr lvl="1" eaLnBrk="1" hangingPunct="1"/>
            <a:r>
              <a:rPr lang="en-US" sz="2400" smtClean="0"/>
              <a:t>Ionic compounds generally have only empirical formulas.</a:t>
            </a:r>
          </a:p>
          <a:p>
            <a:pPr lvl="1" eaLnBrk="1" hangingPunct="1"/>
            <a:r>
              <a:rPr lang="en-US" sz="2400" smtClean="0"/>
              <a:t>Compounds of mercury and peroxides of alkali metals are the only two common exceptions.</a:t>
            </a:r>
          </a:p>
        </p:txBody>
      </p:sp>
      <p:sp>
        <p:nvSpPr>
          <p:cNvPr id="74756"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2349E9D6-93C4-444D-995A-3F0B3CAFBF79}" type="slidenum">
              <a:rPr lang="en-US" u="none" smtClean="0"/>
              <a:pPr eaLnBrk="1" hangingPunct="1"/>
              <a:t>80</a:t>
            </a:fld>
            <a:endParaRPr lang="en-US" u="none" smtClean="0"/>
          </a:p>
        </p:txBody>
      </p:sp>
      <p:sp>
        <p:nvSpPr>
          <p:cNvPr id="74754" name="Rectangle 2"/>
          <p:cNvSpPr>
            <a:spLocks noGrp="1" noChangeArrowheads="1"/>
          </p:cNvSpPr>
          <p:nvPr>
            <p:ph type="title"/>
          </p:nvPr>
        </p:nvSpPr>
        <p:spPr>
          <a:xfrm>
            <a:off x="762000" y="274638"/>
            <a:ext cx="7923213" cy="487362"/>
          </a:xfrm>
        </p:spPr>
        <p:txBody>
          <a:bodyPr>
            <a:normAutofit fontScale="90000"/>
          </a:bodyPr>
          <a:lstStyle/>
          <a:p>
            <a:pPr eaLnBrk="1" hangingPunct="1"/>
            <a:r>
              <a:rPr lang="en-US" sz="3200" dirty="0" smtClean="0"/>
              <a:t>Compounds Formed from Monatomic Ions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87"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6893F858-7CCD-45EC-9756-4079C9D6CF4C}" type="slidenum">
              <a:rPr lang="en-US" u="none" smtClean="0"/>
              <a:pPr eaLnBrk="1" hangingPunct="1"/>
              <a:t>81</a:t>
            </a:fld>
            <a:endParaRPr lang="en-US" u="none" smtClean="0"/>
          </a:p>
        </p:txBody>
      </p:sp>
      <p:sp>
        <p:nvSpPr>
          <p:cNvPr id="75778" name="Rectangle 2"/>
          <p:cNvSpPr>
            <a:spLocks noGrp="1" noChangeArrowheads="1"/>
          </p:cNvSpPr>
          <p:nvPr>
            <p:ph type="title"/>
          </p:nvPr>
        </p:nvSpPr>
        <p:spPr>
          <a:xfrm>
            <a:off x="1079500" y="152400"/>
            <a:ext cx="7150100" cy="792162"/>
          </a:xfrm>
        </p:spPr>
        <p:txBody>
          <a:bodyPr/>
          <a:lstStyle/>
          <a:p>
            <a:pPr eaLnBrk="1" hangingPunct="1"/>
            <a:r>
              <a:rPr lang="en-US" smtClean="0"/>
              <a:t>Common Monatomic Ions</a:t>
            </a:r>
          </a:p>
        </p:txBody>
      </p:sp>
      <p:graphicFrame>
        <p:nvGraphicFramePr>
          <p:cNvPr id="273411" name="Group 3"/>
          <p:cNvGraphicFramePr>
            <a:graphicFrameLocks noGrp="1"/>
          </p:cNvGraphicFramePr>
          <p:nvPr/>
        </p:nvGraphicFramePr>
        <p:xfrm>
          <a:off x="809625" y="1371600"/>
          <a:ext cx="3000375" cy="4602240"/>
        </p:xfrm>
        <a:graphic>
          <a:graphicData uri="http://schemas.openxmlformats.org/drawingml/2006/table">
            <a:tbl>
              <a:tblPr/>
              <a:tblGrid>
                <a:gridCol w="795338"/>
                <a:gridCol w="884237"/>
                <a:gridCol w="1320800"/>
              </a:tblGrid>
              <a:tr h="33525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Cations</a:t>
                      </a:r>
                    </a:p>
                  </a:txBody>
                  <a:tcPr marT="45712" marB="4571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en-US"/>
                    </a:p>
                  </a:txBody>
                  <a:tcPr/>
                </a:tc>
                <a:tc hMerge="1">
                  <a:txBody>
                    <a:bodyPr/>
                    <a:lstStyle/>
                    <a:p>
                      <a:endParaRPr lang="en-US"/>
                    </a:p>
                  </a:txBody>
                  <a:tcPr/>
                </a:tc>
              </a:tr>
              <a:tr h="3047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Charge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Formula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Name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H</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Hydrogen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Li</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Lithium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Na</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Sodium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K</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Potassium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Cs</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Cesium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Ag</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Silver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2</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Mg</a:t>
                      </a:r>
                      <a:r>
                        <a:rPr kumimoji="0" lang="en-US" sz="1400" b="1" i="0" u="none" strike="noStrike" cap="none" normalizeH="0" baseline="30000" smtClean="0">
                          <a:ln>
                            <a:noFill/>
                          </a:ln>
                          <a:solidFill>
                            <a:schemeClr val="tx1"/>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Magnesium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Ca</a:t>
                      </a:r>
                      <a:r>
                        <a:rPr kumimoji="0" lang="en-US" sz="1400" b="1" i="0" u="none" strike="noStrike" cap="none" normalizeH="0" baseline="30000" smtClean="0">
                          <a:ln>
                            <a:noFill/>
                          </a:ln>
                          <a:solidFill>
                            <a:schemeClr val="tx1"/>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Calcium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Sr</a:t>
                      </a:r>
                      <a:r>
                        <a:rPr kumimoji="0" lang="en-US" sz="1400" b="0" i="0" u="none" strike="noStrike" cap="none" normalizeH="0" baseline="30000" smtClean="0">
                          <a:ln>
                            <a:noFill/>
                          </a:ln>
                          <a:solidFill>
                            <a:schemeClr val="tx1"/>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Strontium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Ba</a:t>
                      </a:r>
                      <a:r>
                        <a:rPr kumimoji="0" lang="en-US" sz="1400" b="1" i="0" u="none" strike="noStrike" cap="none" normalizeH="0" baseline="30000" smtClean="0">
                          <a:ln>
                            <a:noFill/>
                          </a:ln>
                          <a:solidFill>
                            <a:schemeClr val="tx1"/>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Barium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Zn</a:t>
                      </a:r>
                      <a:r>
                        <a:rPr kumimoji="0" lang="en-US" sz="1400" b="1" i="0" u="none" strike="noStrike" cap="none" normalizeH="0" baseline="30000" smtClean="0">
                          <a:ln>
                            <a:noFill/>
                          </a:ln>
                          <a:solidFill>
                            <a:schemeClr val="tx1"/>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Zinc</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Cd</a:t>
                      </a:r>
                      <a:r>
                        <a:rPr kumimoji="0" lang="en-US" sz="1400" b="0" i="0" u="none" strike="noStrike" cap="none" normalizeH="0" baseline="30000" smtClean="0">
                          <a:ln>
                            <a:noFill/>
                          </a:ln>
                          <a:solidFill>
                            <a:schemeClr val="tx1"/>
                          </a:solidFill>
                          <a:effectLst/>
                          <a:latin typeface="Arial" pitchFamily="34" charset="0"/>
                          <a:cs typeface="Arial" pitchFamily="34" charset="0"/>
                        </a:rPr>
                        <a:t>2+</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Cadmium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3</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Al</a:t>
                      </a:r>
                      <a:r>
                        <a:rPr kumimoji="0" lang="en-US" sz="1400" b="1" i="0" u="none" strike="noStrike" cap="none" normalizeH="0" baseline="30000" smtClean="0">
                          <a:ln>
                            <a:noFill/>
                          </a:ln>
                          <a:solidFill>
                            <a:schemeClr val="tx1"/>
                          </a:solidFill>
                          <a:effectLst/>
                          <a:latin typeface="Arial" pitchFamily="34" charset="0"/>
                          <a:cs typeface="Arial" pitchFamily="34" charset="0"/>
                        </a:rPr>
                        <a:t>3+</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Aluminum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graphicFrame>
        <p:nvGraphicFramePr>
          <p:cNvPr id="273475" name="Group 67"/>
          <p:cNvGraphicFramePr>
            <a:graphicFrameLocks noGrp="1"/>
          </p:cNvGraphicFramePr>
          <p:nvPr/>
        </p:nvGraphicFramePr>
        <p:xfrm>
          <a:off x="4772025" y="1371600"/>
          <a:ext cx="3000375" cy="3078240"/>
        </p:xfrm>
        <a:graphic>
          <a:graphicData uri="http://schemas.openxmlformats.org/drawingml/2006/table">
            <a:tbl>
              <a:tblPr/>
              <a:tblGrid>
                <a:gridCol w="795338"/>
                <a:gridCol w="884237"/>
                <a:gridCol w="1320800"/>
              </a:tblGrid>
              <a:tr h="335247">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Anions</a:t>
                      </a:r>
                    </a:p>
                  </a:txBody>
                  <a:tcPr marT="45708" marB="4570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hMerge="1">
                  <a:txBody>
                    <a:bodyPr/>
                    <a:lstStyle/>
                    <a:p>
                      <a:endParaRPr lang="en-US"/>
                    </a:p>
                  </a:txBody>
                  <a:tcPr/>
                </a:tc>
                <a:tc hMerge="1">
                  <a:txBody>
                    <a:bodyPr/>
                    <a:lstStyle/>
                    <a:p>
                      <a:endParaRPr lang="en-US"/>
                    </a:p>
                  </a:txBody>
                  <a:tcPr/>
                </a:tc>
              </a:tr>
              <a:tr h="3047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Charge</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Formula</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Name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H</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Hydride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F</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Fluoride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Cl</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Chloride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Br</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Bromide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I</a:t>
                      </a:r>
                      <a:r>
                        <a:rPr kumimoji="0" lang="en-US" sz="1400" b="1"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Iodide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2</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O</a:t>
                      </a:r>
                      <a:r>
                        <a:rPr kumimoji="0" lang="en-US" sz="1400" b="1" i="0" u="none" strike="noStrike" cap="none" normalizeH="0" baseline="30000" smtClean="0">
                          <a:ln>
                            <a:noFill/>
                          </a:ln>
                          <a:solidFill>
                            <a:schemeClr val="tx1"/>
                          </a:solidFill>
                          <a:effectLst/>
                          <a:latin typeface="Arial" pitchFamily="34" charset="0"/>
                          <a:cs typeface="Arial" pitchFamily="34" charset="0"/>
                        </a:rPr>
                        <a:t>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Oxide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30000" smtClean="0">
                        <a:ln>
                          <a:noFill/>
                        </a:ln>
                        <a:solidFill>
                          <a:schemeClr val="tx1"/>
                        </a:solidFill>
                        <a:effectLst/>
                        <a:latin typeface="Arial" pitchFamily="34" charset="0"/>
                        <a:cs typeface="Arial" pitchFamily="34"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S</a:t>
                      </a:r>
                      <a:r>
                        <a:rPr kumimoji="0" lang="en-US" sz="1400" b="1" i="0" u="none" strike="noStrike" cap="none" normalizeH="0" baseline="30000" smtClean="0">
                          <a:ln>
                            <a:noFill/>
                          </a:ln>
                          <a:solidFill>
                            <a:schemeClr val="tx1"/>
                          </a:solidFill>
                          <a:effectLst/>
                          <a:latin typeface="Arial" pitchFamily="34" charset="0"/>
                          <a:cs typeface="Arial" pitchFamily="34" charset="0"/>
                        </a:rPr>
                        <a:t>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Sulfide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4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3</a:t>
                      </a:r>
                      <a:r>
                        <a:rPr kumimoji="0" lang="en-US" sz="1400" b="0" i="0" u="none" strike="noStrike" cap="none" normalizeH="0" baseline="30000" smtClean="0">
                          <a:ln>
                            <a:noFill/>
                          </a:ln>
                          <a:solidFill>
                            <a:schemeClr val="tx1"/>
                          </a:solidFill>
                          <a:effectLst/>
                          <a:latin typeface="Arial" pitchFamily="34" charset="0"/>
                          <a:cs typeface="Arial" pitchFamily="34" charset="0"/>
                        </a:rPr>
                        <a: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N</a:t>
                      </a:r>
                      <a:r>
                        <a:rPr kumimoji="0" lang="en-US" sz="1400" b="0" i="0" u="none" strike="noStrike" cap="none" normalizeH="0" baseline="30000" smtClean="0">
                          <a:ln>
                            <a:noFill/>
                          </a:ln>
                          <a:solidFill>
                            <a:schemeClr val="tx1"/>
                          </a:solidFill>
                          <a:effectLst/>
                          <a:latin typeface="Arial" pitchFamily="34" charset="0"/>
                          <a:cs typeface="Arial" pitchFamily="34" charset="0"/>
                        </a:rPr>
                        <a:t>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Nitride</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791200"/>
          </a:xfrm>
        </p:spPr>
        <p:txBody>
          <a:bodyPr>
            <a:normAutofit fontScale="92500" lnSpcReduction="20000"/>
          </a:bodyPr>
          <a:lstStyle/>
          <a:p>
            <a:pPr marL="109728" indent="0">
              <a:buNone/>
            </a:pPr>
            <a:r>
              <a:rPr lang="en-US" sz="2000" dirty="0" smtClean="0"/>
              <a:t>Find the charge of the monatomic ion formed from each element.  Then, determine the ionic compounds that are formed from the following elements. Name the compound.</a:t>
            </a:r>
          </a:p>
          <a:p>
            <a:pPr marL="566928" lvl="0" indent="-457200">
              <a:buFont typeface="+mj-lt"/>
              <a:buAutoNum type="arabicPeriod"/>
            </a:pPr>
            <a:r>
              <a:rPr lang="en-US" sz="2000" dirty="0" smtClean="0"/>
              <a:t>Lithium </a:t>
            </a:r>
            <a:r>
              <a:rPr lang="en-US" sz="2000" dirty="0"/>
              <a:t>and chlorine</a:t>
            </a:r>
            <a:br>
              <a:rPr lang="en-US" sz="2000" dirty="0"/>
            </a:br>
            <a:r>
              <a:rPr lang="en-US" sz="2000" dirty="0"/>
              <a:t/>
            </a:r>
            <a:br>
              <a:rPr lang="en-US" sz="2000" dirty="0"/>
            </a:br>
            <a:endParaRPr lang="en-US" sz="2000" dirty="0"/>
          </a:p>
          <a:p>
            <a:pPr marL="566928" lvl="0" indent="-457200">
              <a:buFont typeface="+mj-lt"/>
              <a:buAutoNum type="arabicPeriod"/>
            </a:pPr>
            <a:r>
              <a:rPr lang="en-US" sz="2000" dirty="0"/>
              <a:t>Sodium and oxygen</a:t>
            </a:r>
            <a:br>
              <a:rPr lang="en-US" sz="2000" dirty="0"/>
            </a:br>
            <a:r>
              <a:rPr lang="en-US" sz="2000" dirty="0"/>
              <a:t/>
            </a:r>
            <a:br>
              <a:rPr lang="en-US" sz="2000" dirty="0"/>
            </a:br>
            <a:endParaRPr lang="en-US" sz="2000" dirty="0"/>
          </a:p>
          <a:p>
            <a:pPr marL="566928" lvl="0" indent="-457200">
              <a:buFont typeface="+mj-lt"/>
              <a:buAutoNum type="arabicPeriod"/>
            </a:pPr>
            <a:r>
              <a:rPr lang="en-US" sz="2000" dirty="0"/>
              <a:t>Calcium and chlorine</a:t>
            </a:r>
            <a:br>
              <a:rPr lang="en-US" sz="2000" dirty="0"/>
            </a:br>
            <a:r>
              <a:rPr lang="en-US" sz="2000" dirty="0"/>
              <a:t/>
            </a:r>
            <a:br>
              <a:rPr lang="en-US" sz="2000" dirty="0"/>
            </a:br>
            <a:endParaRPr lang="en-US" sz="2000" dirty="0"/>
          </a:p>
          <a:p>
            <a:pPr marL="566928" lvl="0" indent="-457200">
              <a:buFont typeface="+mj-lt"/>
              <a:buAutoNum type="arabicPeriod"/>
            </a:pPr>
            <a:r>
              <a:rPr lang="en-US" sz="2000" dirty="0"/>
              <a:t>Beryllium and iodine</a:t>
            </a:r>
            <a:br>
              <a:rPr lang="en-US" sz="2000" dirty="0"/>
            </a:br>
            <a:r>
              <a:rPr lang="en-US" sz="2000" dirty="0"/>
              <a:t/>
            </a:r>
            <a:br>
              <a:rPr lang="en-US" sz="2000" dirty="0"/>
            </a:br>
            <a:endParaRPr lang="en-US" sz="2000" dirty="0"/>
          </a:p>
          <a:p>
            <a:pPr marL="566928" lvl="0" indent="-457200">
              <a:buFont typeface="+mj-lt"/>
              <a:buAutoNum type="arabicPeriod"/>
            </a:pPr>
            <a:r>
              <a:rPr lang="en-US" sz="2000" dirty="0"/>
              <a:t>Barium and sulfur</a:t>
            </a:r>
            <a:br>
              <a:rPr lang="en-US" sz="2000" dirty="0"/>
            </a:br>
            <a:r>
              <a:rPr lang="en-US" sz="2000" dirty="0"/>
              <a:t/>
            </a:r>
            <a:br>
              <a:rPr lang="en-US" sz="2000" dirty="0"/>
            </a:br>
            <a:endParaRPr lang="en-US" sz="2000" dirty="0"/>
          </a:p>
          <a:p>
            <a:pPr marL="566928" indent="-457200">
              <a:buFont typeface="+mj-lt"/>
              <a:buAutoNum type="arabicPeriod"/>
            </a:pPr>
            <a:r>
              <a:rPr lang="en-US" sz="2000" dirty="0"/>
              <a:t>Lithium and </a:t>
            </a:r>
            <a:r>
              <a:rPr lang="en-US" sz="2000" dirty="0" smtClean="0"/>
              <a:t>nitrogen</a:t>
            </a:r>
          </a:p>
          <a:p>
            <a:pPr marL="109728" lvl="0" indent="0">
              <a:buNone/>
            </a:pPr>
            <a:r>
              <a:rPr lang="en-US" sz="2000" dirty="0"/>
              <a:t/>
            </a:r>
            <a:br>
              <a:rPr lang="en-US" sz="2000" dirty="0"/>
            </a:br>
            <a:endParaRPr lang="en-US" sz="2000" dirty="0" smtClean="0"/>
          </a:p>
          <a:p>
            <a:endParaRPr lang="en-US" dirty="0"/>
          </a:p>
        </p:txBody>
      </p:sp>
      <p:sp>
        <p:nvSpPr>
          <p:cNvPr id="3" name="Slide Number Placeholder 2"/>
          <p:cNvSpPr>
            <a:spLocks noGrp="1"/>
          </p:cNvSpPr>
          <p:nvPr>
            <p:ph type="sldNum" sz="quarter" idx="12"/>
          </p:nvPr>
        </p:nvSpPr>
        <p:spPr/>
        <p:txBody>
          <a:bodyPr/>
          <a:lstStyle/>
          <a:p>
            <a:pPr>
              <a:defRPr/>
            </a:pPr>
            <a:fld id="{80B4DDAD-3BD3-4EED-8DD8-AE752249E4A3}" type="slidenum">
              <a:rPr lang="en-US" smtClean="0"/>
              <a:pPr>
                <a:defRPr/>
              </a:pPr>
              <a:t>82</a:t>
            </a:fld>
            <a:endParaRPr lang="en-US" dirty="0"/>
          </a:p>
        </p:txBody>
      </p:sp>
      <p:sp>
        <p:nvSpPr>
          <p:cNvPr id="4" name="Title 3"/>
          <p:cNvSpPr>
            <a:spLocks noGrp="1"/>
          </p:cNvSpPr>
          <p:nvPr>
            <p:ph type="title"/>
          </p:nvPr>
        </p:nvSpPr>
        <p:spPr>
          <a:xfrm>
            <a:off x="0" y="0"/>
            <a:ext cx="9144000" cy="990600"/>
          </a:xfrm>
        </p:spPr>
        <p:txBody>
          <a:bodyPr>
            <a:normAutofit fontScale="90000"/>
          </a:bodyPr>
          <a:lstStyle/>
          <a:p>
            <a:r>
              <a:rPr lang="en-US" dirty="0" smtClean="0"/>
              <a:t>Naming Ionic Compounds Examples</a:t>
            </a:r>
            <a:endParaRPr lang="en-US" dirty="0"/>
          </a:p>
        </p:txBody>
      </p:sp>
      <p:sp>
        <p:nvSpPr>
          <p:cNvPr id="5" name="TextBox 4"/>
          <p:cNvSpPr txBox="1"/>
          <p:nvPr/>
        </p:nvSpPr>
        <p:spPr>
          <a:xfrm>
            <a:off x="4844469" y="1447800"/>
            <a:ext cx="4528131" cy="5078313"/>
          </a:xfrm>
          <a:prstGeom prst="rect">
            <a:avLst/>
          </a:prstGeom>
          <a:noFill/>
        </p:spPr>
        <p:txBody>
          <a:bodyPr wrap="square" rtlCol="0">
            <a:spAutoFit/>
          </a:bodyPr>
          <a:lstStyle/>
          <a:p>
            <a:pPr marL="452628" lvl="0" indent="-342900">
              <a:buFont typeface="+mj-lt"/>
              <a:buAutoNum type="arabicPeriod" startAt="7"/>
            </a:pPr>
            <a:r>
              <a:rPr lang="en-US" u="none" dirty="0"/>
              <a:t>Magnesium and selenium</a:t>
            </a:r>
            <a:br>
              <a:rPr lang="en-US" u="none" dirty="0"/>
            </a:br>
            <a:r>
              <a:rPr lang="en-US" u="none" dirty="0"/>
              <a:t/>
            </a:r>
            <a:br>
              <a:rPr lang="en-US" u="none" dirty="0"/>
            </a:br>
            <a:endParaRPr lang="en-US" u="none" dirty="0"/>
          </a:p>
          <a:p>
            <a:pPr marL="452628" lvl="0" indent="-342900">
              <a:buFont typeface="+mj-lt"/>
              <a:buAutoNum type="arabicPeriod" startAt="7"/>
            </a:pPr>
            <a:r>
              <a:rPr lang="en-US" u="none" dirty="0"/>
              <a:t>Aluminum and fluorine</a:t>
            </a:r>
            <a:br>
              <a:rPr lang="en-US" u="none" dirty="0"/>
            </a:br>
            <a:r>
              <a:rPr lang="en-US" u="none" dirty="0"/>
              <a:t/>
            </a:r>
            <a:br>
              <a:rPr lang="en-US" u="none" dirty="0"/>
            </a:br>
            <a:endParaRPr lang="en-US" u="none" dirty="0"/>
          </a:p>
          <a:p>
            <a:pPr marL="452628" lvl="0" indent="-342900">
              <a:buFont typeface="+mj-lt"/>
              <a:buAutoNum type="arabicPeriod" startAt="7"/>
            </a:pPr>
            <a:r>
              <a:rPr lang="en-US" u="none" dirty="0"/>
              <a:t>Zinc and sulfur</a:t>
            </a:r>
            <a:br>
              <a:rPr lang="en-US" u="none" dirty="0"/>
            </a:br>
            <a:r>
              <a:rPr lang="en-US" u="none" dirty="0"/>
              <a:t/>
            </a:r>
            <a:br>
              <a:rPr lang="en-US" u="none" dirty="0"/>
            </a:br>
            <a:endParaRPr lang="en-US" u="none" dirty="0"/>
          </a:p>
          <a:p>
            <a:pPr marL="452628" lvl="0" indent="-342900">
              <a:buFont typeface="+mj-lt"/>
              <a:buAutoNum type="arabicPeriod" startAt="7"/>
            </a:pPr>
            <a:r>
              <a:rPr lang="en-US" u="none" dirty="0"/>
              <a:t>Silver and bromine</a:t>
            </a:r>
            <a:br>
              <a:rPr lang="en-US" u="none" dirty="0"/>
            </a:br>
            <a:r>
              <a:rPr lang="en-US" u="none" dirty="0"/>
              <a:t/>
            </a:r>
            <a:br>
              <a:rPr lang="en-US" u="none" dirty="0"/>
            </a:br>
            <a:endParaRPr lang="en-US" u="none" dirty="0"/>
          </a:p>
          <a:p>
            <a:pPr marL="452628" lvl="0" indent="-342900">
              <a:buFont typeface="+mj-lt"/>
              <a:buAutoNum type="arabicPeriod" startAt="7"/>
            </a:pPr>
            <a:r>
              <a:rPr lang="en-US" u="none" dirty="0"/>
              <a:t>Potassium and oxygen</a:t>
            </a:r>
            <a:br>
              <a:rPr lang="en-US" u="none" dirty="0"/>
            </a:br>
            <a:r>
              <a:rPr lang="en-US" u="none" dirty="0"/>
              <a:t/>
            </a:r>
            <a:br>
              <a:rPr lang="en-US" u="none" dirty="0"/>
            </a:br>
            <a:endParaRPr lang="en-US" u="none" dirty="0"/>
          </a:p>
          <a:p>
            <a:pPr marL="452628" lvl="0" indent="-342900">
              <a:buFont typeface="+mj-lt"/>
              <a:buAutoNum type="arabicPeriod" startAt="7"/>
            </a:pPr>
            <a:r>
              <a:rPr lang="en-US" u="none" dirty="0"/>
              <a:t>Cadmium and iodine</a:t>
            </a:r>
            <a:br>
              <a:rPr lang="en-US" u="none" dirty="0"/>
            </a:br>
            <a:r>
              <a:rPr lang="en-US" u="none" dirty="0"/>
              <a:t/>
            </a:r>
            <a:br>
              <a:rPr lang="en-US" u="none" dirty="0"/>
            </a:br>
            <a:endParaRPr lang="en-US" u="none" dirty="0"/>
          </a:p>
        </p:txBody>
      </p:sp>
    </p:spTree>
    <p:extLst>
      <p:ext uri="{BB962C8B-B14F-4D97-AF65-F5344CB8AC3E}">
        <p14:creationId xmlns:p14="http://schemas.microsoft.com/office/powerpoint/2010/main" val="37476738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457200" y="1143000"/>
            <a:ext cx="8229600" cy="5059362"/>
          </a:xfrm>
        </p:spPr>
        <p:txBody>
          <a:bodyPr>
            <a:normAutofit/>
          </a:bodyPr>
          <a:lstStyle/>
          <a:p>
            <a:pPr eaLnBrk="1" hangingPunct="1">
              <a:lnSpc>
                <a:spcPct val="114000"/>
              </a:lnSpc>
            </a:pPr>
            <a:r>
              <a:rPr lang="en-US" sz="2400" dirty="0" smtClean="0"/>
              <a:t>Many metals, particularly transition metals, can form more than one ion, each with a particular charge.</a:t>
            </a:r>
          </a:p>
          <a:p>
            <a:pPr eaLnBrk="1" hangingPunct="1">
              <a:lnSpc>
                <a:spcPct val="114000"/>
              </a:lnSpc>
            </a:pPr>
            <a:r>
              <a:rPr lang="en-US" sz="2400" dirty="0" smtClean="0"/>
              <a:t>Names of compounds containing these elements include a Roman numeral within parentheses immediately after the metal ion’s name to indicate its ionic charge.</a:t>
            </a:r>
          </a:p>
          <a:p>
            <a:pPr lvl="1" eaLnBrk="1" hangingPunct="1">
              <a:lnSpc>
                <a:spcPct val="114000"/>
              </a:lnSpc>
            </a:pPr>
            <a:r>
              <a:rPr lang="en-US" sz="2400" dirty="0" smtClean="0"/>
              <a:t>Fe</a:t>
            </a:r>
            <a:r>
              <a:rPr lang="en-US" sz="2400" baseline="30000" dirty="0" smtClean="0"/>
              <a:t>2+</a:t>
            </a:r>
            <a:r>
              <a:rPr lang="en-US" sz="2400" dirty="0" smtClean="0"/>
              <a:t> is written iron (II)</a:t>
            </a:r>
          </a:p>
          <a:p>
            <a:pPr lvl="1" eaLnBrk="1" hangingPunct="1">
              <a:lnSpc>
                <a:spcPct val="114000"/>
              </a:lnSpc>
            </a:pPr>
            <a:r>
              <a:rPr lang="en-US" sz="2400" dirty="0" smtClean="0"/>
              <a:t>Fe</a:t>
            </a:r>
            <a:r>
              <a:rPr lang="en-US" sz="2400" baseline="30000" dirty="0" smtClean="0"/>
              <a:t>3+</a:t>
            </a:r>
            <a:r>
              <a:rPr lang="en-US" sz="2400" dirty="0" smtClean="0"/>
              <a:t> is written iron (III)</a:t>
            </a:r>
          </a:p>
          <a:p>
            <a:pPr eaLnBrk="1" hangingPunct="1">
              <a:lnSpc>
                <a:spcPct val="114000"/>
              </a:lnSpc>
            </a:pPr>
            <a:r>
              <a:rPr lang="en-US" sz="2400" dirty="0" smtClean="0"/>
              <a:t>In common names, the root of the metal is followed by either of two suffixes:</a:t>
            </a:r>
          </a:p>
          <a:p>
            <a:pPr lvl="1" eaLnBrk="1" hangingPunct="1">
              <a:lnSpc>
                <a:spcPct val="114000"/>
              </a:lnSpc>
            </a:pPr>
            <a:r>
              <a:rPr lang="en-US" sz="2400" dirty="0" smtClean="0"/>
              <a:t>The suffix “-</a:t>
            </a:r>
            <a:r>
              <a:rPr lang="en-US" sz="2400" dirty="0" err="1" smtClean="0"/>
              <a:t>ous</a:t>
            </a:r>
            <a:r>
              <a:rPr lang="en-US" sz="2400" dirty="0" smtClean="0"/>
              <a:t>” for the ion with the lower charge</a:t>
            </a:r>
          </a:p>
          <a:p>
            <a:pPr lvl="1" eaLnBrk="1" hangingPunct="1">
              <a:lnSpc>
                <a:spcPct val="114000"/>
              </a:lnSpc>
            </a:pPr>
            <a:r>
              <a:rPr lang="en-US" sz="2400" dirty="0" smtClean="0"/>
              <a:t>The suffix “-</a:t>
            </a:r>
            <a:r>
              <a:rPr lang="en-US" sz="2400" dirty="0" err="1" smtClean="0"/>
              <a:t>ic</a:t>
            </a:r>
            <a:r>
              <a:rPr lang="en-US" sz="2400" dirty="0" smtClean="0"/>
              <a:t>” for the ion with the higher charge</a:t>
            </a:r>
          </a:p>
        </p:txBody>
      </p:sp>
      <p:sp>
        <p:nvSpPr>
          <p:cNvPr id="76804"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7AB0A038-F445-4D25-B821-C1FB1D7614C5}" type="slidenum">
              <a:rPr lang="en-US" u="none" smtClean="0"/>
              <a:pPr eaLnBrk="1" hangingPunct="1"/>
              <a:t>83</a:t>
            </a:fld>
            <a:endParaRPr lang="en-US" u="none" smtClean="0"/>
          </a:p>
        </p:txBody>
      </p:sp>
      <p:sp>
        <p:nvSpPr>
          <p:cNvPr id="76802" name="Rectangle 2"/>
          <p:cNvSpPr>
            <a:spLocks noGrp="1" noChangeArrowheads="1"/>
          </p:cNvSpPr>
          <p:nvPr>
            <p:ph type="title"/>
          </p:nvPr>
        </p:nvSpPr>
        <p:spPr>
          <a:xfrm>
            <a:off x="534988" y="304800"/>
            <a:ext cx="8228012" cy="914400"/>
          </a:xfrm>
        </p:spPr>
        <p:txBody>
          <a:bodyPr>
            <a:normAutofit fontScale="90000"/>
          </a:bodyPr>
          <a:lstStyle/>
          <a:p>
            <a:pPr eaLnBrk="1" hangingPunct="1"/>
            <a:r>
              <a:rPr lang="en-US" sz="3400" dirty="0" smtClean="0"/>
              <a:t>Compounds with Metals that Can Form More than One Ion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112" name="Group 104"/>
          <p:cNvGraphicFramePr>
            <a:graphicFrameLocks noGrp="1"/>
          </p:cNvGraphicFramePr>
          <p:nvPr>
            <p:ph idx="1"/>
          </p:nvPr>
        </p:nvGraphicFramePr>
        <p:xfrm>
          <a:off x="533400" y="838200"/>
          <a:ext cx="8140700" cy="5486400"/>
        </p:xfrm>
        <a:graphic>
          <a:graphicData uri="http://schemas.openxmlformats.org/drawingml/2006/table">
            <a:tbl>
              <a:tblPr/>
              <a:tblGrid>
                <a:gridCol w="1238250"/>
                <a:gridCol w="1492250"/>
                <a:gridCol w="2209800"/>
                <a:gridCol w="3200400"/>
              </a:tblGrid>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Element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Ion Formula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Systematic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Common (Trivial) Name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Chromium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Cr</a:t>
                      </a:r>
                      <a:r>
                        <a:rPr kumimoji="0" lang="en-US" sz="1800" b="0" i="0" u="none" strike="noStrike" cap="none" normalizeH="0" baseline="30000" smtClean="0">
                          <a:ln>
                            <a:noFill/>
                          </a:ln>
                          <a:solidFill>
                            <a:schemeClr val="tx1"/>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Chromium(II)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chromous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Cr</a:t>
                      </a:r>
                      <a:r>
                        <a:rPr kumimoji="0" lang="en-US" sz="1800" b="0" i="0" u="none" strike="noStrike" cap="none" normalizeH="0" baseline="30000" smtClean="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Chromium(III)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chromic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Cobalt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Co</a:t>
                      </a:r>
                      <a:r>
                        <a:rPr kumimoji="0" lang="en-US" sz="1800" b="0" i="0" u="none" strike="noStrike" cap="none" normalizeH="0" baseline="30000" smtClean="0">
                          <a:ln>
                            <a:noFill/>
                          </a:ln>
                          <a:solidFill>
                            <a:schemeClr val="tx1"/>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Cobalt(II)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Cobaltous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Co</a:t>
                      </a:r>
                      <a:r>
                        <a:rPr kumimoji="0" lang="en-US" sz="1800" b="0" i="0" u="none" strike="noStrike" cap="none" normalizeH="0" baseline="30000" smtClean="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Cobalt(III)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Cobaltic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Copper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Cu</a:t>
                      </a:r>
                      <a:r>
                        <a:rPr kumimoji="0" lang="en-US" sz="1800" b="0" i="0" u="none" strike="noStrike" cap="none" normalizeH="0" baseline="30000" smtClean="0">
                          <a:ln>
                            <a:noFill/>
                          </a:ln>
                          <a:solidFill>
                            <a:schemeClr val="tx1"/>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Copper(I)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Cuprous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Cu</a:t>
                      </a:r>
                      <a:r>
                        <a:rPr kumimoji="0" lang="en-US" sz="1800" b="0" i="0" u="none" strike="noStrike" cap="none" normalizeH="0" baseline="30000" smtClean="0">
                          <a:ln>
                            <a:noFill/>
                          </a:ln>
                          <a:solidFill>
                            <a:schemeClr val="tx1"/>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Copper(II)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Cupric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Iron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Fe</a:t>
                      </a:r>
                      <a:r>
                        <a:rPr kumimoji="0" lang="en-US" sz="1800" b="0" i="0" u="none" strike="noStrike" cap="none" normalizeH="0" baseline="30000" smtClean="0">
                          <a:ln>
                            <a:noFill/>
                          </a:ln>
                          <a:solidFill>
                            <a:schemeClr val="tx1"/>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Iron(II)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Ferrous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Fe</a:t>
                      </a:r>
                      <a:r>
                        <a:rPr kumimoji="0" lang="en-US" sz="1800" b="0" i="0" u="none" strike="noStrike" cap="none" normalizeH="0" baseline="30000" smtClean="0">
                          <a:ln>
                            <a:noFill/>
                          </a:ln>
                          <a:solidFill>
                            <a:schemeClr val="tx1"/>
                          </a:solidFill>
                          <a:effectLst/>
                          <a:latin typeface="Arial" pitchFamily="34" charset="0"/>
                          <a:cs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Iron(III)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Ferric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Lead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Pb</a:t>
                      </a:r>
                      <a:r>
                        <a:rPr kumimoji="0" lang="en-US" sz="1800" b="0" i="0" u="none" strike="noStrike" cap="none" normalizeH="0" baseline="30000" smtClean="0">
                          <a:ln>
                            <a:noFill/>
                          </a:ln>
                          <a:solidFill>
                            <a:schemeClr val="tx1"/>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Lead(II)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Plumbous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Pb</a:t>
                      </a:r>
                      <a:r>
                        <a:rPr kumimoji="0" lang="en-US" sz="1800" b="0" i="0" u="none" strike="noStrike" cap="none" normalizeH="0" baseline="30000" smtClean="0">
                          <a:ln>
                            <a:noFill/>
                          </a:ln>
                          <a:solidFill>
                            <a:schemeClr val="tx1"/>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Lead(IV)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Plumbic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Mercury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Hg</a:t>
                      </a:r>
                      <a:r>
                        <a:rPr kumimoji="0" lang="en-US" sz="1800" b="0" i="0" u="none" strike="noStrike" cap="none" normalizeH="0" baseline="-25000" smtClean="0">
                          <a:ln>
                            <a:noFill/>
                          </a:ln>
                          <a:solidFill>
                            <a:schemeClr val="tx1"/>
                          </a:solidFill>
                          <a:effectLst/>
                          <a:latin typeface="Arial" pitchFamily="34" charset="0"/>
                          <a:cs typeface="Arial" pitchFamily="34" charset="0"/>
                        </a:rPr>
                        <a:t>2</a:t>
                      </a:r>
                      <a:r>
                        <a:rPr kumimoji="0" lang="en-US" sz="1800" b="0" i="0" u="none" strike="noStrike" cap="none" normalizeH="0" baseline="30000" smtClean="0">
                          <a:ln>
                            <a:noFill/>
                          </a:ln>
                          <a:solidFill>
                            <a:schemeClr val="tx1"/>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Mercury(I)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mercurous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Hg</a:t>
                      </a:r>
                      <a:r>
                        <a:rPr kumimoji="0" lang="en-US" sz="1800" b="0" i="0" u="none" strike="noStrike" cap="none" normalizeH="0" baseline="30000" smtClean="0">
                          <a:ln>
                            <a:noFill/>
                          </a:ln>
                          <a:solidFill>
                            <a:schemeClr val="tx1"/>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Mercury(II)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mercuric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Sn</a:t>
                      </a:r>
                      <a:r>
                        <a:rPr kumimoji="0" lang="en-US" sz="1800" b="0" i="0" u="none" strike="noStrike" cap="none" normalizeH="0" baseline="30000" smtClean="0">
                          <a:ln>
                            <a:noFill/>
                          </a:ln>
                          <a:solidFill>
                            <a:schemeClr val="tx1"/>
                          </a:solidFill>
                          <a:effectLst/>
                          <a:latin typeface="Arial" pitchFamily="34" charset="0"/>
                          <a:cs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Tin(II)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stannous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Sn</a:t>
                      </a:r>
                      <a:r>
                        <a:rPr kumimoji="0" lang="en-US" sz="1800" b="0" i="0" u="none" strike="noStrike" cap="none" normalizeH="0" baseline="30000" smtClean="0">
                          <a:ln>
                            <a:noFill/>
                          </a:ln>
                          <a:solidFill>
                            <a:schemeClr val="tx1"/>
                          </a:solidFill>
                          <a:effectLst/>
                          <a:latin typeface="Arial" pitchFamily="34" charset="0"/>
                          <a:cs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Tin(IV)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stannic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
        <p:nvSpPr>
          <p:cNvPr id="77909"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B6B151C2-3204-42B1-A892-1452792F8E96}" type="slidenum">
              <a:rPr lang="en-US" u="none" smtClean="0"/>
              <a:pPr eaLnBrk="1" hangingPunct="1"/>
              <a:t>84</a:t>
            </a:fld>
            <a:endParaRPr lang="en-US" u="none" smtClean="0"/>
          </a:p>
        </p:txBody>
      </p:sp>
      <p:sp>
        <p:nvSpPr>
          <p:cNvPr id="77826" name="Rectangle 2"/>
          <p:cNvSpPr>
            <a:spLocks noGrp="1" noChangeArrowheads="1"/>
          </p:cNvSpPr>
          <p:nvPr>
            <p:ph type="title"/>
          </p:nvPr>
        </p:nvSpPr>
        <p:spPr>
          <a:xfrm>
            <a:off x="457200" y="46038"/>
            <a:ext cx="8382000" cy="792162"/>
          </a:xfrm>
        </p:spPr>
        <p:txBody>
          <a:bodyPr>
            <a:normAutofit fontScale="90000"/>
          </a:bodyPr>
          <a:lstStyle/>
          <a:p>
            <a:pPr eaLnBrk="1" hangingPunct="1"/>
            <a:r>
              <a:rPr lang="en-US" sz="2800" smtClean="0"/>
              <a:t>Metals that Form More than One Monoatomic Ion</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685800" y="1143000"/>
            <a:ext cx="7772400" cy="4953000"/>
          </a:xfrm>
        </p:spPr>
        <p:txBody>
          <a:bodyPr/>
          <a:lstStyle/>
          <a:p>
            <a:pPr marL="0" indent="0" eaLnBrk="1" hangingPunct="1">
              <a:lnSpc>
                <a:spcPct val="90000"/>
              </a:lnSpc>
              <a:buNone/>
            </a:pPr>
            <a:r>
              <a:rPr lang="en-US" sz="2400" dirty="0" smtClean="0"/>
              <a:t>Name the following compounds:</a:t>
            </a:r>
          </a:p>
          <a:p>
            <a:pPr marL="990600" lvl="1" indent="-533400" eaLnBrk="1" hangingPunct="1">
              <a:lnSpc>
                <a:spcPct val="90000"/>
              </a:lnSpc>
              <a:buFontTx/>
              <a:buAutoNum type="alphaLcPeriod"/>
            </a:pPr>
            <a:r>
              <a:rPr lang="en-US" sz="2400" dirty="0" smtClean="0"/>
              <a:t>PbO</a:t>
            </a:r>
            <a:r>
              <a:rPr lang="en-US" sz="2400" baseline="-25000" dirty="0" smtClean="0"/>
              <a:t>2</a:t>
            </a:r>
          </a:p>
          <a:p>
            <a:pPr marL="990600" lvl="1" indent="-533400" eaLnBrk="1" hangingPunct="1">
              <a:lnSpc>
                <a:spcPct val="90000"/>
              </a:lnSpc>
              <a:buFontTx/>
              <a:buAutoNum type="alphaLcPeriod"/>
            </a:pPr>
            <a:r>
              <a:rPr lang="en-US" sz="2400" dirty="0" err="1" smtClean="0"/>
              <a:t>CuCl</a:t>
            </a:r>
            <a:endParaRPr lang="en-US" sz="2400" dirty="0" smtClean="0"/>
          </a:p>
          <a:p>
            <a:pPr marL="990600" lvl="1" indent="-533400" eaLnBrk="1" hangingPunct="1">
              <a:lnSpc>
                <a:spcPct val="90000"/>
              </a:lnSpc>
              <a:buFontTx/>
              <a:buAutoNum type="alphaLcPeriod"/>
            </a:pPr>
            <a:r>
              <a:rPr lang="en-US" sz="2400" dirty="0" smtClean="0"/>
              <a:t>CrF</a:t>
            </a:r>
            <a:r>
              <a:rPr lang="en-US" sz="2400" baseline="-25000" dirty="0" smtClean="0"/>
              <a:t>3</a:t>
            </a:r>
          </a:p>
          <a:p>
            <a:pPr marL="990600" lvl="1" indent="-533400" eaLnBrk="1" hangingPunct="1">
              <a:lnSpc>
                <a:spcPct val="90000"/>
              </a:lnSpc>
              <a:buFontTx/>
              <a:buAutoNum type="alphaLcPeriod"/>
            </a:pPr>
            <a:r>
              <a:rPr lang="en-US" sz="2400" dirty="0" err="1" smtClean="0"/>
              <a:t>FeO</a:t>
            </a:r>
            <a:endParaRPr lang="en-US" sz="2400" dirty="0" smtClean="0"/>
          </a:p>
          <a:p>
            <a:pPr marL="990600" lvl="1" indent="-533400" eaLnBrk="1" hangingPunct="1">
              <a:lnSpc>
                <a:spcPct val="90000"/>
              </a:lnSpc>
              <a:buFontTx/>
              <a:buAutoNum type="alphaLcPeriod"/>
            </a:pPr>
            <a:r>
              <a:rPr lang="en-US" sz="2400" dirty="0" smtClean="0"/>
              <a:t>TiBr</a:t>
            </a:r>
            <a:r>
              <a:rPr lang="en-US" sz="2400" baseline="-25000" dirty="0" smtClean="0"/>
              <a:t>4</a:t>
            </a:r>
            <a:br>
              <a:rPr lang="en-US" sz="2400" baseline="-25000" dirty="0" smtClean="0"/>
            </a:br>
            <a:endParaRPr lang="en-US" sz="2400" baseline="-25000" dirty="0" smtClean="0"/>
          </a:p>
          <a:p>
            <a:pPr marL="0" indent="0" eaLnBrk="1" hangingPunct="1">
              <a:lnSpc>
                <a:spcPct val="90000"/>
              </a:lnSpc>
              <a:buNone/>
            </a:pPr>
            <a:r>
              <a:rPr lang="en-US" sz="2400" dirty="0" smtClean="0"/>
              <a:t>Give the formulas for the following compounds:</a:t>
            </a:r>
          </a:p>
          <a:p>
            <a:pPr marL="990600" lvl="1" indent="-533400" eaLnBrk="1" hangingPunct="1">
              <a:lnSpc>
                <a:spcPct val="90000"/>
              </a:lnSpc>
              <a:buFontTx/>
              <a:buAutoNum type="alphaLcPeriod"/>
            </a:pPr>
            <a:r>
              <a:rPr lang="en-US" sz="2400" dirty="0" smtClean="0"/>
              <a:t>Mercury (I) sulfide</a:t>
            </a:r>
          </a:p>
          <a:p>
            <a:pPr marL="990600" lvl="1" indent="-533400" eaLnBrk="1" hangingPunct="1">
              <a:lnSpc>
                <a:spcPct val="90000"/>
              </a:lnSpc>
              <a:buFontTx/>
              <a:buAutoNum type="alphaLcPeriod"/>
            </a:pPr>
            <a:r>
              <a:rPr lang="en-US" sz="2400" dirty="0" smtClean="0"/>
              <a:t>Cobalt (II) oxide</a:t>
            </a:r>
          </a:p>
          <a:p>
            <a:pPr marL="990600" lvl="1" indent="-533400" eaLnBrk="1" hangingPunct="1">
              <a:lnSpc>
                <a:spcPct val="90000"/>
              </a:lnSpc>
              <a:buFontTx/>
              <a:buAutoNum type="alphaLcPeriod"/>
            </a:pPr>
            <a:r>
              <a:rPr lang="en-US" sz="2400" dirty="0" smtClean="0"/>
              <a:t>Lead (IV) chloride</a:t>
            </a:r>
          </a:p>
          <a:p>
            <a:pPr marL="990600" lvl="1" indent="-533400" eaLnBrk="1" hangingPunct="1">
              <a:lnSpc>
                <a:spcPct val="90000"/>
              </a:lnSpc>
              <a:buFontTx/>
              <a:buAutoNum type="alphaLcPeriod"/>
            </a:pPr>
            <a:r>
              <a:rPr lang="en-US" sz="2400" dirty="0" smtClean="0"/>
              <a:t>Gold (III) iodide</a:t>
            </a:r>
          </a:p>
          <a:p>
            <a:pPr marL="990600" lvl="1" indent="-533400" eaLnBrk="1" hangingPunct="1">
              <a:lnSpc>
                <a:spcPct val="90000"/>
              </a:lnSpc>
              <a:buFontTx/>
              <a:buAutoNum type="alphaLcPeriod"/>
            </a:pPr>
            <a:r>
              <a:rPr lang="en-US" sz="2400" dirty="0" smtClean="0"/>
              <a:t>Tungsten (V) nitride</a:t>
            </a:r>
          </a:p>
        </p:txBody>
      </p:sp>
      <p:sp>
        <p:nvSpPr>
          <p:cNvPr id="7885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06F82824-B2F2-4F23-84FA-756AE9EABDAB}" type="slidenum">
              <a:rPr lang="en-US" u="none" smtClean="0"/>
              <a:pPr eaLnBrk="1" hangingPunct="1"/>
              <a:t>85</a:t>
            </a:fld>
            <a:endParaRPr lang="en-US" u="none" smtClean="0"/>
          </a:p>
        </p:txBody>
      </p:sp>
      <p:sp>
        <p:nvSpPr>
          <p:cNvPr id="78850" name="Rectangle 2"/>
          <p:cNvSpPr>
            <a:spLocks noGrp="1" noChangeArrowheads="1"/>
          </p:cNvSpPr>
          <p:nvPr>
            <p:ph type="title"/>
          </p:nvPr>
        </p:nvSpPr>
        <p:spPr>
          <a:xfrm>
            <a:off x="381000" y="10332"/>
            <a:ext cx="8456613" cy="1143000"/>
          </a:xfrm>
        </p:spPr>
        <p:txBody>
          <a:bodyPr>
            <a:normAutofit/>
          </a:bodyPr>
          <a:lstStyle/>
          <a:p>
            <a:pPr eaLnBrk="1" hangingPunct="1"/>
            <a:r>
              <a:rPr lang="en-US" sz="3200" dirty="0" smtClean="0"/>
              <a:t>Ionic Compounds with </a:t>
            </a:r>
            <a:r>
              <a:rPr lang="en-US" sz="3200" dirty="0" err="1" smtClean="0"/>
              <a:t>Cations</a:t>
            </a:r>
            <a:r>
              <a:rPr lang="en-US" sz="3200" dirty="0" smtClean="0"/>
              <a:t> That Form More than One Ion Examples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457200" y="990600"/>
            <a:ext cx="8229600" cy="5029200"/>
          </a:xfrm>
        </p:spPr>
        <p:txBody>
          <a:bodyPr/>
          <a:lstStyle/>
          <a:p>
            <a:pPr eaLnBrk="1" hangingPunct="1"/>
            <a:r>
              <a:rPr lang="en-US" sz="2800" dirty="0" smtClean="0"/>
              <a:t>Ionic compounds in which one or both of the ions are polyatomic (more than one atom)</a:t>
            </a:r>
          </a:p>
          <a:p>
            <a:pPr eaLnBrk="1" hangingPunct="1"/>
            <a:r>
              <a:rPr lang="en-US" sz="2800" dirty="0" smtClean="0"/>
              <a:t>A polyatomic ion stays together as a charged unit.</a:t>
            </a:r>
          </a:p>
          <a:p>
            <a:pPr eaLnBrk="1" hangingPunct="1"/>
            <a:r>
              <a:rPr lang="en-US" sz="2800" dirty="0" smtClean="0"/>
              <a:t>When two or more of the same polyatomic ion are present in the formula unit, that ion appears in parentheses with the subscript written outside.</a:t>
            </a:r>
          </a:p>
          <a:p>
            <a:pPr lvl="1" eaLnBrk="1" hangingPunct="1"/>
            <a:r>
              <a:rPr lang="en-US" sz="2400" dirty="0" smtClean="0"/>
              <a:t>e.g. </a:t>
            </a:r>
            <a:r>
              <a:rPr lang="en-US" sz="2400" dirty="0" err="1" smtClean="0"/>
              <a:t>Ca</a:t>
            </a:r>
            <a:r>
              <a:rPr lang="en-US" sz="2400" baseline="-25000" dirty="0" smtClean="0"/>
              <a:t> </a:t>
            </a:r>
            <a:r>
              <a:rPr lang="en-US" sz="2400" dirty="0" smtClean="0"/>
              <a:t>(NO</a:t>
            </a:r>
            <a:r>
              <a:rPr lang="en-US" sz="2400" baseline="-25000" dirty="0" smtClean="0"/>
              <a:t>3</a:t>
            </a:r>
            <a:r>
              <a:rPr lang="en-US" sz="2400" dirty="0" smtClean="0"/>
              <a:t>)</a:t>
            </a:r>
            <a:r>
              <a:rPr lang="en-US" sz="2400" baseline="-25000" dirty="0" smtClean="0"/>
              <a:t>2</a:t>
            </a:r>
          </a:p>
          <a:p>
            <a:pPr lvl="1" eaLnBrk="1" hangingPunct="1">
              <a:buFontTx/>
              <a:buNone/>
            </a:pPr>
            <a:endParaRPr lang="en-US" sz="2400" baseline="-25000" dirty="0" smtClean="0"/>
          </a:p>
        </p:txBody>
      </p:sp>
      <p:sp>
        <p:nvSpPr>
          <p:cNvPr id="79876"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F8C4202-1854-474C-8196-28FA47B1F3E4}" type="slidenum">
              <a:rPr lang="en-US" u="none" smtClean="0"/>
              <a:pPr eaLnBrk="1" hangingPunct="1"/>
              <a:t>86</a:t>
            </a:fld>
            <a:endParaRPr lang="en-US" u="none" smtClean="0"/>
          </a:p>
        </p:txBody>
      </p:sp>
      <p:sp>
        <p:nvSpPr>
          <p:cNvPr id="79874" name="Rectangle 2"/>
          <p:cNvSpPr>
            <a:spLocks noGrp="1" noChangeArrowheads="1"/>
          </p:cNvSpPr>
          <p:nvPr>
            <p:ph type="title"/>
          </p:nvPr>
        </p:nvSpPr>
        <p:spPr>
          <a:xfrm>
            <a:off x="762000" y="274638"/>
            <a:ext cx="7923213" cy="639762"/>
          </a:xfrm>
        </p:spPr>
        <p:txBody>
          <a:bodyPr>
            <a:normAutofit fontScale="90000"/>
          </a:bodyPr>
          <a:lstStyle/>
          <a:p>
            <a:pPr eaLnBrk="1" hangingPunct="1"/>
            <a:r>
              <a:rPr lang="en-US" sz="3200" dirty="0" smtClean="0"/>
              <a:t>Compounds Formed from Polyatomic Ions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408" name="Group 256"/>
          <p:cNvGraphicFramePr>
            <a:graphicFrameLocks noGrp="1"/>
          </p:cNvGraphicFramePr>
          <p:nvPr>
            <p:ph sz="half" idx="1"/>
            <p:extLst>
              <p:ext uri="{D42A27DB-BD31-4B8C-83A1-F6EECF244321}">
                <p14:modId xmlns:p14="http://schemas.microsoft.com/office/powerpoint/2010/main" val="848765126"/>
              </p:ext>
            </p:extLst>
          </p:nvPr>
        </p:nvGraphicFramePr>
        <p:xfrm>
          <a:off x="457200" y="1066800"/>
          <a:ext cx="2606675" cy="4662489"/>
        </p:xfrm>
        <a:graphic>
          <a:graphicData uri="http://schemas.openxmlformats.org/drawingml/2006/table">
            <a:tbl>
              <a:tblPr>
                <a:tableStyleId>{5940675A-B579-460E-94D1-54222C63F5DA}</a:tableStyleId>
              </a:tblPr>
              <a:tblGrid>
                <a:gridCol w="1447800"/>
                <a:gridCol w="1158875"/>
              </a:tblGrid>
              <a:tr h="355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smtClean="0">
                          <a:ln>
                            <a:noFill/>
                          </a:ln>
                          <a:solidFill>
                            <a:schemeClr val="bg1"/>
                          </a:solidFill>
                          <a:effectLst/>
                        </a:rPr>
                        <a:t>Formula</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smtClean="0">
                          <a:ln>
                            <a:noFill/>
                          </a:ln>
                          <a:solidFill>
                            <a:schemeClr val="bg1"/>
                          </a:solidFill>
                          <a:effectLst/>
                        </a:rPr>
                        <a:t>Name</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sng" strike="noStrike" cap="none" normalizeH="0" baseline="0" dirty="0" err="1" smtClean="0">
                          <a:ln>
                            <a:noFill/>
                          </a:ln>
                          <a:solidFill>
                            <a:schemeClr val="bg1"/>
                          </a:solidFill>
                          <a:effectLst/>
                        </a:rPr>
                        <a:t>Cations</a:t>
                      </a:r>
                      <a:endParaRPr kumimoji="0" lang="en-US" sz="1200" b="1" i="0" u="sng"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chemeClr val="bg1"/>
                          </a:solidFill>
                          <a:effectLst/>
                        </a:rPr>
                        <a:t>NH</a:t>
                      </a:r>
                      <a:r>
                        <a:rPr kumimoji="0" lang="en-US" sz="1200" u="none" strike="noStrike" cap="none" normalizeH="0" baseline="-25000" dirty="0" smtClean="0">
                          <a:ln>
                            <a:noFill/>
                          </a:ln>
                          <a:solidFill>
                            <a:schemeClr val="bg1"/>
                          </a:solidFill>
                          <a:effectLst/>
                        </a:rPr>
                        <a:t>4</a:t>
                      </a:r>
                      <a:r>
                        <a:rPr kumimoji="0" lang="en-US" sz="1200" u="none" strike="noStrike" cap="none" normalizeH="0" baseline="30000" dirty="0" smtClean="0">
                          <a:ln>
                            <a:noFill/>
                          </a:ln>
                          <a:solidFill>
                            <a:schemeClr val="bg1"/>
                          </a:solidFill>
                          <a:effectLst/>
                        </a:rPr>
                        <a:t>+</a:t>
                      </a:r>
                      <a:endParaRPr kumimoji="0" lang="en-US" sz="1200" b="0" i="0" u="none" strike="noStrike" cap="none" normalizeH="0" baseline="3000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solidFill>
                            <a:schemeClr val="bg1"/>
                          </a:solidFill>
                          <a:effectLst/>
                        </a:rPr>
                        <a:t>ammonium</a:t>
                      </a:r>
                      <a:endParaRPr kumimoji="0" lang="en-US" sz="1200" b="0" i="0" u="none" strike="noStrike" cap="none" normalizeH="0" baseline="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chemeClr val="bg1"/>
                          </a:solidFill>
                          <a:effectLst/>
                        </a:rPr>
                        <a:t>H</a:t>
                      </a:r>
                      <a:r>
                        <a:rPr kumimoji="0" lang="en-US" sz="1200" u="none" strike="noStrike" cap="none" normalizeH="0" baseline="-25000" dirty="0" smtClean="0">
                          <a:ln>
                            <a:noFill/>
                          </a:ln>
                          <a:solidFill>
                            <a:schemeClr val="bg1"/>
                          </a:solidFill>
                          <a:effectLst/>
                        </a:rPr>
                        <a:t>3</a:t>
                      </a:r>
                      <a:r>
                        <a:rPr kumimoji="0" lang="en-US" sz="1200" u="none" strike="noStrike" cap="none" normalizeH="0" baseline="0" dirty="0" smtClean="0">
                          <a:ln>
                            <a:noFill/>
                          </a:ln>
                          <a:solidFill>
                            <a:schemeClr val="bg1"/>
                          </a:solidFill>
                          <a:effectLst/>
                        </a:rPr>
                        <a:t>O</a:t>
                      </a:r>
                      <a:r>
                        <a:rPr kumimoji="0" lang="en-US" sz="1200" u="none" strike="noStrike" cap="none" normalizeH="0" baseline="30000" dirty="0" smtClean="0">
                          <a:ln>
                            <a:noFill/>
                          </a:ln>
                          <a:solidFill>
                            <a:schemeClr val="bg1"/>
                          </a:solidFill>
                          <a:effectLst/>
                        </a:rPr>
                        <a:t>+</a:t>
                      </a:r>
                      <a:endParaRPr kumimoji="0" lang="en-US" sz="1200" b="0" i="0" u="none" strike="noStrike" cap="none" normalizeH="0" baseline="3000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chemeClr val="bg1"/>
                          </a:solidFill>
                          <a:effectLst/>
                        </a:rPr>
                        <a:t>hydronium</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chemeClr val="bg1"/>
                          </a:solidFill>
                          <a:effectLst/>
                        </a:rPr>
                        <a:t>Hg</a:t>
                      </a:r>
                      <a:r>
                        <a:rPr kumimoji="0" lang="en-US" sz="1200" u="none" strike="noStrike" cap="none" normalizeH="0" baseline="-25000" dirty="0" smtClean="0">
                          <a:ln>
                            <a:noFill/>
                          </a:ln>
                          <a:solidFill>
                            <a:schemeClr val="bg1"/>
                          </a:solidFill>
                          <a:effectLst/>
                        </a:rPr>
                        <a:t>2</a:t>
                      </a:r>
                      <a:r>
                        <a:rPr kumimoji="0" lang="en-US" sz="1200" u="none" strike="noStrike" cap="none" normalizeH="0" baseline="30000" dirty="0" smtClean="0">
                          <a:ln>
                            <a:noFill/>
                          </a:ln>
                          <a:solidFill>
                            <a:schemeClr val="bg1"/>
                          </a:solidFill>
                          <a:effectLst/>
                        </a:rPr>
                        <a:t>2+</a:t>
                      </a:r>
                      <a:endParaRPr kumimoji="0" lang="en-US" sz="1200" b="0" i="0" u="none" strike="noStrike" cap="none" normalizeH="0" baseline="3000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solidFill>
                            <a:schemeClr val="bg1"/>
                          </a:solidFill>
                          <a:effectLst/>
                        </a:rPr>
                        <a:t>Mercury (I)</a:t>
                      </a:r>
                      <a:endParaRPr kumimoji="0" lang="en-US" sz="1200" b="0" i="0" u="none" strike="noStrike" cap="none" normalizeH="0" baseline="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sng" strike="noStrike" cap="none" normalizeH="0" baseline="0" dirty="0" smtClean="0">
                          <a:ln>
                            <a:noFill/>
                          </a:ln>
                          <a:solidFill>
                            <a:schemeClr val="bg1"/>
                          </a:solidFill>
                          <a:effectLst/>
                        </a:rPr>
                        <a:t>Anions</a:t>
                      </a:r>
                      <a:endParaRPr kumimoji="0" lang="en-US" sz="1200" b="1" i="0" u="sng"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chemeClr val="bg1"/>
                          </a:solidFill>
                          <a:effectLst/>
                        </a:rPr>
                        <a:t>CH</a:t>
                      </a:r>
                      <a:r>
                        <a:rPr kumimoji="0" lang="en-US" sz="1200" u="none" strike="noStrike" cap="none" normalizeH="0" baseline="-25000" dirty="0" smtClean="0">
                          <a:ln>
                            <a:noFill/>
                          </a:ln>
                          <a:solidFill>
                            <a:schemeClr val="bg1"/>
                          </a:solidFill>
                          <a:effectLst/>
                        </a:rPr>
                        <a:t>3</a:t>
                      </a:r>
                      <a:r>
                        <a:rPr kumimoji="0" lang="en-US" sz="1200" u="none" strike="noStrike" cap="none" normalizeH="0" baseline="0" dirty="0" smtClean="0">
                          <a:ln>
                            <a:noFill/>
                          </a:ln>
                          <a:solidFill>
                            <a:schemeClr val="bg1"/>
                          </a:solidFill>
                          <a:effectLst/>
                        </a:rPr>
                        <a:t>COO</a:t>
                      </a:r>
                      <a:r>
                        <a:rPr kumimoji="0" lang="en-US" sz="1200" u="none" strike="noStrike" cap="none" normalizeH="0" baseline="30000" dirty="0" smtClean="0">
                          <a:ln>
                            <a:noFill/>
                          </a:ln>
                          <a:solidFill>
                            <a:schemeClr val="bg1"/>
                          </a:solidFill>
                          <a:effectLst/>
                        </a:rPr>
                        <a:t>-</a:t>
                      </a:r>
                      <a:r>
                        <a:rPr kumimoji="0" lang="en-US" sz="1200" u="none" strike="noStrike" cap="none" normalizeH="0" baseline="0" dirty="0" smtClean="0">
                          <a:ln>
                            <a:noFill/>
                          </a:ln>
                          <a:solidFill>
                            <a:schemeClr val="bg1"/>
                          </a:solidFill>
                          <a:effectLst/>
                        </a:rPr>
                        <a:t> or C</a:t>
                      </a:r>
                      <a:r>
                        <a:rPr kumimoji="0" lang="en-US" sz="1200" u="none" strike="noStrike" cap="none" normalizeH="0" baseline="-25000" dirty="0" smtClean="0">
                          <a:ln>
                            <a:noFill/>
                          </a:ln>
                          <a:solidFill>
                            <a:schemeClr val="bg1"/>
                          </a:solidFill>
                          <a:effectLst/>
                        </a:rPr>
                        <a:t>2</a:t>
                      </a:r>
                      <a:r>
                        <a:rPr kumimoji="0" lang="en-US" sz="1200" u="none" strike="noStrike" cap="none" normalizeH="0" baseline="0" dirty="0" smtClean="0">
                          <a:ln>
                            <a:noFill/>
                          </a:ln>
                          <a:solidFill>
                            <a:schemeClr val="bg1"/>
                          </a:solidFill>
                          <a:effectLst/>
                        </a:rPr>
                        <a:t>H</a:t>
                      </a:r>
                      <a:r>
                        <a:rPr kumimoji="0" lang="en-US" sz="1200" u="none" strike="noStrike" cap="none" normalizeH="0" baseline="-25000" dirty="0" smtClean="0">
                          <a:ln>
                            <a:noFill/>
                          </a:ln>
                          <a:solidFill>
                            <a:schemeClr val="bg1"/>
                          </a:solidFill>
                          <a:effectLst/>
                        </a:rPr>
                        <a:t>3</a:t>
                      </a:r>
                      <a:r>
                        <a:rPr kumimoji="0" lang="en-US" sz="1200" u="none" strike="noStrike" cap="none" normalizeH="0" baseline="0" dirty="0" smtClean="0">
                          <a:ln>
                            <a:noFill/>
                          </a:ln>
                          <a:solidFill>
                            <a:schemeClr val="bg1"/>
                          </a:solidFill>
                          <a:effectLst/>
                        </a:rPr>
                        <a:t>O</a:t>
                      </a:r>
                      <a:r>
                        <a:rPr kumimoji="0" lang="en-US" sz="1200" u="none" strike="noStrike" cap="none" normalizeH="0" baseline="-25000" dirty="0" smtClean="0">
                          <a:ln>
                            <a:noFill/>
                          </a:ln>
                          <a:solidFill>
                            <a:schemeClr val="bg1"/>
                          </a:solidFill>
                          <a:effectLst/>
                        </a:rPr>
                        <a:t>2</a:t>
                      </a:r>
                      <a:r>
                        <a:rPr kumimoji="0" lang="en-US" sz="1200" u="none" strike="noStrike" cap="none" normalizeH="0" baseline="30000" dirty="0" smtClean="0">
                          <a:ln>
                            <a:noFill/>
                          </a:ln>
                          <a:solidFill>
                            <a:schemeClr val="bg1"/>
                          </a:solidFill>
                          <a:effectLst/>
                        </a:rPr>
                        <a:t>-</a:t>
                      </a:r>
                      <a:endParaRPr kumimoji="0" lang="en-US" sz="1200" b="0" i="0" u="none" strike="noStrike" cap="none" normalizeH="0" baseline="3000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chemeClr val="bg1"/>
                          </a:solidFill>
                          <a:effectLst/>
                        </a:rPr>
                        <a:t>acetate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solidFill>
                            <a:schemeClr val="bg1"/>
                          </a:solidFill>
                          <a:effectLst/>
                        </a:rPr>
                        <a:t>CN</a:t>
                      </a:r>
                      <a:r>
                        <a:rPr kumimoji="0" lang="en-US" sz="1200" u="none" strike="noStrike" cap="none" normalizeH="0" baseline="30000" smtClean="0">
                          <a:ln>
                            <a:noFill/>
                          </a:ln>
                          <a:solidFill>
                            <a:schemeClr val="bg1"/>
                          </a:solidFill>
                          <a:effectLst/>
                        </a:rPr>
                        <a:t>-</a:t>
                      </a:r>
                      <a:endParaRPr kumimoji="0" lang="en-US" sz="1200" b="0" i="0" u="none" strike="noStrike" cap="none" normalizeH="0" baseline="3000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chemeClr val="bg1"/>
                          </a:solidFill>
                          <a:effectLst/>
                        </a:rPr>
                        <a:t>cyanide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9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solidFill>
                            <a:schemeClr val="bg1"/>
                          </a:solidFill>
                          <a:effectLst/>
                        </a:rPr>
                        <a:t>OH</a:t>
                      </a:r>
                      <a:r>
                        <a:rPr kumimoji="0" lang="en-US" sz="1200" u="none" strike="noStrike" cap="none" normalizeH="0" baseline="30000" smtClean="0">
                          <a:ln>
                            <a:noFill/>
                          </a:ln>
                          <a:solidFill>
                            <a:schemeClr val="bg1"/>
                          </a:solidFill>
                          <a:effectLst/>
                        </a:rPr>
                        <a:t>-</a:t>
                      </a:r>
                      <a:endParaRPr kumimoji="0" lang="en-US" sz="1200" b="0" i="0" u="none" strike="noStrike" cap="none" normalizeH="0" baseline="3000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chemeClr val="bg1"/>
                          </a:solidFill>
                          <a:effectLst/>
                        </a:rPr>
                        <a:t>hydroxide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2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solidFill>
                            <a:schemeClr val="bg1"/>
                          </a:solidFill>
                          <a:effectLst/>
                        </a:rPr>
                        <a:t>ClO</a:t>
                      </a:r>
                      <a:r>
                        <a:rPr kumimoji="0" lang="en-US" sz="1200" u="none" strike="noStrike" cap="none" normalizeH="0" baseline="30000" smtClean="0">
                          <a:ln>
                            <a:noFill/>
                          </a:ln>
                          <a:solidFill>
                            <a:schemeClr val="bg1"/>
                          </a:solidFill>
                          <a:effectLst/>
                        </a:rPr>
                        <a:t>-</a:t>
                      </a:r>
                      <a:endParaRPr kumimoji="0" lang="en-US" sz="1200" b="0" i="0" u="none" strike="noStrike" cap="none" normalizeH="0" baseline="3000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chemeClr val="bg1"/>
                          </a:solidFill>
                          <a:effectLst/>
                        </a:rPr>
                        <a:t>hypochlorite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solidFill>
                            <a:schemeClr val="bg1"/>
                          </a:solidFill>
                          <a:effectLst/>
                        </a:rPr>
                        <a:t>ClO</a:t>
                      </a:r>
                      <a:r>
                        <a:rPr kumimoji="0" lang="en-US" sz="1200" u="none" strike="noStrike" cap="none" normalizeH="0" baseline="-25000" smtClean="0">
                          <a:ln>
                            <a:noFill/>
                          </a:ln>
                          <a:solidFill>
                            <a:schemeClr val="bg1"/>
                          </a:solidFill>
                          <a:effectLst/>
                        </a:rPr>
                        <a:t>2</a:t>
                      </a:r>
                      <a:r>
                        <a:rPr kumimoji="0" lang="en-US" sz="1200" u="none" strike="noStrike" cap="none" normalizeH="0" baseline="30000" smtClean="0">
                          <a:ln>
                            <a:noFill/>
                          </a:ln>
                          <a:solidFill>
                            <a:schemeClr val="bg1"/>
                          </a:solidFill>
                          <a:effectLst/>
                        </a:rPr>
                        <a:t>-</a:t>
                      </a:r>
                      <a:endParaRPr kumimoji="0" lang="en-US" sz="1200" b="0" i="0" u="none" strike="noStrike" cap="none" normalizeH="0" baseline="3000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chemeClr val="bg1"/>
                          </a:solidFill>
                          <a:effectLst/>
                        </a:rPr>
                        <a:t>chlorite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solidFill>
                            <a:schemeClr val="bg1"/>
                          </a:solidFill>
                          <a:effectLst/>
                        </a:rPr>
                        <a:t>ClO</a:t>
                      </a:r>
                      <a:r>
                        <a:rPr kumimoji="0" lang="en-US" sz="1200" u="none" strike="noStrike" cap="none" normalizeH="0" baseline="-25000" smtClean="0">
                          <a:ln>
                            <a:noFill/>
                          </a:ln>
                          <a:solidFill>
                            <a:schemeClr val="bg1"/>
                          </a:solidFill>
                          <a:effectLst/>
                        </a:rPr>
                        <a:t>3</a:t>
                      </a:r>
                      <a:r>
                        <a:rPr kumimoji="0" lang="en-US" sz="1200" u="none" strike="noStrike" cap="none" normalizeH="0" baseline="30000" smtClean="0">
                          <a:ln>
                            <a:noFill/>
                          </a:ln>
                          <a:solidFill>
                            <a:schemeClr val="bg1"/>
                          </a:solidFill>
                          <a:effectLst/>
                        </a:rPr>
                        <a:t>-</a:t>
                      </a:r>
                      <a:endParaRPr kumimoji="0" lang="en-US" sz="1200" b="0" i="0" u="none" strike="noStrike" cap="none" normalizeH="0" baseline="3000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chemeClr val="bg1"/>
                          </a:solidFill>
                          <a:effectLst/>
                        </a:rPr>
                        <a:t>chlorate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solidFill>
                            <a:schemeClr val="bg1"/>
                          </a:solidFill>
                          <a:effectLst/>
                        </a:rPr>
                        <a:t>ClO</a:t>
                      </a:r>
                      <a:r>
                        <a:rPr kumimoji="0" lang="en-US" sz="1200" u="none" strike="noStrike" cap="none" normalizeH="0" baseline="-25000" smtClean="0">
                          <a:ln>
                            <a:noFill/>
                          </a:ln>
                          <a:solidFill>
                            <a:schemeClr val="bg1"/>
                          </a:solidFill>
                          <a:effectLst/>
                        </a:rPr>
                        <a:t>4</a:t>
                      </a:r>
                      <a:r>
                        <a:rPr kumimoji="0" lang="en-US" sz="1200" u="none" strike="noStrike" cap="none" normalizeH="0" baseline="30000" smtClean="0">
                          <a:ln>
                            <a:noFill/>
                          </a:ln>
                          <a:solidFill>
                            <a:schemeClr val="bg1"/>
                          </a:solidFill>
                          <a:effectLst/>
                        </a:rPr>
                        <a:t>-</a:t>
                      </a:r>
                      <a:endParaRPr kumimoji="0" lang="en-US" sz="1200" b="0" i="0" u="none" strike="noStrike" cap="none" normalizeH="0" baseline="3000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solidFill>
                            <a:schemeClr val="bg1"/>
                          </a:solidFill>
                          <a:effectLst/>
                        </a:rPr>
                        <a:t>perchlorate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solidFill>
                            <a:schemeClr val="bg1"/>
                          </a:solidFill>
                          <a:effectLst/>
                        </a:rPr>
                        <a:t>NCS</a:t>
                      </a:r>
                      <a:r>
                        <a:rPr kumimoji="0" lang="en-US" sz="1200" u="none" strike="noStrike" cap="none" normalizeH="0" baseline="30000" smtClean="0">
                          <a:ln>
                            <a:noFill/>
                          </a:ln>
                          <a:solidFill>
                            <a:schemeClr val="bg1"/>
                          </a:solidFill>
                          <a:effectLst/>
                        </a:rPr>
                        <a:t>-</a:t>
                      </a:r>
                      <a:endParaRPr kumimoji="0" lang="en-US" sz="1200" b="0" i="0" u="none" strike="noStrike" cap="none" normalizeH="0" baseline="3000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smtClean="0">
                          <a:ln>
                            <a:noFill/>
                          </a:ln>
                          <a:solidFill>
                            <a:schemeClr val="bg1"/>
                          </a:solidFill>
                          <a:effectLst/>
                        </a:rPr>
                        <a:t>thiocyanate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49429" name="Group 277"/>
          <p:cNvGraphicFramePr>
            <a:graphicFrameLocks noGrp="1"/>
          </p:cNvGraphicFramePr>
          <p:nvPr>
            <p:ph sz="half" idx="2"/>
            <p:extLst>
              <p:ext uri="{D42A27DB-BD31-4B8C-83A1-F6EECF244321}">
                <p14:modId xmlns:p14="http://schemas.microsoft.com/office/powerpoint/2010/main" val="1383104750"/>
              </p:ext>
            </p:extLst>
          </p:nvPr>
        </p:nvGraphicFramePr>
        <p:xfrm>
          <a:off x="6324600" y="1066800"/>
          <a:ext cx="2209800" cy="3573466"/>
        </p:xfrm>
        <a:graphic>
          <a:graphicData uri="http://schemas.openxmlformats.org/drawingml/2006/table">
            <a:tbl>
              <a:tblPr/>
              <a:tblGrid>
                <a:gridCol w="884238"/>
                <a:gridCol w="1325562"/>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cs typeface="Arial" pitchFamily="34" charset="0"/>
                        </a:rPr>
                        <a:t>Formula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cs typeface="Arial" pitchFamily="34" charset="0"/>
                        </a:rPr>
                        <a:t>Name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HSO</a:t>
                      </a:r>
                      <a:r>
                        <a:rPr kumimoji="0" lang="en-US" sz="1200" b="0" i="0" u="none" strike="noStrike" cap="none" normalizeH="0" baseline="-25000" smtClean="0">
                          <a:ln>
                            <a:noFill/>
                          </a:ln>
                          <a:solidFill>
                            <a:schemeClr val="bg1"/>
                          </a:solidFill>
                          <a:effectLst/>
                          <a:latin typeface="Arial" pitchFamily="34" charset="0"/>
                          <a:cs typeface="Arial" pitchFamily="34" charset="0"/>
                        </a:rPr>
                        <a:t>4</a:t>
                      </a:r>
                      <a:r>
                        <a:rPr kumimoji="0" lang="en-US" sz="1200" b="0" i="0" u="none" strike="noStrike" cap="none" normalizeH="0" baseline="30000" smtClean="0">
                          <a:ln>
                            <a:noFill/>
                          </a:ln>
                          <a:solidFill>
                            <a:schemeClr val="bg1"/>
                          </a:solidFill>
                          <a:effectLst/>
                          <a:latin typeface="Arial" pitchFamily="34" charset="0"/>
                          <a:cs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hydrogen sulfate or bisulfate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NO</a:t>
                      </a:r>
                      <a:r>
                        <a:rPr kumimoji="0" lang="en-US" sz="1200" b="0" i="0" u="none" strike="noStrike" cap="none" normalizeH="0" baseline="-25000" smtClean="0">
                          <a:ln>
                            <a:noFill/>
                          </a:ln>
                          <a:solidFill>
                            <a:schemeClr val="bg1"/>
                          </a:solidFill>
                          <a:effectLst/>
                          <a:latin typeface="Arial" pitchFamily="34" charset="0"/>
                          <a:cs typeface="Arial" pitchFamily="34" charset="0"/>
                        </a:rPr>
                        <a:t>2</a:t>
                      </a:r>
                      <a:r>
                        <a:rPr kumimoji="0" lang="en-US" sz="1200" b="0" i="0" u="none" strike="noStrike" cap="none" normalizeH="0" baseline="30000" smtClean="0">
                          <a:ln>
                            <a:noFill/>
                          </a:ln>
                          <a:solidFill>
                            <a:schemeClr val="bg1"/>
                          </a:solidFill>
                          <a:effectLst/>
                          <a:latin typeface="Arial" pitchFamily="34" charset="0"/>
                          <a:cs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nitrite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NO</a:t>
                      </a:r>
                      <a:r>
                        <a:rPr kumimoji="0" lang="en-US" sz="1200" b="0" i="0" u="none" strike="noStrike" cap="none" normalizeH="0" baseline="-25000" smtClean="0">
                          <a:ln>
                            <a:noFill/>
                          </a:ln>
                          <a:solidFill>
                            <a:schemeClr val="bg1"/>
                          </a:solidFill>
                          <a:effectLst/>
                          <a:latin typeface="Arial" pitchFamily="34" charset="0"/>
                          <a:cs typeface="Arial" pitchFamily="34" charset="0"/>
                        </a:rPr>
                        <a:t>3</a:t>
                      </a:r>
                      <a:r>
                        <a:rPr kumimoji="0" lang="en-US" sz="1200" b="0" i="0" u="none" strike="noStrike" cap="none" normalizeH="0" baseline="30000" smtClean="0">
                          <a:ln>
                            <a:noFill/>
                          </a:ln>
                          <a:solidFill>
                            <a:schemeClr val="bg1"/>
                          </a:solidFill>
                          <a:effectLst/>
                          <a:latin typeface="Arial" pitchFamily="34" charset="0"/>
                          <a:cs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nitrate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IO</a:t>
                      </a:r>
                      <a:r>
                        <a:rPr kumimoji="0" lang="en-US" sz="1200" b="0" i="0" u="none" strike="noStrike" cap="none" normalizeH="0" baseline="-25000" smtClean="0">
                          <a:ln>
                            <a:noFill/>
                          </a:ln>
                          <a:solidFill>
                            <a:schemeClr val="bg1"/>
                          </a:solidFill>
                          <a:effectLst/>
                          <a:latin typeface="Arial" pitchFamily="34" charset="0"/>
                          <a:cs typeface="Arial" pitchFamily="34" charset="0"/>
                        </a:rPr>
                        <a:t>2</a:t>
                      </a:r>
                      <a:r>
                        <a:rPr kumimoji="0" lang="en-US" sz="1200" b="0" i="0" u="none" strike="noStrike" cap="none" normalizeH="0" baseline="30000" smtClean="0">
                          <a:ln>
                            <a:noFill/>
                          </a:ln>
                          <a:solidFill>
                            <a:schemeClr val="bg1"/>
                          </a:solidFill>
                          <a:effectLst/>
                          <a:latin typeface="Arial" pitchFamily="34" charset="0"/>
                          <a:cs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bg1"/>
                          </a:solidFill>
                          <a:effectLst/>
                          <a:latin typeface="Arial" pitchFamily="34" charset="0"/>
                          <a:cs typeface="Arial" pitchFamily="34" charset="0"/>
                        </a:rPr>
                        <a:t>iodite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IO</a:t>
                      </a:r>
                      <a:r>
                        <a:rPr kumimoji="0" lang="en-US" sz="1200" b="0" i="0" u="none" strike="noStrike" cap="none" normalizeH="0" baseline="-25000" smtClean="0">
                          <a:ln>
                            <a:noFill/>
                          </a:ln>
                          <a:solidFill>
                            <a:schemeClr val="bg1"/>
                          </a:solidFill>
                          <a:effectLst/>
                          <a:latin typeface="Arial" pitchFamily="34" charset="0"/>
                          <a:cs typeface="Arial" pitchFamily="34" charset="0"/>
                        </a:rPr>
                        <a:t>3</a:t>
                      </a:r>
                      <a:r>
                        <a:rPr kumimoji="0" lang="en-US" sz="1200" b="0" i="0" u="none" strike="noStrike" cap="none" normalizeH="0" baseline="30000" smtClean="0">
                          <a:ln>
                            <a:noFill/>
                          </a:ln>
                          <a:solidFill>
                            <a:schemeClr val="bg1"/>
                          </a:solidFill>
                          <a:effectLst/>
                          <a:latin typeface="Arial" pitchFamily="34" charset="0"/>
                          <a:cs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iodate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IO</a:t>
                      </a:r>
                      <a:r>
                        <a:rPr kumimoji="0" lang="en-US" sz="1200" b="0" i="0" u="none" strike="noStrike" cap="none" normalizeH="0" baseline="-25000" dirty="0" smtClean="0">
                          <a:ln>
                            <a:noFill/>
                          </a:ln>
                          <a:solidFill>
                            <a:schemeClr val="bg1"/>
                          </a:solidFill>
                          <a:effectLst/>
                          <a:latin typeface="Arial" pitchFamily="34" charset="0"/>
                          <a:cs typeface="Arial" pitchFamily="34" charset="0"/>
                        </a:rPr>
                        <a:t>4</a:t>
                      </a:r>
                      <a:r>
                        <a:rPr kumimoji="0" lang="en-US" sz="1200" b="0" i="0" u="none" strike="noStrike" cap="none" normalizeH="0" baseline="30000" dirty="0" smtClean="0">
                          <a:ln>
                            <a:noFill/>
                          </a:ln>
                          <a:solidFill>
                            <a:schemeClr val="bg1"/>
                          </a:solidFill>
                          <a:effectLst/>
                          <a:latin typeface="Arial" pitchFamily="34" charset="0"/>
                          <a:cs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bg1"/>
                          </a:solidFill>
                          <a:effectLst/>
                          <a:latin typeface="Arial" pitchFamily="34" charset="0"/>
                          <a:cs typeface="Arial" pitchFamily="34" charset="0"/>
                        </a:rPr>
                        <a:t>periodate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S</a:t>
                      </a:r>
                      <a:r>
                        <a:rPr kumimoji="0" lang="en-US" sz="1200" b="0" i="0" u="none" strike="noStrike" cap="none" normalizeH="0" baseline="-25000" dirty="0" smtClean="0">
                          <a:ln>
                            <a:noFill/>
                          </a:ln>
                          <a:solidFill>
                            <a:schemeClr val="bg1"/>
                          </a:solidFill>
                          <a:effectLst/>
                          <a:latin typeface="Arial" pitchFamily="34" charset="0"/>
                          <a:cs typeface="Arial" pitchFamily="34" charset="0"/>
                        </a:rPr>
                        <a:t>2</a:t>
                      </a:r>
                      <a:r>
                        <a:rPr kumimoji="0" lang="en-US" sz="1200" b="0" i="0" u="none" strike="noStrike" cap="none" normalizeH="0" baseline="0" dirty="0" smtClean="0">
                          <a:ln>
                            <a:noFill/>
                          </a:ln>
                          <a:solidFill>
                            <a:schemeClr val="bg1"/>
                          </a:solidFill>
                          <a:effectLst/>
                          <a:latin typeface="Arial" pitchFamily="34" charset="0"/>
                          <a:cs typeface="Arial" pitchFamily="34" charset="0"/>
                        </a:rPr>
                        <a:t>O</a:t>
                      </a:r>
                      <a:r>
                        <a:rPr kumimoji="0" lang="en-US" sz="1200" b="0" i="0" u="none" strike="noStrike" cap="none" normalizeH="0" baseline="-25000" dirty="0" smtClean="0">
                          <a:ln>
                            <a:noFill/>
                          </a:ln>
                          <a:solidFill>
                            <a:schemeClr val="bg1"/>
                          </a:solidFill>
                          <a:effectLst/>
                          <a:latin typeface="Arial" pitchFamily="34" charset="0"/>
                          <a:cs typeface="Arial" pitchFamily="34" charset="0"/>
                        </a:rPr>
                        <a:t>3</a:t>
                      </a:r>
                      <a:r>
                        <a:rPr kumimoji="0" lang="en-US" sz="1200" b="0" i="0" u="none" strike="noStrike" cap="none" normalizeH="0" baseline="30000" dirty="0" smtClean="0">
                          <a:ln>
                            <a:noFill/>
                          </a:ln>
                          <a:solidFill>
                            <a:schemeClr val="bg1"/>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thiosulfate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BrO</a:t>
                      </a:r>
                      <a:r>
                        <a:rPr kumimoji="0" lang="en-US" sz="1200" b="0" i="0" u="none" strike="noStrike" cap="none" normalizeH="0" baseline="-25000" dirty="0" smtClean="0">
                          <a:ln>
                            <a:noFill/>
                          </a:ln>
                          <a:solidFill>
                            <a:schemeClr val="bg1"/>
                          </a:solidFill>
                          <a:effectLst/>
                          <a:latin typeface="Arial" pitchFamily="34" charset="0"/>
                          <a:cs typeface="Arial" pitchFamily="34" charset="0"/>
                        </a:rPr>
                        <a:t>3</a:t>
                      </a:r>
                      <a:r>
                        <a:rPr kumimoji="0" lang="en-US" sz="1200" b="0" i="0" u="none" strike="noStrike" cap="none" normalizeH="0" baseline="30000" dirty="0" smtClean="0">
                          <a:ln>
                            <a:noFill/>
                          </a:ln>
                          <a:solidFill>
                            <a:schemeClr val="bg1"/>
                          </a:solidFill>
                          <a:effectLst/>
                          <a:latin typeface="Arial" pitchFamily="34" charset="0"/>
                          <a:cs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bromate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C</a:t>
                      </a:r>
                      <a:r>
                        <a:rPr kumimoji="0" lang="en-US" sz="1200" b="0" i="0" u="none" strike="noStrike" cap="none" normalizeH="0" baseline="-25000" dirty="0" smtClean="0">
                          <a:ln>
                            <a:noFill/>
                          </a:ln>
                          <a:solidFill>
                            <a:schemeClr val="bg1"/>
                          </a:solidFill>
                          <a:effectLst/>
                          <a:latin typeface="Arial" pitchFamily="34" charset="0"/>
                          <a:cs typeface="Arial" pitchFamily="34" charset="0"/>
                        </a:rPr>
                        <a:t>2</a:t>
                      </a:r>
                      <a:r>
                        <a:rPr kumimoji="0" lang="en-US" sz="1200" b="0" i="0" u="none" strike="noStrike" cap="none" normalizeH="0" baseline="0" dirty="0" smtClean="0">
                          <a:ln>
                            <a:noFill/>
                          </a:ln>
                          <a:solidFill>
                            <a:schemeClr val="bg1"/>
                          </a:solidFill>
                          <a:effectLst/>
                          <a:latin typeface="Arial" pitchFamily="34" charset="0"/>
                          <a:cs typeface="Arial" pitchFamily="34" charset="0"/>
                        </a:rPr>
                        <a:t>O</a:t>
                      </a:r>
                      <a:r>
                        <a:rPr kumimoji="0" lang="en-US" sz="1200" b="0" i="0" u="none" strike="noStrike" cap="none" normalizeH="0" baseline="-25000" dirty="0" smtClean="0">
                          <a:ln>
                            <a:noFill/>
                          </a:ln>
                          <a:solidFill>
                            <a:schemeClr val="bg1"/>
                          </a:solidFill>
                          <a:effectLst/>
                          <a:latin typeface="Arial" pitchFamily="34" charset="0"/>
                          <a:cs typeface="Arial" pitchFamily="34" charset="0"/>
                        </a:rPr>
                        <a:t>4</a:t>
                      </a:r>
                      <a:r>
                        <a:rPr kumimoji="0" lang="en-US" sz="1200" b="0" i="0" u="none" strike="noStrike" cap="none" normalizeH="0" baseline="30000" dirty="0" smtClean="0">
                          <a:ln>
                            <a:noFill/>
                          </a:ln>
                          <a:solidFill>
                            <a:schemeClr val="bg1"/>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Oxalate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PO</a:t>
                      </a:r>
                      <a:r>
                        <a:rPr kumimoji="0" lang="en-US" sz="1200" b="0" i="0" u="none" strike="noStrike" cap="none" normalizeH="0" baseline="-25000" dirty="0" smtClean="0">
                          <a:ln>
                            <a:noFill/>
                          </a:ln>
                          <a:solidFill>
                            <a:schemeClr val="bg1"/>
                          </a:solidFill>
                          <a:effectLst/>
                          <a:latin typeface="Arial" pitchFamily="34" charset="0"/>
                          <a:cs typeface="Arial" pitchFamily="34" charset="0"/>
                        </a:rPr>
                        <a:t>3</a:t>
                      </a:r>
                      <a:r>
                        <a:rPr kumimoji="0" lang="en-US" sz="1200" b="0" i="0" u="none" strike="noStrike" cap="none" normalizeH="0" baseline="30000" dirty="0" smtClean="0">
                          <a:ln>
                            <a:noFill/>
                          </a:ln>
                          <a:solidFill>
                            <a:schemeClr val="bg1"/>
                          </a:solidFill>
                          <a:effectLst/>
                          <a:latin typeface="Arial" pitchFamily="34" charset="0"/>
                          <a:cs typeface="Arial" pitchFamily="34" charset="0"/>
                        </a:rPr>
                        <a:t>3-</a:t>
                      </a:r>
                      <a:endParaRPr kumimoji="0" lang="en-US" sz="1200" b="0" i="0" u="none" strike="noStrike" cap="none" normalizeH="0" baseline="30000" dirty="0" smtClean="0">
                        <a:ln>
                          <a:noFill/>
                        </a:ln>
                        <a:solidFill>
                          <a:schemeClr val="bg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err="1" smtClean="0">
                          <a:ln>
                            <a:noFill/>
                          </a:ln>
                          <a:solidFill>
                            <a:schemeClr val="bg1"/>
                          </a:solidFill>
                          <a:effectLst/>
                          <a:latin typeface="Arial" pitchFamily="34" charset="0"/>
                          <a:cs typeface="Arial" pitchFamily="34" charset="0"/>
                        </a:rPr>
                        <a:t>phosphite</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02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0E295503-069A-4E93-9C5B-790CF29A47EE}" type="slidenum">
              <a:rPr lang="en-US" u="none" smtClean="0">
                <a:solidFill>
                  <a:schemeClr val="bg1"/>
                </a:solidFill>
              </a:rPr>
              <a:pPr eaLnBrk="1" hangingPunct="1"/>
              <a:t>87</a:t>
            </a:fld>
            <a:endParaRPr lang="en-US" u="none" smtClean="0">
              <a:solidFill>
                <a:schemeClr val="bg1"/>
              </a:solidFill>
            </a:endParaRPr>
          </a:p>
        </p:txBody>
      </p:sp>
      <p:sp>
        <p:nvSpPr>
          <p:cNvPr id="80898" name="Rectangle 4"/>
          <p:cNvSpPr>
            <a:spLocks noGrp="1" noChangeArrowheads="1"/>
          </p:cNvSpPr>
          <p:nvPr>
            <p:ph type="title"/>
          </p:nvPr>
        </p:nvSpPr>
        <p:spPr/>
        <p:txBody>
          <a:bodyPr/>
          <a:lstStyle/>
          <a:p>
            <a:pPr eaLnBrk="1" hangingPunct="1"/>
            <a:r>
              <a:rPr lang="en-US" sz="4000" smtClean="0"/>
              <a:t>Common Polyatomic Ions</a:t>
            </a:r>
          </a:p>
        </p:txBody>
      </p:sp>
      <p:graphicFrame>
        <p:nvGraphicFramePr>
          <p:cNvPr id="49421" name="Group 269"/>
          <p:cNvGraphicFramePr>
            <a:graphicFrameLocks noGrp="1"/>
          </p:cNvGraphicFramePr>
          <p:nvPr>
            <p:extLst>
              <p:ext uri="{D42A27DB-BD31-4B8C-83A1-F6EECF244321}">
                <p14:modId xmlns:p14="http://schemas.microsoft.com/office/powerpoint/2010/main" val="3006342378"/>
              </p:ext>
            </p:extLst>
          </p:nvPr>
        </p:nvGraphicFramePr>
        <p:xfrm>
          <a:off x="3429000" y="1066800"/>
          <a:ext cx="2590800" cy="4648202"/>
        </p:xfrm>
        <a:graphic>
          <a:graphicData uri="http://schemas.openxmlformats.org/drawingml/2006/table">
            <a:tbl>
              <a:tblPr/>
              <a:tblGrid>
                <a:gridCol w="884238"/>
                <a:gridCol w="1706562"/>
              </a:tblGrid>
              <a:tr h="403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cs typeface="Arial" pitchFamily="34" charset="0"/>
                        </a:rPr>
                        <a:t>Formula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bg1"/>
                          </a:solidFill>
                          <a:effectLst/>
                          <a:latin typeface="Arial" pitchFamily="34" charset="0"/>
                          <a:cs typeface="Arial" pitchFamily="34" charset="0"/>
                        </a:rPr>
                        <a:t>Name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MnO</a:t>
                      </a:r>
                      <a:r>
                        <a:rPr kumimoji="0" lang="en-US" sz="1200" b="0" i="0" u="none" strike="noStrike" cap="none" normalizeH="0" baseline="-25000" smtClean="0">
                          <a:ln>
                            <a:noFill/>
                          </a:ln>
                          <a:solidFill>
                            <a:schemeClr val="bg1"/>
                          </a:solidFill>
                          <a:effectLst/>
                          <a:latin typeface="Arial" pitchFamily="34" charset="0"/>
                          <a:cs typeface="Arial" pitchFamily="34" charset="0"/>
                        </a:rPr>
                        <a:t>4</a:t>
                      </a:r>
                      <a:r>
                        <a:rPr kumimoji="0" lang="en-US" sz="1200" b="0" i="0" u="none" strike="noStrike" cap="none" normalizeH="0" baseline="30000" smtClean="0">
                          <a:ln>
                            <a:noFill/>
                          </a:ln>
                          <a:solidFill>
                            <a:schemeClr val="bg1"/>
                          </a:solidFill>
                          <a:effectLst/>
                          <a:latin typeface="Arial" pitchFamily="34" charset="0"/>
                          <a:cs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permanganate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CO</a:t>
                      </a:r>
                      <a:r>
                        <a:rPr kumimoji="0" lang="en-US" sz="1200" b="0" i="0" u="none" strike="noStrike" cap="none" normalizeH="0" baseline="-25000" smtClean="0">
                          <a:ln>
                            <a:noFill/>
                          </a:ln>
                          <a:solidFill>
                            <a:schemeClr val="bg1"/>
                          </a:solidFill>
                          <a:effectLst/>
                          <a:latin typeface="Arial" pitchFamily="34" charset="0"/>
                          <a:cs typeface="Arial" pitchFamily="34" charset="0"/>
                        </a:rPr>
                        <a:t>3</a:t>
                      </a:r>
                      <a:r>
                        <a:rPr kumimoji="0" lang="en-US" sz="1200" b="0" i="0" u="none" strike="noStrike" cap="none" normalizeH="0" baseline="30000" smtClean="0">
                          <a:ln>
                            <a:noFill/>
                          </a:ln>
                          <a:solidFill>
                            <a:schemeClr val="bg1"/>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carbonate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HCO</a:t>
                      </a:r>
                      <a:r>
                        <a:rPr kumimoji="0" lang="en-US" sz="1200" b="0" i="0" u="none" strike="noStrike" cap="none" normalizeH="0" baseline="-25000" smtClean="0">
                          <a:ln>
                            <a:noFill/>
                          </a:ln>
                          <a:solidFill>
                            <a:schemeClr val="bg1"/>
                          </a:solidFill>
                          <a:effectLst/>
                          <a:latin typeface="Arial" pitchFamily="34" charset="0"/>
                          <a:cs typeface="Arial" pitchFamily="34" charset="0"/>
                        </a:rPr>
                        <a:t>3</a:t>
                      </a:r>
                      <a:r>
                        <a:rPr kumimoji="0" lang="en-US" sz="1200" b="0" i="0" u="none" strike="noStrike" cap="none" normalizeH="0" baseline="30000" smtClean="0">
                          <a:ln>
                            <a:noFill/>
                          </a:ln>
                          <a:solidFill>
                            <a:schemeClr val="bg1"/>
                          </a:solidFill>
                          <a:effectLst/>
                          <a:latin typeface="Arial" pitchFamily="34" charset="0"/>
                          <a:cs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hydrogen carbonate or bicarbonate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CrO</a:t>
                      </a:r>
                      <a:r>
                        <a:rPr kumimoji="0" lang="en-US" sz="1200" b="0" i="0" u="none" strike="noStrike" cap="none" normalizeH="0" baseline="-25000" smtClean="0">
                          <a:ln>
                            <a:noFill/>
                          </a:ln>
                          <a:solidFill>
                            <a:schemeClr val="bg1"/>
                          </a:solidFill>
                          <a:effectLst/>
                          <a:latin typeface="Arial" pitchFamily="34" charset="0"/>
                          <a:cs typeface="Arial" pitchFamily="34" charset="0"/>
                        </a:rPr>
                        <a:t>4</a:t>
                      </a:r>
                      <a:r>
                        <a:rPr kumimoji="0" lang="en-US" sz="1200" b="0" i="0" u="none" strike="noStrike" cap="none" normalizeH="0" baseline="30000" smtClean="0">
                          <a:ln>
                            <a:noFill/>
                          </a:ln>
                          <a:solidFill>
                            <a:schemeClr val="bg1"/>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chromate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Cr</a:t>
                      </a:r>
                      <a:r>
                        <a:rPr kumimoji="0" lang="en-US" sz="1200" b="0" i="0" u="none" strike="noStrike" cap="none" normalizeH="0" baseline="-25000" smtClean="0">
                          <a:ln>
                            <a:noFill/>
                          </a:ln>
                          <a:solidFill>
                            <a:schemeClr val="bg1"/>
                          </a:solidFill>
                          <a:effectLst/>
                          <a:latin typeface="Arial" pitchFamily="34" charset="0"/>
                          <a:cs typeface="Arial" pitchFamily="34" charset="0"/>
                        </a:rPr>
                        <a:t>2</a:t>
                      </a:r>
                      <a:r>
                        <a:rPr kumimoji="0" lang="en-US" sz="1200" b="0" i="0" u="none" strike="noStrike" cap="none" normalizeH="0" baseline="0" smtClean="0">
                          <a:ln>
                            <a:noFill/>
                          </a:ln>
                          <a:solidFill>
                            <a:schemeClr val="bg1"/>
                          </a:solidFill>
                          <a:effectLst/>
                          <a:latin typeface="Arial" pitchFamily="34" charset="0"/>
                          <a:cs typeface="Arial" pitchFamily="34" charset="0"/>
                        </a:rPr>
                        <a:t>O</a:t>
                      </a:r>
                      <a:r>
                        <a:rPr kumimoji="0" lang="en-US" sz="1200" b="0" i="0" u="none" strike="noStrike" cap="none" normalizeH="0" baseline="-25000" smtClean="0">
                          <a:ln>
                            <a:noFill/>
                          </a:ln>
                          <a:solidFill>
                            <a:schemeClr val="bg1"/>
                          </a:solidFill>
                          <a:effectLst/>
                          <a:latin typeface="Arial" pitchFamily="34" charset="0"/>
                          <a:cs typeface="Arial" pitchFamily="34" charset="0"/>
                        </a:rPr>
                        <a:t>7</a:t>
                      </a:r>
                      <a:r>
                        <a:rPr kumimoji="0" lang="en-US" sz="1200" b="0" i="0" u="none" strike="noStrike" cap="none" normalizeH="0" baseline="30000" smtClean="0">
                          <a:ln>
                            <a:noFill/>
                          </a:ln>
                          <a:solidFill>
                            <a:schemeClr val="bg1"/>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dichromate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O</a:t>
                      </a:r>
                      <a:r>
                        <a:rPr kumimoji="0" lang="en-US" sz="1200" b="0" i="0" u="none" strike="noStrike" cap="none" normalizeH="0" baseline="-25000" smtClean="0">
                          <a:ln>
                            <a:noFill/>
                          </a:ln>
                          <a:solidFill>
                            <a:schemeClr val="bg1"/>
                          </a:solidFill>
                          <a:effectLst/>
                          <a:latin typeface="Arial" pitchFamily="34" charset="0"/>
                          <a:cs typeface="Arial" pitchFamily="34" charset="0"/>
                        </a:rPr>
                        <a:t>2</a:t>
                      </a:r>
                      <a:r>
                        <a:rPr kumimoji="0" lang="en-US" sz="1200" b="0" i="0" u="none" strike="noStrike" cap="none" normalizeH="0" baseline="30000" smtClean="0">
                          <a:ln>
                            <a:noFill/>
                          </a:ln>
                          <a:solidFill>
                            <a:schemeClr val="bg1"/>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peroxide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PO</a:t>
                      </a:r>
                      <a:r>
                        <a:rPr kumimoji="0" lang="en-US" sz="1200" b="0" i="0" u="none" strike="noStrike" cap="none" normalizeH="0" baseline="-25000" smtClean="0">
                          <a:ln>
                            <a:noFill/>
                          </a:ln>
                          <a:solidFill>
                            <a:schemeClr val="bg1"/>
                          </a:solidFill>
                          <a:effectLst/>
                          <a:latin typeface="Arial" pitchFamily="34" charset="0"/>
                          <a:cs typeface="Arial" pitchFamily="34" charset="0"/>
                        </a:rPr>
                        <a:t>4</a:t>
                      </a:r>
                      <a:r>
                        <a:rPr kumimoji="0" lang="en-US" sz="1200" b="0" i="0" u="none" strike="noStrike" cap="none" normalizeH="0" baseline="30000" smtClean="0">
                          <a:ln>
                            <a:noFill/>
                          </a:ln>
                          <a:solidFill>
                            <a:schemeClr val="bg1"/>
                          </a:solidFill>
                          <a:effectLst/>
                          <a:latin typeface="Arial" pitchFamily="34" charset="0"/>
                          <a:cs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phosphate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HPO</a:t>
                      </a:r>
                      <a:r>
                        <a:rPr kumimoji="0" lang="en-US" sz="1200" b="0" i="0" u="none" strike="noStrike" cap="none" normalizeH="0" baseline="-25000" smtClean="0">
                          <a:ln>
                            <a:noFill/>
                          </a:ln>
                          <a:solidFill>
                            <a:schemeClr val="bg1"/>
                          </a:solidFill>
                          <a:effectLst/>
                          <a:latin typeface="Arial" pitchFamily="34" charset="0"/>
                          <a:cs typeface="Arial" pitchFamily="34" charset="0"/>
                        </a:rPr>
                        <a:t>4</a:t>
                      </a:r>
                      <a:r>
                        <a:rPr kumimoji="0" lang="en-US" sz="1200" b="0" i="0" u="none" strike="noStrike" cap="none" normalizeH="0" baseline="30000" smtClean="0">
                          <a:ln>
                            <a:noFill/>
                          </a:ln>
                          <a:solidFill>
                            <a:schemeClr val="bg1"/>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hydrogen phosphate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H</a:t>
                      </a:r>
                      <a:r>
                        <a:rPr kumimoji="0" lang="en-US" sz="1200" b="0" i="0" u="none" strike="noStrike" cap="none" normalizeH="0" baseline="-25000" smtClean="0">
                          <a:ln>
                            <a:noFill/>
                          </a:ln>
                          <a:solidFill>
                            <a:schemeClr val="bg1"/>
                          </a:solidFill>
                          <a:effectLst/>
                          <a:latin typeface="Arial" pitchFamily="34" charset="0"/>
                          <a:cs typeface="Arial" pitchFamily="34" charset="0"/>
                        </a:rPr>
                        <a:t>2</a:t>
                      </a:r>
                      <a:r>
                        <a:rPr kumimoji="0" lang="en-US" sz="1200" b="0" i="0" u="none" strike="noStrike" cap="none" normalizeH="0" baseline="0" smtClean="0">
                          <a:ln>
                            <a:noFill/>
                          </a:ln>
                          <a:solidFill>
                            <a:schemeClr val="bg1"/>
                          </a:solidFill>
                          <a:effectLst/>
                          <a:latin typeface="Arial" pitchFamily="34" charset="0"/>
                          <a:cs typeface="Arial" pitchFamily="34" charset="0"/>
                        </a:rPr>
                        <a:t>PO</a:t>
                      </a:r>
                      <a:r>
                        <a:rPr kumimoji="0" lang="en-US" sz="1200" b="0" i="0" u="none" strike="noStrike" cap="none" normalizeH="0" baseline="-25000" smtClean="0">
                          <a:ln>
                            <a:noFill/>
                          </a:ln>
                          <a:solidFill>
                            <a:schemeClr val="bg1"/>
                          </a:solidFill>
                          <a:effectLst/>
                          <a:latin typeface="Arial" pitchFamily="34" charset="0"/>
                          <a:cs typeface="Arial" pitchFamily="34" charset="0"/>
                        </a:rPr>
                        <a:t>4</a:t>
                      </a:r>
                      <a:r>
                        <a:rPr kumimoji="0" lang="en-US" sz="1200" b="0" i="0" u="none" strike="noStrike" cap="none" normalizeH="0" baseline="30000" smtClean="0">
                          <a:ln>
                            <a:noFill/>
                          </a:ln>
                          <a:solidFill>
                            <a:schemeClr val="bg1"/>
                          </a:solidFill>
                          <a:effectLst/>
                          <a:latin typeface="Arial" pitchFamily="34" charset="0"/>
                          <a:cs typeface="Arial"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dihydrogen phosphate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SO</a:t>
                      </a:r>
                      <a:r>
                        <a:rPr kumimoji="0" lang="en-US" sz="1200" b="0" i="0" u="none" strike="noStrike" cap="none" normalizeH="0" baseline="-25000" smtClean="0">
                          <a:ln>
                            <a:noFill/>
                          </a:ln>
                          <a:solidFill>
                            <a:schemeClr val="bg1"/>
                          </a:solidFill>
                          <a:effectLst/>
                          <a:latin typeface="Arial" pitchFamily="34" charset="0"/>
                          <a:cs typeface="Arial" pitchFamily="34" charset="0"/>
                        </a:rPr>
                        <a:t>3</a:t>
                      </a:r>
                      <a:r>
                        <a:rPr kumimoji="0" lang="en-US" sz="1200" b="0" i="0" u="none" strike="noStrike" cap="none" normalizeH="0" baseline="30000" smtClean="0">
                          <a:ln>
                            <a:noFill/>
                          </a:ln>
                          <a:solidFill>
                            <a:schemeClr val="bg1"/>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sulfite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bg1"/>
                          </a:solidFill>
                          <a:effectLst/>
                          <a:latin typeface="Arial" pitchFamily="34" charset="0"/>
                          <a:cs typeface="Arial" pitchFamily="34" charset="0"/>
                        </a:rPr>
                        <a:t>SO</a:t>
                      </a:r>
                      <a:r>
                        <a:rPr kumimoji="0" lang="en-US" sz="1200" b="0" i="0" u="none" strike="noStrike" cap="none" normalizeH="0" baseline="-25000" smtClean="0">
                          <a:ln>
                            <a:noFill/>
                          </a:ln>
                          <a:solidFill>
                            <a:schemeClr val="bg1"/>
                          </a:solidFill>
                          <a:effectLst/>
                          <a:latin typeface="Arial" pitchFamily="34" charset="0"/>
                          <a:cs typeface="Arial" pitchFamily="34" charset="0"/>
                        </a:rPr>
                        <a:t>4</a:t>
                      </a:r>
                      <a:r>
                        <a:rPr kumimoji="0" lang="en-US" sz="1200" b="0" i="0" u="none" strike="noStrike" cap="none" normalizeH="0" baseline="30000" smtClean="0">
                          <a:ln>
                            <a:noFill/>
                          </a:ln>
                          <a:solidFill>
                            <a:schemeClr val="bg1"/>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pitchFamily="34" charset="0"/>
                          <a:cs typeface="Arial" pitchFamily="34" charset="0"/>
                        </a:rPr>
                        <a:t>sulfate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9600" y="1143000"/>
            <a:ext cx="7772400" cy="4525963"/>
          </a:xfrm>
        </p:spPr>
        <p:txBody>
          <a:bodyPr>
            <a:normAutofit fontScale="92500" lnSpcReduction="20000"/>
          </a:bodyPr>
          <a:lstStyle/>
          <a:p>
            <a:pPr marL="109728" indent="0">
              <a:buNone/>
            </a:pPr>
            <a:r>
              <a:rPr lang="en-US" dirty="0" smtClean="0"/>
              <a:t>The following ions will be quizzed for memorization: </a:t>
            </a:r>
          </a:p>
          <a:p>
            <a:pPr marL="850392" lvl="1" indent="-457200">
              <a:buFont typeface="+mj-lt"/>
              <a:buAutoNum type="arabicPeriod"/>
            </a:pPr>
            <a:r>
              <a:rPr lang="en-US" dirty="0" smtClean="0"/>
              <a:t>Ammonium</a:t>
            </a:r>
          </a:p>
          <a:p>
            <a:pPr marL="850392" lvl="1" indent="-457200">
              <a:buFont typeface="+mj-lt"/>
              <a:buAutoNum type="arabicPeriod"/>
            </a:pPr>
            <a:r>
              <a:rPr lang="en-US" dirty="0" smtClean="0"/>
              <a:t>Nitrate</a:t>
            </a:r>
          </a:p>
          <a:p>
            <a:pPr marL="850392" lvl="1" indent="-457200">
              <a:buFont typeface="+mj-lt"/>
              <a:buAutoNum type="arabicPeriod"/>
            </a:pPr>
            <a:r>
              <a:rPr lang="en-US" dirty="0" smtClean="0"/>
              <a:t>Nitrite</a:t>
            </a:r>
            <a:endParaRPr lang="en-US" dirty="0"/>
          </a:p>
          <a:p>
            <a:pPr marL="850392" lvl="1" indent="-457200">
              <a:buFont typeface="+mj-lt"/>
              <a:buAutoNum type="arabicPeriod"/>
            </a:pPr>
            <a:r>
              <a:rPr lang="en-US" dirty="0" smtClean="0"/>
              <a:t>Hydroxide</a:t>
            </a:r>
          </a:p>
          <a:p>
            <a:pPr marL="850392" lvl="1" indent="-457200">
              <a:buFont typeface="+mj-lt"/>
              <a:buAutoNum type="arabicPeriod"/>
            </a:pPr>
            <a:r>
              <a:rPr lang="en-US" dirty="0" smtClean="0"/>
              <a:t>Sulfate</a:t>
            </a:r>
          </a:p>
          <a:p>
            <a:pPr marL="850392" lvl="1" indent="-457200">
              <a:buFont typeface="+mj-lt"/>
              <a:buAutoNum type="arabicPeriod"/>
            </a:pPr>
            <a:r>
              <a:rPr lang="en-US" dirty="0" smtClean="0"/>
              <a:t>Sulfite</a:t>
            </a:r>
          </a:p>
          <a:p>
            <a:pPr marL="850392" lvl="1" indent="-457200">
              <a:buFont typeface="+mj-lt"/>
              <a:buAutoNum type="arabicPeriod"/>
            </a:pPr>
            <a:r>
              <a:rPr lang="en-US" dirty="0" smtClean="0"/>
              <a:t>Acetate</a:t>
            </a:r>
          </a:p>
          <a:p>
            <a:pPr marL="850392" lvl="1" indent="-457200">
              <a:buFont typeface="+mj-lt"/>
              <a:buAutoNum type="arabicPeriod"/>
            </a:pPr>
            <a:r>
              <a:rPr lang="en-US" dirty="0" smtClean="0"/>
              <a:t>Carbonate</a:t>
            </a:r>
          </a:p>
          <a:p>
            <a:pPr marL="850392" lvl="1" indent="-457200">
              <a:buFont typeface="+mj-lt"/>
              <a:buAutoNum type="arabicPeriod"/>
            </a:pPr>
            <a:r>
              <a:rPr lang="en-US" dirty="0" smtClean="0"/>
              <a:t>Perchlorate</a:t>
            </a:r>
          </a:p>
          <a:p>
            <a:pPr marL="850392" lvl="1" indent="-457200">
              <a:buFont typeface="+mj-lt"/>
              <a:buAutoNum type="arabicPeriod"/>
            </a:pPr>
            <a:r>
              <a:rPr lang="en-US" dirty="0" smtClean="0"/>
              <a:t>Phosphate</a:t>
            </a:r>
          </a:p>
          <a:p>
            <a:pPr marL="393192" lvl="1" indent="0">
              <a:buNone/>
            </a:pPr>
            <a:endParaRPr lang="en-US" dirty="0" smtClean="0"/>
          </a:p>
          <a:p>
            <a:pPr marL="393192" lvl="1" indent="0">
              <a:buNone/>
            </a:pPr>
            <a:r>
              <a:rPr lang="en-US" dirty="0" smtClean="0"/>
              <a:t>**The remainder will be learned over time through use.</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D5EE7585-C0D2-4784-A4AB-63D4B71A7956}" type="slidenum">
              <a:rPr lang="en-US" smtClean="0"/>
              <a:pPr>
                <a:defRPr/>
              </a:pPr>
              <a:t>88</a:t>
            </a:fld>
            <a:endParaRPr lang="en-US" dirty="0"/>
          </a:p>
        </p:txBody>
      </p:sp>
      <p:sp>
        <p:nvSpPr>
          <p:cNvPr id="5" name="Title 4"/>
          <p:cNvSpPr>
            <a:spLocks noGrp="1"/>
          </p:cNvSpPr>
          <p:nvPr>
            <p:ph type="title"/>
          </p:nvPr>
        </p:nvSpPr>
        <p:spPr/>
        <p:txBody>
          <a:bodyPr/>
          <a:lstStyle/>
          <a:p>
            <a:r>
              <a:rPr lang="en-US" dirty="0" smtClean="0"/>
              <a:t>Polyatomic Ions to Memorize</a:t>
            </a:r>
            <a:endParaRPr lang="en-US" dirty="0"/>
          </a:p>
        </p:txBody>
      </p:sp>
    </p:spTree>
    <p:extLst>
      <p:ext uri="{BB962C8B-B14F-4D97-AF65-F5344CB8AC3E}">
        <p14:creationId xmlns:p14="http://schemas.microsoft.com/office/powerpoint/2010/main" val="30633162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533400" y="838200"/>
            <a:ext cx="7848600" cy="5562600"/>
          </a:xfrm>
        </p:spPr>
        <p:txBody>
          <a:bodyPr/>
          <a:lstStyle/>
          <a:p>
            <a:pPr marL="0" indent="0" eaLnBrk="1" hangingPunct="1">
              <a:lnSpc>
                <a:spcPct val="90000"/>
              </a:lnSpc>
              <a:buNone/>
            </a:pPr>
            <a:r>
              <a:rPr lang="en-US" sz="2800" dirty="0" smtClean="0"/>
              <a:t>Name the following compounds:</a:t>
            </a:r>
          </a:p>
          <a:p>
            <a:pPr marL="914400" lvl="1" indent="-457200" eaLnBrk="1" hangingPunct="1">
              <a:lnSpc>
                <a:spcPct val="90000"/>
              </a:lnSpc>
              <a:buFontTx/>
              <a:buAutoNum type="alphaLcPeriod"/>
            </a:pPr>
            <a:r>
              <a:rPr lang="en-US" sz="2400" dirty="0" smtClean="0"/>
              <a:t>K</a:t>
            </a:r>
            <a:r>
              <a:rPr lang="en-US" sz="2400" baseline="-25000" dirty="0" smtClean="0"/>
              <a:t>2</a:t>
            </a:r>
            <a:r>
              <a:rPr lang="en-US" sz="2400" dirty="0" smtClean="0"/>
              <a:t>SO</a:t>
            </a:r>
            <a:r>
              <a:rPr lang="en-US" sz="2400" baseline="-25000" dirty="0" smtClean="0"/>
              <a:t>3</a:t>
            </a:r>
          </a:p>
          <a:p>
            <a:pPr marL="914400" lvl="1" indent="-457200" eaLnBrk="1" hangingPunct="1">
              <a:lnSpc>
                <a:spcPct val="90000"/>
              </a:lnSpc>
              <a:buFontTx/>
              <a:buAutoNum type="alphaLcPeriod"/>
            </a:pPr>
            <a:r>
              <a:rPr lang="en-US" sz="2400" dirty="0" smtClean="0"/>
              <a:t>NH</a:t>
            </a:r>
            <a:r>
              <a:rPr lang="en-US" sz="2400" baseline="-25000" dirty="0" smtClean="0"/>
              <a:t>4</a:t>
            </a:r>
            <a:r>
              <a:rPr lang="en-US" sz="2400" dirty="0" smtClean="0"/>
              <a:t>NO</a:t>
            </a:r>
            <a:r>
              <a:rPr lang="en-US" sz="2400" baseline="-25000" dirty="0" smtClean="0"/>
              <a:t>3</a:t>
            </a:r>
          </a:p>
          <a:p>
            <a:pPr marL="914400" lvl="1" indent="-457200" eaLnBrk="1" hangingPunct="1">
              <a:lnSpc>
                <a:spcPct val="90000"/>
              </a:lnSpc>
              <a:buFontTx/>
              <a:buAutoNum type="alphaLcPeriod"/>
            </a:pPr>
            <a:r>
              <a:rPr lang="en-US" sz="2400" dirty="0" smtClean="0"/>
              <a:t>Cu(NO</a:t>
            </a:r>
            <a:r>
              <a:rPr lang="en-US" sz="2400" baseline="-25000" dirty="0" smtClean="0"/>
              <a:t>3</a:t>
            </a:r>
            <a:r>
              <a:rPr lang="en-US" sz="2400" dirty="0" smtClean="0"/>
              <a:t>)</a:t>
            </a:r>
            <a:r>
              <a:rPr lang="en-US" sz="2400" baseline="-25000" dirty="0" smtClean="0"/>
              <a:t>2</a:t>
            </a:r>
          </a:p>
          <a:p>
            <a:pPr marL="914400" lvl="1" indent="-457200" eaLnBrk="1" hangingPunct="1">
              <a:lnSpc>
                <a:spcPct val="90000"/>
              </a:lnSpc>
              <a:buFontTx/>
              <a:buAutoNum type="alphaLcPeriod"/>
            </a:pPr>
            <a:r>
              <a:rPr lang="en-US" sz="2400" dirty="0" smtClean="0"/>
              <a:t>NaBrO</a:t>
            </a:r>
            <a:r>
              <a:rPr lang="en-US" sz="2400" baseline="-25000" dirty="0" smtClean="0"/>
              <a:t>3</a:t>
            </a:r>
          </a:p>
          <a:p>
            <a:pPr marL="914400" lvl="1" indent="-457200" eaLnBrk="1" hangingPunct="1">
              <a:lnSpc>
                <a:spcPct val="90000"/>
              </a:lnSpc>
              <a:buFontTx/>
              <a:buAutoNum type="alphaLcPeriod"/>
            </a:pPr>
            <a:r>
              <a:rPr lang="en-US" sz="2400" dirty="0" err="1" smtClean="0"/>
              <a:t>Ca</a:t>
            </a:r>
            <a:r>
              <a:rPr lang="en-US" sz="2400" dirty="0" smtClean="0"/>
              <a:t>(ClO</a:t>
            </a:r>
            <a:r>
              <a:rPr lang="en-US" sz="2400" baseline="-25000" dirty="0" smtClean="0"/>
              <a:t>4</a:t>
            </a:r>
            <a:r>
              <a:rPr lang="en-US" sz="2400" dirty="0" smtClean="0"/>
              <a:t>)</a:t>
            </a:r>
            <a:r>
              <a:rPr lang="en-US" sz="2400" baseline="-25000" dirty="0" smtClean="0"/>
              <a:t>2</a:t>
            </a:r>
            <a:br>
              <a:rPr lang="en-US" sz="2400" baseline="-25000" dirty="0" smtClean="0"/>
            </a:br>
            <a:endParaRPr lang="en-US" sz="2400" baseline="-25000" dirty="0" smtClean="0"/>
          </a:p>
          <a:p>
            <a:pPr marL="0" indent="0" eaLnBrk="1" hangingPunct="1">
              <a:lnSpc>
                <a:spcPct val="90000"/>
              </a:lnSpc>
              <a:buNone/>
            </a:pPr>
            <a:r>
              <a:rPr lang="en-US" sz="2800" dirty="0" smtClean="0"/>
              <a:t>Write the formulas of the following:</a:t>
            </a:r>
          </a:p>
          <a:p>
            <a:pPr marL="914400" lvl="1" indent="-457200" eaLnBrk="1" hangingPunct="1">
              <a:lnSpc>
                <a:spcPct val="90000"/>
              </a:lnSpc>
              <a:buFontTx/>
              <a:buAutoNum type="alphaLcPeriod"/>
            </a:pPr>
            <a:r>
              <a:rPr lang="en-US" sz="2400" dirty="0" smtClean="0"/>
              <a:t>Lead (II) chromate</a:t>
            </a:r>
          </a:p>
          <a:p>
            <a:pPr marL="914400" lvl="1" indent="-457200" eaLnBrk="1" hangingPunct="1">
              <a:lnSpc>
                <a:spcPct val="90000"/>
              </a:lnSpc>
              <a:buFontTx/>
              <a:buAutoNum type="alphaLcPeriod"/>
            </a:pPr>
            <a:r>
              <a:rPr lang="en-US" sz="2400" dirty="0" smtClean="0"/>
              <a:t>Sodium hydrogen carbonate</a:t>
            </a:r>
          </a:p>
          <a:p>
            <a:pPr marL="914400" lvl="1" indent="-457200" eaLnBrk="1" hangingPunct="1">
              <a:lnSpc>
                <a:spcPct val="90000"/>
              </a:lnSpc>
              <a:buFontTx/>
              <a:buAutoNum type="alphaLcPeriod"/>
            </a:pPr>
            <a:r>
              <a:rPr lang="en-US" sz="2400" dirty="0" smtClean="0"/>
              <a:t>Copper (I) hydroxide</a:t>
            </a:r>
          </a:p>
          <a:p>
            <a:pPr marL="914400" lvl="1" indent="-457200" eaLnBrk="1" hangingPunct="1">
              <a:lnSpc>
                <a:spcPct val="90000"/>
              </a:lnSpc>
              <a:buFontTx/>
              <a:buAutoNum type="alphaLcPeriod"/>
            </a:pPr>
            <a:r>
              <a:rPr lang="en-US" sz="2400" dirty="0" smtClean="0"/>
              <a:t>Sodium thiosulfate</a:t>
            </a:r>
          </a:p>
          <a:p>
            <a:pPr marL="914400" lvl="1" indent="-457200" eaLnBrk="1" hangingPunct="1">
              <a:lnSpc>
                <a:spcPct val="90000"/>
              </a:lnSpc>
              <a:buFontTx/>
              <a:buAutoNum type="alphaLcPeriod"/>
            </a:pPr>
            <a:r>
              <a:rPr lang="en-US" sz="2400" dirty="0" smtClean="0"/>
              <a:t>Iron (II) phosphate</a:t>
            </a:r>
          </a:p>
          <a:p>
            <a:pPr marL="914400" lvl="1" indent="-457200" eaLnBrk="1" hangingPunct="1">
              <a:lnSpc>
                <a:spcPct val="90000"/>
              </a:lnSpc>
              <a:buFontTx/>
              <a:buAutoNum type="alphaLcPeriod"/>
            </a:pPr>
            <a:r>
              <a:rPr lang="en-US" sz="2400" dirty="0" smtClean="0"/>
              <a:t>Potassium dichromate</a:t>
            </a:r>
          </a:p>
        </p:txBody>
      </p:sp>
      <p:sp>
        <p:nvSpPr>
          <p:cNvPr id="81924"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B39E2E48-505A-408E-9B1F-2A7DC0836661}" type="slidenum">
              <a:rPr lang="en-US" u="none" smtClean="0"/>
              <a:pPr eaLnBrk="1" hangingPunct="1"/>
              <a:t>89</a:t>
            </a:fld>
            <a:endParaRPr lang="en-US" u="none" smtClean="0"/>
          </a:p>
        </p:txBody>
      </p:sp>
      <p:sp>
        <p:nvSpPr>
          <p:cNvPr id="81922" name="Rectangle 2"/>
          <p:cNvSpPr>
            <a:spLocks noGrp="1" noChangeArrowheads="1"/>
          </p:cNvSpPr>
          <p:nvPr>
            <p:ph type="title"/>
          </p:nvPr>
        </p:nvSpPr>
        <p:spPr>
          <a:xfrm>
            <a:off x="685800" y="76200"/>
            <a:ext cx="8228013" cy="792163"/>
          </a:xfrm>
        </p:spPr>
        <p:txBody>
          <a:bodyPr>
            <a:normAutofit fontScale="90000"/>
          </a:bodyPr>
          <a:lstStyle/>
          <a:p>
            <a:pPr eaLnBrk="1" hangingPunct="1"/>
            <a:r>
              <a:rPr lang="en-US" sz="3200" smtClean="0"/>
              <a:t>Compounds with Polyatomic Ions Examples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457200"/>
            <a:ext cx="8229600" cy="5211763"/>
          </a:xfrm>
        </p:spPr>
        <p:txBody>
          <a:bodyPr/>
          <a:lstStyle/>
          <a:p>
            <a:pPr marL="381000" indent="-381000" eaLnBrk="1" hangingPunct="1">
              <a:lnSpc>
                <a:spcPct val="80000"/>
              </a:lnSpc>
              <a:buFontTx/>
              <a:buAutoNum type="arabicPeriod"/>
            </a:pPr>
            <a:r>
              <a:rPr lang="en-US" sz="1800" dirty="0" smtClean="0"/>
              <a:t>A sample of chloroform is found to contain 12.0 g of carbon, 106.4 g of chlorine, and 1.01 g of hydrogen.  If a second sample of chloroform is found to contain 30.0 g of carbon, what is the total mass of chloroform in the second sample?</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marL="381000" indent="-381000" eaLnBrk="1" hangingPunct="1">
              <a:lnSpc>
                <a:spcPct val="80000"/>
              </a:lnSpc>
              <a:buFontTx/>
              <a:buAutoNum type="arabicPeriod"/>
            </a:pPr>
            <a:r>
              <a:rPr lang="en-US" sz="1800" dirty="0" smtClean="0"/>
              <a:t>Pitchblende is the most commercially important compound of uranium.  Analysis shows that 84.2 g of pitchblende contains 71.4 g of uranium, with oxygen as the only other element.  How many grams of uranium can be obtained from 102 </a:t>
            </a:r>
            <a:r>
              <a:rPr lang="en-US" sz="1800" dirty="0" smtClean="0"/>
              <a:t>g </a:t>
            </a:r>
            <a:r>
              <a:rPr lang="en-US" sz="1800" dirty="0" smtClean="0"/>
              <a:t>of pitchblende?</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marL="381000" indent="-381000" eaLnBrk="1" hangingPunct="1">
              <a:lnSpc>
                <a:spcPct val="80000"/>
              </a:lnSpc>
              <a:buFontTx/>
              <a:buAutoNum type="arabicPeriod"/>
            </a:pPr>
            <a:r>
              <a:rPr lang="en-US" sz="1800" dirty="0" smtClean="0"/>
              <a:t>How many metric tons (t) of oxygen are combined in a sample of pitchblende that contains 2.3 t of uranium?  </a:t>
            </a:r>
          </a:p>
        </p:txBody>
      </p:sp>
      <p:sp>
        <p:nvSpPr>
          <p:cNvPr id="1229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BC4F2EF2-9A48-4A5E-8B90-2FC940208618}" type="slidenum">
              <a:rPr lang="en-US" u="none" smtClean="0"/>
              <a:pPr eaLnBrk="1" hangingPunct="1"/>
              <a:t>9</a:t>
            </a:fld>
            <a:endParaRPr lang="en-US" u="none" smtClean="0"/>
          </a:p>
        </p:txBody>
      </p:sp>
      <p:sp>
        <p:nvSpPr>
          <p:cNvPr id="12290" name="Rectangle 2"/>
          <p:cNvSpPr>
            <a:spLocks noGrp="1" noChangeArrowheads="1"/>
          </p:cNvSpPr>
          <p:nvPr>
            <p:ph type="title"/>
          </p:nvPr>
        </p:nvSpPr>
        <p:spPr>
          <a:xfrm>
            <a:off x="762000" y="0"/>
            <a:ext cx="8151813" cy="563563"/>
          </a:xfrm>
        </p:spPr>
        <p:txBody>
          <a:bodyPr>
            <a:normAutofit fontScale="90000"/>
          </a:bodyPr>
          <a:lstStyle/>
          <a:p>
            <a:pPr eaLnBrk="1" hangingPunct="1"/>
            <a:r>
              <a:rPr lang="en-US" sz="2800" smtClean="0"/>
              <a:t>Law of Definite Composition Example Problems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457200" y="914400"/>
            <a:ext cx="8229600" cy="5211762"/>
          </a:xfrm>
        </p:spPr>
        <p:txBody>
          <a:bodyPr/>
          <a:lstStyle/>
          <a:p>
            <a:pPr eaLnBrk="1" hangingPunct="1">
              <a:lnSpc>
                <a:spcPct val="80000"/>
              </a:lnSpc>
            </a:pPr>
            <a:r>
              <a:rPr lang="en-US" sz="2000" smtClean="0"/>
              <a:t>Oxoanions are polyatomic ions in which an element, usually a nonmetal, is bonded to one or more oxygen atoms.</a:t>
            </a:r>
          </a:p>
          <a:p>
            <a:pPr eaLnBrk="1" hangingPunct="1">
              <a:lnSpc>
                <a:spcPct val="80000"/>
              </a:lnSpc>
            </a:pPr>
            <a:r>
              <a:rPr lang="en-US" sz="2000" smtClean="0"/>
              <a:t>There exist families of oxoanions with two or four oxoanions that differ only in the number of oxygen atoms.  </a:t>
            </a:r>
          </a:p>
          <a:p>
            <a:pPr eaLnBrk="1" hangingPunct="1">
              <a:lnSpc>
                <a:spcPct val="80000"/>
              </a:lnSpc>
            </a:pPr>
            <a:r>
              <a:rPr lang="en-US" sz="2000" smtClean="0"/>
              <a:t>For naming oxoanions with only two in the family:</a:t>
            </a:r>
          </a:p>
          <a:p>
            <a:pPr lvl="1" eaLnBrk="1" hangingPunct="1">
              <a:lnSpc>
                <a:spcPct val="80000"/>
              </a:lnSpc>
            </a:pPr>
            <a:r>
              <a:rPr lang="en-US" sz="1800" smtClean="0"/>
              <a:t>The ion with more oxygen atoms takes the non metal root and the suffix “-ate”.</a:t>
            </a:r>
          </a:p>
          <a:p>
            <a:pPr lvl="1" eaLnBrk="1" hangingPunct="1">
              <a:lnSpc>
                <a:spcPct val="80000"/>
              </a:lnSpc>
            </a:pPr>
            <a:r>
              <a:rPr lang="en-US" sz="1800" smtClean="0"/>
              <a:t>The ion with fewer oxygen atoms takes the nonmetal root and the suffix “-ite”.</a:t>
            </a:r>
          </a:p>
          <a:p>
            <a:pPr eaLnBrk="1" hangingPunct="1">
              <a:lnSpc>
                <a:spcPct val="80000"/>
              </a:lnSpc>
            </a:pPr>
            <a:r>
              <a:rPr lang="en-US" sz="2000" smtClean="0"/>
              <a:t>For naming oxoanions with four in the family:</a:t>
            </a:r>
          </a:p>
          <a:p>
            <a:pPr lvl="1" eaLnBrk="1" hangingPunct="1">
              <a:lnSpc>
                <a:spcPct val="80000"/>
              </a:lnSpc>
            </a:pPr>
            <a:r>
              <a:rPr lang="en-US" sz="1800" smtClean="0"/>
              <a:t>The ion with the most oxygen atoms has the prefix “per-”, the nonmetal root, and the suffix “-ate”.</a:t>
            </a:r>
          </a:p>
          <a:p>
            <a:pPr lvl="1" eaLnBrk="1" hangingPunct="1">
              <a:lnSpc>
                <a:spcPct val="80000"/>
              </a:lnSpc>
            </a:pPr>
            <a:r>
              <a:rPr lang="en-US" sz="1800" smtClean="0"/>
              <a:t>The ion with one fewer oxygen atoms has just the root and the suffix “-ate”.</a:t>
            </a:r>
          </a:p>
          <a:p>
            <a:pPr lvl="1" eaLnBrk="1" hangingPunct="1">
              <a:lnSpc>
                <a:spcPct val="80000"/>
              </a:lnSpc>
            </a:pPr>
            <a:r>
              <a:rPr lang="en-US" sz="1800" smtClean="0"/>
              <a:t>The ion with two fewer oxygen atoms has just the root and the suffix “-ite”.</a:t>
            </a:r>
          </a:p>
          <a:p>
            <a:pPr lvl="1" eaLnBrk="1" hangingPunct="1">
              <a:lnSpc>
                <a:spcPct val="80000"/>
              </a:lnSpc>
            </a:pPr>
            <a:r>
              <a:rPr lang="en-US" sz="1800" smtClean="0"/>
              <a:t>The ion with the least (three fewer) oxygen atoms has the prefix “hypo-”, the root, and the suffix “-ite”.</a:t>
            </a:r>
          </a:p>
        </p:txBody>
      </p:sp>
      <p:sp>
        <p:nvSpPr>
          <p:cNvPr id="82948"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542BEFDB-E57D-448D-8A9B-34CEEF603A3E}" type="slidenum">
              <a:rPr lang="en-US" u="none" smtClean="0"/>
              <a:pPr eaLnBrk="1" hangingPunct="1"/>
              <a:t>90</a:t>
            </a:fld>
            <a:endParaRPr lang="en-US" u="none" smtClean="0"/>
          </a:p>
        </p:txBody>
      </p:sp>
      <p:sp>
        <p:nvSpPr>
          <p:cNvPr id="82946" name="Rectangle 2"/>
          <p:cNvSpPr>
            <a:spLocks noGrp="1" noChangeArrowheads="1"/>
          </p:cNvSpPr>
          <p:nvPr>
            <p:ph type="title"/>
          </p:nvPr>
        </p:nvSpPr>
        <p:spPr>
          <a:xfrm>
            <a:off x="1143000" y="152400"/>
            <a:ext cx="7150100" cy="715962"/>
          </a:xfrm>
        </p:spPr>
        <p:txBody>
          <a:bodyPr/>
          <a:lstStyle/>
          <a:p>
            <a:pPr eaLnBrk="1" hangingPunct="1"/>
            <a:r>
              <a:rPr lang="en-US" sz="4000" dirty="0" smtClean="0"/>
              <a:t>Families of </a:t>
            </a:r>
            <a:r>
              <a:rPr lang="en-US" sz="4000" dirty="0" err="1" smtClean="0"/>
              <a:t>Oxoanions</a:t>
            </a:r>
            <a:endParaRPr lang="en-US" sz="40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a:xfrm>
            <a:off x="838200" y="1066800"/>
            <a:ext cx="7150100" cy="4953000"/>
          </a:xfrm>
        </p:spPr>
        <p:txBody>
          <a:bodyPr>
            <a:normAutofit lnSpcReduction="10000"/>
          </a:bodyPr>
          <a:lstStyle/>
          <a:p>
            <a:pPr marL="0" indent="0" eaLnBrk="1" hangingPunct="1">
              <a:lnSpc>
                <a:spcPct val="80000"/>
              </a:lnSpc>
              <a:buNone/>
            </a:pPr>
            <a:r>
              <a:rPr lang="en-US" sz="2000" b="1" dirty="0" smtClean="0"/>
              <a:t>Name the following compounds:</a:t>
            </a:r>
            <a:br>
              <a:rPr lang="en-US" sz="2000" b="1" dirty="0" smtClean="0"/>
            </a:br>
            <a:endParaRPr lang="en-US" sz="2000" b="1" dirty="0" smtClean="0"/>
          </a:p>
          <a:p>
            <a:pPr marL="990600" lvl="1" indent="-533400" eaLnBrk="1" hangingPunct="1">
              <a:lnSpc>
                <a:spcPct val="80000"/>
              </a:lnSpc>
              <a:buFontTx/>
              <a:buAutoNum type="arabicPeriod"/>
            </a:pPr>
            <a:r>
              <a:rPr lang="en-US" sz="2000" b="1" dirty="0" smtClean="0"/>
              <a:t>MgCO</a:t>
            </a:r>
            <a:r>
              <a:rPr lang="en-US" sz="2000" b="1" baseline="-25000" dirty="0" smtClean="0"/>
              <a:t>3</a:t>
            </a:r>
            <a:br>
              <a:rPr lang="en-US" sz="2000" b="1" baseline="-25000" dirty="0" smtClean="0"/>
            </a:br>
            <a:endParaRPr lang="en-US" sz="2000" b="1" baseline="-25000" dirty="0" smtClean="0"/>
          </a:p>
          <a:p>
            <a:pPr marL="990600" lvl="1" indent="-533400" eaLnBrk="1" hangingPunct="1">
              <a:lnSpc>
                <a:spcPct val="80000"/>
              </a:lnSpc>
              <a:buFontTx/>
              <a:buAutoNum type="arabicPeriod"/>
            </a:pPr>
            <a:r>
              <a:rPr lang="en-US" sz="2000" b="1" dirty="0" smtClean="0"/>
              <a:t>NaClO</a:t>
            </a:r>
            <a:r>
              <a:rPr lang="en-US" sz="2000" b="1" baseline="-25000" dirty="0" smtClean="0"/>
              <a:t>4</a:t>
            </a:r>
            <a:br>
              <a:rPr lang="en-US" sz="2000" b="1" baseline="-25000" dirty="0" smtClean="0"/>
            </a:br>
            <a:endParaRPr lang="en-US" sz="2000" b="1" baseline="-25000" dirty="0" smtClean="0"/>
          </a:p>
          <a:p>
            <a:pPr marL="990600" lvl="1" indent="-533400" eaLnBrk="1" hangingPunct="1">
              <a:lnSpc>
                <a:spcPct val="80000"/>
              </a:lnSpc>
              <a:buFontTx/>
              <a:buAutoNum type="arabicPeriod"/>
            </a:pPr>
            <a:r>
              <a:rPr lang="en-US" sz="2000" b="1" dirty="0" smtClean="0"/>
              <a:t>CuSO</a:t>
            </a:r>
            <a:r>
              <a:rPr lang="en-US" sz="2000" b="1" baseline="-25000" dirty="0" smtClean="0"/>
              <a:t>4</a:t>
            </a:r>
            <a:br>
              <a:rPr lang="en-US" sz="2000" b="1" baseline="-25000" dirty="0" smtClean="0"/>
            </a:br>
            <a:endParaRPr lang="en-US" sz="2000" b="1" baseline="-25000" dirty="0" smtClean="0"/>
          </a:p>
          <a:p>
            <a:pPr marL="990600" lvl="1" indent="-533400" eaLnBrk="1" hangingPunct="1">
              <a:lnSpc>
                <a:spcPct val="80000"/>
              </a:lnSpc>
              <a:buFontTx/>
              <a:buAutoNum type="arabicPeriod"/>
            </a:pPr>
            <a:r>
              <a:rPr lang="en-US" sz="2000" b="1" dirty="0" err="1" smtClean="0"/>
              <a:t>LiClO</a:t>
            </a:r>
            <a:r>
              <a:rPr lang="en-US" sz="2000" b="1" dirty="0" smtClean="0"/>
              <a:t/>
            </a:r>
            <a:br>
              <a:rPr lang="en-US" sz="2000" b="1" dirty="0" smtClean="0"/>
            </a:br>
            <a:endParaRPr lang="en-US" sz="2000" b="1" dirty="0" smtClean="0"/>
          </a:p>
          <a:p>
            <a:pPr marL="990600" lvl="1" indent="-533400" eaLnBrk="1" hangingPunct="1">
              <a:lnSpc>
                <a:spcPct val="80000"/>
              </a:lnSpc>
              <a:buFontTx/>
              <a:buAutoNum type="arabicPeriod"/>
            </a:pPr>
            <a:r>
              <a:rPr lang="en-US" sz="2000" b="1" dirty="0" err="1" smtClean="0"/>
              <a:t>Sr</a:t>
            </a:r>
            <a:r>
              <a:rPr lang="en-US" sz="2000" b="1" dirty="0" smtClean="0"/>
              <a:t>(NO</a:t>
            </a:r>
            <a:r>
              <a:rPr lang="en-US" sz="2000" b="1" baseline="-25000" dirty="0" smtClean="0"/>
              <a:t>2</a:t>
            </a:r>
            <a:r>
              <a:rPr lang="en-US" sz="2000" b="1" dirty="0" smtClean="0"/>
              <a:t>)</a:t>
            </a:r>
            <a:r>
              <a:rPr lang="en-US" sz="2000" b="1" baseline="-25000" dirty="0" smtClean="0"/>
              <a:t>2</a:t>
            </a:r>
            <a:br>
              <a:rPr lang="en-US" sz="2000" b="1" baseline="-25000" dirty="0" smtClean="0"/>
            </a:br>
            <a:r>
              <a:rPr lang="en-US" sz="2000" b="1" baseline="-25000" dirty="0" smtClean="0"/>
              <a:t/>
            </a:r>
            <a:br>
              <a:rPr lang="en-US" sz="2000" b="1" baseline="-25000" dirty="0" smtClean="0"/>
            </a:br>
            <a:endParaRPr lang="en-US" sz="2000" b="1" dirty="0" smtClean="0"/>
          </a:p>
          <a:p>
            <a:pPr marL="0" indent="0" eaLnBrk="1" hangingPunct="1">
              <a:lnSpc>
                <a:spcPct val="80000"/>
              </a:lnSpc>
              <a:buNone/>
            </a:pPr>
            <a:r>
              <a:rPr lang="en-US" sz="2000" b="1" dirty="0" smtClean="0"/>
              <a:t>Give the formulas for the following:</a:t>
            </a:r>
          </a:p>
          <a:p>
            <a:pPr marL="990600" lvl="1" indent="-533400" eaLnBrk="1" hangingPunct="1">
              <a:lnSpc>
                <a:spcPct val="80000"/>
              </a:lnSpc>
              <a:buFontTx/>
              <a:buAutoNum type="arabicPeriod"/>
            </a:pPr>
            <a:r>
              <a:rPr lang="en-US" sz="2000" b="1" dirty="0" smtClean="0"/>
              <a:t>Copper (II) chlorite</a:t>
            </a:r>
            <a:br>
              <a:rPr lang="en-US" sz="2000" b="1" dirty="0" smtClean="0"/>
            </a:br>
            <a:endParaRPr lang="en-US" sz="2000" b="1" dirty="0" smtClean="0"/>
          </a:p>
          <a:p>
            <a:pPr marL="990600" lvl="1" indent="-533400" eaLnBrk="1" hangingPunct="1">
              <a:lnSpc>
                <a:spcPct val="80000"/>
              </a:lnSpc>
              <a:buFontTx/>
              <a:buAutoNum type="arabicPeriod"/>
            </a:pPr>
            <a:r>
              <a:rPr lang="en-US" sz="2000" b="1" dirty="0" smtClean="0"/>
              <a:t>Potassium </a:t>
            </a:r>
            <a:r>
              <a:rPr lang="en-US" sz="2000" b="1" dirty="0" err="1" smtClean="0"/>
              <a:t>periodate</a:t>
            </a:r>
            <a:r>
              <a:rPr lang="en-US" sz="2000" b="1" dirty="0" smtClean="0"/>
              <a:t/>
            </a:r>
            <a:br>
              <a:rPr lang="en-US" sz="2000" b="1" dirty="0" smtClean="0"/>
            </a:br>
            <a:endParaRPr lang="en-US" sz="2000" b="1" dirty="0" smtClean="0"/>
          </a:p>
          <a:p>
            <a:pPr marL="990600" lvl="1" indent="-533400" eaLnBrk="1" hangingPunct="1">
              <a:lnSpc>
                <a:spcPct val="80000"/>
              </a:lnSpc>
              <a:buFontTx/>
              <a:buAutoNum type="arabicPeriod"/>
            </a:pPr>
            <a:r>
              <a:rPr lang="en-US" sz="2000" b="1" dirty="0" smtClean="0"/>
              <a:t>Calcium </a:t>
            </a:r>
            <a:r>
              <a:rPr lang="en-US" sz="2000" b="1" dirty="0" err="1" smtClean="0"/>
              <a:t>phosphite</a:t>
            </a:r>
            <a:r>
              <a:rPr lang="en-US" sz="2000" b="1" dirty="0" smtClean="0"/>
              <a:t/>
            </a:r>
            <a:br>
              <a:rPr lang="en-US" sz="2000" b="1" dirty="0" smtClean="0"/>
            </a:br>
            <a:endParaRPr lang="en-US" sz="2000" b="1" dirty="0" smtClean="0"/>
          </a:p>
          <a:p>
            <a:pPr marL="990600" lvl="1" indent="-533400" eaLnBrk="1" hangingPunct="1">
              <a:lnSpc>
                <a:spcPct val="80000"/>
              </a:lnSpc>
              <a:buFontTx/>
              <a:buAutoNum type="arabicPeriod"/>
            </a:pPr>
            <a:r>
              <a:rPr lang="en-US" sz="2000" b="1" dirty="0" smtClean="0"/>
              <a:t>Magnesium sulfate</a:t>
            </a:r>
          </a:p>
        </p:txBody>
      </p:sp>
      <p:sp>
        <p:nvSpPr>
          <p:cNvPr id="83972"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66798CB2-8F3F-4A94-9563-B7BF15B4816C}" type="slidenum">
              <a:rPr lang="en-US" u="none" smtClean="0"/>
              <a:pPr eaLnBrk="1" hangingPunct="1"/>
              <a:t>91</a:t>
            </a:fld>
            <a:endParaRPr lang="en-US" u="none" smtClean="0"/>
          </a:p>
        </p:txBody>
      </p:sp>
      <p:sp>
        <p:nvSpPr>
          <p:cNvPr id="83970" name="Rectangle 2"/>
          <p:cNvSpPr>
            <a:spLocks noGrp="1" noChangeArrowheads="1"/>
          </p:cNvSpPr>
          <p:nvPr>
            <p:ph type="title"/>
          </p:nvPr>
        </p:nvSpPr>
        <p:spPr>
          <a:xfrm>
            <a:off x="304800" y="274638"/>
            <a:ext cx="8609013" cy="792162"/>
          </a:xfrm>
        </p:spPr>
        <p:txBody>
          <a:bodyPr>
            <a:normAutofit fontScale="90000"/>
          </a:bodyPr>
          <a:lstStyle/>
          <a:p>
            <a:pPr eaLnBrk="1" hangingPunct="1"/>
            <a:r>
              <a:rPr lang="en-US" sz="3800" smtClean="0"/>
              <a:t>Compounds with Oxoanions Examples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457200" y="1143000"/>
            <a:ext cx="8229600" cy="4983163"/>
          </a:xfrm>
        </p:spPr>
        <p:txBody>
          <a:bodyPr/>
          <a:lstStyle/>
          <a:p>
            <a:pPr eaLnBrk="1" hangingPunct="1"/>
            <a:r>
              <a:rPr lang="en-US" smtClean="0"/>
              <a:t>Hydrates are ionic compounds that have a specific number of water molecules associated with each formula unit.</a:t>
            </a:r>
          </a:p>
          <a:p>
            <a:pPr eaLnBrk="1" hangingPunct="1"/>
            <a:r>
              <a:rPr lang="en-US" smtClean="0"/>
              <a:t>This number is shown after a centered dot in their formulas and is indicated in the systematic name by a Greek numerical prefix before the word hydrate.</a:t>
            </a:r>
          </a:p>
          <a:p>
            <a:pPr lvl="1" eaLnBrk="1" hangingPunct="1"/>
            <a:r>
              <a:rPr lang="en-US" smtClean="0"/>
              <a:t>e.g. CaSO</a:t>
            </a:r>
            <a:r>
              <a:rPr lang="en-US" baseline="-25000" smtClean="0"/>
              <a:t>4</a:t>
            </a:r>
            <a:r>
              <a:rPr lang="en-US" b="1" smtClean="0"/>
              <a:t>·</a:t>
            </a:r>
            <a:r>
              <a:rPr lang="en-US" smtClean="0"/>
              <a:t>2H</a:t>
            </a:r>
            <a:r>
              <a:rPr lang="en-US" baseline="-25000" smtClean="0"/>
              <a:t>2</a:t>
            </a:r>
            <a:r>
              <a:rPr lang="en-US" smtClean="0"/>
              <a:t>O </a:t>
            </a:r>
            <a:r>
              <a:rPr lang="en-US" smtClean="0">
                <a:sym typeface="Wingdings" pitchFamily="2" charset="2"/>
              </a:rPr>
              <a:t> calcium sulfate dihydrate</a:t>
            </a:r>
            <a:endParaRPr lang="en-US" smtClean="0"/>
          </a:p>
        </p:txBody>
      </p:sp>
      <p:sp>
        <p:nvSpPr>
          <p:cNvPr id="84996"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06AD0A78-9FB6-4DE0-9CFD-2A3EE7E0D2BF}" type="slidenum">
              <a:rPr lang="en-US" u="none" smtClean="0"/>
              <a:pPr eaLnBrk="1" hangingPunct="1"/>
              <a:t>92</a:t>
            </a:fld>
            <a:endParaRPr lang="en-US" u="none" smtClean="0"/>
          </a:p>
        </p:txBody>
      </p:sp>
      <p:sp>
        <p:nvSpPr>
          <p:cNvPr id="84994" name="Rectangle 2"/>
          <p:cNvSpPr>
            <a:spLocks noGrp="1" noChangeArrowheads="1"/>
          </p:cNvSpPr>
          <p:nvPr>
            <p:ph type="title"/>
          </p:nvPr>
        </p:nvSpPr>
        <p:spPr>
          <a:xfrm>
            <a:off x="1219200" y="152400"/>
            <a:ext cx="7150100" cy="792162"/>
          </a:xfrm>
        </p:spPr>
        <p:txBody>
          <a:bodyPr/>
          <a:lstStyle/>
          <a:p>
            <a:pPr eaLnBrk="1" hangingPunct="1"/>
            <a:r>
              <a:rPr lang="en-US" dirty="0" smtClean="0"/>
              <a:t>Hydrated Ionic Compounds</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302" name="Group 78"/>
          <p:cNvGraphicFramePr>
            <a:graphicFrameLocks noGrp="1"/>
          </p:cNvGraphicFramePr>
          <p:nvPr>
            <p:ph idx="1"/>
          </p:nvPr>
        </p:nvGraphicFramePr>
        <p:xfrm>
          <a:off x="3883025" y="1600200"/>
          <a:ext cx="3176588" cy="1676400"/>
        </p:xfrm>
        <a:graphic>
          <a:graphicData uri="http://schemas.openxmlformats.org/drawingml/2006/table">
            <a:tbl>
              <a:tblPr/>
              <a:tblGrid>
                <a:gridCol w="1058863"/>
                <a:gridCol w="1058862"/>
                <a:gridCol w="1058863"/>
              </a:tblGrid>
              <a:tr h="33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Prefix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Root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Suffix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92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root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93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root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92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root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92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hypo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root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
        <p:nvSpPr>
          <p:cNvPr id="86095"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ABAD846A-3ACC-4886-B5E4-278ABA8DD039}" type="slidenum">
              <a:rPr lang="en-US" u="none" smtClean="0"/>
              <a:pPr eaLnBrk="1" hangingPunct="1"/>
              <a:t>93</a:t>
            </a:fld>
            <a:endParaRPr lang="en-US" u="none" smtClean="0"/>
          </a:p>
        </p:txBody>
      </p:sp>
      <p:sp>
        <p:nvSpPr>
          <p:cNvPr id="86018" name="Rectangle 2"/>
          <p:cNvSpPr>
            <a:spLocks noGrp="1" noChangeArrowheads="1"/>
          </p:cNvSpPr>
          <p:nvPr>
            <p:ph type="title"/>
          </p:nvPr>
        </p:nvSpPr>
        <p:spPr>
          <a:xfrm>
            <a:off x="457200" y="76200"/>
            <a:ext cx="8229600" cy="914400"/>
          </a:xfrm>
        </p:spPr>
        <p:txBody>
          <a:bodyPr>
            <a:normAutofit fontScale="90000"/>
          </a:bodyPr>
          <a:lstStyle/>
          <a:p>
            <a:pPr eaLnBrk="1" hangingPunct="1"/>
            <a:r>
              <a:rPr lang="en-US" sz="3200" smtClean="0"/>
              <a:t>Tables Useful for Naming Ionic Compounds</a:t>
            </a:r>
          </a:p>
        </p:txBody>
      </p:sp>
      <p:sp>
        <p:nvSpPr>
          <p:cNvPr id="86045" name="Line 31"/>
          <p:cNvSpPr>
            <a:spLocks noChangeShapeType="1"/>
          </p:cNvSpPr>
          <p:nvPr/>
        </p:nvSpPr>
        <p:spPr bwMode="auto">
          <a:xfrm flipV="1">
            <a:off x="2590800" y="1905000"/>
            <a:ext cx="0" cy="1447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46" name="Text Box 32"/>
          <p:cNvSpPr txBox="1">
            <a:spLocks noChangeArrowheads="1"/>
          </p:cNvSpPr>
          <p:nvPr/>
        </p:nvSpPr>
        <p:spPr bwMode="auto">
          <a:xfrm rot="-5400000">
            <a:off x="860425" y="2003425"/>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spcBef>
                <a:spcPct val="50000"/>
              </a:spcBef>
            </a:pPr>
            <a:r>
              <a:rPr lang="en-US" sz="1600" u="none"/>
              <a:t>Number of Oxygen Atoms</a:t>
            </a:r>
          </a:p>
        </p:txBody>
      </p:sp>
      <p:sp>
        <p:nvSpPr>
          <p:cNvPr id="86047" name="Text Box 34"/>
          <p:cNvSpPr txBox="1">
            <a:spLocks noChangeArrowheads="1"/>
          </p:cNvSpPr>
          <p:nvPr/>
        </p:nvSpPr>
        <p:spPr bwMode="auto">
          <a:xfrm>
            <a:off x="2590800" y="1066800"/>
            <a:ext cx="350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spcBef>
                <a:spcPct val="50000"/>
              </a:spcBef>
            </a:pPr>
            <a:r>
              <a:rPr lang="en-US" sz="2000" b="1"/>
              <a:t>Oxoanions</a:t>
            </a:r>
          </a:p>
        </p:txBody>
      </p:sp>
      <p:graphicFrame>
        <p:nvGraphicFramePr>
          <p:cNvPr id="52303" name="Group 79"/>
          <p:cNvGraphicFramePr>
            <a:graphicFrameLocks noGrp="1"/>
          </p:cNvGraphicFramePr>
          <p:nvPr/>
        </p:nvGraphicFramePr>
        <p:xfrm>
          <a:off x="1143000" y="4267200"/>
          <a:ext cx="3276600" cy="1828800"/>
        </p:xfrm>
        <a:graphic>
          <a:graphicData uri="http://schemas.openxmlformats.org/drawingml/2006/table">
            <a:tbl>
              <a:tblPr/>
              <a:tblGrid>
                <a:gridCol w="1638300"/>
                <a:gridCol w="1638300"/>
              </a:tblGrid>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Prefix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mono-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41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di-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tri-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41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tetra-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penta-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
        <p:nvSpPr>
          <p:cNvPr id="86071" name="Text Box 76"/>
          <p:cNvSpPr txBox="1">
            <a:spLocks noChangeArrowheads="1"/>
          </p:cNvSpPr>
          <p:nvPr/>
        </p:nvSpPr>
        <p:spPr bwMode="auto">
          <a:xfrm>
            <a:off x="1600200" y="3733800"/>
            <a:ext cx="601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algn="ctr" eaLnBrk="1" hangingPunct="1">
              <a:spcBef>
                <a:spcPct val="50000"/>
              </a:spcBef>
            </a:pPr>
            <a:r>
              <a:rPr lang="en-US" sz="2000" b="1"/>
              <a:t>Numerical Prefixes for Hydrates</a:t>
            </a:r>
          </a:p>
        </p:txBody>
      </p:sp>
      <p:graphicFrame>
        <p:nvGraphicFramePr>
          <p:cNvPr id="52304" name="Group 80"/>
          <p:cNvGraphicFramePr>
            <a:graphicFrameLocks noGrp="1"/>
          </p:cNvGraphicFramePr>
          <p:nvPr/>
        </p:nvGraphicFramePr>
        <p:xfrm>
          <a:off x="5029200" y="4276725"/>
          <a:ext cx="3276600" cy="1828800"/>
        </p:xfrm>
        <a:graphic>
          <a:graphicData uri="http://schemas.openxmlformats.org/drawingml/2006/table">
            <a:tbl>
              <a:tblPr/>
              <a:tblGrid>
                <a:gridCol w="1638300"/>
                <a:gridCol w="1638300"/>
              </a:tblGrid>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Prefix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hexa-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41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hepta-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39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octa-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41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nona-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238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cs typeface="Arial" pitchFamily="34" charset="0"/>
                        </a:rPr>
                        <a:t>deca-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832B5B74-1C04-4363-8531-B2F44ABC1FDD}" type="slidenum">
              <a:rPr lang="en-US" u="none" smtClean="0"/>
              <a:pPr eaLnBrk="1" hangingPunct="1"/>
              <a:t>94</a:t>
            </a:fld>
            <a:endParaRPr lang="en-US" u="none" smtClean="0"/>
          </a:p>
        </p:txBody>
      </p:sp>
      <p:sp>
        <p:nvSpPr>
          <p:cNvPr id="87042" name="Rectangle 2"/>
          <p:cNvSpPr>
            <a:spLocks noGrp="1" noChangeArrowheads="1"/>
          </p:cNvSpPr>
          <p:nvPr>
            <p:ph type="title"/>
          </p:nvPr>
        </p:nvSpPr>
        <p:spPr>
          <a:xfrm>
            <a:off x="381000" y="76200"/>
            <a:ext cx="8609013" cy="792163"/>
          </a:xfrm>
        </p:spPr>
        <p:txBody>
          <a:bodyPr>
            <a:normAutofit fontScale="90000"/>
          </a:bodyPr>
          <a:lstStyle/>
          <a:p>
            <a:pPr eaLnBrk="1" hangingPunct="1"/>
            <a:r>
              <a:rPr lang="en-US" sz="3800" smtClean="0"/>
              <a:t>Hydrated Ionic Compounds Examples</a:t>
            </a:r>
          </a:p>
        </p:txBody>
      </p:sp>
      <p:sp>
        <p:nvSpPr>
          <p:cNvPr id="87043" name="Rectangle 4"/>
          <p:cNvSpPr>
            <a:spLocks noChangeArrowheads="1"/>
          </p:cNvSpPr>
          <p:nvPr/>
        </p:nvSpPr>
        <p:spPr bwMode="auto">
          <a:xfrm>
            <a:off x="685800" y="838200"/>
            <a:ext cx="71501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r>
              <a:rPr lang="en-US" sz="2000" b="1" u="none" dirty="0"/>
              <a:t>Name the following compounds:</a:t>
            </a:r>
            <a:br>
              <a:rPr lang="en-US" sz="2000" b="1" u="none" dirty="0"/>
            </a:br>
            <a:endParaRPr lang="en-US" sz="2000" b="1" u="none" dirty="0"/>
          </a:p>
          <a:p>
            <a:pPr marL="990600" lvl="1" indent="-533400">
              <a:lnSpc>
                <a:spcPct val="80000"/>
              </a:lnSpc>
              <a:spcBef>
                <a:spcPct val="20000"/>
              </a:spcBef>
              <a:buFontTx/>
              <a:buAutoNum type="arabicPeriod"/>
            </a:pPr>
            <a:r>
              <a:rPr lang="en-US" sz="2000" b="1" u="none" dirty="0"/>
              <a:t>NiO·3H</a:t>
            </a:r>
            <a:r>
              <a:rPr lang="en-US" sz="2000" b="1" u="none" baseline="-25000" dirty="0"/>
              <a:t>2</a:t>
            </a:r>
            <a:r>
              <a:rPr lang="en-US" sz="2000" b="1" u="none" dirty="0"/>
              <a:t>O</a:t>
            </a:r>
            <a:br>
              <a:rPr lang="en-US" sz="2000" b="1" u="none" dirty="0"/>
            </a:br>
            <a:endParaRPr lang="en-US" sz="2000" b="1" u="none" baseline="-25000" dirty="0"/>
          </a:p>
          <a:p>
            <a:pPr marL="990600" lvl="1" indent="-533400">
              <a:lnSpc>
                <a:spcPct val="80000"/>
              </a:lnSpc>
              <a:spcBef>
                <a:spcPct val="20000"/>
              </a:spcBef>
              <a:buFontTx/>
              <a:buAutoNum type="arabicPeriod"/>
            </a:pPr>
            <a:r>
              <a:rPr lang="en-US" sz="2000" b="1" u="none" dirty="0"/>
              <a:t>KI</a:t>
            </a:r>
            <a:r>
              <a:rPr lang="en-US" sz="2000" b="1" u="none" baseline="-25000" dirty="0"/>
              <a:t> </a:t>
            </a:r>
            <a:r>
              <a:rPr lang="en-US" sz="2000" b="1" u="none" dirty="0"/>
              <a:t>·6H</a:t>
            </a:r>
            <a:r>
              <a:rPr lang="en-US" sz="2000" b="1" u="none" baseline="-25000" dirty="0"/>
              <a:t>2</a:t>
            </a:r>
            <a:r>
              <a:rPr lang="en-US" sz="2000" b="1" u="none" dirty="0"/>
              <a:t>O</a:t>
            </a:r>
            <a:r>
              <a:rPr lang="en-US" sz="2000" b="1" u="none" baseline="-25000" dirty="0"/>
              <a:t/>
            </a:r>
            <a:br>
              <a:rPr lang="en-US" sz="2000" b="1" u="none" baseline="-25000" dirty="0"/>
            </a:br>
            <a:endParaRPr lang="en-US" sz="2000" b="1" u="none" baseline="-25000" dirty="0"/>
          </a:p>
          <a:p>
            <a:pPr marL="990600" lvl="1" indent="-533400">
              <a:lnSpc>
                <a:spcPct val="80000"/>
              </a:lnSpc>
              <a:spcBef>
                <a:spcPct val="20000"/>
              </a:spcBef>
              <a:buFontTx/>
              <a:buAutoNum type="arabicPeriod"/>
            </a:pPr>
            <a:r>
              <a:rPr lang="en-US" sz="2000" b="1" u="none" dirty="0"/>
              <a:t>CuCl·4H</a:t>
            </a:r>
            <a:r>
              <a:rPr lang="en-US" sz="2000" b="1" u="none" baseline="-25000" dirty="0"/>
              <a:t>2</a:t>
            </a:r>
            <a:r>
              <a:rPr lang="en-US" sz="2000" b="1" u="none" dirty="0"/>
              <a:t>O</a:t>
            </a:r>
            <a:r>
              <a:rPr lang="en-US" sz="2000" b="1" u="none" baseline="-25000" dirty="0"/>
              <a:t/>
            </a:r>
            <a:br>
              <a:rPr lang="en-US" sz="2000" b="1" u="none" baseline="-25000" dirty="0"/>
            </a:br>
            <a:endParaRPr lang="en-US" sz="2000" b="1" u="none" baseline="-25000" dirty="0"/>
          </a:p>
          <a:p>
            <a:pPr marL="990600" lvl="1" indent="-533400">
              <a:lnSpc>
                <a:spcPct val="80000"/>
              </a:lnSpc>
              <a:spcBef>
                <a:spcPct val="20000"/>
              </a:spcBef>
              <a:buFontTx/>
              <a:buAutoNum type="arabicPeriod"/>
            </a:pPr>
            <a:r>
              <a:rPr lang="en-US" sz="2000" b="1" u="none" dirty="0"/>
              <a:t>Li</a:t>
            </a:r>
            <a:r>
              <a:rPr lang="en-US" sz="2000" b="1" u="none" baseline="-25000" dirty="0"/>
              <a:t>2</a:t>
            </a:r>
            <a:r>
              <a:rPr lang="en-US" sz="2000" b="1" u="none" dirty="0"/>
              <a:t>S</a:t>
            </a:r>
            <a:r>
              <a:rPr lang="en-US" sz="2000" b="1" u="none" baseline="-25000" dirty="0"/>
              <a:t>2</a:t>
            </a:r>
            <a:r>
              <a:rPr lang="en-US" sz="2000" b="1" u="none" dirty="0"/>
              <a:t>O</a:t>
            </a:r>
            <a:r>
              <a:rPr lang="en-US" sz="2000" b="1" u="none" baseline="-25000" dirty="0"/>
              <a:t>3</a:t>
            </a:r>
            <a:r>
              <a:rPr lang="en-US" sz="2000" b="1" u="none" dirty="0"/>
              <a:t>·8H</a:t>
            </a:r>
            <a:r>
              <a:rPr lang="en-US" sz="2000" b="1" u="none" baseline="-25000" dirty="0"/>
              <a:t>2</a:t>
            </a:r>
            <a:r>
              <a:rPr lang="en-US" sz="2000" b="1" u="none" dirty="0"/>
              <a:t>O</a:t>
            </a:r>
            <a:br>
              <a:rPr lang="en-US" sz="2000" b="1" u="none" dirty="0"/>
            </a:br>
            <a:endParaRPr lang="en-US" sz="2000" b="1" u="none" dirty="0"/>
          </a:p>
          <a:p>
            <a:pPr marL="990600" lvl="1" indent="-533400">
              <a:lnSpc>
                <a:spcPct val="80000"/>
              </a:lnSpc>
              <a:spcBef>
                <a:spcPct val="20000"/>
              </a:spcBef>
              <a:buFontTx/>
              <a:buAutoNum type="arabicPeriod"/>
            </a:pPr>
            <a:r>
              <a:rPr lang="en-US" sz="2000" b="1" u="none" dirty="0"/>
              <a:t>Au</a:t>
            </a:r>
            <a:r>
              <a:rPr lang="en-US" sz="2000" b="1" u="none" baseline="-25000" dirty="0"/>
              <a:t>2</a:t>
            </a:r>
            <a:r>
              <a:rPr lang="en-US" sz="2000" b="1" u="none" dirty="0"/>
              <a:t>O·H</a:t>
            </a:r>
            <a:r>
              <a:rPr lang="en-US" sz="2000" b="1" u="none" baseline="-25000" dirty="0"/>
              <a:t>2</a:t>
            </a:r>
            <a:r>
              <a:rPr lang="en-US" sz="2000" b="1" u="none" dirty="0"/>
              <a:t>O</a:t>
            </a:r>
            <a:br>
              <a:rPr lang="en-US" sz="2000" b="1" u="none" dirty="0"/>
            </a:br>
            <a:endParaRPr lang="en-US" sz="2000" b="1" u="none" dirty="0"/>
          </a:p>
          <a:p>
            <a:pPr>
              <a:lnSpc>
                <a:spcPct val="80000"/>
              </a:lnSpc>
              <a:spcBef>
                <a:spcPct val="20000"/>
              </a:spcBef>
            </a:pPr>
            <a:r>
              <a:rPr lang="en-US" sz="2000" b="1" u="none" dirty="0"/>
              <a:t>Give the formulas for the following:</a:t>
            </a:r>
          </a:p>
          <a:p>
            <a:pPr marL="990600" lvl="1" indent="-533400">
              <a:lnSpc>
                <a:spcPct val="80000"/>
              </a:lnSpc>
              <a:spcBef>
                <a:spcPct val="20000"/>
              </a:spcBef>
              <a:buFontTx/>
              <a:buAutoNum type="arabicPeriod"/>
            </a:pPr>
            <a:r>
              <a:rPr lang="en-US" sz="2000" b="1" u="none" dirty="0"/>
              <a:t>Copper (II) hydroxide </a:t>
            </a:r>
            <a:r>
              <a:rPr lang="en-US" sz="2000" b="1" u="none" dirty="0" err="1"/>
              <a:t>pentahydrate</a:t>
            </a:r>
            <a:r>
              <a:rPr lang="en-US" sz="2000" b="1" u="none" dirty="0"/>
              <a:t/>
            </a:r>
            <a:br>
              <a:rPr lang="en-US" sz="2000" b="1" u="none" dirty="0"/>
            </a:br>
            <a:endParaRPr lang="en-US" sz="2000" b="1" u="none" dirty="0"/>
          </a:p>
          <a:p>
            <a:pPr marL="990600" lvl="1" indent="-533400">
              <a:lnSpc>
                <a:spcPct val="80000"/>
              </a:lnSpc>
              <a:spcBef>
                <a:spcPct val="20000"/>
              </a:spcBef>
              <a:buFontTx/>
              <a:buAutoNum type="arabicPeriod"/>
            </a:pPr>
            <a:r>
              <a:rPr lang="en-US" sz="2000" b="1" u="none" dirty="0"/>
              <a:t>Potassium dichromate </a:t>
            </a:r>
            <a:r>
              <a:rPr lang="en-US" sz="2000" b="1" u="none" dirty="0" err="1"/>
              <a:t>nonahydrate</a:t>
            </a:r>
            <a:r>
              <a:rPr lang="en-US" sz="2000" b="1" u="none" dirty="0"/>
              <a:t/>
            </a:r>
            <a:br>
              <a:rPr lang="en-US" sz="2000" b="1" u="none" dirty="0"/>
            </a:br>
            <a:endParaRPr lang="en-US" sz="2000" b="1" u="none" dirty="0"/>
          </a:p>
          <a:p>
            <a:pPr marL="990600" lvl="1" indent="-533400">
              <a:lnSpc>
                <a:spcPct val="80000"/>
              </a:lnSpc>
              <a:spcBef>
                <a:spcPct val="20000"/>
              </a:spcBef>
              <a:buFontTx/>
              <a:buAutoNum type="arabicPeriod"/>
            </a:pPr>
            <a:r>
              <a:rPr lang="en-US" sz="2000" b="1" u="none" dirty="0"/>
              <a:t>Calcium nitrate </a:t>
            </a:r>
            <a:r>
              <a:rPr lang="en-US" sz="2000" b="1" u="none" dirty="0" err="1"/>
              <a:t>dihydrate</a:t>
            </a:r>
            <a:r>
              <a:rPr lang="en-US" sz="2000" b="1" u="none" dirty="0"/>
              <a:t/>
            </a:r>
            <a:br>
              <a:rPr lang="en-US" sz="2000" b="1" u="none" dirty="0"/>
            </a:br>
            <a:endParaRPr lang="en-US" sz="2000" b="1" u="none" dirty="0"/>
          </a:p>
          <a:p>
            <a:pPr marL="990600" lvl="1" indent="-533400">
              <a:lnSpc>
                <a:spcPct val="80000"/>
              </a:lnSpc>
              <a:spcBef>
                <a:spcPct val="20000"/>
              </a:spcBef>
              <a:buFontTx/>
              <a:buAutoNum type="arabicPeriod"/>
            </a:pPr>
            <a:r>
              <a:rPr lang="en-US" sz="2000" b="1" u="none" dirty="0"/>
              <a:t>Barium sulfate </a:t>
            </a:r>
            <a:r>
              <a:rPr lang="en-US" sz="2000" b="1" u="none" dirty="0" err="1"/>
              <a:t>heptahydrate</a:t>
            </a:r>
            <a:endParaRPr lang="en-US" sz="2000" b="1" u="none"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457200" y="762000"/>
            <a:ext cx="8229600" cy="5059363"/>
          </a:xfrm>
        </p:spPr>
        <p:txBody>
          <a:bodyPr/>
          <a:lstStyle/>
          <a:p>
            <a:pPr eaLnBrk="1" hangingPunct="1">
              <a:lnSpc>
                <a:spcPct val="80000"/>
              </a:lnSpc>
            </a:pPr>
            <a:r>
              <a:rPr lang="en-US" sz="2400" dirty="0" smtClean="0"/>
              <a:t>Consider them as anions connected to the number of hydrogen ions (H</a:t>
            </a:r>
            <a:r>
              <a:rPr lang="en-US" sz="2400" baseline="30000" dirty="0" smtClean="0"/>
              <a:t>+</a:t>
            </a:r>
            <a:r>
              <a:rPr lang="en-US" sz="2400" dirty="0" smtClean="0"/>
              <a:t>) needed for charge neutrality when naming.</a:t>
            </a:r>
          </a:p>
          <a:p>
            <a:pPr eaLnBrk="1" hangingPunct="1">
              <a:lnSpc>
                <a:spcPct val="80000"/>
              </a:lnSpc>
            </a:pPr>
            <a:r>
              <a:rPr lang="en-US" sz="2400" dirty="0" smtClean="0"/>
              <a:t>Two common types are binary acids and </a:t>
            </a:r>
            <a:r>
              <a:rPr lang="en-US" sz="2400" dirty="0" err="1" smtClean="0"/>
              <a:t>oxoacids</a:t>
            </a:r>
            <a:r>
              <a:rPr lang="en-US" sz="2400" dirty="0" smtClean="0"/>
              <a:t>.</a:t>
            </a:r>
          </a:p>
          <a:p>
            <a:pPr eaLnBrk="1" hangingPunct="1">
              <a:lnSpc>
                <a:spcPct val="80000"/>
              </a:lnSpc>
            </a:pPr>
            <a:r>
              <a:rPr lang="en-US" sz="2400" dirty="0" smtClean="0"/>
              <a:t>Binary acid solutions form when certain gaseous compounds dissolve in water.</a:t>
            </a:r>
          </a:p>
          <a:p>
            <a:pPr lvl="1" eaLnBrk="1" hangingPunct="1">
              <a:lnSpc>
                <a:spcPct val="80000"/>
              </a:lnSpc>
            </a:pPr>
            <a:r>
              <a:rPr lang="en-US" sz="2000" dirty="0" smtClean="0"/>
              <a:t>Naming pattern </a:t>
            </a:r>
            <a:r>
              <a:rPr lang="en-US" sz="2000" dirty="0" smtClean="0">
                <a:sym typeface="Wingdings" pitchFamily="2" charset="2"/>
              </a:rPr>
              <a:t> prefix “hydro-” + nonmetal root + suffix “-</a:t>
            </a:r>
            <a:r>
              <a:rPr lang="en-US" sz="2000" dirty="0" err="1" smtClean="0">
                <a:sym typeface="Wingdings" pitchFamily="2" charset="2"/>
              </a:rPr>
              <a:t>ic</a:t>
            </a:r>
            <a:r>
              <a:rPr lang="en-US" sz="2000" dirty="0" smtClean="0">
                <a:sym typeface="Wingdings" pitchFamily="2" charset="2"/>
              </a:rPr>
              <a:t>” + “acid”</a:t>
            </a:r>
          </a:p>
          <a:p>
            <a:pPr lvl="1" eaLnBrk="1" hangingPunct="1">
              <a:lnSpc>
                <a:spcPct val="80000"/>
              </a:lnSpc>
            </a:pPr>
            <a:r>
              <a:rPr lang="en-US" sz="2000" dirty="0" smtClean="0">
                <a:sym typeface="Wingdings" pitchFamily="2" charset="2"/>
              </a:rPr>
              <a:t>Naming pattern holds for many compounds in which hydrogen combines with an anion that has an “-ide” suffix.</a:t>
            </a:r>
          </a:p>
          <a:p>
            <a:pPr eaLnBrk="1" hangingPunct="1">
              <a:lnSpc>
                <a:spcPct val="80000"/>
              </a:lnSpc>
            </a:pPr>
            <a:r>
              <a:rPr lang="en-US" sz="2400" dirty="0" err="1" smtClean="0"/>
              <a:t>Oxoacid</a:t>
            </a:r>
            <a:r>
              <a:rPr lang="en-US" sz="2400" dirty="0" smtClean="0"/>
              <a:t> names are similar to those of </a:t>
            </a:r>
            <a:r>
              <a:rPr lang="en-US" sz="2400" dirty="0" err="1" smtClean="0"/>
              <a:t>oxoanions</a:t>
            </a:r>
            <a:r>
              <a:rPr lang="en-US" sz="2400" dirty="0" smtClean="0"/>
              <a:t> with two suffix changes:</a:t>
            </a:r>
          </a:p>
          <a:p>
            <a:pPr lvl="1" eaLnBrk="1" hangingPunct="1">
              <a:lnSpc>
                <a:spcPct val="80000"/>
              </a:lnSpc>
            </a:pPr>
            <a:r>
              <a:rPr lang="en-US" sz="2000" dirty="0" smtClean="0"/>
              <a:t>“-ate” in the anion becomes “-</a:t>
            </a:r>
            <a:r>
              <a:rPr lang="en-US" sz="2000" dirty="0" err="1" smtClean="0"/>
              <a:t>ic</a:t>
            </a:r>
            <a:r>
              <a:rPr lang="en-US" sz="2000" dirty="0" smtClean="0"/>
              <a:t>” in the acid.</a:t>
            </a:r>
          </a:p>
          <a:p>
            <a:pPr lvl="1" eaLnBrk="1" hangingPunct="1">
              <a:lnSpc>
                <a:spcPct val="80000"/>
              </a:lnSpc>
            </a:pPr>
            <a:r>
              <a:rPr lang="en-US" sz="2000" dirty="0" smtClean="0"/>
              <a:t>“-</a:t>
            </a:r>
            <a:r>
              <a:rPr lang="en-US" sz="2000" dirty="0" err="1" smtClean="0"/>
              <a:t>ite</a:t>
            </a:r>
            <a:r>
              <a:rPr lang="en-US" sz="2000" dirty="0" smtClean="0"/>
              <a:t>” in the anion becomes “-</a:t>
            </a:r>
            <a:r>
              <a:rPr lang="en-US" sz="2000" dirty="0" err="1" smtClean="0"/>
              <a:t>ous</a:t>
            </a:r>
            <a:r>
              <a:rPr lang="en-US" sz="2000" dirty="0" smtClean="0"/>
              <a:t>” in the acid.</a:t>
            </a:r>
          </a:p>
          <a:p>
            <a:pPr eaLnBrk="1" hangingPunct="1">
              <a:lnSpc>
                <a:spcPct val="80000"/>
              </a:lnSpc>
            </a:pPr>
            <a:r>
              <a:rPr lang="en-US" sz="2400" dirty="0" smtClean="0"/>
              <a:t>The </a:t>
            </a:r>
            <a:r>
              <a:rPr lang="en-US" sz="2400" dirty="0" err="1" smtClean="0"/>
              <a:t>oxoanion</a:t>
            </a:r>
            <a:r>
              <a:rPr lang="en-US" sz="2400" dirty="0" smtClean="0"/>
              <a:t> prefixes hypo- and per- are kept.</a:t>
            </a:r>
          </a:p>
        </p:txBody>
      </p:sp>
      <p:sp>
        <p:nvSpPr>
          <p:cNvPr id="88068"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3FDC2298-C54D-4029-949D-8BC3EAF841CF}" type="slidenum">
              <a:rPr lang="en-US" u="none" smtClean="0"/>
              <a:pPr eaLnBrk="1" hangingPunct="1"/>
              <a:t>95</a:t>
            </a:fld>
            <a:endParaRPr lang="en-US" u="none" smtClean="0"/>
          </a:p>
        </p:txBody>
      </p:sp>
      <p:sp>
        <p:nvSpPr>
          <p:cNvPr id="88066" name="Rectangle 2"/>
          <p:cNvSpPr>
            <a:spLocks noGrp="1" noChangeArrowheads="1"/>
          </p:cNvSpPr>
          <p:nvPr>
            <p:ph type="title"/>
          </p:nvPr>
        </p:nvSpPr>
        <p:spPr>
          <a:xfrm>
            <a:off x="838200" y="76200"/>
            <a:ext cx="7150100" cy="639762"/>
          </a:xfrm>
        </p:spPr>
        <p:txBody>
          <a:bodyPr>
            <a:normAutofit fontScale="90000"/>
          </a:bodyPr>
          <a:lstStyle/>
          <a:p>
            <a:pPr eaLnBrk="1" hangingPunct="1"/>
            <a:r>
              <a:rPr lang="en-US" sz="4000" dirty="0" smtClean="0"/>
              <a:t>Naming Acids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ED6C1726-BF27-4968-9A28-618E0258E3C4}" type="slidenum">
              <a:rPr lang="en-US" u="none" smtClean="0"/>
              <a:pPr eaLnBrk="1" hangingPunct="1"/>
              <a:t>96</a:t>
            </a:fld>
            <a:endParaRPr lang="en-US" u="none" smtClean="0"/>
          </a:p>
        </p:txBody>
      </p:sp>
      <p:sp>
        <p:nvSpPr>
          <p:cNvPr id="89090" name="Rectangle 2"/>
          <p:cNvSpPr>
            <a:spLocks noGrp="1" noChangeArrowheads="1"/>
          </p:cNvSpPr>
          <p:nvPr>
            <p:ph type="title"/>
          </p:nvPr>
        </p:nvSpPr>
        <p:spPr>
          <a:xfrm>
            <a:off x="1600200" y="76200"/>
            <a:ext cx="6324600" cy="792163"/>
          </a:xfrm>
        </p:spPr>
        <p:txBody>
          <a:bodyPr>
            <a:normAutofit fontScale="90000"/>
          </a:bodyPr>
          <a:lstStyle/>
          <a:p>
            <a:pPr eaLnBrk="1" hangingPunct="1"/>
            <a:r>
              <a:rPr lang="en-US" sz="4200" smtClean="0"/>
              <a:t>Naming Acids Examples</a:t>
            </a:r>
          </a:p>
        </p:txBody>
      </p:sp>
      <p:sp>
        <p:nvSpPr>
          <p:cNvPr id="89091" name="Rectangle 3"/>
          <p:cNvSpPr>
            <a:spLocks noChangeArrowheads="1"/>
          </p:cNvSpPr>
          <p:nvPr/>
        </p:nvSpPr>
        <p:spPr bwMode="auto">
          <a:xfrm>
            <a:off x="685800" y="838200"/>
            <a:ext cx="5486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20000"/>
              </a:spcBef>
            </a:pPr>
            <a:r>
              <a:rPr lang="en-US" sz="2000" b="1" u="none" dirty="0"/>
              <a:t>Name the following compounds:</a:t>
            </a:r>
            <a:br>
              <a:rPr lang="en-US" sz="2000" b="1" u="none" dirty="0"/>
            </a:br>
            <a:endParaRPr lang="en-US" sz="2000" b="1" u="none" dirty="0"/>
          </a:p>
          <a:p>
            <a:pPr marL="990600" lvl="1" indent="-533400">
              <a:lnSpc>
                <a:spcPct val="80000"/>
              </a:lnSpc>
              <a:spcBef>
                <a:spcPct val="20000"/>
              </a:spcBef>
              <a:buFontTx/>
              <a:buAutoNum type="alphaLcPeriod"/>
            </a:pPr>
            <a:r>
              <a:rPr lang="en-US" sz="2000" b="1" u="none" dirty="0" err="1"/>
              <a:t>HCl</a:t>
            </a:r>
            <a:r>
              <a:rPr lang="en-US" sz="2000" b="1" u="none" dirty="0"/>
              <a:t/>
            </a:r>
            <a:br>
              <a:rPr lang="en-US" sz="2000" b="1" u="none" dirty="0"/>
            </a:br>
            <a:endParaRPr lang="en-US" sz="2000" b="1" u="none" dirty="0"/>
          </a:p>
          <a:p>
            <a:pPr marL="990600" lvl="1" indent="-533400">
              <a:lnSpc>
                <a:spcPct val="80000"/>
              </a:lnSpc>
              <a:spcBef>
                <a:spcPct val="20000"/>
              </a:spcBef>
              <a:buFontTx/>
              <a:buAutoNum type="alphaLcPeriod"/>
            </a:pPr>
            <a:r>
              <a:rPr lang="en-US" sz="2000" b="1" u="none" dirty="0" err="1"/>
              <a:t>HBr</a:t>
            </a:r>
            <a:r>
              <a:rPr lang="en-US" sz="2000" b="1" u="none" dirty="0"/>
              <a:t/>
            </a:r>
            <a:br>
              <a:rPr lang="en-US" sz="2000" b="1" u="none" dirty="0"/>
            </a:br>
            <a:endParaRPr lang="en-US" sz="2000" b="1" u="none" dirty="0"/>
          </a:p>
          <a:p>
            <a:pPr marL="990600" lvl="1" indent="-533400">
              <a:lnSpc>
                <a:spcPct val="80000"/>
              </a:lnSpc>
              <a:spcBef>
                <a:spcPct val="20000"/>
              </a:spcBef>
              <a:buFontTx/>
              <a:buAutoNum type="alphaLcPeriod"/>
            </a:pPr>
            <a:r>
              <a:rPr lang="en-US" sz="2000" b="1" u="none" dirty="0"/>
              <a:t>HI</a:t>
            </a:r>
            <a:br>
              <a:rPr lang="en-US" sz="2000" b="1" u="none" dirty="0"/>
            </a:br>
            <a:endParaRPr lang="en-US" sz="2000" b="1" u="none" dirty="0"/>
          </a:p>
          <a:p>
            <a:pPr>
              <a:lnSpc>
                <a:spcPct val="80000"/>
              </a:lnSpc>
              <a:spcBef>
                <a:spcPct val="20000"/>
              </a:spcBef>
            </a:pPr>
            <a:r>
              <a:rPr lang="en-US" sz="2000" b="1" u="none" dirty="0"/>
              <a:t>Give the formulas for the following:</a:t>
            </a:r>
            <a:br>
              <a:rPr lang="en-US" sz="2000" b="1" u="none" dirty="0"/>
            </a:br>
            <a:endParaRPr lang="en-US" sz="2000" b="1" u="none" dirty="0"/>
          </a:p>
          <a:p>
            <a:pPr marL="990600" lvl="1" indent="-533400">
              <a:lnSpc>
                <a:spcPct val="80000"/>
              </a:lnSpc>
              <a:spcBef>
                <a:spcPct val="20000"/>
              </a:spcBef>
              <a:buFontTx/>
              <a:buAutoNum type="alphaLcPeriod"/>
            </a:pPr>
            <a:r>
              <a:rPr lang="en-US" sz="2000" b="1" u="none" dirty="0"/>
              <a:t>Sulfurous acid</a:t>
            </a:r>
            <a:br>
              <a:rPr lang="en-US" sz="2000" b="1" u="none" dirty="0"/>
            </a:br>
            <a:endParaRPr lang="en-US" sz="2000" b="1" u="none" dirty="0"/>
          </a:p>
          <a:p>
            <a:pPr marL="990600" lvl="1" indent="-533400">
              <a:lnSpc>
                <a:spcPct val="80000"/>
              </a:lnSpc>
              <a:spcBef>
                <a:spcPct val="20000"/>
              </a:spcBef>
              <a:buFontTx/>
              <a:buAutoNum type="alphaLcPeriod"/>
            </a:pPr>
            <a:r>
              <a:rPr lang="en-US" sz="2000" b="1" u="none" dirty="0"/>
              <a:t>Hydrofluoric acid</a:t>
            </a:r>
            <a:br>
              <a:rPr lang="en-US" sz="2000" b="1" u="none" dirty="0"/>
            </a:br>
            <a:endParaRPr lang="en-US" sz="2000" b="1" u="none" dirty="0"/>
          </a:p>
          <a:p>
            <a:pPr marL="990600" lvl="1" indent="-533400">
              <a:lnSpc>
                <a:spcPct val="80000"/>
              </a:lnSpc>
              <a:spcBef>
                <a:spcPct val="20000"/>
              </a:spcBef>
              <a:buFontTx/>
              <a:buAutoNum type="alphaLcPeriod"/>
            </a:pPr>
            <a:r>
              <a:rPr lang="en-US" sz="2000" b="1" u="none" dirty="0"/>
              <a:t>Nitrous acid</a:t>
            </a:r>
            <a:br>
              <a:rPr lang="en-US" sz="2000" b="1" u="none" dirty="0"/>
            </a:br>
            <a:endParaRPr lang="en-US" sz="2000" b="1" u="none" dirty="0"/>
          </a:p>
          <a:p>
            <a:pPr marL="990600" lvl="1" indent="-533400">
              <a:lnSpc>
                <a:spcPct val="80000"/>
              </a:lnSpc>
              <a:spcBef>
                <a:spcPct val="20000"/>
              </a:spcBef>
              <a:buFontTx/>
              <a:buAutoNum type="alphaLcPeriod"/>
            </a:pPr>
            <a:r>
              <a:rPr lang="en-US" sz="2000" b="1" u="none" dirty="0"/>
              <a:t>Carbonic acid</a:t>
            </a:r>
            <a:br>
              <a:rPr lang="en-US" sz="2000" b="1" u="none" dirty="0"/>
            </a:br>
            <a:endParaRPr lang="en-US" sz="2000" b="1" u="none" dirty="0"/>
          </a:p>
          <a:p>
            <a:pPr marL="990600" lvl="1" indent="-533400">
              <a:lnSpc>
                <a:spcPct val="80000"/>
              </a:lnSpc>
              <a:spcBef>
                <a:spcPct val="20000"/>
              </a:spcBef>
              <a:buFontTx/>
              <a:buAutoNum type="alphaLcPeriod"/>
            </a:pPr>
            <a:r>
              <a:rPr lang="en-US" sz="2000" b="1" u="none" dirty="0"/>
              <a:t>Phosphoric acid</a:t>
            </a:r>
            <a:endParaRPr lang="en-US" sz="2800" b="1" u="none" dirty="0"/>
          </a:p>
          <a:p>
            <a:pPr marL="990600" lvl="1" indent="-533400">
              <a:lnSpc>
                <a:spcPct val="80000"/>
              </a:lnSpc>
              <a:spcBef>
                <a:spcPct val="20000"/>
              </a:spcBef>
            </a:pPr>
            <a:endParaRPr lang="en-US" sz="2000" b="1" u="none" dirty="0"/>
          </a:p>
        </p:txBody>
      </p:sp>
      <p:sp>
        <p:nvSpPr>
          <p:cNvPr id="89092" name="Rectangle 14"/>
          <p:cNvSpPr>
            <a:spLocks noChangeArrowheads="1"/>
          </p:cNvSpPr>
          <p:nvPr/>
        </p:nvSpPr>
        <p:spPr bwMode="auto">
          <a:xfrm>
            <a:off x="4800600" y="1219200"/>
            <a:ext cx="2514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800100" lvl="1" indent="-342900">
              <a:buFontTx/>
              <a:buAutoNum type="alphaLcPeriod" startAt="4"/>
            </a:pPr>
            <a:r>
              <a:rPr lang="en-US" sz="2000" b="1" u="none" dirty="0"/>
              <a:t> HClO</a:t>
            </a:r>
            <a:r>
              <a:rPr lang="en-US" sz="2000" b="1" u="none" baseline="-25000" dirty="0"/>
              <a:t>2</a:t>
            </a:r>
            <a:r>
              <a:rPr lang="en-US" sz="2000" b="1" u="none" dirty="0"/>
              <a:t/>
            </a:r>
            <a:br>
              <a:rPr lang="en-US" sz="2000" b="1" u="none" dirty="0"/>
            </a:br>
            <a:endParaRPr lang="en-US" sz="2000" b="1" u="none" dirty="0"/>
          </a:p>
          <a:p>
            <a:pPr marL="800100" lvl="1" indent="-342900"/>
            <a:r>
              <a:rPr lang="en-US" sz="2000" b="1" u="none" dirty="0"/>
              <a:t>e. H</a:t>
            </a:r>
            <a:r>
              <a:rPr lang="en-US" sz="2000" b="1" u="none" baseline="-25000" dirty="0"/>
              <a:t>2</a:t>
            </a:r>
            <a:r>
              <a:rPr lang="en-US" sz="2000" b="1" u="none" dirty="0"/>
              <a:t>SO</a:t>
            </a:r>
            <a:r>
              <a:rPr lang="en-US" sz="2000" b="1" u="none" baseline="-25000" dirty="0"/>
              <a:t>4</a:t>
            </a:r>
            <a:r>
              <a:rPr lang="en-US" sz="2000" b="1" u="none" dirty="0"/>
              <a:t/>
            </a:r>
            <a:br>
              <a:rPr lang="en-US" sz="2000" b="1" u="none" dirty="0"/>
            </a:br>
            <a:endParaRPr lang="en-US" sz="2000" b="1" u="none" dirty="0"/>
          </a:p>
          <a:p>
            <a:pPr marL="800100" lvl="1" indent="-342900"/>
            <a:r>
              <a:rPr lang="en-US" sz="2000" b="1" u="none" dirty="0"/>
              <a:t>f.  HNO</a:t>
            </a:r>
            <a:r>
              <a:rPr lang="en-US" sz="2000" b="1" u="none" baseline="-25000" dirty="0"/>
              <a:t>3</a:t>
            </a:r>
            <a:r>
              <a:rPr lang="en-US" sz="2000" b="1" u="none" dirty="0"/>
              <a:t/>
            </a:r>
            <a:br>
              <a:rPr lang="en-US" sz="2000" b="1" u="none" dirty="0"/>
            </a:br>
            <a:endParaRPr lang="en-US" sz="2000" b="1" u="none"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334000"/>
          </a:xfrm>
        </p:spPr>
        <p:txBody>
          <a:bodyPr>
            <a:normAutofit fontScale="92500" lnSpcReduction="10000"/>
          </a:bodyPr>
          <a:lstStyle/>
          <a:p>
            <a:r>
              <a:rPr lang="en-US" dirty="0" smtClean="0"/>
              <a:t>The following is a rough checklist to go through when naming ionic compounds:</a:t>
            </a:r>
          </a:p>
          <a:p>
            <a:r>
              <a:rPr lang="en-US" dirty="0" smtClean="0"/>
              <a:t>Does the compound appear to be an acid?</a:t>
            </a:r>
          </a:p>
          <a:p>
            <a:pPr lvl="2"/>
            <a:r>
              <a:rPr lang="en-US" dirty="0" err="1" smtClean="0"/>
              <a:t>Oxoacid</a:t>
            </a:r>
            <a:r>
              <a:rPr lang="en-US" dirty="0" smtClean="0"/>
              <a:t>: root + “</a:t>
            </a:r>
            <a:r>
              <a:rPr lang="en-US" dirty="0" err="1" smtClean="0"/>
              <a:t>ous</a:t>
            </a:r>
            <a:r>
              <a:rPr lang="en-US" dirty="0" smtClean="0"/>
              <a:t>”(from –</a:t>
            </a:r>
            <a:r>
              <a:rPr lang="en-US" dirty="0" err="1" smtClean="0"/>
              <a:t>ite</a:t>
            </a:r>
            <a:r>
              <a:rPr lang="en-US" dirty="0" smtClean="0"/>
              <a:t>)/ “</a:t>
            </a:r>
            <a:r>
              <a:rPr lang="en-US" dirty="0" err="1" smtClean="0"/>
              <a:t>ic</a:t>
            </a:r>
            <a:r>
              <a:rPr lang="en-US" dirty="0" smtClean="0"/>
              <a:t>” (from –ate) + “acid”</a:t>
            </a:r>
          </a:p>
          <a:p>
            <a:pPr lvl="2"/>
            <a:r>
              <a:rPr lang="en-US" dirty="0" smtClean="0"/>
              <a:t>Binary: “Hydro” + root + “</a:t>
            </a:r>
            <a:r>
              <a:rPr lang="en-US" dirty="0" err="1" smtClean="0"/>
              <a:t>ic</a:t>
            </a:r>
            <a:r>
              <a:rPr lang="en-US" dirty="0" smtClean="0"/>
              <a:t>” + “acid”</a:t>
            </a:r>
          </a:p>
          <a:p>
            <a:r>
              <a:rPr lang="en-US" dirty="0" smtClean="0"/>
              <a:t>Does the compound have a Group B (transition metal) </a:t>
            </a:r>
            <a:r>
              <a:rPr lang="en-US" dirty="0" err="1" smtClean="0"/>
              <a:t>cation</a:t>
            </a:r>
            <a:r>
              <a:rPr lang="en-US" dirty="0" smtClean="0"/>
              <a:t>?</a:t>
            </a:r>
          </a:p>
          <a:p>
            <a:pPr lvl="1"/>
            <a:r>
              <a:rPr lang="en-US" dirty="0" smtClean="0"/>
              <a:t>Use appropriate roman numeral to indicate positive charge</a:t>
            </a:r>
          </a:p>
          <a:p>
            <a:pPr lvl="2"/>
            <a:r>
              <a:rPr lang="en-US" dirty="0" smtClean="0"/>
              <a:t>Excludes: Silver, Cadmium, and Zinc</a:t>
            </a:r>
          </a:p>
          <a:p>
            <a:r>
              <a:rPr lang="en-US" dirty="0" smtClean="0"/>
              <a:t>Is anion a monoatomic ion or polyatomic ion?</a:t>
            </a:r>
          </a:p>
          <a:p>
            <a:pPr lvl="1"/>
            <a:r>
              <a:rPr lang="en-US" dirty="0" smtClean="0"/>
              <a:t>Monoatomic: root + “ide”</a:t>
            </a:r>
          </a:p>
          <a:p>
            <a:pPr lvl="1"/>
            <a:r>
              <a:rPr lang="en-US" dirty="0" smtClean="0"/>
              <a:t>Polyatomic: give name</a:t>
            </a:r>
          </a:p>
          <a:p>
            <a:r>
              <a:rPr lang="en-US" dirty="0" smtClean="0"/>
              <a:t>Are there water molecules attached to formula?</a:t>
            </a:r>
          </a:p>
          <a:p>
            <a:pPr lvl="1"/>
            <a:r>
              <a:rPr lang="en-US" dirty="0" smtClean="0"/>
              <a:t>End name with appropriate prefix to indicate number of waters + “hydrate”</a:t>
            </a:r>
          </a:p>
        </p:txBody>
      </p:sp>
      <p:sp>
        <p:nvSpPr>
          <p:cNvPr id="3" name="Slide Number Placeholder 2"/>
          <p:cNvSpPr>
            <a:spLocks noGrp="1"/>
          </p:cNvSpPr>
          <p:nvPr>
            <p:ph type="sldNum" sz="quarter" idx="12"/>
          </p:nvPr>
        </p:nvSpPr>
        <p:spPr/>
        <p:txBody>
          <a:bodyPr/>
          <a:lstStyle/>
          <a:p>
            <a:pPr>
              <a:defRPr/>
            </a:pPr>
            <a:fld id="{80B4DDAD-3BD3-4EED-8DD8-AE752249E4A3}" type="slidenum">
              <a:rPr lang="en-US" smtClean="0"/>
              <a:pPr>
                <a:defRPr/>
              </a:pPr>
              <a:t>97</a:t>
            </a:fld>
            <a:endParaRPr lang="en-US" dirty="0"/>
          </a:p>
        </p:txBody>
      </p:sp>
      <p:sp>
        <p:nvSpPr>
          <p:cNvPr id="4" name="Title 3"/>
          <p:cNvSpPr>
            <a:spLocks noGrp="1"/>
          </p:cNvSpPr>
          <p:nvPr>
            <p:ph type="title"/>
          </p:nvPr>
        </p:nvSpPr>
        <p:spPr/>
        <p:txBody>
          <a:bodyPr>
            <a:normAutofit fontScale="90000"/>
          </a:bodyPr>
          <a:lstStyle/>
          <a:p>
            <a:r>
              <a:rPr lang="en-US" dirty="0" smtClean="0"/>
              <a:t>Naming Ionic Compounds Review</a:t>
            </a:r>
            <a:endParaRPr lang="en-US" dirty="0"/>
          </a:p>
        </p:txBody>
      </p:sp>
    </p:spTree>
    <p:extLst>
      <p:ext uri="{BB962C8B-B14F-4D97-AF65-F5344CB8AC3E}">
        <p14:creationId xmlns:p14="http://schemas.microsoft.com/office/powerpoint/2010/main" val="12224737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0B4DDAD-3BD3-4EED-8DD8-AE752249E4A3}" type="slidenum">
              <a:rPr lang="en-US" smtClean="0"/>
              <a:pPr>
                <a:defRPr/>
              </a:pPr>
              <a:t>98</a:t>
            </a:fld>
            <a:endParaRPr lang="en-US" dirty="0"/>
          </a:p>
        </p:txBody>
      </p:sp>
      <p:sp>
        <p:nvSpPr>
          <p:cNvPr id="5" name="Rectangle 4"/>
          <p:cNvSpPr/>
          <p:nvPr/>
        </p:nvSpPr>
        <p:spPr>
          <a:xfrm>
            <a:off x="277032" y="184666"/>
            <a:ext cx="1600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none" dirty="0" smtClean="0">
                <a:solidFill>
                  <a:schemeClr val="tx1"/>
                </a:solidFill>
              </a:rPr>
              <a:t>Does the compound appear to be an acid?</a:t>
            </a:r>
            <a:endParaRPr lang="en-US" sz="1200" u="none" dirty="0">
              <a:solidFill>
                <a:schemeClr val="tx1"/>
              </a:solidFill>
            </a:endParaRPr>
          </a:p>
        </p:txBody>
      </p:sp>
      <p:cxnSp>
        <p:nvCxnSpPr>
          <p:cNvPr id="7" name="Elbow Connector 6"/>
          <p:cNvCxnSpPr>
            <a:stCxn id="5" idx="3"/>
            <a:endCxn id="20" idx="1"/>
          </p:cNvCxnSpPr>
          <p:nvPr/>
        </p:nvCxnSpPr>
        <p:spPr>
          <a:xfrm flipV="1">
            <a:off x="1877232" y="618624"/>
            <a:ext cx="956536" cy="232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12" idx="0"/>
          </p:cNvCxnSpPr>
          <p:nvPr/>
        </p:nvCxnSpPr>
        <p:spPr>
          <a:xfrm flipH="1">
            <a:off x="1060342" y="1099066"/>
            <a:ext cx="16790" cy="4525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95568" y="303311"/>
            <a:ext cx="838200" cy="307777"/>
          </a:xfrm>
          <a:prstGeom prst="rect">
            <a:avLst/>
          </a:prstGeom>
          <a:noFill/>
          <a:ln>
            <a:noFill/>
          </a:ln>
        </p:spPr>
        <p:txBody>
          <a:bodyPr wrap="square" rtlCol="0">
            <a:spAutoFit/>
          </a:bodyPr>
          <a:lstStyle/>
          <a:p>
            <a:pPr algn="ctr"/>
            <a:r>
              <a:rPr lang="en-US" sz="1400" u="none" dirty="0" smtClean="0"/>
              <a:t>Yes</a:t>
            </a:r>
            <a:endParaRPr lang="en-US" sz="1400" u="none" dirty="0"/>
          </a:p>
        </p:txBody>
      </p:sp>
      <p:sp>
        <p:nvSpPr>
          <p:cNvPr id="11" name="TextBox 10"/>
          <p:cNvSpPr txBox="1"/>
          <p:nvPr/>
        </p:nvSpPr>
        <p:spPr>
          <a:xfrm>
            <a:off x="457200" y="1140023"/>
            <a:ext cx="838200" cy="307777"/>
          </a:xfrm>
          <a:prstGeom prst="rect">
            <a:avLst/>
          </a:prstGeom>
          <a:noFill/>
          <a:ln>
            <a:noFill/>
          </a:ln>
        </p:spPr>
        <p:txBody>
          <a:bodyPr wrap="square" rtlCol="0">
            <a:spAutoFit/>
          </a:bodyPr>
          <a:lstStyle/>
          <a:p>
            <a:pPr algn="ctr"/>
            <a:r>
              <a:rPr lang="en-US" sz="1400" u="none" dirty="0" smtClean="0"/>
              <a:t>No</a:t>
            </a:r>
            <a:endParaRPr lang="en-US" sz="1400" u="none" dirty="0"/>
          </a:p>
        </p:txBody>
      </p:sp>
      <p:sp>
        <p:nvSpPr>
          <p:cNvPr id="12" name="Rectangle 11"/>
          <p:cNvSpPr/>
          <p:nvPr/>
        </p:nvSpPr>
        <p:spPr>
          <a:xfrm>
            <a:off x="152400" y="1551583"/>
            <a:ext cx="1815884" cy="9630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none" dirty="0" smtClean="0">
                <a:solidFill>
                  <a:schemeClr val="tx1"/>
                </a:solidFill>
              </a:rPr>
              <a:t>Does the compound contain a Group B (transition metal) </a:t>
            </a:r>
            <a:r>
              <a:rPr lang="en-US" sz="1200" u="none" dirty="0" err="1" smtClean="0">
                <a:solidFill>
                  <a:schemeClr val="tx1"/>
                </a:solidFill>
              </a:rPr>
              <a:t>cation</a:t>
            </a:r>
            <a:r>
              <a:rPr lang="en-US" sz="1200" u="none" dirty="0" smtClean="0">
                <a:solidFill>
                  <a:schemeClr val="tx1"/>
                </a:solidFill>
              </a:rPr>
              <a:t>?</a:t>
            </a:r>
            <a:endParaRPr lang="en-US" sz="1200" u="none" dirty="0">
              <a:solidFill>
                <a:schemeClr val="tx1"/>
              </a:solidFill>
            </a:endParaRPr>
          </a:p>
        </p:txBody>
      </p:sp>
      <p:sp>
        <p:nvSpPr>
          <p:cNvPr id="20" name="Rectangle 19"/>
          <p:cNvSpPr/>
          <p:nvPr/>
        </p:nvSpPr>
        <p:spPr>
          <a:xfrm>
            <a:off x="2833768" y="322848"/>
            <a:ext cx="5319632" cy="591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u="none" dirty="0" err="1" smtClean="0">
                <a:solidFill>
                  <a:schemeClr val="tx1"/>
                </a:solidFill>
              </a:rPr>
              <a:t>Oxoacid</a:t>
            </a:r>
            <a:r>
              <a:rPr lang="en-US" sz="1400" u="none" dirty="0" smtClean="0">
                <a:solidFill>
                  <a:schemeClr val="tx1"/>
                </a:solidFill>
              </a:rPr>
              <a:t>: root + “</a:t>
            </a:r>
            <a:r>
              <a:rPr lang="en-US" sz="1400" u="none" dirty="0" err="1" smtClean="0">
                <a:solidFill>
                  <a:schemeClr val="tx1"/>
                </a:solidFill>
              </a:rPr>
              <a:t>ous</a:t>
            </a:r>
            <a:r>
              <a:rPr lang="en-US" sz="1400" u="none" dirty="0" smtClean="0">
                <a:solidFill>
                  <a:schemeClr val="tx1"/>
                </a:solidFill>
              </a:rPr>
              <a:t>” (from –</a:t>
            </a:r>
            <a:r>
              <a:rPr lang="en-US" sz="1400" u="none" dirty="0" err="1" smtClean="0">
                <a:solidFill>
                  <a:schemeClr val="tx1"/>
                </a:solidFill>
              </a:rPr>
              <a:t>ite</a:t>
            </a:r>
            <a:r>
              <a:rPr lang="en-US" sz="1400" u="none" dirty="0" smtClean="0">
                <a:solidFill>
                  <a:schemeClr val="tx1"/>
                </a:solidFill>
              </a:rPr>
              <a:t>) / “</a:t>
            </a:r>
            <a:r>
              <a:rPr lang="en-US" sz="1400" u="none" dirty="0" err="1" smtClean="0">
                <a:solidFill>
                  <a:schemeClr val="tx1"/>
                </a:solidFill>
              </a:rPr>
              <a:t>ic</a:t>
            </a:r>
            <a:r>
              <a:rPr lang="en-US" sz="1400" u="none" dirty="0" smtClean="0">
                <a:solidFill>
                  <a:schemeClr val="tx1"/>
                </a:solidFill>
              </a:rPr>
              <a:t>” (from –ate) + “acid”</a:t>
            </a:r>
          </a:p>
          <a:p>
            <a:r>
              <a:rPr lang="en-US" sz="1400" u="none" dirty="0" smtClean="0">
                <a:solidFill>
                  <a:schemeClr val="tx1"/>
                </a:solidFill>
              </a:rPr>
              <a:t>Binary: “hydro” + root + “</a:t>
            </a:r>
            <a:r>
              <a:rPr lang="en-US" sz="1400" u="none" dirty="0" err="1" smtClean="0">
                <a:solidFill>
                  <a:schemeClr val="tx1"/>
                </a:solidFill>
              </a:rPr>
              <a:t>ic</a:t>
            </a:r>
            <a:r>
              <a:rPr lang="en-US" sz="1400" u="none" dirty="0" smtClean="0">
                <a:solidFill>
                  <a:schemeClr val="tx1"/>
                </a:solidFill>
              </a:rPr>
              <a:t>” + “acid” </a:t>
            </a:r>
            <a:endParaRPr lang="en-US" sz="1400" u="none" dirty="0">
              <a:solidFill>
                <a:schemeClr val="tx1"/>
              </a:solidFill>
            </a:endParaRPr>
          </a:p>
        </p:txBody>
      </p:sp>
      <p:cxnSp>
        <p:nvCxnSpPr>
          <p:cNvPr id="35" name="Straight Arrow Connector 34"/>
          <p:cNvCxnSpPr>
            <a:stCxn id="12" idx="3"/>
            <a:endCxn id="36" idx="1"/>
          </p:cNvCxnSpPr>
          <p:nvPr/>
        </p:nvCxnSpPr>
        <p:spPr>
          <a:xfrm flipV="1">
            <a:off x="1968284" y="1745740"/>
            <a:ext cx="895189" cy="2873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863473" y="1357879"/>
            <a:ext cx="5210659" cy="7757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Give name of metal followed by the appropriate roman numeral to indicate the positive charge</a:t>
            </a:r>
          </a:p>
          <a:p>
            <a:pPr algn="ctr"/>
            <a:r>
              <a:rPr lang="en-US" sz="1400" u="none" dirty="0" smtClean="0">
                <a:solidFill>
                  <a:schemeClr val="tx1"/>
                </a:solidFill>
              </a:rPr>
              <a:t>Exceptions: Silver, cadmium, zinc</a:t>
            </a:r>
            <a:endParaRPr lang="en-US" sz="1400" u="none" dirty="0">
              <a:solidFill>
                <a:schemeClr val="tx1"/>
              </a:solidFill>
            </a:endParaRPr>
          </a:p>
        </p:txBody>
      </p:sp>
      <p:sp>
        <p:nvSpPr>
          <p:cNvPr id="38" name="Rectangle 37"/>
          <p:cNvSpPr/>
          <p:nvPr/>
        </p:nvSpPr>
        <p:spPr>
          <a:xfrm>
            <a:off x="152400" y="3203377"/>
            <a:ext cx="1815884" cy="60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none" dirty="0" smtClean="0">
                <a:solidFill>
                  <a:schemeClr val="tx1"/>
                </a:solidFill>
              </a:rPr>
              <a:t>Simply give the name of the metal</a:t>
            </a:r>
            <a:endParaRPr lang="en-US" sz="1200" u="none" dirty="0">
              <a:solidFill>
                <a:schemeClr val="tx1"/>
              </a:solidFill>
            </a:endParaRPr>
          </a:p>
        </p:txBody>
      </p:sp>
      <p:sp>
        <p:nvSpPr>
          <p:cNvPr id="39" name="TextBox 38"/>
          <p:cNvSpPr txBox="1"/>
          <p:nvPr/>
        </p:nvSpPr>
        <p:spPr>
          <a:xfrm>
            <a:off x="2000572" y="1474182"/>
            <a:ext cx="838200" cy="307777"/>
          </a:xfrm>
          <a:prstGeom prst="rect">
            <a:avLst/>
          </a:prstGeom>
          <a:noFill/>
          <a:ln>
            <a:noFill/>
          </a:ln>
        </p:spPr>
        <p:txBody>
          <a:bodyPr wrap="square" rtlCol="0">
            <a:spAutoFit/>
          </a:bodyPr>
          <a:lstStyle/>
          <a:p>
            <a:pPr algn="ctr"/>
            <a:r>
              <a:rPr lang="en-US" sz="1400" u="none" dirty="0" smtClean="0"/>
              <a:t>Yes</a:t>
            </a:r>
            <a:endParaRPr lang="en-US" sz="1400" u="none" dirty="0"/>
          </a:p>
        </p:txBody>
      </p:sp>
      <p:cxnSp>
        <p:nvCxnSpPr>
          <p:cNvPr id="41" name="Straight Arrow Connector 40"/>
          <p:cNvCxnSpPr>
            <a:stCxn id="12" idx="2"/>
            <a:endCxn id="38" idx="0"/>
          </p:cNvCxnSpPr>
          <p:nvPr/>
        </p:nvCxnSpPr>
        <p:spPr>
          <a:xfrm>
            <a:off x="1060342" y="2514601"/>
            <a:ext cx="0" cy="6887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2983" y="2755491"/>
            <a:ext cx="838200" cy="307777"/>
          </a:xfrm>
          <a:prstGeom prst="rect">
            <a:avLst/>
          </a:prstGeom>
          <a:noFill/>
          <a:ln>
            <a:noFill/>
          </a:ln>
        </p:spPr>
        <p:txBody>
          <a:bodyPr wrap="square" rtlCol="0">
            <a:spAutoFit/>
          </a:bodyPr>
          <a:lstStyle/>
          <a:p>
            <a:pPr algn="ctr"/>
            <a:r>
              <a:rPr lang="en-US" sz="1400" u="none" dirty="0" smtClean="0"/>
              <a:t>No</a:t>
            </a:r>
            <a:endParaRPr lang="en-US" sz="1400" u="none" dirty="0"/>
          </a:p>
        </p:txBody>
      </p:sp>
      <p:cxnSp>
        <p:nvCxnSpPr>
          <p:cNvPr id="50" name="Straight Arrow Connector 49"/>
          <p:cNvCxnSpPr>
            <a:stCxn id="38" idx="3"/>
            <a:endCxn id="57" idx="1"/>
          </p:cNvCxnSpPr>
          <p:nvPr/>
        </p:nvCxnSpPr>
        <p:spPr>
          <a:xfrm flipV="1">
            <a:off x="1968284" y="3063268"/>
            <a:ext cx="1464590" cy="44452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36" idx="2"/>
            <a:endCxn id="57" idx="3"/>
          </p:cNvCxnSpPr>
          <p:nvPr/>
        </p:nvCxnSpPr>
        <p:spPr>
          <a:xfrm rot="5400000">
            <a:off x="4893948" y="2488412"/>
            <a:ext cx="929667" cy="22004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3432874" y="2758850"/>
            <a:ext cx="1815884" cy="60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none" dirty="0" smtClean="0">
                <a:solidFill>
                  <a:schemeClr val="tx1"/>
                </a:solidFill>
              </a:rPr>
              <a:t>Is the anion monoatomic or polyatomic?</a:t>
            </a:r>
            <a:endParaRPr lang="en-US" sz="1200" u="none" dirty="0">
              <a:solidFill>
                <a:schemeClr val="tx1"/>
              </a:solidFill>
            </a:endParaRPr>
          </a:p>
        </p:txBody>
      </p:sp>
      <p:cxnSp>
        <p:nvCxnSpPr>
          <p:cNvPr id="63" name="Elbow Connector 62"/>
          <p:cNvCxnSpPr>
            <a:stCxn id="57" idx="2"/>
            <a:endCxn id="67" idx="3"/>
          </p:cNvCxnSpPr>
          <p:nvPr/>
        </p:nvCxnSpPr>
        <p:spPr>
          <a:xfrm rot="5400000">
            <a:off x="3527346" y="3303162"/>
            <a:ext cx="748946" cy="877995"/>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a:stCxn id="57" idx="2"/>
            <a:endCxn id="66" idx="1"/>
          </p:cNvCxnSpPr>
          <p:nvPr/>
        </p:nvCxnSpPr>
        <p:spPr>
          <a:xfrm rot="16200000" flipH="1">
            <a:off x="4460473" y="3248029"/>
            <a:ext cx="748946" cy="98826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329076" y="3812214"/>
            <a:ext cx="1104578" cy="60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none" dirty="0" smtClean="0">
                <a:solidFill>
                  <a:schemeClr val="tx1"/>
                </a:solidFill>
              </a:rPr>
              <a:t>Name of ion</a:t>
            </a:r>
            <a:endParaRPr lang="en-US" sz="1200" u="none" dirty="0">
              <a:solidFill>
                <a:schemeClr val="tx1"/>
              </a:solidFill>
            </a:endParaRPr>
          </a:p>
        </p:txBody>
      </p:sp>
      <p:sp>
        <p:nvSpPr>
          <p:cNvPr id="67" name="Rectangle 66"/>
          <p:cNvSpPr/>
          <p:nvPr/>
        </p:nvSpPr>
        <p:spPr>
          <a:xfrm>
            <a:off x="2209800" y="3812214"/>
            <a:ext cx="1253021" cy="60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none" dirty="0" smtClean="0">
                <a:solidFill>
                  <a:schemeClr val="tx1"/>
                </a:solidFill>
              </a:rPr>
              <a:t>Root + “ide”</a:t>
            </a:r>
            <a:endParaRPr lang="en-US" sz="1200" u="none" dirty="0">
              <a:solidFill>
                <a:schemeClr val="tx1"/>
              </a:solidFill>
            </a:endParaRPr>
          </a:p>
        </p:txBody>
      </p:sp>
      <p:sp>
        <p:nvSpPr>
          <p:cNvPr id="70" name="TextBox 69"/>
          <p:cNvSpPr txBox="1"/>
          <p:nvPr/>
        </p:nvSpPr>
        <p:spPr>
          <a:xfrm>
            <a:off x="3505200" y="3805878"/>
            <a:ext cx="838200" cy="307777"/>
          </a:xfrm>
          <a:prstGeom prst="rect">
            <a:avLst/>
          </a:prstGeom>
          <a:noFill/>
          <a:ln>
            <a:noFill/>
          </a:ln>
        </p:spPr>
        <p:txBody>
          <a:bodyPr wrap="square" rtlCol="0">
            <a:spAutoFit/>
          </a:bodyPr>
          <a:lstStyle/>
          <a:p>
            <a:pPr algn="ctr"/>
            <a:r>
              <a:rPr lang="en-US" sz="1400" u="none" dirty="0" smtClean="0"/>
              <a:t>Mono</a:t>
            </a:r>
            <a:endParaRPr lang="en-US" sz="1400" u="none" dirty="0"/>
          </a:p>
        </p:txBody>
      </p:sp>
      <p:sp>
        <p:nvSpPr>
          <p:cNvPr id="71" name="TextBox 70"/>
          <p:cNvSpPr txBox="1"/>
          <p:nvPr/>
        </p:nvSpPr>
        <p:spPr>
          <a:xfrm>
            <a:off x="4448013" y="3808855"/>
            <a:ext cx="838200" cy="307777"/>
          </a:xfrm>
          <a:prstGeom prst="rect">
            <a:avLst/>
          </a:prstGeom>
          <a:noFill/>
          <a:ln>
            <a:noFill/>
          </a:ln>
        </p:spPr>
        <p:txBody>
          <a:bodyPr wrap="square" rtlCol="0">
            <a:spAutoFit/>
          </a:bodyPr>
          <a:lstStyle/>
          <a:p>
            <a:pPr algn="ctr"/>
            <a:r>
              <a:rPr lang="en-US" sz="1400" u="none" dirty="0" smtClean="0"/>
              <a:t>Poly</a:t>
            </a:r>
            <a:endParaRPr lang="en-US" sz="1400" u="none" dirty="0"/>
          </a:p>
        </p:txBody>
      </p:sp>
      <p:cxnSp>
        <p:nvCxnSpPr>
          <p:cNvPr id="102" name="Elbow Connector 101"/>
          <p:cNvCxnSpPr>
            <a:stCxn id="66" idx="2"/>
            <a:endCxn id="105" idx="3"/>
          </p:cNvCxnSpPr>
          <p:nvPr/>
        </p:nvCxnSpPr>
        <p:spPr>
          <a:xfrm rot="5400000">
            <a:off x="5272062" y="4889173"/>
            <a:ext cx="1077426" cy="14118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67" idx="2"/>
            <a:endCxn id="105" idx="1"/>
          </p:cNvCxnSpPr>
          <p:nvPr/>
        </p:nvCxnSpPr>
        <p:spPr>
          <a:xfrm rot="16200000" flipH="1">
            <a:off x="2841592" y="4415768"/>
            <a:ext cx="1077426" cy="1087989"/>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3924300" y="5194058"/>
            <a:ext cx="1815884" cy="608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none" dirty="0" smtClean="0">
                <a:solidFill>
                  <a:schemeClr val="tx1"/>
                </a:solidFill>
              </a:rPr>
              <a:t>Are water molecules attached to formula?</a:t>
            </a:r>
            <a:endParaRPr lang="en-US" sz="1200" u="none" dirty="0">
              <a:solidFill>
                <a:schemeClr val="tx1"/>
              </a:solidFill>
            </a:endParaRPr>
          </a:p>
        </p:txBody>
      </p:sp>
      <p:cxnSp>
        <p:nvCxnSpPr>
          <p:cNvPr id="130" name="Straight Arrow Connector 129"/>
          <p:cNvCxnSpPr>
            <a:stCxn id="105" idx="2"/>
            <a:endCxn id="135" idx="1"/>
          </p:cNvCxnSpPr>
          <p:nvPr/>
        </p:nvCxnSpPr>
        <p:spPr>
          <a:xfrm rot="16200000" flipH="1">
            <a:off x="5433891" y="5201245"/>
            <a:ext cx="398115" cy="1601412"/>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6433654" y="5802893"/>
            <a:ext cx="2481746" cy="7962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none" dirty="0" smtClean="0">
                <a:solidFill>
                  <a:schemeClr val="tx1"/>
                </a:solidFill>
              </a:rPr>
              <a:t>End name with appropriate prefix to indicate # of waters + “hydrate”</a:t>
            </a:r>
            <a:endParaRPr lang="en-US" sz="1200" u="none" dirty="0">
              <a:solidFill>
                <a:schemeClr val="tx1"/>
              </a:solidFill>
            </a:endParaRPr>
          </a:p>
        </p:txBody>
      </p:sp>
      <p:sp>
        <p:nvSpPr>
          <p:cNvPr id="139" name="TextBox 138"/>
          <p:cNvSpPr txBox="1"/>
          <p:nvPr/>
        </p:nvSpPr>
        <p:spPr>
          <a:xfrm>
            <a:off x="5122834" y="6201008"/>
            <a:ext cx="838200" cy="307777"/>
          </a:xfrm>
          <a:prstGeom prst="rect">
            <a:avLst/>
          </a:prstGeom>
          <a:noFill/>
          <a:ln>
            <a:noFill/>
          </a:ln>
        </p:spPr>
        <p:txBody>
          <a:bodyPr wrap="square" rtlCol="0">
            <a:spAutoFit/>
          </a:bodyPr>
          <a:lstStyle/>
          <a:p>
            <a:pPr algn="ctr"/>
            <a:r>
              <a:rPr lang="en-US" sz="1400" u="none" dirty="0" smtClean="0"/>
              <a:t>Yes</a:t>
            </a:r>
            <a:endParaRPr lang="en-US" sz="1400" u="none" dirty="0"/>
          </a:p>
        </p:txBody>
      </p:sp>
    </p:spTree>
    <p:extLst>
      <p:ext uri="{BB962C8B-B14F-4D97-AF65-F5344CB8AC3E}">
        <p14:creationId xmlns:p14="http://schemas.microsoft.com/office/powerpoint/2010/main" val="5677764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457200" y="838200"/>
            <a:ext cx="8229600" cy="5715000"/>
          </a:xfrm>
        </p:spPr>
        <p:txBody>
          <a:bodyPr/>
          <a:lstStyle/>
          <a:p>
            <a:pPr marL="609600" indent="-609600" eaLnBrk="1" hangingPunct="1">
              <a:lnSpc>
                <a:spcPct val="90000"/>
              </a:lnSpc>
              <a:buFontTx/>
              <a:buAutoNum type="arabicPeriod"/>
            </a:pPr>
            <a:r>
              <a:rPr lang="en-US" sz="2800" dirty="0" smtClean="0"/>
              <a:t>Name the ionic compound formed from the following pairs of elements and give the molecular formula: </a:t>
            </a:r>
          </a:p>
          <a:p>
            <a:pPr marL="990600" lvl="1" indent="-533400" eaLnBrk="1" hangingPunct="1">
              <a:lnSpc>
                <a:spcPct val="90000"/>
              </a:lnSpc>
              <a:buFontTx/>
              <a:buAutoNum type="alphaLcParenR"/>
            </a:pPr>
            <a:r>
              <a:rPr lang="en-US" sz="2400" dirty="0" smtClean="0"/>
              <a:t>Magnesium and nitrogen</a:t>
            </a:r>
          </a:p>
          <a:p>
            <a:pPr marL="990600" lvl="1" indent="-533400" eaLnBrk="1" hangingPunct="1">
              <a:lnSpc>
                <a:spcPct val="90000"/>
              </a:lnSpc>
              <a:buFontTx/>
              <a:buAutoNum type="alphaLcParenR"/>
            </a:pPr>
            <a:r>
              <a:rPr lang="en-US" sz="2400" dirty="0" smtClean="0"/>
              <a:t>Iodine and cadmium</a:t>
            </a:r>
          </a:p>
          <a:p>
            <a:pPr marL="990600" lvl="1" indent="-533400" eaLnBrk="1" hangingPunct="1">
              <a:lnSpc>
                <a:spcPct val="90000"/>
              </a:lnSpc>
              <a:buFontTx/>
              <a:buAutoNum type="alphaLcParenR"/>
            </a:pPr>
            <a:r>
              <a:rPr lang="en-US" sz="2400" dirty="0" smtClean="0"/>
              <a:t>Strontium and fluorine</a:t>
            </a:r>
          </a:p>
          <a:p>
            <a:pPr marL="990600" lvl="1" indent="-533400" eaLnBrk="1" hangingPunct="1">
              <a:lnSpc>
                <a:spcPct val="90000"/>
              </a:lnSpc>
              <a:buFontTx/>
              <a:buAutoNum type="alphaLcParenR"/>
            </a:pPr>
            <a:r>
              <a:rPr lang="en-US" sz="2400" dirty="0" smtClean="0"/>
              <a:t>Sulfur and cesium</a:t>
            </a:r>
            <a:br>
              <a:rPr lang="en-US" sz="2400" dirty="0" smtClean="0"/>
            </a:br>
            <a:endParaRPr lang="en-US" sz="2400" dirty="0" smtClean="0"/>
          </a:p>
          <a:p>
            <a:pPr marL="609600" indent="-609600" eaLnBrk="1" hangingPunct="1">
              <a:lnSpc>
                <a:spcPct val="90000"/>
              </a:lnSpc>
              <a:buFontTx/>
              <a:buAutoNum type="arabicPeriod" startAt="2"/>
            </a:pPr>
            <a:r>
              <a:rPr lang="en-US" sz="2800" dirty="0" smtClean="0"/>
              <a:t>Give the systematic names for the formulas or the formulas for the names of the following compounds: </a:t>
            </a:r>
          </a:p>
          <a:p>
            <a:pPr marL="990600" lvl="1" indent="-533400" eaLnBrk="1" hangingPunct="1">
              <a:lnSpc>
                <a:spcPct val="90000"/>
              </a:lnSpc>
              <a:buFontTx/>
              <a:buAutoNum type="alphaLcParenR"/>
            </a:pPr>
            <a:r>
              <a:rPr lang="en-US" sz="2400" dirty="0" smtClean="0"/>
              <a:t>Fe(ClO</a:t>
            </a:r>
            <a:r>
              <a:rPr lang="en-US" sz="2400" baseline="-25000" dirty="0" smtClean="0"/>
              <a:t>4</a:t>
            </a:r>
            <a:r>
              <a:rPr lang="en-US" sz="2400" dirty="0" smtClean="0"/>
              <a:t>)</a:t>
            </a:r>
            <a:r>
              <a:rPr lang="en-US" sz="2400" baseline="-25000" dirty="0" smtClean="0"/>
              <a:t>2</a:t>
            </a:r>
          </a:p>
          <a:p>
            <a:pPr marL="990600" lvl="1" indent="-533400" eaLnBrk="1" hangingPunct="1">
              <a:lnSpc>
                <a:spcPct val="90000"/>
              </a:lnSpc>
              <a:buFontTx/>
              <a:buAutoNum type="alphaLcParenR"/>
            </a:pPr>
            <a:r>
              <a:rPr lang="en-US" sz="2400" dirty="0" smtClean="0"/>
              <a:t>Sodium sulfite</a:t>
            </a:r>
          </a:p>
          <a:p>
            <a:pPr marL="990600" lvl="1" indent="-533400" eaLnBrk="1" hangingPunct="1">
              <a:lnSpc>
                <a:spcPct val="90000"/>
              </a:lnSpc>
              <a:buFontTx/>
              <a:buAutoNum type="alphaLcParenR"/>
            </a:pPr>
            <a:r>
              <a:rPr lang="en-US" sz="2400" dirty="0" smtClean="0"/>
              <a:t>Ba(OH)</a:t>
            </a:r>
            <a:r>
              <a:rPr lang="en-US" sz="2400" baseline="-25000" dirty="0" smtClean="0"/>
              <a:t>2</a:t>
            </a:r>
            <a:r>
              <a:rPr lang="en-US" sz="2400" b="1" dirty="0" smtClean="0"/>
              <a:t>·</a:t>
            </a:r>
            <a:r>
              <a:rPr lang="en-US" sz="2400" dirty="0" smtClean="0"/>
              <a:t>8H</a:t>
            </a:r>
            <a:r>
              <a:rPr lang="en-US" sz="2400" baseline="-25000" dirty="0" smtClean="0"/>
              <a:t>2</a:t>
            </a:r>
            <a:r>
              <a:rPr lang="en-US" sz="2400" dirty="0" smtClean="0"/>
              <a:t>O		</a:t>
            </a:r>
          </a:p>
        </p:txBody>
      </p:sp>
      <p:sp>
        <p:nvSpPr>
          <p:cNvPr id="90116" name="Slide Number Placeholder 1"/>
          <p:cNvSpPr>
            <a:spLocks noGrp="1"/>
          </p:cNvSpPr>
          <p:nvPr>
            <p:ph type="sldNum" sz="quarter" idx="12"/>
          </p:nvPr>
        </p:nvSpPr>
        <p:spPr>
          <a:noFill/>
        </p:spPr>
        <p:txBody>
          <a:bodyPr/>
          <a:lstStyle>
            <a:lvl1pPr eaLnBrk="0" hangingPunct="0">
              <a:defRPr u="sng">
                <a:solidFill>
                  <a:schemeClr val="tx1"/>
                </a:solidFill>
                <a:latin typeface="Arial" pitchFamily="34" charset="0"/>
                <a:cs typeface="Arial" pitchFamily="34" charset="0"/>
              </a:defRPr>
            </a:lvl1pPr>
            <a:lvl2pPr marL="742950" indent="-285750" eaLnBrk="0" hangingPunct="0">
              <a:defRPr u="sng">
                <a:solidFill>
                  <a:schemeClr val="tx1"/>
                </a:solidFill>
                <a:latin typeface="Arial" pitchFamily="34" charset="0"/>
                <a:cs typeface="Arial" pitchFamily="34" charset="0"/>
              </a:defRPr>
            </a:lvl2pPr>
            <a:lvl3pPr marL="1143000" indent="-228600" eaLnBrk="0" hangingPunct="0">
              <a:defRPr u="sng">
                <a:solidFill>
                  <a:schemeClr val="tx1"/>
                </a:solidFill>
                <a:latin typeface="Arial" pitchFamily="34" charset="0"/>
                <a:cs typeface="Arial" pitchFamily="34" charset="0"/>
              </a:defRPr>
            </a:lvl3pPr>
            <a:lvl4pPr marL="1600200" indent="-228600" eaLnBrk="0" hangingPunct="0">
              <a:defRPr u="sng">
                <a:solidFill>
                  <a:schemeClr val="tx1"/>
                </a:solidFill>
                <a:latin typeface="Arial" pitchFamily="34" charset="0"/>
                <a:cs typeface="Arial" pitchFamily="34" charset="0"/>
              </a:defRPr>
            </a:lvl4pPr>
            <a:lvl5pPr marL="2057400" indent="-228600" eaLnBrk="0" hangingPunct="0">
              <a:defRPr u="sng">
                <a:solidFill>
                  <a:schemeClr val="tx1"/>
                </a:solidFill>
                <a:latin typeface="Arial" pitchFamily="34" charset="0"/>
                <a:cs typeface="Arial" pitchFamily="34" charset="0"/>
              </a:defRPr>
            </a:lvl5pPr>
            <a:lvl6pPr marL="2514600" indent="-228600" eaLnBrk="0" fontAlgn="base" hangingPunct="0">
              <a:spcBef>
                <a:spcPct val="0"/>
              </a:spcBef>
              <a:spcAft>
                <a:spcPct val="0"/>
              </a:spcAft>
              <a:defRPr u="sng">
                <a:solidFill>
                  <a:schemeClr val="tx1"/>
                </a:solidFill>
                <a:latin typeface="Arial" pitchFamily="34" charset="0"/>
                <a:cs typeface="Arial" pitchFamily="34" charset="0"/>
              </a:defRPr>
            </a:lvl6pPr>
            <a:lvl7pPr marL="2971800" indent="-228600" eaLnBrk="0" fontAlgn="base" hangingPunct="0">
              <a:spcBef>
                <a:spcPct val="0"/>
              </a:spcBef>
              <a:spcAft>
                <a:spcPct val="0"/>
              </a:spcAft>
              <a:defRPr u="sng">
                <a:solidFill>
                  <a:schemeClr val="tx1"/>
                </a:solidFill>
                <a:latin typeface="Arial" pitchFamily="34" charset="0"/>
                <a:cs typeface="Arial" pitchFamily="34" charset="0"/>
              </a:defRPr>
            </a:lvl7pPr>
            <a:lvl8pPr marL="3429000" indent="-228600" eaLnBrk="0" fontAlgn="base" hangingPunct="0">
              <a:spcBef>
                <a:spcPct val="0"/>
              </a:spcBef>
              <a:spcAft>
                <a:spcPct val="0"/>
              </a:spcAft>
              <a:defRPr u="sng">
                <a:solidFill>
                  <a:schemeClr val="tx1"/>
                </a:solidFill>
                <a:latin typeface="Arial" pitchFamily="34" charset="0"/>
                <a:cs typeface="Arial" pitchFamily="34" charset="0"/>
              </a:defRPr>
            </a:lvl8pPr>
            <a:lvl9pPr marL="3886200" indent="-228600" eaLnBrk="0" fontAlgn="base" hangingPunct="0">
              <a:spcBef>
                <a:spcPct val="0"/>
              </a:spcBef>
              <a:spcAft>
                <a:spcPct val="0"/>
              </a:spcAft>
              <a:defRPr u="sng">
                <a:solidFill>
                  <a:schemeClr val="tx1"/>
                </a:solidFill>
                <a:latin typeface="Arial" pitchFamily="34" charset="0"/>
                <a:cs typeface="Arial" pitchFamily="34" charset="0"/>
              </a:defRPr>
            </a:lvl9pPr>
          </a:lstStyle>
          <a:p>
            <a:pPr eaLnBrk="1" hangingPunct="1"/>
            <a:fld id="{3E60BF14-B8E3-4B85-8749-D9DFD943A3C6}" type="slidenum">
              <a:rPr lang="en-US" u="none" smtClean="0"/>
              <a:pPr eaLnBrk="1" hangingPunct="1"/>
              <a:t>99</a:t>
            </a:fld>
            <a:endParaRPr lang="en-US" u="none" smtClean="0"/>
          </a:p>
        </p:txBody>
      </p:sp>
      <p:sp>
        <p:nvSpPr>
          <p:cNvPr id="90114" name="Rectangle 2"/>
          <p:cNvSpPr>
            <a:spLocks noGrp="1" noChangeArrowheads="1"/>
          </p:cNvSpPr>
          <p:nvPr>
            <p:ph type="title"/>
          </p:nvPr>
        </p:nvSpPr>
        <p:spPr>
          <a:xfrm>
            <a:off x="228600" y="76200"/>
            <a:ext cx="8686800" cy="762000"/>
          </a:xfrm>
        </p:spPr>
        <p:txBody>
          <a:bodyPr>
            <a:normAutofit fontScale="90000"/>
          </a:bodyPr>
          <a:lstStyle/>
          <a:p>
            <a:pPr eaLnBrk="1" hangingPunct="1"/>
            <a:r>
              <a:rPr lang="en-US" sz="3200" dirty="0" smtClean="0"/>
              <a:t>Naming Ionic Compounds Example Questions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40662</TotalTime>
  <Words>15168</Words>
  <Application>Microsoft Office PowerPoint</Application>
  <PresentationFormat>On-screen Show (4:3)</PresentationFormat>
  <Paragraphs>1747</Paragraphs>
  <Slides>106</Slides>
  <Notes>73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106</vt:i4>
      </vt:variant>
    </vt:vector>
  </HeadingPairs>
  <TitlesOfParts>
    <vt:vector size="109" baseType="lpstr">
      <vt:lpstr>Concourse</vt:lpstr>
      <vt:lpstr>Equation</vt:lpstr>
      <vt:lpstr>Microsoft Equation 3.0</vt:lpstr>
      <vt:lpstr>Unit 2:  The Components of Matter</vt:lpstr>
      <vt:lpstr>Conservation of Mass</vt:lpstr>
      <vt:lpstr>Conservation of Mass Example Problem</vt:lpstr>
      <vt:lpstr>Law of Definite Composition  Joseph Louis Proust (1754 – 1826)</vt:lpstr>
      <vt:lpstr>Law of Definite Composition</vt:lpstr>
      <vt:lpstr>Law of Definite Composition</vt:lpstr>
      <vt:lpstr>Calculating Mass Percent/Fraction</vt:lpstr>
      <vt:lpstr>Mass Fraction/Percent Example Problems</vt:lpstr>
      <vt:lpstr>Law of Definite Composition Example Problems</vt:lpstr>
      <vt:lpstr>Law of Multiple Proportions</vt:lpstr>
      <vt:lpstr>Law of Multiple Proportions Example Problems</vt:lpstr>
      <vt:lpstr>Law of Multiple Proportions Example Problems</vt:lpstr>
      <vt:lpstr>The Atom</vt:lpstr>
      <vt:lpstr>The Atom</vt:lpstr>
      <vt:lpstr>Dalton’s Atomic Theory</vt:lpstr>
      <vt:lpstr>The Electron</vt:lpstr>
      <vt:lpstr>Discovery of the Electron</vt:lpstr>
      <vt:lpstr>William Thomson (Lord Kelvin)</vt:lpstr>
      <vt:lpstr>Ernest Rutherford (1871-1937)</vt:lpstr>
      <vt:lpstr>Rutherford’s Apparatus</vt:lpstr>
      <vt:lpstr>Explanation of Alpha-Scattering Results</vt:lpstr>
      <vt:lpstr>Density and the Atom</vt:lpstr>
      <vt:lpstr>The Nucleus</vt:lpstr>
      <vt:lpstr>Models of the Atom</vt:lpstr>
      <vt:lpstr>Properties of the 3 Key Subatomic Particles</vt:lpstr>
      <vt:lpstr>Atomic Number, Mass Number, and Atomic Symbol</vt:lpstr>
      <vt:lpstr>PowerPoint Presentation</vt:lpstr>
      <vt:lpstr>Counting the Pieces</vt:lpstr>
      <vt:lpstr>PowerPoint Presentation</vt:lpstr>
      <vt:lpstr>PowerPoint Presentation</vt:lpstr>
      <vt:lpstr>PowerPoint Presentation</vt:lpstr>
      <vt:lpstr>PowerPoint Presentation</vt:lpstr>
      <vt:lpstr>Isotopes</vt:lpstr>
      <vt:lpstr>Isotopes</vt:lpstr>
      <vt:lpstr>Isotopes</vt:lpstr>
      <vt:lpstr>Relative Masses of Atoms</vt:lpstr>
      <vt:lpstr>Mass Spectrometry</vt:lpstr>
      <vt:lpstr>Mass Spectrometry</vt:lpstr>
      <vt:lpstr>Atomic Mass / Weight</vt:lpstr>
      <vt:lpstr>Average Atomic Mass Example</vt:lpstr>
      <vt:lpstr>Average Atomic Mass Example</vt:lpstr>
      <vt:lpstr>Average Atomic Mass Example</vt:lpstr>
      <vt:lpstr>Dalton’s Atomic Theory</vt:lpstr>
      <vt:lpstr>Modern Atomic Theory</vt:lpstr>
      <vt:lpstr>Periodic Table</vt:lpstr>
      <vt:lpstr>Periodic Table of Elements</vt:lpstr>
      <vt:lpstr>Periodic Table of Elements</vt:lpstr>
      <vt:lpstr>Periodic Table “Oddities”</vt:lpstr>
      <vt:lpstr>Top Ten Elements in the Universe</vt:lpstr>
      <vt:lpstr>Classifying the Elements</vt:lpstr>
      <vt:lpstr>Classifying the Elements</vt:lpstr>
      <vt:lpstr>Chemical Bonds:  The Formation of Compounds</vt:lpstr>
      <vt:lpstr>Ionic Compounds</vt:lpstr>
      <vt:lpstr>Formation of Cation</vt:lpstr>
      <vt:lpstr>Formation of Anion</vt:lpstr>
      <vt:lpstr>Formation of Ionic Bond</vt:lpstr>
      <vt:lpstr>Atomic Structure</vt:lpstr>
      <vt:lpstr>PowerPoint Presentation</vt:lpstr>
      <vt:lpstr>Ionic Compounds</vt:lpstr>
      <vt:lpstr>PowerPoint Presentation</vt:lpstr>
      <vt:lpstr>PowerPoint Presentation</vt:lpstr>
      <vt:lpstr>Ionic Compounds</vt:lpstr>
      <vt:lpstr>Coulomb’s Law Question</vt:lpstr>
      <vt:lpstr>Coulomb’s Law Math</vt:lpstr>
      <vt:lpstr>Bond Energy Diagram</vt:lpstr>
      <vt:lpstr>Bond Energy Diagram</vt:lpstr>
      <vt:lpstr>Bond Energy Diagram</vt:lpstr>
      <vt:lpstr>Properties of Ionic Compounds</vt:lpstr>
      <vt:lpstr>Ionic Compound Structure</vt:lpstr>
      <vt:lpstr>Covalent Compounds</vt:lpstr>
      <vt:lpstr>Three Possible Types of Bonds</vt:lpstr>
      <vt:lpstr>Chemical Bonds</vt:lpstr>
      <vt:lpstr>Ionic vs. Covalent</vt:lpstr>
      <vt:lpstr>Covalent   vs.  Ionic</vt:lpstr>
      <vt:lpstr>Predicting Ion Formation</vt:lpstr>
      <vt:lpstr>Predicting Ion Formation Examples</vt:lpstr>
      <vt:lpstr>Common Monatomic Ions</vt:lpstr>
      <vt:lpstr>Chemical Formulas</vt:lpstr>
      <vt:lpstr>Naming Ionic Compounds</vt:lpstr>
      <vt:lpstr>Compounds Formed from Monatomic Ions</vt:lpstr>
      <vt:lpstr>Common Monatomic Ions</vt:lpstr>
      <vt:lpstr>Naming Ionic Compounds Examples</vt:lpstr>
      <vt:lpstr>Compounds with Metals that Can Form More than One Ion</vt:lpstr>
      <vt:lpstr>Metals that Form More than One Monoatomic Ion</vt:lpstr>
      <vt:lpstr>Ionic Compounds with Cations That Form More than One Ion Examples</vt:lpstr>
      <vt:lpstr>Compounds Formed from Polyatomic Ions</vt:lpstr>
      <vt:lpstr>Common Polyatomic Ions</vt:lpstr>
      <vt:lpstr>Polyatomic Ions to Memorize</vt:lpstr>
      <vt:lpstr>Compounds with Polyatomic Ions Examples</vt:lpstr>
      <vt:lpstr>Families of Oxoanions</vt:lpstr>
      <vt:lpstr>Compounds with Oxoanions Examples</vt:lpstr>
      <vt:lpstr>Hydrated Ionic Compounds</vt:lpstr>
      <vt:lpstr>Tables Useful for Naming Ionic Compounds</vt:lpstr>
      <vt:lpstr>Hydrated Ionic Compounds Examples</vt:lpstr>
      <vt:lpstr>Naming Acids</vt:lpstr>
      <vt:lpstr>Naming Acids Examples</vt:lpstr>
      <vt:lpstr>Naming Ionic Compounds Review</vt:lpstr>
      <vt:lpstr>PowerPoint Presentation</vt:lpstr>
      <vt:lpstr>Naming Ionic Compounds Example Questions</vt:lpstr>
      <vt:lpstr>Naming Ionic Compounds Example Questions</vt:lpstr>
      <vt:lpstr>Naming Binary Covalent Compounds</vt:lpstr>
      <vt:lpstr>Naming Binary Covalent Compounds</vt:lpstr>
      <vt:lpstr>Naming Binary Covalent Compounds Example Problems</vt:lpstr>
      <vt:lpstr>Naming Alkanes</vt:lpstr>
      <vt:lpstr>Molecular Masses from Chemical Formulas</vt:lpstr>
      <vt:lpstr>Molecular Masses from Chemical Formulas</vt:lpstr>
    </vt:vector>
  </TitlesOfParts>
  <Company>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Pre-AP Chemistry</dc:title>
  <dc:creator>Katherine Hergenrether</dc:creator>
  <cp:lastModifiedBy>Katherine Hergenrether</cp:lastModifiedBy>
  <cp:revision>312</cp:revision>
  <dcterms:created xsi:type="dcterms:W3CDTF">2009-06-03T06:09:15Z</dcterms:created>
  <dcterms:modified xsi:type="dcterms:W3CDTF">2014-07-31T22:22:22Z</dcterms:modified>
</cp:coreProperties>
</file>