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6" r:id="rId1"/>
  </p:sldMasterIdLst>
  <p:notesMasterIdLst>
    <p:notesMasterId r:id="rId103"/>
  </p:notesMasterIdLst>
  <p:sldIdLst>
    <p:sldId id="256" r:id="rId2"/>
    <p:sldId id="281" r:id="rId3"/>
    <p:sldId id="287" r:id="rId4"/>
    <p:sldId id="288" r:id="rId5"/>
    <p:sldId id="290" r:id="rId6"/>
    <p:sldId id="291" r:id="rId7"/>
    <p:sldId id="300" r:id="rId8"/>
    <p:sldId id="304" r:id="rId9"/>
    <p:sldId id="293" r:id="rId10"/>
    <p:sldId id="296" r:id="rId11"/>
    <p:sldId id="305" r:id="rId12"/>
    <p:sldId id="306" r:id="rId13"/>
    <p:sldId id="307" r:id="rId14"/>
    <p:sldId id="308" r:id="rId15"/>
    <p:sldId id="298" r:id="rId16"/>
    <p:sldId id="303" r:id="rId17"/>
    <p:sldId id="348" r:id="rId18"/>
    <p:sldId id="329" r:id="rId19"/>
    <p:sldId id="331" r:id="rId20"/>
    <p:sldId id="292" r:id="rId21"/>
    <p:sldId id="262" r:id="rId22"/>
    <p:sldId id="322" r:id="rId23"/>
    <p:sldId id="323" r:id="rId24"/>
    <p:sldId id="314" r:id="rId25"/>
    <p:sldId id="324" r:id="rId26"/>
    <p:sldId id="318" r:id="rId27"/>
    <p:sldId id="326" r:id="rId28"/>
    <p:sldId id="325" r:id="rId29"/>
    <p:sldId id="327" r:id="rId30"/>
    <p:sldId id="273" r:id="rId31"/>
    <p:sldId id="275" r:id="rId32"/>
    <p:sldId id="341" r:id="rId33"/>
    <p:sldId id="387" r:id="rId34"/>
    <p:sldId id="388" r:id="rId35"/>
    <p:sldId id="386" r:id="rId36"/>
    <p:sldId id="342" r:id="rId37"/>
    <p:sldId id="343" r:id="rId38"/>
    <p:sldId id="344" r:id="rId39"/>
    <p:sldId id="268" r:id="rId40"/>
    <p:sldId id="328" r:id="rId41"/>
    <p:sldId id="271" r:id="rId42"/>
    <p:sldId id="347" r:id="rId43"/>
    <p:sldId id="349" r:id="rId44"/>
    <p:sldId id="269" r:id="rId45"/>
    <p:sldId id="270" r:id="rId46"/>
    <p:sldId id="389" r:id="rId47"/>
    <p:sldId id="335" r:id="rId48"/>
    <p:sldId id="338" r:id="rId49"/>
    <p:sldId id="339" r:id="rId50"/>
    <p:sldId id="379" r:id="rId51"/>
    <p:sldId id="350" r:id="rId52"/>
    <p:sldId id="333" r:id="rId53"/>
    <p:sldId id="334" r:id="rId54"/>
    <p:sldId id="390" r:id="rId55"/>
    <p:sldId id="340" r:id="rId56"/>
    <p:sldId id="266" r:id="rId57"/>
    <p:sldId id="391" r:id="rId58"/>
    <p:sldId id="382" r:id="rId59"/>
    <p:sldId id="267" r:id="rId60"/>
    <p:sldId id="392" r:id="rId61"/>
    <p:sldId id="393" r:id="rId62"/>
    <p:sldId id="265" r:id="rId63"/>
    <p:sldId id="394" r:id="rId64"/>
    <p:sldId id="395" r:id="rId65"/>
    <p:sldId id="264" r:id="rId66"/>
    <p:sldId id="396" r:id="rId67"/>
    <p:sldId id="383" r:id="rId68"/>
    <p:sldId id="384" r:id="rId69"/>
    <p:sldId id="351" r:id="rId70"/>
    <p:sldId id="356" r:id="rId71"/>
    <p:sldId id="359" r:id="rId72"/>
    <p:sldId id="257" r:id="rId73"/>
    <p:sldId id="260" r:id="rId74"/>
    <p:sldId id="258" r:id="rId75"/>
    <p:sldId id="357" r:id="rId76"/>
    <p:sldId id="259" r:id="rId77"/>
    <p:sldId id="360" r:id="rId78"/>
    <p:sldId id="362" r:id="rId79"/>
    <p:sldId id="361" r:id="rId80"/>
    <p:sldId id="367" r:id="rId81"/>
    <p:sldId id="261" r:id="rId82"/>
    <p:sldId id="368" r:id="rId83"/>
    <p:sldId id="369" r:id="rId84"/>
    <p:sldId id="385" r:id="rId85"/>
    <p:sldId id="372" r:id="rId86"/>
    <p:sldId id="373" r:id="rId87"/>
    <p:sldId id="374" r:id="rId88"/>
    <p:sldId id="371" r:id="rId89"/>
    <p:sldId id="370" r:id="rId90"/>
    <p:sldId id="277" r:id="rId91"/>
    <p:sldId id="278" r:id="rId92"/>
    <p:sldId id="363" r:id="rId93"/>
    <p:sldId id="285" r:id="rId94"/>
    <p:sldId id="279" r:id="rId95"/>
    <p:sldId id="364" r:id="rId96"/>
    <p:sldId id="365" r:id="rId97"/>
    <p:sldId id="375" r:id="rId98"/>
    <p:sldId id="286" r:id="rId99"/>
    <p:sldId id="376" r:id="rId100"/>
    <p:sldId id="377" r:id="rId101"/>
    <p:sldId id="378" r:id="rId102"/>
  </p:sldIdLst>
  <p:sldSz cx="9144000" cy="6858000" type="screen4x3"/>
  <p:notesSz cx="6858000" cy="9144000"/>
  <p:defaultTextStyle>
    <a:defPPr>
      <a:defRPr lang="en-US"/>
    </a:defPPr>
    <a:lvl1pPr algn="l" rtl="0" fontAlgn="base">
      <a:spcBef>
        <a:spcPct val="0"/>
      </a:spcBef>
      <a:spcAft>
        <a:spcPct val="0"/>
      </a:spcAft>
      <a:defRPr u="sng" kern="1200">
        <a:solidFill>
          <a:schemeClr val="tx1"/>
        </a:solidFill>
        <a:latin typeface="Arial" charset="0"/>
        <a:ea typeface="+mn-ea"/>
        <a:cs typeface="Arial" charset="0"/>
      </a:defRPr>
    </a:lvl1pPr>
    <a:lvl2pPr marL="457200" algn="l" rtl="0" fontAlgn="base">
      <a:spcBef>
        <a:spcPct val="0"/>
      </a:spcBef>
      <a:spcAft>
        <a:spcPct val="0"/>
      </a:spcAft>
      <a:defRPr u="sng" kern="1200">
        <a:solidFill>
          <a:schemeClr val="tx1"/>
        </a:solidFill>
        <a:latin typeface="Arial" charset="0"/>
        <a:ea typeface="+mn-ea"/>
        <a:cs typeface="Arial" charset="0"/>
      </a:defRPr>
    </a:lvl2pPr>
    <a:lvl3pPr marL="914400" algn="l" rtl="0" fontAlgn="base">
      <a:spcBef>
        <a:spcPct val="0"/>
      </a:spcBef>
      <a:spcAft>
        <a:spcPct val="0"/>
      </a:spcAft>
      <a:defRPr u="sng" kern="1200">
        <a:solidFill>
          <a:schemeClr val="tx1"/>
        </a:solidFill>
        <a:latin typeface="Arial" charset="0"/>
        <a:ea typeface="+mn-ea"/>
        <a:cs typeface="Arial" charset="0"/>
      </a:defRPr>
    </a:lvl3pPr>
    <a:lvl4pPr marL="1371600" algn="l" rtl="0" fontAlgn="base">
      <a:spcBef>
        <a:spcPct val="0"/>
      </a:spcBef>
      <a:spcAft>
        <a:spcPct val="0"/>
      </a:spcAft>
      <a:defRPr u="sng" kern="1200">
        <a:solidFill>
          <a:schemeClr val="tx1"/>
        </a:solidFill>
        <a:latin typeface="Arial" charset="0"/>
        <a:ea typeface="+mn-ea"/>
        <a:cs typeface="Arial" charset="0"/>
      </a:defRPr>
    </a:lvl4pPr>
    <a:lvl5pPr marL="1828800" algn="l" rtl="0" fontAlgn="base">
      <a:spcBef>
        <a:spcPct val="0"/>
      </a:spcBef>
      <a:spcAft>
        <a:spcPct val="0"/>
      </a:spcAft>
      <a:defRPr u="sng" kern="1200">
        <a:solidFill>
          <a:schemeClr val="tx1"/>
        </a:solidFill>
        <a:latin typeface="Arial" charset="0"/>
        <a:ea typeface="+mn-ea"/>
        <a:cs typeface="Arial" charset="0"/>
      </a:defRPr>
    </a:lvl5pPr>
    <a:lvl6pPr marL="2286000" algn="l" defTabSz="914400" rtl="0" eaLnBrk="1" latinLnBrk="0" hangingPunct="1">
      <a:defRPr u="sng" kern="1200">
        <a:solidFill>
          <a:schemeClr val="tx1"/>
        </a:solidFill>
        <a:latin typeface="Arial" charset="0"/>
        <a:ea typeface="+mn-ea"/>
        <a:cs typeface="Arial" charset="0"/>
      </a:defRPr>
    </a:lvl6pPr>
    <a:lvl7pPr marL="2743200" algn="l" defTabSz="914400" rtl="0" eaLnBrk="1" latinLnBrk="0" hangingPunct="1">
      <a:defRPr u="sng" kern="1200">
        <a:solidFill>
          <a:schemeClr val="tx1"/>
        </a:solidFill>
        <a:latin typeface="Arial" charset="0"/>
        <a:ea typeface="+mn-ea"/>
        <a:cs typeface="Arial" charset="0"/>
      </a:defRPr>
    </a:lvl7pPr>
    <a:lvl8pPr marL="3200400" algn="l" defTabSz="914400" rtl="0" eaLnBrk="1" latinLnBrk="0" hangingPunct="1">
      <a:defRPr u="sng" kern="1200">
        <a:solidFill>
          <a:schemeClr val="tx1"/>
        </a:solidFill>
        <a:latin typeface="Arial" charset="0"/>
        <a:ea typeface="+mn-ea"/>
        <a:cs typeface="Arial" charset="0"/>
      </a:defRPr>
    </a:lvl8pPr>
    <a:lvl9pPr marL="3657600" algn="l" defTabSz="914400" rtl="0" eaLnBrk="1" latinLnBrk="0" hangingPunct="1">
      <a:defRPr u="sng"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erine Hergenrether" initials="K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8F228"/>
    <a:srgbClr val="FF0000"/>
    <a:srgbClr val="AFFBAD"/>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4" autoAdjust="0"/>
    <p:restoredTop sz="95113" autoAdjust="0"/>
  </p:normalViewPr>
  <p:slideViewPr>
    <p:cSldViewPr>
      <p:cViewPr>
        <p:scale>
          <a:sx n="60" d="100"/>
          <a:sy n="60" d="100"/>
        </p:scale>
        <p:origin x="-1650" y="-330"/>
      </p:cViewPr>
      <p:guideLst>
        <p:guide orient="horz" pos="2160"/>
        <p:guide pos="2880"/>
      </p:guideLst>
    </p:cSldViewPr>
  </p:slideViewPr>
  <p:notesTextViewPr>
    <p:cViewPr>
      <p:scale>
        <a:sx n="100" d="100"/>
        <a:sy n="100" d="100"/>
      </p:scale>
      <p:origin x="0" y="0"/>
    </p:cViewPr>
  </p:notesTextViewPr>
  <p:sorterViewPr>
    <p:cViewPr>
      <p:scale>
        <a:sx n="33" d="100"/>
        <a:sy n="33" d="100"/>
      </p:scale>
      <p:origin x="0" y="6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u="none"/>
            </a:lvl1pPr>
          </a:lstStyle>
          <a:p>
            <a:pPr>
              <a:defRPr/>
            </a:pPr>
            <a:endParaRPr lang="en-US"/>
          </a:p>
        </p:txBody>
      </p:sp>
      <p:sp>
        <p:nvSpPr>
          <p:cNvPr id="471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u="none"/>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u="none"/>
            </a:lvl1pPr>
          </a:lstStyle>
          <a:p>
            <a:pPr>
              <a:defRPr/>
            </a:pPr>
            <a:endParaRPr lang="en-US"/>
          </a:p>
        </p:txBody>
      </p:sp>
      <p:sp>
        <p:nvSpPr>
          <p:cNvPr id="471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u="none"/>
            </a:lvl1pPr>
          </a:lstStyle>
          <a:p>
            <a:pPr>
              <a:defRPr/>
            </a:pPr>
            <a:fld id="{D45F246B-F305-4CE5-924B-2C78BED51956}" type="slidenum">
              <a:rPr lang="en-US"/>
              <a:pPr>
                <a:defRPr/>
              </a:pPr>
              <a:t>‹#›</a:t>
            </a:fld>
            <a:endParaRPr lang="en-US"/>
          </a:p>
        </p:txBody>
      </p:sp>
    </p:spTree>
    <p:extLst>
      <p:ext uri="{BB962C8B-B14F-4D97-AF65-F5344CB8AC3E}">
        <p14:creationId xmlns:p14="http://schemas.microsoft.com/office/powerpoint/2010/main" val="709102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en.wikipedia.org/wiki/Archimedes"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www.math.nyu.edu/~crorres/Archimedes/Family/Hiero.html"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A6364DD9-3397-4876-AAF0-5A4B61CBD91E}" type="slidenum">
              <a:rPr lang="en-US" u="none" smtClean="0"/>
              <a:pPr eaLnBrk="1" hangingPunct="1"/>
              <a:t>1</a:t>
            </a:fld>
            <a:endParaRPr lang="en-US" u="none"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85EB017A-6AFB-4B73-AB3B-1A9B9BD4F27D}" type="slidenum">
              <a:rPr lang="en-US" u="none" smtClean="0"/>
              <a:pPr eaLnBrk="1" hangingPunct="1"/>
              <a:t>10</a:t>
            </a:fld>
            <a:endParaRPr lang="en-US" u="none" smtClean="0"/>
          </a:p>
        </p:txBody>
      </p:sp>
      <p:sp>
        <p:nvSpPr>
          <p:cNvPr id="11059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r" eaLnBrk="1" hangingPunct="1"/>
            <a:fld id="{3D0D8DD1-4385-4BF9-B37E-2AEC3B699B80}" type="slidenum">
              <a:rPr lang="en-US" sz="1200" u="none">
                <a:latin typeface="Times New Roman" pitchFamily="18" charset="0"/>
              </a:rPr>
              <a:pPr algn="r" eaLnBrk="1" hangingPunct="1"/>
              <a:t>10</a:t>
            </a:fld>
            <a:endParaRPr lang="en-US" sz="1200" u="none">
              <a:latin typeface="Times New Roman" pitchFamily="18" charset="0"/>
            </a:endParaRPr>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10F11FA0-9DFE-4C29-8C44-B7577F5277ED}" type="slidenum">
              <a:rPr lang="en-US" u="none" smtClean="0"/>
              <a:pPr eaLnBrk="1" hangingPunct="1"/>
              <a:t>11</a:t>
            </a:fld>
            <a:endParaRPr lang="en-US" u="none"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803625D0-5FF4-4A19-B61B-0F4FA0FC34A6}" type="slidenum">
              <a:rPr lang="en-US" u="none" smtClean="0"/>
              <a:pPr eaLnBrk="1" hangingPunct="1"/>
              <a:t>12</a:t>
            </a:fld>
            <a:endParaRPr lang="en-US" u="none"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2CCEFEE3-346A-48E5-B249-508A26CEF385}" type="slidenum">
              <a:rPr lang="en-US" u="none" smtClean="0"/>
              <a:pPr eaLnBrk="1" hangingPunct="1"/>
              <a:t>13</a:t>
            </a:fld>
            <a:endParaRPr lang="en-US" u="none"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EDDA54F0-2C2B-4E53-81C3-5B41872430AD}" type="slidenum">
              <a:rPr lang="en-US" u="none" smtClean="0"/>
              <a:pPr eaLnBrk="1" hangingPunct="1"/>
              <a:t>14</a:t>
            </a:fld>
            <a:endParaRPr lang="en-US" u="none"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n-US" smtClean="0"/>
              <a:t>ASSIGN ACETONE MSDS WORKSHEET HERE.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758DD33F-A34E-4995-A923-6986AA382006}" type="slidenum">
              <a:rPr lang="en-US" u="none" smtClean="0"/>
              <a:pPr eaLnBrk="1" hangingPunct="1"/>
              <a:t>15</a:t>
            </a:fld>
            <a:endParaRPr lang="en-US" u="none" smtClean="0"/>
          </a:p>
        </p:txBody>
      </p:sp>
      <p:sp>
        <p:nvSpPr>
          <p:cNvPr id="1157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r" eaLnBrk="1" hangingPunct="1"/>
            <a:fld id="{3E293113-CDBA-497B-86E1-B58E1A6AD51F}" type="slidenum">
              <a:rPr lang="en-US" sz="1200" u="none">
                <a:latin typeface="Times New Roman" pitchFamily="18" charset="0"/>
              </a:rPr>
              <a:pPr algn="r" eaLnBrk="1" hangingPunct="1"/>
              <a:t>15</a:t>
            </a:fld>
            <a:endParaRPr lang="en-US" sz="1200" u="none">
              <a:latin typeface="Times New Roman" pitchFamily="18" charset="0"/>
            </a:endParaRP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xfrm>
            <a:off x="914400" y="4343400"/>
            <a:ext cx="5029200" cy="4114800"/>
          </a:xfrm>
          <a:noFill/>
        </p:spPr>
        <p:txBody>
          <a:bodyPr/>
          <a:lstStyle/>
          <a:p>
            <a:pPr eaLnBrk="1" hangingPunct="1"/>
            <a:r>
              <a:rPr lang="en-US" smtClean="0"/>
              <a:t>(Photo: Oliver Weiken/European Pressphoto Agency)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F1F26685-279D-49FD-9252-8A336A02354C}" type="slidenum">
              <a:rPr lang="en-US" u="none" smtClean="0"/>
              <a:pPr eaLnBrk="1" hangingPunct="1"/>
              <a:t>16</a:t>
            </a:fld>
            <a:endParaRPr lang="en-US" u="none" smtClean="0"/>
          </a:p>
        </p:txBody>
      </p:sp>
      <p:sp>
        <p:nvSpPr>
          <p:cNvPr id="11673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r" eaLnBrk="1" hangingPunct="1"/>
            <a:fld id="{083EE624-3C98-4597-A170-9AEC4E45B320}" type="slidenum">
              <a:rPr lang="en-US" sz="1200" u="none">
                <a:latin typeface="Times New Roman" pitchFamily="18" charset="0"/>
              </a:rPr>
              <a:pPr algn="r" eaLnBrk="1" hangingPunct="1"/>
              <a:t>16</a:t>
            </a:fld>
            <a:endParaRPr lang="en-US" sz="1200" u="none">
              <a:latin typeface="Times New Roman" pitchFamily="18" charset="0"/>
            </a:endParaRPr>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xfrm>
            <a:off x="914400" y="4343400"/>
            <a:ext cx="5029200" cy="4114800"/>
          </a:xfrm>
          <a:noFill/>
        </p:spPr>
        <p:txBody>
          <a:bodyPr/>
          <a:lstStyle/>
          <a:p>
            <a:pPr eaLnBrk="1" hangingPunct="1"/>
            <a:r>
              <a:rPr lang="en-US" smtClean="0"/>
              <a:t>Laboratory equipment should never be removed from the labs.  </a:t>
            </a:r>
          </a:p>
          <a:p>
            <a:pPr eaLnBrk="1" hangingPunct="1"/>
            <a:r>
              <a:rPr lang="en-US" smtClean="0"/>
              <a:t>The equipment should never be used in a manner not described by your teacher.  </a:t>
            </a:r>
          </a:p>
          <a:p>
            <a:pPr eaLnBrk="1" hangingPunct="1"/>
            <a:r>
              <a:rPr lang="en-US" smtClean="0"/>
              <a:t>Unauthorized lab experiments are strictly forbidden.  </a:t>
            </a:r>
          </a:p>
          <a:p>
            <a:pPr eaLnBrk="1" hangingPunct="1"/>
            <a:r>
              <a:rPr lang="en-US" smtClean="0"/>
              <a:t>You may not use the lab without a teacher present and with your teachers permission.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A38DE1BF-BAA8-401A-96B5-B6A57647A135}" type="slidenum">
              <a:rPr lang="en-US" u="none" smtClean="0"/>
              <a:pPr eaLnBrk="1" hangingPunct="1"/>
              <a:t>17</a:t>
            </a:fld>
            <a:endParaRPr lang="en-US" u="none"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9E57F8CB-9A80-455F-B334-37B4F2416165}" type="slidenum">
              <a:rPr lang="en-US" u="none" smtClean="0"/>
              <a:pPr eaLnBrk="1" hangingPunct="1"/>
              <a:t>18</a:t>
            </a:fld>
            <a:endParaRPr lang="en-US" u="none" smtClean="0"/>
          </a:p>
        </p:txBody>
      </p:sp>
      <p:sp>
        <p:nvSpPr>
          <p:cNvPr id="1187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r" eaLnBrk="1" hangingPunct="1"/>
            <a:fld id="{139EEE5B-4355-47A5-9860-0BE429037814}" type="slidenum">
              <a:rPr lang="en-US" sz="1200" u="none">
                <a:latin typeface="Times New Roman" pitchFamily="18" charset="0"/>
              </a:rPr>
              <a:pPr algn="r" eaLnBrk="1" hangingPunct="1"/>
              <a:t>18</a:t>
            </a:fld>
            <a:endParaRPr lang="en-US" sz="1200" u="none">
              <a:latin typeface="Times New Roman" pitchFamily="18" charset="0"/>
            </a:endParaRPr>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8FA2CDD2-E09E-4F43-B480-755CFE372B75}" type="slidenum">
              <a:rPr lang="en-US" u="none" smtClean="0"/>
              <a:pPr eaLnBrk="1" hangingPunct="1"/>
              <a:t>19</a:t>
            </a:fld>
            <a:endParaRPr lang="en-US" u="none" smtClean="0"/>
          </a:p>
        </p:txBody>
      </p:sp>
      <p:sp>
        <p:nvSpPr>
          <p:cNvPr id="1198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r" eaLnBrk="1" hangingPunct="1"/>
            <a:fld id="{5BBBE25D-8161-458E-AB1E-63D365996834}" type="slidenum">
              <a:rPr lang="en-US" sz="1200" u="none">
                <a:latin typeface="Times New Roman" pitchFamily="18" charset="0"/>
              </a:rPr>
              <a:pPr algn="r" eaLnBrk="1" hangingPunct="1"/>
              <a:t>19</a:t>
            </a:fld>
            <a:endParaRPr lang="en-US" sz="1200" u="none">
              <a:latin typeface="Times New Roman" pitchFamily="18" charset="0"/>
            </a:endParaRPr>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p:spPr>
        <p:txBody>
          <a:bodyPr/>
          <a:lstStyle/>
          <a:p>
            <a:pPr eaLnBrk="1" hangingPunct="1"/>
            <a:r>
              <a:rPr lang="en-US" smtClean="0"/>
              <a:t>A student reads a graduated cylinder that is marked at 15.00 mL, as shown in the illustration.</a:t>
            </a:r>
          </a:p>
          <a:p>
            <a:pPr eaLnBrk="1" hangingPunct="1"/>
            <a:r>
              <a:rPr lang="en-US" smtClean="0"/>
              <a:t>Is this correct?  </a:t>
            </a:r>
            <a:r>
              <a:rPr lang="en-US" i="1" smtClean="0"/>
              <a:t>NO</a:t>
            </a:r>
            <a:r>
              <a:rPr lang="en-US" smtClean="0"/>
              <a:t>  </a:t>
            </a:r>
          </a:p>
          <a:p>
            <a:pPr eaLnBrk="1" hangingPunct="1"/>
            <a:r>
              <a:rPr lang="en-US" smtClean="0"/>
              <a:t>Express the correct reading using scientific notation.  15.0 mL  or 1.50 x10</a:t>
            </a:r>
            <a:r>
              <a:rPr lang="en-US" baseline="30000" smtClean="0"/>
              <a:t>1</a:t>
            </a:r>
            <a:r>
              <a:rPr lang="en-US" smtClean="0"/>
              <a:t> mL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A7FCB035-61EE-489F-92D0-076941A21BA6}" type="slidenum">
              <a:rPr lang="en-US" u="none" smtClean="0"/>
              <a:pPr eaLnBrk="1" hangingPunct="1"/>
              <a:t>2</a:t>
            </a:fld>
            <a:endParaRPr lang="en-US" u="none"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smtClean="0"/>
              <a:t>Chemistry may seem like an abstract school subject that has no real life application for you, but regardless of your future study in school, your life will be surrounded by chemistry.  Your understanding of chemistry may be a way for you to make a living, a general interest, or an unconscious relationship.   If you’ve ever cooked anything, you’ve been a chemist in the kitchen.  The cars that you ride in every day run on a very simple, but explosive chemical reaction.  The way you are processing the words coming out of my mouth right now is based on the chemistry occurring in your brain.  Understanding the discussion on global warming demands an understanding of the chemical processes involved.  Though the chemistry we discuss in this class will often involve events on the microscopic level that you cannot see, it is these tiny events that control all the macroscopic activities that we encounter every day and we will attempt to relate some of the things that we are studying to events that you can observe in your daily life.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6B1A099D-3516-44B1-99E1-5F4A396E24A4}" type="slidenum">
              <a:rPr lang="en-US" u="none" smtClean="0"/>
              <a:pPr eaLnBrk="1" hangingPunct="1"/>
              <a:t>20</a:t>
            </a:fld>
            <a:endParaRPr lang="en-US" u="none"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5F5868FE-1130-490B-9A9D-43D275D90114}" type="slidenum">
              <a:rPr lang="en-US" u="none" smtClean="0"/>
              <a:pPr eaLnBrk="1" hangingPunct="1"/>
              <a:t>21</a:t>
            </a:fld>
            <a:endParaRPr lang="en-US" u="none"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r>
              <a:rPr lang="en-US" smtClean="0"/>
              <a:t>The scientific method is a process that we use to determine if our ideas about our universe are correct.  This process can be used for the smallest of everyday observations or on the grandest of scales as we search the galaxies.  For instance, let’s say </a:t>
            </a:r>
            <a:r>
              <a:rPr lang="en-US" b="1" smtClean="0"/>
              <a:t>(give everyday example here)</a:t>
            </a:r>
          </a:p>
          <a:p>
            <a:pPr eaLnBrk="1" hangingPunct="1"/>
            <a:endParaRPr lang="en-US" smtClean="0"/>
          </a:p>
          <a:p>
            <a:pPr eaLnBrk="1" hangingPunct="1"/>
            <a:r>
              <a:rPr lang="en-US" smtClean="0"/>
              <a:t>We are going to use this method in the laboratory this year to develop further understanding of science.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FA03F279-D2C4-470D-9ABC-DDAA77CB825B}" type="slidenum">
              <a:rPr lang="en-US" u="none" smtClean="0"/>
              <a:pPr eaLnBrk="1" hangingPunct="1"/>
              <a:t>22</a:t>
            </a:fld>
            <a:endParaRPr lang="en-US" u="none"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4ABA4737-EC19-40A3-B688-5EAC8A8425A9}" type="slidenum">
              <a:rPr lang="en-US" u="none" smtClean="0"/>
              <a:pPr eaLnBrk="1" hangingPunct="1"/>
              <a:t>23</a:t>
            </a:fld>
            <a:endParaRPr lang="en-US" u="none"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8A29CA1F-075A-4468-A7B3-D79392FFCB89}" type="slidenum">
              <a:rPr lang="en-US" u="none" smtClean="0"/>
              <a:pPr eaLnBrk="1" hangingPunct="1"/>
              <a:t>24</a:t>
            </a:fld>
            <a:endParaRPr lang="en-US" u="none" smtClean="0"/>
          </a:p>
        </p:txBody>
      </p:sp>
      <p:sp>
        <p:nvSpPr>
          <p:cNvPr id="1249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r" eaLnBrk="1" hangingPunct="1"/>
            <a:fld id="{8D07DD4E-2260-49F3-804C-B94E359F2D63}" type="slidenum">
              <a:rPr lang="en-US" sz="1200" u="none">
                <a:latin typeface="Times New Roman" pitchFamily="18" charset="0"/>
              </a:rPr>
              <a:pPr algn="r" eaLnBrk="1" hangingPunct="1"/>
              <a:t>24</a:t>
            </a:fld>
            <a:endParaRPr lang="en-US" sz="1200" u="none">
              <a:latin typeface="Times New Roman" pitchFamily="18" charset="0"/>
            </a:endParaRPr>
          </a:p>
        </p:txBody>
      </p:sp>
      <p:sp>
        <p:nvSpPr>
          <p:cNvPr id="124932" name="Rectangle 2"/>
          <p:cNvSpPr>
            <a:spLocks noGrp="1" noRot="1" noChangeAspect="1" noChangeArrowheads="1" noTextEdit="1"/>
          </p:cNvSpPr>
          <p:nvPr>
            <p:ph type="sldImg"/>
          </p:nvPr>
        </p:nvSpPr>
        <p:spPr>
          <a:xfrm>
            <a:off x="1150938" y="692150"/>
            <a:ext cx="4556125" cy="3416300"/>
          </a:xfrm>
          <a:ln/>
        </p:spPr>
      </p:sp>
      <p:sp>
        <p:nvSpPr>
          <p:cNvPr id="124933"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2183D638-EBAB-4171-B894-13AA8E833332}" type="slidenum">
              <a:rPr lang="en-US" u="none" smtClean="0"/>
              <a:pPr eaLnBrk="1" hangingPunct="1"/>
              <a:t>25</a:t>
            </a:fld>
            <a:endParaRPr lang="en-US" u="none"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0F373689-E8FD-4554-8FE9-5A5586F1677E}" type="slidenum">
              <a:rPr lang="en-US" u="none" smtClean="0"/>
              <a:pPr eaLnBrk="1" hangingPunct="1"/>
              <a:t>26</a:t>
            </a:fld>
            <a:endParaRPr lang="en-US" u="none" smtClean="0"/>
          </a:p>
        </p:txBody>
      </p:sp>
      <p:sp>
        <p:nvSpPr>
          <p:cNvPr id="1269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r" eaLnBrk="1" hangingPunct="1"/>
            <a:fld id="{EC0C5B9F-3590-4A8F-9BC1-2B6C73128789}" type="slidenum">
              <a:rPr lang="en-US" sz="1200" u="none">
                <a:latin typeface="Times New Roman" pitchFamily="18" charset="0"/>
              </a:rPr>
              <a:pPr algn="r" eaLnBrk="1" hangingPunct="1"/>
              <a:t>26</a:t>
            </a:fld>
            <a:endParaRPr lang="en-US" sz="1200" u="none">
              <a:latin typeface="Times New Roman" pitchFamily="18" charset="0"/>
            </a:endParaRPr>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849C4C0C-E32A-4936-88C2-E6D49DBF00B8}" type="slidenum">
              <a:rPr lang="en-US" u="none" smtClean="0"/>
              <a:pPr eaLnBrk="1" hangingPunct="1"/>
              <a:t>27</a:t>
            </a:fld>
            <a:endParaRPr lang="en-US" u="none"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r>
              <a:rPr lang="en-US" smtClean="0"/>
              <a:t>When we take measurements, we have to use a set of units.  In this class as in basically all of the scientific world, we will be using the SI or metric system.  This table gives the base units for the metric system along with the abbreviations (symbols) that are used to represent them.   You are probably already somewhat familiar with the meter and kilogram as well as the second.   Now these are not all the units that we will use.  These are the basic units.  We will also see other units that are derived (based on) combinations of these units.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0433F66D-06EC-4AC0-B129-6F09C81509F1}" type="slidenum">
              <a:rPr lang="en-US" u="none" smtClean="0"/>
              <a:pPr eaLnBrk="1" hangingPunct="1"/>
              <a:t>28</a:t>
            </a:fld>
            <a:endParaRPr lang="en-US" u="none" smtClean="0"/>
          </a:p>
        </p:txBody>
      </p:sp>
      <p:sp>
        <p:nvSpPr>
          <p:cNvPr id="12902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r" eaLnBrk="1" hangingPunct="1"/>
            <a:fld id="{711EBAD1-4916-47C8-A569-06F8A5DF53E2}" type="slidenum">
              <a:rPr lang="en-US" sz="1200" u="none">
                <a:latin typeface="Times New Roman" pitchFamily="18" charset="0"/>
              </a:rPr>
              <a:pPr algn="r" eaLnBrk="1" hangingPunct="1"/>
              <a:t>28</a:t>
            </a:fld>
            <a:endParaRPr lang="en-US" sz="1200" u="none">
              <a:latin typeface="Times New Roman" pitchFamily="18" charset="0"/>
            </a:endParaRPr>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xfrm>
            <a:off x="914400" y="4343400"/>
            <a:ext cx="5029200" cy="4114800"/>
          </a:xfrm>
          <a:noFill/>
        </p:spPr>
        <p:txBody>
          <a:bodyPr/>
          <a:lstStyle/>
          <a:p>
            <a:pPr eaLnBrk="1" hangingPunct="1"/>
            <a:r>
              <a:rPr lang="en-US" smtClean="0"/>
              <a:t>Here are some of the common derived units that we will see.  Area and volume come from squaring and cubing the meter.  As we learn unit conversions throughout the year, you will learn where some of these other units come from.  They are all based on the simple base units, but they were given special names of their own.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750290B9-D32A-43B4-B446-F0810180EEC2}" type="slidenum">
              <a:rPr lang="en-US" u="none" smtClean="0"/>
              <a:pPr eaLnBrk="1" hangingPunct="1"/>
              <a:t>29</a:t>
            </a:fld>
            <a:endParaRPr lang="en-US" u="none" smtClean="0"/>
          </a:p>
        </p:txBody>
      </p:sp>
      <p:sp>
        <p:nvSpPr>
          <p:cNvPr id="13005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r" eaLnBrk="1" hangingPunct="1"/>
            <a:fld id="{70DAD5F1-86A5-45AA-A27D-8986698890B1}" type="slidenum">
              <a:rPr lang="en-US" sz="1200" u="none">
                <a:latin typeface="Times New Roman" pitchFamily="18" charset="0"/>
              </a:rPr>
              <a:pPr algn="r" eaLnBrk="1" hangingPunct="1"/>
              <a:t>29</a:t>
            </a:fld>
            <a:endParaRPr lang="en-US" sz="1200" u="none">
              <a:latin typeface="Times New Roman" pitchFamily="18" charset="0"/>
            </a:endParaRPr>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xfrm>
            <a:off x="914400" y="4343400"/>
            <a:ext cx="5029200" cy="4114800"/>
          </a:xfrm>
          <a:noFill/>
        </p:spPr>
        <p:txBody>
          <a:bodyPr/>
          <a:lstStyle/>
          <a:p>
            <a:pPr eaLnBrk="1" hangingPunct="1"/>
            <a:r>
              <a:rPr lang="en-US" smtClean="0"/>
              <a:t>UNITS are probably the most important thing you will learn in this class.  You may forget a lot of it as the years go by, but I as well as my family are proof that units will stick.  In math class, you don’t often have units.  You just have numbers.  In chemistry, however, a number means nothing without units.  For instance, let’s say you are at some practice and your coach tells you that today you are going to run 3.  3 what? 3 miles, 3 sprints, 3 laps.  You must have units to make a number mean something.    When you are performing calculations with values, you must carry the units that are with the numbers into the answer.  The only way for a unit to go away is if it cancels out.  Let’s look at a few examples of this to help you see.  You will be doing hundreds, maybe thousands, of calculations this year involving units and their cancellation.  Ok, problem 1 has a mass being multiplied by a distance and that is being divided by two times.  Now look at the units in the answer.  The kg and m are still on top.  What did we do on the bottom?  If there is more than one of the same unit, we represent this by using an exponent.  There were two seconds so we use seconds squared.  </a:t>
            </a:r>
          </a:p>
          <a:p>
            <a:pPr eaLnBrk="1" hangingPunct="1"/>
            <a:r>
              <a:rPr lang="en-US" smtClean="0"/>
              <a:t>Problem 2, we have mass times time divided by two times.  Now let’s look at the units in the answer.  We still have the kg on the top, but the seconds on the top cancelled out with one of the seconds on the bottom.  Note, that canceling units does not change the numbers to be multiplied or divided.  This canceling of units is a lot like crossing out x’s and y’s in algebra when they appear on the top and bottom.  So in the answer here, there was only one second unit on the bottom left.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4E5DC488-CB7D-448A-8D83-221A87FC8C32}" type="slidenum">
              <a:rPr lang="en-US" u="none" smtClean="0"/>
              <a:pPr eaLnBrk="1" hangingPunct="1"/>
              <a:t>3</a:t>
            </a:fld>
            <a:endParaRPr lang="en-US" u="none" smtClean="0"/>
          </a:p>
        </p:txBody>
      </p:sp>
      <p:sp>
        <p:nvSpPr>
          <p:cNvPr id="10240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r" eaLnBrk="1" hangingPunct="1"/>
            <a:fld id="{8AA605C1-EC21-45A5-818D-83F7A2ADAB7A}" type="slidenum">
              <a:rPr lang="en-US" sz="1200" u="none">
                <a:latin typeface="Times New Roman" pitchFamily="18" charset="0"/>
              </a:rPr>
              <a:pPr algn="r" eaLnBrk="1" hangingPunct="1"/>
              <a:t>3</a:t>
            </a:fld>
            <a:endParaRPr lang="en-US" sz="1200" u="none">
              <a:latin typeface="Times New Roman" pitchFamily="18" charset="0"/>
            </a:endParaRPr>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xfrm>
            <a:off x="914400" y="4343400"/>
            <a:ext cx="5029200" cy="4114800"/>
          </a:xfrm>
          <a:noFill/>
        </p:spPr>
        <p:txBody>
          <a:bodyPr/>
          <a:lstStyle/>
          <a:p>
            <a:pPr eaLnBrk="1" hangingPunct="1"/>
            <a:r>
              <a:rPr lang="en-US" smtClean="0"/>
              <a:t>Science can be broken into social science (social studies, political science, psychology) and natural science.  This slides shows some of the diverse areas of natural science.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DC539D76-0F8B-41FA-9A30-ADB87AAAB2E6}" type="slidenum">
              <a:rPr lang="en-US" u="none" smtClean="0"/>
              <a:pPr eaLnBrk="1" hangingPunct="1"/>
              <a:t>30</a:t>
            </a:fld>
            <a:endParaRPr lang="en-US" u="none"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r>
              <a:rPr lang="en-US" smtClean="0"/>
              <a:t>Here is a list of prefixes that we will be using.  Most of our prefixes will lie between 1 billionth and 1 billion, but we will be using scientific notation outside these ranges.  Discuss the SI prefixes as they related to everyday life.  E.g. gigabyte and nanometer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72CFD11D-1EB8-470D-A150-839DB2C0334C}" type="slidenum">
              <a:rPr lang="en-US" u="none" smtClean="0"/>
              <a:pPr eaLnBrk="1" hangingPunct="1"/>
              <a:t>31</a:t>
            </a:fld>
            <a:endParaRPr lang="en-US" u="none"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marL="228600" indent="-228600" eaLnBrk="1" hangingPunct="1"/>
            <a:r>
              <a:rPr lang="en-US" smtClean="0"/>
              <a:t>Another way we are going to express values in this class is by using scientific notation.  Scientific notation allows you to express very large and very small numbers as a number between 1 and 10 with a multiple of ten attached.  For example, 12,000 becomes 1.2x10^4.  If the original number is greater than one, the power of ten will be positive.  If the number was less than one, the power of ten will be negative.  The power of ten comes from the number of times you have to move the decimal to reach a number between 1 and 10.  For 12,000, I had to more the decimal four times to get 1.2 so the power of ten was 4.  It was positive because 12,000 is greater than 1.</a:t>
            </a:r>
          </a:p>
          <a:p>
            <a:pPr marL="228600" indent="-228600" eaLnBrk="1" hangingPunct="1"/>
            <a:endParaRPr lang="en-US" smtClean="0"/>
          </a:p>
          <a:p>
            <a:pPr marL="228600" indent="-228600" eaLnBrk="1" hangingPunct="1">
              <a:buFontTx/>
              <a:buAutoNum type="alphaLcParenR"/>
            </a:pPr>
            <a:r>
              <a:rPr lang="en-US" smtClean="0"/>
              <a:t>7.00x10^2</a:t>
            </a:r>
          </a:p>
          <a:p>
            <a:pPr marL="228600" indent="-228600" eaLnBrk="1" hangingPunct="1">
              <a:buFontTx/>
              <a:buAutoNum type="alphaLcParenR"/>
            </a:pPr>
            <a:r>
              <a:rPr lang="en-US" smtClean="0"/>
              <a:t>3.8x10^4</a:t>
            </a:r>
          </a:p>
          <a:p>
            <a:pPr marL="228600" indent="-228600" eaLnBrk="1" hangingPunct="1">
              <a:buFontTx/>
              <a:buAutoNum type="alphaLcParenR"/>
            </a:pPr>
            <a:r>
              <a:rPr lang="en-US" smtClean="0"/>
              <a:t>4.5x10^6</a:t>
            </a:r>
          </a:p>
          <a:p>
            <a:pPr marL="228600" indent="-228600" eaLnBrk="1" hangingPunct="1">
              <a:buFontTx/>
              <a:buAutoNum type="alphaLcParenR"/>
            </a:pPr>
            <a:r>
              <a:rPr lang="en-US" smtClean="0"/>
              <a:t>6.85x10^11</a:t>
            </a:r>
          </a:p>
          <a:p>
            <a:pPr marL="228600" indent="-228600" eaLnBrk="1" hangingPunct="1">
              <a:buFontTx/>
              <a:buAutoNum type="alphaLcParenR"/>
            </a:pPr>
            <a:r>
              <a:rPr lang="en-US" smtClean="0"/>
              <a:t>5.4x10^ -3</a:t>
            </a:r>
          </a:p>
          <a:p>
            <a:pPr marL="228600" indent="-228600" eaLnBrk="1" hangingPunct="1">
              <a:buFontTx/>
              <a:buAutoNum type="alphaLcParenR"/>
            </a:pPr>
            <a:r>
              <a:rPr lang="en-US" smtClean="0"/>
              <a:t>6.87x10^ -6</a:t>
            </a:r>
          </a:p>
          <a:p>
            <a:pPr marL="228600" indent="-228600" eaLnBrk="1" hangingPunct="1">
              <a:buFontTx/>
              <a:buAutoNum type="alphaLcParenR"/>
            </a:pPr>
            <a:r>
              <a:rPr lang="en-US" smtClean="0"/>
              <a:t>7.6x10^ -8</a:t>
            </a:r>
          </a:p>
          <a:p>
            <a:pPr marL="228600" indent="-228600" eaLnBrk="1" hangingPunct="1">
              <a:buFontTx/>
              <a:buAutoNum type="alphaLcParenR"/>
            </a:pPr>
            <a:r>
              <a:rPr lang="en-US" smtClean="0"/>
              <a:t>8x10^ -10</a:t>
            </a:r>
          </a:p>
          <a:p>
            <a:pPr marL="228600" indent="-228600"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06D8BDBC-1238-42D9-A1AA-68F8BC1ED9B7}" type="slidenum">
              <a:rPr lang="en-US" u="none" smtClean="0"/>
              <a:pPr eaLnBrk="1" hangingPunct="1"/>
              <a:t>32</a:t>
            </a:fld>
            <a:endParaRPr lang="en-US" u="none" smtClean="0"/>
          </a:p>
        </p:txBody>
      </p:sp>
      <p:sp>
        <p:nvSpPr>
          <p:cNvPr id="1331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r" eaLnBrk="1" hangingPunct="1"/>
            <a:fld id="{9F1E2150-98EF-414F-A93F-D472C727530F}" type="slidenum">
              <a:rPr lang="en-US" sz="1200" u="none">
                <a:latin typeface="Times New Roman" pitchFamily="18" charset="0"/>
              </a:rPr>
              <a:pPr algn="r" eaLnBrk="1" hangingPunct="1"/>
              <a:t>32</a:t>
            </a:fld>
            <a:endParaRPr lang="en-US" sz="1200" u="none">
              <a:latin typeface="Times New Roman" pitchFamily="18" charset="0"/>
            </a:endParaRPr>
          </a:p>
        </p:txBody>
      </p:sp>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xfrm>
            <a:off x="914400" y="4343400"/>
            <a:ext cx="5029200" cy="4114800"/>
          </a:xfrm>
          <a:noFill/>
        </p:spPr>
        <p:txBody>
          <a:bodyPr/>
          <a:lstStyle/>
          <a:p>
            <a:pPr eaLnBrk="1" hangingPunct="1"/>
            <a:r>
              <a:rPr lang="en-US" smtClean="0"/>
              <a:t>Just to make sure you can work these problems on your calculator, we are going to practice typing them in.  The button for creating the x10^ on your calculator is typically either EE or EXP.  Using your calculator, make sure you can arrive at the same answer I have for this problem.  Does your calculator give the answer as 671 or does it put the answer back into scientific notation.  Can you go back and forth between the two in your head if you were given a multiple choice exam and either one of those answers was on it.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937E860E-09DE-4036-84D7-ED814FF827C6}" type="slidenum">
              <a:rPr lang="en-US" u="none" smtClean="0"/>
              <a:pPr eaLnBrk="1" hangingPunct="1"/>
              <a:t>36</a:t>
            </a:fld>
            <a:endParaRPr lang="en-US" u="none" smtClean="0"/>
          </a:p>
        </p:txBody>
      </p:sp>
      <p:sp>
        <p:nvSpPr>
          <p:cNvPr id="134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r" eaLnBrk="1" hangingPunct="1"/>
            <a:fld id="{16B29909-9596-46B2-ABC4-40084080549A}" type="slidenum">
              <a:rPr lang="en-US" sz="1200" u="none">
                <a:latin typeface="Times New Roman" pitchFamily="18" charset="0"/>
              </a:rPr>
              <a:pPr algn="r" eaLnBrk="1" hangingPunct="1"/>
              <a:t>36</a:t>
            </a:fld>
            <a:endParaRPr lang="en-US" sz="1200" u="none">
              <a:latin typeface="Times New Roman" pitchFamily="18" charset="0"/>
            </a:endParaRPr>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xfrm>
            <a:off x="914400" y="4343400"/>
            <a:ext cx="5029200" cy="4114800"/>
          </a:xfrm>
          <a:noFill/>
        </p:spPr>
        <p:txBody>
          <a:bodyPr/>
          <a:lstStyle/>
          <a:p>
            <a:pPr eaLnBrk="1" hangingPunct="1"/>
            <a:r>
              <a:rPr lang="en-US" smtClean="0"/>
              <a:t>We are going to quickly go through some tips to working with scientific notation if you don’t  have your calculator and have to estimate an answer.  This is possible on the AP test since they do not allow calculators on the multiple choice section.  Don’t let this scare you.  They won’t make the calculations something you can’t do easily without a calculator.  First, if you are multiplying two numbers in scientific notation, you simply have to multiply the two factors (usually small numbers) and then add the exponents on the x10^ part.  Here we have 3.2x2.1.  If we are just asked to estimate that, we know it’s got to be around 6.  Next to get the power of ten we have to add -7 and 5 to give -2.  Now we could actually multiply out those two numbers and get 6.72.  </a:t>
            </a:r>
          </a:p>
          <a:p>
            <a:pPr eaLnBrk="1" hangingPunct="1"/>
            <a:r>
              <a:rPr lang="en-US" smtClean="0"/>
              <a:t>Let’s try another one.  We have to multiply 14.6 x 1.5.  Well half of 14 is 7.  So the answer should be around 22 and the power of ten is 11.  Let’s check this in the calculator.  21.9 x10</a:t>
            </a:r>
            <a:r>
              <a:rPr lang="en-US" baseline="30000" smtClean="0"/>
              <a:t>11</a:t>
            </a:r>
            <a:r>
              <a:rPr lang="en-US" smtClean="0"/>
              <a:t>.</a:t>
            </a:r>
            <a:endParaRPr lang="en-US" baseline="300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0B158DE6-F3E7-4D33-ABCE-A31C14C1ECB7}" type="slidenum">
              <a:rPr lang="en-US" u="none" smtClean="0"/>
              <a:pPr eaLnBrk="1" hangingPunct="1"/>
              <a:t>37</a:t>
            </a:fld>
            <a:endParaRPr lang="en-US" u="none" smtClean="0"/>
          </a:p>
        </p:txBody>
      </p:sp>
      <p:sp>
        <p:nvSpPr>
          <p:cNvPr id="13517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r" eaLnBrk="1" hangingPunct="1"/>
            <a:fld id="{35C2F4DD-398A-452B-A02A-31EF2FBB9629}" type="slidenum">
              <a:rPr lang="en-US" sz="1200" u="none">
                <a:latin typeface="Times New Roman" pitchFamily="18" charset="0"/>
              </a:rPr>
              <a:pPr algn="r" eaLnBrk="1" hangingPunct="1"/>
              <a:t>37</a:t>
            </a:fld>
            <a:endParaRPr lang="en-US" sz="1200" u="none">
              <a:latin typeface="Times New Roman" pitchFamily="18" charset="0"/>
            </a:endParaRPr>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xfrm>
            <a:off x="914400" y="4343400"/>
            <a:ext cx="5029200" cy="4114800"/>
          </a:xfrm>
          <a:noFill/>
        </p:spPr>
        <p:txBody>
          <a:bodyPr/>
          <a:lstStyle/>
          <a:p>
            <a:pPr eaLnBrk="1" hangingPunct="1"/>
            <a:r>
              <a:rPr lang="en-US" smtClean="0"/>
              <a:t>The rule for dividing numbers in scientific notation is pretty similar to that for multiplying.  The differences are that you are dividing the two factors and you subtract the second exponent (denominator) from the first exponent (numerator).  We are going to work some examples now to practice.  First we have to divide 6.4 by 1.7 (which is almost 2) so it should  be somewhere near 3.  Check this on your calculator.  Next, we subtract 6-2 to get 4 for our power of ten.</a:t>
            </a:r>
          </a:p>
          <a:p>
            <a:pPr eaLnBrk="1" hangingPunct="1"/>
            <a:endParaRPr lang="en-US" smtClean="0"/>
          </a:p>
          <a:p>
            <a:pPr eaLnBrk="1" hangingPunct="1"/>
            <a:r>
              <a:rPr lang="en-US" smtClean="0"/>
              <a:t>Let’s try another: 2.4/ 3.1 </a:t>
            </a:r>
            <a:r>
              <a:rPr lang="en-US" smtClean="0">
                <a:sym typeface="Wingdings" pitchFamily="2" charset="2"/>
              </a:rPr>
              <a:t> that’s got to be less than 1.  2 divided by 3 is about 2/3 or 0.67.  Then we subtract 14 from -7 and get -21.  Let’s check this 0.77x10-21.</a:t>
            </a: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F6A12493-3FC8-4CB8-8543-F788FBE26EFD}" type="slidenum">
              <a:rPr lang="en-US" u="none" smtClean="0"/>
              <a:pPr eaLnBrk="1" hangingPunct="1"/>
              <a:t>38</a:t>
            </a:fld>
            <a:endParaRPr lang="en-US" u="none" smtClean="0"/>
          </a:p>
        </p:txBody>
      </p:sp>
      <p:sp>
        <p:nvSpPr>
          <p:cNvPr id="13619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r" eaLnBrk="1" hangingPunct="1"/>
            <a:fld id="{653BB5C3-C774-43CA-ACA4-6CFB06FE915C}" type="slidenum">
              <a:rPr lang="en-US" sz="1200" u="none">
                <a:latin typeface="Times New Roman" pitchFamily="18" charset="0"/>
              </a:rPr>
              <a:pPr algn="r" eaLnBrk="1" hangingPunct="1"/>
              <a:t>38</a:t>
            </a:fld>
            <a:endParaRPr lang="en-US" sz="1200" u="none">
              <a:latin typeface="Times New Roman" pitchFamily="18" charset="0"/>
            </a:endParaRPr>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xfrm>
            <a:off x="914400" y="4343400"/>
            <a:ext cx="5029200" cy="4114800"/>
          </a:xfrm>
          <a:noFill/>
        </p:spPr>
        <p:txBody>
          <a:bodyPr/>
          <a:lstStyle/>
          <a:p>
            <a:pPr eaLnBrk="1" hangingPunct="1"/>
            <a:r>
              <a:rPr lang="en-US" smtClean="0"/>
              <a:t>Finally we get to adding and subtracting.  This is very simple as long as your powers of ten are the same.  In order to add or subtract numbers in scientific notation, the numbers must have the same power of ten so you may have to change them.   Once that is done, you simply add the factors and keep the power of ten the same.  Let’s try with 5.8x103 and 2.16x104.  Ok, we have to get them in the same power of ten so we can either move the first one up or the second one down.  Moving the second one down keeps the first one with a number not just a decimal.  Ok so we still have 5.8x103, but the second number is now 21.4x103.  Ok, now we have to add 21.4 and 5.8.   This comes out as 27.4.  The power of ten stays the same.  Notice that I have also given the number converted into more traditional scientific notation with a number between 1 and 10.  Let’s try another one.  We have -7 and -5.  The easiest way to move this is move the bigger one down.  Which means we have 8.32x10-7 and 120. x10-7.  When we add the factors, we get 128.32x10-7.  Converting that back into typical scientific notation, we get 1.3x10-5.  </a:t>
            </a:r>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781D100A-CFD0-482E-B1ED-910F01DA53BF}" type="slidenum">
              <a:rPr lang="en-US" u="none" smtClean="0"/>
              <a:pPr eaLnBrk="1" hangingPunct="1"/>
              <a:t>39</a:t>
            </a:fld>
            <a:endParaRPr lang="en-US" u="none"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r>
              <a:rPr lang="en-US" smtClean="0"/>
              <a:t>In most science and math classes, you probably have gotten away with either as many decimals as you want or a specific number for every problem.  In my calculus class, we use 3 decimal places as a rule imposed by college board.  However, in this class, the number of decimal places that you show, and the number of digits in your answer are different for every problem.  You must determine how many you should include for each problem in order to get the correct answer. </a:t>
            </a:r>
          </a:p>
          <a:p>
            <a:pPr eaLnBrk="1" hangingPunct="1"/>
            <a:r>
              <a:rPr lang="en-US" smtClean="0"/>
              <a:t/>
            </a:r>
            <a:br>
              <a:rPr lang="en-US" smtClean="0"/>
            </a:br>
            <a:r>
              <a:rPr lang="en-US" smtClean="0"/>
              <a:t>Significant figures is the name given to the digits given in a measurement.  It makes sense to say that the greater number of significant figures, the greater the certainty.  For instance, I could say the drive to the mall is 6 miles or I could say that it is 5.61.  In which measurement do you have more certainty on the distance? The second.  </a:t>
            </a:r>
          </a:p>
          <a:p>
            <a:pPr eaLnBrk="1" hangingPunct="1"/>
            <a:endParaRPr lang="en-US" smtClean="0"/>
          </a:p>
          <a:p>
            <a:pPr eaLnBrk="1" hangingPunct="1"/>
            <a:r>
              <a:rPr lang="en-US" smtClean="0"/>
              <a:t>When you are measuring, you often need to estimate the final digit (unless your device is digital).  For instance, if you are using a ruler to measure a distance, you know for sure the number of inches, but the fraction of that inch is the part that you have to estimate a little 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B4D6ADD1-ED5D-471C-8F8A-34D572DCBD4C}" type="slidenum">
              <a:rPr lang="en-US" u="none" smtClean="0"/>
              <a:pPr eaLnBrk="1" hangingPunct="1"/>
              <a:t>40</a:t>
            </a:fld>
            <a:endParaRPr lang="en-US" u="none"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r>
              <a:rPr lang="en-US" smtClean="0"/>
              <a:t>Here’s some practice at measuring with uncertainty.  On the first ruler, we only know for certain the ones digit.  We have to estimate the first decimal place.  This is the only digit we are allowed to give then.  The next ruler, we know the ones digit of centimeters and we also know the first decimal place because it is broken up into tenths. So we know that we have 4.5 and we have to estimate the last digit.  Finally, on the third ruler, we are back to only knowing the ones digit so we can only estimate the first decimal place.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601192C9-D671-485E-A48B-5E88B6218797}" type="slidenum">
              <a:rPr lang="en-US" u="none" smtClean="0"/>
              <a:pPr eaLnBrk="1" hangingPunct="1"/>
              <a:t>41</a:t>
            </a:fld>
            <a:endParaRPr lang="en-US" u="none"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r>
              <a:rPr lang="en-US" smtClean="0"/>
              <a:t>This page has some definitions that you will need to know for lab.  The first two are commonly used interchangeably but in chemistry/science, they mean very different things.  Accuracy has to do with the right and wrong answer.  It is a measure of how close your value is to the correct value.   Precise has to do with how close your measurements/answers are to each other if you were repeating the same measurement/calculation.  You can be very very wrong (inaccurate) but be very precise if all your wrong answers are very close to each other.  Look at these targets to get a better picture of what these terms mean.  The first target shows all three darts very close together and in the very center of the target.  Thus, they are very close to the actual answer (accurate) and very close to each other (precise).  The next target, the darts are again very close together (precise) but they are way off the mark (inaccurate).  Finally, on the third target, the darts are scattered (imprecise) and away from the mark (inaccurate).    </a:t>
            </a:r>
          </a:p>
          <a:p>
            <a:pPr eaLnBrk="1" hangingPunct="1"/>
            <a:r>
              <a:rPr lang="en-US" smtClean="0"/>
              <a:t/>
            </a:r>
            <a:br>
              <a:rPr lang="en-US" smtClean="0"/>
            </a:b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BE5E30AF-1798-4D2C-9D8C-7F20390543CE}" type="slidenum">
              <a:rPr lang="en-US" u="none" smtClean="0"/>
              <a:pPr eaLnBrk="1" hangingPunct="1"/>
              <a:t>42</a:t>
            </a:fld>
            <a:endParaRPr lang="en-US" u="none"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lnSpc>
                <a:spcPct val="90000"/>
              </a:lnSpc>
            </a:pPr>
            <a:r>
              <a:rPr lang="en-US" sz="1000" smtClean="0"/>
              <a:t>Some error types that you will encounter in lab or just in general life are systematic and random.  Systematic occurs if you are consistently doing something wrong.  For instance, my watch always runs a little fast so when I look at the time, there is a systematic error of about two minutes to my reading every time.  Random error just occurs as the little things that are based on our imperfections as scientists and imbalances in equipment.  Let’s say you are using a ruler to measure a length and you often have to guess the last decimal place.  Sometimes you’ll guess too high and sometimes you’ll guess too low.  Look at the definition – this always happens.  No one scientist has ever completely eliminated random error.  It will happen to you, but also pay attention to the fact that the size of the error depends on the measurer’s skill.</a:t>
            </a:r>
          </a:p>
          <a:p>
            <a:pPr eaLnBrk="1" hangingPunct="1">
              <a:lnSpc>
                <a:spcPct val="90000"/>
              </a:lnSpc>
            </a:pPr>
            <a:r>
              <a:rPr lang="en-US" sz="1000" smtClean="0"/>
              <a:t>Percent error is a calculation that shows how much the measurement/value is off of the correct value.  Let’s do an example.  Say you found the mass of an object to be 2.78 g but the actual mass is 2.81 g.  If we are going to find percent error, first we find the difference between the measured value and the actual value.  Notice in the formula, this calculation is in absolute value bars.  You always want this value to be positive regardless of whether your measured value is above or below the actual value.  We find this difference to be 0.03 g.  Next we divide this value by the actual value and multiply by 100 to get a percent.  The result is 1.07% error.  This is a very small error as you could probably tell by how close our measurement was, but small errors get multiplied and compounded as we use this value in later calculations so it is very important that every measurement be as accurate as possible.  </a:t>
            </a:r>
          </a:p>
          <a:p>
            <a:pPr eaLnBrk="1" hangingPunct="1">
              <a:lnSpc>
                <a:spcPct val="90000"/>
              </a:lnSpc>
            </a:pPr>
            <a:r>
              <a:rPr lang="en-US" sz="1000" smtClean="0"/>
              <a:t>Finally calibration is a method for removing systematic error by changing a measuring device.  You can see this best probably on a scale.  If you stood on a scale, it would read your weight.  However, if you remained on the scale and recalibrated the device, the reading would go back to zero even though you are still standing on it.  This method ensures that your weight will have no bearing on future measurements – say if you were to hold something in your arms, like a dog.  You will see this in chemistry labs when you are asked to measure out a certain quantity of a chemical on a balance.  Calibration allows you to account for error that you know is going to be there. </a:t>
            </a:r>
          </a:p>
          <a:p>
            <a:pPr eaLnBrk="1" hangingPunct="1">
              <a:lnSpc>
                <a:spcPct val="90000"/>
              </a:lnSpc>
            </a:pPr>
            <a:endParaRPr lang="en-US" sz="10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F8EB7163-1872-4F97-8430-8DE20534F440}" type="slidenum">
              <a:rPr lang="en-US" u="none" smtClean="0"/>
              <a:pPr eaLnBrk="1" hangingPunct="1"/>
              <a:t>4</a:t>
            </a:fld>
            <a:endParaRPr lang="en-US" u="none" smtClean="0"/>
          </a:p>
        </p:txBody>
      </p:sp>
      <p:sp>
        <p:nvSpPr>
          <p:cNvPr id="10342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r" eaLnBrk="1" hangingPunct="1"/>
            <a:fld id="{594B1FCA-2EF9-4A73-A9BB-454C008F2612}" type="slidenum">
              <a:rPr lang="en-US" sz="1200" u="none">
                <a:latin typeface="Times New Roman" pitchFamily="18" charset="0"/>
              </a:rPr>
              <a:pPr algn="r" eaLnBrk="1" hangingPunct="1"/>
              <a:t>4</a:t>
            </a:fld>
            <a:endParaRPr lang="en-US" sz="1200" u="none">
              <a:latin typeface="Times New Roman" pitchFamily="18" charset="0"/>
            </a:endParaRPr>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7C1E03E1-6CD8-46AF-AB20-9A0E4BA1AAAC}" type="slidenum">
              <a:rPr lang="en-US" u="none" smtClean="0"/>
              <a:pPr eaLnBrk="1" hangingPunct="1"/>
              <a:t>43</a:t>
            </a:fld>
            <a:endParaRPr lang="en-US" u="none"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A028063F-CF5E-4ADC-A58B-F5352E46BADB}" type="slidenum">
              <a:rPr lang="en-US" u="none" smtClean="0"/>
              <a:pPr eaLnBrk="1" hangingPunct="1"/>
              <a:t>44</a:t>
            </a:fld>
            <a:endParaRPr lang="en-US" u="none"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r>
              <a:rPr lang="en-US" smtClean="0"/>
              <a:t>Everything that’s a number (not including zero) is always a significant figure.  Zeroes can go either way. Follow the procedure outlined here.  If you understand this, you can see that if you’re starting at the left of the number and having to go right to find a nonzero digit, you understand that all the zeroes that happen before the first nonzero digit are not significant.  </a:t>
            </a:r>
          </a:p>
          <a:p>
            <a:pPr eaLnBrk="1" hangingPunct="1"/>
            <a:endParaRPr lang="en-US" smtClean="0"/>
          </a:p>
          <a:p>
            <a:pPr eaLnBrk="1" hangingPunct="1"/>
            <a:r>
              <a:rPr lang="en-US" smtClean="0"/>
              <a:t>We are often going to perform calculations with given or known values.  To know how many digits to report in the final answer, you must follow a couple simple rules.  First, if your calculation involves multiplying or dividing, the answer will have as many significant figures as the given value with the lowest number of significant figures.  If you are adding/subtracting, you must find the given value with the lowest number of decimal places.  The answer will have the same number of decimal places as that value.  Also, if a calculation involves an exact number (like 60 minutes in an hour – something that is not measured but is known with all certainty – often defined values), the exact number does not limit the significant figures.  Let’s do some examples to clarify this.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8815BCB4-D975-42F7-A370-AB05AF5DD8C6}" type="slidenum">
              <a:rPr lang="en-US" u="none" smtClean="0"/>
              <a:pPr eaLnBrk="1" hangingPunct="1"/>
              <a:t>45</a:t>
            </a:fld>
            <a:endParaRPr lang="en-US" u="none"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marL="228600" indent="-228600" eaLnBrk="1" hangingPunct="1"/>
            <a:r>
              <a:rPr lang="en-US" sz="1000" smtClean="0"/>
              <a:t>For problem 1, we are going to determine the number of significant figures in each value.  We are also going to identify which zeroes are significant.  </a:t>
            </a:r>
          </a:p>
          <a:p>
            <a:pPr marL="228600" indent="-228600" eaLnBrk="1" hangingPunct="1"/>
            <a:r>
              <a:rPr lang="en-US" sz="1000" smtClean="0"/>
              <a:t>1)</a:t>
            </a:r>
          </a:p>
          <a:p>
            <a:pPr marL="228600" indent="-228600" eaLnBrk="1" hangingPunct="1">
              <a:buFontTx/>
              <a:buAutoNum type="alphaLcParenR"/>
            </a:pPr>
            <a:r>
              <a:rPr lang="en-US" sz="1000" smtClean="0"/>
              <a:t>2 significant figures</a:t>
            </a:r>
          </a:p>
          <a:p>
            <a:pPr marL="228600" indent="-228600" eaLnBrk="1" hangingPunct="1">
              <a:buFontTx/>
              <a:buAutoNum type="alphaLcParenR"/>
            </a:pPr>
            <a:r>
              <a:rPr lang="en-US" sz="1000" smtClean="0"/>
              <a:t>4 significant figures</a:t>
            </a:r>
          </a:p>
          <a:p>
            <a:pPr marL="228600" indent="-228600" eaLnBrk="1" hangingPunct="1">
              <a:buFontTx/>
              <a:buAutoNum type="alphaLcParenR"/>
            </a:pPr>
            <a:r>
              <a:rPr lang="en-US" sz="1000" smtClean="0"/>
              <a:t>5 significant figures</a:t>
            </a:r>
          </a:p>
          <a:p>
            <a:pPr marL="228600" indent="-228600" eaLnBrk="1" hangingPunct="1">
              <a:buFontTx/>
              <a:buAutoNum type="alphaLcParenR"/>
            </a:pPr>
            <a:r>
              <a:rPr lang="en-US" sz="1000" smtClean="0"/>
              <a:t>4 significant figures, 4.715 x10^ -5</a:t>
            </a:r>
          </a:p>
          <a:p>
            <a:pPr marL="228600" indent="-228600" eaLnBrk="1" hangingPunct="1">
              <a:buFontTx/>
              <a:buAutoNum type="alphaLcParenR"/>
            </a:pPr>
            <a:r>
              <a:rPr lang="en-US" sz="1000" smtClean="0"/>
              <a:t>5 significant figures  5.7600x10 ^ 4</a:t>
            </a:r>
          </a:p>
          <a:p>
            <a:pPr marL="228600" indent="-228600" eaLnBrk="1" hangingPunct="1">
              <a:buFontTx/>
              <a:buAutoNum type="alphaLcParenR"/>
            </a:pPr>
            <a:r>
              <a:rPr lang="en-US" sz="1000" smtClean="0"/>
              <a:t>4 significant figures  7.160 x10 -7</a:t>
            </a:r>
          </a:p>
          <a:p>
            <a:pPr marL="228600" indent="-228600" eaLnBrk="1" hangingPunct="1">
              <a:buFontTx/>
              <a:buAutoNum type="alphaLcParenR"/>
            </a:pPr>
            <a:endParaRPr lang="en-US" sz="1000" smtClean="0"/>
          </a:p>
          <a:p>
            <a:pPr marL="228600" indent="-228600" eaLnBrk="1" hangingPunct="1"/>
            <a:r>
              <a:rPr lang="en-US" sz="1000" smtClean="0"/>
              <a:t>2)</a:t>
            </a:r>
          </a:p>
          <a:p>
            <a:pPr marL="228600" indent="-228600" eaLnBrk="1" hangingPunct="1">
              <a:buFontTx/>
              <a:buAutoNum type="alphaLcParenR"/>
            </a:pPr>
            <a:r>
              <a:rPr lang="en-US" sz="1000" smtClean="0"/>
              <a:t>Perform the top calculation first </a:t>
            </a:r>
            <a:r>
              <a:rPr lang="en-US" sz="1000" smtClean="0">
                <a:sym typeface="Wingdings" pitchFamily="2" charset="2"/>
              </a:rPr>
              <a:t> this is subtraction so we must look at the number of decimal places.  The lowest number is 3 (1.448) so our answer will have 3 decimal places.  The resulting number is 14.904 cm^2.  This value we must now divide with the bottom number.  For dividing we count the number of significant figures in each given value.  Here the top has five and the bottom has 4 so the answer will have four significant figures.  The resulting number is 2.104 cm. </a:t>
            </a:r>
          </a:p>
          <a:p>
            <a:pPr marL="228600" indent="-228600" eaLnBrk="1" hangingPunct="1">
              <a:buFontTx/>
              <a:buAutoNum type="alphaLcParenR"/>
            </a:pPr>
            <a:r>
              <a:rPr lang="en-US" sz="1000" smtClean="0"/>
              <a:t>The problem involves only multiplication and division so we must find the number of significant figures in each value.  There is an exact number in this problem. Can you tell me what it is?  1000 mg/g  That is just a known quantity that has no uncertainty.  Therefore, it does not matter in our significant figure calculation.  The number on top has 3 significant figures and the number on bottom has 4 significant figures.  Therefore the answer will have 3 significant figures.  The resulting answer is 5.54x10^2 or 554.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8815BCB4-D975-42F7-A370-AB05AF5DD8C6}" type="slidenum">
              <a:rPr lang="en-US" u="none" smtClean="0"/>
              <a:pPr eaLnBrk="1" hangingPunct="1"/>
              <a:t>46</a:t>
            </a:fld>
            <a:endParaRPr lang="en-US" u="none"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marL="228600" indent="-228600" eaLnBrk="1" hangingPunct="1"/>
            <a:r>
              <a:rPr lang="en-US" sz="1000" smtClean="0"/>
              <a:t>For problem 1, we are going to determine the number of significant figures in each value.  We are also going to identify which zeroes are significant.  </a:t>
            </a:r>
          </a:p>
          <a:p>
            <a:pPr marL="228600" indent="-228600" eaLnBrk="1" hangingPunct="1"/>
            <a:r>
              <a:rPr lang="en-US" sz="1000" smtClean="0"/>
              <a:t>1)</a:t>
            </a:r>
          </a:p>
          <a:p>
            <a:pPr marL="228600" indent="-228600" eaLnBrk="1" hangingPunct="1">
              <a:buFontTx/>
              <a:buAutoNum type="alphaLcParenR"/>
            </a:pPr>
            <a:r>
              <a:rPr lang="en-US" sz="1000" smtClean="0"/>
              <a:t>2 significant figures</a:t>
            </a:r>
          </a:p>
          <a:p>
            <a:pPr marL="228600" indent="-228600" eaLnBrk="1" hangingPunct="1">
              <a:buFontTx/>
              <a:buAutoNum type="alphaLcParenR"/>
            </a:pPr>
            <a:r>
              <a:rPr lang="en-US" sz="1000" smtClean="0"/>
              <a:t>4 significant figures</a:t>
            </a:r>
          </a:p>
          <a:p>
            <a:pPr marL="228600" indent="-228600" eaLnBrk="1" hangingPunct="1">
              <a:buFontTx/>
              <a:buAutoNum type="alphaLcParenR"/>
            </a:pPr>
            <a:r>
              <a:rPr lang="en-US" sz="1000" smtClean="0"/>
              <a:t>5 significant figures</a:t>
            </a:r>
          </a:p>
          <a:p>
            <a:pPr marL="228600" indent="-228600" eaLnBrk="1" hangingPunct="1">
              <a:buFontTx/>
              <a:buAutoNum type="alphaLcParenR"/>
            </a:pPr>
            <a:r>
              <a:rPr lang="en-US" sz="1000" smtClean="0"/>
              <a:t>4 significant figures, 4.715 x10^ -5</a:t>
            </a:r>
          </a:p>
          <a:p>
            <a:pPr marL="228600" indent="-228600" eaLnBrk="1" hangingPunct="1">
              <a:buFontTx/>
              <a:buAutoNum type="alphaLcParenR"/>
            </a:pPr>
            <a:r>
              <a:rPr lang="en-US" sz="1000" smtClean="0"/>
              <a:t>5 significant figures  5.7600x10 ^ 4</a:t>
            </a:r>
          </a:p>
          <a:p>
            <a:pPr marL="228600" indent="-228600" eaLnBrk="1" hangingPunct="1">
              <a:buFontTx/>
              <a:buAutoNum type="alphaLcParenR"/>
            </a:pPr>
            <a:r>
              <a:rPr lang="en-US" sz="1000" smtClean="0"/>
              <a:t>4 significant figures  7.160 x10 -7</a:t>
            </a:r>
          </a:p>
          <a:p>
            <a:pPr marL="228600" indent="-228600" eaLnBrk="1" hangingPunct="1">
              <a:buFontTx/>
              <a:buAutoNum type="alphaLcParenR"/>
            </a:pPr>
            <a:endParaRPr lang="en-US" sz="1000" smtClean="0"/>
          </a:p>
          <a:p>
            <a:pPr marL="228600" indent="-228600" eaLnBrk="1" hangingPunct="1"/>
            <a:r>
              <a:rPr lang="en-US" sz="1000" smtClean="0"/>
              <a:t>2)</a:t>
            </a:r>
          </a:p>
          <a:p>
            <a:pPr marL="228600" indent="-228600" eaLnBrk="1" hangingPunct="1">
              <a:buFontTx/>
              <a:buAutoNum type="alphaLcParenR"/>
            </a:pPr>
            <a:r>
              <a:rPr lang="en-US" sz="1000" smtClean="0"/>
              <a:t>Perform the top calculation first </a:t>
            </a:r>
            <a:r>
              <a:rPr lang="en-US" sz="1000" smtClean="0">
                <a:sym typeface="Wingdings" pitchFamily="2" charset="2"/>
              </a:rPr>
              <a:t> this is subtraction so we must look at the number of decimal places.  The lowest number is 3 (1.448) so our answer will have 3 decimal places.  The resulting number is 14.904 cm^2.  This value we must now divide with the bottom number.  For dividing we count the number of significant figures in each given value.  Here the top has five and the bottom has 4 so the answer will have four significant figures.  The resulting number is 2.104 cm. </a:t>
            </a:r>
          </a:p>
          <a:p>
            <a:pPr marL="228600" indent="-228600" eaLnBrk="1" hangingPunct="1">
              <a:buFontTx/>
              <a:buAutoNum type="alphaLcParenR"/>
            </a:pPr>
            <a:r>
              <a:rPr lang="en-US" sz="1000" smtClean="0"/>
              <a:t>The problem involves only multiplication and division so we must find the number of significant figures in each value.  There is an exact number in this problem. Can you tell me what it is?  1000 mg/g  That is just a known quantity that has no uncertainty.  Therefore, it does not matter in our significant figure calculation.  The number on top has 3 significant figures and the number on bottom has 4 significant figures.  Therefore the answer will have 3 significant figures.  The resulting answer is 5.54x10^2 or 554.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197F5E5A-EC76-4348-BA29-3D0F8EBE804B}" type="slidenum">
              <a:rPr lang="en-US" u="none" smtClean="0"/>
              <a:pPr eaLnBrk="1" hangingPunct="1"/>
              <a:t>47</a:t>
            </a:fld>
            <a:endParaRPr lang="en-US" u="none"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r>
              <a:rPr lang="en-US" smtClean="0"/>
              <a:t>You will be making graphs based on your laboratory work this year.  You will also see scientific graphs on the ACT.  Graphs are something that you should be able to make well and read easily.  Graphs are basically making a picture out of data to be able to better see what the data is telling you.  We are going to examine three types of graphs.  First, the line graph is something you will use often.  This graph represents trends or change based on a certain variable.  Next, bar graphs show information that you gained by counting.  Finally, pie graphs break up something into parts.  We are going to look at examples of each of these graphs.  Even though they are different, each of these graphs should have similar qualities: have titles that are descriptive and adequately explain what the graph is about.  Next, the graph should be labeled with units.  Finally, the graphs should be neat and easy to read.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986964C7-B745-46CD-87D8-65948E833C33}" type="slidenum">
              <a:rPr lang="en-US" u="none" smtClean="0"/>
              <a:pPr eaLnBrk="1" hangingPunct="1"/>
              <a:t>48</a:t>
            </a:fld>
            <a:endParaRPr lang="en-US" u="none"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smtClean="0"/>
              <a:t>First, we are going to look at a line graph.  If you look at this graph, it is showing an increase in volume (going up) as the temperature increases (goes up).  Check for title and labeled axes with units.  Is this graph easy to read?</a:t>
            </a:r>
          </a:p>
          <a:p>
            <a:pPr eaLnBrk="1" hangingPunct="1"/>
            <a:r>
              <a:rPr lang="en-US" smtClean="0"/>
              <a:t>Two concepts that we are going to use with line graphs are interpolation and extrapolation.  These methods are used to predict values that we not actually found during the experiments but can be predicted based on the trend shown.  Interpolation tries to predict values that occur between known points.  For instance, we don’t actually have a data point at 150K but can we predict the volume?  Yes, we would say that it is about 5 L.  Extrapolation tries to predict values that occur outside of the known points.  For instance, can we predict  what the volume would be at 250 K?  We know the trend can keep going up.  We would estimate this to be around 10L.  We are going to look at some calculations involved in interpolation and extrapolation.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403EFBDF-AA39-466E-BA0D-669F3A914F0F}" type="slidenum">
              <a:rPr lang="en-US" u="none" smtClean="0"/>
              <a:pPr eaLnBrk="1" hangingPunct="1"/>
              <a:t>49</a:t>
            </a:fld>
            <a:endParaRPr lang="en-US" u="none"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r>
              <a:rPr lang="en-US" smtClean="0"/>
              <a:t>To predict linearly, we are going to take the data we are given and “pretend” that the data would give straight lines.  Excel and other graphing problems can give you the line of best fit. We are going to use a very basic approximation.  Look at the next slide.  What we are going to do for the interpolation example, finding volume at 150 K, is make a straight line between 140 K and 160 K.  Now we can draw this in, but we are also going to find the equation for this line.  To make a line, we are going to use y=mx+b.  We need slope first.  To find the slope, we find y2-y1 / x2 - x1.  This gives us 0.4/20 = 0.02.  Next we find b by plugging in an x and y value and slope to solve for b.  Let’s use 140 and 4.9.  This gives us 2.1.  So our equation is y = 0.02x+2.1.   Now we can plug any temperature in for x and solve for the volume (y).  If we plug in 150 K for x, we get 5.1 L.  Is this reasonable?</a:t>
            </a:r>
          </a:p>
          <a:p>
            <a:pPr eaLnBrk="1" hangingPunct="1"/>
            <a:r>
              <a:rPr lang="en-US" smtClean="0"/>
              <a:t>Now for extrapolating.  For this, we are going to make a line just like interpolation.  We are going to use the two points closest to the temperature we are looking at and make a line.  So for 250 K we are using 220 and 240.  The slope of this line is 1.3/20 = 0.065.  To find b, let’s use 9.0 and 240.  Our b is -6.6.  Now, we can plug in 250 K for x, and we get 9.65 L.  Is this reasonable?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D5405E9E-3A89-4A56-95DF-036B496B0C6A}" type="slidenum">
              <a:rPr lang="en-US" u="none" smtClean="0"/>
              <a:pPr eaLnBrk="1" hangingPunct="1"/>
              <a:t>50</a:t>
            </a:fld>
            <a:endParaRPr lang="en-US" u="none"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r>
              <a:rPr lang="en-US" smtClean="0"/>
              <a:t>To predict linearly, we are going to take the data we are given and “pretend” that the data would give straight lines.  Excel and other graphing problems can give you the line of best fit. We are going to use a very basic approximation.  Look at the next slide.  What we are going to do for the interpolation example, finding volume at 150 K, is make a straight line between 140 K and 160 K.  Now we can draw this in, but we are also going to find the equation for this line.  To make a line, we are going to use y=mx+b.  We need slope first.  To find the slope, we find y2-y1 / x2 - x1.  This gives us 0.4/20 = 0.02.  Next we find b by plugging in an x and y value and slope to solve for b.  Let’s use 140 and 4.9.  This gives us 2.1.  So our equation is y = 0.02x+2.1.   Now we can plug any temperature in for x and solve for the volume (y).  If we plug in 150 K for x, we get 5.1 L.  Is this reasonable?</a:t>
            </a:r>
          </a:p>
          <a:p>
            <a:pPr eaLnBrk="1" hangingPunct="1"/>
            <a:r>
              <a:rPr lang="en-US" smtClean="0"/>
              <a:t>Now for extrapolating.  For this, we are going to make a line just like interpolation.  We are going to use the two points closest to the temperature we are looking at and make a line.  So for 250 K we are using 220 and 240.  The slope of this line is 1.3/20 = 0.065.  To find b, let’s use 9.0 and 240.  Our b is -6.6.  Now, we can plug in 250 K for x, and we get 9.65 L.  Is this reasonable?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72004D6E-4831-4EC5-A67E-CD508109F1C0}" type="slidenum">
              <a:rPr lang="en-US" u="none" smtClean="0"/>
              <a:pPr eaLnBrk="1" hangingPunct="1"/>
              <a:t>51</a:t>
            </a:fld>
            <a:endParaRPr lang="en-US" u="none"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r>
              <a:rPr lang="en-US" smtClean="0"/>
              <a:t>Use this for demonstrating interpolating/extrapolating.</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4D5B5851-B72E-4DE6-8DBC-1CF28DBC2CD6}" type="slidenum">
              <a:rPr lang="en-US" u="none" smtClean="0"/>
              <a:pPr eaLnBrk="1" hangingPunct="1"/>
              <a:t>52</a:t>
            </a:fld>
            <a:endParaRPr lang="en-US" u="none" smtClean="0"/>
          </a:p>
        </p:txBody>
      </p:sp>
      <p:sp>
        <p:nvSpPr>
          <p:cNvPr id="14950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r" eaLnBrk="1" hangingPunct="1"/>
            <a:fld id="{56724B25-D96F-47A8-A85E-37B0D07EE533}" type="slidenum">
              <a:rPr lang="en-US" sz="1200" u="none">
                <a:latin typeface="Times New Roman" pitchFamily="18" charset="0"/>
              </a:rPr>
              <a:pPr algn="r" eaLnBrk="1" hangingPunct="1"/>
              <a:t>52</a:t>
            </a:fld>
            <a:endParaRPr lang="en-US" sz="1200" u="none">
              <a:latin typeface="Times New Roman" pitchFamily="18" charset="0"/>
            </a:endParaRPr>
          </a:p>
        </p:txBody>
      </p:sp>
      <p:sp>
        <p:nvSpPr>
          <p:cNvPr id="149508" name="Rectangle 2"/>
          <p:cNvSpPr>
            <a:spLocks noGrp="1" noRot="1" noChangeAspect="1" noChangeArrowheads="1" noTextEdit="1"/>
          </p:cNvSpPr>
          <p:nvPr>
            <p:ph type="sldImg"/>
          </p:nvPr>
        </p:nvSpPr>
        <p:spPr>
          <a:ln/>
        </p:spPr>
      </p:sp>
      <p:sp>
        <p:nvSpPr>
          <p:cNvPr id="149509" name="Rectangle 3"/>
          <p:cNvSpPr>
            <a:spLocks noGrp="1" noChangeArrowheads="1"/>
          </p:cNvSpPr>
          <p:nvPr>
            <p:ph type="body" idx="1"/>
          </p:nvPr>
        </p:nvSpPr>
        <p:spPr>
          <a:xfrm>
            <a:off x="914400" y="4343400"/>
            <a:ext cx="5029200" cy="4114800"/>
          </a:xfrm>
          <a:noFill/>
        </p:spPr>
        <p:txBody>
          <a:bodyPr/>
          <a:lstStyle/>
          <a:p>
            <a:pPr eaLnBrk="1" hangingPunct="1"/>
            <a:r>
              <a:rPr lang="en-US" smtClean="0"/>
              <a:t>Here is an example of a bar graph. Remember this graph is a result of counting items.  As you can see, we counted the number of students that have each grade each quarter.  Can you easily tell what grade was received the most?  C.  Were there fewer A’s or D’s?  D’s.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FC5F841B-3866-4BBC-94ED-E2099A3BDA6A}" type="slidenum">
              <a:rPr lang="en-US" u="none" smtClean="0"/>
              <a:pPr eaLnBrk="1" hangingPunct="1"/>
              <a:t>5</a:t>
            </a:fld>
            <a:endParaRPr lang="en-US" u="none" smtClean="0"/>
          </a:p>
        </p:txBody>
      </p:sp>
      <p:sp>
        <p:nvSpPr>
          <p:cNvPr id="10445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r" eaLnBrk="1" hangingPunct="1"/>
            <a:fld id="{9B514906-2D54-4FDC-A9F5-06BE11616CC0}" type="slidenum">
              <a:rPr lang="en-US" sz="1200" u="none">
                <a:latin typeface="Times New Roman" pitchFamily="18" charset="0"/>
              </a:rPr>
              <a:pPr algn="r" eaLnBrk="1" hangingPunct="1"/>
              <a:t>5</a:t>
            </a:fld>
            <a:endParaRPr lang="en-US" sz="1200" u="none">
              <a:latin typeface="Times New Roman" pitchFamily="18" charset="0"/>
            </a:endParaRPr>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xfrm>
            <a:off x="914400" y="4343400"/>
            <a:ext cx="5029200" cy="4114800"/>
          </a:xfrm>
          <a:noFill/>
        </p:spPr>
        <p:txBody>
          <a:bodyPr/>
          <a:lstStyle/>
          <a:p>
            <a:pPr eaLnBrk="1" hangingPunct="1"/>
            <a:r>
              <a:rPr lang="en-US" smtClean="0"/>
              <a:t>The five areas of chemistry listed:  organic, inorganic, analytical, physical and biochemistry are the main areas of chemistry.  </a:t>
            </a:r>
          </a:p>
          <a:p>
            <a:pPr eaLnBrk="1" hangingPunct="1"/>
            <a:r>
              <a:rPr lang="en-US" smtClean="0"/>
              <a:t>Many people work as chemist in related fields – law, pharmaceutical, medical, agricultural, sales.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9E5C83F4-4EAD-4286-A595-CC284F99777D}" type="slidenum">
              <a:rPr lang="en-US" u="none" smtClean="0"/>
              <a:pPr eaLnBrk="1" hangingPunct="1"/>
              <a:t>53</a:t>
            </a:fld>
            <a:endParaRPr lang="en-US" u="none" smtClean="0"/>
          </a:p>
        </p:txBody>
      </p:sp>
      <p:sp>
        <p:nvSpPr>
          <p:cNvPr id="1505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r" eaLnBrk="1" hangingPunct="1"/>
            <a:fld id="{EF4CA946-6029-4D23-A1B5-E9D164D2698D}" type="slidenum">
              <a:rPr lang="en-US" sz="1200" u="none">
                <a:latin typeface="Times New Roman" pitchFamily="18" charset="0"/>
              </a:rPr>
              <a:pPr algn="r" eaLnBrk="1" hangingPunct="1"/>
              <a:t>53</a:t>
            </a:fld>
            <a:endParaRPr lang="en-US" sz="1200" u="none">
              <a:latin typeface="Times New Roman" pitchFamily="18" charset="0"/>
            </a:endParaRPr>
          </a:p>
        </p:txBody>
      </p:sp>
      <p:sp>
        <p:nvSpPr>
          <p:cNvPr id="150532" name="Rectangle 2"/>
          <p:cNvSpPr>
            <a:spLocks noGrp="1" noRot="1" noChangeAspect="1" noChangeArrowheads="1" noTextEdit="1"/>
          </p:cNvSpPr>
          <p:nvPr>
            <p:ph type="sldImg"/>
          </p:nvPr>
        </p:nvSpPr>
        <p:spPr>
          <a:ln/>
        </p:spPr>
      </p:sp>
      <p:sp>
        <p:nvSpPr>
          <p:cNvPr id="150533" name="Rectangle 3"/>
          <p:cNvSpPr>
            <a:spLocks noGrp="1" noChangeArrowheads="1"/>
          </p:cNvSpPr>
          <p:nvPr>
            <p:ph type="body" idx="1"/>
          </p:nvPr>
        </p:nvSpPr>
        <p:spPr>
          <a:xfrm>
            <a:off x="914400" y="4343400"/>
            <a:ext cx="5029200" cy="4114800"/>
          </a:xfrm>
          <a:noFill/>
        </p:spPr>
        <p:txBody>
          <a:bodyPr/>
          <a:lstStyle/>
          <a:p>
            <a:pPr eaLnBrk="1" hangingPunct="1"/>
            <a:r>
              <a:rPr lang="en-US" smtClean="0"/>
              <a:t>Here are two examples of pie graphs.  First, we look at the earth’s crust.  That is the single entity that we are breaking up.  We look at all the different elements that make up the crust.  What makes up the majority of the crust?  Oxygen What makes up the smallest percentage? Calcium.  Notice the percentages are listed with the labels.  The other pie graph represents the human body and the percentages that each element makes up.  Now the thing that’s probably not good about these graphs is we are not sure what kind of percentage these are.  Is it percent by mass or volume?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6A04AC16-5A65-4BBC-A2A5-E453370618EF}" type="slidenum">
              <a:rPr lang="en-US" u="none" smtClean="0"/>
              <a:pPr eaLnBrk="1" hangingPunct="1"/>
              <a:t>55</a:t>
            </a:fld>
            <a:endParaRPr lang="en-US" u="none"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r>
              <a:rPr lang="en-US" smtClean="0"/>
              <a:t>This is probably the most important concept that you will gain from this class – being able to use units to help solve problems.  You will be treating the units just like they are algebraic quantities like x or y.  We talked about this briefly before with the canceling of units.  For dimensional analysis you will be working between units and having to convert to different units.  In order to convert, you will need conversion factors.  The next slide has a list of some conversion factors.  I will give you a handout of these conversion factors as well.  You will need to become familiar with these conversions.  Here is an example question – you need to convert inches to centimeters.  To be able to do this, you need the conversion factor between inches and centimeters.  Check the conversion factor table – there are 2.54 cm per 1 in.  You place this conversion so that the inches will cancel out and you will be left with centimeters on the top.  Remember significant figures.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93C5D837-0970-47F2-9135-1E6B2382E562}" type="slidenum">
              <a:rPr lang="en-US" u="none" smtClean="0"/>
              <a:pPr eaLnBrk="1" hangingPunct="1"/>
              <a:t>56</a:t>
            </a:fld>
            <a:endParaRPr lang="en-US" u="none"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r>
              <a:rPr lang="en-US" smtClean="0"/>
              <a:t>This table will be very useful to you in converting from one unit to another.  You must learn to be comfortable with this table and use it to your advantage.  There are a few conversions that you may want to add to this table as we go along this year.  One that you might want to add right now is 1 in  = 2.54 cm.  We are going to do several problems that you will need to convert from one unit to another to begin working with this table.  This table is from a much more advanced course textbook so you will not recognize all of these units, nor use all of them, but it is one of the most comprehensive conversion tables that I encountered during school.  If this one seems to complex at first, start with the simpler conversion table on page 18 in your textbook.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66B91489-284D-4C94-942A-01C99EFA2D1B}" type="slidenum">
              <a:rPr lang="en-US" u="none" smtClean="0"/>
              <a:pPr eaLnBrk="1" hangingPunct="1"/>
              <a:t>57</a:t>
            </a:fld>
            <a:endParaRPr lang="en-US" u="none"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r>
              <a:rPr lang="en-US" smtClean="0"/>
              <a:t>1) Problem 1 gives you a length of copper wire in cm but gives you the price in $ /ft.  In order to perform this calculation, you need to convert the cm measurement into ft.  Let’s look back at your conversion table to see how this can be done. Work these problems out on the board.  You are going to be doing a ton of this type of problem because this skill (called dimensional analysis) is incredibly useful, not only in chemistry.  I want you to learn to work these problems just like I’m doing now.  When I learned this, we called them railroad tracks; you can come up with your own name if you want.  This is the form I want to see your homework problems in.  Learning to work with units can tell you how to work a problem even if you are unsure where to begin or what equation to use.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91416B3A-F1E4-48E6-99BE-BEE6894565F5}" type="slidenum">
              <a:rPr lang="en-US" u="none" smtClean="0"/>
              <a:pPr eaLnBrk="1" hangingPunct="1"/>
              <a:t>58</a:t>
            </a:fld>
            <a:endParaRPr lang="en-US" u="none"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r>
              <a:rPr lang="en-US" smtClean="0"/>
              <a:t>1) Problem 1 gives you a length of copper wire in cm but gives you the price in $ /ft.  In order to perform this calculation, you need to convert the cm measurement into ft.  Let’s look back at your conversion table to see how this can be done. Work these problems out on the board.  You are going to be doing a ton of this type of problem because this skill (called dimensional analysis) is incredibly useful, not only in chemistry.  I want you to learn to work these problems just like I’m doing now.  When I learned this, we called them railroad tracks; you can come up with your own name if you want.  This is the form I want to see your homework problems in.  Learning to work with units can tell you how to work a problem even if you are unsure where to begin or what equation to use.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66B91489-284D-4C94-942A-01C99EFA2D1B}" type="slidenum">
              <a:rPr lang="en-US" u="none" smtClean="0"/>
              <a:pPr eaLnBrk="1" hangingPunct="1"/>
              <a:t>59</a:t>
            </a:fld>
            <a:endParaRPr lang="en-US" u="none"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r>
              <a:rPr lang="en-US" smtClean="0"/>
              <a:t>1) Problem 1 gives you a length of copper wire in cm but gives you the price in $ /ft.  In order to perform this calculation, you need to convert the cm measurement into ft.  Let’s look back at your conversion table to see how this can be done. Work these problems out on the board.  You are going to be doing a ton of this type of problem because this skill (called dimensional analysis) is incredibly useful, not only in chemistry.  I want you to learn to work these problems just like I’m doing now.  When I learned this, we called them railroad tracks; you can come up with your own name if you want.  This is the form I want to see your homework problems in.  Learning to work with units can tell you how to work a problem even if you are unsure where to begin or what equation to use.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66B91489-284D-4C94-942A-01C99EFA2D1B}" type="slidenum">
              <a:rPr lang="en-US" u="none" smtClean="0"/>
              <a:pPr eaLnBrk="1" hangingPunct="1"/>
              <a:t>60</a:t>
            </a:fld>
            <a:endParaRPr lang="en-US" u="none"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r>
              <a:rPr lang="en-US" smtClean="0"/>
              <a:t>1) Problem 1 gives you a length of copper wire in cm but gives you the price in $ /ft.  In order to perform this calculation, you need to convert the cm measurement into ft.  Let’s look back at your conversion table to see how this can be done. Work these problems out on the board.  You are going to be doing a ton of this type of problem because this skill (called dimensional analysis) is incredibly useful, not only in chemistry.  I want you to learn to work these problems just like I’m doing now.  When I learned this, we called them railroad tracks; you can come up with your own name if you want.  This is the form I want to see your homework problems in.  Learning to work with units can tell you how to work a problem even if you are unsure where to begin or what equation to use.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66B91489-284D-4C94-942A-01C99EFA2D1B}" type="slidenum">
              <a:rPr lang="en-US" u="none" smtClean="0"/>
              <a:pPr eaLnBrk="1" hangingPunct="1"/>
              <a:t>61</a:t>
            </a:fld>
            <a:endParaRPr lang="en-US" u="none"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r>
              <a:rPr lang="en-US" smtClean="0"/>
              <a:t>1) Problem 1 gives you a length of copper wire in cm but gives you the price in $ /ft.  In order to perform this calculation, you need to convert the cm measurement into ft.  Let’s look back at your conversion table to see how this can be done. Work these problems out on the board.  You are going to be doing a ton of this type of problem because this skill (called dimensional analysis) is incredibly useful, not only in chemistry.  I want you to learn to work these problems just like I’m doing now.  When I learned this, we called them railroad tracks; you can come up with your own name if you want.  This is the form I want to see your homework problems in.  Learning to work with units can tell you how to work a problem even if you are unsure where to begin or what equation to use.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3F8C2565-794E-4F47-A55B-FB0DF46ADC3D}" type="slidenum">
              <a:rPr lang="en-US" u="none" smtClean="0"/>
              <a:pPr eaLnBrk="1" hangingPunct="1"/>
              <a:t>62</a:t>
            </a:fld>
            <a:endParaRPr lang="en-US" u="none"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r>
              <a:rPr lang="en-US" smtClean="0"/>
              <a:t>Temperature is the measure of how hot or cold a substance is relative to another substance.  This is different from heat.  Heat is the energy that flows between objects that are at different temperature.  Temperature is related to the direction of that energy flow. Energy from higher temperature flows to lower temperature.  Temperature is an intensive property – we discussed this earlier.  The SI temperature unit is K but Celsius is also used often. We use the Fahrenheit scale in our everyday lives for the weather and body temperature.  The zero point is different for all three of these scales.  0 K is called absolute zero.  We cannot reach temperatures below this point.  It is equal to -273.15 </a:t>
            </a:r>
            <a:r>
              <a:rPr lang="en-US" smtClean="0">
                <a:cs typeface="Arial" charset="0"/>
              </a:rPr>
              <a:t>°</a:t>
            </a:r>
            <a:r>
              <a:rPr lang="en-US" smtClean="0"/>
              <a:t>C and -459.7    </a:t>
            </a:r>
            <a:r>
              <a:rPr lang="en-US" smtClean="0">
                <a:cs typeface="Arial" charset="0"/>
              </a:rPr>
              <a:t>°</a:t>
            </a:r>
            <a:r>
              <a:rPr lang="en-US" smtClean="0"/>
              <a:t>F.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8B9FCAEE-018A-4E5E-98AE-D91C7A64F8D1}" type="slidenum">
              <a:rPr lang="en-US" u="none" smtClean="0"/>
              <a:pPr eaLnBrk="1" hangingPunct="1"/>
              <a:t>65</a:t>
            </a:fld>
            <a:endParaRPr lang="en-US" u="none"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r>
              <a:rPr lang="en-US" smtClean="0"/>
              <a:t>Density is a measure of an object’s mass divided by its volume.  Density is an intensive property.  No matter how much of a substance you have, the density of it will always remain the same.  Density is the reason objects float on or sink in water.  If the substance has a density less than that of waters’, the substance will float.  Otherwise, it will sink.  These values will be helpful in some of your calculations.  Note the particulars in the title of the table.  Density does change with temperature and pressure.  Note, the water whose value is given here is liquid water.  When water is cooled until it becomes ice, the density changes.  Do you think the density of ice is greater than or less than that of liquid water?  It is actually less than liquid water (one of the few substances whose density decreases from liquid to solid) and that’s why your ice will float in your water.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C4FB6C70-AB0A-4BE4-8854-F0D57C564CCA}" type="slidenum">
              <a:rPr lang="en-US" u="none" smtClean="0"/>
              <a:pPr eaLnBrk="1" hangingPunct="1"/>
              <a:t>6</a:t>
            </a:fld>
            <a:endParaRPr lang="en-US" u="none"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smtClean="0"/>
              <a:t>Highlight:</a:t>
            </a:r>
          </a:p>
          <a:p>
            <a:pPr eaLnBrk="1" hangingPunct="1"/>
            <a:r>
              <a:rPr lang="en-US" smtClean="0"/>
              <a:t>Space exploration</a:t>
            </a:r>
          </a:p>
          <a:p>
            <a:pPr eaLnBrk="1" hangingPunct="1"/>
            <a:r>
              <a:rPr lang="en-US" smtClean="0"/>
              <a:t>Forensic Science</a:t>
            </a:r>
          </a:p>
          <a:p>
            <a:pPr eaLnBrk="1" hangingPunct="1"/>
            <a:r>
              <a:rPr lang="en-US" smtClean="0"/>
              <a:t>Biotechnology</a:t>
            </a:r>
          </a:p>
          <a:p>
            <a:pPr eaLnBrk="1" hangingPunct="1"/>
            <a:r>
              <a:rPr lang="en-US" smtClean="0"/>
              <a:t>Medicine</a:t>
            </a:r>
          </a:p>
          <a:p>
            <a:pPr eaLnBrk="1" hangingPunct="1"/>
            <a:r>
              <a:rPr lang="en-US" smtClean="0"/>
              <a:t>Teaching</a:t>
            </a:r>
          </a:p>
          <a:p>
            <a:pPr eaLnBrk="1" hangingPunct="1"/>
            <a:r>
              <a:rPr lang="en-US" smtClean="0"/>
              <a:t>Engineering</a:t>
            </a:r>
          </a:p>
          <a:p>
            <a:pPr eaLnBrk="1" hangingPunct="1"/>
            <a:r>
              <a:rPr lang="en-US" smtClean="0"/>
              <a:t>Military Systems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9319E5F3-AA65-439E-9D0B-8C94F0070785}" type="slidenum">
              <a:rPr lang="en-US" u="none" smtClean="0"/>
              <a:pPr eaLnBrk="1" hangingPunct="1"/>
              <a:t>67</a:t>
            </a:fld>
            <a:endParaRPr lang="en-US" u="none"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524884B0-32C1-4355-AC85-3A06CF32DB38}" type="slidenum">
              <a:rPr lang="en-US" u="none" smtClean="0"/>
              <a:pPr eaLnBrk="1" hangingPunct="1"/>
              <a:t>68</a:t>
            </a:fld>
            <a:endParaRPr lang="en-US" u="none"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29A7D177-04E2-4BC7-BB2F-278C5C281CD2}" type="slidenum">
              <a:rPr lang="en-US" u="none" smtClean="0"/>
              <a:pPr eaLnBrk="1" hangingPunct="1"/>
              <a:t>69</a:t>
            </a:fld>
            <a:endParaRPr lang="en-US" u="none"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r>
              <a:rPr lang="en-US" smtClean="0"/>
              <a:t>These two problems come from your book.  These two let us think a little bit outside of the box. So let’s try to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8CA07204-6131-4331-8D18-7AEBF55FD294}" type="slidenum">
              <a:rPr lang="en-US" u="none" smtClean="0"/>
              <a:pPr eaLnBrk="1" hangingPunct="1"/>
              <a:t>70</a:t>
            </a:fld>
            <a:endParaRPr lang="en-US" u="none"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91DF81B6-BC1B-4023-9363-C22E819F02AF}" type="slidenum">
              <a:rPr lang="en-US" u="none" smtClean="0"/>
              <a:pPr eaLnBrk="1" hangingPunct="1"/>
              <a:t>71</a:t>
            </a:fld>
            <a:endParaRPr lang="en-US" u="none"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xfrm>
            <a:off x="914400" y="4343400"/>
            <a:ext cx="5029200" cy="4114800"/>
          </a:xfrm>
          <a:noFill/>
        </p:spPr>
        <p:txBody>
          <a:bodyPr/>
          <a:lstStyle/>
          <a:p>
            <a:pPr eaLnBrk="1" hangingPunct="1"/>
            <a:r>
              <a:rPr lang="en-US" b="1" smtClean="0"/>
              <a:t>Archimedes Principle</a:t>
            </a:r>
            <a:r>
              <a:rPr lang="en-US" smtClean="0"/>
              <a:t>:  water displacement method to find the volume of an irregularly shaped object.</a:t>
            </a:r>
          </a:p>
          <a:p>
            <a:pPr eaLnBrk="1" hangingPunct="1"/>
            <a:endParaRPr lang="en-US" smtClean="0"/>
          </a:p>
          <a:p>
            <a:pPr eaLnBrk="1" hangingPunct="1"/>
            <a:r>
              <a:rPr lang="en-US" smtClean="0"/>
              <a:t>The volume the water level increased is equal to the volume of the submerged object.</a:t>
            </a:r>
          </a:p>
          <a:p>
            <a:pPr eaLnBrk="1" hangingPunct="1"/>
            <a:endParaRPr lang="en-US" smtClean="0"/>
          </a:p>
          <a:p>
            <a:pPr eaLnBrk="1" hangingPunct="1"/>
            <a:r>
              <a:rPr lang="en-US" smtClean="0"/>
              <a:t>The most famous application of buoyancy is due to </a:t>
            </a:r>
            <a:r>
              <a:rPr lang="en-US" smtClean="0">
                <a:hlinkClick r:id="rId3"/>
              </a:rPr>
              <a:t>Archimedes of Syracuse</a:t>
            </a:r>
            <a:r>
              <a:rPr lang="en-US" smtClean="0"/>
              <a:t> around 250 BC. He was asked to determine whether the new crown that </a:t>
            </a:r>
            <a:r>
              <a:rPr lang="en-US" smtClean="0">
                <a:hlinkClick r:id="rId4"/>
              </a:rPr>
              <a:t>King Hiero II</a:t>
            </a:r>
            <a:r>
              <a:rPr lang="en-US" smtClean="0"/>
              <a:t> had commissioned contained all the gold that he had provided to the goldsmith for that purpose; apparently he suspected that the smith might have set aside some of the gold for himself and substituted less-valuable silver instead. According to legend, Archimedes devised the principle of the “hydrostatic balance” after he noticed his own apparent loss in weight while sitting in his bath. The story goes that he was so enthused with his discovery that he jumped out of his bath and ran through the town, shouting "eureka" to the bemused people.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AE96E377-1A8F-44A5-B853-7718BA717C2C}" type="slidenum">
              <a:rPr lang="en-US" u="none" smtClean="0"/>
              <a:pPr eaLnBrk="1" hangingPunct="1"/>
              <a:t>72</a:t>
            </a:fld>
            <a:endParaRPr lang="en-US" u="none"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pPr eaLnBrk="1" hangingPunct="1"/>
            <a:r>
              <a:rPr lang="en-US" sz="1000" smtClean="0"/>
              <a:t>Everything on our planet and in fact in our universe is made up of matter.  The desk you are sitting in, the air that you’re breathing, the clothes that you wear, your own body…all of it is made up of matter.  </a:t>
            </a:r>
          </a:p>
          <a:p>
            <a:pPr eaLnBrk="1" hangingPunct="1"/>
            <a:r>
              <a:rPr lang="en-US" sz="1000" smtClean="0"/>
              <a:t>Composition is exactly what it sounds like – what matter is composed of.  If you check your shirt labels, they would probably give you a percentage of the different materials that are in the shirt.  That is the shirt’s composition.  Likewise, when we talk about substances in this class, we will give the chemical composition.  We already discussed that the air you are breathing is matter.  Can anyone tell me what “air” is made of?  Oxygen and nitrogen are the biggest components of air, but carbon dioxide and </a:t>
            </a:r>
            <a:r>
              <a:rPr lang="en-US" sz="1000" b="1" u="sng" smtClean="0"/>
              <a:t>several</a:t>
            </a:r>
            <a:r>
              <a:rPr lang="en-US" sz="1000" smtClean="0"/>
              <a:t> other compounds exist in the atmosphere around us.  </a:t>
            </a:r>
          </a:p>
          <a:p>
            <a:pPr eaLnBrk="1" hangingPunct="1"/>
            <a:r>
              <a:rPr lang="en-US" sz="1000" smtClean="0"/>
              <a:t>Physical change occurs when substance just change physical form but don’t change what they are.  If I folded a piece of paper, did I change what it was? No.  If I tore it down the middle, did I change what it was (and don’t say yes, because it’s two pieces of paper now)?  No.  In both cases it was still paper.  The example given is ice melting.  What is ice?  Frozen water.  If it melts, what is it?  Water.  In either physical state, it is still water. </a:t>
            </a:r>
          </a:p>
          <a:p>
            <a:pPr eaLnBrk="1" hangingPunct="1"/>
            <a:r>
              <a:rPr lang="en-US" sz="1000" smtClean="0"/>
              <a:t>Chemical change however involves a substance changing from one to another.  Most of this class will involve the discussion of chemical change, which can also be called chemical reaction.  If I took the piece(s) of paper from earlier and burn them, is the result still going to be paper?  No, I would have broken the paper down into different chemicals.  The example given concerning water involves electrolysis.  Electrolysis is a process that uses electricity to break water down into the elements that make it up – hydrogen and oxygen.  Instead of having water at the end of the process, I would have hydrogen gas and oxygen gas.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7CA225F0-3960-447E-BD1A-8AC7C39A78AA}" type="slidenum">
              <a:rPr lang="en-US" u="none" smtClean="0"/>
              <a:pPr eaLnBrk="1" hangingPunct="1"/>
              <a:t>73</a:t>
            </a:fld>
            <a:endParaRPr lang="en-US" u="none"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marL="228600" indent="-228600" eaLnBrk="1" hangingPunct="1"/>
            <a:r>
              <a:rPr lang="en-US" smtClean="0"/>
              <a:t>Let’s go through the following examples to determine whether each situation involves a chemical change or a physical change.</a:t>
            </a:r>
          </a:p>
          <a:p>
            <a:pPr marL="228600" indent="-228600" eaLnBrk="1" hangingPunct="1">
              <a:buFontTx/>
              <a:buAutoNum type="alphaLcParenR"/>
            </a:pPr>
            <a:r>
              <a:rPr lang="en-US" smtClean="0"/>
              <a:t>Frost forming is simply the water vapor in the air condensing into a solid form.  It is still water so this is a </a:t>
            </a:r>
            <a:r>
              <a:rPr lang="en-US" u="sng" smtClean="0"/>
              <a:t>physical</a:t>
            </a:r>
            <a:r>
              <a:rPr lang="en-US" smtClean="0"/>
              <a:t> change.</a:t>
            </a:r>
          </a:p>
          <a:p>
            <a:pPr marL="228600" indent="-228600" eaLnBrk="1" hangingPunct="1">
              <a:buFontTx/>
              <a:buAutoNum type="alphaLcParenR"/>
            </a:pPr>
            <a:r>
              <a:rPr lang="en-US" smtClean="0"/>
              <a:t>The seed absorbs the water and fertilizer and uses sunlight to develop into something else.  Those individual components are no longer present. Therefore, this is a </a:t>
            </a:r>
            <a:r>
              <a:rPr lang="en-US" u="sng" smtClean="0"/>
              <a:t>chemical</a:t>
            </a:r>
            <a:r>
              <a:rPr lang="en-US" smtClean="0"/>
              <a:t> change.</a:t>
            </a:r>
          </a:p>
          <a:p>
            <a:pPr marL="228600" indent="-228600" eaLnBrk="1" hangingPunct="1">
              <a:buFontTx/>
              <a:buAutoNum type="alphaLcParenR"/>
            </a:pPr>
            <a:r>
              <a:rPr lang="en-US" smtClean="0"/>
              <a:t>The dynamite is a single substance that breaks down into a set of gases – no longer dynamite. Therefore, this is a </a:t>
            </a:r>
            <a:r>
              <a:rPr lang="en-US" u="sng" smtClean="0"/>
              <a:t>chemical</a:t>
            </a:r>
            <a:r>
              <a:rPr lang="en-US" smtClean="0"/>
              <a:t> change.</a:t>
            </a:r>
          </a:p>
          <a:p>
            <a:pPr marL="228600" indent="-228600" eaLnBrk="1" hangingPunct="1">
              <a:buFontTx/>
              <a:buAutoNum type="alphaLcParenR"/>
            </a:pPr>
            <a:r>
              <a:rPr lang="en-US" smtClean="0"/>
              <a:t>This is what changing into a gas, but it is still water.  Therefore, this is a </a:t>
            </a:r>
            <a:r>
              <a:rPr lang="en-US" u="sng" smtClean="0"/>
              <a:t>physical</a:t>
            </a:r>
            <a:r>
              <a:rPr lang="en-US" smtClean="0"/>
              <a:t> change.</a:t>
            </a:r>
          </a:p>
          <a:p>
            <a:pPr marL="228600" indent="-228600" eaLnBrk="1" hangingPunct="1">
              <a:buFontTx/>
              <a:buAutoNum type="alphaLcParenR"/>
            </a:pPr>
            <a:r>
              <a:rPr lang="en-US" smtClean="0"/>
              <a:t>The components of air react with the silver to form a compound that wasn’t present before.  Therefore, this is a </a:t>
            </a:r>
            <a:r>
              <a:rPr lang="en-US" u="sng" smtClean="0"/>
              <a:t>chemical</a:t>
            </a:r>
            <a:r>
              <a:rPr lang="en-US" smtClean="0"/>
              <a:t> change.</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C62E7963-DD85-41F6-B874-22C18BBE4DA0}" type="slidenum">
              <a:rPr lang="en-US" u="none" smtClean="0"/>
              <a:pPr eaLnBrk="1" hangingPunct="1"/>
              <a:t>74</a:t>
            </a:fld>
            <a:endParaRPr lang="en-US" u="none"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r>
              <a:rPr lang="en-US" smtClean="0"/>
              <a:t>A property of matter is simply information that is used to describe and define the substance.</a:t>
            </a:r>
          </a:p>
          <a:p>
            <a:pPr eaLnBrk="1" hangingPunct="1"/>
            <a:r>
              <a:rPr lang="en-US" smtClean="0"/>
              <a:t>	</a:t>
            </a:r>
          </a:p>
          <a:p>
            <a:pPr eaLnBrk="1" hangingPunct="1"/>
            <a:r>
              <a:rPr lang="en-US" smtClean="0"/>
              <a:t>Physical properties are things that a substance has all by itself.  For example, the color of your shirt is a physical property or the density of a gold necklace.</a:t>
            </a:r>
          </a:p>
          <a:p>
            <a:pPr eaLnBrk="1" hangingPunct="1"/>
            <a:r>
              <a:rPr lang="en-US" smtClean="0"/>
              <a:t>Chemical properties are exhibited when a substance changes or interacts with something else.  By itself, we would never know how flammable this podium is.  We have to introduce a spark or flame to see this property.  Likewise,  bleach by itself is pretty harmless. However, when we mix it with clothing we can see some of its chemical properties.</a:t>
            </a:r>
          </a:p>
          <a:p>
            <a:pPr eaLnBrk="1" hangingPunct="1"/>
            <a:r>
              <a:rPr lang="en-US" smtClean="0"/>
              <a:t>Extensive properties have to do with amount.  Examples are mass and volume.  Something is an extensive property if it changes with how much of the substance there is.</a:t>
            </a:r>
          </a:p>
          <a:p>
            <a:pPr eaLnBrk="1" hangingPunct="1"/>
            <a:r>
              <a:rPr lang="en-US" smtClean="0"/>
              <a:t>Intensive properties, on the other hand, do not rely on the amount of substance present, e.g. density and temperature.  Regardless of how big or small you are, your temperature should be around 98.6 degrees Fahrenheit for your entire body.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6068CCF2-F190-4D0D-9E11-1160123096EB}" type="slidenum">
              <a:rPr lang="en-US" u="none" smtClean="0"/>
              <a:pPr eaLnBrk="1" hangingPunct="1"/>
              <a:t>75</a:t>
            </a:fld>
            <a:endParaRPr lang="en-US" u="none"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9159BF3E-B129-4A50-80BE-847FFC6F5564}" type="slidenum">
              <a:rPr lang="en-US" u="none" smtClean="0"/>
              <a:pPr eaLnBrk="1" hangingPunct="1"/>
              <a:t>76</a:t>
            </a:fld>
            <a:endParaRPr lang="en-US" u="none"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p:spPr>
        <p:txBody>
          <a:bodyPr/>
          <a:lstStyle/>
          <a:p>
            <a:pPr eaLnBrk="1" hangingPunct="1"/>
            <a:r>
              <a:rPr lang="en-US" smtClean="0"/>
              <a:t>These are the three states of matter that you have been hearing about since you were in elementary school.  It is important that you be able to understand the differences between the states and how that affects a substances properties.  Solid substance do not have to be as hard as this podium.  A pillow for instance is a solid.  The quality of a solid is that it is a fixed shape that does not conform to the container it is in. </a:t>
            </a:r>
          </a:p>
          <a:p>
            <a:pPr eaLnBrk="1" hangingPunct="1"/>
            <a:r>
              <a:rPr lang="en-US" smtClean="0"/>
              <a:t>A liquid does conform to the shape of its container.  We see that every day in our drinks as water we pour into a glass or bottle holds the shape of whatever it is we put it into.  A gas will also take the shape of the container it is in, but there are a few key differences between gases and liquids.  A liquid will only fill a container according to the volume of liquid present while a gas, regardless of the amount will spread out and fill a container entirely.  A liquid will have a surface to it while you cannot tell accurately where a gas “begins”.</a:t>
            </a:r>
          </a:p>
          <a:p>
            <a:pPr eaLnBrk="1" hangingPunct="1"/>
            <a:r>
              <a:rPr lang="en-US" b="1" smtClean="0"/>
              <a:t>Have three bottles – put a small block in one, water in another, and “air” in the third.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DF144131-F9E0-4E9C-A2AA-357168783450}" type="slidenum">
              <a:rPr lang="en-US" u="none" smtClean="0"/>
              <a:pPr eaLnBrk="1" hangingPunct="1"/>
              <a:t>7</a:t>
            </a:fld>
            <a:endParaRPr lang="en-US" u="none"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F0B5EAC0-E000-4996-9D35-698AD1254645}" type="slidenum">
              <a:rPr lang="en-US" u="none" smtClean="0"/>
              <a:pPr eaLnBrk="1" hangingPunct="1"/>
              <a:t>77</a:t>
            </a:fld>
            <a:endParaRPr lang="en-US" u="none"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821C2C9B-75B3-4884-8E0C-2FFB7456B697}" type="slidenum">
              <a:rPr lang="en-US" u="none" smtClean="0"/>
              <a:pPr eaLnBrk="1" hangingPunct="1"/>
              <a:t>78</a:t>
            </a:fld>
            <a:endParaRPr lang="en-US" u="none"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914400" y="4343400"/>
            <a:ext cx="5029200" cy="4114800"/>
          </a:xfrm>
          <a:noFill/>
        </p:spPr>
        <p:txBody>
          <a:bodyPr/>
          <a:lstStyle/>
          <a:p>
            <a:pPr eaLnBrk="1" hangingPunct="1"/>
            <a:r>
              <a:rPr lang="en-US" sz="1400" b="1" smtClean="0"/>
              <a:t>The three common phases (or states) of matter are gas, liquid, and solid</a:t>
            </a:r>
          </a:p>
          <a:p>
            <a:pPr eaLnBrk="1" hangingPunct="1"/>
            <a:endParaRPr lang="en-US" sz="500" b="1" smtClean="0"/>
          </a:p>
          <a:p>
            <a:pPr lvl="1" eaLnBrk="1" hangingPunct="1"/>
            <a:r>
              <a:rPr lang="en-US" smtClean="0"/>
              <a:t>1. </a:t>
            </a:r>
            <a:r>
              <a:rPr lang="en-US" b="1" i="1" smtClean="0"/>
              <a:t>Gases</a:t>
            </a:r>
          </a:p>
          <a:p>
            <a:pPr lvl="2" eaLnBrk="1" hangingPunct="1"/>
            <a:r>
              <a:rPr lang="en-US" smtClean="0"/>
              <a:t>       a. Have the lowest density of the three states of matter</a:t>
            </a:r>
          </a:p>
          <a:p>
            <a:pPr lvl="2" eaLnBrk="1" hangingPunct="1"/>
            <a:r>
              <a:rPr lang="en-US" smtClean="0"/>
              <a:t>       b. Are highly compressible</a:t>
            </a:r>
          </a:p>
          <a:p>
            <a:pPr lvl="2" eaLnBrk="1" hangingPunct="1"/>
            <a:r>
              <a:rPr lang="en-US" smtClean="0"/>
              <a:t>       c. Completely fill any container in which they are placed</a:t>
            </a:r>
          </a:p>
          <a:p>
            <a:pPr lvl="2" eaLnBrk="1" hangingPunct="1"/>
            <a:r>
              <a:rPr lang="en-US" smtClean="0"/>
              <a:t>       d. Their intermolecular forces are weak</a:t>
            </a:r>
          </a:p>
          <a:p>
            <a:pPr lvl="2" eaLnBrk="1" hangingPunct="1"/>
            <a:r>
              <a:rPr lang="en-US" smtClean="0"/>
              <a:t>       e. Molecules are constantly moving independently of the other molecules present</a:t>
            </a:r>
          </a:p>
          <a:p>
            <a:pPr lvl="2" eaLnBrk="1" hangingPunct="1"/>
            <a:endParaRPr lang="en-US" sz="700" smtClean="0"/>
          </a:p>
          <a:p>
            <a:pPr lvl="1" eaLnBrk="1" hangingPunct="1"/>
            <a:r>
              <a:rPr lang="en-US" smtClean="0"/>
              <a:t>2. </a:t>
            </a:r>
            <a:r>
              <a:rPr lang="en-US" b="1" i="1" smtClean="0"/>
              <a:t>Solids</a:t>
            </a:r>
          </a:p>
          <a:p>
            <a:pPr lvl="2" eaLnBrk="1" hangingPunct="1"/>
            <a:r>
              <a:rPr lang="en-US" smtClean="0"/>
              <a:t>       a. Dense</a:t>
            </a:r>
          </a:p>
          <a:p>
            <a:pPr lvl="2" eaLnBrk="1" hangingPunct="1"/>
            <a:r>
              <a:rPr lang="en-US" smtClean="0"/>
              <a:t>       b. Rigid</a:t>
            </a:r>
          </a:p>
          <a:p>
            <a:pPr lvl="2" eaLnBrk="1" hangingPunct="1"/>
            <a:r>
              <a:rPr lang="en-US" smtClean="0"/>
              <a:t>       c. Incompressible</a:t>
            </a:r>
          </a:p>
          <a:p>
            <a:pPr lvl="2" eaLnBrk="1" hangingPunct="1"/>
            <a:r>
              <a:rPr lang="en-US" smtClean="0"/>
              <a:t>       d. Intermolecular forces are strong</a:t>
            </a:r>
          </a:p>
          <a:p>
            <a:pPr lvl="2" eaLnBrk="1" hangingPunct="1"/>
            <a:r>
              <a:rPr lang="en-US" smtClean="0"/>
              <a:t>       e. Molecules locked in place</a:t>
            </a:r>
          </a:p>
          <a:p>
            <a:pPr lvl="2" eaLnBrk="1" hangingPunct="1"/>
            <a:endParaRPr lang="en-US" smtClean="0"/>
          </a:p>
          <a:p>
            <a:pPr lvl="1" eaLnBrk="1" hangingPunct="1"/>
            <a:r>
              <a:rPr lang="en-US" smtClean="0"/>
              <a:t>3. </a:t>
            </a:r>
            <a:r>
              <a:rPr lang="en-US" b="1" i="1" smtClean="0"/>
              <a:t>Liquids</a:t>
            </a:r>
          </a:p>
          <a:p>
            <a:pPr lvl="2" eaLnBrk="1" hangingPunct="1"/>
            <a:r>
              <a:rPr lang="en-US" smtClean="0"/>
              <a:t>        a. Dense</a:t>
            </a:r>
          </a:p>
          <a:p>
            <a:pPr lvl="2" eaLnBrk="1" hangingPunct="1"/>
            <a:r>
              <a:rPr lang="en-US" smtClean="0"/>
              <a:t>        b. Incompressible</a:t>
            </a:r>
          </a:p>
          <a:p>
            <a:pPr lvl="2" eaLnBrk="1" hangingPunct="1"/>
            <a:r>
              <a:rPr lang="en-US" smtClean="0"/>
              <a:t>        c. Flow readily to adapt to the shape of the container</a:t>
            </a:r>
          </a:p>
          <a:p>
            <a:pPr lvl="2" eaLnBrk="1" hangingPunct="1"/>
            <a:r>
              <a:rPr lang="en-US" smtClean="0"/>
              <a:t>        d. Sum of the intermolecular forces are between those of gases</a:t>
            </a:r>
          </a:p>
          <a:p>
            <a:pPr lvl="2" eaLnBrk="1" hangingPunct="1"/>
            <a:r>
              <a:rPr lang="en-US" smtClean="0"/>
              <a:t>		and solids</a:t>
            </a:r>
          </a:p>
          <a:p>
            <a:pPr eaLnBrk="1" hangingPunct="1"/>
            <a:endParaRPr lang="en-US" smtClean="0"/>
          </a:p>
          <a:p>
            <a:pPr eaLnBrk="1" hangingPunct="1"/>
            <a:r>
              <a:rPr lang="en-US" smtClean="0"/>
              <a:t>•   The state of a given substance depends strongly on conditions</a:t>
            </a:r>
          </a:p>
          <a:p>
            <a:pPr eaLnBrk="1" hangingPunct="1"/>
            <a:r>
              <a:rPr lang="en-US" smtClean="0"/>
              <a:t>   </a:t>
            </a:r>
          </a:p>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85AE37BE-BAFB-4B11-9161-968E0DAD118E}" type="slidenum">
              <a:rPr lang="en-US" u="none" smtClean="0"/>
              <a:pPr eaLnBrk="1" hangingPunct="1"/>
              <a:t>79</a:t>
            </a:fld>
            <a:endParaRPr lang="en-US" u="none"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914400" y="4343400"/>
            <a:ext cx="5029200" cy="4114800"/>
          </a:xfrm>
          <a:noFill/>
        </p:spPr>
        <p:txBody>
          <a:bodyPr/>
          <a:lstStyle/>
          <a:p>
            <a:pPr eaLnBrk="1" hangingPunct="1"/>
            <a:r>
              <a:rPr lang="en-US" smtClean="0"/>
              <a:t>Solid, Liquid, Gas are the three states of matter we will deal with.</a:t>
            </a:r>
          </a:p>
          <a:p>
            <a:pPr eaLnBrk="1" hangingPunct="1"/>
            <a:r>
              <a:rPr lang="en-US" smtClean="0"/>
              <a:t>Plasma and Neutron star are also states of matter.</a:t>
            </a:r>
          </a:p>
          <a:p>
            <a:pPr eaLnBrk="1" hangingPunct="1"/>
            <a:endParaRPr lang="en-US" smtClean="0"/>
          </a:p>
          <a:p>
            <a:pPr eaLnBrk="1" hangingPunct="1"/>
            <a:r>
              <a:rPr lang="en-US" smtClean="0"/>
              <a:t>For more information about plasma and neutron stars try the following links:</a:t>
            </a:r>
          </a:p>
          <a:p>
            <a:pPr eaLnBrk="1" hangingPunct="1"/>
            <a:r>
              <a:rPr lang="en-US" smtClean="0"/>
              <a:t>	Coalition for Plasma Science – What is plasma?</a:t>
            </a:r>
          </a:p>
          <a:p>
            <a:pPr eaLnBrk="1" hangingPunct="1"/>
            <a:r>
              <a:rPr lang="en-US" smtClean="0"/>
              <a:t>		http://www.plasmacoalition.org/what.htm</a:t>
            </a:r>
          </a:p>
          <a:p>
            <a:pPr eaLnBrk="1" hangingPunct="1"/>
            <a:endParaRPr lang="en-US" smtClean="0"/>
          </a:p>
          <a:p>
            <a:pPr eaLnBrk="1" hangingPunct="1"/>
            <a:r>
              <a:rPr lang="en-US" smtClean="0"/>
              <a:t>	Neutron Stars and Pulsars – Introduction</a:t>
            </a:r>
          </a:p>
          <a:p>
            <a:pPr eaLnBrk="1" hangingPunct="1"/>
            <a:r>
              <a:rPr lang="en-US" smtClean="0"/>
              <a:t>		http://imagine.gsfc.nasa.gov/cgi-bin/print.pl</a:t>
            </a:r>
          </a:p>
          <a:p>
            <a:pPr eaLnBrk="1" hangingPunct="1"/>
            <a:endParaRPr lang="en-US" smtClean="0"/>
          </a:p>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D14D212A-19A4-4793-B904-0A7CBD803988}" type="slidenum">
              <a:rPr lang="en-US" u="none" smtClean="0"/>
              <a:pPr eaLnBrk="1" hangingPunct="1"/>
              <a:t>80</a:t>
            </a:fld>
            <a:endParaRPr lang="en-US" u="none"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xfrm>
            <a:off x="914400" y="4343400"/>
            <a:ext cx="5029200" cy="4114800"/>
          </a:xfrm>
          <a:noFill/>
        </p:spPr>
        <p:txBody>
          <a:bodyPr/>
          <a:lstStyle/>
          <a:p>
            <a:pPr eaLnBrk="1" hangingPunct="1">
              <a:buFont typeface="Symbol" pitchFamily="18" charset="2"/>
              <a:buNone/>
            </a:pPr>
            <a:r>
              <a:rPr lang="en-US" sz="1800" b="1" smtClean="0">
                <a:sym typeface="Symbol" pitchFamily="18" charset="2"/>
              </a:rPr>
              <a:t>Forms of energy</a:t>
            </a:r>
            <a:endParaRPr lang="en-US" sz="600" b="1" smtClean="0">
              <a:sym typeface="Symbol" pitchFamily="18" charset="2"/>
            </a:endParaRPr>
          </a:p>
          <a:p>
            <a:pPr eaLnBrk="1" hangingPunct="1">
              <a:buFont typeface="Symbol" pitchFamily="18" charset="2"/>
              <a:buNone/>
            </a:pPr>
            <a:r>
              <a:rPr lang="en-US" sz="1400" b="1" smtClean="0">
                <a:sym typeface="Symbol" pitchFamily="18" charset="2"/>
              </a:rPr>
              <a:t>       </a:t>
            </a:r>
            <a:r>
              <a:rPr lang="en-US" smtClean="0">
                <a:sym typeface="Symbol" pitchFamily="18" charset="2"/>
              </a:rPr>
              <a:t>1. </a:t>
            </a:r>
            <a:r>
              <a:rPr lang="en-US" b="1" i="1" smtClean="0">
                <a:sym typeface="Symbol" pitchFamily="18" charset="2"/>
              </a:rPr>
              <a:t>Radiant</a:t>
            </a:r>
            <a:r>
              <a:rPr lang="en-US" smtClean="0">
                <a:sym typeface="Symbol" pitchFamily="18" charset="2"/>
              </a:rPr>
              <a:t> — energy in light, microwaves, and radio waves</a:t>
            </a:r>
            <a:endParaRPr lang="en-US" sz="600" smtClean="0">
              <a:sym typeface="Symbol" pitchFamily="18" charset="2"/>
            </a:endParaRPr>
          </a:p>
          <a:p>
            <a:pPr eaLnBrk="1" hangingPunct="1">
              <a:buFont typeface="Symbol" pitchFamily="18" charset="2"/>
              <a:buNone/>
            </a:pPr>
            <a:r>
              <a:rPr lang="en-US" smtClean="0">
                <a:sym typeface="Symbol" pitchFamily="18" charset="2"/>
              </a:rPr>
              <a:t>       2.</a:t>
            </a:r>
            <a:r>
              <a:rPr lang="en-US" b="1" i="1" smtClean="0">
                <a:sym typeface="Symbol" pitchFamily="18" charset="2"/>
              </a:rPr>
              <a:t> Thermal </a:t>
            </a:r>
            <a:r>
              <a:rPr lang="en-US" smtClean="0">
                <a:sym typeface="Symbol" pitchFamily="18" charset="2"/>
              </a:rPr>
              <a:t>— results from atomic and molecular motion </a:t>
            </a:r>
          </a:p>
          <a:p>
            <a:pPr eaLnBrk="1" hangingPunct="1">
              <a:buFont typeface="Symbol" pitchFamily="18" charset="2"/>
              <a:buNone/>
            </a:pPr>
            <a:r>
              <a:rPr lang="en-US" smtClean="0">
                <a:sym typeface="Symbol" pitchFamily="18" charset="2"/>
              </a:rPr>
              <a:t>            – </a:t>
            </a:r>
            <a:r>
              <a:rPr lang="en-US" b="1" smtClean="0">
                <a:sym typeface="Symbol" pitchFamily="18" charset="2"/>
              </a:rPr>
              <a:t>Temperature</a:t>
            </a:r>
            <a:r>
              <a:rPr lang="en-US" smtClean="0">
                <a:sym typeface="Symbol" pitchFamily="18" charset="2"/>
              </a:rPr>
              <a:t> of an object is a measure of the thermal energy content</a:t>
            </a:r>
            <a:endParaRPr lang="en-US" sz="600" smtClean="0">
              <a:sym typeface="Symbol" pitchFamily="18" charset="2"/>
            </a:endParaRPr>
          </a:p>
          <a:p>
            <a:pPr eaLnBrk="1" hangingPunct="1">
              <a:buFont typeface="Symbol" pitchFamily="18" charset="2"/>
              <a:buNone/>
            </a:pPr>
            <a:r>
              <a:rPr lang="en-US" smtClean="0">
                <a:sym typeface="Symbol" pitchFamily="18" charset="2"/>
              </a:rPr>
              <a:t>       3. </a:t>
            </a:r>
            <a:r>
              <a:rPr lang="en-US" b="1" i="1" smtClean="0">
                <a:sym typeface="Symbol" pitchFamily="18" charset="2"/>
              </a:rPr>
              <a:t>Chemical </a:t>
            </a:r>
            <a:r>
              <a:rPr lang="en-US" smtClean="0">
                <a:sym typeface="Symbol" pitchFamily="18" charset="2"/>
              </a:rPr>
              <a:t>— results from the particular arrangement of atoms in a chemical compound; heat and light produced in this reaction due to energy released during the breaking and reforming of chemical bonds</a:t>
            </a:r>
            <a:endParaRPr lang="en-US" sz="600" smtClean="0">
              <a:sym typeface="Symbol" pitchFamily="18" charset="2"/>
            </a:endParaRPr>
          </a:p>
          <a:p>
            <a:pPr eaLnBrk="1" hangingPunct="1">
              <a:buFont typeface="Symbol" pitchFamily="18" charset="2"/>
              <a:buNone/>
            </a:pPr>
            <a:r>
              <a:rPr lang="en-US" smtClean="0">
                <a:sym typeface="Symbol" pitchFamily="18" charset="2"/>
              </a:rPr>
              <a:t>       4. </a:t>
            </a:r>
            <a:r>
              <a:rPr lang="en-US" b="1" i="1" smtClean="0">
                <a:sym typeface="Symbol" pitchFamily="18" charset="2"/>
              </a:rPr>
              <a:t>Nuclear </a:t>
            </a:r>
            <a:r>
              <a:rPr lang="en-US" smtClean="0">
                <a:sym typeface="Symbol" pitchFamily="18" charset="2"/>
              </a:rPr>
              <a:t>— released when particles in the nucleus of the atoms are rearranged</a:t>
            </a:r>
            <a:endParaRPr lang="en-US" sz="600" smtClean="0">
              <a:sym typeface="Symbol" pitchFamily="18" charset="2"/>
            </a:endParaRPr>
          </a:p>
          <a:p>
            <a:pPr eaLnBrk="1" hangingPunct="1">
              <a:buFont typeface="Symbol" pitchFamily="18" charset="2"/>
              <a:buNone/>
            </a:pPr>
            <a:r>
              <a:rPr lang="en-US" smtClean="0">
                <a:sym typeface="Symbol" pitchFamily="18" charset="2"/>
              </a:rPr>
              <a:t>       5. </a:t>
            </a:r>
            <a:r>
              <a:rPr lang="en-US" b="1" i="1" smtClean="0">
                <a:sym typeface="Symbol" pitchFamily="18" charset="2"/>
              </a:rPr>
              <a:t>Electrical </a:t>
            </a:r>
            <a:r>
              <a:rPr lang="en-US" smtClean="0">
                <a:sym typeface="Symbol" pitchFamily="18" charset="2"/>
              </a:rPr>
              <a:t>— due to the flow of electrically</a:t>
            </a:r>
            <a:r>
              <a:rPr lang="en-US" sz="1400" smtClean="0">
                <a:sym typeface="Symbol" pitchFamily="18" charset="2"/>
              </a:rPr>
              <a:t> </a:t>
            </a:r>
            <a:r>
              <a:rPr lang="en-US" smtClean="0">
                <a:sym typeface="Symbol" pitchFamily="18" charset="2"/>
              </a:rPr>
              <a:t>charged</a:t>
            </a:r>
            <a:r>
              <a:rPr lang="en-US" sz="1400" smtClean="0">
                <a:sym typeface="Symbol" pitchFamily="18" charset="2"/>
              </a:rPr>
              <a:t> </a:t>
            </a:r>
            <a:r>
              <a:rPr lang="en-US" smtClean="0">
                <a:sym typeface="Symbol" pitchFamily="18" charset="2"/>
              </a:rPr>
              <a:t>particles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1B6BDB23-A6D0-493C-8483-E7717336C3AD}" type="slidenum">
              <a:rPr lang="en-US" u="none" smtClean="0"/>
              <a:pPr eaLnBrk="1" hangingPunct="1"/>
              <a:t>81</a:t>
            </a:fld>
            <a:endParaRPr lang="en-US" u="none"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pPr eaLnBrk="1" hangingPunct="1">
              <a:lnSpc>
                <a:spcPct val="80000"/>
              </a:lnSpc>
            </a:pPr>
            <a:r>
              <a:rPr lang="en-US" sz="800" smtClean="0"/>
              <a:t>Energy – very very important concept.  This is how we move our bodies to do anything, this is how all our electronics and transportation methods operate.  Energy is what keeps the universe “moving”.  The definition as the “ability to do work” simply means that energy is the capability to perform any task, whether it is our traditional idea of work such as carrying something, or the smallest of chemical processes.  Energy is required.</a:t>
            </a:r>
          </a:p>
          <a:p>
            <a:pPr eaLnBrk="1" hangingPunct="1">
              <a:lnSpc>
                <a:spcPct val="80000"/>
              </a:lnSpc>
            </a:pPr>
            <a:endParaRPr lang="en-US" sz="800" smtClean="0"/>
          </a:p>
          <a:p>
            <a:pPr eaLnBrk="1" hangingPunct="1">
              <a:lnSpc>
                <a:spcPct val="80000"/>
              </a:lnSpc>
            </a:pPr>
            <a:r>
              <a:rPr lang="en-US" sz="800" smtClean="0"/>
              <a:t>Potential energy – we see this a lot in our every day life. The easiest way to think about this practically is that this is energy due to height.  For instance, if I hold this marker over the desk by about two inches, it has a certain potential energy. However, if I raise it up so it is several feet above the desk, I have increased the potential energy.  The higher marker will hit the desk with much more force than the lower marker because of the potential energy it contained and subsequently released. Think about this on a pendulum ride.  When the ride reaches the “top” of either side, it stops for just a split second.  The energy in the ride at that point is potential energy.</a:t>
            </a:r>
          </a:p>
          <a:p>
            <a:pPr eaLnBrk="1" hangingPunct="1">
              <a:lnSpc>
                <a:spcPct val="80000"/>
              </a:lnSpc>
            </a:pPr>
            <a:endParaRPr lang="en-US" sz="800" smtClean="0"/>
          </a:p>
          <a:p>
            <a:pPr eaLnBrk="1" hangingPunct="1">
              <a:lnSpc>
                <a:spcPct val="80000"/>
              </a:lnSpc>
            </a:pPr>
            <a:r>
              <a:rPr lang="en-US" sz="800" smtClean="0"/>
              <a:t>Kinetic energy is the energy that is due to motion of an object.  If an object is moving, it has some amount of kinetic energy.  When I dropped the marker earlier, the potential energy that it had was converted into kinetic energy.  The marker with the greater amount of potential energy had a similarly greater amount of kinetic energy.  When that pendulum ride swings through its arc, it is exhibiting kinetic energy.  </a:t>
            </a:r>
          </a:p>
          <a:p>
            <a:pPr eaLnBrk="1" hangingPunct="1">
              <a:lnSpc>
                <a:spcPct val="80000"/>
              </a:lnSpc>
            </a:pPr>
            <a:endParaRPr lang="en-US" sz="800" smtClean="0"/>
          </a:p>
          <a:p>
            <a:pPr eaLnBrk="1" hangingPunct="1">
              <a:lnSpc>
                <a:spcPct val="80000"/>
              </a:lnSpc>
            </a:pPr>
            <a:r>
              <a:rPr lang="en-US" sz="800" smtClean="0"/>
              <a:t>Total energy is simply a combination of potential and kinetic energy.  An object does not have to have just one or the other.  Most things have a combination.</a:t>
            </a:r>
          </a:p>
          <a:p>
            <a:pPr eaLnBrk="1" hangingPunct="1">
              <a:lnSpc>
                <a:spcPct val="80000"/>
              </a:lnSpc>
            </a:pPr>
            <a:endParaRPr lang="en-US" sz="800" smtClean="0"/>
          </a:p>
          <a:p>
            <a:pPr eaLnBrk="1" hangingPunct="1">
              <a:lnSpc>
                <a:spcPct val="80000"/>
              </a:lnSpc>
            </a:pPr>
            <a:r>
              <a:rPr lang="en-US" sz="800" smtClean="0"/>
              <a:t>1</a:t>
            </a:r>
            <a:r>
              <a:rPr lang="en-US" sz="800" baseline="30000" smtClean="0"/>
              <a:t>st</a:t>
            </a:r>
            <a:r>
              <a:rPr lang="en-US" sz="800" smtClean="0"/>
              <a:t> law of thermodynamics – sounds like a big deal (which it is) that you would only care about in school.  However, this law is vital to understanding why things work like they do. This law says that energy cannot be destroyed.  Thus, there is the exact same amount of energy in the universe today as there was millions and billions of years ago.  It is in many different forms that are ever changes, but the quantity remains the same.  Let’s examine this.  When I raised the marker up and said I had increased the potential energy, did I create energy?  No, I had to expend some of my own energy to raise the marker up against gravity. Thus, some of my energy was converted to the potential energy of the marker.  What about when the marker hit the ground?  Did that energy disappear?  No, it was transferred into the surface it hit.  Now I know you didn’t see anything groundbreaking when it hit, but that’s because the desk could absorb such a small amount of energy and transfer it on to the ground without being affected.  What if I had taken a huge stack of textbooks and dropped them.  Could you see the effect of the transfer of energy then?  We see the transfer of energy when a car traveling along with kinetic energy hits an object or vehicle.  That energy is transferred to the object and we feel the results of the transfer.  When we eat food, we convert the energy within the food to energy within our own bodies. This concept is something you must remember: Energy cannot be destroyed!!! It is somewhere out there.</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2866B3F5-CA4E-4613-B871-CD404BF6712B}" type="slidenum">
              <a:rPr lang="en-US" u="none" smtClean="0"/>
              <a:pPr eaLnBrk="1" hangingPunct="1"/>
              <a:t>82</a:t>
            </a:fld>
            <a:endParaRPr lang="en-US" u="none"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C963AE4E-AC87-41D0-8867-0E0F347B9605}" type="slidenum">
              <a:rPr lang="en-US" u="none" smtClean="0"/>
              <a:pPr eaLnBrk="1" hangingPunct="1"/>
              <a:t>83</a:t>
            </a:fld>
            <a:endParaRPr lang="en-US" u="none"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914400" y="4343400"/>
            <a:ext cx="5029200" cy="4114800"/>
          </a:xfrm>
          <a:noFill/>
        </p:spPr>
        <p:txBody>
          <a:bodyPr/>
          <a:lstStyle/>
          <a:p>
            <a:pPr eaLnBrk="1" hangingPunct="1">
              <a:buFont typeface="Symbol" pitchFamily="18" charset="2"/>
              <a:buNone/>
            </a:pPr>
            <a:r>
              <a:rPr lang="en-US" b="1" smtClean="0">
                <a:sym typeface="Symbol" pitchFamily="18" charset="2"/>
              </a:rPr>
              <a:t>Potential energy</a:t>
            </a:r>
          </a:p>
          <a:p>
            <a:pPr lvl="1" eaLnBrk="1" hangingPunct="1">
              <a:buFont typeface="Symbol" pitchFamily="18" charset="2"/>
              <a:buNone/>
            </a:pPr>
            <a:r>
              <a:rPr lang="en-US" b="1" smtClean="0">
                <a:sym typeface="Symbol" pitchFamily="18" charset="2"/>
              </a:rPr>
              <a:t>   </a:t>
            </a:r>
            <a:r>
              <a:rPr lang="en-US" smtClean="0">
                <a:sym typeface="Symbol" pitchFamily="18" charset="2"/>
              </a:rPr>
              <a:t>– Energy stored</a:t>
            </a:r>
            <a:r>
              <a:rPr lang="en-US" b="1" smtClean="0">
                <a:sym typeface="Symbol" pitchFamily="18" charset="2"/>
              </a:rPr>
              <a:t> </a:t>
            </a:r>
            <a:r>
              <a:rPr lang="en-US" smtClean="0">
                <a:sym typeface="Symbol" pitchFamily="18" charset="2"/>
              </a:rPr>
              <a:t>in an object because of the relative positions or orientations of its components</a:t>
            </a:r>
          </a:p>
          <a:p>
            <a:pPr lvl="1" eaLnBrk="1" hangingPunct="1">
              <a:buFont typeface="Symbol" pitchFamily="18" charset="2"/>
              <a:buNone/>
            </a:pPr>
            <a:r>
              <a:rPr lang="en-US" smtClean="0">
                <a:sym typeface="Symbol" pitchFamily="18" charset="2"/>
              </a:rPr>
              <a:t>- Gravitational potential energy formula = m*g*h</a:t>
            </a:r>
          </a:p>
          <a:p>
            <a:pPr eaLnBrk="1" hangingPunct="1">
              <a:buFont typeface="Symbol" pitchFamily="18" charset="2"/>
              <a:buNone/>
            </a:pPr>
            <a:endParaRPr lang="en-US" sz="500" smtClean="0">
              <a:sym typeface="Symbol" pitchFamily="18" charset="2"/>
            </a:endParaRPr>
          </a:p>
          <a:p>
            <a:pPr eaLnBrk="1" hangingPunct="1">
              <a:buFont typeface="Symbol" pitchFamily="18" charset="2"/>
              <a:buNone/>
            </a:pPr>
            <a:r>
              <a:rPr lang="en-US" b="1" smtClean="0">
                <a:sym typeface="Symbol" pitchFamily="18" charset="2"/>
              </a:rPr>
              <a:t>Kinetic energy</a:t>
            </a:r>
          </a:p>
          <a:p>
            <a:pPr lvl="1" eaLnBrk="1" hangingPunct="1">
              <a:buFont typeface="Symbol" pitchFamily="18" charset="2"/>
              <a:buNone/>
            </a:pPr>
            <a:r>
              <a:rPr lang="en-US" sz="1000" smtClean="0">
                <a:sym typeface="Symbol" pitchFamily="18" charset="2"/>
              </a:rPr>
              <a:t>    </a:t>
            </a:r>
            <a:r>
              <a:rPr lang="en-US" smtClean="0">
                <a:sym typeface="Symbol" pitchFamily="18" charset="2"/>
              </a:rPr>
              <a:t>– Energy due to the motion of an object</a:t>
            </a:r>
          </a:p>
          <a:p>
            <a:pPr lvl="1" eaLnBrk="1" hangingPunct="1">
              <a:buFont typeface="Symbol" pitchFamily="18" charset="2"/>
              <a:buNone/>
            </a:pPr>
            <a:endParaRPr lang="en-US" smtClean="0">
              <a:sym typeface="Symbol" pitchFamily="18" charset="2"/>
            </a:endParaRPr>
          </a:p>
          <a:p>
            <a:pPr eaLnBrk="1" hangingPunct="1">
              <a:buFont typeface="Symbol" pitchFamily="18" charset="2"/>
              <a:buNone/>
            </a:pPr>
            <a:r>
              <a:rPr lang="en-US" smtClean="0">
                <a:sym typeface="Symbol" pitchFamily="18" charset="2"/>
              </a:rPr>
              <a:t>Kinetic energy,</a:t>
            </a:r>
            <a:r>
              <a:rPr lang="en-US" i="1" smtClean="0">
                <a:sym typeface="Symbol" pitchFamily="18" charset="2"/>
              </a:rPr>
              <a:t> KE</a:t>
            </a:r>
            <a:r>
              <a:rPr lang="en-US" smtClean="0">
                <a:sym typeface="Symbol" pitchFamily="18" charset="2"/>
              </a:rPr>
              <a:t>, of an object is related to its mass, </a:t>
            </a:r>
            <a:r>
              <a:rPr lang="en-US" i="1" smtClean="0">
                <a:sym typeface="Symbol" pitchFamily="18" charset="2"/>
              </a:rPr>
              <a:t>m,</a:t>
            </a:r>
            <a:r>
              <a:rPr lang="en-US" smtClean="0">
                <a:sym typeface="Symbol" pitchFamily="18" charset="2"/>
              </a:rPr>
              <a:t> and velocity </a:t>
            </a:r>
            <a:r>
              <a:rPr lang="en-US" i="1" smtClean="0">
                <a:sym typeface="Symbol" pitchFamily="18" charset="2"/>
              </a:rPr>
              <a:t>v</a:t>
            </a:r>
            <a:r>
              <a:rPr lang="en-US" smtClean="0">
                <a:sym typeface="Symbol" pitchFamily="18" charset="2"/>
              </a:rPr>
              <a:t>:</a:t>
            </a:r>
          </a:p>
          <a:p>
            <a:pPr eaLnBrk="1" hangingPunct="1">
              <a:buFont typeface="Symbol" pitchFamily="18" charset="2"/>
              <a:buNone/>
            </a:pPr>
            <a:r>
              <a:rPr lang="en-US" smtClean="0">
                <a:sym typeface="Symbol" pitchFamily="18" charset="2"/>
              </a:rPr>
              <a:t>                  </a:t>
            </a:r>
            <a:r>
              <a:rPr lang="en-US" b="1" i="1" smtClean="0">
                <a:sym typeface="Symbol" pitchFamily="18" charset="2"/>
              </a:rPr>
              <a:t>KE  =  </a:t>
            </a:r>
            <a:r>
              <a:rPr lang="en-US" b="1" i="1" smtClean="0">
                <a:sym typeface="MS Reference 2" pitchFamily="2" charset="2"/>
              </a:rPr>
              <a:t>½</a:t>
            </a:r>
            <a:r>
              <a:rPr lang="en-US" b="1" i="1" smtClean="0">
                <a:sym typeface="Symbol" pitchFamily="18" charset="2"/>
              </a:rPr>
              <a:t> mv</a:t>
            </a:r>
            <a:r>
              <a:rPr lang="en-US" b="1" i="1" baseline="30000" smtClean="0">
                <a:sym typeface="Symbol" pitchFamily="18" charset="2"/>
              </a:rPr>
              <a:t>2</a:t>
            </a:r>
          </a:p>
          <a:p>
            <a:pPr eaLnBrk="1" hangingPunct="1">
              <a:buFont typeface="Symbol" pitchFamily="18" charset="2"/>
              <a:buNone/>
            </a:pPr>
            <a:r>
              <a:rPr lang="en-US" sz="500" i="1" baseline="30000" smtClean="0">
                <a:sym typeface="Symbol" pitchFamily="18" charset="2"/>
              </a:rPr>
              <a:t>                         </a:t>
            </a:r>
            <a:r>
              <a:rPr lang="en-US" sz="1400" i="1" baseline="30000" smtClean="0">
                <a:sym typeface="Symbol" pitchFamily="18" charset="2"/>
              </a:rPr>
              <a:t>              </a:t>
            </a:r>
            <a:endParaRPr lang="en-US" sz="1000" b="1" i="1" baseline="30000" smtClean="0">
              <a:sym typeface="Symbol" pitchFamily="18" charset="2"/>
            </a:endParaRPr>
          </a:p>
          <a:p>
            <a:pPr eaLnBrk="1" hangingPunct="1">
              <a:buFont typeface="Symbol" pitchFamily="18" charset="2"/>
              <a:buNone/>
            </a:pPr>
            <a:r>
              <a:rPr lang="en-US" smtClean="0">
                <a:sym typeface="Symbol" pitchFamily="18" charset="2"/>
              </a:rPr>
              <a:t>Potential energy is equivalent to work:</a:t>
            </a:r>
          </a:p>
          <a:p>
            <a:pPr eaLnBrk="1" hangingPunct="1">
              <a:buFont typeface="Symbol" pitchFamily="18" charset="2"/>
              <a:buNone/>
            </a:pPr>
            <a:r>
              <a:rPr lang="en-US" b="1" i="1" smtClean="0">
                <a:sym typeface="Symbol" pitchFamily="18" charset="2"/>
              </a:rPr>
              <a:t>               PE = Fd = mad = mgh</a:t>
            </a:r>
          </a:p>
          <a:p>
            <a:pPr lvl="1" eaLnBrk="1" hangingPunct="1">
              <a:buFont typeface="Symbol" pitchFamily="18" charset="2"/>
              <a:buNone/>
            </a:pPr>
            <a:r>
              <a:rPr lang="en-US" i="1" smtClean="0">
                <a:sym typeface="Symbol" pitchFamily="18" charset="2"/>
              </a:rPr>
              <a:t>     m = mass, g = gravity (9.81 m/s</a:t>
            </a:r>
            <a:r>
              <a:rPr lang="en-US" i="1" baseline="30000" smtClean="0">
                <a:sym typeface="Symbol" pitchFamily="18" charset="2"/>
              </a:rPr>
              <a:t>2</a:t>
            </a:r>
            <a:r>
              <a:rPr lang="en-US" i="1" smtClean="0">
                <a:sym typeface="Symbol" pitchFamily="18" charset="2"/>
              </a:rPr>
              <a:t>) and h = height</a:t>
            </a:r>
            <a:endParaRPr lang="en-US" b="1" i="1" smtClean="0">
              <a:sym typeface="Symbol" pitchFamily="18" charset="2"/>
            </a:endParaRPr>
          </a:p>
          <a:p>
            <a:pPr lvl="1" eaLnBrk="1" hangingPunct="1">
              <a:buFont typeface="Symbol" pitchFamily="18" charset="2"/>
              <a:buNone/>
            </a:pPr>
            <a:endParaRPr lang="en-US" smtClean="0">
              <a:sym typeface="Symbol" pitchFamily="18" charset="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309EE06C-8E46-4FF2-84BC-5D7987A513DD}" type="slidenum">
              <a:rPr lang="en-US" u="none" smtClean="0"/>
              <a:pPr eaLnBrk="1" hangingPunct="1"/>
              <a:t>84</a:t>
            </a:fld>
            <a:endParaRPr lang="en-US" u="none"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xfrm>
            <a:off x="914400" y="4343400"/>
            <a:ext cx="5029200" cy="4114800"/>
          </a:xfrm>
          <a:noFill/>
        </p:spPr>
        <p:txBody>
          <a:bodyPr/>
          <a:lstStyle/>
          <a:p>
            <a:pPr eaLnBrk="1" hangingPunct="1">
              <a:buFont typeface="Symbol" pitchFamily="18" charset="2"/>
              <a:buNone/>
            </a:pPr>
            <a:r>
              <a:rPr lang="en-US" b="1" smtClean="0">
                <a:sym typeface="Symbol" pitchFamily="18" charset="2"/>
              </a:rPr>
              <a:t>Potential energy</a:t>
            </a:r>
          </a:p>
          <a:p>
            <a:pPr lvl="1" eaLnBrk="1" hangingPunct="1">
              <a:buFont typeface="Symbol" pitchFamily="18" charset="2"/>
              <a:buNone/>
            </a:pPr>
            <a:r>
              <a:rPr lang="en-US" b="1" smtClean="0">
                <a:sym typeface="Symbol" pitchFamily="18" charset="2"/>
              </a:rPr>
              <a:t>   </a:t>
            </a:r>
            <a:r>
              <a:rPr lang="en-US" smtClean="0">
                <a:sym typeface="Symbol" pitchFamily="18" charset="2"/>
              </a:rPr>
              <a:t>– Energy stored</a:t>
            </a:r>
            <a:r>
              <a:rPr lang="en-US" b="1" smtClean="0">
                <a:sym typeface="Symbol" pitchFamily="18" charset="2"/>
              </a:rPr>
              <a:t> </a:t>
            </a:r>
            <a:r>
              <a:rPr lang="en-US" smtClean="0">
                <a:sym typeface="Symbol" pitchFamily="18" charset="2"/>
              </a:rPr>
              <a:t>in an object because of the relative positions or orientations of its components</a:t>
            </a:r>
          </a:p>
          <a:p>
            <a:pPr lvl="1" eaLnBrk="1" hangingPunct="1">
              <a:buFont typeface="Symbol" pitchFamily="18" charset="2"/>
              <a:buNone/>
            </a:pPr>
            <a:r>
              <a:rPr lang="en-US" smtClean="0">
                <a:sym typeface="Symbol" pitchFamily="18" charset="2"/>
              </a:rPr>
              <a:t>- Gravitational potential energy formula = m*g*h</a:t>
            </a:r>
          </a:p>
          <a:p>
            <a:pPr eaLnBrk="1" hangingPunct="1">
              <a:buFont typeface="Symbol" pitchFamily="18" charset="2"/>
              <a:buNone/>
            </a:pPr>
            <a:endParaRPr lang="en-US" sz="500" smtClean="0">
              <a:sym typeface="Symbol" pitchFamily="18" charset="2"/>
            </a:endParaRPr>
          </a:p>
          <a:p>
            <a:pPr eaLnBrk="1" hangingPunct="1">
              <a:buFont typeface="Symbol" pitchFamily="18" charset="2"/>
              <a:buNone/>
            </a:pPr>
            <a:r>
              <a:rPr lang="en-US" b="1" smtClean="0">
                <a:sym typeface="Symbol" pitchFamily="18" charset="2"/>
              </a:rPr>
              <a:t>Kinetic energy</a:t>
            </a:r>
          </a:p>
          <a:p>
            <a:pPr lvl="1" eaLnBrk="1" hangingPunct="1">
              <a:buFont typeface="Symbol" pitchFamily="18" charset="2"/>
              <a:buNone/>
            </a:pPr>
            <a:r>
              <a:rPr lang="en-US" sz="1000" smtClean="0">
                <a:sym typeface="Symbol" pitchFamily="18" charset="2"/>
              </a:rPr>
              <a:t>    </a:t>
            </a:r>
            <a:r>
              <a:rPr lang="en-US" smtClean="0">
                <a:sym typeface="Symbol" pitchFamily="18" charset="2"/>
              </a:rPr>
              <a:t>– Energy due to the motion of an object</a:t>
            </a:r>
          </a:p>
          <a:p>
            <a:pPr lvl="1" eaLnBrk="1" hangingPunct="1">
              <a:buFont typeface="Symbol" pitchFamily="18" charset="2"/>
              <a:buNone/>
            </a:pPr>
            <a:endParaRPr lang="en-US" smtClean="0">
              <a:sym typeface="Symbol" pitchFamily="18" charset="2"/>
            </a:endParaRPr>
          </a:p>
          <a:p>
            <a:pPr eaLnBrk="1" hangingPunct="1">
              <a:buFont typeface="Symbol" pitchFamily="18" charset="2"/>
              <a:buNone/>
            </a:pPr>
            <a:r>
              <a:rPr lang="en-US" smtClean="0">
                <a:sym typeface="Symbol" pitchFamily="18" charset="2"/>
              </a:rPr>
              <a:t>Kinetic energy,</a:t>
            </a:r>
            <a:r>
              <a:rPr lang="en-US" i="1" smtClean="0">
                <a:sym typeface="Symbol" pitchFamily="18" charset="2"/>
              </a:rPr>
              <a:t> KE</a:t>
            </a:r>
            <a:r>
              <a:rPr lang="en-US" smtClean="0">
                <a:sym typeface="Symbol" pitchFamily="18" charset="2"/>
              </a:rPr>
              <a:t>, of an object is related to its mass, </a:t>
            </a:r>
            <a:r>
              <a:rPr lang="en-US" i="1" smtClean="0">
                <a:sym typeface="Symbol" pitchFamily="18" charset="2"/>
              </a:rPr>
              <a:t>m,</a:t>
            </a:r>
            <a:r>
              <a:rPr lang="en-US" smtClean="0">
                <a:sym typeface="Symbol" pitchFamily="18" charset="2"/>
              </a:rPr>
              <a:t> and velocity </a:t>
            </a:r>
            <a:r>
              <a:rPr lang="en-US" i="1" smtClean="0">
                <a:sym typeface="Symbol" pitchFamily="18" charset="2"/>
              </a:rPr>
              <a:t>v</a:t>
            </a:r>
            <a:r>
              <a:rPr lang="en-US" smtClean="0">
                <a:sym typeface="Symbol" pitchFamily="18" charset="2"/>
              </a:rPr>
              <a:t>:</a:t>
            </a:r>
          </a:p>
          <a:p>
            <a:pPr eaLnBrk="1" hangingPunct="1">
              <a:buFont typeface="Symbol" pitchFamily="18" charset="2"/>
              <a:buNone/>
            </a:pPr>
            <a:r>
              <a:rPr lang="en-US" smtClean="0">
                <a:sym typeface="Symbol" pitchFamily="18" charset="2"/>
              </a:rPr>
              <a:t>                  </a:t>
            </a:r>
            <a:r>
              <a:rPr lang="en-US" b="1" i="1" smtClean="0">
                <a:sym typeface="Symbol" pitchFamily="18" charset="2"/>
              </a:rPr>
              <a:t>KE  =  </a:t>
            </a:r>
            <a:r>
              <a:rPr lang="en-US" b="1" i="1" smtClean="0">
                <a:sym typeface="MS Reference 2" pitchFamily="2" charset="2"/>
              </a:rPr>
              <a:t>½</a:t>
            </a:r>
            <a:r>
              <a:rPr lang="en-US" b="1" i="1" smtClean="0">
                <a:sym typeface="Symbol" pitchFamily="18" charset="2"/>
              </a:rPr>
              <a:t> mv</a:t>
            </a:r>
            <a:r>
              <a:rPr lang="en-US" b="1" i="1" baseline="30000" smtClean="0">
                <a:sym typeface="Symbol" pitchFamily="18" charset="2"/>
              </a:rPr>
              <a:t>2</a:t>
            </a:r>
          </a:p>
          <a:p>
            <a:pPr eaLnBrk="1" hangingPunct="1">
              <a:buFont typeface="Symbol" pitchFamily="18" charset="2"/>
              <a:buNone/>
            </a:pPr>
            <a:r>
              <a:rPr lang="en-US" sz="500" i="1" baseline="30000" smtClean="0">
                <a:sym typeface="Symbol" pitchFamily="18" charset="2"/>
              </a:rPr>
              <a:t>                         </a:t>
            </a:r>
            <a:r>
              <a:rPr lang="en-US" sz="1400" i="1" baseline="30000" smtClean="0">
                <a:sym typeface="Symbol" pitchFamily="18" charset="2"/>
              </a:rPr>
              <a:t>              </a:t>
            </a:r>
            <a:endParaRPr lang="en-US" sz="1000" b="1" i="1" baseline="30000" smtClean="0">
              <a:sym typeface="Symbol" pitchFamily="18" charset="2"/>
            </a:endParaRPr>
          </a:p>
          <a:p>
            <a:pPr eaLnBrk="1" hangingPunct="1">
              <a:buFont typeface="Symbol" pitchFamily="18" charset="2"/>
              <a:buNone/>
            </a:pPr>
            <a:r>
              <a:rPr lang="en-US" smtClean="0">
                <a:sym typeface="Symbol" pitchFamily="18" charset="2"/>
              </a:rPr>
              <a:t>Potential energy is equivalent to work:</a:t>
            </a:r>
          </a:p>
          <a:p>
            <a:pPr eaLnBrk="1" hangingPunct="1">
              <a:buFont typeface="Symbol" pitchFamily="18" charset="2"/>
              <a:buNone/>
            </a:pPr>
            <a:r>
              <a:rPr lang="en-US" b="1" i="1" smtClean="0">
                <a:sym typeface="Symbol" pitchFamily="18" charset="2"/>
              </a:rPr>
              <a:t>               PE = Fd = mad = mgh</a:t>
            </a:r>
          </a:p>
          <a:p>
            <a:pPr lvl="1" eaLnBrk="1" hangingPunct="1">
              <a:buFont typeface="Symbol" pitchFamily="18" charset="2"/>
              <a:buNone/>
            </a:pPr>
            <a:r>
              <a:rPr lang="en-US" i="1" smtClean="0">
                <a:sym typeface="Symbol" pitchFamily="18" charset="2"/>
              </a:rPr>
              <a:t>     m = mass, g = gravity (9.81 m/s</a:t>
            </a:r>
            <a:r>
              <a:rPr lang="en-US" i="1" baseline="30000" smtClean="0">
                <a:sym typeface="Symbol" pitchFamily="18" charset="2"/>
              </a:rPr>
              <a:t>2</a:t>
            </a:r>
            <a:r>
              <a:rPr lang="en-US" i="1" smtClean="0">
                <a:sym typeface="Symbol" pitchFamily="18" charset="2"/>
              </a:rPr>
              <a:t>) and h = height</a:t>
            </a:r>
            <a:endParaRPr lang="en-US" b="1" i="1" smtClean="0">
              <a:sym typeface="Symbol" pitchFamily="18" charset="2"/>
            </a:endParaRPr>
          </a:p>
          <a:p>
            <a:pPr lvl="1" eaLnBrk="1" hangingPunct="1">
              <a:buFont typeface="Symbol" pitchFamily="18" charset="2"/>
              <a:buNone/>
            </a:pPr>
            <a:endParaRPr lang="en-US" smtClean="0">
              <a:sym typeface="Symbol" pitchFamily="18" charset="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A1A14C90-8B65-4C4E-A1DD-E9686D1A4E04}" type="slidenum">
              <a:rPr lang="en-US" u="none" smtClean="0"/>
              <a:pPr eaLnBrk="1" hangingPunct="1"/>
              <a:t>85</a:t>
            </a:fld>
            <a:endParaRPr lang="en-US" u="none"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B3AE03AC-F5D0-43B4-BBEF-664E9269C485}" type="slidenum">
              <a:rPr lang="en-US" u="none" smtClean="0"/>
              <a:pPr eaLnBrk="1" hangingPunct="1"/>
              <a:t>86</a:t>
            </a:fld>
            <a:endParaRPr lang="en-US" u="none"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C96A1400-4962-4C1A-8FDA-11E218A5D2E2}" type="slidenum">
              <a:rPr lang="en-US" u="none" smtClean="0"/>
              <a:pPr eaLnBrk="1" hangingPunct="1"/>
              <a:t>8</a:t>
            </a:fld>
            <a:endParaRPr lang="en-US" u="none"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A738DE7F-7D52-4D90-B19F-0A2A6F44CA89}" type="slidenum">
              <a:rPr lang="en-US" u="none" smtClean="0"/>
              <a:pPr eaLnBrk="1" hangingPunct="1"/>
              <a:t>87</a:t>
            </a:fld>
            <a:endParaRPr lang="en-US" u="none"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4FA5FBC1-43E8-4AB4-AEC0-63C7447C5C3F}" type="slidenum">
              <a:rPr lang="en-US" u="none" smtClean="0"/>
              <a:pPr eaLnBrk="1" hangingPunct="1"/>
              <a:t>88</a:t>
            </a:fld>
            <a:endParaRPr lang="en-US" u="none"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xfrm>
            <a:off x="914400" y="4343400"/>
            <a:ext cx="5029200" cy="4114800"/>
          </a:xfrm>
          <a:noFill/>
        </p:spPr>
        <p:txBody>
          <a:bodyPr/>
          <a:lstStyle/>
          <a:p>
            <a:pPr eaLnBrk="1" hangingPunct="1"/>
            <a:r>
              <a:rPr lang="en-US" smtClean="0"/>
              <a:t>Source:  </a:t>
            </a:r>
            <a:r>
              <a:rPr lang="en-US" i="1" smtClean="0"/>
              <a:t>US Energy Information Administration</a:t>
            </a:r>
            <a:r>
              <a:rPr lang="en-US" smtClean="0"/>
              <a:t> (2005 Electricity Generation)</a:t>
            </a:r>
          </a:p>
          <a:p>
            <a:pPr eaLnBrk="1" hangingPunct="1"/>
            <a:r>
              <a:rPr lang="en-US" smtClean="0"/>
              <a:t>	49.9% Coal</a:t>
            </a:r>
          </a:p>
          <a:p>
            <a:pPr eaLnBrk="1" hangingPunct="1"/>
            <a:r>
              <a:rPr lang="en-US" smtClean="0"/>
              <a:t>	  3.1% Renewable (biomass, geothermal, solar, wind)</a:t>
            </a:r>
          </a:p>
          <a:p>
            <a:pPr eaLnBrk="1" hangingPunct="1"/>
            <a:r>
              <a:rPr lang="en-US" smtClean="0"/>
              <a:t>	  6.6% Hydroelectric</a:t>
            </a:r>
          </a:p>
          <a:p>
            <a:pPr eaLnBrk="1" hangingPunct="1"/>
            <a:r>
              <a:rPr lang="en-US" smtClean="0"/>
              <a:t>	  2.5% Petroleum</a:t>
            </a:r>
          </a:p>
          <a:p>
            <a:pPr eaLnBrk="1" hangingPunct="1"/>
            <a:r>
              <a:rPr lang="en-US" smtClean="0"/>
              <a:t>	18.8% Natural gas</a:t>
            </a:r>
          </a:p>
          <a:p>
            <a:pPr eaLnBrk="1" hangingPunct="1"/>
            <a:r>
              <a:rPr lang="en-US" smtClean="0"/>
              <a:t>	19.3% Nuclear</a:t>
            </a:r>
          </a:p>
          <a:p>
            <a:pPr eaLnBrk="1" hangingPunct="1"/>
            <a:endParaRPr lang="en-US" smtClean="0"/>
          </a:p>
          <a:p>
            <a:pPr eaLnBrk="1" hangingPunct="1"/>
            <a:r>
              <a:rPr lang="en-US" smtClean="0"/>
              <a:t>Society requires the constant expenditure of huge amounts of energy. </a:t>
            </a:r>
          </a:p>
          <a:p>
            <a:pPr eaLnBrk="1" hangingPunct="1"/>
            <a:endParaRPr lang="en-US" sz="400" smtClean="0"/>
          </a:p>
          <a:p>
            <a:pPr eaLnBrk="1" hangingPunct="1"/>
            <a:r>
              <a:rPr lang="en-US" smtClean="0"/>
              <a:t>The United States consumes 10</a:t>
            </a:r>
            <a:r>
              <a:rPr lang="en-US" baseline="30000" smtClean="0"/>
              <a:t>6</a:t>
            </a:r>
            <a:r>
              <a:rPr lang="en-US" smtClean="0"/>
              <a:t> kJ per person per day or 30% of the world’s total energy usage.</a:t>
            </a:r>
          </a:p>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939E7391-A1BD-4B86-932B-60E95E9F4C7D}" type="slidenum">
              <a:rPr lang="en-US" u="none" smtClean="0"/>
              <a:pPr eaLnBrk="1" hangingPunct="1"/>
              <a:t>90</a:t>
            </a:fld>
            <a:endParaRPr lang="en-US" u="none"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pPr eaLnBrk="1" hangingPunct="1"/>
            <a:r>
              <a:rPr lang="en-US" smtClean="0"/>
              <a:t>Elements are all the basic building block behind all matter.  Elements do have smaller particles called atoms that make them up but an element is a substance with unique physical and chemical properties.  Each element is unique and different from every other element.  The atoms of an element are different from the atoms of all other elements.  Elements are pure substances, that is their composition is fixed.  There are other pure substances as well.</a:t>
            </a:r>
          </a:p>
          <a:p>
            <a:pPr eaLnBrk="1" hangingPunct="1"/>
            <a:endParaRPr lang="en-US" smtClean="0"/>
          </a:p>
          <a:p>
            <a:pPr eaLnBrk="1" hangingPunct="1"/>
            <a:r>
              <a:rPr lang="en-US" smtClean="0"/>
              <a:t>Molecules are combinations of atoms, either of the same element or different elements, bonded together.  Molecules are independent units – the water molecule is an example of this (the two hydrogen atoms bonded to the single oxygen atom).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39227BC3-55E4-4EE8-B026-FCA16BA5D3D1}" type="slidenum">
              <a:rPr lang="en-US" u="none" smtClean="0"/>
              <a:pPr eaLnBrk="1" hangingPunct="1"/>
              <a:t>91</a:t>
            </a:fld>
            <a:endParaRPr lang="en-US" u="none"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p:spPr>
        <p:txBody>
          <a:bodyPr/>
          <a:lstStyle/>
          <a:p>
            <a:pPr eaLnBrk="1" hangingPunct="1"/>
            <a:r>
              <a:rPr lang="en-US" smtClean="0"/>
              <a:t>Compounds – most of nature exists within some kind of compound.  Water is a compound.  It is composed to hydrogen and oxygen bonded together.  Think of making compounds like you are making cookies.  More than one ingredient is needed to make a cookie, but to make a particular type of cookie you have to use the right ingredients in just the right amounts. The amounts don’t change to make a specific cookie.  And the final product is much different than the individual ingredients that make it up. </a:t>
            </a:r>
          </a:p>
          <a:p>
            <a:pPr eaLnBrk="1" hangingPunct="1"/>
            <a:endParaRPr lang="en-US" smtClean="0"/>
          </a:p>
          <a:p>
            <a:pPr eaLnBrk="1" hangingPunct="1"/>
            <a:r>
              <a:rPr lang="en-US" smtClean="0"/>
              <a:t>Mixtures are not bonded chemically like compounds.  Mixtures are just two or more substances physically put together.  Think of sugar water.  To make it, you simply put the water and sugar together in a physical space.  Does the amount of sugar matter to make the mixture?  No, whether you put a teaspoon of sugar in or a half a cup, the mixture is still sugar water.  Unlike the cookies, the sugar water does not differ much from its original components and often can be separated into its components by physical methods.  Some other examples of mixtures are wood, air, and gasoline. </a:t>
            </a:r>
          </a:p>
          <a:p>
            <a:pPr eaLnBrk="1" hangingPunct="1"/>
            <a:r>
              <a:rPr lang="en-US" smtClean="0"/>
              <a:t>A mixture may be labeled heterogeneous or homogeneous.  Heterogeneous mixtures are those that do not mix evenly throughout and you can still identify the individual components.  Homogenous mixtures blend smoothly and are constant throughout.  This kind of mixture is called a solution. </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7457EA63-68FE-4499-858F-D4EB0B5BCD8A}" type="slidenum">
              <a:rPr lang="en-US" u="none" smtClean="0"/>
              <a:pPr eaLnBrk="1" hangingPunct="1"/>
              <a:t>92</a:t>
            </a:fld>
            <a:endParaRPr lang="en-US" u="none"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xfrm>
            <a:off x="914400" y="4343400"/>
            <a:ext cx="5029200" cy="4114800"/>
          </a:xfrm>
          <a:noFill/>
        </p:spPr>
        <p:txBody>
          <a:bodyPr/>
          <a:lstStyle/>
          <a:p>
            <a:pPr eaLnBrk="1" hangingPunct="1"/>
            <a:r>
              <a:rPr lang="en-US" smtClean="0"/>
              <a:t>http://www.chem1.com/acad/webtext/pre/chemsci.html</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B493E37D-FA3D-4B17-A9E1-C14EF8854986}" type="slidenum">
              <a:rPr lang="en-US" u="none" smtClean="0"/>
              <a:pPr eaLnBrk="1" hangingPunct="1"/>
              <a:t>93</a:t>
            </a:fld>
            <a:endParaRPr lang="en-US" u="none"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p:spPr>
        <p:txBody>
          <a:bodyPr/>
          <a:lstStyle/>
          <a:p>
            <a:pPr eaLnBrk="1" hangingPunct="1"/>
            <a:r>
              <a:rPr lang="en-US" smtClean="0"/>
              <a:t>Most of matter exists as mixtures.  There are two main categories of mixtures: heterogeneous or homogeneous.  Heterogeneous mixtures are those that do not mix evenly throughout and you can still identify the individual components.  Homogenous mixtures blend smoothly and are constant throughout.  This kind of mixture is called a solution. A major portion of our earth consists of aqueous solutions – like the ocean.  </a:t>
            </a:r>
          </a:p>
          <a:p>
            <a:pPr eaLnBrk="1" hangingPunct="1"/>
            <a:endParaRPr lang="en-US" smtClean="0"/>
          </a:p>
          <a:p>
            <a:pPr eaLnBrk="1" hangingPunct="1"/>
            <a:r>
              <a:rPr lang="en-US" smtClean="0"/>
              <a:t>Mixtures are different from compounds.  In a compound, the proportions of the components is constant and defined. This is not true in a mixture. We discussed this above.  A mixture still retains the properties of its individual components whereas the components of a compound are bonded to give new properties to the substance.  Finally, a compound can only be separated by chemical means, but a mixture can be separated by a variety of physical means.  We will describe and define some of those methods in the upcoming slides.  </a:t>
            </a:r>
          </a:p>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93E9D36A-7D50-4947-98C0-EBBD5D2E902C}" type="slidenum">
              <a:rPr lang="en-US" u="none" smtClean="0"/>
              <a:pPr eaLnBrk="1" hangingPunct="1"/>
              <a:t>94</a:t>
            </a:fld>
            <a:endParaRPr lang="en-US" u="none"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r>
              <a:rPr lang="en-US" smtClean="0"/>
              <a:t>We are going to discuss 5 different basic separation techniques.  </a:t>
            </a:r>
          </a:p>
          <a:p>
            <a:pPr eaLnBrk="1" hangingPunct="1"/>
            <a:r>
              <a:rPr lang="en-US" smtClean="0"/>
              <a:t>The first is filtration.  You might all be familiar with this concept if you have or have heard about water filters that go on your tap or the refrigerator or if you drink or know someone who drinks coffee.  What filtration does is use a porous barrier, like a coffee filter (although the filters get much more complex in chemistry) to separate a liquid from a solid.  The mixture is poured through the filter, and the liquid is allowed to pass through, but any solids are caught in the filter.  This separation is based on the difference in particle size.  The particles in the solid are much larger than those in the liquid and cannot pass through the holes in the filter.</a:t>
            </a:r>
          </a:p>
          <a:p>
            <a:pPr eaLnBrk="1" hangingPunct="1"/>
            <a:r>
              <a:rPr lang="en-US" smtClean="0"/>
              <a:t>Next up is distillation.  This one is a particular favorite of mine because it was used in great extent in my former job in an oil refinery.  What distillation does to separate a mixture is based on the different boiling points of the substances involved.  The mixture gets heated.  The substance in the mixture with the lowest boiling point will vaporize first and float up as gas.  Basic distillation then collects this gas as it rises and cools it back down to a liquid.  This separation is based on volatility which describes the tendency of a substance to vaporize and become a gas.</a:t>
            </a:r>
          </a:p>
          <a:p>
            <a:pPr eaLnBrk="1" hangingPunct="1"/>
            <a:r>
              <a:rPr lang="en-US" smtClean="0"/>
              <a:t>Next is crystallization.  This separation is based on solubility – which is the amount that will stay dissolved in a volume of solvent at a specific temperature.  Think about if I were mixing sugar and water together.  If I add a little bit of sugar to the water and stir, the sugar dissolves into the water and you can’t see it.  If I were to keep adding sugar, I would eventually reach a point where no more sugar could be dissolved (a saturated solution) and the sugar would start crystallizing (appearing in solid form) in the solution.  </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38CA9630-F375-4A0C-BB67-6DB582CE0AB2}" type="slidenum">
              <a:rPr lang="en-US" u="none" smtClean="0"/>
              <a:pPr eaLnBrk="1" hangingPunct="1"/>
              <a:t>95</a:t>
            </a:fld>
            <a:endParaRPr lang="en-US" u="none"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2E82DCA8-0805-4051-AFDC-8F151FB399A4}" type="slidenum">
              <a:rPr lang="en-US" u="none" smtClean="0"/>
              <a:pPr eaLnBrk="1" hangingPunct="1"/>
              <a:t>96</a:t>
            </a:fld>
            <a:endParaRPr lang="en-US" u="none"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999BED18-C91D-4254-87C8-7AB19D98CEA2}" type="slidenum">
              <a:rPr lang="en-US" u="none" smtClean="0"/>
              <a:pPr eaLnBrk="1" hangingPunct="1"/>
              <a:t>98</a:t>
            </a:fld>
            <a:endParaRPr lang="en-US" u="none"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p:spPr>
        <p:txBody>
          <a:bodyPr/>
          <a:lstStyle/>
          <a:p>
            <a:pPr eaLnBrk="1" hangingPunct="1"/>
            <a:r>
              <a:rPr lang="en-US" smtClean="0"/>
              <a:t>Fourth is extraction.  If you bake, you have probably used an extract before.  Extraction is also based on solubility like crystallization.  Let’s say you have some solid that is made up of more than one substance – maybe a plant leaf.  Extraction uses a solvent, which is a special chemical that targets one of the mixed substances.  The material is mixed with the solvent which dissolves a particular substance in the material that is soluble in the solvent.  The remainder of the material which is insoluble in the solvent stays in solid form.  Then the solvent can be separated from the remaining material and the solvent-extract mix can be separated further using other separation techniques of more solvents.  </a:t>
            </a:r>
          </a:p>
          <a:p>
            <a:pPr eaLnBrk="1" hangingPunct="1"/>
            <a:endParaRPr lang="en-US" smtClean="0"/>
          </a:p>
          <a:p>
            <a:pPr eaLnBrk="1" hangingPunct="1"/>
            <a:r>
              <a:rPr lang="en-US" smtClean="0"/>
              <a:t>Finally, we get to chromatography.  This separation technique splits components of a mixture based on their ability to travel across a surface of another material.  This separation is also based on solubility.  The mobile phase, which is a gas or liquid that contains the mixture, is drawn across a surface (often solid – called stationary phase).  Different substances travel at different rates across the stationary phase.  Look on page 29 of your textbook at an example of paper chromatography.  The paper strip was dipped into the mixture of ink. The different colors in the ink travel up the paper strip.  The greater the attraction the mixture has for the paper, the slower it travels because it is clinging to the material.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3168FAB9-C703-42A4-82EE-896AA4FF8D88}" type="slidenum">
              <a:rPr lang="en-US" u="none" smtClean="0"/>
              <a:pPr eaLnBrk="1" hangingPunct="1"/>
              <a:t>9</a:t>
            </a:fld>
            <a:endParaRPr lang="en-US" u="none" smtClean="0"/>
          </a:p>
        </p:txBody>
      </p:sp>
      <p:sp>
        <p:nvSpPr>
          <p:cNvPr id="1085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r" eaLnBrk="1" hangingPunct="1"/>
            <a:fld id="{A549207F-208F-4EE4-8C4C-CDAFB263BE42}" type="slidenum">
              <a:rPr lang="en-US" sz="1200" u="none">
                <a:latin typeface="Times New Roman" pitchFamily="18" charset="0"/>
              </a:rPr>
              <a:pPr algn="r" eaLnBrk="1" hangingPunct="1"/>
              <a:t>9</a:t>
            </a:fld>
            <a:endParaRPr lang="en-US" sz="1200" u="none">
              <a:latin typeface="Times New Roman" pitchFamily="18" charset="0"/>
            </a:endParaRPr>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C406A9CA-74E2-4E51-8151-9402A4461DB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A05B4073-7848-4511-8195-E325E674883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1325" y="274638"/>
            <a:ext cx="738663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11325" y="1600200"/>
            <a:ext cx="361632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0050" y="1600200"/>
            <a:ext cx="36179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4A97E1-2889-475F-94A9-B256ADE110E2}" type="slidenum">
              <a:rPr lang="en-US"/>
              <a:pPr>
                <a:defRPr/>
              </a:pPr>
              <a:t>‹#›</a:t>
            </a:fld>
            <a:endParaRPr lang="en-US"/>
          </a:p>
        </p:txBody>
      </p:sp>
    </p:spTree>
    <p:extLst>
      <p:ext uri="{BB962C8B-B14F-4D97-AF65-F5344CB8AC3E}">
        <p14:creationId xmlns:p14="http://schemas.microsoft.com/office/powerpoint/2010/main" val="1784001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11325" y="274638"/>
            <a:ext cx="7386638"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1DDCF8-5F9F-4F48-A153-7B870C56FA83}" type="slidenum">
              <a:rPr lang="en-US"/>
              <a:pPr>
                <a:defRPr/>
              </a:pPr>
              <a:t>‹#›</a:t>
            </a:fld>
            <a:endParaRPr lang="en-US"/>
          </a:p>
        </p:txBody>
      </p:sp>
    </p:spTree>
    <p:extLst>
      <p:ext uri="{BB962C8B-B14F-4D97-AF65-F5344CB8AC3E}">
        <p14:creationId xmlns:p14="http://schemas.microsoft.com/office/powerpoint/2010/main" val="141294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11325" y="274638"/>
            <a:ext cx="738663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11325" y="1600200"/>
            <a:ext cx="361632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480050" y="1600200"/>
            <a:ext cx="361791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480050" y="3938588"/>
            <a:ext cx="3617913"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D43C36D-6396-4BE5-9DFD-FE3DBB1474E2}" type="slidenum">
              <a:rPr lang="en-US"/>
              <a:pPr>
                <a:defRPr/>
              </a:pPr>
              <a:t>‹#›</a:t>
            </a:fld>
            <a:endParaRPr lang="en-US"/>
          </a:p>
        </p:txBody>
      </p:sp>
    </p:spTree>
    <p:extLst>
      <p:ext uri="{BB962C8B-B14F-4D97-AF65-F5344CB8AC3E}">
        <p14:creationId xmlns:p14="http://schemas.microsoft.com/office/powerpoint/2010/main" val="1996647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11325" y="274638"/>
            <a:ext cx="738663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711325" y="1600200"/>
            <a:ext cx="361632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480050" y="1600200"/>
            <a:ext cx="361791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480050" y="3938588"/>
            <a:ext cx="3617913"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1ADDC15-9E08-4BA9-889F-AD24789E3593}" type="slidenum">
              <a:rPr lang="en-US"/>
              <a:pPr>
                <a:defRPr/>
              </a:pPr>
              <a:t>‹#›</a:t>
            </a:fld>
            <a:endParaRPr lang="en-US"/>
          </a:p>
        </p:txBody>
      </p:sp>
    </p:spTree>
    <p:extLst>
      <p:ext uri="{BB962C8B-B14F-4D97-AF65-F5344CB8AC3E}">
        <p14:creationId xmlns:p14="http://schemas.microsoft.com/office/powerpoint/2010/main" val="152706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20FCF50-6A12-4107-A167-FFD8745D5ED8}" type="slidenum">
              <a:rPr lang="en-US" smtClean="0"/>
              <a:pPr>
                <a:defRPr/>
              </a:pPr>
              <a:t>‹#›</a:t>
            </a:fld>
            <a:endParaRPr lang="en-US" dirty="0"/>
          </a:p>
        </p:txBody>
      </p:sp>
      <p:sp>
        <p:nvSpPr>
          <p:cNvPr id="7" name="Title 6"/>
          <p:cNvSpPr>
            <a:spLocks noGrp="1"/>
          </p:cNvSpPr>
          <p:nvPr>
            <p:ph type="title"/>
          </p:nvPr>
        </p:nvSpPr>
        <p:spPr/>
        <p:txBody>
          <a:bodyPr rtlCol="0"/>
          <a:lstStyle>
            <a:lvl1pPr algn="ctr">
              <a:defRPr/>
            </a:lvl1pPr>
            <a:extLst/>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BCB9A7F-82E5-4A14-892E-F8957B37ECC5}" type="slidenum">
              <a:rPr lang="en-US" smtClean="0"/>
              <a:pPr>
                <a:defRPr/>
              </a:pPr>
              <a:t>‹#›</a:t>
            </a:fld>
            <a:endParaRPr lang="en-US"/>
          </a:p>
        </p:txBody>
      </p:sp>
      <p:sp>
        <p:nvSpPr>
          <p:cNvPr id="8" name="Title 7"/>
          <p:cNvSpPr>
            <a:spLocks noGrp="1"/>
          </p:cNvSpPr>
          <p:nvPr>
            <p:ph type="title"/>
          </p:nvPr>
        </p:nvSpPr>
        <p:spPr/>
        <p:txBody>
          <a:bodyPr rtlCol="0"/>
          <a:lstStyle>
            <a:lvl1pPr>
              <a:defRPr>
                <a:solidFill>
                  <a:schemeClr val="bg1"/>
                </a:solidFill>
              </a:defRPr>
            </a:lvl1pPr>
            <a:extLst/>
          </a:lstStyle>
          <a:p>
            <a:r>
              <a:rPr kumimoji="0" lang="en-US" dirty="0" smtClean="0"/>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B650ECB0-4F5A-4722-AB1E-3D1943B907A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A6009326-6C32-48EC-B384-ACCFBE729FF5}" type="slidenum">
              <a:rPr lang="en-US" smtClean="0"/>
              <a:pPr>
                <a:defRPr/>
              </a:pPr>
              <a:t>‹#›</a:t>
            </a:fld>
            <a:endParaRPr lang="en-US"/>
          </a:p>
        </p:txBody>
      </p:sp>
      <p:sp>
        <p:nvSpPr>
          <p:cNvPr id="6" name="Title 5"/>
          <p:cNvSpPr>
            <a:spLocks noGrp="1"/>
          </p:cNvSpPr>
          <p:nvPr>
            <p:ph type="title"/>
          </p:nvPr>
        </p:nvSpPr>
        <p:spPr/>
        <p:txBody>
          <a:bodyPr rtlCol="0"/>
          <a:lstStyle>
            <a:lvl1pPr>
              <a:defRPr>
                <a:solidFill>
                  <a:schemeClr val="bg1"/>
                </a:solidFill>
              </a:defRPr>
            </a:lvl1pPr>
            <a:extLst/>
          </a:lstStyle>
          <a:p>
            <a:r>
              <a:rPr kumimoji="0" lang="en-US" dirty="0" smtClean="0"/>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51840333-4295-4C7C-AB83-0547303215F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2875A6B2-9120-423E-9A96-BE09719CB21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AA111D17-E8A8-45A5-9E28-E0C1B5A5F6C7}"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E81E082-04CE-400D-9628-7E631DBB318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85717" y="228600"/>
            <a:ext cx="8229600" cy="808038"/>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143000"/>
            <a:ext cx="8229600" cy="4864291"/>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u="none">
                <a:solidFill>
                  <a:schemeClr val="tx1"/>
                </a:solidFill>
              </a:defRPr>
            </a:lvl1pPr>
            <a:extLst/>
          </a:lstStyle>
          <a:p>
            <a:pPr>
              <a:defRPr/>
            </a:pPr>
            <a:fld id="{F8C5D161-BD8A-4D59-AE82-E311EBD1031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Lst>
  <p:hf hdr="0" ftr="0" dt="0"/>
  <p:txStyles>
    <p:titleStyle>
      <a:lvl1pPr algn="ctr" rtl="0" eaLnBrk="1" latinLnBrk="0" hangingPunct="1">
        <a:spcBef>
          <a:spcPct val="0"/>
        </a:spcBef>
        <a:buNone/>
        <a:defRPr kumimoji="0" sz="4100" b="1" u="sng" kern="1200">
          <a:solidFill>
            <a:schemeClr val="tx2"/>
          </a:solidFill>
          <a:effectLst/>
          <a:latin typeface="+mj-lt"/>
          <a:ea typeface="+mj-ea"/>
          <a:cs typeface="+mj-cs"/>
        </a:defRPr>
      </a:lvl1pPr>
      <a:extLst/>
    </p:titleStyle>
    <p:bodyStyle>
      <a:lvl1pPr marL="365760" indent="-256032" algn="l" rtl="0" eaLnBrk="1" latinLnBrk="0" hangingPunct="1">
        <a:spcBef>
          <a:spcPts val="400"/>
        </a:spcBef>
        <a:spcAft>
          <a:spcPts val="0"/>
        </a:spcAft>
        <a:buClrTx/>
        <a:buSzPct val="68000"/>
        <a:buFont typeface="Arial" pitchFamily="34" charset="0"/>
        <a:buChar char="•"/>
        <a:defRPr kumimoji="0" sz="27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Tx/>
        <a:buFont typeface="Lucida Sans Unicode"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Tx/>
        <a:buSzPct val="100000"/>
        <a:buFont typeface="Lucida Sans Unicode" pitchFamily="34" charset="0"/>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Tx/>
        <a:buFont typeface="Lucida Sans Unicode" pitchFamily="34" charset="0"/>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Tx/>
        <a:buFont typeface="Lucida Sans Unicode" pitchFamily="34" charset="0"/>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youtube.com/watch?v=26AN1LfbUPc" TargetMode="External"/><Relationship Id="rId2" Type="http://schemas.openxmlformats.org/officeDocument/2006/relationships/hyperlink" Target="http://www.metacafe.com/watch/404010/rapid_crystallization_supersaturated_solution_demo/" TargetMode="External"/><Relationship Id="rId1" Type="http://schemas.openxmlformats.org/officeDocument/2006/relationships/slideLayout" Target="../slideLayouts/slideLayout14.xml"/><Relationship Id="rId5" Type="http://schemas.openxmlformats.org/officeDocument/2006/relationships/hyperlink" Target="http://www.youtube.com/watch?v=-fs5btFKdXA" TargetMode="External"/><Relationship Id="rId4" Type="http://schemas.openxmlformats.org/officeDocument/2006/relationships/hyperlink" Target="http://www.youtube.com/watch?v=vcwfhDhLiQ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vmlDrawing" Target="../drawings/vmlDrawing4.vml"/><Relationship Id="rId5" Type="http://schemas.openxmlformats.org/officeDocument/2006/relationships/image" Target="../media/image20.w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2.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21.wmf"/><Relationship Id="rId4" Type="http://schemas.openxmlformats.org/officeDocument/2006/relationships/oleObject" Target="../embeddings/oleObject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24.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23.wmf"/><Relationship Id="rId4" Type="http://schemas.openxmlformats.org/officeDocument/2006/relationships/oleObject" Target="../embeddings/oleObject7.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5.emf"/><Relationship Id="rId4" Type="http://schemas.openxmlformats.org/officeDocument/2006/relationships/oleObject" Target="../embeddings/oleObject9.bin"/></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5.emf"/><Relationship Id="rId4" Type="http://schemas.openxmlformats.org/officeDocument/2006/relationships/oleObject" Target="../embeddings/oleObject10.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27.emf"/><Relationship Id="rId4" Type="http://schemas.openxmlformats.org/officeDocument/2006/relationships/oleObject" Target="../embeddings/oleObject11.bin"/></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58.xml"/><Relationship Id="rId7" Type="http://schemas.openxmlformats.org/officeDocument/2006/relationships/oleObject" Target="../embeddings/oleObject13.bin"/><Relationship Id="rId2" Type="http://schemas.openxmlformats.org/officeDocument/2006/relationships/slideLayout" Target="../slideLayouts/slideLayout11.xml"/><Relationship Id="rId1" Type="http://schemas.openxmlformats.org/officeDocument/2006/relationships/vmlDrawing" Target="../drawings/vmlDrawing10.vml"/><Relationship Id="rId6" Type="http://schemas.openxmlformats.org/officeDocument/2006/relationships/image" Target="../media/image35.jpeg"/><Relationship Id="rId5" Type="http://schemas.openxmlformats.org/officeDocument/2006/relationships/image" Target="../media/image32.wmf"/><Relationship Id="rId10" Type="http://schemas.openxmlformats.org/officeDocument/2006/relationships/image" Target="../media/image34.wmf"/><Relationship Id="rId4" Type="http://schemas.openxmlformats.org/officeDocument/2006/relationships/oleObject" Target="../embeddings/oleObject12.bin"/><Relationship Id="rId9" Type="http://schemas.openxmlformats.org/officeDocument/2006/relationships/oleObject" Target="../embeddings/oleObject14.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1.xml"/><Relationship Id="rId1" Type="http://schemas.openxmlformats.org/officeDocument/2006/relationships/vmlDrawing" Target="../drawings/vmlDrawing11.vml"/><Relationship Id="rId5" Type="http://schemas.openxmlformats.org/officeDocument/2006/relationships/image" Target="../media/image36.wmf"/><Relationship Id="rId4" Type="http://schemas.openxmlformats.org/officeDocument/2006/relationships/oleObject" Target="../embeddings/oleObject15.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5.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http://www.chem1.com/acad/webtext/pre/pre-images/water_mol.gif" TargetMode="External"/><Relationship Id="rId2" Type="http://schemas.openxmlformats.org/officeDocument/2006/relationships/notesSlide" Target="../notesSlides/notesSlide84.xml"/><Relationship Id="rId1" Type="http://schemas.openxmlformats.org/officeDocument/2006/relationships/slideLayout" Target="../slideLayouts/slideLayout5.xml"/><Relationship Id="rId5" Type="http://schemas.openxmlformats.org/officeDocument/2006/relationships/image" Target="http://www.chem1.com/acad/webtext/pre/pre-images/NaCl.gif" TargetMode="External"/><Relationship Id="rId4" Type="http://schemas.openxmlformats.org/officeDocument/2006/relationships/image" Target="http://www.chem1.com/acad/webtext/pre/pre-images/OZONE-molecule-150.jpg"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9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normAutofit fontScale="90000"/>
          </a:bodyPr>
          <a:lstStyle/>
          <a:p>
            <a:pPr eaLnBrk="1" hangingPunct="1"/>
            <a:r>
              <a:rPr lang="en-US" dirty="0" smtClean="0"/>
              <a:t>Unit 1: </a:t>
            </a:r>
            <a:br>
              <a:rPr lang="en-US" dirty="0" smtClean="0"/>
            </a:br>
            <a:r>
              <a:rPr lang="en-US" dirty="0" smtClean="0"/>
              <a:t>Introduction to Chemistry</a:t>
            </a:r>
          </a:p>
        </p:txBody>
      </p:sp>
      <p:sp>
        <p:nvSpPr>
          <p:cNvPr id="4099" name="Rectangle 3"/>
          <p:cNvSpPr>
            <a:spLocks noGrp="1" noChangeArrowheads="1"/>
          </p:cNvSpPr>
          <p:nvPr>
            <p:ph type="subTitle" idx="1"/>
          </p:nvPr>
        </p:nvSpPr>
        <p:spPr/>
        <p:txBody>
          <a:bodyPr/>
          <a:lstStyle/>
          <a:p>
            <a:pPr eaLnBrk="1" hangingPunct="1"/>
            <a:r>
              <a:rPr lang="en-US" b="1" dirty="0" smtClean="0"/>
              <a:t>Pre-AP Chemistry</a:t>
            </a:r>
          </a:p>
          <a:p>
            <a:pPr eaLnBrk="1" hangingPunct="1"/>
            <a:r>
              <a:rPr lang="en-US" b="1" dirty="0" smtClean="0">
                <a:solidFill>
                  <a:srgbClr val="FFFFFF"/>
                </a:solidFill>
              </a:rPr>
              <a:t>Introduction to Chemistry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7200" y="0"/>
            <a:ext cx="8686800" cy="1143000"/>
          </a:xfrm>
        </p:spPr>
        <p:txBody>
          <a:bodyPr/>
          <a:lstStyle/>
          <a:p>
            <a:pPr eaLnBrk="1" hangingPunct="1"/>
            <a:r>
              <a:rPr lang="en-US" sz="4000" b="1" u="sng" smtClean="0"/>
              <a:t>Material Safety Data Sheet (MSDS)</a:t>
            </a:r>
            <a:r>
              <a:rPr lang="en-US" sz="4000" smtClean="0"/>
              <a:t> </a:t>
            </a:r>
          </a:p>
        </p:txBody>
      </p:sp>
      <p:sp>
        <p:nvSpPr>
          <p:cNvPr id="14339" name="Rectangle 3"/>
          <p:cNvSpPr>
            <a:spLocks noGrp="1" noChangeArrowheads="1"/>
          </p:cNvSpPr>
          <p:nvPr>
            <p:ph type="body" idx="4294967295"/>
          </p:nvPr>
        </p:nvSpPr>
        <p:spPr>
          <a:xfrm>
            <a:off x="1524000" y="1143000"/>
            <a:ext cx="7620000" cy="4114800"/>
          </a:xfrm>
        </p:spPr>
        <p:txBody>
          <a:bodyPr/>
          <a:lstStyle/>
          <a:p>
            <a:pPr eaLnBrk="1" hangingPunct="1"/>
            <a:r>
              <a:rPr lang="en-US" smtClean="0"/>
              <a:t>Gives information about a chemical. </a:t>
            </a:r>
          </a:p>
          <a:p>
            <a:pPr lvl="1" eaLnBrk="1" hangingPunct="1"/>
            <a:r>
              <a:rPr lang="en-US" smtClean="0"/>
              <a:t>Hazards</a:t>
            </a:r>
          </a:p>
          <a:p>
            <a:pPr lvl="1" eaLnBrk="1" hangingPunct="1"/>
            <a:r>
              <a:rPr lang="en-US" smtClean="0"/>
              <a:t>Toxicological </a:t>
            </a:r>
          </a:p>
          <a:p>
            <a:pPr lvl="1" eaLnBrk="1" hangingPunct="1"/>
            <a:r>
              <a:rPr lang="en-US" smtClean="0"/>
              <a:t>Storage</a:t>
            </a:r>
          </a:p>
          <a:p>
            <a:pPr lvl="1" eaLnBrk="1" hangingPunct="1"/>
            <a:r>
              <a:rPr lang="en-US" smtClean="0"/>
              <a:t>First Aid</a:t>
            </a:r>
          </a:p>
          <a:p>
            <a:pPr lvl="1" eaLnBrk="1" hangingPunct="1"/>
            <a:r>
              <a:rPr lang="en-US" smtClean="0"/>
              <a:t>Personal Protection</a:t>
            </a:r>
          </a:p>
          <a:p>
            <a:pPr lvl="1" eaLnBrk="1" hangingPunct="1"/>
            <a:r>
              <a:rPr lang="en-US" smtClean="0"/>
              <a:t>Disposal</a:t>
            </a:r>
          </a:p>
        </p:txBody>
      </p:sp>
      <p:sp>
        <p:nvSpPr>
          <p:cNvPr id="2" name="Slide Number Placeholder 1"/>
          <p:cNvSpPr>
            <a:spLocks noGrp="1"/>
          </p:cNvSpPr>
          <p:nvPr>
            <p:ph type="sldNum" sz="quarter" idx="12"/>
          </p:nvPr>
        </p:nvSpPr>
        <p:spPr/>
        <p:txBody>
          <a:bodyPr/>
          <a:lstStyle/>
          <a:p>
            <a:pPr>
              <a:defRPr/>
            </a:pPr>
            <a:fld id="{51840333-4295-4C7C-AB83-0547303215F8}" type="slidenum">
              <a:rPr lang="en-US" smtClean="0"/>
              <a:pPr>
                <a:defRPr/>
              </a:pPr>
              <a:t>10</a:t>
            </a:fld>
            <a:endParaRPr lang="en-US"/>
          </a:p>
        </p:txBody>
      </p:sp>
    </p:spTree>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209800" y="0"/>
            <a:ext cx="4567237" cy="1066800"/>
          </a:xfrm>
        </p:spPr>
        <p:txBody>
          <a:bodyPr/>
          <a:lstStyle/>
          <a:p>
            <a:pPr eaLnBrk="1" hangingPunct="1"/>
            <a:r>
              <a:rPr lang="en-US" u="sng" dirty="0" smtClean="0"/>
              <a:t>Chromatography</a:t>
            </a:r>
          </a:p>
        </p:txBody>
      </p:sp>
      <p:grpSp>
        <p:nvGrpSpPr>
          <p:cNvPr id="311304" name="Group 8"/>
          <p:cNvGrpSpPr>
            <a:grpSpLocks/>
          </p:cNvGrpSpPr>
          <p:nvPr/>
        </p:nvGrpSpPr>
        <p:grpSpPr bwMode="auto">
          <a:xfrm>
            <a:off x="1371600" y="838200"/>
            <a:ext cx="7239000" cy="5886450"/>
            <a:chOff x="192" y="528"/>
            <a:chExt cx="4560" cy="3708"/>
          </a:xfrm>
        </p:grpSpPr>
        <p:pic>
          <p:nvPicPr>
            <p:cNvPr id="97287" name="Picture 4" descr="gas_chromatograph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816"/>
              <a:ext cx="4560" cy="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8" name="Text Box 6"/>
            <p:cNvSpPr txBox="1">
              <a:spLocks noChangeArrowheads="1"/>
            </p:cNvSpPr>
            <p:nvPr/>
          </p:nvSpPr>
          <p:spPr bwMode="auto">
            <a:xfrm>
              <a:off x="1776" y="528"/>
              <a:ext cx="1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spcBef>
                  <a:spcPct val="50000"/>
                </a:spcBef>
              </a:pPr>
              <a:r>
                <a:rPr lang="en-US"/>
                <a:t>Gas Chromatography</a:t>
              </a:r>
            </a:p>
          </p:txBody>
        </p:sp>
      </p:grpSp>
      <p:grpSp>
        <p:nvGrpSpPr>
          <p:cNvPr id="311305" name="Group 9"/>
          <p:cNvGrpSpPr>
            <a:grpSpLocks/>
          </p:cNvGrpSpPr>
          <p:nvPr/>
        </p:nvGrpSpPr>
        <p:grpSpPr bwMode="auto">
          <a:xfrm>
            <a:off x="2209800" y="1066800"/>
            <a:ext cx="5105400" cy="5448300"/>
            <a:chOff x="2880" y="672"/>
            <a:chExt cx="3216" cy="3432"/>
          </a:xfrm>
        </p:grpSpPr>
        <p:pic>
          <p:nvPicPr>
            <p:cNvPr id="97285" name="Picture 5" descr="paper chromat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960"/>
              <a:ext cx="3216" cy="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 Box 7"/>
            <p:cNvSpPr txBox="1">
              <a:spLocks noChangeArrowheads="1"/>
            </p:cNvSpPr>
            <p:nvPr/>
          </p:nvSpPr>
          <p:spPr bwMode="auto">
            <a:xfrm>
              <a:off x="3792" y="672"/>
              <a:ext cx="1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spcBef>
                  <a:spcPct val="50000"/>
                </a:spcBef>
              </a:pPr>
              <a:r>
                <a:rPr lang="en-US"/>
                <a:t>Paper Chromatography</a:t>
              </a:r>
            </a:p>
          </p:txBody>
        </p:sp>
      </p:gr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100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1130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11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78681" y="152400"/>
            <a:ext cx="7386638" cy="1143000"/>
          </a:xfrm>
        </p:spPr>
        <p:txBody>
          <a:bodyPr/>
          <a:lstStyle/>
          <a:p>
            <a:pPr eaLnBrk="1" hangingPunct="1"/>
            <a:r>
              <a:rPr lang="en-US" u="sng" dirty="0" smtClean="0"/>
              <a:t>Videos</a:t>
            </a:r>
          </a:p>
        </p:txBody>
      </p:sp>
      <p:sp>
        <p:nvSpPr>
          <p:cNvPr id="98307" name="Text Box 10">
            <a:hlinkClick r:id="rId2"/>
          </p:cNvPr>
          <p:cNvSpPr txBox="1">
            <a:spLocks noChangeArrowheads="1"/>
          </p:cNvSpPr>
          <p:nvPr/>
        </p:nvSpPr>
        <p:spPr bwMode="auto">
          <a:xfrm>
            <a:off x="4572000" y="33528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spcBef>
                <a:spcPct val="50000"/>
              </a:spcBef>
            </a:pPr>
            <a:r>
              <a:rPr lang="en-US"/>
              <a:t>Crystallization</a:t>
            </a:r>
          </a:p>
        </p:txBody>
      </p:sp>
      <p:sp>
        <p:nvSpPr>
          <p:cNvPr id="98308" name="TextBox 1"/>
          <p:cNvSpPr txBox="1">
            <a:spLocks noChangeArrowheads="1"/>
          </p:cNvSpPr>
          <p:nvPr/>
        </p:nvSpPr>
        <p:spPr bwMode="auto">
          <a:xfrm>
            <a:off x="1066800" y="1752600"/>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dirty="0">
                <a:hlinkClick r:id="rId3"/>
              </a:rPr>
              <a:t>Fractional Distillation</a:t>
            </a:r>
            <a:r>
              <a:rPr lang="en-US" dirty="0"/>
              <a:t> </a:t>
            </a:r>
          </a:p>
        </p:txBody>
      </p:sp>
      <p:sp>
        <p:nvSpPr>
          <p:cNvPr id="98309" name="TextBox 8">
            <a:hlinkClick r:id="rId4"/>
          </p:cNvPr>
          <p:cNvSpPr txBox="1">
            <a:spLocks noChangeArrowheads="1"/>
          </p:cNvSpPr>
          <p:nvPr/>
        </p:nvSpPr>
        <p:spPr bwMode="auto">
          <a:xfrm>
            <a:off x="3962400" y="1752600"/>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a:t>Liquid-Liquid Extraction</a:t>
            </a:r>
          </a:p>
        </p:txBody>
      </p:sp>
      <p:sp>
        <p:nvSpPr>
          <p:cNvPr id="98310" name="TextBox 5">
            <a:hlinkClick r:id="rId5"/>
          </p:cNvPr>
          <p:cNvSpPr txBox="1">
            <a:spLocks noChangeArrowheads="1"/>
          </p:cNvSpPr>
          <p:nvPr/>
        </p:nvSpPr>
        <p:spPr bwMode="auto">
          <a:xfrm>
            <a:off x="990600" y="3349625"/>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a:t>Paper Chromatography</a:t>
            </a:r>
          </a:p>
        </p:txBody>
      </p:sp>
      <p:sp>
        <p:nvSpPr>
          <p:cNvPr id="2" name="Slide Number Placeholder 1"/>
          <p:cNvSpPr>
            <a:spLocks noGrp="1"/>
          </p:cNvSpPr>
          <p:nvPr>
            <p:ph type="sldNum" sz="quarter" idx="12"/>
          </p:nvPr>
        </p:nvSpPr>
        <p:spPr/>
        <p:txBody>
          <a:bodyPr/>
          <a:lstStyle/>
          <a:p>
            <a:pPr>
              <a:defRPr/>
            </a:pPr>
            <a:fld id="{31ADDC15-9E08-4BA9-889F-AD24789E3593}" type="slidenum">
              <a:rPr lang="en-US" smtClean="0"/>
              <a:pPr>
                <a:defRPr/>
              </a:pPr>
              <a:t>101</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366963" y="274638"/>
            <a:ext cx="5329237" cy="792162"/>
          </a:xfrm>
        </p:spPr>
        <p:txBody>
          <a:bodyPr/>
          <a:lstStyle/>
          <a:p>
            <a:pPr eaLnBrk="1" hangingPunct="1"/>
            <a:r>
              <a:rPr lang="en-US" u="sng" smtClean="0"/>
              <a:t>HCl MSDS 3M-6M</a:t>
            </a:r>
          </a:p>
        </p:txBody>
      </p:sp>
      <p:pic>
        <p:nvPicPr>
          <p:cNvPr id="15363" name="Picture 6"/>
          <p:cNvPicPr>
            <a:picLocks noChangeAspect="1" noChangeArrowheads="1"/>
          </p:cNvPicPr>
          <p:nvPr/>
        </p:nvPicPr>
        <p:blipFill>
          <a:blip r:embed="rId3">
            <a:extLst>
              <a:ext uri="{28A0092B-C50C-407E-A947-70E740481C1C}">
                <a14:useLocalDpi xmlns:a14="http://schemas.microsoft.com/office/drawing/2010/main" val="0"/>
              </a:ext>
            </a:extLst>
          </a:blip>
          <a:srcRect b="56667"/>
          <a:stretch>
            <a:fillRect/>
          </a:stretch>
        </p:blipFill>
        <p:spPr bwMode="auto">
          <a:xfrm>
            <a:off x="685800" y="1201738"/>
            <a:ext cx="8229600" cy="458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Rectangle 8"/>
          <p:cNvSpPr>
            <a:spLocks noChangeArrowheads="1"/>
          </p:cNvSpPr>
          <p:nvPr/>
        </p:nvSpPr>
        <p:spPr bwMode="auto">
          <a:xfrm>
            <a:off x="685800" y="4572000"/>
            <a:ext cx="8229600" cy="1219200"/>
          </a:xfrm>
          <a:prstGeom prst="rect">
            <a:avLst/>
          </a:prstGeom>
          <a:solidFill>
            <a:srgbClr val="00FF00">
              <a:alpha val="32156"/>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43333"/>
          <a:stretch>
            <a:fillRect/>
          </a:stretch>
        </p:blipFill>
        <p:spPr>
          <a:xfrm>
            <a:off x="228600" y="838200"/>
            <a:ext cx="8839200" cy="5943600"/>
          </a:xfrm>
          <a:noFill/>
        </p:spPr>
      </p:pic>
      <p:sp>
        <p:nvSpPr>
          <p:cNvPr id="16386" name="Rectangle 2"/>
          <p:cNvSpPr>
            <a:spLocks noGrp="1" noChangeArrowheads="1"/>
          </p:cNvSpPr>
          <p:nvPr>
            <p:ph type="title"/>
          </p:nvPr>
        </p:nvSpPr>
        <p:spPr>
          <a:xfrm>
            <a:off x="485717" y="106362"/>
            <a:ext cx="8229600" cy="808038"/>
          </a:xfrm>
        </p:spPr>
        <p:txBody>
          <a:bodyPr/>
          <a:lstStyle/>
          <a:p>
            <a:pPr eaLnBrk="1" hangingPunct="1"/>
            <a:r>
              <a:rPr lang="en-US" u="sng" dirty="0" err="1" smtClean="0"/>
              <a:t>HCl</a:t>
            </a:r>
            <a:r>
              <a:rPr lang="en-US" u="sng" dirty="0" smtClean="0"/>
              <a:t> MSDS 3M-6M</a:t>
            </a:r>
          </a:p>
        </p:txBody>
      </p:sp>
      <p:sp>
        <p:nvSpPr>
          <p:cNvPr id="16388" name="Rectangle 6"/>
          <p:cNvSpPr>
            <a:spLocks noChangeArrowheads="1"/>
          </p:cNvSpPr>
          <p:nvPr/>
        </p:nvSpPr>
        <p:spPr bwMode="auto">
          <a:xfrm>
            <a:off x="304800" y="5334000"/>
            <a:ext cx="8382000" cy="1066800"/>
          </a:xfrm>
          <a:prstGeom prst="rect">
            <a:avLst/>
          </a:prstGeom>
          <a:solidFill>
            <a:srgbClr val="58F228">
              <a:alpha val="32156"/>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9" name="Rectangle 7"/>
          <p:cNvSpPr>
            <a:spLocks noChangeArrowheads="1"/>
          </p:cNvSpPr>
          <p:nvPr/>
        </p:nvSpPr>
        <p:spPr bwMode="auto">
          <a:xfrm>
            <a:off x="381000" y="838200"/>
            <a:ext cx="8382000" cy="1295400"/>
          </a:xfrm>
          <a:prstGeom prst="rect">
            <a:avLst/>
          </a:prstGeom>
          <a:solidFill>
            <a:srgbClr val="58F228">
              <a:alpha val="32156"/>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04800" y="304800"/>
            <a:ext cx="8686800" cy="6342063"/>
          </a:xfrm>
          <a:noFill/>
        </p:spPr>
      </p:pic>
      <p:sp>
        <p:nvSpPr>
          <p:cNvPr id="17411" name="Rectangle 6"/>
          <p:cNvSpPr>
            <a:spLocks noChangeArrowheads="1"/>
          </p:cNvSpPr>
          <p:nvPr/>
        </p:nvSpPr>
        <p:spPr bwMode="auto">
          <a:xfrm>
            <a:off x="457200" y="3429000"/>
            <a:ext cx="8229600" cy="1371600"/>
          </a:xfrm>
          <a:prstGeom prst="rect">
            <a:avLst/>
          </a:prstGeom>
          <a:solidFill>
            <a:srgbClr val="58F228">
              <a:alpha val="32156"/>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 name="Rectangle 7"/>
          <p:cNvSpPr>
            <a:spLocks noChangeArrowheads="1"/>
          </p:cNvSpPr>
          <p:nvPr/>
        </p:nvSpPr>
        <p:spPr bwMode="auto">
          <a:xfrm>
            <a:off x="457200" y="990600"/>
            <a:ext cx="8229600" cy="1371600"/>
          </a:xfrm>
          <a:prstGeom prst="rect">
            <a:avLst/>
          </a:prstGeom>
          <a:solidFill>
            <a:srgbClr val="58F228">
              <a:alpha val="32156"/>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C81DDCF8-5F9F-4F48-A153-7B870C56FA83}"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457200"/>
            <a:ext cx="8686800" cy="3967163"/>
          </a:xfrm>
          <a:noFill/>
        </p:spPr>
      </p:pic>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85800" y="990600"/>
            <a:ext cx="7924800" cy="5334000"/>
          </a:xfrm>
        </p:spPr>
        <p:txBody>
          <a:bodyPr/>
          <a:lstStyle/>
          <a:p>
            <a:pPr eaLnBrk="1" hangingPunct="1">
              <a:lnSpc>
                <a:spcPct val="90000"/>
              </a:lnSpc>
            </a:pPr>
            <a:r>
              <a:rPr lang="en-US" sz="2800" smtClean="0"/>
              <a:t>Chemicals can cause harm in many ways.</a:t>
            </a:r>
          </a:p>
          <a:p>
            <a:pPr lvl="1" eaLnBrk="1" hangingPunct="1">
              <a:lnSpc>
                <a:spcPct val="90000"/>
              </a:lnSpc>
            </a:pPr>
            <a:r>
              <a:rPr lang="en-US" sz="2000" smtClean="0"/>
              <a:t>Flammable</a:t>
            </a:r>
          </a:p>
          <a:p>
            <a:pPr lvl="1" eaLnBrk="1" hangingPunct="1">
              <a:lnSpc>
                <a:spcPct val="90000"/>
              </a:lnSpc>
            </a:pPr>
            <a:r>
              <a:rPr lang="en-US" sz="2000" smtClean="0"/>
              <a:t>Explosive</a:t>
            </a:r>
          </a:p>
          <a:p>
            <a:pPr lvl="1" eaLnBrk="1" hangingPunct="1">
              <a:lnSpc>
                <a:spcPct val="90000"/>
              </a:lnSpc>
            </a:pPr>
            <a:r>
              <a:rPr lang="en-US" sz="2000" smtClean="0"/>
              <a:t>Radioactive</a:t>
            </a:r>
          </a:p>
          <a:p>
            <a:pPr lvl="1" eaLnBrk="1" hangingPunct="1">
              <a:lnSpc>
                <a:spcPct val="90000"/>
              </a:lnSpc>
            </a:pPr>
            <a:r>
              <a:rPr lang="en-US" sz="2000" smtClean="0"/>
              <a:t>Corrosive</a:t>
            </a:r>
          </a:p>
          <a:p>
            <a:pPr lvl="1" eaLnBrk="1" hangingPunct="1">
              <a:lnSpc>
                <a:spcPct val="90000"/>
              </a:lnSpc>
            </a:pPr>
            <a:r>
              <a:rPr lang="en-US" sz="2000" smtClean="0"/>
              <a:t>Irritant</a:t>
            </a:r>
          </a:p>
          <a:p>
            <a:pPr lvl="1" eaLnBrk="1" hangingPunct="1">
              <a:lnSpc>
                <a:spcPct val="90000"/>
              </a:lnSpc>
            </a:pPr>
            <a:r>
              <a:rPr lang="en-US" sz="2000" smtClean="0"/>
              <a:t>Toxic</a:t>
            </a:r>
          </a:p>
          <a:p>
            <a:pPr lvl="2" eaLnBrk="1" hangingPunct="1">
              <a:lnSpc>
                <a:spcPct val="90000"/>
              </a:lnSpc>
            </a:pPr>
            <a:r>
              <a:rPr lang="en-US" sz="2000" u="sng" smtClean="0"/>
              <a:t>Chronic toxicity:</a:t>
            </a:r>
            <a:r>
              <a:rPr lang="en-US" sz="2000" smtClean="0"/>
              <a:t> Damage is caused over time by repeated exposure to a substance.</a:t>
            </a:r>
          </a:p>
          <a:p>
            <a:pPr lvl="3" eaLnBrk="1" hangingPunct="1">
              <a:lnSpc>
                <a:spcPct val="90000"/>
              </a:lnSpc>
            </a:pPr>
            <a:r>
              <a:rPr lang="en-US" sz="1800" smtClean="0">
                <a:solidFill>
                  <a:schemeClr val="tx2"/>
                </a:solidFill>
              </a:rPr>
              <a:t>Carcinogen – causes cancer</a:t>
            </a:r>
          </a:p>
          <a:p>
            <a:pPr lvl="3" eaLnBrk="1" hangingPunct="1">
              <a:lnSpc>
                <a:spcPct val="90000"/>
              </a:lnSpc>
            </a:pPr>
            <a:r>
              <a:rPr lang="en-US" sz="1800" smtClean="0">
                <a:solidFill>
                  <a:schemeClr val="tx2"/>
                </a:solidFill>
              </a:rPr>
              <a:t>Mutagen – causes mutations (genetic defects)</a:t>
            </a:r>
          </a:p>
          <a:p>
            <a:pPr lvl="3" eaLnBrk="1" hangingPunct="1">
              <a:lnSpc>
                <a:spcPct val="90000"/>
              </a:lnSpc>
            </a:pPr>
            <a:r>
              <a:rPr lang="en-US" sz="1800" smtClean="0">
                <a:solidFill>
                  <a:schemeClr val="tx2"/>
                </a:solidFill>
              </a:rPr>
              <a:t>Tetragen – causes birth defects</a:t>
            </a:r>
          </a:p>
          <a:p>
            <a:pPr lvl="3" eaLnBrk="1" hangingPunct="1">
              <a:lnSpc>
                <a:spcPct val="90000"/>
              </a:lnSpc>
            </a:pPr>
            <a:r>
              <a:rPr lang="en-US" sz="1800" smtClean="0">
                <a:solidFill>
                  <a:schemeClr val="tx2"/>
                </a:solidFill>
              </a:rPr>
              <a:t>Neurotoxin – severely poisonous and toxic</a:t>
            </a:r>
            <a:endParaRPr lang="en-US" sz="1800" smtClean="0"/>
          </a:p>
          <a:p>
            <a:pPr lvl="2" eaLnBrk="1" hangingPunct="1">
              <a:lnSpc>
                <a:spcPct val="90000"/>
              </a:lnSpc>
            </a:pPr>
            <a:r>
              <a:rPr lang="en-US" sz="2000" u="sng" smtClean="0"/>
              <a:t>Acute toxicity:</a:t>
            </a:r>
            <a:r>
              <a:rPr lang="en-US" sz="2000" i="1" smtClean="0"/>
              <a:t>  </a:t>
            </a:r>
            <a:r>
              <a:rPr lang="en-US" sz="2000" smtClean="0"/>
              <a:t>Damage is caused immediately from a single exposure to a substance.</a:t>
            </a:r>
          </a:p>
        </p:txBody>
      </p:sp>
      <p:sp>
        <p:nvSpPr>
          <p:cNvPr id="19458" name="Rectangle 2"/>
          <p:cNvSpPr>
            <a:spLocks noGrp="1" noChangeArrowheads="1"/>
          </p:cNvSpPr>
          <p:nvPr>
            <p:ph type="title"/>
          </p:nvPr>
        </p:nvSpPr>
        <p:spPr>
          <a:xfrm>
            <a:off x="842963" y="228600"/>
            <a:ext cx="7386637" cy="715963"/>
          </a:xfrm>
        </p:spPr>
        <p:txBody>
          <a:bodyPr/>
          <a:lstStyle/>
          <a:p>
            <a:pPr eaLnBrk="1" hangingPunct="1"/>
            <a:r>
              <a:rPr lang="en-US" sz="4000" u="sng" smtClean="0"/>
              <a:t>Chemical Dangers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533400"/>
            <a:ext cx="3505200" cy="1524000"/>
          </a:xfrm>
        </p:spPr>
        <p:txBody>
          <a:bodyPr/>
          <a:lstStyle/>
          <a:p>
            <a:pPr eaLnBrk="1" hangingPunct="1"/>
            <a:r>
              <a:rPr lang="en-US" u="sng" dirty="0" smtClean="0"/>
              <a:t>Laboratory Equipment</a:t>
            </a:r>
          </a:p>
        </p:txBody>
      </p:sp>
      <p:pic>
        <p:nvPicPr>
          <p:cNvPr id="20483" name="Picture 3" descr="laboratory equipment"/>
          <p:cNvPicPr>
            <a:picLocks noChangeAspect="1" noChangeArrowheads="1"/>
          </p:cNvPicPr>
          <p:nvPr/>
        </p:nvPicPr>
        <p:blipFill>
          <a:blip r:embed="rId3" cstate="print">
            <a:lum contrast="12000"/>
            <a:extLst>
              <a:ext uri="{28A0092B-C50C-407E-A947-70E740481C1C}">
                <a14:useLocalDpi xmlns:a14="http://schemas.microsoft.com/office/drawing/2010/main" val="0"/>
              </a:ext>
            </a:extLst>
          </a:blip>
          <a:srcRect/>
          <a:stretch>
            <a:fillRect/>
          </a:stretch>
        </p:blipFill>
        <p:spPr bwMode="auto">
          <a:xfrm>
            <a:off x="3810000" y="0"/>
            <a:ext cx="48577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51840333-4295-4C7C-AB83-0547303215F8}"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balan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5625" y="1295400"/>
            <a:ext cx="4016375"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6" name="Rectangle 2"/>
          <p:cNvSpPr>
            <a:spLocks noGrp="1" noChangeArrowheads="1"/>
          </p:cNvSpPr>
          <p:nvPr>
            <p:ph type="title"/>
          </p:nvPr>
        </p:nvSpPr>
        <p:spPr>
          <a:xfrm>
            <a:off x="762000" y="0"/>
            <a:ext cx="7386638" cy="1143000"/>
          </a:xfrm>
        </p:spPr>
        <p:txBody>
          <a:bodyPr/>
          <a:lstStyle/>
          <a:p>
            <a:pPr eaLnBrk="1" hangingPunct="1"/>
            <a:r>
              <a:rPr lang="en-US" u="sng" smtClean="0"/>
              <a:t>Measuring Mass</a:t>
            </a:r>
          </a:p>
        </p:txBody>
      </p:sp>
      <p:sp>
        <p:nvSpPr>
          <p:cNvPr id="21507" name="Rectangle 6"/>
          <p:cNvSpPr>
            <a:spLocks noGrp="1" noChangeArrowheads="1"/>
          </p:cNvSpPr>
          <p:nvPr>
            <p:ph type="body" idx="4294967295"/>
          </p:nvPr>
        </p:nvSpPr>
        <p:spPr>
          <a:xfrm>
            <a:off x="4876800" y="1600200"/>
            <a:ext cx="4267200" cy="1371600"/>
          </a:xfrm>
        </p:spPr>
        <p:txBody>
          <a:bodyPr/>
          <a:lstStyle/>
          <a:p>
            <a:pPr eaLnBrk="1" hangingPunct="1"/>
            <a:r>
              <a:rPr lang="en-US" smtClean="0"/>
              <a:t>Calibrate balance</a:t>
            </a:r>
          </a:p>
          <a:p>
            <a:pPr eaLnBrk="1" hangingPunct="1"/>
            <a:r>
              <a:rPr lang="en-US" smtClean="0"/>
              <a:t>Use weigh paper</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
          <p:cNvSpPr>
            <a:spLocks noChangeArrowheads="1"/>
          </p:cNvSpPr>
          <p:nvPr/>
        </p:nvSpPr>
        <p:spPr bwMode="auto">
          <a:xfrm>
            <a:off x="228600" y="6248400"/>
            <a:ext cx="8763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1" name="Rectangle 4"/>
          <p:cNvSpPr>
            <a:spLocks noGrp="1" noChangeArrowheads="1"/>
          </p:cNvSpPr>
          <p:nvPr>
            <p:ph type="title" idx="4294967295"/>
          </p:nvPr>
        </p:nvSpPr>
        <p:spPr>
          <a:xfrm>
            <a:off x="721519" y="0"/>
            <a:ext cx="7772400" cy="914400"/>
          </a:xfrm>
        </p:spPr>
        <p:txBody>
          <a:bodyPr/>
          <a:lstStyle/>
          <a:p>
            <a:pPr eaLnBrk="1" hangingPunct="1"/>
            <a:r>
              <a:rPr lang="en-US" sz="3200" u="sng" dirty="0" smtClean="0"/>
              <a:t>Instruments for Measuring Volume</a:t>
            </a:r>
          </a:p>
        </p:txBody>
      </p:sp>
      <p:pic>
        <p:nvPicPr>
          <p:cNvPr id="22532" name="Picture 5" descr="glassware to measure volume"/>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223838" y="762000"/>
            <a:ext cx="876776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6"/>
          <p:cNvSpPr txBox="1">
            <a:spLocks noChangeArrowheads="1"/>
          </p:cNvSpPr>
          <p:nvPr/>
        </p:nvSpPr>
        <p:spPr bwMode="auto">
          <a:xfrm>
            <a:off x="350838" y="5715000"/>
            <a:ext cx="10207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ctr" eaLnBrk="1" hangingPunct="1"/>
            <a:r>
              <a:rPr lang="en-US" sz="1400" u="none"/>
              <a:t>Graduated</a:t>
            </a:r>
          </a:p>
          <a:p>
            <a:pPr algn="ctr" eaLnBrk="1" hangingPunct="1"/>
            <a:r>
              <a:rPr lang="en-US" sz="1400" u="none"/>
              <a:t>cylinder</a:t>
            </a:r>
          </a:p>
        </p:txBody>
      </p:sp>
      <p:sp>
        <p:nvSpPr>
          <p:cNvPr id="22534" name="Text Box 7"/>
          <p:cNvSpPr txBox="1">
            <a:spLocks noChangeArrowheads="1"/>
          </p:cNvSpPr>
          <p:nvPr/>
        </p:nvSpPr>
        <p:spPr bwMode="auto">
          <a:xfrm>
            <a:off x="2286000" y="5715000"/>
            <a:ext cx="785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ctr" eaLnBrk="1" hangingPunct="1"/>
            <a:r>
              <a:rPr lang="en-US" sz="1400" u="none"/>
              <a:t>Syringe</a:t>
            </a:r>
          </a:p>
        </p:txBody>
      </p:sp>
      <p:sp>
        <p:nvSpPr>
          <p:cNvPr id="22535" name="Text Box 8"/>
          <p:cNvSpPr txBox="1">
            <a:spLocks noChangeArrowheads="1"/>
          </p:cNvSpPr>
          <p:nvPr/>
        </p:nvSpPr>
        <p:spPr bwMode="auto">
          <a:xfrm>
            <a:off x="7569200" y="5715000"/>
            <a:ext cx="10715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ctr" eaLnBrk="1" hangingPunct="1"/>
            <a:r>
              <a:rPr lang="en-US" sz="1400" u="none"/>
              <a:t>Volumetric </a:t>
            </a:r>
          </a:p>
          <a:p>
            <a:pPr algn="ctr" eaLnBrk="1" hangingPunct="1"/>
            <a:r>
              <a:rPr lang="en-US" sz="1400" u="none"/>
              <a:t>flask</a:t>
            </a:r>
          </a:p>
        </p:txBody>
      </p:sp>
      <p:sp>
        <p:nvSpPr>
          <p:cNvPr id="22536" name="Text Box 9"/>
          <p:cNvSpPr txBox="1">
            <a:spLocks noChangeArrowheads="1"/>
          </p:cNvSpPr>
          <p:nvPr/>
        </p:nvSpPr>
        <p:spPr bwMode="auto">
          <a:xfrm>
            <a:off x="4017963" y="6156325"/>
            <a:ext cx="608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ctr" eaLnBrk="1" hangingPunct="1"/>
            <a:r>
              <a:rPr lang="en-US" sz="1400" u="none"/>
              <a:t>Buret</a:t>
            </a:r>
          </a:p>
        </p:txBody>
      </p:sp>
      <p:sp>
        <p:nvSpPr>
          <p:cNvPr id="22537" name="Text Box 10"/>
          <p:cNvSpPr txBox="1">
            <a:spLocks noChangeArrowheads="1"/>
          </p:cNvSpPr>
          <p:nvPr/>
        </p:nvSpPr>
        <p:spPr bwMode="auto">
          <a:xfrm>
            <a:off x="5727700" y="6096000"/>
            <a:ext cx="588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ctr" eaLnBrk="1" hangingPunct="1"/>
            <a:r>
              <a:rPr lang="en-US" sz="1400" u="none"/>
              <a:t>Pipet</a:t>
            </a:r>
          </a:p>
        </p:txBody>
      </p:sp>
      <p:sp>
        <p:nvSpPr>
          <p:cNvPr id="2" name="Slide Number Placeholder 1"/>
          <p:cNvSpPr>
            <a:spLocks noGrp="1"/>
          </p:cNvSpPr>
          <p:nvPr>
            <p:ph type="sldNum" sz="quarter" idx="12"/>
          </p:nvPr>
        </p:nvSpPr>
        <p:spPr/>
        <p:txBody>
          <a:bodyPr/>
          <a:lstStyle/>
          <a:p>
            <a:pPr>
              <a:defRPr/>
            </a:pPr>
            <a:fld id="{51840333-4295-4C7C-AB83-0547303215F8}"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1905000" y="0"/>
            <a:ext cx="5105400" cy="6858000"/>
            <a:chOff x="768" y="0"/>
            <a:chExt cx="3216" cy="4320"/>
          </a:xfrm>
          <a:solidFill>
            <a:schemeClr val="tx1"/>
          </a:solidFill>
        </p:grpSpPr>
        <p:sp>
          <p:nvSpPr>
            <p:cNvPr id="23563" name="Rectangle 3"/>
            <p:cNvSpPr>
              <a:spLocks noChangeArrowheads="1"/>
            </p:cNvSpPr>
            <p:nvPr/>
          </p:nvSpPr>
          <p:spPr bwMode="auto">
            <a:xfrm>
              <a:off x="768" y="0"/>
              <a:ext cx="3216" cy="4320"/>
            </a:xfrm>
            <a:prstGeom prst="rect">
              <a:avLst/>
            </a:prstGeom>
            <a:grpFill/>
            <a:ln w="9525">
              <a:solidFill>
                <a:schemeClr val="bg1"/>
              </a:solidFill>
              <a:miter lim="800000"/>
              <a:headEnd/>
              <a:tailEnd/>
            </a:ln>
          </p:spPr>
          <p:txBody>
            <a:bodyPr wrap="none" anchor="ctr"/>
            <a:lstStyle/>
            <a:p>
              <a:endParaRPr lang="en-US" sz="2400" u="none">
                <a:solidFill>
                  <a:schemeClr val="bg1"/>
                </a:solidFill>
              </a:endParaRPr>
            </a:p>
          </p:txBody>
        </p:sp>
        <p:sp>
          <p:nvSpPr>
            <p:cNvPr id="23564" name="Line 4"/>
            <p:cNvSpPr>
              <a:spLocks noChangeShapeType="1"/>
            </p:cNvSpPr>
            <p:nvPr/>
          </p:nvSpPr>
          <p:spPr bwMode="auto">
            <a:xfrm>
              <a:off x="2976" y="3984"/>
              <a:ext cx="1008" cy="0"/>
            </a:xfrm>
            <a:prstGeom prst="line">
              <a:avLst/>
            </a:prstGeom>
            <a:grpFill/>
            <a:ln w="9525">
              <a:solidFill>
                <a:schemeClr val="bg1"/>
              </a:solidFill>
              <a:round/>
              <a:headEnd/>
              <a:tailEnd/>
            </a:ln>
            <a:extLst/>
          </p:spPr>
          <p:txBody>
            <a:bodyPr/>
            <a:lstStyle/>
            <a:p>
              <a:endParaRPr lang="en-US">
                <a:solidFill>
                  <a:schemeClr val="bg1"/>
                </a:solidFill>
              </a:endParaRPr>
            </a:p>
          </p:txBody>
        </p:sp>
        <p:sp>
          <p:nvSpPr>
            <p:cNvPr id="23565" name="Line 5"/>
            <p:cNvSpPr>
              <a:spLocks noChangeShapeType="1"/>
            </p:cNvSpPr>
            <p:nvPr/>
          </p:nvSpPr>
          <p:spPr bwMode="auto">
            <a:xfrm>
              <a:off x="2592" y="3648"/>
              <a:ext cx="1392" cy="0"/>
            </a:xfrm>
            <a:prstGeom prst="line">
              <a:avLst/>
            </a:prstGeom>
            <a:grpFill/>
            <a:ln w="19050">
              <a:solidFill>
                <a:schemeClr val="bg1"/>
              </a:solidFill>
              <a:round/>
              <a:headEnd/>
              <a:tailEnd/>
            </a:ln>
            <a:extLst/>
          </p:spPr>
          <p:txBody>
            <a:bodyPr/>
            <a:lstStyle/>
            <a:p>
              <a:endParaRPr lang="en-US">
                <a:solidFill>
                  <a:schemeClr val="bg1"/>
                </a:solidFill>
              </a:endParaRPr>
            </a:p>
          </p:txBody>
        </p:sp>
        <p:sp>
          <p:nvSpPr>
            <p:cNvPr id="23566" name="Line 6"/>
            <p:cNvSpPr>
              <a:spLocks noChangeShapeType="1"/>
            </p:cNvSpPr>
            <p:nvPr/>
          </p:nvSpPr>
          <p:spPr bwMode="auto">
            <a:xfrm>
              <a:off x="2976" y="3312"/>
              <a:ext cx="1008" cy="0"/>
            </a:xfrm>
            <a:prstGeom prst="line">
              <a:avLst/>
            </a:prstGeom>
            <a:grpFill/>
            <a:ln w="9525">
              <a:solidFill>
                <a:schemeClr val="bg1"/>
              </a:solidFill>
              <a:round/>
              <a:headEnd/>
              <a:tailEnd/>
            </a:ln>
            <a:extLst/>
          </p:spPr>
          <p:txBody>
            <a:bodyPr/>
            <a:lstStyle/>
            <a:p>
              <a:endParaRPr lang="en-US">
                <a:solidFill>
                  <a:schemeClr val="bg1"/>
                </a:solidFill>
              </a:endParaRPr>
            </a:p>
          </p:txBody>
        </p:sp>
        <p:sp>
          <p:nvSpPr>
            <p:cNvPr id="23567" name="Line 7"/>
            <p:cNvSpPr>
              <a:spLocks noChangeShapeType="1"/>
            </p:cNvSpPr>
            <p:nvPr/>
          </p:nvSpPr>
          <p:spPr bwMode="auto">
            <a:xfrm>
              <a:off x="2976" y="2976"/>
              <a:ext cx="1008" cy="0"/>
            </a:xfrm>
            <a:prstGeom prst="line">
              <a:avLst/>
            </a:prstGeom>
            <a:grpFill/>
            <a:ln w="9525">
              <a:solidFill>
                <a:schemeClr val="bg1"/>
              </a:solidFill>
              <a:round/>
              <a:headEnd/>
              <a:tailEnd/>
            </a:ln>
            <a:extLst/>
          </p:spPr>
          <p:txBody>
            <a:bodyPr/>
            <a:lstStyle/>
            <a:p>
              <a:endParaRPr lang="en-US">
                <a:solidFill>
                  <a:schemeClr val="bg1"/>
                </a:solidFill>
              </a:endParaRPr>
            </a:p>
          </p:txBody>
        </p:sp>
        <p:sp>
          <p:nvSpPr>
            <p:cNvPr id="23568" name="Line 8"/>
            <p:cNvSpPr>
              <a:spLocks noChangeShapeType="1"/>
            </p:cNvSpPr>
            <p:nvPr/>
          </p:nvSpPr>
          <p:spPr bwMode="auto">
            <a:xfrm>
              <a:off x="2976" y="2640"/>
              <a:ext cx="1008" cy="0"/>
            </a:xfrm>
            <a:prstGeom prst="line">
              <a:avLst/>
            </a:prstGeom>
            <a:grpFill/>
            <a:ln w="9525">
              <a:solidFill>
                <a:schemeClr val="bg1"/>
              </a:solidFill>
              <a:round/>
              <a:headEnd/>
              <a:tailEnd/>
            </a:ln>
            <a:extLst/>
          </p:spPr>
          <p:txBody>
            <a:bodyPr/>
            <a:lstStyle/>
            <a:p>
              <a:endParaRPr lang="en-US">
                <a:solidFill>
                  <a:schemeClr val="bg1"/>
                </a:solidFill>
              </a:endParaRPr>
            </a:p>
          </p:txBody>
        </p:sp>
        <p:sp>
          <p:nvSpPr>
            <p:cNvPr id="23569" name="Line 9"/>
            <p:cNvSpPr>
              <a:spLocks noChangeShapeType="1"/>
            </p:cNvSpPr>
            <p:nvPr/>
          </p:nvSpPr>
          <p:spPr bwMode="auto">
            <a:xfrm>
              <a:off x="2976" y="2304"/>
              <a:ext cx="1008" cy="0"/>
            </a:xfrm>
            <a:prstGeom prst="line">
              <a:avLst/>
            </a:prstGeom>
            <a:grpFill/>
            <a:ln w="9525">
              <a:solidFill>
                <a:schemeClr val="bg1"/>
              </a:solidFill>
              <a:round/>
              <a:headEnd/>
              <a:tailEnd/>
            </a:ln>
            <a:extLst/>
          </p:spPr>
          <p:txBody>
            <a:bodyPr/>
            <a:lstStyle/>
            <a:p>
              <a:endParaRPr lang="en-US">
                <a:solidFill>
                  <a:schemeClr val="bg1"/>
                </a:solidFill>
              </a:endParaRPr>
            </a:p>
          </p:txBody>
        </p:sp>
        <p:sp>
          <p:nvSpPr>
            <p:cNvPr id="23570" name="Line 10"/>
            <p:cNvSpPr>
              <a:spLocks noChangeShapeType="1"/>
            </p:cNvSpPr>
            <p:nvPr/>
          </p:nvSpPr>
          <p:spPr bwMode="auto">
            <a:xfrm>
              <a:off x="2832" y="1968"/>
              <a:ext cx="1152" cy="0"/>
            </a:xfrm>
            <a:prstGeom prst="line">
              <a:avLst/>
            </a:prstGeom>
            <a:grpFill/>
            <a:ln w="19050">
              <a:solidFill>
                <a:schemeClr val="bg1"/>
              </a:solidFill>
              <a:round/>
              <a:headEnd/>
              <a:tailEnd/>
            </a:ln>
            <a:extLst/>
          </p:spPr>
          <p:txBody>
            <a:bodyPr/>
            <a:lstStyle/>
            <a:p>
              <a:endParaRPr lang="en-US">
                <a:solidFill>
                  <a:schemeClr val="bg1"/>
                </a:solidFill>
              </a:endParaRPr>
            </a:p>
          </p:txBody>
        </p:sp>
        <p:sp>
          <p:nvSpPr>
            <p:cNvPr id="23571" name="Line 11"/>
            <p:cNvSpPr>
              <a:spLocks noChangeShapeType="1"/>
            </p:cNvSpPr>
            <p:nvPr/>
          </p:nvSpPr>
          <p:spPr bwMode="auto">
            <a:xfrm>
              <a:off x="2976" y="1632"/>
              <a:ext cx="1008" cy="0"/>
            </a:xfrm>
            <a:prstGeom prst="line">
              <a:avLst/>
            </a:prstGeom>
            <a:grpFill/>
            <a:ln w="9525">
              <a:solidFill>
                <a:schemeClr val="bg1"/>
              </a:solidFill>
              <a:round/>
              <a:headEnd/>
              <a:tailEnd/>
            </a:ln>
            <a:extLst/>
          </p:spPr>
          <p:txBody>
            <a:bodyPr/>
            <a:lstStyle/>
            <a:p>
              <a:endParaRPr lang="en-US">
                <a:solidFill>
                  <a:schemeClr val="bg1"/>
                </a:solidFill>
              </a:endParaRPr>
            </a:p>
          </p:txBody>
        </p:sp>
        <p:sp>
          <p:nvSpPr>
            <p:cNvPr id="23572" name="Line 12"/>
            <p:cNvSpPr>
              <a:spLocks noChangeShapeType="1"/>
            </p:cNvSpPr>
            <p:nvPr/>
          </p:nvSpPr>
          <p:spPr bwMode="auto">
            <a:xfrm>
              <a:off x="2976" y="1296"/>
              <a:ext cx="1008" cy="0"/>
            </a:xfrm>
            <a:prstGeom prst="line">
              <a:avLst/>
            </a:prstGeom>
            <a:grpFill/>
            <a:ln w="9525">
              <a:solidFill>
                <a:schemeClr val="bg1"/>
              </a:solidFill>
              <a:round/>
              <a:headEnd/>
              <a:tailEnd/>
            </a:ln>
            <a:extLst/>
          </p:spPr>
          <p:txBody>
            <a:bodyPr/>
            <a:lstStyle/>
            <a:p>
              <a:endParaRPr lang="en-US">
                <a:solidFill>
                  <a:schemeClr val="bg1"/>
                </a:solidFill>
              </a:endParaRPr>
            </a:p>
          </p:txBody>
        </p:sp>
        <p:sp>
          <p:nvSpPr>
            <p:cNvPr id="23573" name="Line 13"/>
            <p:cNvSpPr>
              <a:spLocks noChangeShapeType="1"/>
            </p:cNvSpPr>
            <p:nvPr/>
          </p:nvSpPr>
          <p:spPr bwMode="auto">
            <a:xfrm>
              <a:off x="2976" y="960"/>
              <a:ext cx="1008" cy="0"/>
            </a:xfrm>
            <a:prstGeom prst="line">
              <a:avLst/>
            </a:prstGeom>
            <a:grpFill/>
            <a:ln w="9525">
              <a:solidFill>
                <a:schemeClr val="bg1"/>
              </a:solidFill>
              <a:round/>
              <a:headEnd/>
              <a:tailEnd/>
            </a:ln>
            <a:extLst/>
          </p:spPr>
          <p:txBody>
            <a:bodyPr/>
            <a:lstStyle/>
            <a:p>
              <a:endParaRPr lang="en-US">
                <a:solidFill>
                  <a:schemeClr val="bg1"/>
                </a:solidFill>
              </a:endParaRPr>
            </a:p>
          </p:txBody>
        </p:sp>
        <p:sp>
          <p:nvSpPr>
            <p:cNvPr id="23574" name="Line 14"/>
            <p:cNvSpPr>
              <a:spLocks noChangeShapeType="1"/>
            </p:cNvSpPr>
            <p:nvPr/>
          </p:nvSpPr>
          <p:spPr bwMode="auto">
            <a:xfrm>
              <a:off x="2976" y="624"/>
              <a:ext cx="1008" cy="0"/>
            </a:xfrm>
            <a:prstGeom prst="line">
              <a:avLst/>
            </a:prstGeom>
            <a:grpFill/>
            <a:ln w="9525">
              <a:solidFill>
                <a:schemeClr val="bg1"/>
              </a:solidFill>
              <a:round/>
              <a:headEnd/>
              <a:tailEnd/>
            </a:ln>
            <a:extLst/>
          </p:spPr>
          <p:txBody>
            <a:bodyPr/>
            <a:lstStyle/>
            <a:p>
              <a:endParaRPr lang="en-US">
                <a:solidFill>
                  <a:schemeClr val="bg1"/>
                </a:solidFill>
              </a:endParaRPr>
            </a:p>
          </p:txBody>
        </p:sp>
        <p:sp>
          <p:nvSpPr>
            <p:cNvPr id="23575" name="Line 15"/>
            <p:cNvSpPr>
              <a:spLocks noChangeShapeType="1"/>
            </p:cNvSpPr>
            <p:nvPr/>
          </p:nvSpPr>
          <p:spPr bwMode="auto">
            <a:xfrm>
              <a:off x="2592" y="288"/>
              <a:ext cx="1392" cy="0"/>
            </a:xfrm>
            <a:prstGeom prst="line">
              <a:avLst/>
            </a:prstGeom>
            <a:grpFill/>
            <a:ln w="19050">
              <a:solidFill>
                <a:schemeClr val="bg1"/>
              </a:solidFill>
              <a:round/>
              <a:headEnd/>
              <a:tailEnd/>
            </a:ln>
            <a:extLst/>
          </p:spPr>
          <p:txBody>
            <a:bodyPr/>
            <a:lstStyle/>
            <a:p>
              <a:endParaRPr lang="en-US">
                <a:solidFill>
                  <a:schemeClr val="bg1"/>
                </a:solidFill>
              </a:endParaRPr>
            </a:p>
          </p:txBody>
        </p:sp>
        <p:sp>
          <p:nvSpPr>
            <p:cNvPr id="23576" name="Line 16"/>
            <p:cNvSpPr>
              <a:spLocks noChangeShapeType="1"/>
            </p:cNvSpPr>
            <p:nvPr/>
          </p:nvSpPr>
          <p:spPr bwMode="auto">
            <a:xfrm>
              <a:off x="864" y="0"/>
              <a:ext cx="0" cy="1008"/>
            </a:xfrm>
            <a:prstGeom prst="line">
              <a:avLst/>
            </a:prstGeom>
            <a:grpFill/>
            <a:ln w="3175">
              <a:solidFill>
                <a:schemeClr val="bg1"/>
              </a:solidFill>
              <a:round/>
              <a:headEnd/>
              <a:tailEnd/>
            </a:ln>
            <a:extLst/>
          </p:spPr>
          <p:txBody>
            <a:bodyPr/>
            <a:lstStyle/>
            <a:p>
              <a:endParaRPr lang="en-US">
                <a:solidFill>
                  <a:schemeClr val="bg1"/>
                </a:solidFill>
              </a:endParaRPr>
            </a:p>
          </p:txBody>
        </p:sp>
        <p:sp>
          <p:nvSpPr>
            <p:cNvPr id="23577" name="Line 17"/>
            <p:cNvSpPr>
              <a:spLocks noChangeShapeType="1"/>
            </p:cNvSpPr>
            <p:nvPr/>
          </p:nvSpPr>
          <p:spPr bwMode="auto">
            <a:xfrm>
              <a:off x="912" y="288"/>
              <a:ext cx="0" cy="1008"/>
            </a:xfrm>
            <a:prstGeom prst="line">
              <a:avLst/>
            </a:prstGeom>
            <a:grpFill/>
            <a:ln w="3175">
              <a:solidFill>
                <a:schemeClr val="bg1"/>
              </a:solidFill>
              <a:round/>
              <a:headEnd/>
              <a:tailEnd/>
            </a:ln>
            <a:extLst/>
          </p:spPr>
          <p:txBody>
            <a:bodyPr/>
            <a:lstStyle/>
            <a:p>
              <a:endParaRPr lang="en-US">
                <a:solidFill>
                  <a:schemeClr val="bg1"/>
                </a:solidFill>
              </a:endParaRPr>
            </a:p>
          </p:txBody>
        </p:sp>
        <p:sp>
          <p:nvSpPr>
            <p:cNvPr id="23578" name="Line 18"/>
            <p:cNvSpPr>
              <a:spLocks noChangeAspect="1" noChangeShapeType="1"/>
            </p:cNvSpPr>
            <p:nvPr/>
          </p:nvSpPr>
          <p:spPr bwMode="auto">
            <a:xfrm>
              <a:off x="816" y="1385"/>
              <a:ext cx="2" cy="2119"/>
            </a:xfrm>
            <a:prstGeom prst="line">
              <a:avLst/>
            </a:prstGeom>
            <a:grpFill/>
            <a:ln w="3175">
              <a:solidFill>
                <a:schemeClr val="bg1"/>
              </a:solidFill>
              <a:round/>
              <a:headEnd/>
              <a:tailEnd/>
            </a:ln>
            <a:extLst/>
          </p:spPr>
          <p:txBody>
            <a:bodyPr/>
            <a:lstStyle/>
            <a:p>
              <a:endParaRPr lang="en-US">
                <a:solidFill>
                  <a:schemeClr val="bg1"/>
                </a:solidFill>
              </a:endParaRPr>
            </a:p>
          </p:txBody>
        </p:sp>
        <p:sp>
          <p:nvSpPr>
            <p:cNvPr id="23579" name="Line 19"/>
            <p:cNvSpPr>
              <a:spLocks noChangeShapeType="1"/>
            </p:cNvSpPr>
            <p:nvPr/>
          </p:nvSpPr>
          <p:spPr bwMode="auto">
            <a:xfrm>
              <a:off x="912" y="1968"/>
              <a:ext cx="0" cy="1008"/>
            </a:xfrm>
            <a:prstGeom prst="line">
              <a:avLst/>
            </a:prstGeom>
            <a:grpFill/>
            <a:ln w="3175">
              <a:solidFill>
                <a:schemeClr val="bg1"/>
              </a:solidFill>
              <a:round/>
              <a:headEnd/>
              <a:tailEnd/>
            </a:ln>
            <a:extLst/>
          </p:spPr>
          <p:txBody>
            <a:bodyPr/>
            <a:lstStyle/>
            <a:p>
              <a:endParaRPr lang="en-US">
                <a:solidFill>
                  <a:schemeClr val="bg1"/>
                </a:solidFill>
              </a:endParaRPr>
            </a:p>
          </p:txBody>
        </p:sp>
        <p:sp>
          <p:nvSpPr>
            <p:cNvPr id="23580" name="Line 20"/>
            <p:cNvSpPr>
              <a:spLocks noChangeShapeType="1"/>
            </p:cNvSpPr>
            <p:nvPr/>
          </p:nvSpPr>
          <p:spPr bwMode="auto">
            <a:xfrm>
              <a:off x="912" y="3072"/>
              <a:ext cx="0" cy="1008"/>
            </a:xfrm>
            <a:prstGeom prst="line">
              <a:avLst/>
            </a:prstGeom>
            <a:grpFill/>
            <a:ln w="3175">
              <a:solidFill>
                <a:schemeClr val="bg1"/>
              </a:solidFill>
              <a:round/>
              <a:headEnd/>
              <a:tailEnd/>
            </a:ln>
            <a:extLst/>
          </p:spPr>
          <p:txBody>
            <a:bodyPr/>
            <a:lstStyle/>
            <a:p>
              <a:endParaRPr lang="en-US">
                <a:solidFill>
                  <a:schemeClr val="bg1"/>
                </a:solidFill>
              </a:endParaRPr>
            </a:p>
          </p:txBody>
        </p:sp>
      </p:grpSp>
      <p:sp>
        <p:nvSpPr>
          <p:cNvPr id="23555" name="Freeform 21"/>
          <p:cNvSpPr>
            <a:spLocks/>
          </p:cNvSpPr>
          <p:nvPr/>
        </p:nvSpPr>
        <p:spPr bwMode="auto">
          <a:xfrm>
            <a:off x="1905000" y="2438400"/>
            <a:ext cx="5105400" cy="4419600"/>
          </a:xfrm>
          <a:custGeom>
            <a:avLst/>
            <a:gdLst>
              <a:gd name="T0" fmla="*/ 0 w 3216"/>
              <a:gd name="T1" fmla="*/ 0 h 2784"/>
              <a:gd name="T2" fmla="*/ 2147483647 w 3216"/>
              <a:gd name="T3" fmla="*/ 2147483647 h 2784"/>
              <a:gd name="T4" fmla="*/ 2147483647 w 3216"/>
              <a:gd name="T5" fmla="*/ 2147483647 h 2784"/>
              <a:gd name="T6" fmla="*/ 2147483647 w 3216"/>
              <a:gd name="T7" fmla="*/ 2147483647 h 2784"/>
              <a:gd name="T8" fmla="*/ 2147483647 w 3216"/>
              <a:gd name="T9" fmla="*/ 2147483647 h 2784"/>
              <a:gd name="T10" fmla="*/ 2147483647 w 3216"/>
              <a:gd name="T11" fmla="*/ 2147483647 h 2784"/>
              <a:gd name="T12" fmla="*/ 2147483647 w 3216"/>
              <a:gd name="T13" fmla="*/ 2147483647 h 2784"/>
              <a:gd name="T14" fmla="*/ 2147483647 w 3216"/>
              <a:gd name="T15" fmla="*/ 2147483647 h 2784"/>
              <a:gd name="T16" fmla="*/ 2147483647 w 3216"/>
              <a:gd name="T17" fmla="*/ 2147483647 h 2784"/>
              <a:gd name="T18" fmla="*/ 2147483647 w 3216"/>
              <a:gd name="T19" fmla="*/ 2147483647 h 2784"/>
              <a:gd name="T20" fmla="*/ 2147483647 w 3216"/>
              <a:gd name="T21" fmla="*/ 2147483647 h 2784"/>
              <a:gd name="T22" fmla="*/ 2147483647 w 3216"/>
              <a:gd name="T23" fmla="*/ 2147483647 h 2784"/>
              <a:gd name="T24" fmla="*/ 2147483647 w 3216"/>
              <a:gd name="T25" fmla="*/ 2147483647 h 2784"/>
              <a:gd name="T26" fmla="*/ 2147483647 w 3216"/>
              <a:gd name="T27" fmla="*/ 2147483647 h 2784"/>
              <a:gd name="T28" fmla="*/ 2147483647 w 3216"/>
              <a:gd name="T29" fmla="*/ 2147483647 h 2784"/>
              <a:gd name="T30" fmla="*/ 2147483647 w 3216"/>
              <a:gd name="T31" fmla="*/ 2147483647 h 2784"/>
              <a:gd name="T32" fmla="*/ 2147483647 w 3216"/>
              <a:gd name="T33" fmla="*/ 2147483647 h 2784"/>
              <a:gd name="T34" fmla="*/ 2147483647 w 3216"/>
              <a:gd name="T35" fmla="*/ 2147483647 h 2784"/>
              <a:gd name="T36" fmla="*/ 2147483647 w 3216"/>
              <a:gd name="T37" fmla="*/ 0 h 2784"/>
              <a:gd name="T38" fmla="*/ 2147483647 w 3216"/>
              <a:gd name="T39" fmla="*/ 2147483647 h 2784"/>
              <a:gd name="T40" fmla="*/ 2147483647 w 3216"/>
              <a:gd name="T41" fmla="*/ 2147483647 h 2784"/>
              <a:gd name="T42" fmla="*/ 2147483647 w 3216"/>
              <a:gd name="T43" fmla="*/ 2147483647 h 2784"/>
              <a:gd name="T44" fmla="*/ 0 w 3216"/>
              <a:gd name="T45" fmla="*/ 0 h 27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16"/>
              <a:gd name="T70" fmla="*/ 0 h 2784"/>
              <a:gd name="T71" fmla="*/ 3216 w 3216"/>
              <a:gd name="T72" fmla="*/ 2784 h 27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16" h="2784">
                <a:moveTo>
                  <a:pt x="0" y="0"/>
                </a:moveTo>
                <a:lnTo>
                  <a:pt x="189" y="102"/>
                </a:lnTo>
                <a:lnTo>
                  <a:pt x="366" y="192"/>
                </a:lnTo>
                <a:lnTo>
                  <a:pt x="521" y="252"/>
                </a:lnTo>
                <a:lnTo>
                  <a:pt x="644" y="296"/>
                </a:lnTo>
                <a:lnTo>
                  <a:pt x="756" y="330"/>
                </a:lnTo>
                <a:lnTo>
                  <a:pt x="990" y="383"/>
                </a:lnTo>
                <a:lnTo>
                  <a:pt x="1196" y="419"/>
                </a:lnTo>
                <a:lnTo>
                  <a:pt x="1391" y="431"/>
                </a:lnTo>
                <a:lnTo>
                  <a:pt x="1623" y="434"/>
                </a:lnTo>
                <a:lnTo>
                  <a:pt x="1800" y="425"/>
                </a:lnTo>
                <a:lnTo>
                  <a:pt x="1923" y="417"/>
                </a:lnTo>
                <a:lnTo>
                  <a:pt x="2100" y="390"/>
                </a:lnTo>
                <a:lnTo>
                  <a:pt x="2283" y="350"/>
                </a:lnTo>
                <a:lnTo>
                  <a:pt x="2543" y="285"/>
                </a:lnTo>
                <a:lnTo>
                  <a:pt x="2660" y="245"/>
                </a:lnTo>
                <a:lnTo>
                  <a:pt x="2784" y="195"/>
                </a:lnTo>
                <a:lnTo>
                  <a:pt x="3063" y="69"/>
                </a:lnTo>
                <a:lnTo>
                  <a:pt x="3216" y="0"/>
                </a:lnTo>
                <a:lnTo>
                  <a:pt x="3210" y="2190"/>
                </a:lnTo>
                <a:lnTo>
                  <a:pt x="3207" y="2775"/>
                </a:lnTo>
                <a:lnTo>
                  <a:pt x="6" y="2784"/>
                </a:lnTo>
                <a:lnTo>
                  <a:pt x="0" y="0"/>
                </a:lnTo>
                <a:close/>
              </a:path>
            </a:pathLst>
          </a:custGeom>
          <a:solidFill>
            <a:srgbClr val="FF0000">
              <a:alpha val="16862"/>
            </a:srgbClr>
          </a:solidFill>
          <a:ln w="9525">
            <a:solidFill>
              <a:schemeClr val="bg1"/>
            </a:solidFill>
            <a:round/>
            <a:headEnd/>
            <a:tailEnd/>
          </a:ln>
        </p:spPr>
        <p:txBody>
          <a:bodyPr/>
          <a:lstStyle/>
          <a:p>
            <a:endParaRPr lang="en-US">
              <a:solidFill>
                <a:schemeClr val="bg1"/>
              </a:solidFill>
            </a:endParaRPr>
          </a:p>
        </p:txBody>
      </p:sp>
      <p:sp>
        <p:nvSpPr>
          <p:cNvPr id="23556" name="Text Box 22"/>
          <p:cNvSpPr txBox="1">
            <a:spLocks noChangeArrowheads="1"/>
          </p:cNvSpPr>
          <p:nvPr/>
        </p:nvSpPr>
        <p:spPr bwMode="auto">
          <a:xfrm>
            <a:off x="7146925" y="141288"/>
            <a:ext cx="581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800" u="none">
                <a:solidFill>
                  <a:schemeClr val="bg1"/>
                </a:solidFill>
              </a:rPr>
              <a:t>20</a:t>
            </a:r>
          </a:p>
        </p:txBody>
      </p:sp>
      <p:sp>
        <p:nvSpPr>
          <p:cNvPr id="23557" name="Text Box 23"/>
          <p:cNvSpPr txBox="1">
            <a:spLocks noChangeArrowheads="1"/>
          </p:cNvSpPr>
          <p:nvPr/>
        </p:nvSpPr>
        <p:spPr bwMode="auto">
          <a:xfrm>
            <a:off x="7162800" y="5500688"/>
            <a:ext cx="581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800" u="none">
                <a:solidFill>
                  <a:schemeClr val="bg1"/>
                </a:solidFill>
              </a:rPr>
              <a:t>10</a:t>
            </a:r>
          </a:p>
        </p:txBody>
      </p:sp>
      <p:sp>
        <p:nvSpPr>
          <p:cNvPr id="23558" name="Freeform 24"/>
          <p:cNvSpPr>
            <a:spLocks/>
          </p:cNvSpPr>
          <p:nvPr/>
        </p:nvSpPr>
        <p:spPr bwMode="auto">
          <a:xfrm>
            <a:off x="1905000" y="2438400"/>
            <a:ext cx="5105400" cy="688975"/>
          </a:xfrm>
          <a:custGeom>
            <a:avLst/>
            <a:gdLst>
              <a:gd name="T0" fmla="*/ 2147483647 w 3216"/>
              <a:gd name="T1" fmla="*/ 0 h 434"/>
              <a:gd name="T2" fmla="*/ 2147483647 w 3216"/>
              <a:gd name="T3" fmla="*/ 2147483647 h 434"/>
              <a:gd name="T4" fmla="*/ 2147483647 w 3216"/>
              <a:gd name="T5" fmla="*/ 2147483647 h 434"/>
              <a:gd name="T6" fmla="*/ 2147483647 w 3216"/>
              <a:gd name="T7" fmla="*/ 2147483647 h 434"/>
              <a:gd name="T8" fmla="*/ 2147483647 w 3216"/>
              <a:gd name="T9" fmla="*/ 2147483647 h 434"/>
              <a:gd name="T10" fmla="*/ 2147483647 w 3216"/>
              <a:gd name="T11" fmla="*/ 2147483647 h 434"/>
              <a:gd name="T12" fmla="*/ 2147483647 w 3216"/>
              <a:gd name="T13" fmla="*/ 2147483647 h 434"/>
              <a:gd name="T14" fmla="*/ 2147483647 w 3216"/>
              <a:gd name="T15" fmla="*/ 2147483647 h 434"/>
              <a:gd name="T16" fmla="*/ 2147483647 w 3216"/>
              <a:gd name="T17" fmla="*/ 2147483647 h 434"/>
              <a:gd name="T18" fmla="*/ 2147483647 w 3216"/>
              <a:gd name="T19" fmla="*/ 2147483647 h 434"/>
              <a:gd name="T20" fmla="*/ 2147483647 w 3216"/>
              <a:gd name="T21" fmla="*/ 2147483647 h 434"/>
              <a:gd name="T22" fmla="*/ 2147483647 w 3216"/>
              <a:gd name="T23" fmla="*/ 2147483647 h 434"/>
              <a:gd name="T24" fmla="*/ 2147483647 w 3216"/>
              <a:gd name="T25" fmla="*/ 2147483647 h 434"/>
              <a:gd name="T26" fmla="*/ 0 w 3216"/>
              <a:gd name="T27" fmla="*/ 0 h 4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16"/>
              <a:gd name="T43" fmla="*/ 0 h 434"/>
              <a:gd name="T44" fmla="*/ 3216 w 3216"/>
              <a:gd name="T45" fmla="*/ 434 h 4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16" h="434">
                <a:moveTo>
                  <a:pt x="3216" y="0"/>
                </a:moveTo>
                <a:cubicBezTo>
                  <a:pt x="3132" y="38"/>
                  <a:pt x="2863" y="170"/>
                  <a:pt x="2709" y="229"/>
                </a:cubicBezTo>
                <a:cubicBezTo>
                  <a:pt x="2555" y="288"/>
                  <a:pt x="2413" y="321"/>
                  <a:pt x="2293" y="351"/>
                </a:cubicBezTo>
                <a:cubicBezTo>
                  <a:pt x="2173" y="381"/>
                  <a:pt x="2070" y="395"/>
                  <a:pt x="1989" y="407"/>
                </a:cubicBezTo>
                <a:cubicBezTo>
                  <a:pt x="1908" y="419"/>
                  <a:pt x="1864" y="421"/>
                  <a:pt x="1806" y="425"/>
                </a:cubicBezTo>
                <a:cubicBezTo>
                  <a:pt x="1748" y="429"/>
                  <a:pt x="1683" y="430"/>
                  <a:pt x="1641" y="432"/>
                </a:cubicBezTo>
                <a:cubicBezTo>
                  <a:pt x="1599" y="434"/>
                  <a:pt x="1587" y="434"/>
                  <a:pt x="1554" y="434"/>
                </a:cubicBezTo>
                <a:cubicBezTo>
                  <a:pt x="1521" y="434"/>
                  <a:pt x="1483" y="434"/>
                  <a:pt x="1442" y="434"/>
                </a:cubicBezTo>
                <a:cubicBezTo>
                  <a:pt x="1401" y="434"/>
                  <a:pt x="1341" y="432"/>
                  <a:pt x="1307" y="431"/>
                </a:cubicBezTo>
                <a:cubicBezTo>
                  <a:pt x="1273" y="430"/>
                  <a:pt x="1261" y="428"/>
                  <a:pt x="1236" y="425"/>
                </a:cubicBezTo>
                <a:cubicBezTo>
                  <a:pt x="1211" y="422"/>
                  <a:pt x="1241" y="426"/>
                  <a:pt x="1158" y="410"/>
                </a:cubicBezTo>
                <a:cubicBezTo>
                  <a:pt x="1075" y="394"/>
                  <a:pt x="872" y="365"/>
                  <a:pt x="736" y="327"/>
                </a:cubicBezTo>
                <a:cubicBezTo>
                  <a:pt x="600" y="289"/>
                  <a:pt x="467" y="234"/>
                  <a:pt x="344" y="180"/>
                </a:cubicBezTo>
                <a:cubicBezTo>
                  <a:pt x="221" y="126"/>
                  <a:pt x="72" y="38"/>
                  <a:pt x="0" y="0"/>
                </a:cubicBezTo>
              </a:path>
            </a:pathLst>
          </a:custGeom>
          <a:noFill/>
          <a:ln w="31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23559" name="Line 25"/>
          <p:cNvSpPr>
            <a:spLocks noChangeShapeType="1"/>
          </p:cNvSpPr>
          <p:nvPr/>
        </p:nvSpPr>
        <p:spPr bwMode="auto">
          <a:xfrm>
            <a:off x="1371600" y="3124200"/>
            <a:ext cx="6172200" cy="0"/>
          </a:xfrm>
          <a:prstGeom prst="line">
            <a:avLst/>
          </a:prstGeom>
          <a:noFill/>
          <a:ln w="2857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23561" name="Rectangle 36"/>
          <p:cNvSpPr>
            <a:spLocks noGrp="1" noChangeArrowheads="1"/>
          </p:cNvSpPr>
          <p:nvPr>
            <p:ph type="title"/>
          </p:nvPr>
        </p:nvSpPr>
        <p:spPr>
          <a:xfrm>
            <a:off x="2209800" y="274638"/>
            <a:ext cx="4495800" cy="944562"/>
          </a:xfrm>
        </p:spPr>
        <p:txBody>
          <a:bodyPr/>
          <a:lstStyle/>
          <a:p>
            <a:pPr eaLnBrk="1" hangingPunct="1"/>
            <a:r>
              <a:rPr lang="en-US" u="sng" dirty="0" smtClean="0"/>
              <a:t>Reading Volume</a:t>
            </a:r>
          </a:p>
        </p:txBody>
      </p:sp>
      <p:sp>
        <p:nvSpPr>
          <p:cNvPr id="23562" name="Text Box 37"/>
          <p:cNvSpPr txBox="1">
            <a:spLocks noChangeArrowheads="1"/>
          </p:cNvSpPr>
          <p:nvPr/>
        </p:nvSpPr>
        <p:spPr bwMode="auto">
          <a:xfrm>
            <a:off x="228600" y="2743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spcBef>
                <a:spcPct val="50000"/>
              </a:spcBef>
            </a:pPr>
            <a:r>
              <a:rPr lang="en-US" sz="2400" b="1">
                <a:solidFill>
                  <a:schemeClr val="bg1"/>
                </a:solidFill>
              </a:rPr>
              <a:t>Meniscus</a:t>
            </a:r>
          </a:p>
        </p:txBody>
      </p:sp>
      <p:sp>
        <p:nvSpPr>
          <p:cNvPr id="2" name="Slide Number Placeholder 1"/>
          <p:cNvSpPr>
            <a:spLocks noGrp="1"/>
          </p:cNvSpPr>
          <p:nvPr>
            <p:ph type="sldNum" sz="quarter" idx="12"/>
          </p:nvPr>
        </p:nvSpPr>
        <p:spPr/>
        <p:txBody>
          <a:bodyPr/>
          <a:lstStyle/>
          <a:p>
            <a:pPr>
              <a:defRPr/>
            </a:pPr>
            <a:fld id="{A6009326-6C32-48EC-B384-ACCFBE729FF5}" type="slidenum">
              <a:rPr lang="en-US" smtClean="0">
                <a:solidFill>
                  <a:schemeClr val="bg1"/>
                </a:solidFill>
              </a:rPr>
              <a:pPr>
                <a:defRPr/>
              </a:pPr>
              <a:t>19</a:t>
            </a:fld>
            <a:endParaRPr lang="en-US">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1219200" y="1676400"/>
            <a:ext cx="6705600" cy="2209800"/>
          </a:xfrm>
        </p:spPr>
        <p:txBody>
          <a:bodyPr/>
          <a:lstStyle/>
          <a:p>
            <a:pPr eaLnBrk="1" hangingPunct="1">
              <a:buFontTx/>
              <a:buNone/>
            </a:pPr>
            <a:r>
              <a:rPr lang="en-US" dirty="0" smtClean="0"/>
              <a:t>	The study of </a:t>
            </a:r>
            <a:r>
              <a:rPr lang="en-US" u="sng" dirty="0" smtClean="0"/>
              <a:t>matter</a:t>
            </a:r>
            <a:r>
              <a:rPr lang="en-US" dirty="0" smtClean="0"/>
              <a:t> and its properties, the changes that matter undergoes, </a:t>
            </a:r>
            <a:r>
              <a:rPr lang="en-US" u="sng" dirty="0" smtClean="0"/>
              <a:t>and</a:t>
            </a:r>
            <a:r>
              <a:rPr lang="en-US" dirty="0" smtClean="0"/>
              <a:t> the </a:t>
            </a:r>
            <a:r>
              <a:rPr lang="en-US" u="sng" dirty="0" smtClean="0"/>
              <a:t>energy</a:t>
            </a:r>
            <a:r>
              <a:rPr lang="en-US" dirty="0" smtClean="0"/>
              <a:t> associated with those changes</a:t>
            </a:r>
          </a:p>
        </p:txBody>
      </p:sp>
      <p:sp>
        <p:nvSpPr>
          <p:cNvPr id="5122" name="Rectangle 2"/>
          <p:cNvSpPr>
            <a:spLocks noGrp="1" noChangeArrowheads="1"/>
          </p:cNvSpPr>
          <p:nvPr>
            <p:ph type="title"/>
          </p:nvPr>
        </p:nvSpPr>
        <p:spPr>
          <a:xfrm>
            <a:off x="3006725" y="274638"/>
            <a:ext cx="3013075" cy="1143000"/>
          </a:xfrm>
        </p:spPr>
        <p:txBody>
          <a:bodyPr/>
          <a:lstStyle/>
          <a:p>
            <a:pPr eaLnBrk="1" hangingPunct="1"/>
            <a:r>
              <a:rPr lang="en-US" u="sng" smtClean="0"/>
              <a:t>Chemistry</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609600" y="1066800"/>
            <a:ext cx="7848600" cy="5486400"/>
          </a:xfrm>
        </p:spPr>
        <p:txBody>
          <a:bodyPr/>
          <a:lstStyle/>
          <a:p>
            <a:pPr eaLnBrk="1" hangingPunct="1">
              <a:lnSpc>
                <a:spcPct val="80000"/>
              </a:lnSpc>
            </a:pPr>
            <a:r>
              <a:rPr lang="en-US" sz="2800" dirty="0" smtClean="0"/>
              <a:t>Represent the experiment performed and results obtained.  </a:t>
            </a:r>
          </a:p>
          <a:p>
            <a:pPr eaLnBrk="1" hangingPunct="1">
              <a:lnSpc>
                <a:spcPct val="80000"/>
              </a:lnSpc>
            </a:pPr>
            <a:r>
              <a:rPr lang="en-US" sz="2800" dirty="0" smtClean="0"/>
              <a:t>Should </a:t>
            </a:r>
            <a:r>
              <a:rPr lang="en-US" sz="2800" dirty="0" smtClean="0"/>
              <a:t>include the following sections:</a:t>
            </a:r>
          </a:p>
          <a:p>
            <a:pPr lvl="1" eaLnBrk="1" hangingPunct="1">
              <a:lnSpc>
                <a:spcPct val="80000"/>
              </a:lnSpc>
            </a:pPr>
            <a:r>
              <a:rPr lang="en-US" sz="2400" dirty="0" smtClean="0"/>
              <a:t>Title</a:t>
            </a:r>
          </a:p>
          <a:p>
            <a:pPr lvl="1" eaLnBrk="1" hangingPunct="1">
              <a:lnSpc>
                <a:spcPct val="80000"/>
              </a:lnSpc>
            </a:pPr>
            <a:r>
              <a:rPr lang="en-US" sz="2400" dirty="0" smtClean="0"/>
              <a:t>Purpose</a:t>
            </a:r>
          </a:p>
          <a:p>
            <a:pPr lvl="1" eaLnBrk="1" hangingPunct="1">
              <a:lnSpc>
                <a:spcPct val="80000"/>
              </a:lnSpc>
            </a:pPr>
            <a:r>
              <a:rPr lang="en-US" sz="2400" dirty="0" smtClean="0"/>
              <a:t>Materials</a:t>
            </a:r>
          </a:p>
          <a:p>
            <a:pPr lvl="1" eaLnBrk="1" hangingPunct="1">
              <a:lnSpc>
                <a:spcPct val="80000"/>
              </a:lnSpc>
            </a:pPr>
            <a:r>
              <a:rPr lang="en-US" sz="2400" dirty="0" smtClean="0"/>
              <a:t>Safety Precautions</a:t>
            </a:r>
          </a:p>
          <a:p>
            <a:pPr lvl="1" eaLnBrk="1" hangingPunct="1">
              <a:lnSpc>
                <a:spcPct val="80000"/>
              </a:lnSpc>
            </a:pPr>
            <a:r>
              <a:rPr lang="en-US" sz="2400" dirty="0" smtClean="0"/>
              <a:t>Procedure</a:t>
            </a:r>
          </a:p>
          <a:p>
            <a:pPr lvl="1" eaLnBrk="1" hangingPunct="1">
              <a:lnSpc>
                <a:spcPct val="80000"/>
              </a:lnSpc>
            </a:pPr>
            <a:r>
              <a:rPr lang="en-US" sz="2400" dirty="0" smtClean="0"/>
              <a:t>Observations</a:t>
            </a:r>
          </a:p>
          <a:p>
            <a:pPr lvl="1" eaLnBrk="1" hangingPunct="1">
              <a:lnSpc>
                <a:spcPct val="80000"/>
              </a:lnSpc>
            </a:pPr>
            <a:r>
              <a:rPr lang="en-US" sz="2400" dirty="0" smtClean="0"/>
              <a:t>Data, Calculations, and Graphs</a:t>
            </a:r>
          </a:p>
          <a:p>
            <a:pPr lvl="1" eaLnBrk="1" hangingPunct="1">
              <a:lnSpc>
                <a:spcPct val="80000"/>
              </a:lnSpc>
            </a:pPr>
            <a:r>
              <a:rPr lang="en-US" sz="2400" dirty="0" smtClean="0"/>
              <a:t>Post Lab Analysis and Questions</a:t>
            </a:r>
            <a:br>
              <a:rPr lang="en-US" sz="2400" dirty="0" smtClean="0"/>
            </a:br>
            <a:endParaRPr lang="en-US" sz="2400" dirty="0" smtClean="0"/>
          </a:p>
          <a:p>
            <a:pPr eaLnBrk="1" hangingPunct="1">
              <a:lnSpc>
                <a:spcPct val="80000"/>
              </a:lnSpc>
            </a:pPr>
            <a:r>
              <a:rPr lang="en-US" sz="2800" dirty="0" smtClean="0"/>
              <a:t>Requirements given on individual labs.</a:t>
            </a:r>
            <a:endParaRPr lang="en-US" sz="2800" dirty="0" smtClean="0"/>
          </a:p>
        </p:txBody>
      </p:sp>
      <p:sp>
        <p:nvSpPr>
          <p:cNvPr id="24578" name="Rectangle 2"/>
          <p:cNvSpPr>
            <a:spLocks noGrp="1" noChangeArrowheads="1"/>
          </p:cNvSpPr>
          <p:nvPr>
            <p:ph type="title"/>
          </p:nvPr>
        </p:nvSpPr>
        <p:spPr>
          <a:xfrm>
            <a:off x="796925" y="152400"/>
            <a:ext cx="7127875" cy="792163"/>
          </a:xfrm>
        </p:spPr>
        <p:txBody>
          <a:bodyPr/>
          <a:lstStyle/>
          <a:p>
            <a:pPr eaLnBrk="1" hangingPunct="1"/>
            <a:r>
              <a:rPr lang="en-US" u="sng" dirty="0" smtClean="0"/>
              <a:t>Lab Reports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57200" y="990600"/>
            <a:ext cx="8229600" cy="1905000"/>
          </a:xfrm>
        </p:spPr>
        <p:txBody>
          <a:bodyPr/>
          <a:lstStyle/>
          <a:p>
            <a:pPr eaLnBrk="1" hangingPunct="1"/>
            <a:r>
              <a:rPr lang="en-US" sz="2800" smtClean="0"/>
              <a:t>A flexible process of creative thinking and testing aimed at objective, verifiable discoveries of how nature works</a:t>
            </a:r>
          </a:p>
        </p:txBody>
      </p:sp>
      <p:sp>
        <p:nvSpPr>
          <p:cNvPr id="25602" name="Rectangle 2"/>
          <p:cNvSpPr>
            <a:spLocks noGrp="1" noChangeArrowheads="1"/>
          </p:cNvSpPr>
          <p:nvPr>
            <p:ph type="title"/>
          </p:nvPr>
        </p:nvSpPr>
        <p:spPr>
          <a:xfrm>
            <a:off x="2590800" y="228600"/>
            <a:ext cx="4232275" cy="715963"/>
          </a:xfrm>
        </p:spPr>
        <p:txBody>
          <a:bodyPr>
            <a:normAutofit fontScale="90000"/>
          </a:bodyPr>
          <a:lstStyle/>
          <a:p>
            <a:pPr eaLnBrk="1" hangingPunct="1"/>
            <a:r>
              <a:rPr lang="en-US" sz="4000" u="sng" smtClean="0"/>
              <a:t>Scientific Method</a:t>
            </a:r>
          </a:p>
        </p:txBody>
      </p:sp>
      <p:sp>
        <p:nvSpPr>
          <p:cNvPr id="25604" name="Rectangle 4"/>
          <p:cNvSpPr>
            <a:spLocks noChangeArrowheads="1"/>
          </p:cNvSpPr>
          <p:nvPr/>
        </p:nvSpPr>
        <p:spPr bwMode="auto">
          <a:xfrm>
            <a:off x="152400" y="3200400"/>
            <a:ext cx="1600200" cy="14478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200" b="1"/>
              <a:t>Observations:</a:t>
            </a:r>
          </a:p>
          <a:p>
            <a:pPr algn="ctr"/>
            <a:r>
              <a:rPr lang="en-US" sz="1200" u="none"/>
              <a:t>Natural phenomena and measured events; universally consistent one can be stated as natural law</a:t>
            </a:r>
          </a:p>
        </p:txBody>
      </p:sp>
      <p:sp>
        <p:nvSpPr>
          <p:cNvPr id="25605" name="Rectangle 5"/>
          <p:cNvSpPr>
            <a:spLocks noChangeArrowheads="1"/>
          </p:cNvSpPr>
          <p:nvPr/>
        </p:nvSpPr>
        <p:spPr bwMode="auto">
          <a:xfrm>
            <a:off x="2057400" y="3200400"/>
            <a:ext cx="1447800" cy="14478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200" b="1"/>
              <a:t>Hypothesis:</a:t>
            </a:r>
          </a:p>
          <a:p>
            <a:pPr algn="ctr"/>
            <a:r>
              <a:rPr lang="en-US" sz="1200" u="none"/>
              <a:t>Tentative proposal that explains observations</a:t>
            </a:r>
          </a:p>
        </p:txBody>
      </p:sp>
      <p:sp>
        <p:nvSpPr>
          <p:cNvPr id="25606" name="Rectangle 6"/>
          <p:cNvSpPr>
            <a:spLocks noChangeArrowheads="1"/>
          </p:cNvSpPr>
          <p:nvPr/>
        </p:nvSpPr>
        <p:spPr bwMode="auto">
          <a:xfrm>
            <a:off x="3810000" y="3200400"/>
            <a:ext cx="1447800" cy="14478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200" b="1"/>
              <a:t>Experiment:</a:t>
            </a:r>
          </a:p>
          <a:p>
            <a:pPr algn="ctr"/>
            <a:r>
              <a:rPr lang="en-US" sz="1200" u="none"/>
              <a:t>Procedure to test hypothesis; measures one variable at a time</a:t>
            </a:r>
          </a:p>
        </p:txBody>
      </p:sp>
      <p:sp>
        <p:nvSpPr>
          <p:cNvPr id="25607" name="Rectangle 7"/>
          <p:cNvSpPr>
            <a:spLocks noChangeArrowheads="1"/>
          </p:cNvSpPr>
          <p:nvPr/>
        </p:nvSpPr>
        <p:spPr bwMode="auto">
          <a:xfrm>
            <a:off x="7543800" y="3200400"/>
            <a:ext cx="1447800" cy="14478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200" b="1"/>
              <a:t>Further Experiment:</a:t>
            </a:r>
          </a:p>
          <a:p>
            <a:pPr algn="ctr"/>
            <a:r>
              <a:rPr lang="en-US" sz="1200" u="none"/>
              <a:t>Tests predictions based on model</a:t>
            </a:r>
          </a:p>
        </p:txBody>
      </p:sp>
      <p:sp>
        <p:nvSpPr>
          <p:cNvPr id="25608" name="Rectangle 8"/>
          <p:cNvSpPr>
            <a:spLocks noChangeArrowheads="1"/>
          </p:cNvSpPr>
          <p:nvPr/>
        </p:nvSpPr>
        <p:spPr bwMode="auto">
          <a:xfrm>
            <a:off x="5562600" y="3200400"/>
            <a:ext cx="1676400" cy="14478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200" b="1"/>
              <a:t>Model (Theory):</a:t>
            </a:r>
          </a:p>
          <a:p>
            <a:pPr algn="ctr"/>
            <a:r>
              <a:rPr lang="en-US" sz="1200" u="none"/>
              <a:t>Set of conceptual assumptions that explains data from accumulated experiments; predicts related phenomena</a:t>
            </a:r>
          </a:p>
        </p:txBody>
      </p:sp>
      <p:sp>
        <p:nvSpPr>
          <p:cNvPr id="25609" name="Line 9"/>
          <p:cNvSpPr>
            <a:spLocks noChangeShapeType="1"/>
          </p:cNvSpPr>
          <p:nvPr/>
        </p:nvSpPr>
        <p:spPr bwMode="auto">
          <a:xfrm>
            <a:off x="1828800" y="39624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Line 10"/>
          <p:cNvSpPr>
            <a:spLocks noChangeShapeType="1"/>
          </p:cNvSpPr>
          <p:nvPr/>
        </p:nvSpPr>
        <p:spPr bwMode="auto">
          <a:xfrm>
            <a:off x="3581400" y="38862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1" name="Line 11"/>
          <p:cNvSpPr>
            <a:spLocks noChangeShapeType="1"/>
          </p:cNvSpPr>
          <p:nvPr/>
        </p:nvSpPr>
        <p:spPr bwMode="auto">
          <a:xfrm>
            <a:off x="5334000" y="38862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Line 12"/>
          <p:cNvSpPr>
            <a:spLocks noChangeShapeType="1"/>
          </p:cNvSpPr>
          <p:nvPr/>
        </p:nvSpPr>
        <p:spPr bwMode="auto">
          <a:xfrm>
            <a:off x="7315200" y="38862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Line 16"/>
          <p:cNvSpPr>
            <a:spLocks noChangeShapeType="1"/>
          </p:cNvSpPr>
          <p:nvPr/>
        </p:nvSpPr>
        <p:spPr bwMode="auto">
          <a:xfrm flipV="1">
            <a:off x="4495800" y="2743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4" name="Line 17"/>
          <p:cNvSpPr>
            <a:spLocks noChangeShapeType="1"/>
          </p:cNvSpPr>
          <p:nvPr/>
        </p:nvSpPr>
        <p:spPr bwMode="auto">
          <a:xfrm flipV="1">
            <a:off x="2743200" y="2743200"/>
            <a:ext cx="0" cy="381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5" name="Line 18"/>
          <p:cNvSpPr>
            <a:spLocks noChangeShapeType="1"/>
          </p:cNvSpPr>
          <p:nvPr/>
        </p:nvSpPr>
        <p:spPr bwMode="auto">
          <a:xfrm>
            <a:off x="2743200" y="27432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6" name="Text Box 19"/>
          <p:cNvSpPr txBox="1">
            <a:spLocks noChangeArrowheads="1"/>
          </p:cNvSpPr>
          <p:nvPr/>
        </p:nvSpPr>
        <p:spPr bwMode="auto">
          <a:xfrm>
            <a:off x="2819400" y="2438400"/>
            <a:ext cx="1600200" cy="596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spcBef>
                <a:spcPct val="50000"/>
              </a:spcBef>
            </a:pPr>
            <a:r>
              <a:rPr lang="en-US" sz="1100" u="none"/>
              <a:t>Hypothesis revised if experimental results do not support it</a:t>
            </a:r>
          </a:p>
        </p:txBody>
      </p:sp>
      <p:sp>
        <p:nvSpPr>
          <p:cNvPr id="25617" name="Line 20"/>
          <p:cNvSpPr>
            <a:spLocks noChangeShapeType="1"/>
          </p:cNvSpPr>
          <p:nvPr/>
        </p:nvSpPr>
        <p:spPr bwMode="auto">
          <a:xfrm flipV="1">
            <a:off x="8305800" y="2743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8" name="Line 21"/>
          <p:cNvSpPr>
            <a:spLocks noChangeShapeType="1"/>
          </p:cNvSpPr>
          <p:nvPr/>
        </p:nvSpPr>
        <p:spPr bwMode="auto">
          <a:xfrm flipV="1">
            <a:off x="6553200" y="2743200"/>
            <a:ext cx="0" cy="381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9" name="Line 22"/>
          <p:cNvSpPr>
            <a:spLocks noChangeShapeType="1"/>
          </p:cNvSpPr>
          <p:nvPr/>
        </p:nvSpPr>
        <p:spPr bwMode="auto">
          <a:xfrm>
            <a:off x="6553200" y="27432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0" name="Text Box 23"/>
          <p:cNvSpPr txBox="1">
            <a:spLocks noChangeArrowheads="1"/>
          </p:cNvSpPr>
          <p:nvPr/>
        </p:nvSpPr>
        <p:spPr bwMode="auto">
          <a:xfrm>
            <a:off x="6781800" y="2438400"/>
            <a:ext cx="1447800" cy="596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spcBef>
                <a:spcPct val="50000"/>
              </a:spcBef>
            </a:pPr>
            <a:r>
              <a:rPr lang="en-US" sz="1100" u="none"/>
              <a:t>Model altered if predicted events do not support it</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533400" y="1219200"/>
            <a:ext cx="7543800" cy="4525963"/>
          </a:xfrm>
        </p:spPr>
        <p:txBody>
          <a:bodyPr/>
          <a:lstStyle/>
          <a:p>
            <a:pPr eaLnBrk="1" hangingPunct="1"/>
            <a:r>
              <a:rPr lang="en-US" dirty="0" smtClean="0"/>
              <a:t>Use the five senses</a:t>
            </a:r>
          </a:p>
          <a:p>
            <a:pPr eaLnBrk="1" hangingPunct="1"/>
            <a:r>
              <a:rPr lang="en-US" dirty="0" smtClean="0"/>
              <a:t>Inference: involves a judgment or assumption</a:t>
            </a:r>
          </a:p>
          <a:p>
            <a:pPr eaLnBrk="1" hangingPunct="1"/>
            <a:r>
              <a:rPr lang="en-US" dirty="0" smtClean="0"/>
              <a:t>Data: observations of two types</a:t>
            </a:r>
          </a:p>
          <a:p>
            <a:pPr lvl="1" eaLnBrk="1" hangingPunct="1"/>
            <a:r>
              <a:rPr lang="en-US" dirty="0" smtClean="0"/>
              <a:t>Qualitative – descriptions w/o numbers</a:t>
            </a:r>
          </a:p>
          <a:p>
            <a:pPr lvl="1" eaLnBrk="1" hangingPunct="1"/>
            <a:r>
              <a:rPr lang="en-US" dirty="0" smtClean="0"/>
              <a:t>Quantitative – numbers with units (measurements)</a:t>
            </a:r>
          </a:p>
          <a:p>
            <a:pPr marL="109728" indent="0" eaLnBrk="1" hangingPunct="1">
              <a:buNone/>
            </a:pPr>
            <a:endParaRPr lang="en-US" dirty="0" smtClean="0"/>
          </a:p>
        </p:txBody>
      </p:sp>
      <p:sp>
        <p:nvSpPr>
          <p:cNvPr id="26626" name="Rectangle 2"/>
          <p:cNvSpPr>
            <a:spLocks noGrp="1" noChangeArrowheads="1"/>
          </p:cNvSpPr>
          <p:nvPr>
            <p:ph type="title"/>
          </p:nvPr>
        </p:nvSpPr>
        <p:spPr>
          <a:xfrm>
            <a:off x="533400" y="274638"/>
            <a:ext cx="7772400" cy="1143000"/>
          </a:xfrm>
        </p:spPr>
        <p:txBody>
          <a:bodyPr/>
          <a:lstStyle/>
          <a:p>
            <a:pPr eaLnBrk="1" hangingPunct="1"/>
            <a:r>
              <a:rPr lang="en-US" u="sng" dirty="0" smtClean="0"/>
              <a:t>Observations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533400" y="1066800"/>
            <a:ext cx="8001000" cy="5029200"/>
          </a:xfrm>
        </p:spPr>
        <p:txBody>
          <a:bodyPr>
            <a:normAutofit/>
          </a:bodyPr>
          <a:lstStyle/>
          <a:p>
            <a:pPr eaLnBrk="1" hangingPunct="1">
              <a:lnSpc>
                <a:spcPct val="90000"/>
              </a:lnSpc>
            </a:pPr>
            <a:r>
              <a:rPr lang="en-US" sz="2800" dirty="0" smtClean="0"/>
              <a:t>Test the validity of the hypothesis.</a:t>
            </a:r>
          </a:p>
          <a:p>
            <a:pPr eaLnBrk="1" hangingPunct="1">
              <a:lnSpc>
                <a:spcPct val="90000"/>
              </a:lnSpc>
            </a:pPr>
            <a:r>
              <a:rPr lang="en-US" sz="2800" u="sng" dirty="0" smtClean="0"/>
              <a:t>Procedure</a:t>
            </a:r>
            <a:r>
              <a:rPr lang="en-US" sz="2800" dirty="0" smtClean="0"/>
              <a:t> – the order of events in the experiment</a:t>
            </a:r>
          </a:p>
          <a:p>
            <a:pPr eaLnBrk="1" hangingPunct="1">
              <a:lnSpc>
                <a:spcPct val="90000"/>
              </a:lnSpc>
            </a:pPr>
            <a:r>
              <a:rPr lang="en-US" sz="2800" u="sng" dirty="0" smtClean="0"/>
              <a:t>Variable</a:t>
            </a:r>
            <a:r>
              <a:rPr lang="en-US" sz="2800" dirty="0" smtClean="0"/>
              <a:t> – Any factor that can influence the result</a:t>
            </a:r>
          </a:p>
          <a:p>
            <a:pPr eaLnBrk="1" hangingPunct="1">
              <a:lnSpc>
                <a:spcPct val="90000"/>
              </a:lnSpc>
            </a:pPr>
            <a:r>
              <a:rPr lang="en-US" sz="2800" u="sng" dirty="0" smtClean="0"/>
              <a:t>Controlled Experiment </a:t>
            </a:r>
            <a:r>
              <a:rPr lang="en-US" sz="2800" dirty="0" smtClean="0"/>
              <a:t>– only one variable is allowed to change</a:t>
            </a:r>
          </a:p>
          <a:p>
            <a:pPr eaLnBrk="1" hangingPunct="1">
              <a:lnSpc>
                <a:spcPct val="90000"/>
              </a:lnSpc>
            </a:pPr>
            <a:r>
              <a:rPr lang="en-US" sz="2800" u="sng" dirty="0" smtClean="0"/>
              <a:t>Conclusion</a:t>
            </a:r>
            <a:r>
              <a:rPr lang="en-US" sz="2800" dirty="0" smtClean="0"/>
              <a:t> – a reasoned deduction based on the data</a:t>
            </a:r>
          </a:p>
          <a:p>
            <a:pPr eaLnBrk="1" hangingPunct="1">
              <a:lnSpc>
                <a:spcPct val="90000"/>
              </a:lnSpc>
            </a:pPr>
            <a:r>
              <a:rPr lang="en-US" sz="2800" dirty="0" smtClean="0"/>
              <a:t>If the results of an experiment are reproducible, they are summarized in a law. </a:t>
            </a:r>
          </a:p>
          <a:p>
            <a:pPr eaLnBrk="1" hangingPunct="1">
              <a:lnSpc>
                <a:spcPct val="90000"/>
              </a:lnSpc>
            </a:pPr>
            <a:endParaRPr lang="en-US" sz="2800" dirty="0" smtClean="0"/>
          </a:p>
          <a:p>
            <a:pPr eaLnBrk="1" hangingPunct="1">
              <a:lnSpc>
                <a:spcPct val="90000"/>
              </a:lnSpc>
            </a:pPr>
            <a:endParaRPr lang="en-US" sz="900" dirty="0" smtClean="0"/>
          </a:p>
          <a:p>
            <a:pPr eaLnBrk="1" hangingPunct="1">
              <a:lnSpc>
                <a:spcPct val="90000"/>
              </a:lnSpc>
            </a:pPr>
            <a:endParaRPr lang="en-US" sz="2800" b="1" i="1" dirty="0" smtClean="0"/>
          </a:p>
          <a:p>
            <a:pPr eaLnBrk="1" hangingPunct="1">
              <a:lnSpc>
                <a:spcPct val="90000"/>
              </a:lnSpc>
            </a:pPr>
            <a:endParaRPr lang="en-US" sz="2800" dirty="0" smtClean="0"/>
          </a:p>
        </p:txBody>
      </p:sp>
      <p:sp>
        <p:nvSpPr>
          <p:cNvPr id="27650" name="Rectangle 2"/>
          <p:cNvSpPr>
            <a:spLocks noGrp="1" noChangeArrowheads="1"/>
          </p:cNvSpPr>
          <p:nvPr>
            <p:ph type="title"/>
          </p:nvPr>
        </p:nvSpPr>
        <p:spPr>
          <a:xfrm>
            <a:off x="381000" y="152400"/>
            <a:ext cx="8564563" cy="1036638"/>
          </a:xfrm>
        </p:spPr>
        <p:txBody>
          <a:bodyPr/>
          <a:lstStyle/>
          <a:p>
            <a:pPr eaLnBrk="1" hangingPunct="1"/>
            <a:r>
              <a:rPr lang="en-US" u="sng" dirty="0" smtClean="0"/>
              <a:t>Experiments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685800" y="1219200"/>
            <a:ext cx="8001000" cy="4906963"/>
          </a:xfrm>
        </p:spPr>
        <p:txBody>
          <a:bodyPr lIns="90488" tIns="44450" rIns="90488" bIns="44450"/>
          <a:lstStyle/>
          <a:p>
            <a:pPr eaLnBrk="1" hangingPunct="1">
              <a:spcBef>
                <a:spcPct val="50000"/>
              </a:spcBef>
              <a:buClr>
                <a:schemeClr val="tx1"/>
              </a:buClr>
            </a:pPr>
            <a:r>
              <a:rPr lang="en-US" smtClean="0"/>
              <a:t>A model does not equal reality.</a:t>
            </a:r>
          </a:p>
          <a:p>
            <a:pPr eaLnBrk="1" hangingPunct="1">
              <a:spcBef>
                <a:spcPct val="50000"/>
              </a:spcBef>
              <a:buClr>
                <a:schemeClr val="tx1"/>
              </a:buClr>
            </a:pPr>
            <a:r>
              <a:rPr lang="en-US" smtClean="0"/>
              <a:t>Models are oversimplifications, and are therefore often wrong.</a:t>
            </a:r>
          </a:p>
          <a:p>
            <a:pPr eaLnBrk="1" hangingPunct="1">
              <a:spcBef>
                <a:spcPct val="50000"/>
              </a:spcBef>
              <a:buClr>
                <a:schemeClr val="tx1"/>
              </a:buClr>
            </a:pPr>
            <a:r>
              <a:rPr lang="en-US" smtClean="0"/>
              <a:t>Models become more complicated as they age.</a:t>
            </a:r>
          </a:p>
          <a:p>
            <a:pPr eaLnBrk="1" hangingPunct="1">
              <a:spcBef>
                <a:spcPct val="50000"/>
              </a:spcBef>
              <a:buClr>
                <a:schemeClr val="tx1"/>
              </a:buClr>
            </a:pPr>
            <a:r>
              <a:rPr lang="en-US" smtClean="0"/>
              <a:t>We must understand the underlying assumptions in a model so that we don’t misuse it.</a:t>
            </a:r>
          </a:p>
        </p:txBody>
      </p:sp>
      <p:sp>
        <p:nvSpPr>
          <p:cNvPr id="28674" name="Rectangle 2"/>
          <p:cNvSpPr>
            <a:spLocks noGrp="1" noChangeArrowheads="1"/>
          </p:cNvSpPr>
          <p:nvPr>
            <p:ph type="title"/>
          </p:nvPr>
        </p:nvSpPr>
        <p:spPr>
          <a:xfrm>
            <a:off x="990600" y="274638"/>
            <a:ext cx="6705600" cy="868362"/>
          </a:xfrm>
        </p:spPr>
        <p:txBody>
          <a:bodyPr lIns="90488" tIns="44450" rIns="90488" bIns="44450"/>
          <a:lstStyle/>
          <a:p>
            <a:pPr eaLnBrk="1" hangingPunct="1"/>
            <a:r>
              <a:rPr lang="en-US" sz="4000" u="sng" dirty="0" smtClean="0"/>
              <a:t>Models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24</a:t>
            </a:fld>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609600" y="1066800"/>
            <a:ext cx="7386638" cy="5059362"/>
          </a:xfrm>
        </p:spPr>
        <p:txBody>
          <a:bodyPr/>
          <a:lstStyle/>
          <a:p>
            <a:pPr eaLnBrk="1" hangingPunct="1">
              <a:lnSpc>
                <a:spcPct val="80000"/>
              </a:lnSpc>
            </a:pPr>
            <a:r>
              <a:rPr lang="en-US" sz="2800" dirty="0" smtClean="0">
                <a:sym typeface="Symbol" pitchFamily="18" charset="2"/>
              </a:rPr>
              <a:t>Law:</a:t>
            </a:r>
          </a:p>
          <a:p>
            <a:pPr lvl="1" eaLnBrk="1" hangingPunct="1">
              <a:lnSpc>
                <a:spcPct val="80000"/>
              </a:lnSpc>
            </a:pPr>
            <a:r>
              <a:rPr lang="en-US" sz="2400" dirty="0" smtClean="0">
                <a:sym typeface="Symbol" pitchFamily="18" charset="2"/>
              </a:rPr>
              <a:t>A verbal or mathematical description of a phenomenon that allows for general predictions</a:t>
            </a:r>
          </a:p>
          <a:p>
            <a:pPr lvl="1" eaLnBrk="1" hangingPunct="1">
              <a:lnSpc>
                <a:spcPct val="80000"/>
              </a:lnSpc>
            </a:pPr>
            <a:r>
              <a:rPr lang="en-US" sz="2400" dirty="0" smtClean="0">
                <a:sym typeface="Symbol" pitchFamily="18" charset="2"/>
              </a:rPr>
              <a:t>Describes </a:t>
            </a:r>
            <a:r>
              <a:rPr lang="en-US" sz="2400" i="1" dirty="0" smtClean="0">
                <a:sym typeface="Symbol" pitchFamily="18" charset="2"/>
              </a:rPr>
              <a:t>what </a:t>
            </a:r>
            <a:r>
              <a:rPr lang="en-US" sz="2400" dirty="0" smtClean="0">
                <a:sym typeface="Symbol" pitchFamily="18" charset="2"/>
              </a:rPr>
              <a:t>happens but not </a:t>
            </a:r>
            <a:r>
              <a:rPr lang="en-US" sz="2400" i="1" dirty="0" smtClean="0">
                <a:sym typeface="Symbol" pitchFamily="18" charset="2"/>
              </a:rPr>
              <a:t>why</a:t>
            </a:r>
          </a:p>
          <a:p>
            <a:pPr lvl="1" eaLnBrk="1" hangingPunct="1">
              <a:lnSpc>
                <a:spcPct val="80000"/>
              </a:lnSpc>
            </a:pPr>
            <a:r>
              <a:rPr lang="en-US" sz="2400" dirty="0" smtClean="0">
                <a:sym typeface="Symbol" pitchFamily="18" charset="2"/>
              </a:rPr>
              <a:t>Unlikely to change greatly over time unless a major experimental error is discovered.</a:t>
            </a:r>
          </a:p>
          <a:p>
            <a:pPr lvl="1" eaLnBrk="1" hangingPunct="1">
              <a:lnSpc>
                <a:spcPct val="80000"/>
              </a:lnSpc>
            </a:pPr>
            <a:r>
              <a:rPr lang="en-US" sz="2400" dirty="0" smtClean="0">
                <a:sym typeface="Symbol" pitchFamily="18" charset="2"/>
              </a:rPr>
              <a:t>e.g. Law of Gravity</a:t>
            </a:r>
            <a:br>
              <a:rPr lang="en-US" sz="2400" dirty="0" smtClean="0">
                <a:sym typeface="Symbol" pitchFamily="18" charset="2"/>
              </a:rPr>
            </a:br>
            <a:endParaRPr lang="en-US" sz="2400" dirty="0" smtClean="0">
              <a:sym typeface="Symbol" pitchFamily="18" charset="2"/>
            </a:endParaRPr>
          </a:p>
          <a:p>
            <a:pPr eaLnBrk="1" hangingPunct="1">
              <a:lnSpc>
                <a:spcPct val="80000"/>
              </a:lnSpc>
            </a:pPr>
            <a:r>
              <a:rPr lang="en-US" sz="2800" dirty="0" smtClean="0">
                <a:sym typeface="Symbol" pitchFamily="18" charset="2"/>
              </a:rPr>
              <a:t>Theory:</a:t>
            </a:r>
          </a:p>
          <a:p>
            <a:pPr lvl="1" eaLnBrk="1" hangingPunct="1">
              <a:lnSpc>
                <a:spcPct val="80000"/>
              </a:lnSpc>
            </a:pPr>
            <a:r>
              <a:rPr lang="en-US" sz="2400" dirty="0" smtClean="0">
                <a:sym typeface="Symbol" pitchFamily="18" charset="2"/>
              </a:rPr>
              <a:t>Attempts to explain why</a:t>
            </a:r>
            <a:r>
              <a:rPr lang="en-US" sz="2400" i="1" dirty="0" smtClean="0">
                <a:sym typeface="Symbol" pitchFamily="18" charset="2"/>
              </a:rPr>
              <a:t> </a:t>
            </a:r>
            <a:r>
              <a:rPr lang="en-US" sz="2400" dirty="0" smtClean="0">
                <a:sym typeface="Symbol" pitchFamily="18" charset="2"/>
              </a:rPr>
              <a:t>nature behaves as it does.</a:t>
            </a:r>
          </a:p>
          <a:p>
            <a:pPr lvl="1" eaLnBrk="1" hangingPunct="1">
              <a:lnSpc>
                <a:spcPct val="80000"/>
              </a:lnSpc>
            </a:pPr>
            <a:r>
              <a:rPr lang="en-US" sz="2400" dirty="0" smtClean="0">
                <a:sym typeface="Symbol" pitchFamily="18" charset="2"/>
              </a:rPr>
              <a:t>Is incomplete and imperfect, evolving with time to explain new facts as they are discovered.</a:t>
            </a:r>
          </a:p>
          <a:p>
            <a:pPr lvl="1" eaLnBrk="1" hangingPunct="1">
              <a:lnSpc>
                <a:spcPct val="80000"/>
              </a:lnSpc>
            </a:pPr>
            <a:r>
              <a:rPr lang="en-US" sz="2400" dirty="0" smtClean="0">
                <a:sym typeface="Symbol" pitchFamily="18" charset="2"/>
              </a:rPr>
              <a:t>e.g. Atomic Theory, Theory of Gravity</a:t>
            </a:r>
          </a:p>
        </p:txBody>
      </p:sp>
      <p:sp>
        <p:nvSpPr>
          <p:cNvPr id="29698" name="Rectangle 2"/>
          <p:cNvSpPr>
            <a:spLocks noGrp="1" noChangeArrowheads="1"/>
          </p:cNvSpPr>
          <p:nvPr>
            <p:ph type="title"/>
          </p:nvPr>
        </p:nvSpPr>
        <p:spPr>
          <a:xfrm>
            <a:off x="766763" y="274638"/>
            <a:ext cx="7539037" cy="792162"/>
          </a:xfrm>
        </p:spPr>
        <p:txBody>
          <a:bodyPr/>
          <a:lstStyle/>
          <a:p>
            <a:pPr eaLnBrk="1" hangingPunct="1"/>
            <a:r>
              <a:rPr lang="en-US" u="sng" dirty="0" smtClean="0"/>
              <a:t>Law vs. Theory</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reeform 28"/>
          <p:cNvSpPr>
            <a:spLocks/>
          </p:cNvSpPr>
          <p:nvPr/>
        </p:nvSpPr>
        <p:spPr bwMode="auto">
          <a:xfrm>
            <a:off x="1117600" y="2971800"/>
            <a:ext cx="2006600" cy="2590800"/>
          </a:xfrm>
          <a:custGeom>
            <a:avLst/>
            <a:gdLst>
              <a:gd name="T0" fmla="*/ 2147483647 w 1264"/>
              <a:gd name="T1" fmla="*/ 2147483647 h 1632"/>
              <a:gd name="T2" fmla="*/ 2147483647 w 1264"/>
              <a:gd name="T3" fmla="*/ 2147483647 h 1632"/>
              <a:gd name="T4" fmla="*/ 2147483647 w 1264"/>
              <a:gd name="T5" fmla="*/ 0 h 1632"/>
              <a:gd name="T6" fmla="*/ 0 60000 65536"/>
              <a:gd name="T7" fmla="*/ 0 60000 65536"/>
              <a:gd name="T8" fmla="*/ 0 60000 65536"/>
              <a:gd name="T9" fmla="*/ 0 w 1264"/>
              <a:gd name="T10" fmla="*/ 0 h 1632"/>
              <a:gd name="T11" fmla="*/ 1264 w 1264"/>
              <a:gd name="T12" fmla="*/ 1632 h 1632"/>
            </a:gdLst>
            <a:ahLst/>
            <a:cxnLst>
              <a:cxn ang="T6">
                <a:pos x="T0" y="T1"/>
              </a:cxn>
              <a:cxn ang="T7">
                <a:pos x="T2" y="T3"/>
              </a:cxn>
              <a:cxn ang="T8">
                <a:pos x="T4" y="T5"/>
              </a:cxn>
            </a:cxnLst>
            <a:rect l="T9" t="T10" r="T11" b="T12"/>
            <a:pathLst>
              <a:path w="1264" h="1632">
                <a:moveTo>
                  <a:pt x="880" y="1632"/>
                </a:moveTo>
                <a:cubicBezTo>
                  <a:pt x="440" y="1312"/>
                  <a:pt x="0" y="992"/>
                  <a:pt x="64" y="720"/>
                </a:cubicBezTo>
                <a:cubicBezTo>
                  <a:pt x="128" y="448"/>
                  <a:pt x="696" y="224"/>
                  <a:pt x="1264" y="0"/>
                </a:cubicBezTo>
              </a:path>
            </a:pathLst>
          </a:custGeom>
          <a:noFill/>
          <a:ln w="66675">
            <a:solidFill>
              <a:srgbClr val="FF0000"/>
            </a:solidFill>
            <a:miter lim="800000"/>
            <a:headEnd/>
            <a:tailEnd type="stealth"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0723" name="Freeform 26"/>
          <p:cNvSpPr>
            <a:spLocks/>
          </p:cNvSpPr>
          <p:nvPr/>
        </p:nvSpPr>
        <p:spPr bwMode="auto">
          <a:xfrm>
            <a:off x="5651500" y="2133600"/>
            <a:ext cx="2501900" cy="3048000"/>
          </a:xfrm>
          <a:custGeom>
            <a:avLst/>
            <a:gdLst>
              <a:gd name="T0" fmla="*/ 2147483647 w 1576"/>
              <a:gd name="T1" fmla="*/ 2147483647 h 1920"/>
              <a:gd name="T2" fmla="*/ 2147483647 w 1576"/>
              <a:gd name="T3" fmla="*/ 2147483647 h 1920"/>
              <a:gd name="T4" fmla="*/ 0 w 1576"/>
              <a:gd name="T5" fmla="*/ 0 h 1920"/>
              <a:gd name="T6" fmla="*/ 0 60000 65536"/>
              <a:gd name="T7" fmla="*/ 0 60000 65536"/>
              <a:gd name="T8" fmla="*/ 0 60000 65536"/>
              <a:gd name="T9" fmla="*/ 0 w 1576"/>
              <a:gd name="T10" fmla="*/ 0 h 1920"/>
              <a:gd name="T11" fmla="*/ 1576 w 1576"/>
              <a:gd name="T12" fmla="*/ 1920 h 1920"/>
            </a:gdLst>
            <a:ahLst/>
            <a:cxnLst>
              <a:cxn ang="T6">
                <a:pos x="T0" y="T1"/>
              </a:cxn>
              <a:cxn ang="T7">
                <a:pos x="T2" y="T3"/>
              </a:cxn>
              <a:cxn ang="T8">
                <a:pos x="T4" y="T5"/>
              </a:cxn>
            </a:cxnLst>
            <a:rect l="T9" t="T10" r="T11" b="T12"/>
            <a:pathLst>
              <a:path w="1576" h="1920">
                <a:moveTo>
                  <a:pt x="816" y="1920"/>
                </a:moveTo>
                <a:cubicBezTo>
                  <a:pt x="1196" y="1624"/>
                  <a:pt x="1576" y="1328"/>
                  <a:pt x="1440" y="1008"/>
                </a:cubicBezTo>
                <a:cubicBezTo>
                  <a:pt x="1304" y="688"/>
                  <a:pt x="652" y="344"/>
                  <a:pt x="0" y="0"/>
                </a:cubicBezTo>
              </a:path>
            </a:pathLst>
          </a:custGeom>
          <a:noFill/>
          <a:ln w="66675">
            <a:solidFill>
              <a:srgbClr val="FF0000"/>
            </a:solidFill>
            <a:miter lim="800000"/>
            <a:headEnd/>
            <a:tailEnd type="stealth"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884740" name="Rectangle 4"/>
          <p:cNvSpPr>
            <a:spLocks noChangeArrowheads="1"/>
          </p:cNvSpPr>
          <p:nvPr/>
        </p:nvSpPr>
        <p:spPr bwMode="auto">
          <a:xfrm>
            <a:off x="3200400" y="457200"/>
            <a:ext cx="2362200" cy="457200"/>
          </a:xfrm>
          <a:prstGeom prst="rect">
            <a:avLst/>
          </a:prstGeom>
          <a:gradFill rotWithShape="1">
            <a:gsLst>
              <a:gs pos="0">
                <a:srgbClr val="4F79FF"/>
              </a:gs>
              <a:gs pos="100000">
                <a:schemeClr val="bg1"/>
              </a:gs>
            </a:gsLst>
            <a:lin ang="5400000" scaled="1"/>
          </a:gradFill>
          <a:ln w="38100" cmpd="dbl">
            <a:noFill/>
            <a:miter lim="800000"/>
            <a:headEnd/>
            <a:tailEnd/>
          </a:ln>
          <a:effectLst>
            <a:outerShdw dist="107763" dir="2700000" algn="ctr" rotWithShape="0">
              <a:schemeClr val="bg2">
                <a:alpha val="50000"/>
              </a:schemeClr>
            </a:outerShdw>
          </a:effectLst>
        </p:spPr>
        <p:txBody>
          <a:bodyPr wrap="none" anchor="ctr"/>
          <a:lstStyle/>
          <a:p>
            <a:pPr algn="ctr">
              <a:defRPr/>
            </a:pPr>
            <a:r>
              <a:rPr lang="en-US" sz="1600" u="none">
                <a:cs typeface="+mn-cs"/>
              </a:rPr>
              <a:t>Make observation</a:t>
            </a:r>
          </a:p>
        </p:txBody>
      </p:sp>
      <p:sp>
        <p:nvSpPr>
          <p:cNvPr id="884742" name="Rectangle 6"/>
          <p:cNvSpPr>
            <a:spLocks noChangeArrowheads="1"/>
          </p:cNvSpPr>
          <p:nvPr/>
        </p:nvSpPr>
        <p:spPr bwMode="auto">
          <a:xfrm>
            <a:off x="3200400" y="1143000"/>
            <a:ext cx="2362200" cy="457200"/>
          </a:xfrm>
          <a:prstGeom prst="rect">
            <a:avLst/>
          </a:prstGeom>
          <a:gradFill rotWithShape="1">
            <a:gsLst>
              <a:gs pos="0">
                <a:srgbClr val="4F79FF"/>
              </a:gs>
              <a:gs pos="100000">
                <a:schemeClr val="bg1"/>
              </a:gs>
            </a:gsLst>
            <a:lin ang="5400000" scaled="1"/>
          </a:gradFill>
          <a:ln w="38100" cmpd="dbl">
            <a:noFill/>
            <a:miter lim="800000"/>
            <a:headEnd/>
            <a:tailEnd/>
          </a:ln>
          <a:effectLst>
            <a:outerShdw dist="107763" dir="2700000" algn="ctr" rotWithShape="0">
              <a:schemeClr val="bg2">
                <a:alpha val="50000"/>
              </a:schemeClr>
            </a:outerShdw>
          </a:effectLst>
        </p:spPr>
        <p:txBody>
          <a:bodyPr wrap="none" anchor="ctr"/>
          <a:lstStyle/>
          <a:p>
            <a:pPr algn="ctr">
              <a:defRPr/>
            </a:pPr>
            <a:r>
              <a:rPr lang="en-US" sz="1600" u="none">
                <a:cs typeface="+mn-cs"/>
              </a:rPr>
              <a:t>Ask question</a:t>
            </a:r>
          </a:p>
        </p:txBody>
      </p:sp>
      <p:sp>
        <p:nvSpPr>
          <p:cNvPr id="884743" name="Rectangle 7"/>
          <p:cNvSpPr>
            <a:spLocks noChangeArrowheads="1"/>
          </p:cNvSpPr>
          <p:nvPr/>
        </p:nvSpPr>
        <p:spPr bwMode="auto">
          <a:xfrm>
            <a:off x="3200400" y="1828800"/>
            <a:ext cx="2362200" cy="609600"/>
          </a:xfrm>
          <a:prstGeom prst="rect">
            <a:avLst/>
          </a:prstGeom>
          <a:gradFill rotWithShape="1">
            <a:gsLst>
              <a:gs pos="0">
                <a:srgbClr val="4F79FF"/>
              </a:gs>
              <a:gs pos="100000">
                <a:schemeClr val="bg1"/>
              </a:gs>
            </a:gsLst>
            <a:lin ang="5400000" scaled="1"/>
          </a:gradFill>
          <a:ln w="38100" cmpd="dbl">
            <a:noFill/>
            <a:miter lim="800000"/>
            <a:headEnd/>
            <a:tailEnd/>
          </a:ln>
          <a:effectLst>
            <a:outerShdw dist="107763" dir="2700000" algn="ctr" rotWithShape="0">
              <a:schemeClr val="bg2">
                <a:alpha val="50000"/>
              </a:schemeClr>
            </a:outerShdw>
          </a:effectLst>
        </p:spPr>
        <p:txBody>
          <a:bodyPr wrap="none" anchor="ctr"/>
          <a:lstStyle/>
          <a:p>
            <a:pPr algn="ctr">
              <a:defRPr/>
            </a:pPr>
            <a:r>
              <a:rPr lang="en-US" sz="1600" u="none">
                <a:cs typeface="+mn-cs"/>
              </a:rPr>
              <a:t>Develop</a:t>
            </a:r>
          </a:p>
          <a:p>
            <a:pPr algn="ctr">
              <a:defRPr/>
            </a:pPr>
            <a:r>
              <a:rPr lang="en-US" sz="1600" u="none">
                <a:cs typeface="+mn-cs"/>
              </a:rPr>
              <a:t>hypothesis</a:t>
            </a:r>
          </a:p>
        </p:txBody>
      </p:sp>
      <p:sp>
        <p:nvSpPr>
          <p:cNvPr id="884744" name="Rectangle 8"/>
          <p:cNvSpPr>
            <a:spLocks noChangeArrowheads="1"/>
          </p:cNvSpPr>
          <p:nvPr/>
        </p:nvSpPr>
        <p:spPr bwMode="auto">
          <a:xfrm>
            <a:off x="3200400" y="2667000"/>
            <a:ext cx="2362200" cy="838200"/>
          </a:xfrm>
          <a:prstGeom prst="rect">
            <a:avLst/>
          </a:prstGeom>
          <a:gradFill rotWithShape="1">
            <a:gsLst>
              <a:gs pos="0">
                <a:srgbClr val="4F79FF"/>
              </a:gs>
              <a:gs pos="100000">
                <a:schemeClr val="bg1"/>
              </a:gs>
            </a:gsLst>
            <a:lin ang="5400000" scaled="1"/>
          </a:gradFill>
          <a:ln w="38100" cmpd="dbl">
            <a:noFill/>
            <a:miter lim="800000"/>
            <a:headEnd/>
            <a:tailEnd/>
          </a:ln>
          <a:effectLst>
            <a:outerShdw dist="107763" dir="2700000" algn="ctr" rotWithShape="0">
              <a:schemeClr val="bg2">
                <a:alpha val="50000"/>
              </a:schemeClr>
            </a:outerShdw>
          </a:effectLst>
        </p:spPr>
        <p:txBody>
          <a:bodyPr wrap="none" anchor="ctr"/>
          <a:lstStyle/>
          <a:p>
            <a:pPr algn="ctr">
              <a:defRPr/>
            </a:pPr>
            <a:r>
              <a:rPr lang="en-US" sz="1600" u="none">
                <a:cs typeface="+mn-cs"/>
              </a:rPr>
              <a:t>Test hypothesis </a:t>
            </a:r>
          </a:p>
          <a:p>
            <a:pPr algn="ctr">
              <a:defRPr/>
            </a:pPr>
            <a:r>
              <a:rPr lang="en-US" sz="1600" u="none">
                <a:cs typeface="+mn-cs"/>
              </a:rPr>
              <a:t>with an</a:t>
            </a:r>
          </a:p>
          <a:p>
            <a:pPr algn="ctr">
              <a:defRPr/>
            </a:pPr>
            <a:r>
              <a:rPr lang="en-US" sz="1600" u="none">
                <a:cs typeface="+mn-cs"/>
              </a:rPr>
              <a:t>experiment</a:t>
            </a:r>
          </a:p>
        </p:txBody>
      </p:sp>
      <p:sp>
        <p:nvSpPr>
          <p:cNvPr id="884746" name="Rectangle 10"/>
          <p:cNvSpPr>
            <a:spLocks noChangeArrowheads="1"/>
          </p:cNvSpPr>
          <p:nvPr/>
        </p:nvSpPr>
        <p:spPr bwMode="auto">
          <a:xfrm>
            <a:off x="3276600" y="4191000"/>
            <a:ext cx="2362200" cy="838200"/>
          </a:xfrm>
          <a:prstGeom prst="rect">
            <a:avLst/>
          </a:prstGeom>
          <a:gradFill rotWithShape="1">
            <a:gsLst>
              <a:gs pos="0">
                <a:srgbClr val="4F79FF"/>
              </a:gs>
              <a:gs pos="100000">
                <a:schemeClr val="bg1"/>
              </a:gs>
            </a:gsLst>
            <a:lin ang="5400000" scaled="1"/>
          </a:gradFill>
          <a:ln w="38100" cmpd="dbl">
            <a:noFill/>
            <a:miter lim="800000"/>
            <a:headEnd/>
            <a:tailEnd/>
          </a:ln>
          <a:effectLst>
            <a:outerShdw dist="107763" dir="2700000" algn="ctr" rotWithShape="0">
              <a:schemeClr val="bg2">
                <a:alpha val="50000"/>
              </a:schemeClr>
            </a:outerShdw>
          </a:effectLst>
        </p:spPr>
        <p:txBody>
          <a:bodyPr wrap="none" anchor="ctr"/>
          <a:lstStyle/>
          <a:p>
            <a:pPr algn="ctr">
              <a:defRPr/>
            </a:pPr>
            <a:r>
              <a:rPr lang="en-US" sz="1600" u="none">
                <a:cs typeface="+mn-cs"/>
              </a:rPr>
              <a:t>Analyze data</a:t>
            </a:r>
          </a:p>
          <a:p>
            <a:pPr algn="ctr">
              <a:defRPr/>
            </a:pPr>
            <a:r>
              <a:rPr lang="en-US" sz="1600" u="none">
                <a:cs typeface="+mn-cs"/>
              </a:rPr>
              <a:t>and draw</a:t>
            </a:r>
          </a:p>
          <a:p>
            <a:pPr algn="ctr">
              <a:defRPr/>
            </a:pPr>
            <a:r>
              <a:rPr lang="en-US" sz="1600" u="none">
                <a:cs typeface="+mn-cs"/>
              </a:rPr>
              <a:t>conclusions</a:t>
            </a:r>
          </a:p>
        </p:txBody>
      </p:sp>
      <p:sp>
        <p:nvSpPr>
          <p:cNvPr id="884747" name="Rectangle 11"/>
          <p:cNvSpPr>
            <a:spLocks noChangeArrowheads="1"/>
          </p:cNvSpPr>
          <p:nvPr/>
        </p:nvSpPr>
        <p:spPr bwMode="auto">
          <a:xfrm>
            <a:off x="1981200" y="5181600"/>
            <a:ext cx="1676400" cy="838200"/>
          </a:xfrm>
          <a:prstGeom prst="rect">
            <a:avLst/>
          </a:prstGeom>
          <a:gradFill rotWithShape="1">
            <a:gsLst>
              <a:gs pos="0">
                <a:srgbClr val="4F79FF"/>
              </a:gs>
              <a:gs pos="100000">
                <a:schemeClr val="bg1"/>
              </a:gs>
            </a:gsLst>
            <a:lin ang="5400000" scaled="1"/>
          </a:gradFill>
          <a:ln w="38100" cmpd="dbl">
            <a:noFill/>
            <a:miter lim="800000"/>
            <a:headEnd/>
            <a:tailEnd/>
          </a:ln>
          <a:effectLst>
            <a:outerShdw dist="107763" dir="2700000" algn="ctr" rotWithShape="0">
              <a:schemeClr val="bg2">
                <a:alpha val="50000"/>
              </a:schemeClr>
            </a:outerShdw>
          </a:effectLst>
        </p:spPr>
        <p:txBody>
          <a:bodyPr wrap="none" anchor="ctr"/>
          <a:lstStyle/>
          <a:p>
            <a:pPr algn="ctr">
              <a:defRPr/>
            </a:pPr>
            <a:r>
              <a:rPr lang="en-US" sz="1600" u="none">
                <a:cs typeface="+mn-cs"/>
              </a:rPr>
              <a:t>Hypothesis </a:t>
            </a:r>
          </a:p>
          <a:p>
            <a:pPr algn="ctr">
              <a:defRPr/>
            </a:pPr>
            <a:r>
              <a:rPr lang="en-US" sz="1600" u="none">
                <a:cs typeface="+mn-cs"/>
              </a:rPr>
              <a:t>IS</a:t>
            </a:r>
          </a:p>
          <a:p>
            <a:pPr algn="ctr">
              <a:defRPr/>
            </a:pPr>
            <a:r>
              <a:rPr lang="en-US" sz="1600" u="none">
                <a:cs typeface="+mn-cs"/>
              </a:rPr>
              <a:t>supported</a:t>
            </a:r>
          </a:p>
        </p:txBody>
      </p:sp>
      <p:sp>
        <p:nvSpPr>
          <p:cNvPr id="884748" name="Rectangle 12"/>
          <p:cNvSpPr>
            <a:spLocks noChangeArrowheads="1"/>
          </p:cNvSpPr>
          <p:nvPr/>
        </p:nvSpPr>
        <p:spPr bwMode="auto">
          <a:xfrm>
            <a:off x="5410200" y="5181600"/>
            <a:ext cx="1676400" cy="838200"/>
          </a:xfrm>
          <a:prstGeom prst="rect">
            <a:avLst/>
          </a:prstGeom>
          <a:gradFill rotWithShape="1">
            <a:gsLst>
              <a:gs pos="0">
                <a:srgbClr val="4F79FF"/>
              </a:gs>
              <a:gs pos="100000">
                <a:schemeClr val="bg1"/>
              </a:gs>
            </a:gsLst>
            <a:lin ang="5400000" scaled="1"/>
          </a:gradFill>
          <a:ln w="38100" cmpd="dbl">
            <a:noFill/>
            <a:miter lim="800000"/>
            <a:headEnd/>
            <a:tailEnd/>
          </a:ln>
          <a:effectLst>
            <a:outerShdw dist="107763" dir="2700000" algn="ctr" rotWithShape="0">
              <a:schemeClr val="bg2">
                <a:alpha val="50000"/>
              </a:schemeClr>
            </a:outerShdw>
          </a:effectLst>
        </p:spPr>
        <p:txBody>
          <a:bodyPr wrap="none" anchor="ctr"/>
          <a:lstStyle/>
          <a:p>
            <a:pPr algn="ctr">
              <a:defRPr/>
            </a:pPr>
            <a:r>
              <a:rPr lang="en-US" sz="1600" u="none">
                <a:cs typeface="+mn-cs"/>
              </a:rPr>
              <a:t>Hypothesis </a:t>
            </a:r>
          </a:p>
          <a:p>
            <a:pPr algn="ctr">
              <a:defRPr/>
            </a:pPr>
            <a:r>
              <a:rPr lang="en-US" sz="1600" u="none">
                <a:cs typeface="+mn-cs"/>
              </a:rPr>
              <a:t>is NOT</a:t>
            </a:r>
          </a:p>
          <a:p>
            <a:pPr algn="ctr">
              <a:defRPr/>
            </a:pPr>
            <a:r>
              <a:rPr lang="en-US" sz="1600" u="none">
                <a:cs typeface="+mn-cs"/>
              </a:rPr>
              <a:t>supported</a:t>
            </a:r>
          </a:p>
        </p:txBody>
      </p:sp>
      <p:sp>
        <p:nvSpPr>
          <p:cNvPr id="884749" name="Rectangle 13"/>
          <p:cNvSpPr>
            <a:spLocks noChangeArrowheads="1"/>
          </p:cNvSpPr>
          <p:nvPr/>
        </p:nvSpPr>
        <p:spPr bwMode="auto">
          <a:xfrm>
            <a:off x="3276600" y="6172200"/>
            <a:ext cx="2362200" cy="609600"/>
          </a:xfrm>
          <a:prstGeom prst="rect">
            <a:avLst/>
          </a:prstGeom>
          <a:gradFill rotWithShape="1">
            <a:gsLst>
              <a:gs pos="0">
                <a:srgbClr val="4F79FF"/>
              </a:gs>
              <a:gs pos="100000">
                <a:schemeClr val="bg1"/>
              </a:gs>
            </a:gsLst>
            <a:lin ang="5400000" scaled="1"/>
          </a:gradFill>
          <a:ln w="38100" cmpd="dbl">
            <a:noFill/>
            <a:miter lim="800000"/>
            <a:headEnd/>
            <a:tailEnd/>
          </a:ln>
          <a:effectLst>
            <a:outerShdw dist="107763" dir="2700000" algn="ctr" rotWithShape="0">
              <a:schemeClr val="bg2">
                <a:alpha val="50000"/>
              </a:schemeClr>
            </a:outerShdw>
          </a:effectLst>
        </p:spPr>
        <p:txBody>
          <a:bodyPr wrap="none" anchor="ctr"/>
          <a:lstStyle/>
          <a:p>
            <a:pPr algn="ctr">
              <a:defRPr/>
            </a:pPr>
            <a:r>
              <a:rPr lang="en-US" sz="1600" u="none">
                <a:cs typeface="+mn-cs"/>
              </a:rPr>
              <a:t>Develop</a:t>
            </a:r>
          </a:p>
          <a:p>
            <a:pPr algn="ctr">
              <a:defRPr/>
            </a:pPr>
            <a:r>
              <a:rPr lang="en-US" sz="1600" u="none">
                <a:cs typeface="+mn-cs"/>
              </a:rPr>
              <a:t>theory</a:t>
            </a:r>
          </a:p>
        </p:txBody>
      </p:sp>
      <p:sp>
        <p:nvSpPr>
          <p:cNvPr id="884750" name="Oval 14"/>
          <p:cNvSpPr>
            <a:spLocks noChangeArrowheads="1"/>
          </p:cNvSpPr>
          <p:nvPr/>
        </p:nvSpPr>
        <p:spPr bwMode="auto">
          <a:xfrm>
            <a:off x="914400" y="2819400"/>
            <a:ext cx="1676400" cy="1676400"/>
          </a:xfrm>
          <a:prstGeom prst="ellipse">
            <a:avLst/>
          </a:prstGeom>
          <a:gradFill rotWithShape="1">
            <a:gsLst>
              <a:gs pos="0">
                <a:srgbClr val="4F79FF"/>
              </a:gs>
              <a:gs pos="100000">
                <a:schemeClr val="bg1"/>
              </a:gs>
            </a:gsLst>
            <a:lin ang="5400000" scaled="1"/>
          </a:gradFill>
          <a:ln w="9525">
            <a:noFill/>
            <a:miter lim="800000"/>
            <a:headEnd/>
            <a:tailEnd/>
          </a:ln>
          <a:effectLst>
            <a:outerShdw dist="107763" dir="2700000" algn="ctr" rotWithShape="0">
              <a:schemeClr val="bg2">
                <a:alpha val="50000"/>
              </a:schemeClr>
            </a:outerShdw>
          </a:effectLst>
        </p:spPr>
        <p:txBody>
          <a:bodyPr wrap="none" anchor="ctr"/>
          <a:lstStyle/>
          <a:p>
            <a:pPr algn="ctr">
              <a:defRPr/>
            </a:pPr>
            <a:r>
              <a:rPr lang="en-US" sz="1600" u="none">
                <a:cs typeface="+mn-cs"/>
              </a:rPr>
              <a:t>Test hypothesis </a:t>
            </a:r>
          </a:p>
          <a:p>
            <a:pPr algn="ctr">
              <a:defRPr/>
            </a:pPr>
            <a:r>
              <a:rPr lang="en-US" sz="1600" u="none">
                <a:cs typeface="+mn-cs"/>
              </a:rPr>
              <a:t>with further</a:t>
            </a:r>
          </a:p>
          <a:p>
            <a:pPr algn="ctr">
              <a:defRPr/>
            </a:pPr>
            <a:r>
              <a:rPr lang="en-US" sz="1600" u="none">
                <a:cs typeface="+mn-cs"/>
              </a:rPr>
              <a:t>experiments</a:t>
            </a:r>
          </a:p>
        </p:txBody>
      </p:sp>
      <p:sp>
        <p:nvSpPr>
          <p:cNvPr id="884751" name="Oval 15"/>
          <p:cNvSpPr>
            <a:spLocks noChangeArrowheads="1"/>
          </p:cNvSpPr>
          <p:nvPr/>
        </p:nvSpPr>
        <p:spPr bwMode="auto">
          <a:xfrm>
            <a:off x="6781800" y="2819400"/>
            <a:ext cx="1752600" cy="1752600"/>
          </a:xfrm>
          <a:prstGeom prst="ellipse">
            <a:avLst/>
          </a:prstGeom>
          <a:gradFill rotWithShape="1">
            <a:gsLst>
              <a:gs pos="0">
                <a:srgbClr val="4F79FF"/>
              </a:gs>
              <a:gs pos="100000">
                <a:schemeClr val="bg1"/>
              </a:gs>
            </a:gsLst>
            <a:lin ang="5400000" scaled="1"/>
          </a:gradFill>
          <a:ln w="9525">
            <a:noFill/>
            <a:miter lim="800000"/>
            <a:headEnd/>
            <a:tailEnd/>
          </a:ln>
          <a:effectLst>
            <a:outerShdw dist="107763" dir="2700000" algn="ctr" rotWithShape="0">
              <a:schemeClr val="bg2">
                <a:alpha val="50000"/>
              </a:schemeClr>
            </a:outerShdw>
          </a:effectLst>
        </p:spPr>
        <p:txBody>
          <a:bodyPr wrap="none" anchor="ctr"/>
          <a:lstStyle/>
          <a:p>
            <a:pPr algn="ctr">
              <a:defRPr/>
            </a:pPr>
            <a:r>
              <a:rPr lang="en-US" sz="1600" u="none">
                <a:cs typeface="+mn-cs"/>
              </a:rPr>
              <a:t>Revise</a:t>
            </a:r>
          </a:p>
          <a:p>
            <a:pPr algn="ctr">
              <a:defRPr/>
            </a:pPr>
            <a:r>
              <a:rPr lang="en-US" sz="1600" u="none">
                <a:cs typeface="+mn-cs"/>
              </a:rPr>
              <a:t>hypothesis</a:t>
            </a:r>
          </a:p>
        </p:txBody>
      </p:sp>
      <p:sp>
        <p:nvSpPr>
          <p:cNvPr id="30734" name="AutoShape 17"/>
          <p:cNvSpPr>
            <a:spLocks noChangeArrowheads="1"/>
          </p:cNvSpPr>
          <p:nvPr/>
        </p:nvSpPr>
        <p:spPr bwMode="auto">
          <a:xfrm>
            <a:off x="4267200" y="838200"/>
            <a:ext cx="228600" cy="304800"/>
          </a:xfrm>
          <a:prstGeom prst="downArrow">
            <a:avLst>
              <a:gd name="adj1" fmla="val 50000"/>
              <a:gd name="adj2" fmla="val 33333"/>
            </a:avLst>
          </a:prstGeom>
          <a:gradFill rotWithShape="1">
            <a:gsLst>
              <a:gs pos="0">
                <a:schemeClr val="bg1"/>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u="none"/>
          </a:p>
        </p:txBody>
      </p:sp>
      <p:sp>
        <p:nvSpPr>
          <p:cNvPr id="30735" name="AutoShape 18"/>
          <p:cNvSpPr>
            <a:spLocks noChangeArrowheads="1"/>
          </p:cNvSpPr>
          <p:nvPr/>
        </p:nvSpPr>
        <p:spPr bwMode="auto">
          <a:xfrm>
            <a:off x="4267200" y="1524000"/>
            <a:ext cx="228600" cy="304800"/>
          </a:xfrm>
          <a:prstGeom prst="downArrow">
            <a:avLst>
              <a:gd name="adj1" fmla="val 50000"/>
              <a:gd name="adj2" fmla="val 33333"/>
            </a:avLst>
          </a:prstGeom>
          <a:gradFill rotWithShape="1">
            <a:gsLst>
              <a:gs pos="0">
                <a:schemeClr val="bg1"/>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u="none"/>
          </a:p>
        </p:txBody>
      </p:sp>
      <p:sp>
        <p:nvSpPr>
          <p:cNvPr id="30736" name="AutoShape 19"/>
          <p:cNvSpPr>
            <a:spLocks noChangeArrowheads="1"/>
          </p:cNvSpPr>
          <p:nvPr/>
        </p:nvSpPr>
        <p:spPr bwMode="auto">
          <a:xfrm>
            <a:off x="4267200" y="2362200"/>
            <a:ext cx="228600" cy="304800"/>
          </a:xfrm>
          <a:prstGeom prst="downArrow">
            <a:avLst>
              <a:gd name="adj1" fmla="val 50000"/>
              <a:gd name="adj2" fmla="val 33333"/>
            </a:avLst>
          </a:prstGeom>
          <a:gradFill rotWithShape="1">
            <a:gsLst>
              <a:gs pos="0">
                <a:schemeClr val="bg1"/>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u="none"/>
          </a:p>
        </p:txBody>
      </p:sp>
      <p:sp>
        <p:nvSpPr>
          <p:cNvPr id="30737" name="AutoShape 20"/>
          <p:cNvSpPr>
            <a:spLocks noChangeArrowheads="1"/>
          </p:cNvSpPr>
          <p:nvPr/>
        </p:nvSpPr>
        <p:spPr bwMode="auto">
          <a:xfrm>
            <a:off x="4267200" y="3581400"/>
            <a:ext cx="228600" cy="609600"/>
          </a:xfrm>
          <a:prstGeom prst="downArrow">
            <a:avLst>
              <a:gd name="adj1" fmla="val 50000"/>
              <a:gd name="adj2" fmla="val 66667"/>
            </a:avLst>
          </a:prstGeom>
          <a:gradFill rotWithShape="1">
            <a:gsLst>
              <a:gs pos="0">
                <a:schemeClr val="bg1"/>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u="none"/>
          </a:p>
        </p:txBody>
      </p:sp>
      <p:sp>
        <p:nvSpPr>
          <p:cNvPr id="30738" name="AutoShape 21"/>
          <p:cNvSpPr>
            <a:spLocks noChangeArrowheads="1"/>
          </p:cNvSpPr>
          <p:nvPr/>
        </p:nvSpPr>
        <p:spPr bwMode="auto">
          <a:xfrm rot="2090744">
            <a:off x="3733800" y="5105400"/>
            <a:ext cx="228600" cy="304800"/>
          </a:xfrm>
          <a:prstGeom prst="downArrow">
            <a:avLst>
              <a:gd name="adj1" fmla="val 50000"/>
              <a:gd name="adj2" fmla="val 33333"/>
            </a:avLst>
          </a:prstGeom>
          <a:gradFill rotWithShape="1">
            <a:gsLst>
              <a:gs pos="0">
                <a:schemeClr val="bg1"/>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u="none"/>
          </a:p>
        </p:txBody>
      </p:sp>
      <p:sp>
        <p:nvSpPr>
          <p:cNvPr id="30739" name="AutoShape 22"/>
          <p:cNvSpPr>
            <a:spLocks noChangeArrowheads="1"/>
          </p:cNvSpPr>
          <p:nvPr/>
        </p:nvSpPr>
        <p:spPr bwMode="auto">
          <a:xfrm rot="19509256" flipH="1">
            <a:off x="5105400" y="5105400"/>
            <a:ext cx="228600" cy="304800"/>
          </a:xfrm>
          <a:prstGeom prst="downArrow">
            <a:avLst>
              <a:gd name="adj1" fmla="val 50000"/>
              <a:gd name="adj2" fmla="val 33333"/>
            </a:avLst>
          </a:prstGeom>
          <a:gradFill rotWithShape="1">
            <a:gsLst>
              <a:gs pos="0">
                <a:schemeClr val="bg1"/>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u="none"/>
          </a:p>
        </p:txBody>
      </p:sp>
      <p:sp>
        <p:nvSpPr>
          <p:cNvPr id="30740" name="AutoShape 23"/>
          <p:cNvSpPr>
            <a:spLocks noChangeArrowheads="1"/>
          </p:cNvSpPr>
          <p:nvPr/>
        </p:nvSpPr>
        <p:spPr bwMode="auto">
          <a:xfrm rot="19509256" flipH="1">
            <a:off x="3733800" y="5867400"/>
            <a:ext cx="228600" cy="304800"/>
          </a:xfrm>
          <a:prstGeom prst="downArrow">
            <a:avLst>
              <a:gd name="adj1" fmla="val 50000"/>
              <a:gd name="adj2" fmla="val 33333"/>
            </a:avLst>
          </a:prstGeom>
          <a:gradFill rotWithShape="1">
            <a:gsLst>
              <a:gs pos="0">
                <a:schemeClr val="bg1"/>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u="none"/>
          </a:p>
        </p:txBody>
      </p:sp>
      <p:sp>
        <p:nvSpPr>
          <p:cNvPr id="30741" name="Text Box 29"/>
          <p:cNvSpPr txBox="1">
            <a:spLocks noChangeArrowheads="1"/>
          </p:cNvSpPr>
          <p:nvPr/>
        </p:nvSpPr>
        <p:spPr bwMode="auto">
          <a:xfrm>
            <a:off x="161925" y="449317"/>
            <a:ext cx="29622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ctr" eaLnBrk="1" hangingPunct="1"/>
            <a:r>
              <a:rPr lang="en-US" sz="3200" b="1" dirty="0"/>
              <a:t>Scientific </a:t>
            </a:r>
          </a:p>
          <a:p>
            <a:pPr algn="ctr" eaLnBrk="1" hangingPunct="1"/>
            <a:r>
              <a:rPr lang="en-US" sz="3200" b="1" dirty="0"/>
              <a:t>Method</a:t>
            </a:r>
          </a:p>
        </p:txBody>
      </p:sp>
      <p:sp>
        <p:nvSpPr>
          <p:cNvPr id="2" name="Slide Number Placeholder 1"/>
          <p:cNvSpPr>
            <a:spLocks noGrp="1"/>
          </p:cNvSpPr>
          <p:nvPr>
            <p:ph type="sldNum" sz="quarter" idx="12"/>
          </p:nvPr>
        </p:nvSpPr>
        <p:spPr/>
        <p:txBody>
          <a:bodyPr/>
          <a:lstStyle/>
          <a:p>
            <a:pPr>
              <a:defRPr/>
            </a:pPr>
            <a:fld id="{51840333-4295-4C7C-AB83-0547303215F8}"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7763" y="274638"/>
            <a:ext cx="7386637" cy="1143000"/>
          </a:xfrm>
        </p:spPr>
        <p:txBody>
          <a:bodyPr/>
          <a:lstStyle/>
          <a:p>
            <a:pPr eaLnBrk="1" hangingPunct="1"/>
            <a:r>
              <a:rPr lang="en-US" u="sng" smtClean="0"/>
              <a:t>Measurements – SI System</a:t>
            </a:r>
          </a:p>
        </p:txBody>
      </p:sp>
      <p:sp>
        <p:nvSpPr>
          <p:cNvPr id="31747" name="Rectangle 3"/>
          <p:cNvSpPr>
            <a:spLocks noChangeArrowheads="1"/>
          </p:cNvSpPr>
          <p:nvPr/>
        </p:nvSpPr>
        <p:spPr bwMode="auto">
          <a:xfrm>
            <a:off x="619125" y="2057400"/>
            <a:ext cx="8077200" cy="3810000"/>
          </a:xfrm>
          <a:prstGeom prst="rect">
            <a:avLst/>
          </a:prstGeom>
          <a:solidFill>
            <a:srgbClr val="E5FFF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2800"/>
          </a:p>
          <a:p>
            <a:pPr marL="342900" indent="-342900">
              <a:spcBef>
                <a:spcPct val="20000"/>
              </a:spcBef>
            </a:pPr>
            <a:r>
              <a:rPr lang="en-US" sz="2400" u="none"/>
              <a:t> Length				meter		     m</a:t>
            </a:r>
          </a:p>
          <a:p>
            <a:pPr marL="342900" indent="-342900">
              <a:spcBef>
                <a:spcPct val="20000"/>
              </a:spcBef>
            </a:pPr>
            <a:r>
              <a:rPr lang="en-US" sz="2400" u="none"/>
              <a:t> Mass					kilogram	     kg</a:t>
            </a:r>
          </a:p>
          <a:p>
            <a:pPr marL="342900" indent="-342900">
              <a:spcBef>
                <a:spcPct val="20000"/>
              </a:spcBef>
            </a:pPr>
            <a:r>
              <a:rPr lang="en-US" sz="2400" u="none"/>
              <a:t> Time					second	      s</a:t>
            </a:r>
          </a:p>
          <a:p>
            <a:pPr marL="342900" indent="-342900">
              <a:spcBef>
                <a:spcPct val="20000"/>
              </a:spcBef>
            </a:pPr>
            <a:r>
              <a:rPr lang="en-US" sz="2400" u="none"/>
              <a:t> Amount of substance		mole		    mol</a:t>
            </a:r>
          </a:p>
          <a:p>
            <a:pPr marL="342900" indent="-342900">
              <a:spcBef>
                <a:spcPct val="20000"/>
              </a:spcBef>
            </a:pPr>
            <a:r>
              <a:rPr lang="en-US" sz="2400" u="none"/>
              <a:t> Thermodynamic temperature	Kelvin		      K</a:t>
            </a:r>
          </a:p>
          <a:p>
            <a:pPr marL="342900" indent="-342900">
              <a:spcBef>
                <a:spcPct val="20000"/>
              </a:spcBef>
            </a:pPr>
            <a:r>
              <a:rPr lang="en-US" sz="2400" u="none"/>
              <a:t> Electric current			amperes	   amps</a:t>
            </a:r>
          </a:p>
          <a:p>
            <a:pPr marL="342900" indent="-342900">
              <a:spcBef>
                <a:spcPct val="20000"/>
              </a:spcBef>
            </a:pPr>
            <a:r>
              <a:rPr lang="en-US" sz="2400" u="none"/>
              <a:t> Luminous intensity			candela	     cd</a:t>
            </a:r>
          </a:p>
        </p:txBody>
      </p:sp>
      <p:sp>
        <p:nvSpPr>
          <p:cNvPr id="31748" name="Text Box 4"/>
          <p:cNvSpPr txBox="1">
            <a:spLocks noChangeArrowheads="1"/>
          </p:cNvSpPr>
          <p:nvPr/>
        </p:nvSpPr>
        <p:spPr bwMode="auto">
          <a:xfrm>
            <a:off x="609600" y="1828800"/>
            <a:ext cx="8086725" cy="544513"/>
          </a:xfrm>
          <a:prstGeom prst="rect">
            <a:avLst/>
          </a:prstGeom>
          <a:solidFill>
            <a:srgbClr val="DDDDFF"/>
          </a:solidFill>
          <a:ln w="25400">
            <a:solidFill>
              <a:schemeClr val="tx1"/>
            </a:solidFill>
            <a:miter lim="800000"/>
            <a:headEnd/>
            <a:tailEnd/>
          </a:ln>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spcBef>
                <a:spcPct val="20000"/>
              </a:spcBef>
            </a:pPr>
            <a:r>
              <a:rPr lang="en-US" sz="2800" u="none"/>
              <a:t> Quantity				Name	Symbol</a:t>
            </a:r>
            <a:endParaRPr lang="en-US" sz="1600" u="none"/>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452562" y="149772"/>
            <a:ext cx="6477000" cy="1143000"/>
          </a:xfrm>
        </p:spPr>
        <p:txBody>
          <a:bodyPr/>
          <a:lstStyle/>
          <a:p>
            <a:pPr eaLnBrk="1" hangingPunct="1"/>
            <a:r>
              <a:rPr lang="en-US" u="sng" dirty="0" smtClean="0"/>
              <a:t>Common Derived Units</a:t>
            </a:r>
          </a:p>
        </p:txBody>
      </p:sp>
      <p:sp>
        <p:nvSpPr>
          <p:cNvPr id="32771" name="Rectangle 3"/>
          <p:cNvSpPr>
            <a:spLocks noChangeArrowheads="1"/>
          </p:cNvSpPr>
          <p:nvPr/>
        </p:nvSpPr>
        <p:spPr bwMode="auto">
          <a:xfrm>
            <a:off x="923925" y="1447800"/>
            <a:ext cx="7543800" cy="4572000"/>
          </a:xfrm>
          <a:prstGeom prst="rect">
            <a:avLst/>
          </a:prstGeom>
          <a:solidFill>
            <a:srgbClr val="E5FFF2"/>
          </a:solidFill>
          <a:ln w="25400">
            <a:solidFill>
              <a:schemeClr val="tx1"/>
            </a:solidFill>
            <a:miter lim="800000"/>
            <a:headEnd/>
            <a:tailEnd/>
          </a:ln>
        </p:spPr>
        <p:txBody>
          <a:bodyPr/>
          <a:lstStyle/>
          <a:p>
            <a:pPr marL="342900" indent="-342900">
              <a:spcBef>
                <a:spcPct val="20000"/>
              </a:spcBef>
            </a:pPr>
            <a:endParaRPr lang="en-US" sz="2800"/>
          </a:p>
          <a:p>
            <a:pPr marL="342900" indent="-342900">
              <a:spcBef>
                <a:spcPct val="20000"/>
              </a:spcBef>
            </a:pPr>
            <a:r>
              <a:rPr lang="en-US" sz="2000" u="none"/>
              <a:t>     </a:t>
            </a:r>
            <a:r>
              <a:rPr lang="en-US" sz="2400" u="none"/>
              <a:t>Area			square meter	          m</a:t>
            </a:r>
            <a:r>
              <a:rPr lang="en-US" sz="2400" u="none" baseline="30000"/>
              <a:t>2</a:t>
            </a:r>
          </a:p>
          <a:p>
            <a:pPr marL="342900" indent="-342900">
              <a:spcBef>
                <a:spcPct val="20000"/>
              </a:spcBef>
            </a:pPr>
            <a:r>
              <a:rPr lang="en-US" sz="2400" u="none"/>
              <a:t>    Volume			cubic meter             m</a:t>
            </a:r>
            <a:r>
              <a:rPr lang="en-US" sz="2400" u="none" baseline="30000"/>
              <a:t>3</a:t>
            </a:r>
          </a:p>
          <a:p>
            <a:pPr marL="342900" indent="-342900">
              <a:spcBef>
                <a:spcPct val="20000"/>
              </a:spcBef>
            </a:pPr>
            <a:r>
              <a:rPr lang="en-US" sz="2000" u="none"/>
              <a:t>     </a:t>
            </a:r>
            <a:r>
              <a:rPr lang="en-US" sz="2400" u="none"/>
              <a:t>Force			newton	          N</a:t>
            </a:r>
          </a:p>
          <a:p>
            <a:pPr marL="342900" indent="-342900">
              <a:spcBef>
                <a:spcPct val="20000"/>
              </a:spcBef>
            </a:pPr>
            <a:r>
              <a:rPr lang="en-US" sz="2400" u="none"/>
              <a:t>    Pressure			pascal	                     Pa</a:t>
            </a:r>
          </a:p>
          <a:p>
            <a:pPr marL="342900" indent="-342900">
              <a:spcBef>
                <a:spcPct val="20000"/>
              </a:spcBef>
            </a:pPr>
            <a:r>
              <a:rPr lang="en-US" sz="2400" u="none"/>
              <a:t>    Energy			joule		          J</a:t>
            </a:r>
          </a:p>
          <a:p>
            <a:pPr marL="342900" indent="-342900">
              <a:spcBef>
                <a:spcPct val="20000"/>
              </a:spcBef>
            </a:pPr>
            <a:r>
              <a:rPr lang="en-US" sz="2400" u="none"/>
              <a:t>    Power			watt		          W</a:t>
            </a:r>
          </a:p>
          <a:p>
            <a:pPr marL="342900" indent="-342900">
              <a:spcBef>
                <a:spcPct val="20000"/>
              </a:spcBef>
            </a:pPr>
            <a:r>
              <a:rPr lang="en-US" sz="2400" u="none"/>
              <a:t>    Voltage			volt		          V</a:t>
            </a:r>
          </a:p>
          <a:p>
            <a:pPr marL="342900" indent="-342900">
              <a:spcBef>
                <a:spcPct val="20000"/>
              </a:spcBef>
            </a:pPr>
            <a:r>
              <a:rPr lang="en-US" sz="2400" u="none"/>
              <a:t>    Frequency			hertz		         Hz</a:t>
            </a:r>
          </a:p>
          <a:p>
            <a:pPr marL="342900" indent="-342900">
              <a:spcBef>
                <a:spcPct val="20000"/>
              </a:spcBef>
            </a:pPr>
            <a:r>
              <a:rPr lang="en-US" sz="2400" u="none"/>
              <a:t>    Electric charge		coulomb	         C</a:t>
            </a:r>
          </a:p>
        </p:txBody>
      </p:sp>
      <p:sp>
        <p:nvSpPr>
          <p:cNvPr id="32772" name="Text Box 4"/>
          <p:cNvSpPr txBox="1">
            <a:spLocks noChangeArrowheads="1"/>
          </p:cNvSpPr>
          <p:nvPr/>
        </p:nvSpPr>
        <p:spPr bwMode="auto">
          <a:xfrm>
            <a:off x="914400" y="1371600"/>
            <a:ext cx="7553325" cy="544513"/>
          </a:xfrm>
          <a:prstGeom prst="rect">
            <a:avLst/>
          </a:prstGeom>
          <a:solidFill>
            <a:srgbClr val="DDDDFF"/>
          </a:solidFill>
          <a:ln w="25400">
            <a:solidFill>
              <a:schemeClr val="tx1"/>
            </a:solidFill>
            <a:miter lim="800000"/>
            <a:headEnd/>
            <a:tailEnd/>
          </a:ln>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spcBef>
                <a:spcPct val="20000"/>
              </a:spcBef>
            </a:pPr>
            <a:r>
              <a:rPr lang="en-US" sz="2800" u="none"/>
              <a:t> Quantity			  Name	    Symbol</a:t>
            </a:r>
            <a:endParaRPr lang="en-US" sz="1600" u="none"/>
          </a:p>
        </p:txBody>
      </p:sp>
      <p:sp>
        <p:nvSpPr>
          <p:cNvPr id="2" name="Slide Number Placeholder 1"/>
          <p:cNvSpPr>
            <a:spLocks noGrp="1"/>
          </p:cNvSpPr>
          <p:nvPr>
            <p:ph type="sldNum" sz="quarter" idx="12"/>
          </p:nvPr>
        </p:nvSpPr>
        <p:spPr/>
        <p:txBody>
          <a:bodyPr/>
          <a:lstStyle/>
          <a:p>
            <a:pPr>
              <a:defRPr/>
            </a:pPr>
            <a:fld id="{51840333-4295-4C7C-AB83-0547303215F8}"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802481" y="1181154"/>
            <a:ext cx="7386638" cy="4525963"/>
          </a:xfrm>
        </p:spPr>
        <p:txBody>
          <a:bodyPr/>
          <a:lstStyle/>
          <a:p>
            <a:pPr eaLnBrk="1" hangingPunct="1"/>
            <a:r>
              <a:rPr lang="en-US" dirty="0" smtClean="0"/>
              <a:t>All quantities must have a number and a unit.</a:t>
            </a:r>
          </a:p>
          <a:p>
            <a:pPr eaLnBrk="1" hangingPunct="1"/>
            <a:r>
              <a:rPr lang="en-US" dirty="0" smtClean="0"/>
              <a:t>Units </a:t>
            </a:r>
            <a:r>
              <a:rPr lang="en-US" u="sng" dirty="0" smtClean="0"/>
              <a:t>must</a:t>
            </a:r>
            <a:r>
              <a:rPr lang="en-US" dirty="0" smtClean="0"/>
              <a:t> be carried into the answer, unless they cancel.</a:t>
            </a:r>
          </a:p>
        </p:txBody>
      </p:sp>
      <p:sp>
        <p:nvSpPr>
          <p:cNvPr id="33794" name="Rectangle 2"/>
          <p:cNvSpPr>
            <a:spLocks noGrp="1" noChangeArrowheads="1"/>
          </p:cNvSpPr>
          <p:nvPr>
            <p:ph type="title"/>
          </p:nvPr>
        </p:nvSpPr>
        <p:spPr/>
        <p:txBody>
          <a:bodyPr/>
          <a:lstStyle/>
          <a:p>
            <a:pPr eaLnBrk="1" hangingPunct="1"/>
            <a:r>
              <a:rPr lang="en-US" sz="4000" u="sng" smtClean="0"/>
              <a:t>The Importance of Units</a:t>
            </a:r>
          </a:p>
        </p:txBody>
      </p:sp>
      <p:grpSp>
        <p:nvGrpSpPr>
          <p:cNvPr id="33796" name="Group 27"/>
          <p:cNvGrpSpPr>
            <a:grpSpLocks/>
          </p:cNvGrpSpPr>
          <p:nvPr/>
        </p:nvGrpSpPr>
        <p:grpSpPr bwMode="auto">
          <a:xfrm>
            <a:off x="1371600" y="3276600"/>
            <a:ext cx="5105400" cy="2590800"/>
            <a:chOff x="960" y="2400"/>
            <a:chExt cx="3216" cy="1632"/>
          </a:xfrm>
        </p:grpSpPr>
        <p:sp>
          <p:nvSpPr>
            <p:cNvPr id="33798" name="Rectangle 5"/>
            <p:cNvSpPr>
              <a:spLocks noChangeArrowheads="1"/>
            </p:cNvSpPr>
            <p:nvPr/>
          </p:nvSpPr>
          <p:spPr bwMode="auto">
            <a:xfrm>
              <a:off x="3264" y="2496"/>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3200" u="none"/>
                <a:t>0.64</a:t>
              </a:r>
            </a:p>
          </p:txBody>
        </p:sp>
        <p:grpSp>
          <p:nvGrpSpPr>
            <p:cNvPr id="33799" name="Group 10"/>
            <p:cNvGrpSpPr>
              <a:grpSpLocks/>
            </p:cNvGrpSpPr>
            <p:nvPr/>
          </p:nvGrpSpPr>
          <p:grpSpPr bwMode="auto">
            <a:xfrm>
              <a:off x="960" y="2400"/>
              <a:ext cx="2304" cy="720"/>
              <a:chOff x="480" y="1968"/>
              <a:chExt cx="2304" cy="720"/>
            </a:xfrm>
          </p:grpSpPr>
          <p:sp>
            <p:nvSpPr>
              <p:cNvPr id="33805" name="Rectangle 11"/>
              <p:cNvSpPr>
                <a:spLocks noChangeArrowheads="1"/>
              </p:cNvSpPr>
              <p:nvPr/>
            </p:nvSpPr>
            <p:spPr bwMode="auto">
              <a:xfrm>
                <a:off x="480" y="1968"/>
                <a:ext cx="211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3200" u="none" dirty="0">
                    <a:latin typeface="Times New Roman" pitchFamily="18" charset="0"/>
                  </a:rPr>
                  <a:t>	</a:t>
                </a:r>
                <a:r>
                  <a:rPr lang="en-US" sz="3200" dirty="0"/>
                  <a:t>5.2 kg (2.9 m)</a:t>
                </a:r>
              </a:p>
              <a:p>
                <a:pPr marL="342900" indent="-342900">
                  <a:spcBef>
                    <a:spcPct val="20000"/>
                  </a:spcBef>
                </a:pPr>
                <a:r>
                  <a:rPr lang="en-US" sz="3200" u="none" dirty="0"/>
                  <a:t> 	</a:t>
                </a:r>
              </a:p>
            </p:txBody>
          </p:sp>
          <p:sp>
            <p:nvSpPr>
              <p:cNvPr id="33806" name="Rectangle 12"/>
              <p:cNvSpPr>
                <a:spLocks noChangeArrowheads="1"/>
              </p:cNvSpPr>
              <p:nvPr/>
            </p:nvSpPr>
            <p:spPr bwMode="auto">
              <a:xfrm>
                <a:off x="528" y="2256"/>
                <a:ext cx="211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3200" u="none">
                    <a:latin typeface="Times New Roman" pitchFamily="18" charset="0"/>
                  </a:rPr>
                  <a:t>	</a:t>
                </a:r>
                <a:r>
                  <a:rPr lang="en-US" sz="3200" u="none"/>
                  <a:t>(18 s)(1.3 s)</a:t>
                </a:r>
              </a:p>
              <a:p>
                <a:pPr marL="342900" indent="-342900">
                  <a:spcBef>
                    <a:spcPct val="20000"/>
                  </a:spcBef>
                </a:pPr>
                <a:endParaRPr lang="en-US" sz="3200" u="none"/>
              </a:p>
            </p:txBody>
          </p:sp>
          <p:sp>
            <p:nvSpPr>
              <p:cNvPr id="33807" name="Rectangle 13"/>
              <p:cNvSpPr>
                <a:spLocks noChangeArrowheads="1"/>
              </p:cNvSpPr>
              <p:nvPr/>
            </p:nvSpPr>
            <p:spPr bwMode="auto">
              <a:xfrm>
                <a:off x="2448" y="2064"/>
                <a:ext cx="33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3200" u="none">
                    <a:latin typeface="Times New Roman" pitchFamily="18" charset="0"/>
                  </a:rPr>
                  <a:t>=</a:t>
                </a:r>
              </a:p>
            </p:txBody>
          </p:sp>
        </p:grpSp>
        <p:grpSp>
          <p:nvGrpSpPr>
            <p:cNvPr id="33800" name="Group 14"/>
            <p:cNvGrpSpPr>
              <a:grpSpLocks/>
            </p:cNvGrpSpPr>
            <p:nvPr/>
          </p:nvGrpSpPr>
          <p:grpSpPr bwMode="auto">
            <a:xfrm>
              <a:off x="960" y="3312"/>
              <a:ext cx="2304" cy="720"/>
              <a:chOff x="480" y="1968"/>
              <a:chExt cx="2304" cy="720"/>
            </a:xfrm>
          </p:grpSpPr>
          <p:sp>
            <p:nvSpPr>
              <p:cNvPr id="33802" name="Rectangle 15"/>
              <p:cNvSpPr>
                <a:spLocks noChangeArrowheads="1"/>
              </p:cNvSpPr>
              <p:nvPr/>
            </p:nvSpPr>
            <p:spPr bwMode="auto">
              <a:xfrm>
                <a:off x="480" y="1968"/>
                <a:ext cx="187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3200" u="none">
                    <a:latin typeface="Times New Roman" pitchFamily="18" charset="0"/>
                  </a:rPr>
                  <a:t>	</a:t>
                </a:r>
                <a:r>
                  <a:rPr lang="en-US" sz="3200"/>
                  <a:t>4.8 kg (23 s)</a:t>
                </a:r>
              </a:p>
              <a:p>
                <a:pPr marL="342900" indent="-342900">
                  <a:spcBef>
                    <a:spcPct val="20000"/>
                  </a:spcBef>
                </a:pPr>
                <a:r>
                  <a:rPr lang="en-US" sz="3200" u="none">
                    <a:latin typeface="Times New Roman" pitchFamily="18" charset="0"/>
                  </a:rPr>
                  <a:t> 	</a:t>
                </a:r>
              </a:p>
            </p:txBody>
          </p:sp>
          <p:sp>
            <p:nvSpPr>
              <p:cNvPr id="33803" name="Rectangle 16"/>
              <p:cNvSpPr>
                <a:spLocks noChangeArrowheads="1"/>
              </p:cNvSpPr>
              <p:nvPr/>
            </p:nvSpPr>
            <p:spPr bwMode="auto">
              <a:xfrm>
                <a:off x="528" y="2256"/>
                <a:ext cx="172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3200" u="none">
                    <a:latin typeface="Times New Roman" pitchFamily="18" charset="0"/>
                  </a:rPr>
                  <a:t>	</a:t>
                </a:r>
                <a:r>
                  <a:rPr lang="en-US" sz="3200" u="none"/>
                  <a:t>(5.2 s)(37 s)</a:t>
                </a:r>
              </a:p>
              <a:p>
                <a:pPr marL="342900" indent="-342900">
                  <a:spcBef>
                    <a:spcPct val="20000"/>
                  </a:spcBef>
                </a:pPr>
                <a:endParaRPr lang="en-US" sz="3200" u="none">
                  <a:latin typeface="Times New Roman" pitchFamily="18" charset="0"/>
                </a:endParaRPr>
              </a:p>
            </p:txBody>
          </p:sp>
          <p:sp>
            <p:nvSpPr>
              <p:cNvPr id="33804" name="Rectangle 17"/>
              <p:cNvSpPr>
                <a:spLocks noChangeArrowheads="1"/>
              </p:cNvSpPr>
              <p:nvPr/>
            </p:nvSpPr>
            <p:spPr bwMode="auto">
              <a:xfrm>
                <a:off x="2448" y="2064"/>
                <a:ext cx="33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3200" u="none">
                    <a:latin typeface="Times New Roman" pitchFamily="18" charset="0"/>
                  </a:rPr>
                  <a:t>=</a:t>
                </a:r>
              </a:p>
            </p:txBody>
          </p:sp>
        </p:grpSp>
        <p:sp>
          <p:nvSpPr>
            <p:cNvPr id="33801" name="Rectangle 19"/>
            <p:cNvSpPr>
              <a:spLocks noChangeArrowheads="1"/>
            </p:cNvSpPr>
            <p:nvPr/>
          </p:nvSpPr>
          <p:spPr bwMode="auto">
            <a:xfrm>
              <a:off x="3312" y="3408"/>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3200" u="none"/>
                <a:t>0.57</a:t>
              </a:r>
            </a:p>
          </p:txBody>
        </p:sp>
      </p:gr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4"/>
          <p:cNvGrpSpPr>
            <a:grpSpLocks/>
          </p:cNvGrpSpPr>
          <p:nvPr/>
        </p:nvGrpSpPr>
        <p:grpSpPr bwMode="auto">
          <a:xfrm>
            <a:off x="1371600" y="762000"/>
            <a:ext cx="6097588" cy="884238"/>
            <a:chOff x="864" y="480"/>
            <a:chExt cx="3841" cy="557"/>
          </a:xfrm>
        </p:grpSpPr>
        <p:sp>
          <p:nvSpPr>
            <p:cNvPr id="6181" name="Line 30"/>
            <p:cNvSpPr>
              <a:spLocks noChangeShapeType="1"/>
            </p:cNvSpPr>
            <p:nvPr/>
          </p:nvSpPr>
          <p:spPr bwMode="auto">
            <a:xfrm>
              <a:off x="864" y="480"/>
              <a:ext cx="384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82" name="Freeform 33"/>
            <p:cNvSpPr>
              <a:spLocks/>
            </p:cNvSpPr>
            <p:nvPr/>
          </p:nvSpPr>
          <p:spPr bwMode="auto">
            <a:xfrm>
              <a:off x="2784" y="672"/>
              <a:ext cx="1" cy="362"/>
            </a:xfrm>
            <a:custGeom>
              <a:avLst/>
              <a:gdLst>
                <a:gd name="T0" fmla="*/ 0 w 1"/>
                <a:gd name="T1" fmla="*/ 0 h 362"/>
                <a:gd name="T2" fmla="*/ 0 w 1"/>
                <a:gd name="T3" fmla="*/ 362 h 362"/>
                <a:gd name="T4" fmla="*/ 0 60000 65536"/>
                <a:gd name="T5" fmla="*/ 0 60000 65536"/>
                <a:gd name="T6" fmla="*/ 0 w 1"/>
                <a:gd name="T7" fmla="*/ 0 h 362"/>
                <a:gd name="T8" fmla="*/ 1 w 1"/>
                <a:gd name="T9" fmla="*/ 362 h 362"/>
              </a:gdLst>
              <a:ahLst/>
              <a:cxnLst>
                <a:cxn ang="T4">
                  <a:pos x="T0" y="T1"/>
                </a:cxn>
                <a:cxn ang="T5">
                  <a:pos x="T2" y="T3"/>
                </a:cxn>
              </a:cxnLst>
              <a:rect l="T6" t="T7" r="T8" b="T9"/>
              <a:pathLst>
                <a:path w="1" h="362">
                  <a:moveTo>
                    <a:pt x="0" y="0"/>
                  </a:moveTo>
                  <a:lnTo>
                    <a:pt x="0" y="362"/>
                  </a:ln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6183" name="Freeform 32"/>
            <p:cNvSpPr>
              <a:spLocks/>
            </p:cNvSpPr>
            <p:nvPr/>
          </p:nvSpPr>
          <p:spPr bwMode="auto">
            <a:xfrm>
              <a:off x="4704" y="480"/>
              <a:ext cx="1" cy="555"/>
            </a:xfrm>
            <a:custGeom>
              <a:avLst/>
              <a:gdLst>
                <a:gd name="T0" fmla="*/ 0 w 1"/>
                <a:gd name="T1" fmla="*/ 0 h 555"/>
                <a:gd name="T2" fmla="*/ 0 w 1"/>
                <a:gd name="T3" fmla="*/ 555 h 555"/>
                <a:gd name="T4" fmla="*/ 0 60000 65536"/>
                <a:gd name="T5" fmla="*/ 0 60000 65536"/>
                <a:gd name="T6" fmla="*/ 0 w 1"/>
                <a:gd name="T7" fmla="*/ 0 h 555"/>
                <a:gd name="T8" fmla="*/ 1 w 1"/>
                <a:gd name="T9" fmla="*/ 555 h 555"/>
              </a:gdLst>
              <a:ahLst/>
              <a:cxnLst>
                <a:cxn ang="T4">
                  <a:pos x="T0" y="T1"/>
                </a:cxn>
                <a:cxn ang="T5">
                  <a:pos x="T2" y="T3"/>
                </a:cxn>
              </a:cxnLst>
              <a:rect l="T6" t="T7" r="T8" b="T9"/>
              <a:pathLst>
                <a:path w="1" h="555">
                  <a:moveTo>
                    <a:pt x="0" y="0"/>
                  </a:moveTo>
                  <a:lnTo>
                    <a:pt x="0" y="555"/>
                  </a:ln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6184" name="Freeform 31"/>
            <p:cNvSpPr>
              <a:spLocks/>
            </p:cNvSpPr>
            <p:nvPr/>
          </p:nvSpPr>
          <p:spPr bwMode="auto">
            <a:xfrm>
              <a:off x="864" y="480"/>
              <a:ext cx="1" cy="557"/>
            </a:xfrm>
            <a:custGeom>
              <a:avLst/>
              <a:gdLst>
                <a:gd name="T0" fmla="*/ 0 w 1"/>
                <a:gd name="T1" fmla="*/ 0 h 557"/>
                <a:gd name="T2" fmla="*/ 0 w 1"/>
                <a:gd name="T3" fmla="*/ 557 h 557"/>
                <a:gd name="T4" fmla="*/ 0 60000 65536"/>
                <a:gd name="T5" fmla="*/ 0 60000 65536"/>
                <a:gd name="T6" fmla="*/ 0 w 1"/>
                <a:gd name="T7" fmla="*/ 0 h 557"/>
                <a:gd name="T8" fmla="*/ 1 w 1"/>
                <a:gd name="T9" fmla="*/ 557 h 557"/>
              </a:gdLst>
              <a:ahLst/>
              <a:cxnLst>
                <a:cxn ang="T4">
                  <a:pos x="T0" y="T1"/>
                </a:cxn>
                <a:cxn ang="T5">
                  <a:pos x="T2" y="T3"/>
                </a:cxn>
              </a:cxnLst>
              <a:rect l="T6" t="T7" r="T8" b="T9"/>
              <a:pathLst>
                <a:path w="1" h="557">
                  <a:moveTo>
                    <a:pt x="0" y="0"/>
                  </a:moveTo>
                  <a:lnTo>
                    <a:pt x="0" y="557"/>
                  </a:ln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6147" name="Group 40"/>
          <p:cNvGrpSpPr>
            <a:grpSpLocks/>
          </p:cNvGrpSpPr>
          <p:nvPr/>
        </p:nvGrpSpPr>
        <p:grpSpPr bwMode="auto">
          <a:xfrm>
            <a:off x="7161213" y="2314575"/>
            <a:ext cx="842962" cy="2679700"/>
            <a:chOff x="4511" y="1458"/>
            <a:chExt cx="531" cy="1688"/>
          </a:xfrm>
        </p:grpSpPr>
        <p:sp>
          <p:nvSpPr>
            <p:cNvPr id="6179" name="Freeform 29"/>
            <p:cNvSpPr>
              <a:spLocks/>
            </p:cNvSpPr>
            <p:nvPr/>
          </p:nvSpPr>
          <p:spPr bwMode="auto">
            <a:xfrm>
              <a:off x="5039" y="1463"/>
              <a:ext cx="3" cy="1683"/>
            </a:xfrm>
            <a:custGeom>
              <a:avLst/>
              <a:gdLst>
                <a:gd name="T0" fmla="*/ 0 w 3"/>
                <a:gd name="T1" fmla="*/ 0 h 1683"/>
                <a:gd name="T2" fmla="*/ 3 w 3"/>
                <a:gd name="T3" fmla="*/ 1683 h 1683"/>
                <a:gd name="T4" fmla="*/ 0 60000 65536"/>
                <a:gd name="T5" fmla="*/ 0 60000 65536"/>
                <a:gd name="T6" fmla="*/ 0 w 3"/>
                <a:gd name="T7" fmla="*/ 0 h 1683"/>
                <a:gd name="T8" fmla="*/ 3 w 3"/>
                <a:gd name="T9" fmla="*/ 1683 h 1683"/>
              </a:gdLst>
              <a:ahLst/>
              <a:cxnLst>
                <a:cxn ang="T4">
                  <a:pos x="T0" y="T1"/>
                </a:cxn>
                <a:cxn ang="T5">
                  <a:pos x="T2" y="T3"/>
                </a:cxn>
              </a:cxnLst>
              <a:rect l="T6" t="T7" r="T8" b="T9"/>
              <a:pathLst>
                <a:path w="3" h="1683">
                  <a:moveTo>
                    <a:pt x="0" y="0"/>
                  </a:moveTo>
                  <a:lnTo>
                    <a:pt x="3" y="1683"/>
                  </a:ln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6180" name="Freeform 28"/>
            <p:cNvSpPr>
              <a:spLocks/>
            </p:cNvSpPr>
            <p:nvPr/>
          </p:nvSpPr>
          <p:spPr bwMode="auto">
            <a:xfrm>
              <a:off x="4511" y="1458"/>
              <a:ext cx="3" cy="1113"/>
            </a:xfrm>
            <a:custGeom>
              <a:avLst/>
              <a:gdLst>
                <a:gd name="T0" fmla="*/ 0 w 3"/>
                <a:gd name="T1" fmla="*/ 0 h 1113"/>
                <a:gd name="T2" fmla="*/ 3 w 3"/>
                <a:gd name="T3" fmla="*/ 1113 h 1113"/>
                <a:gd name="T4" fmla="*/ 0 60000 65536"/>
                <a:gd name="T5" fmla="*/ 0 60000 65536"/>
                <a:gd name="T6" fmla="*/ 0 w 3"/>
                <a:gd name="T7" fmla="*/ 0 h 1113"/>
                <a:gd name="T8" fmla="*/ 3 w 3"/>
                <a:gd name="T9" fmla="*/ 1113 h 1113"/>
              </a:gdLst>
              <a:ahLst/>
              <a:cxnLst>
                <a:cxn ang="T4">
                  <a:pos x="T0" y="T1"/>
                </a:cxn>
                <a:cxn ang="T5">
                  <a:pos x="T2" y="T3"/>
                </a:cxn>
              </a:cxnLst>
              <a:rect l="T6" t="T7" r="T8" b="T9"/>
              <a:pathLst>
                <a:path w="3" h="1113">
                  <a:moveTo>
                    <a:pt x="0" y="0"/>
                  </a:moveTo>
                  <a:lnTo>
                    <a:pt x="3" y="1113"/>
                  </a:ln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6148" name="Group 42"/>
          <p:cNvGrpSpPr>
            <a:grpSpLocks/>
          </p:cNvGrpSpPr>
          <p:nvPr/>
        </p:nvGrpSpPr>
        <p:grpSpPr bwMode="auto">
          <a:xfrm>
            <a:off x="4267200" y="2319338"/>
            <a:ext cx="765175" cy="2674937"/>
            <a:chOff x="2688" y="1461"/>
            <a:chExt cx="482" cy="1685"/>
          </a:xfrm>
        </p:grpSpPr>
        <p:sp>
          <p:nvSpPr>
            <p:cNvPr id="6177" name="Freeform 27"/>
            <p:cNvSpPr>
              <a:spLocks/>
            </p:cNvSpPr>
            <p:nvPr/>
          </p:nvSpPr>
          <p:spPr bwMode="auto">
            <a:xfrm>
              <a:off x="3168" y="1464"/>
              <a:ext cx="2" cy="1682"/>
            </a:xfrm>
            <a:custGeom>
              <a:avLst/>
              <a:gdLst>
                <a:gd name="T0" fmla="*/ 0 w 2"/>
                <a:gd name="T1" fmla="*/ 0 h 1682"/>
                <a:gd name="T2" fmla="*/ 2 w 2"/>
                <a:gd name="T3" fmla="*/ 1682 h 1682"/>
                <a:gd name="T4" fmla="*/ 0 60000 65536"/>
                <a:gd name="T5" fmla="*/ 0 60000 65536"/>
                <a:gd name="T6" fmla="*/ 0 w 2"/>
                <a:gd name="T7" fmla="*/ 0 h 1682"/>
                <a:gd name="T8" fmla="*/ 2 w 2"/>
                <a:gd name="T9" fmla="*/ 1682 h 1682"/>
              </a:gdLst>
              <a:ahLst/>
              <a:cxnLst>
                <a:cxn ang="T4">
                  <a:pos x="T0" y="T1"/>
                </a:cxn>
                <a:cxn ang="T5">
                  <a:pos x="T2" y="T3"/>
                </a:cxn>
              </a:cxnLst>
              <a:rect l="T6" t="T7" r="T8" b="T9"/>
              <a:pathLst>
                <a:path w="2" h="1682">
                  <a:moveTo>
                    <a:pt x="0" y="0"/>
                  </a:moveTo>
                  <a:lnTo>
                    <a:pt x="2" y="1682"/>
                  </a:ln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6178" name="Freeform 26"/>
            <p:cNvSpPr>
              <a:spLocks/>
            </p:cNvSpPr>
            <p:nvPr/>
          </p:nvSpPr>
          <p:spPr bwMode="auto">
            <a:xfrm>
              <a:off x="2688" y="1461"/>
              <a:ext cx="1" cy="1107"/>
            </a:xfrm>
            <a:custGeom>
              <a:avLst/>
              <a:gdLst>
                <a:gd name="T0" fmla="*/ 0 w 1"/>
                <a:gd name="T1" fmla="*/ 0 h 1107"/>
                <a:gd name="T2" fmla="*/ 0 w 1"/>
                <a:gd name="T3" fmla="*/ 1107 h 1107"/>
                <a:gd name="T4" fmla="*/ 0 60000 65536"/>
                <a:gd name="T5" fmla="*/ 0 60000 65536"/>
                <a:gd name="T6" fmla="*/ 0 w 1"/>
                <a:gd name="T7" fmla="*/ 0 h 1107"/>
                <a:gd name="T8" fmla="*/ 1 w 1"/>
                <a:gd name="T9" fmla="*/ 1107 h 1107"/>
              </a:gdLst>
              <a:ahLst/>
              <a:cxnLst>
                <a:cxn ang="T4">
                  <a:pos x="T0" y="T1"/>
                </a:cxn>
                <a:cxn ang="T5">
                  <a:pos x="T2" y="T3"/>
                </a:cxn>
              </a:cxnLst>
              <a:rect l="T6" t="T7" r="T8" b="T9"/>
              <a:pathLst>
                <a:path w="1" h="1107">
                  <a:moveTo>
                    <a:pt x="0" y="0"/>
                  </a:moveTo>
                  <a:lnTo>
                    <a:pt x="0" y="1107"/>
                  </a:ln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6149" name="Group 44"/>
          <p:cNvGrpSpPr>
            <a:grpSpLocks/>
          </p:cNvGrpSpPr>
          <p:nvPr/>
        </p:nvGrpSpPr>
        <p:grpSpPr bwMode="auto">
          <a:xfrm>
            <a:off x="3886200" y="2314575"/>
            <a:ext cx="1527175" cy="622300"/>
            <a:chOff x="2448" y="1458"/>
            <a:chExt cx="962" cy="392"/>
          </a:xfrm>
        </p:grpSpPr>
        <p:sp>
          <p:nvSpPr>
            <p:cNvPr id="6175" name="Freeform 22"/>
            <p:cNvSpPr>
              <a:spLocks/>
            </p:cNvSpPr>
            <p:nvPr/>
          </p:nvSpPr>
          <p:spPr bwMode="auto">
            <a:xfrm>
              <a:off x="3408" y="1460"/>
              <a:ext cx="2" cy="390"/>
            </a:xfrm>
            <a:custGeom>
              <a:avLst/>
              <a:gdLst>
                <a:gd name="T0" fmla="*/ 0 w 2"/>
                <a:gd name="T1" fmla="*/ 0 h 390"/>
                <a:gd name="T2" fmla="*/ 2 w 2"/>
                <a:gd name="T3" fmla="*/ 390 h 390"/>
                <a:gd name="T4" fmla="*/ 0 60000 65536"/>
                <a:gd name="T5" fmla="*/ 0 60000 65536"/>
                <a:gd name="T6" fmla="*/ 0 w 2"/>
                <a:gd name="T7" fmla="*/ 0 h 390"/>
                <a:gd name="T8" fmla="*/ 2 w 2"/>
                <a:gd name="T9" fmla="*/ 390 h 390"/>
              </a:gdLst>
              <a:ahLst/>
              <a:cxnLst>
                <a:cxn ang="T4">
                  <a:pos x="T0" y="T1"/>
                </a:cxn>
                <a:cxn ang="T5">
                  <a:pos x="T2" y="T3"/>
                </a:cxn>
              </a:cxnLst>
              <a:rect l="T6" t="T7" r="T8" b="T9"/>
              <a:pathLst>
                <a:path w="2" h="390">
                  <a:moveTo>
                    <a:pt x="0" y="0"/>
                  </a:moveTo>
                  <a:lnTo>
                    <a:pt x="2" y="390"/>
                  </a:ln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6176" name="Freeform 21"/>
            <p:cNvSpPr>
              <a:spLocks/>
            </p:cNvSpPr>
            <p:nvPr/>
          </p:nvSpPr>
          <p:spPr bwMode="auto">
            <a:xfrm>
              <a:off x="2448" y="1458"/>
              <a:ext cx="2" cy="392"/>
            </a:xfrm>
            <a:custGeom>
              <a:avLst/>
              <a:gdLst>
                <a:gd name="T0" fmla="*/ 2 w 2"/>
                <a:gd name="T1" fmla="*/ 0 h 392"/>
                <a:gd name="T2" fmla="*/ 0 w 2"/>
                <a:gd name="T3" fmla="*/ 392 h 392"/>
                <a:gd name="T4" fmla="*/ 0 60000 65536"/>
                <a:gd name="T5" fmla="*/ 0 60000 65536"/>
                <a:gd name="T6" fmla="*/ 0 w 2"/>
                <a:gd name="T7" fmla="*/ 0 h 392"/>
                <a:gd name="T8" fmla="*/ 2 w 2"/>
                <a:gd name="T9" fmla="*/ 392 h 392"/>
              </a:gdLst>
              <a:ahLst/>
              <a:cxnLst>
                <a:cxn ang="T4">
                  <a:pos x="T0" y="T1"/>
                </a:cxn>
                <a:cxn ang="T5">
                  <a:pos x="T2" y="T3"/>
                </a:cxn>
              </a:cxnLst>
              <a:rect l="T6" t="T7" r="T8" b="T9"/>
              <a:pathLst>
                <a:path w="2" h="392">
                  <a:moveTo>
                    <a:pt x="2" y="0"/>
                  </a:moveTo>
                  <a:lnTo>
                    <a:pt x="0" y="392"/>
                  </a:ln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6150" name="Group 38"/>
          <p:cNvGrpSpPr>
            <a:grpSpLocks/>
          </p:cNvGrpSpPr>
          <p:nvPr/>
        </p:nvGrpSpPr>
        <p:grpSpPr bwMode="auto">
          <a:xfrm>
            <a:off x="6627813" y="2314575"/>
            <a:ext cx="1830387" cy="623888"/>
            <a:chOff x="4175" y="1458"/>
            <a:chExt cx="1153" cy="393"/>
          </a:xfrm>
        </p:grpSpPr>
        <p:sp>
          <p:nvSpPr>
            <p:cNvPr id="6173" name="Freeform 23"/>
            <p:cNvSpPr>
              <a:spLocks/>
            </p:cNvSpPr>
            <p:nvPr/>
          </p:nvSpPr>
          <p:spPr bwMode="auto">
            <a:xfrm>
              <a:off x="4175" y="1458"/>
              <a:ext cx="1" cy="390"/>
            </a:xfrm>
            <a:custGeom>
              <a:avLst/>
              <a:gdLst>
                <a:gd name="T0" fmla="*/ 0 w 1"/>
                <a:gd name="T1" fmla="*/ 0 h 390"/>
                <a:gd name="T2" fmla="*/ 0 w 1"/>
                <a:gd name="T3" fmla="*/ 390 h 390"/>
                <a:gd name="T4" fmla="*/ 0 60000 65536"/>
                <a:gd name="T5" fmla="*/ 0 60000 65536"/>
                <a:gd name="T6" fmla="*/ 0 w 1"/>
                <a:gd name="T7" fmla="*/ 0 h 390"/>
                <a:gd name="T8" fmla="*/ 1 w 1"/>
                <a:gd name="T9" fmla="*/ 390 h 390"/>
              </a:gdLst>
              <a:ahLst/>
              <a:cxnLst>
                <a:cxn ang="T4">
                  <a:pos x="T0" y="T1"/>
                </a:cxn>
                <a:cxn ang="T5">
                  <a:pos x="T2" y="T3"/>
                </a:cxn>
              </a:cxnLst>
              <a:rect l="T6" t="T7" r="T8" b="T9"/>
              <a:pathLst>
                <a:path w="1" h="390">
                  <a:moveTo>
                    <a:pt x="0" y="0"/>
                  </a:moveTo>
                  <a:lnTo>
                    <a:pt x="0" y="390"/>
                  </a:ln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6174" name="Freeform 24"/>
            <p:cNvSpPr>
              <a:spLocks/>
            </p:cNvSpPr>
            <p:nvPr/>
          </p:nvSpPr>
          <p:spPr bwMode="auto">
            <a:xfrm>
              <a:off x="5327" y="1460"/>
              <a:ext cx="1" cy="391"/>
            </a:xfrm>
            <a:custGeom>
              <a:avLst/>
              <a:gdLst>
                <a:gd name="T0" fmla="*/ 0 w 1"/>
                <a:gd name="T1" fmla="*/ 0 h 391"/>
                <a:gd name="T2" fmla="*/ 0 w 1"/>
                <a:gd name="T3" fmla="*/ 391 h 391"/>
                <a:gd name="T4" fmla="*/ 0 60000 65536"/>
                <a:gd name="T5" fmla="*/ 0 60000 65536"/>
                <a:gd name="T6" fmla="*/ 0 w 1"/>
                <a:gd name="T7" fmla="*/ 0 h 391"/>
                <a:gd name="T8" fmla="*/ 1 w 1"/>
                <a:gd name="T9" fmla="*/ 391 h 391"/>
              </a:gdLst>
              <a:ahLst/>
              <a:cxnLst>
                <a:cxn ang="T4">
                  <a:pos x="T0" y="T1"/>
                </a:cxn>
                <a:cxn ang="T5">
                  <a:pos x="T2" y="T3"/>
                </a:cxn>
              </a:cxnLst>
              <a:rect l="T6" t="T7" r="T8" b="T9"/>
              <a:pathLst>
                <a:path w="1" h="391">
                  <a:moveTo>
                    <a:pt x="0" y="0"/>
                  </a:moveTo>
                  <a:lnTo>
                    <a:pt x="0" y="391"/>
                  </a:ln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6151" name="Group 35"/>
          <p:cNvGrpSpPr>
            <a:grpSpLocks/>
          </p:cNvGrpSpPr>
          <p:nvPr/>
        </p:nvGrpSpPr>
        <p:grpSpPr bwMode="auto">
          <a:xfrm>
            <a:off x="609600" y="2317750"/>
            <a:ext cx="1447800" cy="619125"/>
            <a:chOff x="624" y="1460"/>
            <a:chExt cx="912" cy="390"/>
          </a:xfrm>
        </p:grpSpPr>
        <p:sp>
          <p:nvSpPr>
            <p:cNvPr id="6171" name="Freeform 20"/>
            <p:cNvSpPr>
              <a:spLocks/>
            </p:cNvSpPr>
            <p:nvPr/>
          </p:nvSpPr>
          <p:spPr bwMode="auto">
            <a:xfrm>
              <a:off x="1535" y="1461"/>
              <a:ext cx="1" cy="387"/>
            </a:xfrm>
            <a:custGeom>
              <a:avLst/>
              <a:gdLst>
                <a:gd name="T0" fmla="*/ 0 w 1"/>
                <a:gd name="T1" fmla="*/ 0 h 387"/>
                <a:gd name="T2" fmla="*/ 1 w 1"/>
                <a:gd name="T3" fmla="*/ 387 h 387"/>
                <a:gd name="T4" fmla="*/ 0 60000 65536"/>
                <a:gd name="T5" fmla="*/ 0 60000 65536"/>
                <a:gd name="T6" fmla="*/ 0 w 1"/>
                <a:gd name="T7" fmla="*/ 0 h 387"/>
                <a:gd name="T8" fmla="*/ 1 w 1"/>
                <a:gd name="T9" fmla="*/ 387 h 387"/>
              </a:gdLst>
              <a:ahLst/>
              <a:cxnLst>
                <a:cxn ang="T4">
                  <a:pos x="T0" y="T1"/>
                </a:cxn>
                <a:cxn ang="T5">
                  <a:pos x="T2" y="T3"/>
                </a:cxn>
              </a:cxnLst>
              <a:rect l="T6" t="T7" r="T8" b="T9"/>
              <a:pathLst>
                <a:path w="1" h="387">
                  <a:moveTo>
                    <a:pt x="0" y="0"/>
                  </a:moveTo>
                  <a:lnTo>
                    <a:pt x="1" y="387"/>
                  </a:ln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6172" name="Freeform 19"/>
            <p:cNvSpPr>
              <a:spLocks/>
            </p:cNvSpPr>
            <p:nvPr/>
          </p:nvSpPr>
          <p:spPr bwMode="auto">
            <a:xfrm>
              <a:off x="624" y="1460"/>
              <a:ext cx="1" cy="390"/>
            </a:xfrm>
            <a:custGeom>
              <a:avLst/>
              <a:gdLst>
                <a:gd name="T0" fmla="*/ 0 w 1"/>
                <a:gd name="T1" fmla="*/ 0 h 390"/>
                <a:gd name="T2" fmla="*/ 0 w 1"/>
                <a:gd name="T3" fmla="*/ 390 h 390"/>
                <a:gd name="T4" fmla="*/ 0 60000 65536"/>
                <a:gd name="T5" fmla="*/ 0 60000 65536"/>
                <a:gd name="T6" fmla="*/ 0 w 1"/>
                <a:gd name="T7" fmla="*/ 0 h 390"/>
                <a:gd name="T8" fmla="*/ 1 w 1"/>
                <a:gd name="T9" fmla="*/ 390 h 390"/>
              </a:gdLst>
              <a:ahLst/>
              <a:cxnLst>
                <a:cxn ang="T4">
                  <a:pos x="T0" y="T1"/>
                </a:cxn>
                <a:cxn ang="T5">
                  <a:pos x="T2" y="T3"/>
                </a:cxn>
              </a:cxnLst>
              <a:rect l="T6" t="T7" r="T8" b="T9"/>
              <a:pathLst>
                <a:path w="1" h="390">
                  <a:moveTo>
                    <a:pt x="0" y="0"/>
                  </a:moveTo>
                  <a:lnTo>
                    <a:pt x="0" y="390"/>
                  </a:ln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882693" name="Rectangle 5"/>
          <p:cNvSpPr>
            <a:spLocks noChangeArrowheads="1"/>
          </p:cNvSpPr>
          <p:nvPr/>
        </p:nvSpPr>
        <p:spPr bwMode="auto">
          <a:xfrm>
            <a:off x="3200400" y="457200"/>
            <a:ext cx="2514600" cy="609600"/>
          </a:xfrm>
          <a:prstGeom prst="rect">
            <a:avLst/>
          </a:prstGeom>
          <a:gradFill rotWithShape="1">
            <a:gsLst>
              <a:gs pos="0">
                <a:srgbClr val="0000FF">
                  <a:gamma/>
                  <a:shade val="46275"/>
                  <a:invGamma/>
                </a:srgbClr>
              </a:gs>
              <a:gs pos="50000">
                <a:srgbClr val="0000FF"/>
              </a:gs>
              <a:gs pos="100000">
                <a:srgbClr val="0000FF">
                  <a:gamma/>
                  <a:shade val="46275"/>
                  <a:invGamma/>
                </a:srgbClr>
              </a:gs>
            </a:gsLst>
            <a:lin ang="5400000" scaled="1"/>
          </a:gradFill>
          <a:ln w="76200" cmpd="tri">
            <a:solidFill>
              <a:schemeClr val="accent2"/>
            </a:solidFill>
            <a:miter lim="800000"/>
            <a:headEnd/>
            <a:tailEnd/>
          </a:ln>
          <a:effectLst/>
        </p:spPr>
        <p:txBody>
          <a:bodyPr wrap="none" anchor="ctr"/>
          <a:lstStyle/>
          <a:p>
            <a:pPr algn="ctr">
              <a:defRPr/>
            </a:pPr>
            <a:r>
              <a:rPr lang="en-US" sz="2400" u="none">
                <a:solidFill>
                  <a:schemeClr val="bg1"/>
                </a:solidFill>
                <a:effectLst>
                  <a:outerShdw blurRad="38100" dist="38100" dir="2700000" algn="tl">
                    <a:srgbClr val="000000"/>
                  </a:outerShdw>
                </a:effectLst>
                <a:cs typeface="+mn-cs"/>
              </a:rPr>
              <a:t>Natural Science</a:t>
            </a:r>
          </a:p>
        </p:txBody>
      </p:sp>
      <p:grpSp>
        <p:nvGrpSpPr>
          <p:cNvPr id="6153" name="Group 37"/>
          <p:cNvGrpSpPr>
            <a:grpSpLocks/>
          </p:cNvGrpSpPr>
          <p:nvPr/>
        </p:nvGrpSpPr>
        <p:grpSpPr bwMode="auto">
          <a:xfrm>
            <a:off x="304800" y="1676400"/>
            <a:ext cx="8382000" cy="609600"/>
            <a:chOff x="192" y="1056"/>
            <a:chExt cx="5280" cy="384"/>
          </a:xfrm>
        </p:grpSpPr>
        <p:sp>
          <p:nvSpPr>
            <p:cNvPr id="882694" name="Rectangle 6"/>
            <p:cNvSpPr>
              <a:spLocks noChangeArrowheads="1"/>
            </p:cNvSpPr>
            <p:nvPr/>
          </p:nvSpPr>
          <p:spPr bwMode="auto">
            <a:xfrm>
              <a:off x="192" y="1056"/>
              <a:ext cx="1584" cy="384"/>
            </a:xfrm>
            <a:prstGeom prst="rect">
              <a:avLst/>
            </a:prstGeom>
            <a:solidFill>
              <a:srgbClr val="3366FF"/>
            </a:solidFill>
            <a:ln w="76200" cmpd="tri">
              <a:solidFill>
                <a:schemeClr val="accent2"/>
              </a:solidFill>
              <a:miter lim="800000"/>
              <a:headEnd/>
              <a:tailEnd/>
            </a:ln>
            <a:effectLst/>
          </p:spPr>
          <p:txBody>
            <a:bodyPr wrap="none" anchor="ctr"/>
            <a:lstStyle/>
            <a:p>
              <a:pPr algn="ctr">
                <a:defRPr/>
              </a:pPr>
              <a:r>
                <a:rPr lang="en-US" sz="1600" u="none">
                  <a:solidFill>
                    <a:schemeClr val="bg1"/>
                  </a:solidFill>
                  <a:effectLst>
                    <a:outerShdw blurRad="38100" dist="38100" dir="2700000" algn="tl">
                      <a:srgbClr val="000000"/>
                    </a:outerShdw>
                  </a:effectLst>
                  <a:cs typeface="+mn-cs"/>
                </a:rPr>
                <a:t>Physical Science</a:t>
              </a:r>
            </a:p>
          </p:txBody>
        </p:sp>
        <p:sp>
          <p:nvSpPr>
            <p:cNvPr id="882695" name="Rectangle 7"/>
            <p:cNvSpPr>
              <a:spLocks noChangeArrowheads="1"/>
            </p:cNvSpPr>
            <p:nvPr/>
          </p:nvSpPr>
          <p:spPr bwMode="auto">
            <a:xfrm>
              <a:off x="2016" y="1056"/>
              <a:ext cx="1584" cy="384"/>
            </a:xfrm>
            <a:prstGeom prst="rect">
              <a:avLst/>
            </a:prstGeom>
            <a:solidFill>
              <a:srgbClr val="3366FF"/>
            </a:solidFill>
            <a:ln w="76200" cmpd="tri">
              <a:solidFill>
                <a:schemeClr val="accent2"/>
              </a:solidFill>
              <a:miter lim="800000"/>
              <a:headEnd/>
              <a:tailEnd/>
            </a:ln>
            <a:effectLst/>
          </p:spPr>
          <p:txBody>
            <a:bodyPr wrap="none" anchor="ctr"/>
            <a:lstStyle/>
            <a:p>
              <a:pPr algn="ctr">
                <a:defRPr/>
              </a:pPr>
              <a:r>
                <a:rPr lang="en-US" sz="1600" u="none">
                  <a:solidFill>
                    <a:schemeClr val="bg1"/>
                  </a:solidFill>
                  <a:effectLst>
                    <a:outerShdw blurRad="38100" dist="38100" dir="2700000" algn="tl">
                      <a:srgbClr val="000000"/>
                    </a:outerShdw>
                  </a:effectLst>
                  <a:cs typeface="+mn-cs"/>
                </a:rPr>
                <a:t>Earth and Space Science</a:t>
              </a:r>
            </a:p>
          </p:txBody>
        </p:sp>
        <p:sp>
          <p:nvSpPr>
            <p:cNvPr id="882696" name="Rectangle 8"/>
            <p:cNvSpPr>
              <a:spLocks noChangeArrowheads="1"/>
            </p:cNvSpPr>
            <p:nvPr/>
          </p:nvSpPr>
          <p:spPr bwMode="auto">
            <a:xfrm>
              <a:off x="3888" y="1056"/>
              <a:ext cx="1584" cy="384"/>
            </a:xfrm>
            <a:prstGeom prst="rect">
              <a:avLst/>
            </a:prstGeom>
            <a:solidFill>
              <a:srgbClr val="3366FF"/>
            </a:solidFill>
            <a:ln w="76200" cmpd="tri">
              <a:solidFill>
                <a:schemeClr val="accent2"/>
              </a:solidFill>
              <a:miter lim="800000"/>
              <a:headEnd/>
              <a:tailEnd/>
            </a:ln>
            <a:effectLst/>
          </p:spPr>
          <p:txBody>
            <a:bodyPr wrap="none" anchor="ctr"/>
            <a:lstStyle/>
            <a:p>
              <a:pPr algn="ctr">
                <a:defRPr/>
              </a:pPr>
              <a:r>
                <a:rPr lang="en-US" sz="1600" u="none">
                  <a:solidFill>
                    <a:schemeClr val="bg1"/>
                  </a:solidFill>
                  <a:effectLst>
                    <a:outerShdw blurRad="38100" dist="38100" dir="2700000" algn="tl">
                      <a:srgbClr val="000000"/>
                    </a:outerShdw>
                  </a:effectLst>
                  <a:cs typeface="+mn-cs"/>
                </a:rPr>
                <a:t>Life Science</a:t>
              </a:r>
            </a:p>
          </p:txBody>
        </p:sp>
      </p:grpSp>
      <p:sp>
        <p:nvSpPr>
          <p:cNvPr id="6154" name="Rectangle 9"/>
          <p:cNvSpPr>
            <a:spLocks noChangeArrowheads="1"/>
          </p:cNvSpPr>
          <p:nvPr/>
        </p:nvSpPr>
        <p:spPr bwMode="auto">
          <a:xfrm>
            <a:off x="152400" y="2971800"/>
            <a:ext cx="1295400" cy="457200"/>
          </a:xfrm>
          <a:prstGeom prst="rect">
            <a:avLst/>
          </a:prstGeom>
          <a:solidFill>
            <a:srgbClr val="CCFFCC"/>
          </a:solidFill>
          <a:ln w="76200" cmpd="tri">
            <a:solidFill>
              <a:srgbClr val="339966"/>
            </a:solidFill>
            <a:miter lim="800000"/>
            <a:headEnd/>
            <a:tailEnd/>
          </a:ln>
        </p:spPr>
        <p:txBody>
          <a:bodyPr wrap="none" anchor="ctr"/>
          <a:lstStyle/>
          <a:p>
            <a:pPr algn="ctr"/>
            <a:r>
              <a:rPr lang="en-US" sz="1600" u="none"/>
              <a:t>Physics</a:t>
            </a:r>
          </a:p>
        </p:txBody>
      </p:sp>
      <p:sp>
        <p:nvSpPr>
          <p:cNvPr id="6155" name="Rectangle 10"/>
          <p:cNvSpPr>
            <a:spLocks noChangeArrowheads="1"/>
          </p:cNvSpPr>
          <p:nvPr/>
        </p:nvSpPr>
        <p:spPr bwMode="auto">
          <a:xfrm>
            <a:off x="1676400" y="2971800"/>
            <a:ext cx="1295400" cy="457200"/>
          </a:xfrm>
          <a:prstGeom prst="rect">
            <a:avLst/>
          </a:prstGeom>
          <a:solidFill>
            <a:srgbClr val="CCFFCC"/>
          </a:solidFill>
          <a:ln w="76200" cmpd="tri">
            <a:solidFill>
              <a:srgbClr val="339966"/>
            </a:solidFill>
            <a:miter lim="800000"/>
            <a:headEnd/>
            <a:tailEnd/>
          </a:ln>
        </p:spPr>
        <p:txBody>
          <a:bodyPr wrap="none" anchor="ctr"/>
          <a:lstStyle/>
          <a:p>
            <a:pPr algn="ctr"/>
            <a:r>
              <a:rPr lang="en-US" sz="1600" u="none"/>
              <a:t>Chemistry</a:t>
            </a:r>
          </a:p>
        </p:txBody>
      </p:sp>
      <p:grpSp>
        <p:nvGrpSpPr>
          <p:cNvPr id="6156" name="Group 45"/>
          <p:cNvGrpSpPr>
            <a:grpSpLocks/>
          </p:cNvGrpSpPr>
          <p:nvPr/>
        </p:nvGrpSpPr>
        <p:grpSpPr bwMode="auto">
          <a:xfrm>
            <a:off x="3276600" y="2971800"/>
            <a:ext cx="2743200" cy="457200"/>
            <a:chOff x="2064" y="1872"/>
            <a:chExt cx="1728" cy="288"/>
          </a:xfrm>
        </p:grpSpPr>
        <p:sp>
          <p:nvSpPr>
            <p:cNvPr id="6166" name="Rectangle 11"/>
            <p:cNvSpPr>
              <a:spLocks noChangeArrowheads="1"/>
            </p:cNvSpPr>
            <p:nvPr/>
          </p:nvSpPr>
          <p:spPr bwMode="auto">
            <a:xfrm>
              <a:off x="2064" y="1872"/>
              <a:ext cx="816" cy="288"/>
            </a:xfrm>
            <a:prstGeom prst="rect">
              <a:avLst/>
            </a:prstGeom>
            <a:solidFill>
              <a:srgbClr val="CCFFCC"/>
            </a:solidFill>
            <a:ln w="76200" cmpd="tri">
              <a:solidFill>
                <a:srgbClr val="339966"/>
              </a:solidFill>
              <a:miter lim="800000"/>
              <a:headEnd/>
              <a:tailEnd/>
            </a:ln>
          </p:spPr>
          <p:txBody>
            <a:bodyPr wrap="none" anchor="ctr"/>
            <a:lstStyle/>
            <a:p>
              <a:pPr algn="ctr"/>
              <a:r>
                <a:rPr lang="en-US" sz="1600" u="none"/>
                <a:t>Geology</a:t>
              </a:r>
            </a:p>
          </p:txBody>
        </p:sp>
        <p:sp>
          <p:nvSpPr>
            <p:cNvPr id="6167" name="Rectangle 12"/>
            <p:cNvSpPr>
              <a:spLocks noChangeArrowheads="1"/>
            </p:cNvSpPr>
            <p:nvPr/>
          </p:nvSpPr>
          <p:spPr bwMode="auto">
            <a:xfrm>
              <a:off x="2976" y="1872"/>
              <a:ext cx="816" cy="288"/>
            </a:xfrm>
            <a:prstGeom prst="rect">
              <a:avLst/>
            </a:prstGeom>
            <a:solidFill>
              <a:srgbClr val="CCFFCC"/>
            </a:solidFill>
            <a:ln w="76200" cmpd="tri">
              <a:solidFill>
                <a:srgbClr val="339966"/>
              </a:solidFill>
              <a:miter lim="800000"/>
              <a:headEnd/>
              <a:tailEnd/>
            </a:ln>
          </p:spPr>
          <p:txBody>
            <a:bodyPr wrap="none" anchor="ctr"/>
            <a:lstStyle/>
            <a:p>
              <a:pPr algn="ctr"/>
              <a:r>
                <a:rPr lang="en-US" sz="1600" u="none"/>
                <a:t>Astronomy</a:t>
              </a:r>
            </a:p>
          </p:txBody>
        </p:sp>
      </p:grpSp>
      <p:grpSp>
        <p:nvGrpSpPr>
          <p:cNvPr id="6157" name="Group 39"/>
          <p:cNvGrpSpPr>
            <a:grpSpLocks/>
          </p:cNvGrpSpPr>
          <p:nvPr/>
        </p:nvGrpSpPr>
        <p:grpSpPr bwMode="auto">
          <a:xfrm>
            <a:off x="6172200" y="2971800"/>
            <a:ext cx="2743200" cy="457200"/>
            <a:chOff x="3888" y="1872"/>
            <a:chExt cx="1728" cy="288"/>
          </a:xfrm>
        </p:grpSpPr>
        <p:sp>
          <p:nvSpPr>
            <p:cNvPr id="6164" name="Rectangle 13"/>
            <p:cNvSpPr>
              <a:spLocks noChangeArrowheads="1"/>
            </p:cNvSpPr>
            <p:nvPr/>
          </p:nvSpPr>
          <p:spPr bwMode="auto">
            <a:xfrm>
              <a:off x="3888" y="1872"/>
              <a:ext cx="816" cy="288"/>
            </a:xfrm>
            <a:prstGeom prst="rect">
              <a:avLst/>
            </a:prstGeom>
            <a:solidFill>
              <a:srgbClr val="CCFFCC"/>
            </a:solidFill>
            <a:ln w="76200" cmpd="tri">
              <a:solidFill>
                <a:srgbClr val="339966"/>
              </a:solidFill>
              <a:miter lim="800000"/>
              <a:headEnd/>
              <a:tailEnd/>
            </a:ln>
          </p:spPr>
          <p:txBody>
            <a:bodyPr wrap="none" anchor="ctr"/>
            <a:lstStyle/>
            <a:p>
              <a:pPr algn="ctr"/>
              <a:r>
                <a:rPr lang="en-US" sz="1600" u="none"/>
                <a:t>Botany</a:t>
              </a:r>
            </a:p>
          </p:txBody>
        </p:sp>
        <p:sp>
          <p:nvSpPr>
            <p:cNvPr id="6165" name="Rectangle 14"/>
            <p:cNvSpPr>
              <a:spLocks noChangeArrowheads="1"/>
            </p:cNvSpPr>
            <p:nvPr/>
          </p:nvSpPr>
          <p:spPr bwMode="auto">
            <a:xfrm>
              <a:off x="4800" y="1872"/>
              <a:ext cx="816" cy="288"/>
            </a:xfrm>
            <a:prstGeom prst="rect">
              <a:avLst/>
            </a:prstGeom>
            <a:solidFill>
              <a:srgbClr val="CCFFCC"/>
            </a:solidFill>
            <a:ln w="76200" cmpd="tri">
              <a:solidFill>
                <a:srgbClr val="339966"/>
              </a:solidFill>
              <a:miter lim="800000"/>
              <a:headEnd/>
              <a:tailEnd/>
            </a:ln>
          </p:spPr>
          <p:txBody>
            <a:bodyPr wrap="none" anchor="ctr"/>
            <a:lstStyle/>
            <a:p>
              <a:pPr algn="ctr"/>
              <a:r>
                <a:rPr lang="en-US" sz="1600" u="none"/>
                <a:t>Zoology</a:t>
              </a:r>
            </a:p>
          </p:txBody>
        </p:sp>
      </p:grpSp>
      <p:grpSp>
        <p:nvGrpSpPr>
          <p:cNvPr id="6158" name="Group 43"/>
          <p:cNvGrpSpPr>
            <a:grpSpLocks/>
          </p:cNvGrpSpPr>
          <p:nvPr/>
        </p:nvGrpSpPr>
        <p:grpSpPr bwMode="auto">
          <a:xfrm>
            <a:off x="3429000" y="4114800"/>
            <a:ext cx="2362200" cy="1371600"/>
            <a:chOff x="2160" y="2592"/>
            <a:chExt cx="1488" cy="864"/>
          </a:xfrm>
        </p:grpSpPr>
        <p:sp>
          <p:nvSpPr>
            <p:cNvPr id="6162" name="Rectangle 15"/>
            <p:cNvSpPr>
              <a:spLocks noChangeArrowheads="1"/>
            </p:cNvSpPr>
            <p:nvPr/>
          </p:nvSpPr>
          <p:spPr bwMode="auto">
            <a:xfrm>
              <a:off x="2160" y="2592"/>
              <a:ext cx="816" cy="288"/>
            </a:xfrm>
            <a:prstGeom prst="rect">
              <a:avLst/>
            </a:prstGeom>
            <a:solidFill>
              <a:srgbClr val="CCFFCC"/>
            </a:solidFill>
            <a:ln w="76200" cmpd="tri">
              <a:solidFill>
                <a:srgbClr val="339966"/>
              </a:solidFill>
              <a:miter lim="800000"/>
              <a:headEnd/>
              <a:tailEnd/>
            </a:ln>
          </p:spPr>
          <p:txBody>
            <a:bodyPr wrap="none" anchor="ctr"/>
            <a:lstStyle/>
            <a:p>
              <a:pPr algn="ctr"/>
              <a:r>
                <a:rPr lang="en-US" sz="1600" u="none"/>
                <a:t>Meteorology</a:t>
              </a:r>
            </a:p>
          </p:txBody>
        </p:sp>
        <p:sp>
          <p:nvSpPr>
            <p:cNvPr id="6163" name="Rectangle 16"/>
            <p:cNvSpPr>
              <a:spLocks noChangeArrowheads="1"/>
            </p:cNvSpPr>
            <p:nvPr/>
          </p:nvSpPr>
          <p:spPr bwMode="auto">
            <a:xfrm>
              <a:off x="2736" y="3168"/>
              <a:ext cx="912" cy="288"/>
            </a:xfrm>
            <a:prstGeom prst="rect">
              <a:avLst/>
            </a:prstGeom>
            <a:solidFill>
              <a:srgbClr val="CCFFCC"/>
            </a:solidFill>
            <a:ln w="76200" cmpd="tri">
              <a:solidFill>
                <a:srgbClr val="339966"/>
              </a:solidFill>
              <a:miter lim="800000"/>
              <a:headEnd/>
              <a:tailEnd/>
            </a:ln>
          </p:spPr>
          <p:txBody>
            <a:bodyPr wrap="none" anchor="ctr"/>
            <a:lstStyle/>
            <a:p>
              <a:pPr algn="ctr"/>
              <a:r>
                <a:rPr lang="en-US" sz="1600" u="none"/>
                <a:t>Oceanography</a:t>
              </a:r>
            </a:p>
          </p:txBody>
        </p:sp>
      </p:grpSp>
      <p:grpSp>
        <p:nvGrpSpPr>
          <p:cNvPr id="6159" name="Group 41"/>
          <p:cNvGrpSpPr>
            <a:grpSpLocks/>
          </p:cNvGrpSpPr>
          <p:nvPr/>
        </p:nvGrpSpPr>
        <p:grpSpPr bwMode="auto">
          <a:xfrm>
            <a:off x="6553200" y="4114800"/>
            <a:ext cx="2209800" cy="1371600"/>
            <a:chOff x="4128" y="2592"/>
            <a:chExt cx="1392" cy="864"/>
          </a:xfrm>
        </p:grpSpPr>
        <p:sp>
          <p:nvSpPr>
            <p:cNvPr id="6160" name="Rectangle 17"/>
            <p:cNvSpPr>
              <a:spLocks noChangeArrowheads="1"/>
            </p:cNvSpPr>
            <p:nvPr/>
          </p:nvSpPr>
          <p:spPr bwMode="auto">
            <a:xfrm>
              <a:off x="4128" y="2592"/>
              <a:ext cx="816" cy="288"/>
            </a:xfrm>
            <a:prstGeom prst="rect">
              <a:avLst/>
            </a:prstGeom>
            <a:solidFill>
              <a:srgbClr val="CCFFCC"/>
            </a:solidFill>
            <a:ln w="76200" cmpd="tri">
              <a:solidFill>
                <a:srgbClr val="339966"/>
              </a:solidFill>
              <a:miter lim="800000"/>
              <a:headEnd/>
              <a:tailEnd/>
            </a:ln>
          </p:spPr>
          <p:txBody>
            <a:bodyPr wrap="none" anchor="ctr"/>
            <a:lstStyle/>
            <a:p>
              <a:pPr algn="ctr"/>
              <a:r>
                <a:rPr lang="en-US" sz="1600" u="none"/>
                <a:t>Ecology</a:t>
              </a:r>
            </a:p>
          </p:txBody>
        </p:sp>
        <p:sp>
          <p:nvSpPr>
            <p:cNvPr id="6161" name="Rectangle 18"/>
            <p:cNvSpPr>
              <a:spLocks noChangeArrowheads="1"/>
            </p:cNvSpPr>
            <p:nvPr/>
          </p:nvSpPr>
          <p:spPr bwMode="auto">
            <a:xfrm>
              <a:off x="4704" y="3168"/>
              <a:ext cx="816" cy="288"/>
            </a:xfrm>
            <a:prstGeom prst="rect">
              <a:avLst/>
            </a:prstGeom>
            <a:solidFill>
              <a:srgbClr val="CCFFCC"/>
            </a:solidFill>
            <a:ln w="76200" cmpd="tri">
              <a:solidFill>
                <a:srgbClr val="339966"/>
              </a:solidFill>
              <a:miter lim="800000"/>
              <a:headEnd/>
              <a:tailEnd/>
            </a:ln>
          </p:spPr>
          <p:txBody>
            <a:bodyPr wrap="none" anchor="ctr"/>
            <a:lstStyle/>
            <a:p>
              <a:pPr algn="ctr"/>
              <a:r>
                <a:rPr lang="en-US" sz="1600" u="none"/>
                <a:t>Genetics</a:t>
              </a:r>
            </a:p>
          </p:txBody>
        </p:sp>
      </p:grpSp>
      <p:sp>
        <p:nvSpPr>
          <p:cNvPr id="2" name="Slide Number Placeholder 1"/>
          <p:cNvSpPr>
            <a:spLocks noGrp="1"/>
          </p:cNvSpPr>
          <p:nvPr>
            <p:ph type="sldNum" sz="quarter" idx="12"/>
          </p:nvPr>
        </p:nvSpPr>
        <p:spPr/>
        <p:txBody>
          <a:bodyPr/>
          <a:lstStyle/>
          <a:p>
            <a:pPr>
              <a:defRPr/>
            </a:pPr>
            <a:fld id="{51840333-4295-4C7C-AB83-0547303215F8}"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337" t="26938" r="44949" b="22554"/>
          <a:stretch>
            <a:fillRect/>
          </a:stretch>
        </p:blipFill>
        <p:spPr>
          <a:xfrm>
            <a:off x="1219200" y="1066800"/>
            <a:ext cx="6629400" cy="5375275"/>
          </a:xfrm>
          <a:noFill/>
        </p:spPr>
      </p:pic>
      <p:sp>
        <p:nvSpPr>
          <p:cNvPr id="34818" name="Rectangle 2"/>
          <p:cNvSpPr>
            <a:spLocks noGrp="1" noChangeArrowheads="1"/>
          </p:cNvSpPr>
          <p:nvPr>
            <p:ph type="title"/>
          </p:nvPr>
        </p:nvSpPr>
        <p:spPr>
          <a:xfrm>
            <a:off x="1219200" y="76200"/>
            <a:ext cx="6781800" cy="838200"/>
          </a:xfrm>
        </p:spPr>
        <p:txBody>
          <a:bodyPr>
            <a:normAutofit fontScale="90000"/>
          </a:bodyPr>
          <a:lstStyle/>
          <a:p>
            <a:pPr eaLnBrk="1" hangingPunct="1"/>
            <a:r>
              <a:rPr lang="en-US" sz="4000" u="sng" smtClean="0"/>
              <a:t>Decimal Prefixes Used w/ SI</a:t>
            </a:r>
          </a:p>
        </p:txBody>
      </p:sp>
      <p:sp>
        <p:nvSpPr>
          <p:cNvPr id="34820" name="Line 6"/>
          <p:cNvSpPr>
            <a:spLocks noChangeShapeType="1"/>
          </p:cNvSpPr>
          <p:nvPr/>
        </p:nvSpPr>
        <p:spPr bwMode="auto">
          <a:xfrm>
            <a:off x="1295400" y="2819400"/>
            <a:ext cx="6400800" cy="0"/>
          </a:xfrm>
          <a:prstGeom prst="line">
            <a:avLst/>
          </a:prstGeom>
          <a:noFill/>
          <a:ln w="28575">
            <a:solidFill>
              <a:srgbClr val="AFFBA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1" name="Line 7"/>
          <p:cNvSpPr>
            <a:spLocks noChangeShapeType="1"/>
          </p:cNvSpPr>
          <p:nvPr/>
        </p:nvSpPr>
        <p:spPr bwMode="auto">
          <a:xfrm>
            <a:off x="1295400" y="5181600"/>
            <a:ext cx="6400800" cy="0"/>
          </a:xfrm>
          <a:prstGeom prst="line">
            <a:avLst/>
          </a:prstGeom>
          <a:noFill/>
          <a:ln w="28575">
            <a:solidFill>
              <a:srgbClr val="AFFBA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2" name="Rectangle 8"/>
          <p:cNvSpPr>
            <a:spLocks noChangeArrowheads="1"/>
          </p:cNvSpPr>
          <p:nvPr/>
        </p:nvSpPr>
        <p:spPr bwMode="auto">
          <a:xfrm>
            <a:off x="1295400" y="2819400"/>
            <a:ext cx="6477000" cy="2362200"/>
          </a:xfrm>
          <a:prstGeom prst="rect">
            <a:avLst/>
          </a:prstGeom>
          <a:solidFill>
            <a:srgbClr val="339966">
              <a:alpha val="21176"/>
            </a:srgbClr>
          </a:solidFill>
          <a:ln w="9525">
            <a:solidFill>
              <a:srgbClr val="AFFBA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457200" y="990600"/>
            <a:ext cx="8229600" cy="5334000"/>
          </a:xfrm>
        </p:spPr>
        <p:txBody>
          <a:bodyPr>
            <a:normAutofit/>
          </a:bodyPr>
          <a:lstStyle/>
          <a:p>
            <a:pPr marL="609600" indent="-609600" eaLnBrk="1" hangingPunct="1">
              <a:lnSpc>
                <a:spcPct val="80000"/>
              </a:lnSpc>
            </a:pPr>
            <a:r>
              <a:rPr lang="en-US" sz="2400" dirty="0" smtClean="0"/>
              <a:t>Expresses numbers as a multiple of two factors: a number between 1 and 10 and ten raised to a power or exponent.</a:t>
            </a:r>
          </a:p>
          <a:p>
            <a:pPr marL="609600" indent="-609600" eaLnBrk="1" hangingPunct="1">
              <a:lnSpc>
                <a:spcPct val="80000"/>
              </a:lnSpc>
            </a:pPr>
            <a:r>
              <a:rPr lang="en-US" sz="2400" dirty="0" smtClean="0"/>
              <a:t>Numbers larger than 1 have a positive power of ten.</a:t>
            </a:r>
          </a:p>
          <a:p>
            <a:pPr marL="609600" indent="-609600" eaLnBrk="1" hangingPunct="1">
              <a:lnSpc>
                <a:spcPct val="80000"/>
              </a:lnSpc>
            </a:pPr>
            <a:r>
              <a:rPr lang="en-US" sz="2400" dirty="0" smtClean="0"/>
              <a:t>Numbers smaller than 1 have a negative power of ten.</a:t>
            </a:r>
          </a:p>
          <a:p>
            <a:pPr marL="609600" indent="-609600" eaLnBrk="1" hangingPunct="1">
              <a:lnSpc>
                <a:spcPct val="80000"/>
              </a:lnSpc>
            </a:pPr>
            <a:r>
              <a:rPr lang="en-US" sz="2400" dirty="0" smtClean="0"/>
              <a:t>Express the following quantities in scientific notation:</a:t>
            </a:r>
          </a:p>
          <a:p>
            <a:pPr marL="2209800" lvl="4" indent="-381000" eaLnBrk="1" hangingPunct="1">
              <a:lnSpc>
                <a:spcPct val="80000"/>
              </a:lnSpc>
              <a:spcBef>
                <a:spcPts val="1200"/>
              </a:spcBef>
              <a:buFontTx/>
              <a:buAutoNum type="alphaLcParenR"/>
            </a:pPr>
            <a:r>
              <a:rPr lang="en-US" dirty="0" smtClean="0"/>
              <a:t>700 m</a:t>
            </a:r>
          </a:p>
          <a:p>
            <a:pPr marL="2209800" lvl="4" indent="-381000" eaLnBrk="1" hangingPunct="1">
              <a:lnSpc>
                <a:spcPct val="80000"/>
              </a:lnSpc>
              <a:spcBef>
                <a:spcPts val="1200"/>
              </a:spcBef>
              <a:buFontTx/>
              <a:buAutoNum type="alphaLcParenR"/>
            </a:pPr>
            <a:r>
              <a:rPr lang="en-US" dirty="0" smtClean="0"/>
              <a:t>38 000 m</a:t>
            </a:r>
          </a:p>
          <a:p>
            <a:pPr marL="2209800" lvl="4" indent="-381000" eaLnBrk="1" hangingPunct="1">
              <a:lnSpc>
                <a:spcPct val="80000"/>
              </a:lnSpc>
              <a:spcBef>
                <a:spcPts val="1200"/>
              </a:spcBef>
              <a:buFontTx/>
              <a:buAutoNum type="alphaLcParenR"/>
            </a:pPr>
            <a:r>
              <a:rPr lang="en-US" dirty="0" smtClean="0"/>
              <a:t>4 500 000 m</a:t>
            </a:r>
          </a:p>
          <a:p>
            <a:pPr marL="2209800" lvl="4" indent="-381000" eaLnBrk="1" hangingPunct="1">
              <a:lnSpc>
                <a:spcPct val="80000"/>
              </a:lnSpc>
              <a:spcBef>
                <a:spcPts val="1200"/>
              </a:spcBef>
              <a:buFontTx/>
              <a:buAutoNum type="alphaLcParenR"/>
            </a:pPr>
            <a:r>
              <a:rPr lang="en-US" dirty="0" smtClean="0"/>
              <a:t>685 000 000 000 m</a:t>
            </a:r>
          </a:p>
          <a:p>
            <a:pPr marL="2209800" lvl="4" indent="-381000" eaLnBrk="1" hangingPunct="1">
              <a:lnSpc>
                <a:spcPct val="80000"/>
              </a:lnSpc>
              <a:spcBef>
                <a:spcPts val="1200"/>
              </a:spcBef>
              <a:buFontTx/>
              <a:buAutoNum type="alphaLcParenR"/>
            </a:pPr>
            <a:r>
              <a:rPr lang="en-US" dirty="0" smtClean="0"/>
              <a:t>0.005 4 kg</a:t>
            </a:r>
          </a:p>
          <a:p>
            <a:pPr marL="2209800" lvl="4" indent="-381000" eaLnBrk="1" hangingPunct="1">
              <a:lnSpc>
                <a:spcPct val="80000"/>
              </a:lnSpc>
              <a:spcBef>
                <a:spcPts val="1200"/>
              </a:spcBef>
              <a:buFontTx/>
              <a:buAutoNum type="alphaLcParenR"/>
            </a:pPr>
            <a:r>
              <a:rPr lang="en-US" dirty="0" smtClean="0"/>
              <a:t>0.000 006 87 kg</a:t>
            </a:r>
          </a:p>
          <a:p>
            <a:pPr marL="2209800" lvl="4" indent="-381000" eaLnBrk="1" hangingPunct="1">
              <a:lnSpc>
                <a:spcPct val="80000"/>
              </a:lnSpc>
              <a:spcBef>
                <a:spcPts val="1200"/>
              </a:spcBef>
              <a:buFontTx/>
              <a:buAutoNum type="alphaLcParenR"/>
            </a:pPr>
            <a:r>
              <a:rPr lang="en-US" dirty="0" smtClean="0"/>
              <a:t>0.000 000 076 kg</a:t>
            </a:r>
          </a:p>
          <a:p>
            <a:pPr marL="2209800" lvl="4" indent="-381000" eaLnBrk="1" hangingPunct="1">
              <a:lnSpc>
                <a:spcPct val="80000"/>
              </a:lnSpc>
              <a:spcBef>
                <a:spcPts val="1200"/>
              </a:spcBef>
              <a:buFontTx/>
              <a:buAutoNum type="alphaLcParenR"/>
            </a:pPr>
            <a:r>
              <a:rPr lang="en-US" dirty="0" smtClean="0"/>
              <a:t>0.000 000 000 8 kg</a:t>
            </a:r>
          </a:p>
        </p:txBody>
      </p:sp>
      <p:sp>
        <p:nvSpPr>
          <p:cNvPr id="35842" name="Rectangle 2"/>
          <p:cNvSpPr>
            <a:spLocks noGrp="1" noChangeArrowheads="1"/>
          </p:cNvSpPr>
          <p:nvPr>
            <p:ph type="title"/>
          </p:nvPr>
        </p:nvSpPr>
        <p:spPr>
          <a:xfrm>
            <a:off x="2209800" y="228600"/>
            <a:ext cx="5029200" cy="792163"/>
          </a:xfrm>
        </p:spPr>
        <p:txBody>
          <a:bodyPr/>
          <a:lstStyle/>
          <a:p>
            <a:pPr eaLnBrk="1" hangingPunct="1"/>
            <a:r>
              <a:rPr lang="en-US" u="sng" dirty="0" smtClean="0"/>
              <a:t>Scientific Notation</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790575" y="304800"/>
            <a:ext cx="7705725" cy="838200"/>
          </a:xfrm>
        </p:spPr>
        <p:txBody>
          <a:bodyPr>
            <a:normAutofit fontScale="90000"/>
          </a:bodyPr>
          <a:lstStyle/>
          <a:p>
            <a:pPr eaLnBrk="1" hangingPunct="1"/>
            <a:r>
              <a:rPr lang="en-US" sz="4000" u="sng" dirty="0" smtClean="0"/>
              <a:t>How to Use a Scientific Calculator</a:t>
            </a:r>
          </a:p>
        </p:txBody>
      </p:sp>
      <p:sp>
        <p:nvSpPr>
          <p:cNvPr id="36867" name="Text Box 4"/>
          <p:cNvSpPr txBox="1">
            <a:spLocks noChangeArrowheads="1"/>
          </p:cNvSpPr>
          <p:nvPr/>
        </p:nvSpPr>
        <p:spPr bwMode="auto">
          <a:xfrm>
            <a:off x="3657600" y="2667000"/>
            <a:ext cx="4624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How to enter this on a calculator:</a:t>
            </a:r>
          </a:p>
        </p:txBody>
      </p:sp>
      <p:sp>
        <p:nvSpPr>
          <p:cNvPr id="36868" name="Text Box 5"/>
          <p:cNvSpPr txBox="1">
            <a:spLocks noChangeArrowheads="1"/>
          </p:cNvSpPr>
          <p:nvPr/>
        </p:nvSpPr>
        <p:spPr bwMode="auto">
          <a:xfrm>
            <a:off x="3124200" y="3505200"/>
            <a:ext cx="473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5.44            7              8.1            4</a:t>
            </a:r>
          </a:p>
        </p:txBody>
      </p:sp>
      <p:sp>
        <p:nvSpPr>
          <p:cNvPr id="36869" name="Rectangle 6"/>
          <p:cNvSpPr>
            <a:spLocks noChangeArrowheads="1"/>
          </p:cNvSpPr>
          <p:nvPr/>
        </p:nvSpPr>
        <p:spPr bwMode="auto">
          <a:xfrm>
            <a:off x="3886200" y="3505200"/>
            <a:ext cx="762000" cy="381000"/>
          </a:xfrm>
          <a:prstGeom prst="rect">
            <a:avLst/>
          </a:prstGeom>
          <a:solidFill>
            <a:srgbClr val="ACC8E4">
              <a:alpha val="50195"/>
            </a:srgbClr>
          </a:solidFill>
          <a:ln w="9525">
            <a:solidFill>
              <a:schemeClr val="tx1"/>
            </a:solidFill>
            <a:miter lim="800000"/>
            <a:headEnd/>
            <a:tailEnd/>
          </a:ln>
        </p:spPr>
        <p:txBody>
          <a:bodyPr wrap="none" anchor="ctr"/>
          <a:lstStyle/>
          <a:p>
            <a:pPr algn="ctr"/>
            <a:r>
              <a:rPr lang="en-US" sz="1600" b="1" u="none"/>
              <a:t>EE</a:t>
            </a:r>
          </a:p>
        </p:txBody>
      </p:sp>
      <p:sp>
        <p:nvSpPr>
          <p:cNvPr id="36870" name="Rectangle 7"/>
          <p:cNvSpPr>
            <a:spLocks noChangeArrowheads="1"/>
          </p:cNvSpPr>
          <p:nvPr/>
        </p:nvSpPr>
        <p:spPr bwMode="auto">
          <a:xfrm>
            <a:off x="5181600" y="3505200"/>
            <a:ext cx="762000" cy="381000"/>
          </a:xfrm>
          <a:prstGeom prst="rect">
            <a:avLst/>
          </a:prstGeom>
          <a:solidFill>
            <a:srgbClr val="ACC8E4">
              <a:alpha val="50195"/>
            </a:srgbClr>
          </a:solidFill>
          <a:ln w="9525">
            <a:solidFill>
              <a:schemeClr val="tx1"/>
            </a:solidFill>
            <a:miter lim="800000"/>
            <a:headEnd/>
            <a:tailEnd/>
          </a:ln>
        </p:spPr>
        <p:txBody>
          <a:bodyPr wrap="none" anchor="ctr"/>
          <a:lstStyle/>
          <a:p>
            <a:pPr algn="ctr"/>
            <a:endParaRPr lang="en-US" sz="1600" b="1" u="none"/>
          </a:p>
        </p:txBody>
      </p:sp>
      <p:sp>
        <p:nvSpPr>
          <p:cNvPr id="36871" name="Rectangle 8"/>
          <p:cNvSpPr>
            <a:spLocks noChangeArrowheads="1"/>
          </p:cNvSpPr>
          <p:nvPr/>
        </p:nvSpPr>
        <p:spPr bwMode="auto">
          <a:xfrm>
            <a:off x="6705600" y="3505200"/>
            <a:ext cx="762000" cy="381000"/>
          </a:xfrm>
          <a:prstGeom prst="rect">
            <a:avLst/>
          </a:prstGeom>
          <a:solidFill>
            <a:srgbClr val="ACC8E4">
              <a:alpha val="50195"/>
            </a:srgbClr>
          </a:solidFill>
          <a:ln w="9525">
            <a:solidFill>
              <a:schemeClr val="tx1"/>
            </a:solidFill>
            <a:miter lim="800000"/>
            <a:headEnd/>
            <a:tailEnd/>
          </a:ln>
        </p:spPr>
        <p:txBody>
          <a:bodyPr wrap="none" anchor="ctr"/>
          <a:lstStyle/>
          <a:p>
            <a:pPr algn="ctr"/>
            <a:endParaRPr lang="en-US" sz="1600" b="1" u="none"/>
          </a:p>
        </p:txBody>
      </p:sp>
      <p:sp>
        <p:nvSpPr>
          <p:cNvPr id="36872" name="Rectangle 9"/>
          <p:cNvSpPr>
            <a:spLocks noChangeArrowheads="1"/>
          </p:cNvSpPr>
          <p:nvPr/>
        </p:nvSpPr>
        <p:spPr bwMode="auto">
          <a:xfrm>
            <a:off x="6861175" y="3549650"/>
            <a:ext cx="454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u="none"/>
              <a:t>EE</a:t>
            </a:r>
          </a:p>
        </p:txBody>
      </p:sp>
      <p:sp>
        <p:nvSpPr>
          <p:cNvPr id="36873" name="Text Box 10"/>
          <p:cNvSpPr txBox="1">
            <a:spLocks noChangeArrowheads="1"/>
          </p:cNvSpPr>
          <p:nvPr/>
        </p:nvSpPr>
        <p:spPr bwMode="auto">
          <a:xfrm>
            <a:off x="3124200" y="4800600"/>
            <a:ext cx="473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5.44            7              8.1            4</a:t>
            </a:r>
          </a:p>
        </p:txBody>
      </p:sp>
      <p:sp>
        <p:nvSpPr>
          <p:cNvPr id="36874" name="Rectangle 11"/>
          <p:cNvSpPr>
            <a:spLocks noChangeArrowheads="1"/>
          </p:cNvSpPr>
          <p:nvPr/>
        </p:nvSpPr>
        <p:spPr bwMode="auto">
          <a:xfrm>
            <a:off x="3886200" y="4800600"/>
            <a:ext cx="762000" cy="381000"/>
          </a:xfrm>
          <a:prstGeom prst="rect">
            <a:avLst/>
          </a:prstGeom>
          <a:solidFill>
            <a:srgbClr val="ACC8E4">
              <a:alpha val="50195"/>
            </a:srgbClr>
          </a:solidFill>
          <a:ln w="9525">
            <a:solidFill>
              <a:schemeClr val="tx1"/>
            </a:solidFill>
            <a:miter lim="800000"/>
            <a:headEnd/>
            <a:tailEnd/>
          </a:ln>
        </p:spPr>
        <p:txBody>
          <a:bodyPr wrap="none" anchor="ctr"/>
          <a:lstStyle/>
          <a:p>
            <a:pPr algn="ctr"/>
            <a:r>
              <a:rPr lang="en-US" sz="1600" b="1" u="none"/>
              <a:t>EXP</a:t>
            </a:r>
          </a:p>
        </p:txBody>
      </p:sp>
      <p:sp>
        <p:nvSpPr>
          <p:cNvPr id="36875" name="Rectangle 12"/>
          <p:cNvSpPr>
            <a:spLocks noChangeArrowheads="1"/>
          </p:cNvSpPr>
          <p:nvPr/>
        </p:nvSpPr>
        <p:spPr bwMode="auto">
          <a:xfrm>
            <a:off x="6705600" y="4800600"/>
            <a:ext cx="762000" cy="381000"/>
          </a:xfrm>
          <a:prstGeom prst="rect">
            <a:avLst/>
          </a:prstGeom>
          <a:solidFill>
            <a:srgbClr val="ACC8E4">
              <a:alpha val="50195"/>
            </a:srgbClr>
          </a:solidFill>
          <a:ln w="9525">
            <a:solidFill>
              <a:schemeClr val="tx1"/>
            </a:solidFill>
            <a:miter lim="800000"/>
            <a:headEnd/>
            <a:tailEnd/>
          </a:ln>
        </p:spPr>
        <p:txBody>
          <a:bodyPr wrap="none" anchor="ctr"/>
          <a:lstStyle/>
          <a:p>
            <a:pPr algn="ctr"/>
            <a:endParaRPr lang="en-US" sz="1600" b="1" u="none"/>
          </a:p>
        </p:txBody>
      </p:sp>
      <p:sp>
        <p:nvSpPr>
          <p:cNvPr id="36876" name="Rectangle 13"/>
          <p:cNvSpPr>
            <a:spLocks noChangeArrowheads="1"/>
          </p:cNvSpPr>
          <p:nvPr/>
        </p:nvSpPr>
        <p:spPr bwMode="auto">
          <a:xfrm>
            <a:off x="7924800" y="4800600"/>
            <a:ext cx="762000" cy="381000"/>
          </a:xfrm>
          <a:prstGeom prst="rect">
            <a:avLst/>
          </a:prstGeom>
          <a:solidFill>
            <a:srgbClr val="ACC8E4">
              <a:alpha val="50195"/>
            </a:srgbClr>
          </a:solidFill>
          <a:ln w="9525">
            <a:solidFill>
              <a:schemeClr val="tx1"/>
            </a:solidFill>
            <a:miter lim="800000"/>
            <a:headEnd/>
            <a:tailEnd/>
          </a:ln>
        </p:spPr>
        <p:txBody>
          <a:bodyPr wrap="none" anchor="ctr"/>
          <a:lstStyle/>
          <a:p>
            <a:pPr algn="ctr"/>
            <a:endParaRPr lang="en-US" sz="1600" b="1" u="none"/>
          </a:p>
        </p:txBody>
      </p:sp>
      <p:sp>
        <p:nvSpPr>
          <p:cNvPr id="36877" name="Text Box 14"/>
          <p:cNvSpPr txBox="1">
            <a:spLocks noChangeArrowheads="1"/>
          </p:cNvSpPr>
          <p:nvPr/>
        </p:nvSpPr>
        <p:spPr bwMode="auto">
          <a:xfrm>
            <a:off x="7924800" y="4826000"/>
            <a:ext cx="571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b="1" u="none"/>
              <a:t>    =</a:t>
            </a:r>
          </a:p>
        </p:txBody>
      </p:sp>
      <p:sp>
        <p:nvSpPr>
          <p:cNvPr id="36878" name="Rectangle 15"/>
          <p:cNvSpPr>
            <a:spLocks noChangeArrowheads="1"/>
          </p:cNvSpPr>
          <p:nvPr/>
        </p:nvSpPr>
        <p:spPr bwMode="auto">
          <a:xfrm>
            <a:off x="6781800" y="4845050"/>
            <a:ext cx="588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u="none"/>
              <a:t>EXP</a:t>
            </a:r>
          </a:p>
        </p:txBody>
      </p:sp>
      <p:sp>
        <p:nvSpPr>
          <p:cNvPr id="36879" name="Line 16"/>
          <p:cNvSpPr>
            <a:spLocks noChangeShapeType="1"/>
          </p:cNvSpPr>
          <p:nvPr/>
        </p:nvSpPr>
        <p:spPr bwMode="auto">
          <a:xfrm>
            <a:off x="5454650" y="3711575"/>
            <a:ext cx="228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6880" name="Text Box 17"/>
          <p:cNvSpPr txBox="1">
            <a:spLocks noChangeArrowheads="1"/>
          </p:cNvSpPr>
          <p:nvPr/>
        </p:nvSpPr>
        <p:spPr bwMode="auto">
          <a:xfrm>
            <a:off x="5432425" y="3308350"/>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b="1" u="none"/>
              <a:t>.</a:t>
            </a:r>
          </a:p>
        </p:txBody>
      </p:sp>
      <p:sp>
        <p:nvSpPr>
          <p:cNvPr id="36881" name="Rectangle 18"/>
          <p:cNvSpPr>
            <a:spLocks noChangeArrowheads="1"/>
          </p:cNvSpPr>
          <p:nvPr/>
        </p:nvSpPr>
        <p:spPr bwMode="auto">
          <a:xfrm>
            <a:off x="5181600" y="4800600"/>
            <a:ext cx="762000" cy="381000"/>
          </a:xfrm>
          <a:prstGeom prst="rect">
            <a:avLst/>
          </a:prstGeom>
          <a:solidFill>
            <a:srgbClr val="ACC8E4">
              <a:alpha val="50195"/>
            </a:srgbClr>
          </a:solidFill>
          <a:ln w="9525">
            <a:solidFill>
              <a:schemeClr val="tx1"/>
            </a:solidFill>
            <a:miter lim="800000"/>
            <a:headEnd/>
            <a:tailEnd/>
          </a:ln>
        </p:spPr>
        <p:txBody>
          <a:bodyPr wrap="none" anchor="ctr"/>
          <a:lstStyle/>
          <a:p>
            <a:pPr algn="ctr"/>
            <a:endParaRPr lang="en-US" sz="1600" b="1" u="none"/>
          </a:p>
        </p:txBody>
      </p:sp>
      <p:sp>
        <p:nvSpPr>
          <p:cNvPr id="36882" name="Text Box 22"/>
          <p:cNvSpPr txBox="1">
            <a:spLocks noChangeArrowheads="1"/>
          </p:cNvSpPr>
          <p:nvPr/>
        </p:nvSpPr>
        <p:spPr bwMode="auto">
          <a:xfrm>
            <a:off x="5013325" y="5573713"/>
            <a:ext cx="166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000" u="none"/>
              <a:t>671.6049383</a:t>
            </a:r>
          </a:p>
        </p:txBody>
      </p:sp>
      <p:sp>
        <p:nvSpPr>
          <p:cNvPr id="36883" name="Text Box 23"/>
          <p:cNvSpPr txBox="1">
            <a:spLocks noChangeArrowheads="1"/>
          </p:cNvSpPr>
          <p:nvPr/>
        </p:nvSpPr>
        <p:spPr bwMode="auto">
          <a:xfrm>
            <a:off x="4327525" y="6030913"/>
            <a:ext cx="2530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000" u="none"/>
              <a:t>rounded to 6.7 x 10</a:t>
            </a:r>
            <a:r>
              <a:rPr lang="en-US" sz="2000" u="none" baseline="30000"/>
              <a:t>2</a:t>
            </a:r>
            <a:r>
              <a:rPr lang="en-US" sz="2000" u="none"/>
              <a:t> </a:t>
            </a:r>
          </a:p>
        </p:txBody>
      </p:sp>
      <p:sp>
        <p:nvSpPr>
          <p:cNvPr id="36884" name="Rectangle 24"/>
          <p:cNvSpPr>
            <a:spLocks noChangeArrowheads="1"/>
          </p:cNvSpPr>
          <p:nvPr/>
        </p:nvSpPr>
        <p:spPr bwMode="auto">
          <a:xfrm>
            <a:off x="7924800" y="3505200"/>
            <a:ext cx="762000" cy="381000"/>
          </a:xfrm>
          <a:prstGeom prst="rect">
            <a:avLst/>
          </a:prstGeom>
          <a:solidFill>
            <a:srgbClr val="ACC8E4">
              <a:alpha val="50195"/>
            </a:srgbClr>
          </a:solidFill>
          <a:ln w="9525">
            <a:solidFill>
              <a:schemeClr val="tx1"/>
            </a:solidFill>
            <a:miter lim="800000"/>
            <a:headEnd/>
            <a:tailEnd/>
          </a:ln>
        </p:spPr>
        <p:txBody>
          <a:bodyPr wrap="none" anchor="ctr"/>
          <a:lstStyle/>
          <a:p>
            <a:pPr algn="ctr"/>
            <a:endParaRPr lang="en-US" sz="1600" b="1" u="none"/>
          </a:p>
        </p:txBody>
      </p:sp>
      <p:sp>
        <p:nvSpPr>
          <p:cNvPr id="36885" name="Text Box 25"/>
          <p:cNvSpPr txBox="1">
            <a:spLocks noChangeArrowheads="1"/>
          </p:cNvSpPr>
          <p:nvPr/>
        </p:nvSpPr>
        <p:spPr bwMode="auto">
          <a:xfrm>
            <a:off x="7924800" y="3581400"/>
            <a:ext cx="78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b="1" u="none"/>
              <a:t>ENTER</a:t>
            </a:r>
          </a:p>
        </p:txBody>
      </p:sp>
      <p:sp>
        <p:nvSpPr>
          <p:cNvPr id="36886" name="Text Box 27"/>
          <p:cNvSpPr txBox="1">
            <a:spLocks noChangeArrowheads="1"/>
          </p:cNvSpPr>
          <p:nvPr/>
        </p:nvSpPr>
        <p:spPr bwMode="auto">
          <a:xfrm>
            <a:off x="5432425" y="3460750"/>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b="1" u="none"/>
              <a:t>.</a:t>
            </a:r>
          </a:p>
        </p:txBody>
      </p:sp>
      <p:grpSp>
        <p:nvGrpSpPr>
          <p:cNvPr id="36887" name="Group 28"/>
          <p:cNvGrpSpPr>
            <a:grpSpLocks/>
          </p:cNvGrpSpPr>
          <p:nvPr/>
        </p:nvGrpSpPr>
        <p:grpSpPr bwMode="auto">
          <a:xfrm>
            <a:off x="3657600" y="1752600"/>
            <a:ext cx="4676775" cy="609600"/>
            <a:chOff x="2304" y="1104"/>
            <a:chExt cx="2946" cy="384"/>
          </a:xfrm>
        </p:grpSpPr>
        <p:sp>
          <p:nvSpPr>
            <p:cNvPr id="36895" name="Text Box 29"/>
            <p:cNvSpPr txBox="1">
              <a:spLocks noChangeArrowheads="1"/>
            </p:cNvSpPr>
            <p:nvPr/>
          </p:nvSpPr>
          <p:spPr bwMode="auto">
            <a:xfrm>
              <a:off x="2304" y="1200"/>
              <a:ext cx="294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Divide:  (5.44 x 10</a:t>
              </a:r>
              <a:r>
                <a:rPr lang="en-US" sz="2400" u="none" baseline="30000"/>
                <a:t>7</a:t>
              </a:r>
              <a:r>
                <a:rPr lang="en-US" sz="2400" u="none"/>
                <a:t>)     (8.1 x 10</a:t>
              </a:r>
              <a:r>
                <a:rPr lang="en-US" sz="2400" u="none" baseline="30000"/>
                <a:t>4</a:t>
              </a:r>
              <a:r>
                <a:rPr lang="en-US" sz="2400" u="none"/>
                <a:t>)</a:t>
              </a:r>
            </a:p>
          </p:txBody>
        </p:sp>
        <p:grpSp>
          <p:nvGrpSpPr>
            <p:cNvPr id="36896" name="Group 30"/>
            <p:cNvGrpSpPr>
              <a:grpSpLocks/>
            </p:cNvGrpSpPr>
            <p:nvPr/>
          </p:nvGrpSpPr>
          <p:grpSpPr bwMode="auto">
            <a:xfrm>
              <a:off x="4080" y="1104"/>
              <a:ext cx="169" cy="384"/>
              <a:chOff x="4080" y="1104"/>
              <a:chExt cx="169" cy="384"/>
            </a:xfrm>
          </p:grpSpPr>
          <p:sp>
            <p:nvSpPr>
              <p:cNvPr id="36897" name="Text Box 31"/>
              <p:cNvSpPr txBox="1">
                <a:spLocks noChangeArrowheads="1"/>
              </p:cNvSpPr>
              <p:nvPr/>
            </p:nvSpPr>
            <p:spPr bwMode="auto">
              <a:xfrm>
                <a:off x="4080" y="1104"/>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b="1" u="none"/>
                  <a:t>.</a:t>
                </a:r>
              </a:p>
            </p:txBody>
          </p:sp>
          <p:sp>
            <p:nvSpPr>
              <p:cNvPr id="36898" name="Text Box 32"/>
              <p:cNvSpPr txBox="1">
                <a:spLocks noChangeArrowheads="1"/>
              </p:cNvSpPr>
              <p:nvPr/>
            </p:nvSpPr>
            <p:spPr bwMode="auto">
              <a:xfrm>
                <a:off x="4080" y="1200"/>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b="1" u="none"/>
                  <a:t>.</a:t>
                </a:r>
              </a:p>
            </p:txBody>
          </p:sp>
          <p:sp>
            <p:nvSpPr>
              <p:cNvPr id="36899" name="Line 33"/>
              <p:cNvSpPr>
                <a:spLocks noChangeShapeType="1"/>
              </p:cNvSpPr>
              <p:nvPr/>
            </p:nvSpPr>
            <p:spPr bwMode="auto">
              <a:xfrm>
                <a:off x="4080" y="1344"/>
                <a:ext cx="14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sp>
        <p:nvSpPr>
          <p:cNvPr id="36888" name="Text Box 34"/>
          <p:cNvSpPr txBox="1">
            <a:spLocks noChangeArrowheads="1"/>
          </p:cNvSpPr>
          <p:nvPr/>
        </p:nvSpPr>
        <p:spPr bwMode="auto">
          <a:xfrm>
            <a:off x="5546725" y="41148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OR</a:t>
            </a:r>
          </a:p>
        </p:txBody>
      </p:sp>
      <p:sp>
        <p:nvSpPr>
          <p:cNvPr id="36889" name="Text Box 38"/>
          <p:cNvSpPr txBox="1">
            <a:spLocks noChangeArrowheads="1"/>
          </p:cNvSpPr>
          <p:nvPr/>
        </p:nvSpPr>
        <p:spPr bwMode="auto">
          <a:xfrm>
            <a:off x="1801813" y="15621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endParaRPr lang="en-US" sz="2400" u="none"/>
          </a:p>
        </p:txBody>
      </p:sp>
      <p:pic>
        <p:nvPicPr>
          <p:cNvPr id="36890" name="Picture 41" descr="calculator"/>
          <p:cNvPicPr>
            <a:picLocks noChangeAspect="1" noChangeArrowheads="1"/>
          </p:cNvPicPr>
          <p:nvPr/>
        </p:nvPicPr>
        <p:blipFill>
          <a:blip r:embed="rId3">
            <a:lum contrast="6000"/>
            <a:extLst>
              <a:ext uri="{28A0092B-C50C-407E-A947-70E740481C1C}">
                <a14:useLocalDpi xmlns:a14="http://schemas.microsoft.com/office/drawing/2010/main" val="0"/>
              </a:ext>
            </a:extLst>
          </a:blip>
          <a:srcRect l="589" t="323" r="2158" b="539"/>
          <a:stretch>
            <a:fillRect/>
          </a:stretch>
        </p:blipFill>
        <p:spPr bwMode="auto">
          <a:xfrm>
            <a:off x="458788" y="1674813"/>
            <a:ext cx="23622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1" name="Rectangle 42"/>
          <p:cNvSpPr>
            <a:spLocks noChangeArrowheads="1"/>
          </p:cNvSpPr>
          <p:nvPr/>
        </p:nvSpPr>
        <p:spPr bwMode="auto">
          <a:xfrm>
            <a:off x="790575" y="2357438"/>
            <a:ext cx="1724025" cy="338137"/>
          </a:xfrm>
          <a:prstGeom prst="rect">
            <a:avLst/>
          </a:prstGeom>
          <a:solidFill>
            <a:srgbClr val="D3EBED"/>
          </a:solidFill>
          <a:ln w="3175">
            <a:solidFill>
              <a:srgbClr val="333333"/>
            </a:solidFill>
            <a:miter lim="800000"/>
            <a:headEnd/>
            <a:tailEnd/>
          </a:ln>
        </p:spPr>
        <p:txBody>
          <a:bodyPr wrap="none" anchor="ctr"/>
          <a:lstStyle/>
          <a:p>
            <a:endParaRPr lang="en-US" sz="2400" u="none"/>
          </a:p>
        </p:txBody>
      </p:sp>
      <p:sp>
        <p:nvSpPr>
          <p:cNvPr id="36892" name="Line 51"/>
          <p:cNvSpPr>
            <a:spLocks noChangeShapeType="1"/>
          </p:cNvSpPr>
          <p:nvPr/>
        </p:nvSpPr>
        <p:spPr bwMode="auto">
          <a:xfrm>
            <a:off x="5465763" y="4994275"/>
            <a:ext cx="228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6893" name="Text Box 52"/>
          <p:cNvSpPr txBox="1">
            <a:spLocks noChangeArrowheads="1"/>
          </p:cNvSpPr>
          <p:nvPr/>
        </p:nvSpPr>
        <p:spPr bwMode="auto">
          <a:xfrm>
            <a:off x="5443538" y="4591050"/>
            <a:ext cx="26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b="1" u="none"/>
              <a:t>.</a:t>
            </a:r>
          </a:p>
        </p:txBody>
      </p:sp>
      <p:sp>
        <p:nvSpPr>
          <p:cNvPr id="36894" name="Text Box 53"/>
          <p:cNvSpPr txBox="1">
            <a:spLocks noChangeArrowheads="1"/>
          </p:cNvSpPr>
          <p:nvPr/>
        </p:nvSpPr>
        <p:spPr bwMode="auto">
          <a:xfrm>
            <a:off x="5443538" y="4743450"/>
            <a:ext cx="26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b="1" u="none"/>
              <a:t>.</a:t>
            </a:r>
          </a:p>
        </p:txBody>
      </p:sp>
      <p:sp>
        <p:nvSpPr>
          <p:cNvPr id="2" name="Slide Number Placeholder 1"/>
          <p:cNvSpPr>
            <a:spLocks noGrp="1"/>
          </p:cNvSpPr>
          <p:nvPr>
            <p:ph type="sldNum" sz="quarter" idx="12"/>
          </p:nvPr>
        </p:nvSpPr>
        <p:spPr/>
        <p:txBody>
          <a:bodyPr/>
          <a:lstStyle/>
          <a:p>
            <a:pPr>
              <a:defRPr/>
            </a:pPr>
            <a:fld id="{51840333-4295-4C7C-AB83-0547303215F8}"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840333-4295-4C7C-AB83-0547303215F8}" type="slidenum">
              <a:rPr lang="en-US" smtClean="0">
                <a:solidFill>
                  <a:schemeClr val="bg1"/>
                </a:solidFill>
              </a:rPr>
              <a:pPr>
                <a:defRPr/>
              </a:pPr>
              <a:t>33</a:t>
            </a:fld>
            <a:endParaRPr lang="en-US">
              <a:solidFill>
                <a:schemeClr val="bg1"/>
              </a:solidFill>
            </a:endParaRPr>
          </a:p>
        </p:txBody>
      </p:sp>
      <p:sp>
        <p:nvSpPr>
          <p:cNvPr id="9" name="Title 8"/>
          <p:cNvSpPr>
            <a:spLocks noGrp="1"/>
          </p:cNvSpPr>
          <p:nvPr>
            <p:ph type="title"/>
          </p:nvPr>
        </p:nvSpPr>
        <p:spPr>
          <a:xfrm>
            <a:off x="485717" y="152400"/>
            <a:ext cx="8229600" cy="808038"/>
          </a:xfrm>
        </p:spPr>
        <p:txBody>
          <a:bodyPr/>
          <a:lstStyle/>
          <a:p>
            <a:r>
              <a:rPr lang="en-US" dirty="0" smtClean="0"/>
              <a:t>TI Scientific Calculators</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3630" r="23922"/>
          <a:stretch/>
        </p:blipFill>
        <p:spPr>
          <a:xfrm>
            <a:off x="5257800" y="838200"/>
            <a:ext cx="3048000" cy="5811451"/>
          </a:xfrm>
          <a:prstGeom prst="rect">
            <a:avLst/>
          </a:prstGeom>
        </p:spPr>
      </p:pic>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478" r="25000" b="5154"/>
          <a:stretch/>
        </p:blipFill>
        <p:spPr>
          <a:xfrm>
            <a:off x="1219200" y="838200"/>
            <a:ext cx="2971800" cy="5809127"/>
          </a:xfrm>
          <a:prstGeom prst="rect">
            <a:avLst/>
          </a:prstGeom>
        </p:spPr>
      </p:pic>
    </p:spTree>
    <p:extLst>
      <p:ext uri="{BB962C8B-B14F-4D97-AF65-F5344CB8AC3E}">
        <p14:creationId xmlns:p14="http://schemas.microsoft.com/office/powerpoint/2010/main" val="1170175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840333-4295-4C7C-AB83-0547303215F8}" type="slidenum">
              <a:rPr lang="en-US" smtClean="0">
                <a:solidFill>
                  <a:schemeClr val="bg1"/>
                </a:solidFill>
              </a:rPr>
              <a:pPr>
                <a:defRPr/>
              </a:pPr>
              <a:t>34</a:t>
            </a:fld>
            <a:endParaRPr lang="en-US">
              <a:solidFill>
                <a:schemeClr val="bg1"/>
              </a:solidFill>
            </a:endParaRPr>
          </a:p>
        </p:txBody>
      </p:sp>
      <p:sp>
        <p:nvSpPr>
          <p:cNvPr id="4" name="Title 3"/>
          <p:cNvSpPr>
            <a:spLocks noGrp="1"/>
          </p:cNvSpPr>
          <p:nvPr>
            <p:ph type="title"/>
          </p:nvPr>
        </p:nvSpPr>
        <p:spPr/>
        <p:txBody>
          <a:bodyPr/>
          <a:lstStyle/>
          <a:p>
            <a:r>
              <a:rPr lang="en-US" dirty="0" smtClean="0"/>
              <a:t>Casio Scientific Calculators</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4882" r="24810"/>
          <a:stretch/>
        </p:blipFill>
        <p:spPr>
          <a:xfrm>
            <a:off x="5410200" y="990600"/>
            <a:ext cx="2819400" cy="560421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914400"/>
            <a:ext cx="2895600" cy="5700618"/>
          </a:xfrm>
          <a:prstGeom prst="rect">
            <a:avLst/>
          </a:prstGeom>
        </p:spPr>
      </p:pic>
    </p:spTree>
    <p:extLst>
      <p:ext uri="{BB962C8B-B14F-4D97-AF65-F5344CB8AC3E}">
        <p14:creationId xmlns:p14="http://schemas.microsoft.com/office/powerpoint/2010/main" val="493917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840333-4295-4C7C-AB83-0547303215F8}" type="slidenum">
              <a:rPr lang="en-US" smtClean="0">
                <a:solidFill>
                  <a:schemeClr val="bg1"/>
                </a:solidFill>
              </a:rPr>
              <a:pPr>
                <a:defRPr/>
              </a:pPr>
              <a:t>35</a:t>
            </a:fld>
            <a:endParaRPr lang="en-US">
              <a:solidFill>
                <a:schemeClr val="bg1"/>
              </a:solidFill>
            </a:endParaRPr>
          </a:p>
        </p:txBody>
      </p:sp>
      <p:sp>
        <p:nvSpPr>
          <p:cNvPr id="9" name="Title 8"/>
          <p:cNvSpPr>
            <a:spLocks noGrp="1"/>
          </p:cNvSpPr>
          <p:nvPr>
            <p:ph type="title"/>
          </p:nvPr>
        </p:nvSpPr>
        <p:spPr/>
        <p:txBody>
          <a:bodyPr/>
          <a:lstStyle/>
          <a:p>
            <a:r>
              <a:rPr lang="en-US" dirty="0" smtClean="0"/>
              <a:t>Graphing Calculators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991104"/>
            <a:ext cx="2667000" cy="566304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1" y="929078"/>
            <a:ext cx="2725422" cy="5787098"/>
          </a:xfrm>
          <a:prstGeom prst="rect">
            <a:avLst/>
          </a:prstGeom>
        </p:spPr>
      </p:pic>
    </p:spTree>
    <p:extLst>
      <p:ext uri="{BB962C8B-B14F-4D97-AF65-F5344CB8AC3E}">
        <p14:creationId xmlns:p14="http://schemas.microsoft.com/office/powerpoint/2010/main" val="695894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371600" y="0"/>
            <a:ext cx="6661944" cy="1143000"/>
          </a:xfrm>
        </p:spPr>
        <p:txBody>
          <a:bodyPr/>
          <a:lstStyle/>
          <a:p>
            <a:pPr eaLnBrk="1" hangingPunct="1"/>
            <a:r>
              <a:rPr lang="en-US" u="sng" dirty="0" smtClean="0"/>
              <a:t>Rule for Multiplication</a:t>
            </a:r>
          </a:p>
        </p:txBody>
      </p:sp>
      <p:sp>
        <p:nvSpPr>
          <p:cNvPr id="37891" name="Text Box 3"/>
          <p:cNvSpPr txBox="1">
            <a:spLocks noChangeArrowheads="1"/>
          </p:cNvSpPr>
          <p:nvPr/>
        </p:nvSpPr>
        <p:spPr bwMode="auto">
          <a:xfrm>
            <a:off x="517525" y="1676400"/>
            <a:ext cx="8237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When multiplying numbers in scientific notation, multiply the</a:t>
            </a:r>
          </a:p>
          <a:p>
            <a:pPr eaLnBrk="1" hangingPunct="1"/>
            <a:r>
              <a:rPr lang="en-US" sz="2400" u="none"/>
              <a:t>first factors and </a:t>
            </a:r>
            <a:r>
              <a:rPr lang="en-US" sz="2400"/>
              <a:t>add</a:t>
            </a:r>
            <a:r>
              <a:rPr lang="en-US" sz="2400" u="none"/>
              <a:t> the exponents.</a:t>
            </a:r>
          </a:p>
        </p:txBody>
      </p:sp>
      <p:sp>
        <p:nvSpPr>
          <p:cNvPr id="37892" name="Text Box 4"/>
          <p:cNvSpPr txBox="1">
            <a:spLocks noChangeArrowheads="1"/>
          </p:cNvSpPr>
          <p:nvPr/>
        </p:nvSpPr>
        <p:spPr bwMode="auto">
          <a:xfrm>
            <a:off x="534988" y="2667000"/>
            <a:ext cx="6932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Sample Problem:  Multiply 3.2 x 10</a:t>
            </a:r>
            <a:r>
              <a:rPr lang="en-US" sz="2400" u="none" baseline="30000"/>
              <a:t>-7</a:t>
            </a:r>
            <a:r>
              <a:rPr lang="en-US" sz="2400" u="none"/>
              <a:t>  by  2.1 x 10</a:t>
            </a:r>
            <a:r>
              <a:rPr lang="en-US" sz="2400" u="none" baseline="30000"/>
              <a:t>5</a:t>
            </a:r>
          </a:p>
        </p:txBody>
      </p:sp>
      <p:sp>
        <p:nvSpPr>
          <p:cNvPr id="37893" name="Text Box 5"/>
          <p:cNvSpPr txBox="1">
            <a:spLocks noChangeArrowheads="1"/>
          </p:cNvSpPr>
          <p:nvPr/>
        </p:nvSpPr>
        <p:spPr bwMode="auto">
          <a:xfrm>
            <a:off x="2268538" y="3505200"/>
            <a:ext cx="2867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(3.2) x (2.1)  =  6.72</a:t>
            </a:r>
          </a:p>
        </p:txBody>
      </p:sp>
      <p:sp>
        <p:nvSpPr>
          <p:cNvPr id="37894" name="Text Box 6"/>
          <p:cNvSpPr txBox="1">
            <a:spLocks noChangeArrowheads="1"/>
          </p:cNvSpPr>
          <p:nvPr/>
        </p:nvSpPr>
        <p:spPr bwMode="auto">
          <a:xfrm>
            <a:off x="1935163" y="4038600"/>
            <a:ext cx="337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(-7)  +  (5)  =  -2  or 10</a:t>
            </a:r>
            <a:r>
              <a:rPr lang="en-US" sz="2400" u="none" baseline="30000"/>
              <a:t>-2</a:t>
            </a:r>
          </a:p>
        </p:txBody>
      </p:sp>
      <p:sp>
        <p:nvSpPr>
          <p:cNvPr id="37895" name="Text Box 7"/>
          <p:cNvSpPr txBox="1">
            <a:spLocks noChangeArrowheads="1"/>
          </p:cNvSpPr>
          <p:nvPr/>
        </p:nvSpPr>
        <p:spPr bwMode="auto">
          <a:xfrm>
            <a:off x="6049963" y="3657600"/>
            <a:ext cx="1651414" cy="1200329"/>
          </a:xfrm>
          <a:prstGeom prst="rect">
            <a:avLst/>
          </a:prstGeom>
          <a:solidFill>
            <a:srgbClr val="FFFFD9">
              <a:alpha val="50195"/>
            </a:srgbClr>
          </a:solidFill>
          <a:ln w="9525">
            <a:solidFill>
              <a:schemeClr val="tx1"/>
            </a:solidFill>
            <a:miter lim="800000"/>
            <a:headEnd/>
            <a:tailEnd/>
          </a:ln>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b="1" u="none" dirty="0"/>
              <a:t>6.72 x </a:t>
            </a:r>
            <a:r>
              <a:rPr lang="en-US" sz="2400" b="1" u="none" dirty="0" smtClean="0"/>
              <a:t>10</a:t>
            </a:r>
            <a:r>
              <a:rPr lang="en-US" sz="2400" b="1" u="none" baseline="30000" dirty="0" smtClean="0"/>
              <a:t>-2</a:t>
            </a:r>
            <a:endParaRPr lang="en-US" sz="2400" b="1" u="none" dirty="0" smtClean="0"/>
          </a:p>
          <a:p>
            <a:pPr eaLnBrk="1" hangingPunct="1"/>
            <a:r>
              <a:rPr lang="en-US" sz="2400" b="1" u="none" dirty="0" smtClean="0"/>
              <a:t>or</a:t>
            </a:r>
          </a:p>
          <a:p>
            <a:pPr eaLnBrk="1" hangingPunct="1"/>
            <a:r>
              <a:rPr lang="en-US" sz="2400" b="1" u="none" dirty="0" smtClean="0"/>
              <a:t>0.0672</a:t>
            </a:r>
            <a:endParaRPr lang="en-US" sz="2400" b="1" u="none" dirty="0"/>
          </a:p>
        </p:txBody>
      </p:sp>
      <p:sp>
        <p:nvSpPr>
          <p:cNvPr id="37896" name="AutoShape 8"/>
          <p:cNvSpPr>
            <a:spLocks/>
          </p:cNvSpPr>
          <p:nvPr/>
        </p:nvSpPr>
        <p:spPr bwMode="auto">
          <a:xfrm>
            <a:off x="5364163" y="3505200"/>
            <a:ext cx="381000" cy="914400"/>
          </a:xfrm>
          <a:prstGeom prst="rightBrace">
            <a:avLst>
              <a:gd name="adj1" fmla="val 20000"/>
              <a:gd name="adj2" fmla="val 43056"/>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u="none"/>
          </a:p>
        </p:txBody>
      </p:sp>
      <p:sp>
        <p:nvSpPr>
          <p:cNvPr id="37897" name="Text Box 9"/>
          <p:cNvSpPr txBox="1">
            <a:spLocks noChangeArrowheads="1"/>
          </p:cNvSpPr>
          <p:nvPr/>
        </p:nvSpPr>
        <p:spPr bwMode="auto">
          <a:xfrm>
            <a:off x="2578100" y="5105400"/>
            <a:ext cx="603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Exercise:  Multiply 14.6 x 10</a:t>
            </a:r>
            <a:r>
              <a:rPr lang="en-US" sz="2400" u="none" baseline="30000"/>
              <a:t>7</a:t>
            </a:r>
            <a:r>
              <a:rPr lang="en-US" sz="2400" u="none"/>
              <a:t>  by  1.5 x 10</a:t>
            </a:r>
            <a:r>
              <a:rPr lang="en-US" sz="2400" u="none" baseline="30000"/>
              <a:t>4</a:t>
            </a:r>
            <a:r>
              <a:rPr lang="en-US" sz="2400" u="none"/>
              <a:t> </a:t>
            </a:r>
          </a:p>
        </p:txBody>
      </p:sp>
      <p:sp>
        <p:nvSpPr>
          <p:cNvPr id="37898" name="Text Box 10"/>
          <p:cNvSpPr txBox="1">
            <a:spLocks noChangeArrowheads="1"/>
          </p:cNvSpPr>
          <p:nvPr/>
        </p:nvSpPr>
        <p:spPr bwMode="auto">
          <a:xfrm>
            <a:off x="7329488" y="3621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endParaRPr lang="en-US" sz="2400" u="none"/>
          </a:p>
        </p:txBody>
      </p:sp>
      <p:sp>
        <p:nvSpPr>
          <p:cNvPr id="37899" name="Text Box 13"/>
          <p:cNvSpPr txBox="1">
            <a:spLocks noChangeArrowheads="1"/>
          </p:cNvSpPr>
          <p:nvPr/>
        </p:nvSpPr>
        <p:spPr bwMode="auto">
          <a:xfrm>
            <a:off x="1295400" y="990600"/>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spcBef>
                <a:spcPct val="50000"/>
              </a:spcBef>
            </a:pPr>
            <a:r>
              <a:rPr lang="en-US" sz="2000" u="none"/>
              <a:t>Calculating with Numbers Written in Scientific Notation</a:t>
            </a:r>
          </a:p>
        </p:txBody>
      </p:sp>
      <p:sp>
        <p:nvSpPr>
          <p:cNvPr id="2" name="Slide Number Placeholder 1"/>
          <p:cNvSpPr>
            <a:spLocks noGrp="1"/>
          </p:cNvSpPr>
          <p:nvPr>
            <p:ph type="sldNum" sz="quarter" idx="12"/>
          </p:nvPr>
        </p:nvSpPr>
        <p:spPr/>
        <p:txBody>
          <a:bodyPr/>
          <a:lstStyle/>
          <a:p>
            <a:pPr>
              <a:defRPr/>
            </a:pPr>
            <a:fld id="{51840333-4295-4C7C-AB83-0547303215F8}"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990600" y="0"/>
            <a:ext cx="7086600" cy="1066800"/>
          </a:xfrm>
        </p:spPr>
        <p:txBody>
          <a:bodyPr/>
          <a:lstStyle/>
          <a:p>
            <a:pPr eaLnBrk="1" hangingPunct="1"/>
            <a:r>
              <a:rPr lang="en-US" u="sng" dirty="0" smtClean="0"/>
              <a:t>Rule for Division</a:t>
            </a:r>
            <a:endParaRPr lang="en-US" sz="2400" u="sng" dirty="0" smtClean="0"/>
          </a:p>
        </p:txBody>
      </p:sp>
      <p:sp>
        <p:nvSpPr>
          <p:cNvPr id="38915" name="Text Box 3"/>
          <p:cNvSpPr txBox="1">
            <a:spLocks noChangeArrowheads="1"/>
          </p:cNvSpPr>
          <p:nvPr/>
        </p:nvSpPr>
        <p:spPr bwMode="auto">
          <a:xfrm>
            <a:off x="517525" y="1524000"/>
            <a:ext cx="82819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When dividing numbers in scientific notation, divide the first </a:t>
            </a:r>
          </a:p>
          <a:p>
            <a:pPr eaLnBrk="1" hangingPunct="1"/>
            <a:r>
              <a:rPr lang="en-US" sz="2400" u="none"/>
              <a:t>factor in the numerator by the first factor in the denominator.</a:t>
            </a:r>
          </a:p>
          <a:p>
            <a:pPr eaLnBrk="1" hangingPunct="1"/>
            <a:r>
              <a:rPr lang="en-US" sz="2400" u="none"/>
              <a:t>Then </a:t>
            </a:r>
            <a:r>
              <a:rPr lang="en-US" sz="2400"/>
              <a:t>subtract</a:t>
            </a:r>
            <a:r>
              <a:rPr lang="en-US" sz="2400" u="none"/>
              <a:t> the exponent in the denominator from the </a:t>
            </a:r>
          </a:p>
          <a:p>
            <a:pPr eaLnBrk="1" hangingPunct="1"/>
            <a:r>
              <a:rPr lang="en-US" sz="2400" u="none"/>
              <a:t>exponent in the numerator.</a:t>
            </a:r>
          </a:p>
        </p:txBody>
      </p:sp>
      <p:sp>
        <p:nvSpPr>
          <p:cNvPr id="38916" name="Text Box 4"/>
          <p:cNvSpPr txBox="1">
            <a:spLocks noChangeArrowheads="1"/>
          </p:cNvSpPr>
          <p:nvPr/>
        </p:nvSpPr>
        <p:spPr bwMode="auto">
          <a:xfrm>
            <a:off x="441325" y="3544888"/>
            <a:ext cx="676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Sample Problem:  Divide 6.4 x 10</a:t>
            </a:r>
            <a:r>
              <a:rPr lang="en-US" sz="2400" u="none" baseline="30000"/>
              <a:t>6</a:t>
            </a:r>
            <a:r>
              <a:rPr lang="en-US" sz="2400" u="none"/>
              <a:t>  by  1.7  x 10</a:t>
            </a:r>
            <a:r>
              <a:rPr lang="en-US" sz="2400" u="none" baseline="30000"/>
              <a:t>2</a:t>
            </a:r>
          </a:p>
        </p:txBody>
      </p:sp>
      <p:sp>
        <p:nvSpPr>
          <p:cNvPr id="38917" name="Text Box 9"/>
          <p:cNvSpPr txBox="1">
            <a:spLocks noChangeArrowheads="1"/>
          </p:cNvSpPr>
          <p:nvPr/>
        </p:nvSpPr>
        <p:spPr bwMode="auto">
          <a:xfrm>
            <a:off x="2905125" y="5562600"/>
            <a:ext cx="585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Exercise:  Divide 2.4 x 10</a:t>
            </a:r>
            <a:r>
              <a:rPr lang="en-US" sz="2400" u="none" baseline="30000"/>
              <a:t>-7</a:t>
            </a:r>
            <a:r>
              <a:rPr lang="en-US" sz="2400" u="none"/>
              <a:t>  by  3.1 x 10</a:t>
            </a:r>
            <a:r>
              <a:rPr lang="en-US" sz="2400" u="none" baseline="30000"/>
              <a:t>14</a:t>
            </a:r>
            <a:r>
              <a:rPr lang="en-US" sz="2400" u="none"/>
              <a:t> </a:t>
            </a:r>
          </a:p>
        </p:txBody>
      </p:sp>
      <p:graphicFrame>
        <p:nvGraphicFramePr>
          <p:cNvPr id="38918" name="Object 11"/>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38964" name="Equation" r:id="rId4" imgW="114102" imgH="177492" progId="">
                  <p:embed/>
                </p:oleObj>
              </mc:Choice>
              <mc:Fallback>
                <p:oleObj name="Equation" r:id="rId4" imgW="114102" imgH="177492" progId="">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8919" name="Group 18"/>
          <p:cNvGrpSpPr>
            <a:grpSpLocks/>
          </p:cNvGrpSpPr>
          <p:nvPr/>
        </p:nvGrpSpPr>
        <p:grpSpPr bwMode="auto">
          <a:xfrm>
            <a:off x="2689225" y="3962400"/>
            <a:ext cx="5692775" cy="1219200"/>
            <a:chOff x="1550" y="2448"/>
            <a:chExt cx="3586" cy="768"/>
          </a:xfrm>
        </p:grpSpPr>
        <p:grpSp>
          <p:nvGrpSpPr>
            <p:cNvPr id="38921" name="Group 17"/>
            <p:cNvGrpSpPr>
              <a:grpSpLocks/>
            </p:cNvGrpSpPr>
            <p:nvPr/>
          </p:nvGrpSpPr>
          <p:grpSpPr bwMode="auto">
            <a:xfrm>
              <a:off x="1550" y="2592"/>
              <a:ext cx="3586" cy="624"/>
              <a:chOff x="1550" y="2592"/>
              <a:chExt cx="3586" cy="624"/>
            </a:xfrm>
          </p:grpSpPr>
          <p:sp>
            <p:nvSpPr>
              <p:cNvPr id="38923" name="Text Box 5"/>
              <p:cNvSpPr txBox="1">
                <a:spLocks noChangeArrowheads="1"/>
              </p:cNvSpPr>
              <p:nvPr/>
            </p:nvSpPr>
            <p:spPr bwMode="auto">
              <a:xfrm>
                <a:off x="1760" y="2592"/>
                <a:ext cx="18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(6.4)     (1.7)  =  3.76</a:t>
                </a:r>
              </a:p>
            </p:txBody>
          </p:sp>
          <p:sp>
            <p:nvSpPr>
              <p:cNvPr id="38924" name="Text Box 6"/>
              <p:cNvSpPr txBox="1">
                <a:spLocks noChangeArrowheads="1"/>
              </p:cNvSpPr>
              <p:nvPr/>
            </p:nvSpPr>
            <p:spPr bwMode="auto">
              <a:xfrm>
                <a:off x="1550" y="2928"/>
                <a:ext cx="19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(6)  -  (2)  =  4  or 10</a:t>
                </a:r>
                <a:r>
                  <a:rPr lang="en-US" sz="2400" u="none" baseline="30000"/>
                  <a:t>4</a:t>
                </a:r>
              </a:p>
            </p:txBody>
          </p:sp>
          <p:sp>
            <p:nvSpPr>
              <p:cNvPr id="38925" name="Text Box 7"/>
              <p:cNvSpPr txBox="1">
                <a:spLocks noChangeArrowheads="1"/>
              </p:cNvSpPr>
              <p:nvPr/>
            </p:nvSpPr>
            <p:spPr bwMode="auto">
              <a:xfrm>
                <a:off x="4142" y="2688"/>
                <a:ext cx="994" cy="294"/>
              </a:xfrm>
              <a:prstGeom prst="rect">
                <a:avLst/>
              </a:prstGeom>
              <a:solidFill>
                <a:srgbClr val="FFFFD9">
                  <a:alpha val="50195"/>
                </a:srgbClr>
              </a:solidFill>
              <a:ln w="9525">
                <a:solidFill>
                  <a:schemeClr val="tx1"/>
                </a:solidFill>
                <a:miter lim="800000"/>
                <a:headEnd/>
                <a:tailEnd/>
              </a:ln>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b="1" u="none"/>
                  <a:t>3.76 x 10</a:t>
                </a:r>
                <a:r>
                  <a:rPr lang="en-US" sz="2400" b="1" u="none" baseline="30000"/>
                  <a:t>4</a:t>
                </a:r>
              </a:p>
            </p:txBody>
          </p:sp>
          <p:sp>
            <p:nvSpPr>
              <p:cNvPr id="38926" name="AutoShape 8"/>
              <p:cNvSpPr>
                <a:spLocks/>
              </p:cNvSpPr>
              <p:nvPr/>
            </p:nvSpPr>
            <p:spPr bwMode="auto">
              <a:xfrm>
                <a:off x="3710" y="2592"/>
                <a:ext cx="240" cy="576"/>
              </a:xfrm>
              <a:prstGeom prst="rightBrace">
                <a:avLst>
                  <a:gd name="adj1" fmla="val 20000"/>
                  <a:gd name="adj2" fmla="val 43056"/>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u="none"/>
              </a:p>
            </p:txBody>
          </p:sp>
          <p:sp>
            <p:nvSpPr>
              <p:cNvPr id="38927" name="Line 12"/>
              <p:cNvSpPr>
                <a:spLocks noChangeShapeType="1"/>
              </p:cNvSpPr>
              <p:nvPr/>
            </p:nvSpPr>
            <p:spPr bwMode="auto">
              <a:xfrm>
                <a:off x="2256" y="2736"/>
                <a:ext cx="19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28" name="Text Box 13"/>
              <p:cNvSpPr txBox="1">
                <a:spLocks noChangeArrowheads="1"/>
              </p:cNvSpPr>
              <p:nvPr/>
            </p:nvSpPr>
            <p:spPr bwMode="auto">
              <a:xfrm>
                <a:off x="2279" y="2592"/>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a:t>
                </a:r>
              </a:p>
            </p:txBody>
          </p:sp>
        </p:grpSp>
        <p:sp>
          <p:nvSpPr>
            <p:cNvPr id="38922" name="Rectangle 14"/>
            <p:cNvSpPr>
              <a:spLocks noChangeArrowheads="1"/>
            </p:cNvSpPr>
            <p:nvPr/>
          </p:nvSpPr>
          <p:spPr bwMode="auto">
            <a:xfrm>
              <a:off x="2279" y="2448"/>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u="none"/>
                <a:t>.</a:t>
              </a:r>
            </a:p>
          </p:txBody>
        </p:sp>
      </p:grpSp>
      <p:sp>
        <p:nvSpPr>
          <p:cNvPr id="38920" name="Text Box 16"/>
          <p:cNvSpPr txBox="1">
            <a:spLocks noChangeArrowheads="1"/>
          </p:cNvSpPr>
          <p:nvPr/>
        </p:nvSpPr>
        <p:spPr bwMode="auto">
          <a:xfrm>
            <a:off x="1295400" y="990600"/>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spcBef>
                <a:spcPct val="50000"/>
              </a:spcBef>
            </a:pPr>
            <a:r>
              <a:rPr lang="en-US" sz="2000" u="none"/>
              <a:t>Calculating with Numbers Written in Scientific Notation</a:t>
            </a:r>
          </a:p>
        </p:txBody>
      </p:sp>
      <p:sp>
        <p:nvSpPr>
          <p:cNvPr id="2" name="Slide Number Placeholder 1"/>
          <p:cNvSpPr>
            <a:spLocks noGrp="1"/>
          </p:cNvSpPr>
          <p:nvPr>
            <p:ph type="sldNum" sz="quarter" idx="12"/>
          </p:nvPr>
        </p:nvSpPr>
        <p:spPr/>
        <p:txBody>
          <a:bodyPr/>
          <a:lstStyle/>
          <a:p>
            <a:pPr>
              <a:defRPr/>
            </a:pPr>
            <a:fld id="{51840333-4295-4C7C-AB83-0547303215F8}"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09600" y="76200"/>
            <a:ext cx="8534400" cy="914400"/>
          </a:xfrm>
        </p:spPr>
        <p:txBody>
          <a:bodyPr>
            <a:normAutofit fontScale="90000"/>
          </a:bodyPr>
          <a:lstStyle/>
          <a:p>
            <a:pPr eaLnBrk="1" hangingPunct="1"/>
            <a:r>
              <a:rPr lang="en-US" u="sng" smtClean="0"/>
              <a:t>Rule for Addition and Subtraction</a:t>
            </a:r>
            <a:endParaRPr lang="en-US" sz="2400" u="sng" smtClean="0"/>
          </a:p>
        </p:txBody>
      </p:sp>
      <p:sp>
        <p:nvSpPr>
          <p:cNvPr id="39939" name="Text Box 3"/>
          <p:cNvSpPr txBox="1">
            <a:spLocks noChangeArrowheads="1"/>
          </p:cNvSpPr>
          <p:nvPr/>
        </p:nvSpPr>
        <p:spPr bwMode="auto">
          <a:xfrm>
            <a:off x="381000" y="1066800"/>
            <a:ext cx="8316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In order to add or subtract numbers written in scientific </a:t>
            </a:r>
          </a:p>
          <a:p>
            <a:pPr eaLnBrk="1" hangingPunct="1"/>
            <a:r>
              <a:rPr lang="en-US" sz="2400" u="none"/>
              <a:t>notation, you must express them with the same power of 10.</a:t>
            </a:r>
          </a:p>
        </p:txBody>
      </p:sp>
      <p:sp>
        <p:nvSpPr>
          <p:cNvPr id="39940" name="Text Box 4"/>
          <p:cNvSpPr txBox="1">
            <a:spLocks noChangeArrowheads="1"/>
          </p:cNvSpPr>
          <p:nvPr/>
        </p:nvSpPr>
        <p:spPr bwMode="auto">
          <a:xfrm>
            <a:off x="569913" y="2133600"/>
            <a:ext cx="6897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Sample Problem:  Add  5.8 x 10</a:t>
            </a:r>
            <a:r>
              <a:rPr lang="en-US" sz="2400" u="none" baseline="30000"/>
              <a:t>3</a:t>
            </a:r>
            <a:r>
              <a:rPr lang="en-US" sz="2400" u="none"/>
              <a:t>  and  2.16  x 10</a:t>
            </a:r>
            <a:r>
              <a:rPr lang="en-US" sz="2400" u="none" baseline="30000"/>
              <a:t>4</a:t>
            </a:r>
          </a:p>
        </p:txBody>
      </p:sp>
      <p:sp>
        <p:nvSpPr>
          <p:cNvPr id="39941" name="Text Box 5"/>
          <p:cNvSpPr txBox="1">
            <a:spLocks noChangeArrowheads="1"/>
          </p:cNvSpPr>
          <p:nvPr/>
        </p:nvSpPr>
        <p:spPr bwMode="auto">
          <a:xfrm>
            <a:off x="557213" y="2743200"/>
            <a:ext cx="4014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(5.8 x 10</a:t>
            </a:r>
            <a:r>
              <a:rPr lang="en-US" sz="2400" u="none" baseline="30000"/>
              <a:t>3</a:t>
            </a:r>
            <a:r>
              <a:rPr lang="en-US" sz="2400" u="none"/>
              <a:t>)  +  (21.6 x 10</a:t>
            </a:r>
            <a:r>
              <a:rPr lang="en-US" sz="2400" u="none" baseline="30000"/>
              <a:t>3</a:t>
            </a:r>
            <a:r>
              <a:rPr lang="en-US" sz="2400" u="none"/>
              <a:t>) = </a:t>
            </a:r>
          </a:p>
        </p:txBody>
      </p:sp>
      <p:sp>
        <p:nvSpPr>
          <p:cNvPr id="39942" name="Text Box 6"/>
          <p:cNvSpPr txBox="1">
            <a:spLocks noChangeArrowheads="1"/>
          </p:cNvSpPr>
          <p:nvPr/>
        </p:nvSpPr>
        <p:spPr bwMode="auto">
          <a:xfrm>
            <a:off x="4572000" y="2743200"/>
            <a:ext cx="1550988" cy="457200"/>
          </a:xfrm>
          <a:prstGeom prst="rect">
            <a:avLst/>
          </a:prstGeom>
          <a:solidFill>
            <a:srgbClr val="FFFFD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27.4 x 10</a:t>
            </a:r>
            <a:r>
              <a:rPr lang="en-US" sz="2400" u="none" baseline="30000"/>
              <a:t>3</a:t>
            </a:r>
          </a:p>
        </p:txBody>
      </p:sp>
      <p:sp>
        <p:nvSpPr>
          <p:cNvPr id="39943" name="Text Box 7"/>
          <p:cNvSpPr txBox="1">
            <a:spLocks noChangeArrowheads="1"/>
          </p:cNvSpPr>
          <p:nvPr/>
        </p:nvSpPr>
        <p:spPr bwMode="auto">
          <a:xfrm>
            <a:off x="2517775" y="3962400"/>
            <a:ext cx="5864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t>Exercise:  Add 8.32 x 10</a:t>
            </a:r>
            <a:r>
              <a:rPr lang="en-US" sz="2400" u="none" baseline="30000"/>
              <a:t>-7</a:t>
            </a:r>
            <a:r>
              <a:rPr lang="en-US" sz="2400" u="none"/>
              <a:t>  and  1.2 x 10</a:t>
            </a:r>
            <a:r>
              <a:rPr lang="en-US" sz="2400" u="none" baseline="30000"/>
              <a:t>-5</a:t>
            </a:r>
            <a:r>
              <a:rPr lang="en-US" sz="2400" u="none"/>
              <a:t> </a:t>
            </a:r>
          </a:p>
        </p:txBody>
      </p:sp>
      <p:graphicFrame>
        <p:nvGraphicFramePr>
          <p:cNvPr id="39944" name="Object 9"/>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39980" name="Equation" r:id="rId4" imgW="114102" imgH="177492" progId="">
                  <p:embed/>
                </p:oleObj>
              </mc:Choice>
              <mc:Fallback>
                <p:oleObj name="Equation" r:id="rId4" imgW="114102" imgH="177492" progId="">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5" name="Rectangle 10"/>
          <p:cNvSpPr>
            <a:spLocks noChangeArrowheads="1"/>
          </p:cNvSpPr>
          <p:nvPr/>
        </p:nvSpPr>
        <p:spPr bwMode="auto">
          <a:xfrm>
            <a:off x="6813550" y="2743200"/>
            <a:ext cx="1577975" cy="466725"/>
          </a:xfrm>
          <a:prstGeom prst="rect">
            <a:avLst/>
          </a:prstGeom>
          <a:solidFill>
            <a:srgbClr val="FFFFD9">
              <a:alpha val="50195"/>
            </a:srgbClr>
          </a:solidFill>
          <a:ln w="9525">
            <a:solidFill>
              <a:schemeClr val="tx1"/>
            </a:solidFill>
            <a:miter lim="800000"/>
            <a:headEnd/>
            <a:tailEnd/>
          </a:ln>
        </p:spPr>
        <p:txBody>
          <a:bodyPr wrap="none">
            <a:spAutoFit/>
          </a:bodyPr>
          <a:lstStyle/>
          <a:p>
            <a:r>
              <a:rPr lang="en-US" sz="2400" b="1" u="none"/>
              <a:t>2.74 x 10</a:t>
            </a:r>
            <a:r>
              <a:rPr lang="en-US" sz="2400" b="1" u="none" baseline="30000"/>
              <a:t>4</a:t>
            </a:r>
          </a:p>
        </p:txBody>
      </p:sp>
      <p:sp>
        <p:nvSpPr>
          <p:cNvPr id="2" name="Slide Number Placeholder 1"/>
          <p:cNvSpPr>
            <a:spLocks noGrp="1"/>
          </p:cNvSpPr>
          <p:nvPr>
            <p:ph type="sldNum" sz="quarter" idx="12"/>
          </p:nvPr>
        </p:nvSpPr>
        <p:spPr/>
        <p:txBody>
          <a:bodyPr/>
          <a:lstStyle/>
          <a:p>
            <a:pPr>
              <a:defRPr/>
            </a:pPr>
            <a:fld id="{51840333-4295-4C7C-AB83-0547303215F8}"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31081" y="228600"/>
            <a:ext cx="7386638" cy="1143000"/>
          </a:xfrm>
        </p:spPr>
        <p:txBody>
          <a:bodyPr/>
          <a:lstStyle/>
          <a:p>
            <a:pPr eaLnBrk="1" hangingPunct="1"/>
            <a:r>
              <a:rPr lang="en-US" sz="4000" u="sng" dirty="0" smtClean="0"/>
              <a:t>Uncertainty in Measurement</a:t>
            </a:r>
          </a:p>
        </p:txBody>
      </p:sp>
      <p:sp>
        <p:nvSpPr>
          <p:cNvPr id="40963" name="Rectangle 3"/>
          <p:cNvSpPr>
            <a:spLocks noGrp="1" noChangeArrowheads="1"/>
          </p:cNvSpPr>
          <p:nvPr>
            <p:ph type="body" sz="half" idx="1"/>
          </p:nvPr>
        </p:nvSpPr>
        <p:spPr>
          <a:xfrm>
            <a:off x="762000" y="1270629"/>
            <a:ext cx="7467600" cy="4525963"/>
          </a:xfrm>
        </p:spPr>
        <p:txBody>
          <a:bodyPr/>
          <a:lstStyle/>
          <a:p>
            <a:pPr eaLnBrk="1" hangingPunct="1"/>
            <a:r>
              <a:rPr lang="en-US" sz="2800" dirty="0" smtClean="0"/>
              <a:t>Significant Figures – the digits recorded in measurement, both the certain and the uncertain</a:t>
            </a:r>
          </a:p>
          <a:p>
            <a:pPr lvl="1" eaLnBrk="1" hangingPunct="1"/>
            <a:r>
              <a:rPr lang="en-US" sz="2400" dirty="0" smtClean="0"/>
              <a:t>The greater the number of significant figures in a measurement, the greater the certainty.</a:t>
            </a:r>
          </a:p>
          <a:p>
            <a:pPr lvl="1" eaLnBrk="1" hangingPunct="1"/>
            <a:r>
              <a:rPr lang="en-US" sz="2400" dirty="0" smtClean="0"/>
              <a:t>Always estimate the rightmost digit when reading a measuring device </a:t>
            </a:r>
            <a:r>
              <a:rPr lang="en-US" sz="2400" dirty="0" smtClean="0">
                <a:sym typeface="Wingdings" pitchFamily="2" charset="2"/>
              </a:rPr>
              <a:t> assume an uncertainty of one unit in the rightmost digit</a:t>
            </a:r>
            <a:endParaRPr lang="en-US" sz="2400" dirty="0" smtClean="0"/>
          </a:p>
        </p:txBody>
      </p:sp>
      <p:grpSp>
        <p:nvGrpSpPr>
          <p:cNvPr id="40964" name="Group 9"/>
          <p:cNvGrpSpPr>
            <a:grpSpLocks/>
          </p:cNvGrpSpPr>
          <p:nvPr/>
        </p:nvGrpSpPr>
        <p:grpSpPr bwMode="auto">
          <a:xfrm>
            <a:off x="4038600" y="4876800"/>
            <a:ext cx="3617913" cy="1295400"/>
            <a:chOff x="2544" y="3264"/>
            <a:chExt cx="2279" cy="816"/>
          </a:xfrm>
        </p:grpSpPr>
        <p:pic>
          <p:nvPicPr>
            <p:cNvPr id="40965" name="Picture 5" descr="Rul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4" y="3264"/>
              <a:ext cx="2279" cy="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6" name="Rectangle 8"/>
            <p:cNvSpPr>
              <a:spLocks noChangeArrowheads="1"/>
            </p:cNvSpPr>
            <p:nvPr/>
          </p:nvSpPr>
          <p:spPr bwMode="auto">
            <a:xfrm>
              <a:off x="2544" y="3984"/>
              <a:ext cx="864" cy="96"/>
            </a:xfrm>
            <a:prstGeom prst="rect">
              <a:avLst/>
            </a:prstGeom>
            <a:solidFill>
              <a:srgbClr val="58F22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pPr>
              <a:defRPr/>
            </a:pPr>
            <a:fld id="{AD4A97E1-2889-475F-94A9-B256ADE110E2}"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747963" y="76200"/>
            <a:ext cx="3881437" cy="1143000"/>
          </a:xfrm>
        </p:spPr>
        <p:txBody>
          <a:bodyPr/>
          <a:lstStyle/>
          <a:p>
            <a:pPr eaLnBrk="1" hangingPunct="1"/>
            <a:r>
              <a:rPr lang="en-US" sz="4000" b="1" u="sng" dirty="0" smtClean="0"/>
              <a:t>Alchemy</a:t>
            </a:r>
          </a:p>
        </p:txBody>
      </p:sp>
      <p:sp>
        <p:nvSpPr>
          <p:cNvPr id="7171" name="Rectangle 10"/>
          <p:cNvSpPr>
            <a:spLocks noGrp="1" noChangeArrowheads="1"/>
          </p:cNvSpPr>
          <p:nvPr>
            <p:ph type="body" sz="half" idx="1"/>
          </p:nvPr>
        </p:nvSpPr>
        <p:spPr>
          <a:xfrm>
            <a:off x="457200" y="1066800"/>
            <a:ext cx="8001000" cy="5059363"/>
          </a:xfrm>
        </p:spPr>
        <p:txBody>
          <a:bodyPr>
            <a:normAutofit/>
          </a:bodyPr>
          <a:lstStyle/>
          <a:p>
            <a:pPr eaLnBrk="1" hangingPunct="1">
              <a:lnSpc>
                <a:spcPct val="90000"/>
              </a:lnSpc>
            </a:pPr>
            <a:r>
              <a:rPr lang="en-US" sz="2800" dirty="0" smtClean="0"/>
              <a:t>In Europe, alchemy was the quest for the Philosopher’s Stone (the elixir, the Sorcerer’s Stone).</a:t>
            </a:r>
          </a:p>
          <a:p>
            <a:pPr lvl="1" eaLnBrk="1" hangingPunct="1">
              <a:lnSpc>
                <a:spcPct val="90000"/>
              </a:lnSpc>
            </a:pPr>
            <a:r>
              <a:rPr lang="en-US" sz="2400" dirty="0" smtClean="0"/>
              <a:t>Allegedly, this substance would turn cheap substances into gold. </a:t>
            </a:r>
          </a:p>
          <a:p>
            <a:pPr eaLnBrk="1" hangingPunct="1">
              <a:lnSpc>
                <a:spcPct val="90000"/>
              </a:lnSpc>
            </a:pPr>
            <a:r>
              <a:rPr lang="en-US" sz="2800" dirty="0" smtClean="0"/>
              <a:t>Transmutation – changing one substance into another</a:t>
            </a:r>
          </a:p>
          <a:p>
            <a:pPr lvl="1" eaLnBrk="1" hangingPunct="1">
              <a:lnSpc>
                <a:spcPct val="90000"/>
              </a:lnSpc>
            </a:pPr>
            <a:r>
              <a:rPr lang="en-US" sz="2400" dirty="0" smtClean="0"/>
              <a:t>e.g.  </a:t>
            </a:r>
            <a:br>
              <a:rPr lang="en-US" sz="2400" dirty="0" smtClean="0"/>
            </a:br>
            <a:r>
              <a:rPr lang="en-US" sz="2400" dirty="0" smtClean="0"/>
              <a:t/>
            </a:r>
            <a:br>
              <a:rPr lang="en-US" sz="2400" dirty="0" smtClean="0"/>
            </a:br>
            <a:endParaRPr lang="en-US" sz="2400" dirty="0" smtClean="0"/>
          </a:p>
          <a:p>
            <a:pPr eaLnBrk="1" hangingPunct="1">
              <a:lnSpc>
                <a:spcPct val="90000"/>
              </a:lnSpc>
            </a:pPr>
            <a:r>
              <a:rPr lang="en-US" sz="2800" dirty="0" smtClean="0"/>
              <a:t>In ordinary chemical reactions, we cannot transmute elements into different elements.</a:t>
            </a:r>
          </a:p>
        </p:txBody>
      </p:sp>
      <p:graphicFrame>
        <p:nvGraphicFramePr>
          <p:cNvPr id="7172" name="Object 11"/>
          <p:cNvGraphicFramePr>
            <a:graphicFrameLocks noGrp="1" noChangeAspect="1"/>
          </p:cNvGraphicFramePr>
          <p:nvPr>
            <p:ph sz="half" idx="2"/>
            <p:extLst>
              <p:ext uri="{D42A27DB-BD31-4B8C-83A1-F6EECF244321}">
                <p14:modId xmlns:p14="http://schemas.microsoft.com/office/powerpoint/2010/main" val="2747487829"/>
              </p:ext>
            </p:extLst>
          </p:nvPr>
        </p:nvGraphicFramePr>
        <p:xfrm>
          <a:off x="1981200" y="3733800"/>
          <a:ext cx="5562600" cy="690563"/>
        </p:xfrm>
        <a:graphic>
          <a:graphicData uri="http://schemas.openxmlformats.org/presentationml/2006/ole">
            <mc:AlternateContent xmlns:mc="http://schemas.openxmlformats.org/markup-compatibility/2006">
              <mc:Choice xmlns:v="urn:schemas-microsoft-com:vml" Requires="v">
                <p:oleObj spid="_x0000_s7207" name="Equation" r:id="rId4" imgW="1841500" imgH="228600" progId="Equation.3">
                  <p:embed/>
                </p:oleObj>
              </mc:Choice>
              <mc:Fallback>
                <p:oleObj name="Equation" r:id="rId4" imgW="1841500" imgH="2286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733800"/>
                        <a:ext cx="5562600" cy="69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AD4A97E1-2889-475F-94A9-B256ADE110E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95362" y="152400"/>
            <a:ext cx="7386638" cy="838200"/>
          </a:xfrm>
        </p:spPr>
        <p:txBody>
          <a:bodyPr/>
          <a:lstStyle/>
          <a:p>
            <a:pPr eaLnBrk="1" hangingPunct="1"/>
            <a:r>
              <a:rPr lang="en-US" u="sng" dirty="0" smtClean="0"/>
              <a:t>Measuring with Uncertainty</a:t>
            </a:r>
          </a:p>
        </p:txBody>
      </p:sp>
      <p:sp>
        <p:nvSpPr>
          <p:cNvPr id="41987" name="Text Box 3"/>
          <p:cNvSpPr txBox="1">
            <a:spLocks noChangeArrowheads="1"/>
          </p:cNvSpPr>
          <p:nvPr/>
        </p:nvSpPr>
        <p:spPr bwMode="auto">
          <a:xfrm>
            <a:off x="6918325" y="17272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4.5 cm</a:t>
            </a:r>
          </a:p>
        </p:txBody>
      </p:sp>
      <p:sp>
        <p:nvSpPr>
          <p:cNvPr id="41988" name="Text Box 4"/>
          <p:cNvSpPr txBox="1">
            <a:spLocks noChangeArrowheads="1"/>
          </p:cNvSpPr>
          <p:nvPr/>
        </p:nvSpPr>
        <p:spPr bwMode="auto">
          <a:xfrm>
            <a:off x="6858000" y="3214688"/>
            <a:ext cx="99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4.54 cm</a:t>
            </a:r>
          </a:p>
        </p:txBody>
      </p:sp>
      <p:sp>
        <p:nvSpPr>
          <p:cNvPr id="41989" name="Text Box 5"/>
          <p:cNvSpPr txBox="1">
            <a:spLocks noChangeArrowheads="1"/>
          </p:cNvSpPr>
          <p:nvPr/>
        </p:nvSpPr>
        <p:spPr bwMode="auto">
          <a:xfrm>
            <a:off x="6858000" y="4967288"/>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dirty="0" smtClean="0"/>
              <a:t>3.2 </a:t>
            </a:r>
            <a:r>
              <a:rPr lang="en-US" u="none" dirty="0"/>
              <a:t>cm</a:t>
            </a:r>
          </a:p>
        </p:txBody>
      </p:sp>
      <p:sp>
        <p:nvSpPr>
          <p:cNvPr id="41990" name="Rectangle 7"/>
          <p:cNvSpPr>
            <a:spLocks noChangeArrowheads="1"/>
          </p:cNvSpPr>
          <p:nvPr/>
        </p:nvSpPr>
        <p:spPr bwMode="auto">
          <a:xfrm>
            <a:off x="2057400" y="1385888"/>
            <a:ext cx="3505200" cy="152400"/>
          </a:xfrm>
          <a:prstGeom prst="rect">
            <a:avLst/>
          </a:prstGeom>
          <a:solidFill>
            <a:srgbClr val="FF0000"/>
          </a:solidFill>
          <a:ln w="9525">
            <a:solidFill>
              <a:schemeClr val="tx1"/>
            </a:solidFill>
            <a:miter lim="800000"/>
            <a:headEnd/>
            <a:tailEnd/>
          </a:ln>
        </p:spPr>
        <p:txBody>
          <a:bodyPr wrap="none" anchor="ctr"/>
          <a:lstStyle/>
          <a:p>
            <a:endParaRPr lang="en-US" sz="2400" u="none"/>
          </a:p>
        </p:txBody>
      </p:sp>
      <p:sp>
        <p:nvSpPr>
          <p:cNvPr id="41991" name="Rectangle 8"/>
          <p:cNvSpPr>
            <a:spLocks noChangeArrowheads="1"/>
          </p:cNvSpPr>
          <p:nvPr/>
        </p:nvSpPr>
        <p:spPr bwMode="auto">
          <a:xfrm>
            <a:off x="2057400" y="4738688"/>
            <a:ext cx="2514600" cy="166687"/>
          </a:xfrm>
          <a:prstGeom prst="rect">
            <a:avLst/>
          </a:prstGeom>
          <a:solidFill>
            <a:srgbClr val="FF0000"/>
          </a:solidFill>
          <a:ln w="9525">
            <a:solidFill>
              <a:schemeClr val="tx1"/>
            </a:solidFill>
            <a:miter lim="800000"/>
            <a:headEnd/>
            <a:tailEnd/>
          </a:ln>
        </p:spPr>
        <p:txBody>
          <a:bodyPr wrap="none" anchor="ctr"/>
          <a:lstStyle/>
          <a:p>
            <a:endParaRPr lang="en-US" sz="2400" u="none"/>
          </a:p>
        </p:txBody>
      </p:sp>
      <p:grpSp>
        <p:nvGrpSpPr>
          <p:cNvPr id="41992" name="Group 9"/>
          <p:cNvGrpSpPr>
            <a:grpSpLocks/>
          </p:cNvGrpSpPr>
          <p:nvPr/>
        </p:nvGrpSpPr>
        <p:grpSpPr bwMode="auto">
          <a:xfrm>
            <a:off x="1905000" y="4891088"/>
            <a:ext cx="4343400" cy="671512"/>
            <a:chOff x="1632" y="3504"/>
            <a:chExt cx="2736" cy="423"/>
          </a:xfrm>
        </p:grpSpPr>
        <p:grpSp>
          <p:nvGrpSpPr>
            <p:cNvPr id="42080" name="Group 10"/>
            <p:cNvGrpSpPr>
              <a:grpSpLocks/>
            </p:cNvGrpSpPr>
            <p:nvPr/>
          </p:nvGrpSpPr>
          <p:grpSpPr bwMode="auto">
            <a:xfrm>
              <a:off x="1632" y="3504"/>
              <a:ext cx="2736" cy="423"/>
              <a:chOff x="1632" y="3513"/>
              <a:chExt cx="2736" cy="423"/>
            </a:xfrm>
          </p:grpSpPr>
          <p:sp>
            <p:nvSpPr>
              <p:cNvPr id="42082" name="Rectangle 11"/>
              <p:cNvSpPr>
                <a:spLocks noChangeArrowheads="1"/>
              </p:cNvSpPr>
              <p:nvPr/>
            </p:nvSpPr>
            <p:spPr bwMode="auto">
              <a:xfrm>
                <a:off x="1632" y="3513"/>
                <a:ext cx="2736" cy="384"/>
              </a:xfrm>
              <a:prstGeom prst="rect">
                <a:avLst/>
              </a:prstGeom>
              <a:solidFill>
                <a:srgbClr val="FFFF99">
                  <a:alpha val="43137"/>
                </a:srgbClr>
              </a:solidFill>
              <a:ln w="9525">
                <a:solidFill>
                  <a:schemeClr val="tx1"/>
                </a:solidFill>
                <a:miter lim="800000"/>
                <a:headEnd/>
                <a:tailEnd/>
              </a:ln>
            </p:spPr>
            <p:txBody>
              <a:bodyPr wrap="none" anchor="ctr"/>
              <a:lstStyle/>
              <a:p>
                <a:endParaRPr lang="en-US" sz="2400" u="none"/>
              </a:p>
            </p:txBody>
          </p:sp>
          <p:sp>
            <p:nvSpPr>
              <p:cNvPr id="42083" name="Line 12"/>
              <p:cNvSpPr>
                <a:spLocks noChangeShapeType="1"/>
              </p:cNvSpPr>
              <p:nvPr/>
            </p:nvSpPr>
            <p:spPr bwMode="auto">
              <a:xfrm>
                <a:off x="3648" y="3513"/>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84" name="Line 13"/>
              <p:cNvSpPr>
                <a:spLocks noChangeShapeType="1"/>
              </p:cNvSpPr>
              <p:nvPr/>
            </p:nvSpPr>
            <p:spPr bwMode="auto">
              <a:xfrm>
                <a:off x="3168" y="3513"/>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85" name="Line 14"/>
              <p:cNvSpPr>
                <a:spLocks noChangeShapeType="1"/>
              </p:cNvSpPr>
              <p:nvPr/>
            </p:nvSpPr>
            <p:spPr bwMode="auto">
              <a:xfrm>
                <a:off x="4128" y="3513"/>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86" name="Line 15"/>
              <p:cNvSpPr>
                <a:spLocks noChangeShapeType="1"/>
              </p:cNvSpPr>
              <p:nvPr/>
            </p:nvSpPr>
            <p:spPr bwMode="auto">
              <a:xfrm>
                <a:off x="2688" y="3513"/>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87" name="Line 16"/>
              <p:cNvSpPr>
                <a:spLocks noChangeShapeType="1"/>
              </p:cNvSpPr>
              <p:nvPr/>
            </p:nvSpPr>
            <p:spPr bwMode="auto">
              <a:xfrm>
                <a:off x="2208" y="3513"/>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88" name="Text Box 17"/>
              <p:cNvSpPr txBox="1">
                <a:spLocks noChangeArrowheads="1"/>
              </p:cNvSpPr>
              <p:nvPr/>
            </p:nvSpPr>
            <p:spPr bwMode="auto">
              <a:xfrm>
                <a:off x="1632" y="3705"/>
                <a:ext cx="3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cm</a:t>
                </a:r>
              </a:p>
            </p:txBody>
          </p:sp>
          <p:sp>
            <p:nvSpPr>
              <p:cNvPr id="42089" name="Text Box 18"/>
              <p:cNvSpPr txBox="1">
                <a:spLocks noChangeArrowheads="1"/>
              </p:cNvSpPr>
              <p:nvPr/>
            </p:nvSpPr>
            <p:spPr bwMode="auto">
              <a:xfrm>
                <a:off x="1632" y="360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0</a:t>
                </a:r>
              </a:p>
            </p:txBody>
          </p:sp>
          <p:sp>
            <p:nvSpPr>
              <p:cNvPr id="42090" name="Text Box 19"/>
              <p:cNvSpPr txBox="1">
                <a:spLocks noChangeArrowheads="1"/>
              </p:cNvSpPr>
              <p:nvPr/>
            </p:nvSpPr>
            <p:spPr bwMode="auto">
              <a:xfrm>
                <a:off x="2112" y="356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1</a:t>
                </a:r>
              </a:p>
            </p:txBody>
          </p:sp>
          <p:sp>
            <p:nvSpPr>
              <p:cNvPr id="42091" name="Text Box 20"/>
              <p:cNvSpPr txBox="1">
                <a:spLocks noChangeArrowheads="1"/>
              </p:cNvSpPr>
              <p:nvPr/>
            </p:nvSpPr>
            <p:spPr bwMode="auto">
              <a:xfrm>
                <a:off x="2588" y="356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2</a:t>
                </a:r>
              </a:p>
            </p:txBody>
          </p:sp>
          <p:sp>
            <p:nvSpPr>
              <p:cNvPr id="42092" name="Text Box 21"/>
              <p:cNvSpPr txBox="1">
                <a:spLocks noChangeArrowheads="1"/>
              </p:cNvSpPr>
              <p:nvPr/>
            </p:nvSpPr>
            <p:spPr bwMode="auto">
              <a:xfrm>
                <a:off x="3072" y="356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3</a:t>
                </a:r>
              </a:p>
            </p:txBody>
          </p:sp>
          <p:sp>
            <p:nvSpPr>
              <p:cNvPr id="42093" name="Text Box 22"/>
              <p:cNvSpPr txBox="1">
                <a:spLocks noChangeArrowheads="1"/>
              </p:cNvSpPr>
              <p:nvPr/>
            </p:nvSpPr>
            <p:spPr bwMode="auto">
              <a:xfrm>
                <a:off x="3548" y="356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4</a:t>
                </a:r>
              </a:p>
            </p:txBody>
          </p:sp>
          <p:sp>
            <p:nvSpPr>
              <p:cNvPr id="42094" name="Text Box 23"/>
              <p:cNvSpPr txBox="1">
                <a:spLocks noChangeArrowheads="1"/>
              </p:cNvSpPr>
              <p:nvPr/>
            </p:nvSpPr>
            <p:spPr bwMode="auto">
              <a:xfrm>
                <a:off x="4032" y="356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5</a:t>
                </a:r>
              </a:p>
            </p:txBody>
          </p:sp>
        </p:grpSp>
        <p:sp>
          <p:nvSpPr>
            <p:cNvPr id="42081" name="Line 24"/>
            <p:cNvSpPr>
              <a:spLocks noChangeShapeType="1"/>
            </p:cNvSpPr>
            <p:nvPr/>
          </p:nvSpPr>
          <p:spPr bwMode="auto">
            <a:xfrm>
              <a:off x="1728" y="3504"/>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1993" name="Rectangle 25"/>
          <p:cNvSpPr>
            <a:spLocks noChangeArrowheads="1"/>
          </p:cNvSpPr>
          <p:nvPr/>
        </p:nvSpPr>
        <p:spPr bwMode="auto">
          <a:xfrm>
            <a:off x="2057400" y="2971800"/>
            <a:ext cx="3468688" cy="166688"/>
          </a:xfrm>
          <a:prstGeom prst="rect">
            <a:avLst/>
          </a:prstGeom>
          <a:solidFill>
            <a:srgbClr val="FF0000"/>
          </a:solidFill>
          <a:ln w="9525">
            <a:solidFill>
              <a:schemeClr val="tx1"/>
            </a:solidFill>
            <a:miter lim="800000"/>
            <a:headEnd/>
            <a:tailEnd/>
          </a:ln>
        </p:spPr>
        <p:txBody>
          <a:bodyPr wrap="none" anchor="ctr"/>
          <a:lstStyle/>
          <a:p>
            <a:endParaRPr lang="en-US" sz="2400" u="none"/>
          </a:p>
        </p:txBody>
      </p:sp>
      <p:grpSp>
        <p:nvGrpSpPr>
          <p:cNvPr id="41994" name="Group 26"/>
          <p:cNvGrpSpPr>
            <a:grpSpLocks/>
          </p:cNvGrpSpPr>
          <p:nvPr/>
        </p:nvGrpSpPr>
        <p:grpSpPr bwMode="auto">
          <a:xfrm>
            <a:off x="1905000" y="1538288"/>
            <a:ext cx="4343400" cy="671512"/>
            <a:chOff x="1632" y="1392"/>
            <a:chExt cx="2736" cy="423"/>
          </a:xfrm>
        </p:grpSpPr>
        <p:sp>
          <p:nvSpPr>
            <p:cNvPr id="42066" name="Rectangle 27"/>
            <p:cNvSpPr>
              <a:spLocks noChangeArrowheads="1"/>
            </p:cNvSpPr>
            <p:nvPr/>
          </p:nvSpPr>
          <p:spPr bwMode="auto">
            <a:xfrm>
              <a:off x="1632" y="1392"/>
              <a:ext cx="2736" cy="384"/>
            </a:xfrm>
            <a:prstGeom prst="rect">
              <a:avLst/>
            </a:prstGeom>
            <a:solidFill>
              <a:srgbClr val="FFFF99">
                <a:alpha val="43137"/>
              </a:srgbClr>
            </a:solidFill>
            <a:ln w="9525">
              <a:solidFill>
                <a:schemeClr val="tx1"/>
              </a:solidFill>
              <a:miter lim="800000"/>
              <a:headEnd/>
              <a:tailEnd/>
            </a:ln>
          </p:spPr>
          <p:txBody>
            <a:bodyPr wrap="none" anchor="ctr"/>
            <a:lstStyle/>
            <a:p>
              <a:endParaRPr lang="en-US" sz="2400" u="none"/>
            </a:p>
          </p:txBody>
        </p:sp>
        <p:sp>
          <p:nvSpPr>
            <p:cNvPr id="42067" name="Line 28"/>
            <p:cNvSpPr>
              <a:spLocks noChangeShapeType="1"/>
            </p:cNvSpPr>
            <p:nvPr/>
          </p:nvSpPr>
          <p:spPr bwMode="auto">
            <a:xfrm>
              <a:off x="3648" y="1392"/>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68" name="Line 29"/>
            <p:cNvSpPr>
              <a:spLocks noChangeShapeType="1"/>
            </p:cNvSpPr>
            <p:nvPr/>
          </p:nvSpPr>
          <p:spPr bwMode="auto">
            <a:xfrm>
              <a:off x="3168" y="1392"/>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69" name="Line 30"/>
            <p:cNvSpPr>
              <a:spLocks noChangeShapeType="1"/>
            </p:cNvSpPr>
            <p:nvPr/>
          </p:nvSpPr>
          <p:spPr bwMode="auto">
            <a:xfrm>
              <a:off x="4128" y="1392"/>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70" name="Line 31"/>
            <p:cNvSpPr>
              <a:spLocks noChangeShapeType="1"/>
            </p:cNvSpPr>
            <p:nvPr/>
          </p:nvSpPr>
          <p:spPr bwMode="auto">
            <a:xfrm>
              <a:off x="2688" y="1392"/>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71" name="Line 32"/>
            <p:cNvSpPr>
              <a:spLocks noChangeShapeType="1"/>
            </p:cNvSpPr>
            <p:nvPr/>
          </p:nvSpPr>
          <p:spPr bwMode="auto">
            <a:xfrm>
              <a:off x="2208" y="1392"/>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72" name="Text Box 33"/>
            <p:cNvSpPr txBox="1">
              <a:spLocks noChangeArrowheads="1"/>
            </p:cNvSpPr>
            <p:nvPr/>
          </p:nvSpPr>
          <p:spPr bwMode="auto">
            <a:xfrm>
              <a:off x="1632" y="1584"/>
              <a:ext cx="3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cm</a:t>
              </a:r>
            </a:p>
          </p:txBody>
        </p:sp>
        <p:sp>
          <p:nvSpPr>
            <p:cNvPr id="42073" name="Text Box 34"/>
            <p:cNvSpPr txBox="1">
              <a:spLocks noChangeArrowheads="1"/>
            </p:cNvSpPr>
            <p:nvPr/>
          </p:nvSpPr>
          <p:spPr bwMode="auto">
            <a:xfrm>
              <a:off x="1632" y="148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0</a:t>
              </a:r>
            </a:p>
          </p:txBody>
        </p:sp>
        <p:sp>
          <p:nvSpPr>
            <p:cNvPr id="42074" name="Text Box 35"/>
            <p:cNvSpPr txBox="1">
              <a:spLocks noChangeArrowheads="1"/>
            </p:cNvSpPr>
            <p:nvPr/>
          </p:nvSpPr>
          <p:spPr bwMode="auto">
            <a:xfrm>
              <a:off x="2112" y="144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1</a:t>
              </a:r>
            </a:p>
          </p:txBody>
        </p:sp>
        <p:sp>
          <p:nvSpPr>
            <p:cNvPr id="42075" name="Text Box 36"/>
            <p:cNvSpPr txBox="1">
              <a:spLocks noChangeArrowheads="1"/>
            </p:cNvSpPr>
            <p:nvPr/>
          </p:nvSpPr>
          <p:spPr bwMode="auto">
            <a:xfrm>
              <a:off x="2588" y="144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2</a:t>
              </a:r>
            </a:p>
          </p:txBody>
        </p:sp>
        <p:sp>
          <p:nvSpPr>
            <p:cNvPr id="42076" name="Text Box 37"/>
            <p:cNvSpPr txBox="1">
              <a:spLocks noChangeArrowheads="1"/>
            </p:cNvSpPr>
            <p:nvPr/>
          </p:nvSpPr>
          <p:spPr bwMode="auto">
            <a:xfrm>
              <a:off x="3072" y="144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3</a:t>
              </a:r>
            </a:p>
          </p:txBody>
        </p:sp>
        <p:sp>
          <p:nvSpPr>
            <p:cNvPr id="42077" name="Text Box 38"/>
            <p:cNvSpPr txBox="1">
              <a:spLocks noChangeArrowheads="1"/>
            </p:cNvSpPr>
            <p:nvPr/>
          </p:nvSpPr>
          <p:spPr bwMode="auto">
            <a:xfrm>
              <a:off x="3548" y="144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4</a:t>
              </a:r>
            </a:p>
          </p:txBody>
        </p:sp>
        <p:sp>
          <p:nvSpPr>
            <p:cNvPr id="42078" name="Text Box 39"/>
            <p:cNvSpPr txBox="1">
              <a:spLocks noChangeArrowheads="1"/>
            </p:cNvSpPr>
            <p:nvPr/>
          </p:nvSpPr>
          <p:spPr bwMode="auto">
            <a:xfrm>
              <a:off x="4032" y="144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5</a:t>
              </a:r>
            </a:p>
          </p:txBody>
        </p:sp>
        <p:sp>
          <p:nvSpPr>
            <p:cNvPr id="42079" name="Line 40"/>
            <p:cNvSpPr>
              <a:spLocks noChangeShapeType="1"/>
            </p:cNvSpPr>
            <p:nvPr/>
          </p:nvSpPr>
          <p:spPr bwMode="auto">
            <a:xfrm>
              <a:off x="1728" y="1392"/>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1995" name="Group 41"/>
          <p:cNvGrpSpPr>
            <a:grpSpLocks/>
          </p:cNvGrpSpPr>
          <p:nvPr/>
        </p:nvGrpSpPr>
        <p:grpSpPr bwMode="auto">
          <a:xfrm>
            <a:off x="1905000" y="3138488"/>
            <a:ext cx="4343400" cy="685800"/>
            <a:chOff x="1632" y="2400"/>
            <a:chExt cx="2736" cy="432"/>
          </a:xfrm>
        </p:grpSpPr>
        <p:grpSp>
          <p:nvGrpSpPr>
            <p:cNvPr id="41996" name="Group 42"/>
            <p:cNvGrpSpPr>
              <a:grpSpLocks/>
            </p:cNvGrpSpPr>
            <p:nvPr/>
          </p:nvGrpSpPr>
          <p:grpSpPr bwMode="auto">
            <a:xfrm>
              <a:off x="1632" y="2400"/>
              <a:ext cx="2736" cy="432"/>
              <a:chOff x="1632" y="2400"/>
              <a:chExt cx="2736" cy="432"/>
            </a:xfrm>
          </p:grpSpPr>
          <p:sp>
            <p:nvSpPr>
              <p:cNvPr id="41998" name="Rectangle 43"/>
              <p:cNvSpPr>
                <a:spLocks noChangeArrowheads="1"/>
              </p:cNvSpPr>
              <p:nvPr/>
            </p:nvSpPr>
            <p:spPr bwMode="auto">
              <a:xfrm>
                <a:off x="1632" y="2400"/>
                <a:ext cx="2736" cy="393"/>
              </a:xfrm>
              <a:prstGeom prst="rect">
                <a:avLst/>
              </a:prstGeom>
              <a:solidFill>
                <a:srgbClr val="FFFF99">
                  <a:alpha val="43137"/>
                </a:srgbClr>
              </a:solidFill>
              <a:ln w="9525">
                <a:solidFill>
                  <a:schemeClr val="tx1"/>
                </a:solidFill>
                <a:miter lim="800000"/>
                <a:headEnd/>
                <a:tailEnd/>
              </a:ln>
            </p:spPr>
            <p:txBody>
              <a:bodyPr wrap="none" anchor="ctr"/>
              <a:lstStyle/>
              <a:p>
                <a:endParaRPr lang="en-US" sz="2400" u="none"/>
              </a:p>
            </p:txBody>
          </p:sp>
          <p:sp>
            <p:nvSpPr>
              <p:cNvPr id="41999" name="Line 44"/>
              <p:cNvSpPr>
                <a:spLocks noChangeShapeType="1"/>
              </p:cNvSpPr>
              <p:nvPr/>
            </p:nvSpPr>
            <p:spPr bwMode="auto">
              <a:xfrm>
                <a:off x="3648" y="2409"/>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0" name="Line 45"/>
              <p:cNvSpPr>
                <a:spLocks noChangeShapeType="1"/>
              </p:cNvSpPr>
              <p:nvPr/>
            </p:nvSpPr>
            <p:spPr bwMode="auto">
              <a:xfrm>
                <a:off x="3168" y="2409"/>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1" name="Line 46"/>
              <p:cNvSpPr>
                <a:spLocks noChangeShapeType="1"/>
              </p:cNvSpPr>
              <p:nvPr/>
            </p:nvSpPr>
            <p:spPr bwMode="auto">
              <a:xfrm>
                <a:off x="4128" y="2409"/>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2" name="Line 47"/>
              <p:cNvSpPr>
                <a:spLocks noChangeShapeType="1"/>
              </p:cNvSpPr>
              <p:nvPr/>
            </p:nvSpPr>
            <p:spPr bwMode="auto">
              <a:xfrm>
                <a:off x="2688" y="2409"/>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3" name="Line 48"/>
              <p:cNvSpPr>
                <a:spLocks noChangeShapeType="1"/>
              </p:cNvSpPr>
              <p:nvPr/>
            </p:nvSpPr>
            <p:spPr bwMode="auto">
              <a:xfrm>
                <a:off x="2208" y="2409"/>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4" name="Text Box 49"/>
              <p:cNvSpPr txBox="1">
                <a:spLocks noChangeArrowheads="1"/>
              </p:cNvSpPr>
              <p:nvPr/>
            </p:nvSpPr>
            <p:spPr bwMode="auto">
              <a:xfrm>
                <a:off x="1632" y="2601"/>
                <a:ext cx="3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cm</a:t>
                </a:r>
              </a:p>
            </p:txBody>
          </p:sp>
          <p:sp>
            <p:nvSpPr>
              <p:cNvPr id="42005" name="Text Box 50"/>
              <p:cNvSpPr txBox="1">
                <a:spLocks noChangeArrowheads="1"/>
              </p:cNvSpPr>
              <p:nvPr/>
            </p:nvSpPr>
            <p:spPr bwMode="auto">
              <a:xfrm>
                <a:off x="1632" y="250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0</a:t>
                </a:r>
              </a:p>
            </p:txBody>
          </p:sp>
          <p:sp>
            <p:nvSpPr>
              <p:cNvPr id="42006" name="Text Box 51"/>
              <p:cNvSpPr txBox="1">
                <a:spLocks noChangeArrowheads="1"/>
              </p:cNvSpPr>
              <p:nvPr/>
            </p:nvSpPr>
            <p:spPr bwMode="auto">
              <a:xfrm>
                <a:off x="2112" y="245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1</a:t>
                </a:r>
              </a:p>
            </p:txBody>
          </p:sp>
          <p:sp>
            <p:nvSpPr>
              <p:cNvPr id="42007" name="Text Box 52"/>
              <p:cNvSpPr txBox="1">
                <a:spLocks noChangeArrowheads="1"/>
              </p:cNvSpPr>
              <p:nvPr/>
            </p:nvSpPr>
            <p:spPr bwMode="auto">
              <a:xfrm>
                <a:off x="2588" y="245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2</a:t>
                </a:r>
              </a:p>
            </p:txBody>
          </p:sp>
          <p:sp>
            <p:nvSpPr>
              <p:cNvPr id="42008" name="Text Box 53"/>
              <p:cNvSpPr txBox="1">
                <a:spLocks noChangeArrowheads="1"/>
              </p:cNvSpPr>
              <p:nvPr/>
            </p:nvSpPr>
            <p:spPr bwMode="auto">
              <a:xfrm>
                <a:off x="3072" y="245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3</a:t>
                </a:r>
              </a:p>
            </p:txBody>
          </p:sp>
          <p:sp>
            <p:nvSpPr>
              <p:cNvPr id="42009" name="Text Box 54"/>
              <p:cNvSpPr txBox="1">
                <a:spLocks noChangeArrowheads="1"/>
              </p:cNvSpPr>
              <p:nvPr/>
            </p:nvSpPr>
            <p:spPr bwMode="auto">
              <a:xfrm>
                <a:off x="3548" y="245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4</a:t>
                </a:r>
              </a:p>
            </p:txBody>
          </p:sp>
          <p:sp>
            <p:nvSpPr>
              <p:cNvPr id="42010" name="Text Box 55"/>
              <p:cNvSpPr txBox="1">
                <a:spLocks noChangeArrowheads="1"/>
              </p:cNvSpPr>
              <p:nvPr/>
            </p:nvSpPr>
            <p:spPr bwMode="auto">
              <a:xfrm>
                <a:off x="4032" y="245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5</a:t>
                </a:r>
              </a:p>
            </p:txBody>
          </p:sp>
          <p:grpSp>
            <p:nvGrpSpPr>
              <p:cNvPr id="42011" name="Group 56"/>
              <p:cNvGrpSpPr>
                <a:grpSpLocks/>
              </p:cNvGrpSpPr>
              <p:nvPr/>
            </p:nvGrpSpPr>
            <p:grpSpPr bwMode="auto">
              <a:xfrm>
                <a:off x="3216" y="2400"/>
                <a:ext cx="384" cy="96"/>
                <a:chOff x="240" y="2400"/>
                <a:chExt cx="384" cy="96"/>
              </a:xfrm>
            </p:grpSpPr>
            <p:sp>
              <p:nvSpPr>
                <p:cNvPr id="42057" name="Line 57"/>
                <p:cNvSpPr>
                  <a:spLocks noChangeShapeType="1"/>
                </p:cNvSpPr>
                <p:nvPr/>
              </p:nvSpPr>
              <p:spPr bwMode="auto">
                <a:xfrm>
                  <a:off x="288"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58" name="Line 58"/>
                <p:cNvSpPr>
                  <a:spLocks noChangeShapeType="1"/>
                </p:cNvSpPr>
                <p:nvPr/>
              </p:nvSpPr>
              <p:spPr bwMode="auto">
                <a:xfrm>
                  <a:off x="384"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59" name="Line 59"/>
                <p:cNvSpPr>
                  <a:spLocks noChangeShapeType="1"/>
                </p:cNvSpPr>
                <p:nvPr/>
              </p:nvSpPr>
              <p:spPr bwMode="auto">
                <a:xfrm>
                  <a:off x="480"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60" name="Line 60"/>
                <p:cNvSpPr>
                  <a:spLocks noChangeShapeType="1"/>
                </p:cNvSpPr>
                <p:nvPr/>
              </p:nvSpPr>
              <p:spPr bwMode="auto">
                <a:xfrm>
                  <a:off x="576"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61" name="Line 61"/>
                <p:cNvSpPr>
                  <a:spLocks noChangeShapeType="1"/>
                </p:cNvSpPr>
                <p:nvPr/>
              </p:nvSpPr>
              <p:spPr bwMode="auto">
                <a:xfrm>
                  <a:off x="240"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62" name="Line 62"/>
                <p:cNvSpPr>
                  <a:spLocks noChangeShapeType="1"/>
                </p:cNvSpPr>
                <p:nvPr/>
              </p:nvSpPr>
              <p:spPr bwMode="auto">
                <a:xfrm>
                  <a:off x="336"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63" name="Line 63"/>
                <p:cNvSpPr>
                  <a:spLocks noChangeShapeType="1"/>
                </p:cNvSpPr>
                <p:nvPr/>
              </p:nvSpPr>
              <p:spPr bwMode="auto">
                <a:xfrm>
                  <a:off x="432" y="2400"/>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64" name="Line 64"/>
                <p:cNvSpPr>
                  <a:spLocks noChangeShapeType="1"/>
                </p:cNvSpPr>
                <p:nvPr/>
              </p:nvSpPr>
              <p:spPr bwMode="auto">
                <a:xfrm>
                  <a:off x="528"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65" name="Line 65"/>
                <p:cNvSpPr>
                  <a:spLocks noChangeShapeType="1"/>
                </p:cNvSpPr>
                <p:nvPr/>
              </p:nvSpPr>
              <p:spPr bwMode="auto">
                <a:xfrm>
                  <a:off x="624"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2012" name="Group 66"/>
              <p:cNvGrpSpPr>
                <a:grpSpLocks/>
              </p:cNvGrpSpPr>
              <p:nvPr/>
            </p:nvGrpSpPr>
            <p:grpSpPr bwMode="auto">
              <a:xfrm>
                <a:off x="1776" y="2400"/>
                <a:ext cx="384" cy="96"/>
                <a:chOff x="240" y="2400"/>
                <a:chExt cx="384" cy="96"/>
              </a:xfrm>
            </p:grpSpPr>
            <p:sp>
              <p:nvSpPr>
                <p:cNvPr id="42048" name="Line 67"/>
                <p:cNvSpPr>
                  <a:spLocks noChangeShapeType="1"/>
                </p:cNvSpPr>
                <p:nvPr/>
              </p:nvSpPr>
              <p:spPr bwMode="auto">
                <a:xfrm>
                  <a:off x="288"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49" name="Line 68"/>
                <p:cNvSpPr>
                  <a:spLocks noChangeShapeType="1"/>
                </p:cNvSpPr>
                <p:nvPr/>
              </p:nvSpPr>
              <p:spPr bwMode="auto">
                <a:xfrm>
                  <a:off x="384"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50" name="Line 69"/>
                <p:cNvSpPr>
                  <a:spLocks noChangeShapeType="1"/>
                </p:cNvSpPr>
                <p:nvPr/>
              </p:nvSpPr>
              <p:spPr bwMode="auto">
                <a:xfrm>
                  <a:off x="480"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51" name="Line 70"/>
                <p:cNvSpPr>
                  <a:spLocks noChangeShapeType="1"/>
                </p:cNvSpPr>
                <p:nvPr/>
              </p:nvSpPr>
              <p:spPr bwMode="auto">
                <a:xfrm>
                  <a:off x="576"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52" name="Line 71"/>
                <p:cNvSpPr>
                  <a:spLocks noChangeShapeType="1"/>
                </p:cNvSpPr>
                <p:nvPr/>
              </p:nvSpPr>
              <p:spPr bwMode="auto">
                <a:xfrm>
                  <a:off x="240"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53" name="Line 72"/>
                <p:cNvSpPr>
                  <a:spLocks noChangeShapeType="1"/>
                </p:cNvSpPr>
                <p:nvPr/>
              </p:nvSpPr>
              <p:spPr bwMode="auto">
                <a:xfrm>
                  <a:off x="336"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54" name="Line 73"/>
                <p:cNvSpPr>
                  <a:spLocks noChangeShapeType="1"/>
                </p:cNvSpPr>
                <p:nvPr/>
              </p:nvSpPr>
              <p:spPr bwMode="auto">
                <a:xfrm>
                  <a:off x="432" y="2400"/>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55" name="Line 74"/>
                <p:cNvSpPr>
                  <a:spLocks noChangeShapeType="1"/>
                </p:cNvSpPr>
                <p:nvPr/>
              </p:nvSpPr>
              <p:spPr bwMode="auto">
                <a:xfrm>
                  <a:off x="528"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56" name="Line 75"/>
                <p:cNvSpPr>
                  <a:spLocks noChangeShapeType="1"/>
                </p:cNvSpPr>
                <p:nvPr/>
              </p:nvSpPr>
              <p:spPr bwMode="auto">
                <a:xfrm>
                  <a:off x="624"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2013" name="Group 76"/>
              <p:cNvGrpSpPr>
                <a:grpSpLocks/>
              </p:cNvGrpSpPr>
              <p:nvPr/>
            </p:nvGrpSpPr>
            <p:grpSpPr bwMode="auto">
              <a:xfrm>
                <a:off x="2256" y="2400"/>
                <a:ext cx="384" cy="96"/>
                <a:chOff x="240" y="2400"/>
                <a:chExt cx="384" cy="96"/>
              </a:xfrm>
            </p:grpSpPr>
            <p:sp>
              <p:nvSpPr>
                <p:cNvPr id="42039" name="Line 77"/>
                <p:cNvSpPr>
                  <a:spLocks noChangeShapeType="1"/>
                </p:cNvSpPr>
                <p:nvPr/>
              </p:nvSpPr>
              <p:spPr bwMode="auto">
                <a:xfrm>
                  <a:off x="288"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40" name="Line 78"/>
                <p:cNvSpPr>
                  <a:spLocks noChangeShapeType="1"/>
                </p:cNvSpPr>
                <p:nvPr/>
              </p:nvSpPr>
              <p:spPr bwMode="auto">
                <a:xfrm>
                  <a:off x="384"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41" name="Line 79"/>
                <p:cNvSpPr>
                  <a:spLocks noChangeShapeType="1"/>
                </p:cNvSpPr>
                <p:nvPr/>
              </p:nvSpPr>
              <p:spPr bwMode="auto">
                <a:xfrm>
                  <a:off x="480"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42" name="Line 80"/>
                <p:cNvSpPr>
                  <a:spLocks noChangeShapeType="1"/>
                </p:cNvSpPr>
                <p:nvPr/>
              </p:nvSpPr>
              <p:spPr bwMode="auto">
                <a:xfrm>
                  <a:off x="576"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43" name="Line 81"/>
                <p:cNvSpPr>
                  <a:spLocks noChangeShapeType="1"/>
                </p:cNvSpPr>
                <p:nvPr/>
              </p:nvSpPr>
              <p:spPr bwMode="auto">
                <a:xfrm>
                  <a:off x="240"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44" name="Line 82"/>
                <p:cNvSpPr>
                  <a:spLocks noChangeShapeType="1"/>
                </p:cNvSpPr>
                <p:nvPr/>
              </p:nvSpPr>
              <p:spPr bwMode="auto">
                <a:xfrm>
                  <a:off x="336"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45" name="Line 83"/>
                <p:cNvSpPr>
                  <a:spLocks noChangeShapeType="1"/>
                </p:cNvSpPr>
                <p:nvPr/>
              </p:nvSpPr>
              <p:spPr bwMode="auto">
                <a:xfrm>
                  <a:off x="432" y="2400"/>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46" name="Line 84"/>
                <p:cNvSpPr>
                  <a:spLocks noChangeShapeType="1"/>
                </p:cNvSpPr>
                <p:nvPr/>
              </p:nvSpPr>
              <p:spPr bwMode="auto">
                <a:xfrm>
                  <a:off x="528"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47" name="Line 85"/>
                <p:cNvSpPr>
                  <a:spLocks noChangeShapeType="1"/>
                </p:cNvSpPr>
                <p:nvPr/>
              </p:nvSpPr>
              <p:spPr bwMode="auto">
                <a:xfrm>
                  <a:off x="624"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2014" name="Group 86"/>
              <p:cNvGrpSpPr>
                <a:grpSpLocks/>
              </p:cNvGrpSpPr>
              <p:nvPr/>
            </p:nvGrpSpPr>
            <p:grpSpPr bwMode="auto">
              <a:xfrm>
                <a:off x="2736" y="2400"/>
                <a:ext cx="384" cy="96"/>
                <a:chOff x="240" y="2400"/>
                <a:chExt cx="384" cy="96"/>
              </a:xfrm>
            </p:grpSpPr>
            <p:sp>
              <p:nvSpPr>
                <p:cNvPr id="42030" name="Line 87"/>
                <p:cNvSpPr>
                  <a:spLocks noChangeShapeType="1"/>
                </p:cNvSpPr>
                <p:nvPr/>
              </p:nvSpPr>
              <p:spPr bwMode="auto">
                <a:xfrm>
                  <a:off x="288"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31" name="Line 88"/>
                <p:cNvSpPr>
                  <a:spLocks noChangeShapeType="1"/>
                </p:cNvSpPr>
                <p:nvPr/>
              </p:nvSpPr>
              <p:spPr bwMode="auto">
                <a:xfrm>
                  <a:off x="384"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32" name="Line 89"/>
                <p:cNvSpPr>
                  <a:spLocks noChangeShapeType="1"/>
                </p:cNvSpPr>
                <p:nvPr/>
              </p:nvSpPr>
              <p:spPr bwMode="auto">
                <a:xfrm>
                  <a:off x="480"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33" name="Line 90"/>
                <p:cNvSpPr>
                  <a:spLocks noChangeShapeType="1"/>
                </p:cNvSpPr>
                <p:nvPr/>
              </p:nvSpPr>
              <p:spPr bwMode="auto">
                <a:xfrm>
                  <a:off x="576"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34" name="Line 91"/>
                <p:cNvSpPr>
                  <a:spLocks noChangeShapeType="1"/>
                </p:cNvSpPr>
                <p:nvPr/>
              </p:nvSpPr>
              <p:spPr bwMode="auto">
                <a:xfrm>
                  <a:off x="240"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35" name="Line 92"/>
                <p:cNvSpPr>
                  <a:spLocks noChangeShapeType="1"/>
                </p:cNvSpPr>
                <p:nvPr/>
              </p:nvSpPr>
              <p:spPr bwMode="auto">
                <a:xfrm>
                  <a:off x="336"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36" name="Line 93"/>
                <p:cNvSpPr>
                  <a:spLocks noChangeShapeType="1"/>
                </p:cNvSpPr>
                <p:nvPr/>
              </p:nvSpPr>
              <p:spPr bwMode="auto">
                <a:xfrm>
                  <a:off x="432" y="2400"/>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37" name="Line 94"/>
                <p:cNvSpPr>
                  <a:spLocks noChangeShapeType="1"/>
                </p:cNvSpPr>
                <p:nvPr/>
              </p:nvSpPr>
              <p:spPr bwMode="auto">
                <a:xfrm>
                  <a:off x="528"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38" name="Line 95"/>
                <p:cNvSpPr>
                  <a:spLocks noChangeShapeType="1"/>
                </p:cNvSpPr>
                <p:nvPr/>
              </p:nvSpPr>
              <p:spPr bwMode="auto">
                <a:xfrm>
                  <a:off x="624"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2015" name="Group 96"/>
              <p:cNvGrpSpPr>
                <a:grpSpLocks/>
              </p:cNvGrpSpPr>
              <p:nvPr/>
            </p:nvGrpSpPr>
            <p:grpSpPr bwMode="auto">
              <a:xfrm>
                <a:off x="3696" y="2400"/>
                <a:ext cx="384" cy="96"/>
                <a:chOff x="240" y="2400"/>
                <a:chExt cx="384" cy="96"/>
              </a:xfrm>
            </p:grpSpPr>
            <p:sp>
              <p:nvSpPr>
                <p:cNvPr id="42021" name="Line 97"/>
                <p:cNvSpPr>
                  <a:spLocks noChangeShapeType="1"/>
                </p:cNvSpPr>
                <p:nvPr/>
              </p:nvSpPr>
              <p:spPr bwMode="auto">
                <a:xfrm>
                  <a:off x="288"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22" name="Line 98"/>
                <p:cNvSpPr>
                  <a:spLocks noChangeShapeType="1"/>
                </p:cNvSpPr>
                <p:nvPr/>
              </p:nvSpPr>
              <p:spPr bwMode="auto">
                <a:xfrm>
                  <a:off x="384"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23" name="Line 99"/>
                <p:cNvSpPr>
                  <a:spLocks noChangeShapeType="1"/>
                </p:cNvSpPr>
                <p:nvPr/>
              </p:nvSpPr>
              <p:spPr bwMode="auto">
                <a:xfrm>
                  <a:off x="480"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24" name="Line 100"/>
                <p:cNvSpPr>
                  <a:spLocks noChangeShapeType="1"/>
                </p:cNvSpPr>
                <p:nvPr/>
              </p:nvSpPr>
              <p:spPr bwMode="auto">
                <a:xfrm>
                  <a:off x="576"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25" name="Line 101"/>
                <p:cNvSpPr>
                  <a:spLocks noChangeShapeType="1"/>
                </p:cNvSpPr>
                <p:nvPr/>
              </p:nvSpPr>
              <p:spPr bwMode="auto">
                <a:xfrm>
                  <a:off x="240"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26" name="Line 102"/>
                <p:cNvSpPr>
                  <a:spLocks noChangeShapeType="1"/>
                </p:cNvSpPr>
                <p:nvPr/>
              </p:nvSpPr>
              <p:spPr bwMode="auto">
                <a:xfrm>
                  <a:off x="336"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27" name="Line 103"/>
                <p:cNvSpPr>
                  <a:spLocks noChangeShapeType="1"/>
                </p:cNvSpPr>
                <p:nvPr/>
              </p:nvSpPr>
              <p:spPr bwMode="auto">
                <a:xfrm>
                  <a:off x="432" y="2400"/>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28" name="Line 104"/>
                <p:cNvSpPr>
                  <a:spLocks noChangeShapeType="1"/>
                </p:cNvSpPr>
                <p:nvPr/>
              </p:nvSpPr>
              <p:spPr bwMode="auto">
                <a:xfrm>
                  <a:off x="528"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29" name="Line 105"/>
                <p:cNvSpPr>
                  <a:spLocks noChangeShapeType="1"/>
                </p:cNvSpPr>
                <p:nvPr/>
              </p:nvSpPr>
              <p:spPr bwMode="auto">
                <a:xfrm>
                  <a:off x="624"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2016" name="Line 106"/>
              <p:cNvSpPr>
                <a:spLocks noChangeShapeType="1"/>
              </p:cNvSpPr>
              <p:nvPr/>
            </p:nvSpPr>
            <p:spPr bwMode="auto">
              <a:xfrm>
                <a:off x="4224"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17" name="Line 107"/>
              <p:cNvSpPr>
                <a:spLocks noChangeShapeType="1"/>
              </p:cNvSpPr>
              <p:nvPr/>
            </p:nvSpPr>
            <p:spPr bwMode="auto">
              <a:xfrm>
                <a:off x="4320"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18" name="Line 108"/>
              <p:cNvSpPr>
                <a:spLocks noChangeShapeType="1"/>
              </p:cNvSpPr>
              <p:nvPr/>
            </p:nvSpPr>
            <p:spPr bwMode="auto">
              <a:xfrm>
                <a:off x="4176"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19" name="Line 109"/>
              <p:cNvSpPr>
                <a:spLocks noChangeShapeType="1"/>
              </p:cNvSpPr>
              <p:nvPr/>
            </p:nvSpPr>
            <p:spPr bwMode="auto">
              <a:xfrm>
                <a:off x="4272" y="2400"/>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20" name="Line 110"/>
              <p:cNvSpPr>
                <a:spLocks noChangeShapeType="1"/>
              </p:cNvSpPr>
              <p:nvPr/>
            </p:nvSpPr>
            <p:spPr bwMode="auto">
              <a:xfrm>
                <a:off x="4368" y="2400"/>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1997" name="Line 111"/>
            <p:cNvSpPr>
              <a:spLocks noChangeShapeType="1"/>
            </p:cNvSpPr>
            <p:nvPr/>
          </p:nvSpPr>
          <p:spPr bwMode="auto">
            <a:xfrm>
              <a:off x="1728" y="2400"/>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40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p:bldP spid="4198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9162" y="0"/>
            <a:ext cx="7386638" cy="838200"/>
          </a:xfrm>
        </p:spPr>
        <p:txBody>
          <a:bodyPr/>
          <a:lstStyle/>
          <a:p>
            <a:pPr eaLnBrk="1" hangingPunct="1"/>
            <a:r>
              <a:rPr lang="en-US" sz="4000" u="sng" dirty="0" smtClean="0"/>
              <a:t>Precision vs. Accuracy</a:t>
            </a:r>
          </a:p>
        </p:txBody>
      </p:sp>
      <p:sp>
        <p:nvSpPr>
          <p:cNvPr id="43011" name="Rectangle 3"/>
          <p:cNvSpPr>
            <a:spLocks noGrp="1" noChangeArrowheads="1"/>
          </p:cNvSpPr>
          <p:nvPr>
            <p:ph type="body" sz="half" idx="1"/>
          </p:nvPr>
        </p:nvSpPr>
        <p:spPr>
          <a:xfrm>
            <a:off x="609600" y="914400"/>
            <a:ext cx="8001000" cy="1295400"/>
          </a:xfrm>
        </p:spPr>
        <p:txBody>
          <a:bodyPr/>
          <a:lstStyle/>
          <a:p>
            <a:pPr eaLnBrk="1" hangingPunct="1">
              <a:lnSpc>
                <a:spcPct val="80000"/>
              </a:lnSpc>
            </a:pPr>
            <a:r>
              <a:rPr lang="en-US" sz="2200" u="sng" smtClean="0"/>
              <a:t>Precision</a:t>
            </a:r>
            <a:r>
              <a:rPr lang="en-US" sz="2200" smtClean="0"/>
              <a:t> (reproducibility) – refers to how close the measurements in a series are to each other</a:t>
            </a:r>
          </a:p>
          <a:p>
            <a:pPr eaLnBrk="1" hangingPunct="1">
              <a:lnSpc>
                <a:spcPct val="80000"/>
              </a:lnSpc>
            </a:pPr>
            <a:r>
              <a:rPr lang="en-US" sz="2200" u="sng" smtClean="0"/>
              <a:t>Accuracy</a:t>
            </a:r>
            <a:r>
              <a:rPr lang="en-US" sz="2200" smtClean="0"/>
              <a:t> – refers to how close a measurement is to the actual value</a:t>
            </a:r>
          </a:p>
          <a:p>
            <a:pPr eaLnBrk="1" hangingPunct="1">
              <a:lnSpc>
                <a:spcPct val="80000"/>
              </a:lnSpc>
              <a:buFontTx/>
              <a:buNone/>
            </a:pPr>
            <a:endParaRPr lang="en-US" sz="2200" smtClean="0"/>
          </a:p>
        </p:txBody>
      </p:sp>
      <p:grpSp>
        <p:nvGrpSpPr>
          <p:cNvPr id="43012" name="Group 162"/>
          <p:cNvGrpSpPr>
            <a:grpSpLocks/>
          </p:cNvGrpSpPr>
          <p:nvPr/>
        </p:nvGrpSpPr>
        <p:grpSpPr bwMode="auto">
          <a:xfrm>
            <a:off x="1276350" y="2514600"/>
            <a:ext cx="6843713" cy="3255963"/>
            <a:chOff x="804" y="1059"/>
            <a:chExt cx="4311" cy="2051"/>
          </a:xfrm>
        </p:grpSpPr>
        <p:grpSp>
          <p:nvGrpSpPr>
            <p:cNvPr id="43013" name="Group 166"/>
            <p:cNvGrpSpPr>
              <a:grpSpLocks/>
            </p:cNvGrpSpPr>
            <p:nvPr/>
          </p:nvGrpSpPr>
          <p:grpSpPr bwMode="auto">
            <a:xfrm>
              <a:off x="3793" y="1152"/>
              <a:ext cx="963" cy="1651"/>
              <a:chOff x="3793" y="1354"/>
              <a:chExt cx="963" cy="1651"/>
            </a:xfrm>
          </p:grpSpPr>
          <p:sp>
            <p:nvSpPr>
              <p:cNvPr id="43149" name="Oval 150"/>
              <p:cNvSpPr>
                <a:spLocks noChangeArrowheads="1"/>
              </p:cNvSpPr>
              <p:nvPr/>
            </p:nvSpPr>
            <p:spPr bwMode="auto">
              <a:xfrm>
                <a:off x="3793" y="1481"/>
                <a:ext cx="885" cy="1524"/>
              </a:xfrm>
              <a:prstGeom prst="ellipse">
                <a:avLst/>
              </a:prstGeom>
              <a:solidFill>
                <a:srgbClr val="969696">
                  <a:alpha val="2784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u="none"/>
              </a:p>
            </p:txBody>
          </p:sp>
          <p:sp>
            <p:nvSpPr>
              <p:cNvPr id="1066135" name="Oval 151"/>
              <p:cNvSpPr>
                <a:spLocks noChangeArrowheads="1"/>
              </p:cNvSpPr>
              <p:nvPr/>
            </p:nvSpPr>
            <p:spPr bwMode="auto">
              <a:xfrm>
                <a:off x="3814" y="1466"/>
                <a:ext cx="864" cy="1467"/>
              </a:xfrm>
              <a:prstGeom prst="ellipse">
                <a:avLst/>
              </a:prstGeom>
              <a:gradFill rotWithShape="1">
                <a:gsLst>
                  <a:gs pos="0">
                    <a:schemeClr val="folHlink">
                      <a:alpha val="0"/>
                    </a:schemeClr>
                  </a:gs>
                  <a:gs pos="100000">
                    <a:schemeClr val="folHlink">
                      <a:gamma/>
                      <a:shade val="46275"/>
                      <a:invGamma/>
                    </a:schemeClr>
                  </a:gs>
                </a:gsLst>
                <a:lin ang="5400000" scaled="1"/>
              </a:gradFill>
              <a:ln w="9525">
                <a:noFill/>
                <a:miter lim="800000"/>
                <a:headEnd/>
                <a:tailEnd/>
              </a:ln>
              <a:effectLst/>
            </p:spPr>
            <p:txBody>
              <a:bodyPr wrap="none" anchor="ctr"/>
              <a:lstStyle/>
              <a:p>
                <a:pPr>
                  <a:defRPr/>
                </a:pPr>
                <a:endParaRPr lang="en-US" sz="2400" u="none">
                  <a:cs typeface="+mn-cs"/>
                </a:endParaRPr>
              </a:p>
            </p:txBody>
          </p:sp>
          <p:sp>
            <p:nvSpPr>
              <p:cNvPr id="43151" name="Freeform 164"/>
              <p:cNvSpPr>
                <a:spLocks/>
              </p:cNvSpPr>
              <p:nvPr/>
            </p:nvSpPr>
            <p:spPr bwMode="auto">
              <a:xfrm rot="-9343533" flipH="1" flipV="1">
                <a:off x="4191" y="2792"/>
                <a:ext cx="168" cy="60"/>
              </a:xfrm>
              <a:custGeom>
                <a:avLst/>
                <a:gdLst>
                  <a:gd name="T0" fmla="*/ 0 w 177"/>
                  <a:gd name="T1" fmla="*/ 362 h 36"/>
                  <a:gd name="T2" fmla="*/ 129 w 177"/>
                  <a:gd name="T3" fmla="*/ 0 h 36"/>
                  <a:gd name="T4" fmla="*/ 42 w 177"/>
                  <a:gd name="T5" fmla="*/ 772 h 36"/>
                  <a:gd name="T6" fmla="*/ 0 w 177"/>
                  <a:gd name="T7" fmla="*/ 362 h 36"/>
                  <a:gd name="T8" fmla="*/ 0 60000 65536"/>
                  <a:gd name="T9" fmla="*/ 0 60000 65536"/>
                  <a:gd name="T10" fmla="*/ 0 60000 65536"/>
                  <a:gd name="T11" fmla="*/ 0 60000 65536"/>
                  <a:gd name="T12" fmla="*/ 0 w 177"/>
                  <a:gd name="T13" fmla="*/ 0 h 36"/>
                  <a:gd name="T14" fmla="*/ 177 w 177"/>
                  <a:gd name="T15" fmla="*/ 36 h 36"/>
                </a:gdLst>
                <a:ahLst/>
                <a:cxnLst>
                  <a:cxn ang="T8">
                    <a:pos x="T0" y="T1"/>
                  </a:cxn>
                  <a:cxn ang="T9">
                    <a:pos x="T2" y="T3"/>
                  </a:cxn>
                  <a:cxn ang="T10">
                    <a:pos x="T4" y="T5"/>
                  </a:cxn>
                  <a:cxn ang="T11">
                    <a:pos x="T6" y="T7"/>
                  </a:cxn>
                </a:cxnLst>
                <a:rect l="T12" t="T13" r="T14" b="T15"/>
                <a:pathLst>
                  <a:path w="177" h="36">
                    <a:moveTo>
                      <a:pt x="0" y="17"/>
                    </a:moveTo>
                    <a:lnTo>
                      <a:pt x="177" y="0"/>
                    </a:lnTo>
                    <a:lnTo>
                      <a:pt x="57" y="36"/>
                    </a:lnTo>
                    <a:lnTo>
                      <a:pt x="0" y="17"/>
                    </a:lnTo>
                    <a:close/>
                  </a:path>
                </a:pathLst>
              </a:custGeom>
              <a:solidFill>
                <a:srgbClr val="1A11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n-US"/>
              </a:p>
            </p:txBody>
          </p:sp>
          <p:sp>
            <p:nvSpPr>
              <p:cNvPr id="43152" name="Oval 152"/>
              <p:cNvSpPr>
                <a:spLocks noChangeArrowheads="1"/>
              </p:cNvSpPr>
              <p:nvPr/>
            </p:nvSpPr>
            <p:spPr bwMode="auto">
              <a:xfrm>
                <a:off x="3838" y="1370"/>
                <a:ext cx="774" cy="1467"/>
              </a:xfrm>
              <a:prstGeom prst="ellipse">
                <a:avLst/>
              </a:prstGeom>
              <a:solidFill>
                <a:srgbClr val="1A11C5"/>
              </a:solidFill>
              <a:ln w="9525">
                <a:solidFill>
                  <a:schemeClr val="tx1"/>
                </a:solidFill>
                <a:miter lim="800000"/>
                <a:headEnd/>
                <a:tailEnd/>
              </a:ln>
            </p:spPr>
            <p:txBody>
              <a:bodyPr wrap="none" anchor="ctr"/>
              <a:lstStyle/>
              <a:p>
                <a:endParaRPr lang="en-US" sz="2400" u="none"/>
              </a:p>
            </p:txBody>
          </p:sp>
          <p:sp>
            <p:nvSpPr>
              <p:cNvPr id="43153" name="Freeform 162"/>
              <p:cNvSpPr>
                <a:spLocks/>
              </p:cNvSpPr>
              <p:nvPr/>
            </p:nvSpPr>
            <p:spPr bwMode="auto">
              <a:xfrm>
                <a:off x="4202" y="1354"/>
                <a:ext cx="177" cy="36"/>
              </a:xfrm>
              <a:custGeom>
                <a:avLst/>
                <a:gdLst>
                  <a:gd name="T0" fmla="*/ 0 w 177"/>
                  <a:gd name="T1" fmla="*/ 17 h 36"/>
                  <a:gd name="T2" fmla="*/ 177 w 177"/>
                  <a:gd name="T3" fmla="*/ 0 h 36"/>
                  <a:gd name="T4" fmla="*/ 57 w 177"/>
                  <a:gd name="T5" fmla="*/ 36 h 36"/>
                  <a:gd name="T6" fmla="*/ 0 w 177"/>
                  <a:gd name="T7" fmla="*/ 17 h 36"/>
                  <a:gd name="T8" fmla="*/ 0 60000 65536"/>
                  <a:gd name="T9" fmla="*/ 0 60000 65536"/>
                  <a:gd name="T10" fmla="*/ 0 60000 65536"/>
                  <a:gd name="T11" fmla="*/ 0 60000 65536"/>
                  <a:gd name="T12" fmla="*/ 0 w 177"/>
                  <a:gd name="T13" fmla="*/ 0 h 36"/>
                  <a:gd name="T14" fmla="*/ 177 w 177"/>
                  <a:gd name="T15" fmla="*/ 36 h 36"/>
                </a:gdLst>
                <a:ahLst/>
                <a:cxnLst>
                  <a:cxn ang="T8">
                    <a:pos x="T0" y="T1"/>
                  </a:cxn>
                  <a:cxn ang="T9">
                    <a:pos x="T2" y="T3"/>
                  </a:cxn>
                  <a:cxn ang="T10">
                    <a:pos x="T4" y="T5"/>
                  </a:cxn>
                  <a:cxn ang="T11">
                    <a:pos x="T6" y="T7"/>
                  </a:cxn>
                </a:cxnLst>
                <a:rect l="T12" t="T13" r="T14" b="T15"/>
                <a:pathLst>
                  <a:path w="177" h="36">
                    <a:moveTo>
                      <a:pt x="0" y="17"/>
                    </a:moveTo>
                    <a:lnTo>
                      <a:pt x="177" y="0"/>
                    </a:lnTo>
                    <a:lnTo>
                      <a:pt x="57" y="36"/>
                    </a:lnTo>
                    <a:lnTo>
                      <a:pt x="0" y="17"/>
                    </a:lnTo>
                    <a:close/>
                  </a:path>
                </a:pathLst>
              </a:custGeom>
              <a:solidFill>
                <a:srgbClr val="1A11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n-US"/>
              </a:p>
            </p:txBody>
          </p:sp>
          <p:sp>
            <p:nvSpPr>
              <p:cNvPr id="43154" name="Oval 153"/>
              <p:cNvSpPr>
                <a:spLocks noChangeArrowheads="1"/>
              </p:cNvSpPr>
              <p:nvPr/>
            </p:nvSpPr>
            <p:spPr bwMode="auto">
              <a:xfrm>
                <a:off x="3982" y="1358"/>
                <a:ext cx="774" cy="1467"/>
              </a:xfrm>
              <a:prstGeom prst="ellipse">
                <a:avLst/>
              </a:prstGeom>
              <a:solidFill>
                <a:srgbClr val="BAD8FC"/>
              </a:solidFill>
              <a:ln w="9525">
                <a:solidFill>
                  <a:schemeClr val="tx1"/>
                </a:solidFill>
                <a:miter lim="800000"/>
                <a:headEnd/>
                <a:tailEnd/>
              </a:ln>
            </p:spPr>
            <p:txBody>
              <a:bodyPr wrap="none" anchor="ctr"/>
              <a:lstStyle/>
              <a:p>
                <a:endParaRPr lang="en-US" sz="2400" u="none"/>
              </a:p>
            </p:txBody>
          </p:sp>
          <p:sp>
            <p:nvSpPr>
              <p:cNvPr id="43155" name="Oval 154"/>
              <p:cNvSpPr>
                <a:spLocks noChangeAspect="1" noChangeArrowheads="1"/>
              </p:cNvSpPr>
              <p:nvPr/>
            </p:nvSpPr>
            <p:spPr bwMode="auto">
              <a:xfrm>
                <a:off x="4132" y="1643"/>
                <a:ext cx="467" cy="897"/>
              </a:xfrm>
              <a:prstGeom prst="ellipse">
                <a:avLst/>
              </a:prstGeom>
              <a:solidFill>
                <a:srgbClr val="FFDCB9"/>
              </a:solidFill>
              <a:ln w="9525">
                <a:solidFill>
                  <a:schemeClr val="tx1"/>
                </a:solidFill>
                <a:miter lim="800000"/>
                <a:headEnd/>
                <a:tailEnd/>
              </a:ln>
            </p:spPr>
            <p:txBody>
              <a:bodyPr wrap="none" anchor="ctr"/>
              <a:lstStyle/>
              <a:p>
                <a:endParaRPr lang="en-US" sz="2400" u="none"/>
              </a:p>
            </p:txBody>
          </p:sp>
          <p:sp>
            <p:nvSpPr>
              <p:cNvPr id="43156" name="Line 155"/>
              <p:cNvSpPr>
                <a:spLocks noChangeShapeType="1"/>
              </p:cNvSpPr>
              <p:nvPr/>
            </p:nvSpPr>
            <p:spPr bwMode="auto">
              <a:xfrm flipH="1">
                <a:off x="4354" y="1358"/>
                <a:ext cx="21" cy="1461"/>
              </a:xfrm>
              <a:prstGeom prst="line">
                <a:avLst/>
              </a:prstGeom>
              <a:noFill/>
              <a:ln w="9525">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157" name="Line 156"/>
              <p:cNvSpPr>
                <a:spLocks noChangeShapeType="1"/>
              </p:cNvSpPr>
              <p:nvPr/>
            </p:nvSpPr>
            <p:spPr bwMode="auto">
              <a:xfrm>
                <a:off x="3985" y="2084"/>
                <a:ext cx="765" cy="18"/>
              </a:xfrm>
              <a:prstGeom prst="line">
                <a:avLst/>
              </a:prstGeom>
              <a:noFill/>
              <a:ln w="9525">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158" name="Line 157"/>
              <p:cNvSpPr>
                <a:spLocks noChangeShapeType="1"/>
              </p:cNvSpPr>
              <p:nvPr/>
            </p:nvSpPr>
            <p:spPr bwMode="auto">
              <a:xfrm flipH="1">
                <a:off x="4087" y="1576"/>
                <a:ext cx="555" cy="1024"/>
              </a:xfrm>
              <a:prstGeom prst="line">
                <a:avLst/>
              </a:prstGeom>
              <a:noFill/>
              <a:ln w="9525">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159" name="Line 158"/>
              <p:cNvSpPr>
                <a:spLocks noChangeShapeType="1"/>
              </p:cNvSpPr>
              <p:nvPr/>
            </p:nvSpPr>
            <p:spPr bwMode="auto">
              <a:xfrm>
                <a:off x="4099" y="1571"/>
                <a:ext cx="534" cy="1044"/>
              </a:xfrm>
              <a:prstGeom prst="line">
                <a:avLst/>
              </a:prstGeom>
              <a:noFill/>
              <a:ln w="9525">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160" name="Oval 159"/>
              <p:cNvSpPr>
                <a:spLocks noChangeAspect="1" noChangeArrowheads="1"/>
              </p:cNvSpPr>
              <p:nvPr/>
            </p:nvSpPr>
            <p:spPr bwMode="auto">
              <a:xfrm>
                <a:off x="4288" y="1946"/>
                <a:ext cx="155" cy="296"/>
              </a:xfrm>
              <a:prstGeom prst="ellipse">
                <a:avLst/>
              </a:prstGeom>
              <a:solidFill>
                <a:srgbClr val="F62C0A"/>
              </a:solidFill>
              <a:ln w="9525">
                <a:solidFill>
                  <a:schemeClr val="tx1"/>
                </a:solidFill>
                <a:miter lim="800000"/>
                <a:headEnd/>
                <a:tailEnd/>
              </a:ln>
            </p:spPr>
            <p:txBody>
              <a:bodyPr wrap="none" anchor="ctr"/>
              <a:lstStyle/>
              <a:p>
                <a:endParaRPr lang="en-US" sz="2400" u="none"/>
              </a:p>
            </p:txBody>
          </p:sp>
        </p:grpSp>
        <p:grpSp>
          <p:nvGrpSpPr>
            <p:cNvPr id="43014" name="Group 167"/>
            <p:cNvGrpSpPr>
              <a:grpSpLocks/>
            </p:cNvGrpSpPr>
            <p:nvPr/>
          </p:nvGrpSpPr>
          <p:grpSpPr bwMode="auto">
            <a:xfrm>
              <a:off x="2261" y="1121"/>
              <a:ext cx="963" cy="1650"/>
              <a:chOff x="2261" y="1323"/>
              <a:chExt cx="963" cy="1650"/>
            </a:xfrm>
          </p:grpSpPr>
          <p:sp>
            <p:nvSpPr>
              <p:cNvPr id="43138" name="Freeform 161"/>
              <p:cNvSpPr>
                <a:spLocks/>
              </p:cNvSpPr>
              <p:nvPr/>
            </p:nvSpPr>
            <p:spPr bwMode="auto">
              <a:xfrm>
                <a:off x="2661" y="1323"/>
                <a:ext cx="177" cy="36"/>
              </a:xfrm>
              <a:custGeom>
                <a:avLst/>
                <a:gdLst>
                  <a:gd name="T0" fmla="*/ 0 w 177"/>
                  <a:gd name="T1" fmla="*/ 17 h 36"/>
                  <a:gd name="T2" fmla="*/ 177 w 177"/>
                  <a:gd name="T3" fmla="*/ 0 h 36"/>
                  <a:gd name="T4" fmla="*/ 57 w 177"/>
                  <a:gd name="T5" fmla="*/ 36 h 36"/>
                  <a:gd name="T6" fmla="*/ 0 w 177"/>
                  <a:gd name="T7" fmla="*/ 17 h 36"/>
                  <a:gd name="T8" fmla="*/ 0 60000 65536"/>
                  <a:gd name="T9" fmla="*/ 0 60000 65536"/>
                  <a:gd name="T10" fmla="*/ 0 60000 65536"/>
                  <a:gd name="T11" fmla="*/ 0 60000 65536"/>
                  <a:gd name="T12" fmla="*/ 0 w 177"/>
                  <a:gd name="T13" fmla="*/ 0 h 36"/>
                  <a:gd name="T14" fmla="*/ 177 w 177"/>
                  <a:gd name="T15" fmla="*/ 36 h 36"/>
                </a:gdLst>
                <a:ahLst/>
                <a:cxnLst>
                  <a:cxn ang="T8">
                    <a:pos x="T0" y="T1"/>
                  </a:cxn>
                  <a:cxn ang="T9">
                    <a:pos x="T2" y="T3"/>
                  </a:cxn>
                  <a:cxn ang="T10">
                    <a:pos x="T4" y="T5"/>
                  </a:cxn>
                  <a:cxn ang="T11">
                    <a:pos x="T6" y="T7"/>
                  </a:cxn>
                </a:cxnLst>
                <a:rect l="T12" t="T13" r="T14" b="T15"/>
                <a:pathLst>
                  <a:path w="177" h="36">
                    <a:moveTo>
                      <a:pt x="0" y="17"/>
                    </a:moveTo>
                    <a:lnTo>
                      <a:pt x="177" y="0"/>
                    </a:lnTo>
                    <a:lnTo>
                      <a:pt x="57" y="36"/>
                    </a:lnTo>
                    <a:lnTo>
                      <a:pt x="0" y="17"/>
                    </a:lnTo>
                    <a:close/>
                  </a:path>
                </a:pathLst>
              </a:custGeom>
              <a:solidFill>
                <a:srgbClr val="1A11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n-US"/>
              </a:p>
            </p:txBody>
          </p:sp>
          <p:sp>
            <p:nvSpPr>
              <p:cNvPr id="43139" name="Oval 139"/>
              <p:cNvSpPr>
                <a:spLocks noChangeArrowheads="1"/>
              </p:cNvSpPr>
              <p:nvPr/>
            </p:nvSpPr>
            <p:spPr bwMode="auto">
              <a:xfrm>
                <a:off x="2261" y="1449"/>
                <a:ext cx="885" cy="1524"/>
              </a:xfrm>
              <a:prstGeom prst="ellipse">
                <a:avLst/>
              </a:prstGeom>
              <a:solidFill>
                <a:srgbClr val="969696">
                  <a:alpha val="2784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u="none"/>
              </a:p>
            </p:txBody>
          </p:sp>
          <p:sp>
            <p:nvSpPr>
              <p:cNvPr id="1066124" name="Oval 140"/>
              <p:cNvSpPr>
                <a:spLocks noChangeArrowheads="1"/>
              </p:cNvSpPr>
              <p:nvPr/>
            </p:nvSpPr>
            <p:spPr bwMode="auto">
              <a:xfrm>
                <a:off x="2282" y="1434"/>
                <a:ext cx="864" cy="1467"/>
              </a:xfrm>
              <a:prstGeom prst="ellipse">
                <a:avLst/>
              </a:prstGeom>
              <a:gradFill rotWithShape="1">
                <a:gsLst>
                  <a:gs pos="0">
                    <a:schemeClr val="folHlink">
                      <a:alpha val="0"/>
                    </a:schemeClr>
                  </a:gs>
                  <a:gs pos="100000">
                    <a:schemeClr val="folHlink">
                      <a:gamma/>
                      <a:shade val="46275"/>
                      <a:invGamma/>
                    </a:schemeClr>
                  </a:gs>
                </a:gsLst>
                <a:lin ang="5400000" scaled="1"/>
              </a:gradFill>
              <a:ln w="9525">
                <a:noFill/>
                <a:miter lim="800000"/>
                <a:headEnd/>
                <a:tailEnd/>
              </a:ln>
              <a:effectLst/>
            </p:spPr>
            <p:txBody>
              <a:bodyPr wrap="none" anchor="ctr"/>
              <a:lstStyle/>
              <a:p>
                <a:pPr>
                  <a:defRPr/>
                </a:pPr>
                <a:endParaRPr lang="en-US" sz="2400" u="none">
                  <a:cs typeface="+mn-cs"/>
                </a:endParaRPr>
              </a:p>
            </p:txBody>
          </p:sp>
          <p:sp>
            <p:nvSpPr>
              <p:cNvPr id="43141" name="Oval 141"/>
              <p:cNvSpPr>
                <a:spLocks noChangeArrowheads="1"/>
              </p:cNvSpPr>
              <p:nvPr/>
            </p:nvSpPr>
            <p:spPr bwMode="auto">
              <a:xfrm>
                <a:off x="2306" y="1338"/>
                <a:ext cx="774" cy="1467"/>
              </a:xfrm>
              <a:prstGeom prst="ellipse">
                <a:avLst/>
              </a:prstGeom>
              <a:solidFill>
                <a:srgbClr val="1A11C5"/>
              </a:solidFill>
              <a:ln w="9525">
                <a:solidFill>
                  <a:schemeClr val="tx1"/>
                </a:solidFill>
                <a:miter lim="800000"/>
                <a:headEnd/>
                <a:tailEnd/>
              </a:ln>
            </p:spPr>
            <p:txBody>
              <a:bodyPr wrap="none" anchor="ctr"/>
              <a:lstStyle/>
              <a:p>
                <a:endParaRPr lang="en-US" sz="2400" u="none"/>
              </a:p>
            </p:txBody>
          </p:sp>
          <p:sp>
            <p:nvSpPr>
              <p:cNvPr id="43142" name="Oval 142"/>
              <p:cNvSpPr>
                <a:spLocks noChangeArrowheads="1"/>
              </p:cNvSpPr>
              <p:nvPr/>
            </p:nvSpPr>
            <p:spPr bwMode="auto">
              <a:xfrm>
                <a:off x="2450" y="1326"/>
                <a:ext cx="774" cy="1467"/>
              </a:xfrm>
              <a:prstGeom prst="ellipse">
                <a:avLst/>
              </a:prstGeom>
              <a:solidFill>
                <a:srgbClr val="BAD8FC"/>
              </a:solidFill>
              <a:ln w="9525">
                <a:solidFill>
                  <a:schemeClr val="tx1"/>
                </a:solidFill>
                <a:miter lim="800000"/>
                <a:headEnd/>
                <a:tailEnd/>
              </a:ln>
            </p:spPr>
            <p:txBody>
              <a:bodyPr wrap="none" anchor="ctr"/>
              <a:lstStyle/>
              <a:p>
                <a:endParaRPr lang="en-US" sz="2400" u="none"/>
              </a:p>
            </p:txBody>
          </p:sp>
          <p:sp>
            <p:nvSpPr>
              <p:cNvPr id="43143" name="Oval 143"/>
              <p:cNvSpPr>
                <a:spLocks noChangeAspect="1" noChangeArrowheads="1"/>
              </p:cNvSpPr>
              <p:nvPr/>
            </p:nvSpPr>
            <p:spPr bwMode="auto">
              <a:xfrm>
                <a:off x="2600" y="1611"/>
                <a:ext cx="467" cy="897"/>
              </a:xfrm>
              <a:prstGeom prst="ellipse">
                <a:avLst/>
              </a:prstGeom>
              <a:solidFill>
                <a:srgbClr val="FFDCB9"/>
              </a:solidFill>
              <a:ln w="9525">
                <a:solidFill>
                  <a:schemeClr val="tx1"/>
                </a:solidFill>
                <a:miter lim="800000"/>
                <a:headEnd/>
                <a:tailEnd/>
              </a:ln>
            </p:spPr>
            <p:txBody>
              <a:bodyPr wrap="none" anchor="ctr"/>
              <a:lstStyle/>
              <a:p>
                <a:endParaRPr lang="en-US" sz="2400" u="none"/>
              </a:p>
            </p:txBody>
          </p:sp>
          <p:sp>
            <p:nvSpPr>
              <p:cNvPr id="43144" name="Line 144"/>
              <p:cNvSpPr>
                <a:spLocks noChangeShapeType="1"/>
              </p:cNvSpPr>
              <p:nvPr/>
            </p:nvSpPr>
            <p:spPr bwMode="auto">
              <a:xfrm flipH="1">
                <a:off x="2822" y="1326"/>
                <a:ext cx="21" cy="1461"/>
              </a:xfrm>
              <a:prstGeom prst="line">
                <a:avLst/>
              </a:prstGeom>
              <a:noFill/>
              <a:ln w="9525">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145" name="Line 145"/>
              <p:cNvSpPr>
                <a:spLocks noChangeShapeType="1"/>
              </p:cNvSpPr>
              <p:nvPr/>
            </p:nvSpPr>
            <p:spPr bwMode="auto">
              <a:xfrm>
                <a:off x="2453" y="2052"/>
                <a:ext cx="765" cy="18"/>
              </a:xfrm>
              <a:prstGeom prst="line">
                <a:avLst/>
              </a:prstGeom>
              <a:noFill/>
              <a:ln w="9525">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146" name="Line 146"/>
              <p:cNvSpPr>
                <a:spLocks noChangeShapeType="1"/>
              </p:cNvSpPr>
              <p:nvPr/>
            </p:nvSpPr>
            <p:spPr bwMode="auto">
              <a:xfrm flipH="1">
                <a:off x="2555" y="1544"/>
                <a:ext cx="555" cy="1024"/>
              </a:xfrm>
              <a:prstGeom prst="line">
                <a:avLst/>
              </a:prstGeom>
              <a:noFill/>
              <a:ln w="9525">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147" name="Line 147"/>
              <p:cNvSpPr>
                <a:spLocks noChangeShapeType="1"/>
              </p:cNvSpPr>
              <p:nvPr/>
            </p:nvSpPr>
            <p:spPr bwMode="auto">
              <a:xfrm>
                <a:off x="2567" y="1539"/>
                <a:ext cx="534" cy="1044"/>
              </a:xfrm>
              <a:prstGeom prst="line">
                <a:avLst/>
              </a:prstGeom>
              <a:noFill/>
              <a:ln w="9525">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148" name="Oval 148"/>
              <p:cNvSpPr>
                <a:spLocks noChangeAspect="1" noChangeArrowheads="1"/>
              </p:cNvSpPr>
              <p:nvPr/>
            </p:nvSpPr>
            <p:spPr bwMode="auto">
              <a:xfrm>
                <a:off x="2756" y="1914"/>
                <a:ext cx="155" cy="296"/>
              </a:xfrm>
              <a:prstGeom prst="ellipse">
                <a:avLst/>
              </a:prstGeom>
              <a:solidFill>
                <a:srgbClr val="F62C0A"/>
              </a:solidFill>
              <a:ln w="9525">
                <a:solidFill>
                  <a:schemeClr val="tx1"/>
                </a:solidFill>
                <a:miter lim="800000"/>
                <a:headEnd/>
                <a:tailEnd/>
              </a:ln>
            </p:spPr>
            <p:txBody>
              <a:bodyPr wrap="none" anchor="ctr"/>
              <a:lstStyle/>
              <a:p>
                <a:endParaRPr lang="en-US" sz="2400" u="none"/>
              </a:p>
            </p:txBody>
          </p:sp>
        </p:grpSp>
        <p:sp>
          <p:nvSpPr>
            <p:cNvPr id="43015" name="Text Box 7"/>
            <p:cNvSpPr txBox="1">
              <a:spLocks noChangeArrowheads="1"/>
            </p:cNvSpPr>
            <p:nvPr/>
          </p:nvSpPr>
          <p:spPr bwMode="auto">
            <a:xfrm>
              <a:off x="816" y="2784"/>
              <a:ext cx="96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b="1" u="none"/>
                <a:t>Good  accuracy</a:t>
              </a:r>
            </a:p>
            <a:p>
              <a:pPr eaLnBrk="1" hangingPunct="1"/>
              <a:r>
                <a:rPr lang="en-US" sz="1400" b="1" u="none"/>
                <a:t>Good  precision</a:t>
              </a:r>
            </a:p>
          </p:txBody>
        </p:sp>
        <p:sp>
          <p:nvSpPr>
            <p:cNvPr id="43016" name="Text Box 8"/>
            <p:cNvSpPr txBox="1">
              <a:spLocks noChangeArrowheads="1"/>
            </p:cNvSpPr>
            <p:nvPr/>
          </p:nvSpPr>
          <p:spPr bwMode="auto">
            <a:xfrm>
              <a:off x="2304" y="2784"/>
              <a:ext cx="96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b="1" u="none"/>
                <a:t>Poor  accuracy</a:t>
              </a:r>
            </a:p>
            <a:p>
              <a:pPr eaLnBrk="1" hangingPunct="1"/>
              <a:r>
                <a:rPr lang="en-US" sz="1400" b="1" u="none"/>
                <a:t>Good  precision</a:t>
              </a:r>
            </a:p>
          </p:txBody>
        </p:sp>
        <p:sp>
          <p:nvSpPr>
            <p:cNvPr id="43017" name="Text Box 9"/>
            <p:cNvSpPr txBox="1">
              <a:spLocks noChangeArrowheads="1"/>
            </p:cNvSpPr>
            <p:nvPr/>
          </p:nvSpPr>
          <p:spPr bwMode="auto">
            <a:xfrm>
              <a:off x="3888" y="2784"/>
              <a:ext cx="92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b="1" u="none"/>
                <a:t>Poor  accuracy</a:t>
              </a:r>
            </a:p>
            <a:p>
              <a:pPr eaLnBrk="1" hangingPunct="1"/>
              <a:r>
                <a:rPr lang="en-US" sz="1400" b="1" u="none"/>
                <a:t>Poor  precision</a:t>
              </a:r>
            </a:p>
          </p:txBody>
        </p:sp>
        <p:grpSp>
          <p:nvGrpSpPr>
            <p:cNvPr id="43018" name="Group 165"/>
            <p:cNvGrpSpPr>
              <a:grpSpLocks/>
            </p:cNvGrpSpPr>
            <p:nvPr/>
          </p:nvGrpSpPr>
          <p:grpSpPr bwMode="auto">
            <a:xfrm>
              <a:off x="804" y="1147"/>
              <a:ext cx="963" cy="1651"/>
              <a:chOff x="804" y="1349"/>
              <a:chExt cx="963" cy="1651"/>
            </a:xfrm>
          </p:grpSpPr>
          <p:sp>
            <p:nvSpPr>
              <p:cNvPr id="43127" name="Freeform 163"/>
              <p:cNvSpPr>
                <a:spLocks/>
              </p:cNvSpPr>
              <p:nvPr/>
            </p:nvSpPr>
            <p:spPr bwMode="auto">
              <a:xfrm>
                <a:off x="1217" y="1349"/>
                <a:ext cx="177" cy="36"/>
              </a:xfrm>
              <a:custGeom>
                <a:avLst/>
                <a:gdLst>
                  <a:gd name="T0" fmla="*/ 0 w 177"/>
                  <a:gd name="T1" fmla="*/ 17 h 36"/>
                  <a:gd name="T2" fmla="*/ 177 w 177"/>
                  <a:gd name="T3" fmla="*/ 0 h 36"/>
                  <a:gd name="T4" fmla="*/ 57 w 177"/>
                  <a:gd name="T5" fmla="*/ 36 h 36"/>
                  <a:gd name="T6" fmla="*/ 0 w 177"/>
                  <a:gd name="T7" fmla="*/ 17 h 36"/>
                  <a:gd name="T8" fmla="*/ 0 60000 65536"/>
                  <a:gd name="T9" fmla="*/ 0 60000 65536"/>
                  <a:gd name="T10" fmla="*/ 0 60000 65536"/>
                  <a:gd name="T11" fmla="*/ 0 60000 65536"/>
                  <a:gd name="T12" fmla="*/ 0 w 177"/>
                  <a:gd name="T13" fmla="*/ 0 h 36"/>
                  <a:gd name="T14" fmla="*/ 177 w 177"/>
                  <a:gd name="T15" fmla="*/ 36 h 36"/>
                </a:gdLst>
                <a:ahLst/>
                <a:cxnLst>
                  <a:cxn ang="T8">
                    <a:pos x="T0" y="T1"/>
                  </a:cxn>
                  <a:cxn ang="T9">
                    <a:pos x="T2" y="T3"/>
                  </a:cxn>
                  <a:cxn ang="T10">
                    <a:pos x="T4" y="T5"/>
                  </a:cxn>
                  <a:cxn ang="T11">
                    <a:pos x="T6" y="T7"/>
                  </a:cxn>
                </a:cxnLst>
                <a:rect l="T12" t="T13" r="T14" b="T15"/>
                <a:pathLst>
                  <a:path w="177" h="36">
                    <a:moveTo>
                      <a:pt x="0" y="17"/>
                    </a:moveTo>
                    <a:lnTo>
                      <a:pt x="177" y="0"/>
                    </a:lnTo>
                    <a:lnTo>
                      <a:pt x="57" y="36"/>
                    </a:lnTo>
                    <a:lnTo>
                      <a:pt x="0" y="17"/>
                    </a:lnTo>
                    <a:close/>
                  </a:path>
                </a:pathLst>
              </a:custGeom>
              <a:solidFill>
                <a:srgbClr val="1A11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n-US"/>
              </a:p>
            </p:txBody>
          </p:sp>
          <p:sp>
            <p:nvSpPr>
              <p:cNvPr id="43128" name="Oval 24"/>
              <p:cNvSpPr>
                <a:spLocks noChangeArrowheads="1"/>
              </p:cNvSpPr>
              <p:nvPr/>
            </p:nvSpPr>
            <p:spPr bwMode="auto">
              <a:xfrm>
                <a:off x="804" y="1476"/>
                <a:ext cx="885" cy="1524"/>
              </a:xfrm>
              <a:prstGeom prst="ellipse">
                <a:avLst/>
              </a:prstGeom>
              <a:solidFill>
                <a:srgbClr val="969696">
                  <a:alpha val="2784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u="none"/>
              </a:p>
            </p:txBody>
          </p:sp>
          <p:sp>
            <p:nvSpPr>
              <p:cNvPr id="1065998" name="Oval 14"/>
              <p:cNvSpPr>
                <a:spLocks noChangeArrowheads="1"/>
              </p:cNvSpPr>
              <p:nvPr/>
            </p:nvSpPr>
            <p:spPr bwMode="auto">
              <a:xfrm>
                <a:off x="825" y="1461"/>
                <a:ext cx="864" cy="1467"/>
              </a:xfrm>
              <a:prstGeom prst="ellipse">
                <a:avLst/>
              </a:prstGeom>
              <a:gradFill rotWithShape="1">
                <a:gsLst>
                  <a:gs pos="0">
                    <a:schemeClr val="folHlink">
                      <a:alpha val="0"/>
                    </a:schemeClr>
                  </a:gs>
                  <a:gs pos="100000">
                    <a:schemeClr val="folHlink">
                      <a:gamma/>
                      <a:shade val="46275"/>
                      <a:invGamma/>
                    </a:schemeClr>
                  </a:gs>
                </a:gsLst>
                <a:lin ang="5400000" scaled="1"/>
              </a:gradFill>
              <a:ln w="9525">
                <a:noFill/>
                <a:miter lim="800000"/>
                <a:headEnd/>
                <a:tailEnd/>
              </a:ln>
              <a:effectLst/>
            </p:spPr>
            <p:txBody>
              <a:bodyPr wrap="none" anchor="ctr"/>
              <a:lstStyle/>
              <a:p>
                <a:pPr>
                  <a:defRPr/>
                </a:pPr>
                <a:endParaRPr lang="en-US" sz="2400" u="none">
                  <a:cs typeface="+mn-cs"/>
                </a:endParaRPr>
              </a:p>
            </p:txBody>
          </p:sp>
          <p:sp>
            <p:nvSpPr>
              <p:cNvPr id="43130" name="Oval 17"/>
              <p:cNvSpPr>
                <a:spLocks noChangeArrowheads="1"/>
              </p:cNvSpPr>
              <p:nvPr/>
            </p:nvSpPr>
            <p:spPr bwMode="auto">
              <a:xfrm>
                <a:off x="849" y="1365"/>
                <a:ext cx="774" cy="1467"/>
              </a:xfrm>
              <a:prstGeom prst="ellipse">
                <a:avLst/>
              </a:prstGeom>
              <a:solidFill>
                <a:srgbClr val="1A11C5"/>
              </a:solidFill>
              <a:ln w="9525">
                <a:solidFill>
                  <a:schemeClr val="tx1"/>
                </a:solidFill>
                <a:miter lim="800000"/>
                <a:headEnd/>
                <a:tailEnd/>
              </a:ln>
            </p:spPr>
            <p:txBody>
              <a:bodyPr wrap="none" anchor="ctr"/>
              <a:lstStyle/>
              <a:p>
                <a:endParaRPr lang="en-US" sz="2400" u="none"/>
              </a:p>
            </p:txBody>
          </p:sp>
          <p:sp>
            <p:nvSpPr>
              <p:cNvPr id="43131" name="Oval 16"/>
              <p:cNvSpPr>
                <a:spLocks noChangeArrowheads="1"/>
              </p:cNvSpPr>
              <p:nvPr/>
            </p:nvSpPr>
            <p:spPr bwMode="auto">
              <a:xfrm>
                <a:off x="993" y="1353"/>
                <a:ext cx="774" cy="1467"/>
              </a:xfrm>
              <a:prstGeom prst="ellipse">
                <a:avLst/>
              </a:prstGeom>
              <a:solidFill>
                <a:srgbClr val="BAD8FC"/>
              </a:solidFill>
              <a:ln w="9525">
                <a:solidFill>
                  <a:schemeClr val="tx1"/>
                </a:solidFill>
                <a:miter lim="800000"/>
                <a:headEnd/>
                <a:tailEnd/>
              </a:ln>
            </p:spPr>
            <p:txBody>
              <a:bodyPr wrap="none" anchor="ctr"/>
              <a:lstStyle/>
              <a:p>
                <a:endParaRPr lang="en-US" sz="2400" u="none"/>
              </a:p>
            </p:txBody>
          </p:sp>
          <p:sp>
            <p:nvSpPr>
              <p:cNvPr id="43132" name="Oval 15"/>
              <p:cNvSpPr>
                <a:spLocks noChangeAspect="1" noChangeArrowheads="1"/>
              </p:cNvSpPr>
              <p:nvPr/>
            </p:nvSpPr>
            <p:spPr bwMode="auto">
              <a:xfrm>
                <a:off x="1143" y="1638"/>
                <a:ext cx="467" cy="897"/>
              </a:xfrm>
              <a:prstGeom prst="ellipse">
                <a:avLst/>
              </a:prstGeom>
              <a:solidFill>
                <a:srgbClr val="FFDCB9"/>
              </a:solidFill>
              <a:ln w="9525">
                <a:solidFill>
                  <a:schemeClr val="tx1"/>
                </a:solidFill>
                <a:miter lim="800000"/>
                <a:headEnd/>
                <a:tailEnd/>
              </a:ln>
            </p:spPr>
            <p:txBody>
              <a:bodyPr wrap="none" anchor="ctr"/>
              <a:lstStyle/>
              <a:p>
                <a:endParaRPr lang="en-US" sz="2400" u="none"/>
              </a:p>
            </p:txBody>
          </p:sp>
          <p:sp>
            <p:nvSpPr>
              <p:cNvPr id="43133" name="Line 19"/>
              <p:cNvSpPr>
                <a:spLocks noChangeShapeType="1"/>
              </p:cNvSpPr>
              <p:nvPr/>
            </p:nvSpPr>
            <p:spPr bwMode="auto">
              <a:xfrm flipH="1">
                <a:off x="1365" y="1353"/>
                <a:ext cx="21" cy="1461"/>
              </a:xfrm>
              <a:prstGeom prst="line">
                <a:avLst/>
              </a:prstGeom>
              <a:noFill/>
              <a:ln w="9525">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134" name="Line 21"/>
              <p:cNvSpPr>
                <a:spLocks noChangeShapeType="1"/>
              </p:cNvSpPr>
              <p:nvPr/>
            </p:nvSpPr>
            <p:spPr bwMode="auto">
              <a:xfrm>
                <a:off x="996" y="2079"/>
                <a:ext cx="765" cy="18"/>
              </a:xfrm>
              <a:prstGeom prst="line">
                <a:avLst/>
              </a:prstGeom>
              <a:noFill/>
              <a:ln w="9525">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135" name="Line 22"/>
              <p:cNvSpPr>
                <a:spLocks noChangeShapeType="1"/>
              </p:cNvSpPr>
              <p:nvPr/>
            </p:nvSpPr>
            <p:spPr bwMode="auto">
              <a:xfrm flipH="1">
                <a:off x="1098" y="1571"/>
                <a:ext cx="555" cy="1024"/>
              </a:xfrm>
              <a:prstGeom prst="line">
                <a:avLst/>
              </a:prstGeom>
              <a:noFill/>
              <a:ln w="9525">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136" name="Line 23"/>
              <p:cNvSpPr>
                <a:spLocks noChangeShapeType="1"/>
              </p:cNvSpPr>
              <p:nvPr/>
            </p:nvSpPr>
            <p:spPr bwMode="auto">
              <a:xfrm>
                <a:off x="1110" y="1566"/>
                <a:ext cx="534" cy="1044"/>
              </a:xfrm>
              <a:prstGeom prst="line">
                <a:avLst/>
              </a:prstGeom>
              <a:noFill/>
              <a:ln w="9525">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137" name="Oval 18"/>
              <p:cNvSpPr>
                <a:spLocks noChangeAspect="1" noChangeArrowheads="1"/>
              </p:cNvSpPr>
              <p:nvPr/>
            </p:nvSpPr>
            <p:spPr bwMode="auto">
              <a:xfrm>
                <a:off x="1299" y="1941"/>
                <a:ext cx="155" cy="296"/>
              </a:xfrm>
              <a:prstGeom prst="ellipse">
                <a:avLst/>
              </a:prstGeom>
              <a:solidFill>
                <a:srgbClr val="F62C0A"/>
              </a:solidFill>
              <a:ln w="9525">
                <a:solidFill>
                  <a:schemeClr val="tx1"/>
                </a:solidFill>
                <a:miter lim="800000"/>
                <a:headEnd/>
                <a:tailEnd/>
              </a:ln>
            </p:spPr>
            <p:txBody>
              <a:bodyPr wrap="none" anchor="ctr"/>
              <a:lstStyle/>
              <a:p>
                <a:endParaRPr lang="en-US" sz="2400" u="none"/>
              </a:p>
            </p:txBody>
          </p:sp>
        </p:grpSp>
        <p:grpSp>
          <p:nvGrpSpPr>
            <p:cNvPr id="43019" name="Group 38"/>
            <p:cNvGrpSpPr>
              <a:grpSpLocks/>
            </p:cNvGrpSpPr>
            <p:nvPr/>
          </p:nvGrpSpPr>
          <p:grpSpPr bwMode="auto">
            <a:xfrm>
              <a:off x="1361" y="1578"/>
              <a:ext cx="465" cy="247"/>
              <a:chOff x="1788" y="1811"/>
              <a:chExt cx="465" cy="247"/>
            </a:xfrm>
          </p:grpSpPr>
          <p:sp>
            <p:nvSpPr>
              <p:cNvPr id="43116" name="Freeform 25"/>
              <p:cNvSpPr>
                <a:spLocks/>
              </p:cNvSpPr>
              <p:nvPr/>
            </p:nvSpPr>
            <p:spPr bwMode="auto">
              <a:xfrm>
                <a:off x="2142" y="1811"/>
                <a:ext cx="111" cy="106"/>
              </a:xfrm>
              <a:custGeom>
                <a:avLst/>
                <a:gdLst>
                  <a:gd name="T0" fmla="*/ 0 w 111"/>
                  <a:gd name="T1" fmla="*/ 84 h 106"/>
                  <a:gd name="T2" fmla="*/ 17 w 111"/>
                  <a:gd name="T3" fmla="*/ 27 h 106"/>
                  <a:gd name="T4" fmla="*/ 75 w 111"/>
                  <a:gd name="T5" fmla="*/ 0 h 106"/>
                  <a:gd name="T6" fmla="*/ 83 w 111"/>
                  <a:gd name="T7" fmla="*/ 15 h 106"/>
                  <a:gd name="T8" fmla="*/ 87 w 111"/>
                  <a:gd name="T9" fmla="*/ 22 h 106"/>
                  <a:gd name="T10" fmla="*/ 101 w 111"/>
                  <a:gd name="T11" fmla="*/ 31 h 106"/>
                  <a:gd name="T12" fmla="*/ 101 w 111"/>
                  <a:gd name="T13" fmla="*/ 46 h 106"/>
                  <a:gd name="T14" fmla="*/ 105 w 111"/>
                  <a:gd name="T15" fmla="*/ 63 h 106"/>
                  <a:gd name="T16" fmla="*/ 111 w 111"/>
                  <a:gd name="T17" fmla="*/ 82 h 106"/>
                  <a:gd name="T18" fmla="*/ 54 w 111"/>
                  <a:gd name="T19" fmla="*/ 106 h 106"/>
                  <a:gd name="T20" fmla="*/ 0 w 111"/>
                  <a:gd name="T21" fmla="*/ 84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106"/>
                  <a:gd name="T35" fmla="*/ 111 w 11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3B003B"/>
                  </a:gs>
                  <a:gs pos="50000">
                    <a:srgbClr val="800080"/>
                  </a:gs>
                  <a:gs pos="100000">
                    <a:srgbClr val="3B003B"/>
                  </a:gs>
                </a:gsLst>
                <a:lin ang="5400000" scaled="1"/>
              </a:gradFill>
              <a:ln w="6350">
                <a:solidFill>
                  <a:schemeClr val="tx1"/>
                </a:solidFill>
                <a:miter lim="800000"/>
                <a:headEnd/>
                <a:tailEnd/>
              </a:ln>
            </p:spPr>
            <p:txBody>
              <a:bodyPr wrap="none"/>
              <a:lstStyle/>
              <a:p>
                <a:endParaRPr lang="en-US"/>
              </a:p>
            </p:txBody>
          </p:sp>
          <p:sp>
            <p:nvSpPr>
              <p:cNvPr id="43117" name="Freeform 26"/>
              <p:cNvSpPr>
                <a:spLocks/>
              </p:cNvSpPr>
              <p:nvPr/>
            </p:nvSpPr>
            <p:spPr bwMode="auto">
              <a:xfrm>
                <a:off x="2144" y="1835"/>
                <a:ext cx="102" cy="63"/>
              </a:xfrm>
              <a:custGeom>
                <a:avLst/>
                <a:gdLst>
                  <a:gd name="T0" fmla="*/ 0 w 102"/>
                  <a:gd name="T1" fmla="*/ 63 h 63"/>
                  <a:gd name="T2" fmla="*/ 21 w 102"/>
                  <a:gd name="T3" fmla="*/ 33 h 63"/>
                  <a:gd name="T4" fmla="*/ 87 w 102"/>
                  <a:gd name="T5" fmla="*/ 0 h 63"/>
                  <a:gd name="T6" fmla="*/ 102 w 102"/>
                  <a:gd name="T7" fmla="*/ 15 h 63"/>
                  <a:gd name="T8" fmla="*/ 0 w 102"/>
                  <a:gd name="T9" fmla="*/ 63 h 63"/>
                  <a:gd name="T10" fmla="*/ 0 60000 65536"/>
                  <a:gd name="T11" fmla="*/ 0 60000 65536"/>
                  <a:gd name="T12" fmla="*/ 0 60000 65536"/>
                  <a:gd name="T13" fmla="*/ 0 60000 65536"/>
                  <a:gd name="T14" fmla="*/ 0 60000 65536"/>
                  <a:gd name="T15" fmla="*/ 0 w 102"/>
                  <a:gd name="T16" fmla="*/ 0 h 63"/>
                  <a:gd name="T17" fmla="*/ 102 w 102"/>
                  <a:gd name="T18" fmla="*/ 63 h 63"/>
                </a:gdLst>
                <a:ahLst/>
                <a:cxnLst>
                  <a:cxn ang="T10">
                    <a:pos x="T0" y="T1"/>
                  </a:cxn>
                  <a:cxn ang="T11">
                    <a:pos x="T2" y="T3"/>
                  </a:cxn>
                  <a:cxn ang="T12">
                    <a:pos x="T4" y="T5"/>
                  </a:cxn>
                  <a:cxn ang="T13">
                    <a:pos x="T6" y="T7"/>
                  </a:cxn>
                  <a:cxn ang="T14">
                    <a:pos x="T8" y="T9"/>
                  </a:cxn>
                </a:cxnLst>
                <a:rect l="T15" t="T16" r="T17" b="T18"/>
                <a:pathLst>
                  <a:path w="102" h="63">
                    <a:moveTo>
                      <a:pt x="0" y="63"/>
                    </a:moveTo>
                    <a:lnTo>
                      <a:pt x="21" y="33"/>
                    </a:lnTo>
                    <a:lnTo>
                      <a:pt x="87" y="0"/>
                    </a:lnTo>
                    <a:lnTo>
                      <a:pt x="102" y="15"/>
                    </a:lnTo>
                    <a:lnTo>
                      <a:pt x="0" y="63"/>
                    </a:lnTo>
                    <a:close/>
                  </a:path>
                </a:pathLst>
              </a:custGeom>
              <a:gradFill rotWithShape="1">
                <a:gsLst>
                  <a:gs pos="0">
                    <a:srgbClr val="3B003B"/>
                  </a:gs>
                  <a:gs pos="50000">
                    <a:srgbClr val="800080"/>
                  </a:gs>
                  <a:gs pos="100000">
                    <a:srgbClr val="3B003B"/>
                  </a:gs>
                </a:gsLst>
                <a:lin ang="5400000" scaled="1"/>
              </a:gradFill>
              <a:ln w="6350">
                <a:solidFill>
                  <a:schemeClr val="tx1"/>
                </a:solidFill>
                <a:miter lim="800000"/>
                <a:headEnd/>
                <a:tailEnd/>
              </a:ln>
            </p:spPr>
            <p:txBody>
              <a:bodyPr wrap="none"/>
              <a:lstStyle/>
              <a:p>
                <a:endParaRPr lang="en-US"/>
              </a:p>
            </p:txBody>
          </p:sp>
          <p:sp>
            <p:nvSpPr>
              <p:cNvPr id="43118" name="Freeform 27"/>
              <p:cNvSpPr>
                <a:spLocks/>
              </p:cNvSpPr>
              <p:nvPr/>
            </p:nvSpPr>
            <p:spPr bwMode="auto">
              <a:xfrm>
                <a:off x="1830" y="1890"/>
                <a:ext cx="317" cy="156"/>
              </a:xfrm>
              <a:custGeom>
                <a:avLst/>
                <a:gdLst>
                  <a:gd name="T0" fmla="*/ 312 w 317"/>
                  <a:gd name="T1" fmla="*/ 0 h 156"/>
                  <a:gd name="T2" fmla="*/ 213 w 317"/>
                  <a:gd name="T3" fmla="*/ 42 h 156"/>
                  <a:gd name="T4" fmla="*/ 189 w 317"/>
                  <a:gd name="T5" fmla="*/ 47 h 156"/>
                  <a:gd name="T6" fmla="*/ 30 w 317"/>
                  <a:gd name="T7" fmla="*/ 119 h 156"/>
                  <a:gd name="T8" fmla="*/ 8 w 317"/>
                  <a:gd name="T9" fmla="*/ 146 h 156"/>
                  <a:gd name="T10" fmla="*/ 47 w 317"/>
                  <a:gd name="T11" fmla="*/ 144 h 156"/>
                  <a:gd name="T12" fmla="*/ 200 w 317"/>
                  <a:gd name="T13" fmla="*/ 74 h 156"/>
                  <a:gd name="T14" fmla="*/ 218 w 317"/>
                  <a:gd name="T15" fmla="*/ 60 h 156"/>
                  <a:gd name="T16" fmla="*/ 317 w 317"/>
                  <a:gd name="T17" fmla="*/ 9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7"/>
                  <a:gd name="T28" fmla="*/ 0 h 156"/>
                  <a:gd name="T29" fmla="*/ 317 w 31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77"/>
                </a:srgbClr>
              </a:solidFill>
              <a:ln w="9525">
                <a:solidFill>
                  <a:schemeClr val="tx1"/>
                </a:solidFill>
                <a:miter lim="800000"/>
                <a:headEnd/>
                <a:tailEnd/>
              </a:ln>
            </p:spPr>
            <p:txBody>
              <a:bodyPr wrap="none"/>
              <a:lstStyle/>
              <a:p>
                <a:endParaRPr lang="en-US"/>
              </a:p>
            </p:txBody>
          </p:sp>
          <p:sp>
            <p:nvSpPr>
              <p:cNvPr id="43119" name="Freeform 29"/>
              <p:cNvSpPr>
                <a:spLocks/>
              </p:cNvSpPr>
              <p:nvPr/>
            </p:nvSpPr>
            <p:spPr bwMode="auto">
              <a:xfrm>
                <a:off x="1886" y="2000"/>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120" name="Freeform 30"/>
              <p:cNvSpPr>
                <a:spLocks/>
              </p:cNvSpPr>
              <p:nvPr/>
            </p:nvSpPr>
            <p:spPr bwMode="auto">
              <a:xfrm>
                <a:off x="1920" y="1987"/>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121" name="Freeform 31"/>
              <p:cNvSpPr>
                <a:spLocks/>
              </p:cNvSpPr>
              <p:nvPr/>
            </p:nvSpPr>
            <p:spPr bwMode="auto">
              <a:xfrm>
                <a:off x="1952" y="1968"/>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122" name="Freeform 32"/>
              <p:cNvSpPr>
                <a:spLocks/>
              </p:cNvSpPr>
              <p:nvPr/>
            </p:nvSpPr>
            <p:spPr bwMode="auto">
              <a:xfrm>
                <a:off x="1981" y="1956"/>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123" name="Freeform 34"/>
              <p:cNvSpPr>
                <a:spLocks/>
              </p:cNvSpPr>
              <p:nvPr/>
            </p:nvSpPr>
            <p:spPr bwMode="auto">
              <a:xfrm>
                <a:off x="1861" y="2011"/>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124" name="Line 35"/>
              <p:cNvSpPr>
                <a:spLocks noChangeShapeType="1"/>
              </p:cNvSpPr>
              <p:nvPr/>
            </p:nvSpPr>
            <p:spPr bwMode="auto">
              <a:xfrm flipH="1">
                <a:off x="1788" y="2036"/>
                <a:ext cx="50" cy="2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125" name="AutoShape 37"/>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764700"/>
                  </a:gs>
                  <a:gs pos="50000">
                    <a:srgbClr val="FF9900"/>
                  </a:gs>
                  <a:gs pos="100000">
                    <a:srgbClr val="764700"/>
                  </a:gs>
                </a:gsLst>
                <a:lin ang="5400000" scaled="1"/>
              </a:gradFill>
              <a:ln w="3175">
                <a:solidFill>
                  <a:schemeClr val="tx1"/>
                </a:solidFill>
                <a:miter lim="800000"/>
                <a:headEnd/>
                <a:tailEnd/>
              </a:ln>
            </p:spPr>
            <p:txBody>
              <a:bodyPr rot="10800000" vert="eaVert" wrap="none" anchor="ctr"/>
              <a:lstStyle/>
              <a:p>
                <a:endParaRPr lang="en-US" sz="2400" u="none"/>
              </a:p>
            </p:txBody>
          </p:sp>
          <p:sp>
            <p:nvSpPr>
              <p:cNvPr id="43126" name="Freeform 33"/>
              <p:cNvSpPr>
                <a:spLocks/>
              </p:cNvSpPr>
              <p:nvPr/>
            </p:nvSpPr>
            <p:spPr bwMode="auto">
              <a:xfrm>
                <a:off x="2015" y="1943"/>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3020" name="Group 40"/>
            <p:cNvGrpSpPr>
              <a:grpSpLocks/>
            </p:cNvGrpSpPr>
            <p:nvPr/>
          </p:nvGrpSpPr>
          <p:grpSpPr bwMode="auto">
            <a:xfrm rot="1098742">
              <a:off x="1403" y="1722"/>
              <a:ext cx="465" cy="247"/>
              <a:chOff x="1788" y="1811"/>
              <a:chExt cx="465" cy="247"/>
            </a:xfrm>
          </p:grpSpPr>
          <p:sp>
            <p:nvSpPr>
              <p:cNvPr id="43105" name="Freeform 41"/>
              <p:cNvSpPr>
                <a:spLocks/>
              </p:cNvSpPr>
              <p:nvPr/>
            </p:nvSpPr>
            <p:spPr bwMode="auto">
              <a:xfrm>
                <a:off x="2142" y="1811"/>
                <a:ext cx="111" cy="106"/>
              </a:xfrm>
              <a:custGeom>
                <a:avLst/>
                <a:gdLst>
                  <a:gd name="T0" fmla="*/ 0 w 111"/>
                  <a:gd name="T1" fmla="*/ 84 h 106"/>
                  <a:gd name="T2" fmla="*/ 17 w 111"/>
                  <a:gd name="T3" fmla="*/ 27 h 106"/>
                  <a:gd name="T4" fmla="*/ 75 w 111"/>
                  <a:gd name="T5" fmla="*/ 0 h 106"/>
                  <a:gd name="T6" fmla="*/ 83 w 111"/>
                  <a:gd name="T7" fmla="*/ 15 h 106"/>
                  <a:gd name="T8" fmla="*/ 87 w 111"/>
                  <a:gd name="T9" fmla="*/ 22 h 106"/>
                  <a:gd name="T10" fmla="*/ 101 w 111"/>
                  <a:gd name="T11" fmla="*/ 31 h 106"/>
                  <a:gd name="T12" fmla="*/ 101 w 111"/>
                  <a:gd name="T13" fmla="*/ 46 h 106"/>
                  <a:gd name="T14" fmla="*/ 105 w 111"/>
                  <a:gd name="T15" fmla="*/ 63 h 106"/>
                  <a:gd name="T16" fmla="*/ 111 w 111"/>
                  <a:gd name="T17" fmla="*/ 82 h 106"/>
                  <a:gd name="T18" fmla="*/ 54 w 111"/>
                  <a:gd name="T19" fmla="*/ 106 h 106"/>
                  <a:gd name="T20" fmla="*/ 0 w 111"/>
                  <a:gd name="T21" fmla="*/ 84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106"/>
                  <a:gd name="T35" fmla="*/ 111 w 11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3B003B"/>
                  </a:gs>
                  <a:gs pos="50000">
                    <a:srgbClr val="800080"/>
                  </a:gs>
                  <a:gs pos="100000">
                    <a:srgbClr val="3B003B"/>
                  </a:gs>
                </a:gsLst>
                <a:lin ang="5400000" scaled="1"/>
              </a:gradFill>
              <a:ln w="6350">
                <a:solidFill>
                  <a:schemeClr val="tx1"/>
                </a:solidFill>
                <a:miter lim="800000"/>
                <a:headEnd/>
                <a:tailEnd/>
              </a:ln>
            </p:spPr>
            <p:txBody>
              <a:bodyPr wrap="none"/>
              <a:lstStyle/>
              <a:p>
                <a:endParaRPr lang="en-US"/>
              </a:p>
            </p:txBody>
          </p:sp>
          <p:sp>
            <p:nvSpPr>
              <p:cNvPr id="43106" name="Freeform 42"/>
              <p:cNvSpPr>
                <a:spLocks/>
              </p:cNvSpPr>
              <p:nvPr/>
            </p:nvSpPr>
            <p:spPr bwMode="auto">
              <a:xfrm>
                <a:off x="2144" y="1835"/>
                <a:ext cx="102" cy="63"/>
              </a:xfrm>
              <a:custGeom>
                <a:avLst/>
                <a:gdLst>
                  <a:gd name="T0" fmla="*/ 0 w 102"/>
                  <a:gd name="T1" fmla="*/ 63 h 63"/>
                  <a:gd name="T2" fmla="*/ 21 w 102"/>
                  <a:gd name="T3" fmla="*/ 33 h 63"/>
                  <a:gd name="T4" fmla="*/ 87 w 102"/>
                  <a:gd name="T5" fmla="*/ 0 h 63"/>
                  <a:gd name="T6" fmla="*/ 102 w 102"/>
                  <a:gd name="T7" fmla="*/ 15 h 63"/>
                  <a:gd name="T8" fmla="*/ 0 w 102"/>
                  <a:gd name="T9" fmla="*/ 63 h 63"/>
                  <a:gd name="T10" fmla="*/ 0 60000 65536"/>
                  <a:gd name="T11" fmla="*/ 0 60000 65536"/>
                  <a:gd name="T12" fmla="*/ 0 60000 65536"/>
                  <a:gd name="T13" fmla="*/ 0 60000 65536"/>
                  <a:gd name="T14" fmla="*/ 0 60000 65536"/>
                  <a:gd name="T15" fmla="*/ 0 w 102"/>
                  <a:gd name="T16" fmla="*/ 0 h 63"/>
                  <a:gd name="T17" fmla="*/ 102 w 102"/>
                  <a:gd name="T18" fmla="*/ 63 h 63"/>
                </a:gdLst>
                <a:ahLst/>
                <a:cxnLst>
                  <a:cxn ang="T10">
                    <a:pos x="T0" y="T1"/>
                  </a:cxn>
                  <a:cxn ang="T11">
                    <a:pos x="T2" y="T3"/>
                  </a:cxn>
                  <a:cxn ang="T12">
                    <a:pos x="T4" y="T5"/>
                  </a:cxn>
                  <a:cxn ang="T13">
                    <a:pos x="T6" y="T7"/>
                  </a:cxn>
                  <a:cxn ang="T14">
                    <a:pos x="T8" y="T9"/>
                  </a:cxn>
                </a:cxnLst>
                <a:rect l="T15" t="T16" r="T17" b="T18"/>
                <a:pathLst>
                  <a:path w="102" h="63">
                    <a:moveTo>
                      <a:pt x="0" y="63"/>
                    </a:moveTo>
                    <a:lnTo>
                      <a:pt x="21" y="33"/>
                    </a:lnTo>
                    <a:lnTo>
                      <a:pt x="87" y="0"/>
                    </a:lnTo>
                    <a:lnTo>
                      <a:pt x="102" y="15"/>
                    </a:lnTo>
                    <a:lnTo>
                      <a:pt x="0" y="63"/>
                    </a:lnTo>
                    <a:close/>
                  </a:path>
                </a:pathLst>
              </a:custGeom>
              <a:gradFill rotWithShape="1">
                <a:gsLst>
                  <a:gs pos="0">
                    <a:srgbClr val="3B003B"/>
                  </a:gs>
                  <a:gs pos="50000">
                    <a:srgbClr val="800080"/>
                  </a:gs>
                  <a:gs pos="100000">
                    <a:srgbClr val="3B003B"/>
                  </a:gs>
                </a:gsLst>
                <a:lin ang="5400000" scaled="1"/>
              </a:gradFill>
              <a:ln w="6350">
                <a:solidFill>
                  <a:schemeClr val="tx1"/>
                </a:solidFill>
                <a:miter lim="800000"/>
                <a:headEnd/>
                <a:tailEnd/>
              </a:ln>
            </p:spPr>
            <p:txBody>
              <a:bodyPr wrap="none"/>
              <a:lstStyle/>
              <a:p>
                <a:endParaRPr lang="en-US"/>
              </a:p>
            </p:txBody>
          </p:sp>
          <p:sp>
            <p:nvSpPr>
              <p:cNvPr id="43107" name="Freeform 43"/>
              <p:cNvSpPr>
                <a:spLocks/>
              </p:cNvSpPr>
              <p:nvPr/>
            </p:nvSpPr>
            <p:spPr bwMode="auto">
              <a:xfrm>
                <a:off x="1830" y="1890"/>
                <a:ext cx="317" cy="156"/>
              </a:xfrm>
              <a:custGeom>
                <a:avLst/>
                <a:gdLst>
                  <a:gd name="T0" fmla="*/ 312 w 317"/>
                  <a:gd name="T1" fmla="*/ 0 h 156"/>
                  <a:gd name="T2" fmla="*/ 213 w 317"/>
                  <a:gd name="T3" fmla="*/ 42 h 156"/>
                  <a:gd name="T4" fmla="*/ 189 w 317"/>
                  <a:gd name="T5" fmla="*/ 47 h 156"/>
                  <a:gd name="T6" fmla="*/ 30 w 317"/>
                  <a:gd name="T7" fmla="*/ 119 h 156"/>
                  <a:gd name="T8" fmla="*/ 8 w 317"/>
                  <a:gd name="T9" fmla="*/ 146 h 156"/>
                  <a:gd name="T10" fmla="*/ 47 w 317"/>
                  <a:gd name="T11" fmla="*/ 144 h 156"/>
                  <a:gd name="T12" fmla="*/ 200 w 317"/>
                  <a:gd name="T13" fmla="*/ 74 h 156"/>
                  <a:gd name="T14" fmla="*/ 218 w 317"/>
                  <a:gd name="T15" fmla="*/ 60 h 156"/>
                  <a:gd name="T16" fmla="*/ 317 w 317"/>
                  <a:gd name="T17" fmla="*/ 9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7"/>
                  <a:gd name="T28" fmla="*/ 0 h 156"/>
                  <a:gd name="T29" fmla="*/ 317 w 31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77"/>
                </a:srgbClr>
              </a:solidFill>
              <a:ln w="9525">
                <a:solidFill>
                  <a:schemeClr val="tx1"/>
                </a:solidFill>
                <a:miter lim="800000"/>
                <a:headEnd/>
                <a:tailEnd/>
              </a:ln>
            </p:spPr>
            <p:txBody>
              <a:bodyPr wrap="none"/>
              <a:lstStyle/>
              <a:p>
                <a:endParaRPr lang="en-US"/>
              </a:p>
            </p:txBody>
          </p:sp>
          <p:sp>
            <p:nvSpPr>
              <p:cNvPr id="43108" name="Freeform 44"/>
              <p:cNvSpPr>
                <a:spLocks/>
              </p:cNvSpPr>
              <p:nvPr/>
            </p:nvSpPr>
            <p:spPr bwMode="auto">
              <a:xfrm>
                <a:off x="1886" y="2000"/>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109" name="Freeform 45"/>
              <p:cNvSpPr>
                <a:spLocks/>
              </p:cNvSpPr>
              <p:nvPr/>
            </p:nvSpPr>
            <p:spPr bwMode="auto">
              <a:xfrm>
                <a:off x="1920" y="1987"/>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110" name="Freeform 46"/>
              <p:cNvSpPr>
                <a:spLocks/>
              </p:cNvSpPr>
              <p:nvPr/>
            </p:nvSpPr>
            <p:spPr bwMode="auto">
              <a:xfrm>
                <a:off x="1952" y="1968"/>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111" name="Freeform 47"/>
              <p:cNvSpPr>
                <a:spLocks/>
              </p:cNvSpPr>
              <p:nvPr/>
            </p:nvSpPr>
            <p:spPr bwMode="auto">
              <a:xfrm>
                <a:off x="1981" y="1956"/>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112" name="Freeform 48"/>
              <p:cNvSpPr>
                <a:spLocks/>
              </p:cNvSpPr>
              <p:nvPr/>
            </p:nvSpPr>
            <p:spPr bwMode="auto">
              <a:xfrm>
                <a:off x="1861" y="2011"/>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113" name="Line 49"/>
              <p:cNvSpPr>
                <a:spLocks noChangeShapeType="1"/>
              </p:cNvSpPr>
              <p:nvPr/>
            </p:nvSpPr>
            <p:spPr bwMode="auto">
              <a:xfrm flipH="1">
                <a:off x="1788" y="2036"/>
                <a:ext cx="50" cy="2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114" name="AutoShape 50"/>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764700"/>
                  </a:gs>
                  <a:gs pos="50000">
                    <a:srgbClr val="FF9900"/>
                  </a:gs>
                  <a:gs pos="100000">
                    <a:srgbClr val="764700"/>
                  </a:gs>
                </a:gsLst>
                <a:lin ang="5400000" scaled="1"/>
              </a:gradFill>
              <a:ln w="3175">
                <a:solidFill>
                  <a:schemeClr val="tx1"/>
                </a:solidFill>
                <a:miter lim="800000"/>
                <a:headEnd/>
                <a:tailEnd/>
              </a:ln>
            </p:spPr>
            <p:txBody>
              <a:bodyPr rot="10800000" vert="eaVert" wrap="none" anchor="ctr"/>
              <a:lstStyle/>
              <a:p>
                <a:endParaRPr lang="en-US" sz="2400" u="none"/>
              </a:p>
            </p:txBody>
          </p:sp>
          <p:sp>
            <p:nvSpPr>
              <p:cNvPr id="43115" name="Freeform 51"/>
              <p:cNvSpPr>
                <a:spLocks/>
              </p:cNvSpPr>
              <p:nvPr/>
            </p:nvSpPr>
            <p:spPr bwMode="auto">
              <a:xfrm>
                <a:off x="2015" y="1943"/>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3021" name="Group 52"/>
            <p:cNvGrpSpPr>
              <a:grpSpLocks/>
            </p:cNvGrpSpPr>
            <p:nvPr/>
          </p:nvGrpSpPr>
          <p:grpSpPr bwMode="auto">
            <a:xfrm rot="2433777">
              <a:off x="1386" y="1868"/>
              <a:ext cx="465" cy="247"/>
              <a:chOff x="1788" y="1811"/>
              <a:chExt cx="465" cy="247"/>
            </a:xfrm>
          </p:grpSpPr>
          <p:sp>
            <p:nvSpPr>
              <p:cNvPr id="43094" name="Freeform 53"/>
              <p:cNvSpPr>
                <a:spLocks/>
              </p:cNvSpPr>
              <p:nvPr/>
            </p:nvSpPr>
            <p:spPr bwMode="auto">
              <a:xfrm>
                <a:off x="2142" y="1811"/>
                <a:ext cx="111" cy="106"/>
              </a:xfrm>
              <a:custGeom>
                <a:avLst/>
                <a:gdLst>
                  <a:gd name="T0" fmla="*/ 0 w 111"/>
                  <a:gd name="T1" fmla="*/ 84 h 106"/>
                  <a:gd name="T2" fmla="*/ 17 w 111"/>
                  <a:gd name="T3" fmla="*/ 27 h 106"/>
                  <a:gd name="T4" fmla="*/ 75 w 111"/>
                  <a:gd name="T5" fmla="*/ 0 h 106"/>
                  <a:gd name="T6" fmla="*/ 83 w 111"/>
                  <a:gd name="T7" fmla="*/ 15 h 106"/>
                  <a:gd name="T8" fmla="*/ 87 w 111"/>
                  <a:gd name="T9" fmla="*/ 22 h 106"/>
                  <a:gd name="T10" fmla="*/ 101 w 111"/>
                  <a:gd name="T11" fmla="*/ 31 h 106"/>
                  <a:gd name="T12" fmla="*/ 101 w 111"/>
                  <a:gd name="T13" fmla="*/ 46 h 106"/>
                  <a:gd name="T14" fmla="*/ 105 w 111"/>
                  <a:gd name="T15" fmla="*/ 63 h 106"/>
                  <a:gd name="T16" fmla="*/ 111 w 111"/>
                  <a:gd name="T17" fmla="*/ 82 h 106"/>
                  <a:gd name="T18" fmla="*/ 54 w 111"/>
                  <a:gd name="T19" fmla="*/ 106 h 106"/>
                  <a:gd name="T20" fmla="*/ 0 w 111"/>
                  <a:gd name="T21" fmla="*/ 84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106"/>
                  <a:gd name="T35" fmla="*/ 111 w 11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3B003B"/>
                  </a:gs>
                  <a:gs pos="50000">
                    <a:srgbClr val="800080"/>
                  </a:gs>
                  <a:gs pos="100000">
                    <a:srgbClr val="3B003B"/>
                  </a:gs>
                </a:gsLst>
                <a:lin ang="5400000" scaled="1"/>
              </a:gradFill>
              <a:ln w="6350">
                <a:solidFill>
                  <a:schemeClr val="tx1"/>
                </a:solidFill>
                <a:miter lim="800000"/>
                <a:headEnd/>
                <a:tailEnd/>
              </a:ln>
            </p:spPr>
            <p:txBody>
              <a:bodyPr wrap="none"/>
              <a:lstStyle/>
              <a:p>
                <a:endParaRPr lang="en-US"/>
              </a:p>
            </p:txBody>
          </p:sp>
          <p:sp>
            <p:nvSpPr>
              <p:cNvPr id="43095" name="Freeform 54"/>
              <p:cNvSpPr>
                <a:spLocks/>
              </p:cNvSpPr>
              <p:nvPr/>
            </p:nvSpPr>
            <p:spPr bwMode="auto">
              <a:xfrm>
                <a:off x="2144" y="1835"/>
                <a:ext cx="102" cy="63"/>
              </a:xfrm>
              <a:custGeom>
                <a:avLst/>
                <a:gdLst>
                  <a:gd name="T0" fmla="*/ 0 w 102"/>
                  <a:gd name="T1" fmla="*/ 63 h 63"/>
                  <a:gd name="T2" fmla="*/ 21 w 102"/>
                  <a:gd name="T3" fmla="*/ 33 h 63"/>
                  <a:gd name="T4" fmla="*/ 87 w 102"/>
                  <a:gd name="T5" fmla="*/ 0 h 63"/>
                  <a:gd name="T6" fmla="*/ 102 w 102"/>
                  <a:gd name="T7" fmla="*/ 15 h 63"/>
                  <a:gd name="T8" fmla="*/ 0 w 102"/>
                  <a:gd name="T9" fmla="*/ 63 h 63"/>
                  <a:gd name="T10" fmla="*/ 0 60000 65536"/>
                  <a:gd name="T11" fmla="*/ 0 60000 65536"/>
                  <a:gd name="T12" fmla="*/ 0 60000 65536"/>
                  <a:gd name="T13" fmla="*/ 0 60000 65536"/>
                  <a:gd name="T14" fmla="*/ 0 60000 65536"/>
                  <a:gd name="T15" fmla="*/ 0 w 102"/>
                  <a:gd name="T16" fmla="*/ 0 h 63"/>
                  <a:gd name="T17" fmla="*/ 102 w 102"/>
                  <a:gd name="T18" fmla="*/ 63 h 63"/>
                </a:gdLst>
                <a:ahLst/>
                <a:cxnLst>
                  <a:cxn ang="T10">
                    <a:pos x="T0" y="T1"/>
                  </a:cxn>
                  <a:cxn ang="T11">
                    <a:pos x="T2" y="T3"/>
                  </a:cxn>
                  <a:cxn ang="T12">
                    <a:pos x="T4" y="T5"/>
                  </a:cxn>
                  <a:cxn ang="T13">
                    <a:pos x="T6" y="T7"/>
                  </a:cxn>
                  <a:cxn ang="T14">
                    <a:pos x="T8" y="T9"/>
                  </a:cxn>
                </a:cxnLst>
                <a:rect l="T15" t="T16" r="T17" b="T18"/>
                <a:pathLst>
                  <a:path w="102" h="63">
                    <a:moveTo>
                      <a:pt x="0" y="63"/>
                    </a:moveTo>
                    <a:lnTo>
                      <a:pt x="21" y="33"/>
                    </a:lnTo>
                    <a:lnTo>
                      <a:pt x="87" y="0"/>
                    </a:lnTo>
                    <a:lnTo>
                      <a:pt x="102" y="15"/>
                    </a:lnTo>
                    <a:lnTo>
                      <a:pt x="0" y="63"/>
                    </a:lnTo>
                    <a:close/>
                  </a:path>
                </a:pathLst>
              </a:custGeom>
              <a:gradFill rotWithShape="1">
                <a:gsLst>
                  <a:gs pos="0">
                    <a:srgbClr val="3B003B"/>
                  </a:gs>
                  <a:gs pos="50000">
                    <a:srgbClr val="800080"/>
                  </a:gs>
                  <a:gs pos="100000">
                    <a:srgbClr val="3B003B"/>
                  </a:gs>
                </a:gsLst>
                <a:lin ang="5400000" scaled="1"/>
              </a:gradFill>
              <a:ln w="6350">
                <a:solidFill>
                  <a:schemeClr val="tx1"/>
                </a:solidFill>
                <a:miter lim="800000"/>
                <a:headEnd/>
                <a:tailEnd/>
              </a:ln>
            </p:spPr>
            <p:txBody>
              <a:bodyPr wrap="none"/>
              <a:lstStyle/>
              <a:p>
                <a:endParaRPr lang="en-US"/>
              </a:p>
            </p:txBody>
          </p:sp>
          <p:sp>
            <p:nvSpPr>
              <p:cNvPr id="43096" name="Freeform 55"/>
              <p:cNvSpPr>
                <a:spLocks/>
              </p:cNvSpPr>
              <p:nvPr/>
            </p:nvSpPr>
            <p:spPr bwMode="auto">
              <a:xfrm>
                <a:off x="1830" y="1890"/>
                <a:ext cx="317" cy="156"/>
              </a:xfrm>
              <a:custGeom>
                <a:avLst/>
                <a:gdLst>
                  <a:gd name="T0" fmla="*/ 312 w 317"/>
                  <a:gd name="T1" fmla="*/ 0 h 156"/>
                  <a:gd name="T2" fmla="*/ 213 w 317"/>
                  <a:gd name="T3" fmla="*/ 42 h 156"/>
                  <a:gd name="T4" fmla="*/ 189 w 317"/>
                  <a:gd name="T5" fmla="*/ 47 h 156"/>
                  <a:gd name="T6" fmla="*/ 30 w 317"/>
                  <a:gd name="T7" fmla="*/ 119 h 156"/>
                  <a:gd name="T8" fmla="*/ 8 w 317"/>
                  <a:gd name="T9" fmla="*/ 146 h 156"/>
                  <a:gd name="T10" fmla="*/ 47 w 317"/>
                  <a:gd name="T11" fmla="*/ 144 h 156"/>
                  <a:gd name="T12" fmla="*/ 200 w 317"/>
                  <a:gd name="T13" fmla="*/ 74 h 156"/>
                  <a:gd name="T14" fmla="*/ 218 w 317"/>
                  <a:gd name="T15" fmla="*/ 60 h 156"/>
                  <a:gd name="T16" fmla="*/ 317 w 317"/>
                  <a:gd name="T17" fmla="*/ 9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7"/>
                  <a:gd name="T28" fmla="*/ 0 h 156"/>
                  <a:gd name="T29" fmla="*/ 317 w 31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77"/>
                </a:srgbClr>
              </a:solidFill>
              <a:ln w="9525">
                <a:solidFill>
                  <a:schemeClr val="tx1"/>
                </a:solidFill>
                <a:miter lim="800000"/>
                <a:headEnd/>
                <a:tailEnd/>
              </a:ln>
            </p:spPr>
            <p:txBody>
              <a:bodyPr wrap="none"/>
              <a:lstStyle/>
              <a:p>
                <a:endParaRPr lang="en-US"/>
              </a:p>
            </p:txBody>
          </p:sp>
          <p:sp>
            <p:nvSpPr>
              <p:cNvPr id="43097" name="Freeform 56"/>
              <p:cNvSpPr>
                <a:spLocks/>
              </p:cNvSpPr>
              <p:nvPr/>
            </p:nvSpPr>
            <p:spPr bwMode="auto">
              <a:xfrm>
                <a:off x="1886" y="2000"/>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98" name="Freeform 57"/>
              <p:cNvSpPr>
                <a:spLocks/>
              </p:cNvSpPr>
              <p:nvPr/>
            </p:nvSpPr>
            <p:spPr bwMode="auto">
              <a:xfrm>
                <a:off x="1920" y="1987"/>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99" name="Freeform 58"/>
              <p:cNvSpPr>
                <a:spLocks/>
              </p:cNvSpPr>
              <p:nvPr/>
            </p:nvSpPr>
            <p:spPr bwMode="auto">
              <a:xfrm>
                <a:off x="1952" y="1968"/>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100" name="Freeform 59"/>
              <p:cNvSpPr>
                <a:spLocks/>
              </p:cNvSpPr>
              <p:nvPr/>
            </p:nvSpPr>
            <p:spPr bwMode="auto">
              <a:xfrm>
                <a:off x="1981" y="1956"/>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101" name="Freeform 60"/>
              <p:cNvSpPr>
                <a:spLocks/>
              </p:cNvSpPr>
              <p:nvPr/>
            </p:nvSpPr>
            <p:spPr bwMode="auto">
              <a:xfrm>
                <a:off x="1861" y="2011"/>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102" name="Line 61"/>
              <p:cNvSpPr>
                <a:spLocks noChangeShapeType="1"/>
              </p:cNvSpPr>
              <p:nvPr/>
            </p:nvSpPr>
            <p:spPr bwMode="auto">
              <a:xfrm flipH="1">
                <a:off x="1788" y="2036"/>
                <a:ext cx="50" cy="2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103" name="AutoShape 62"/>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764700"/>
                  </a:gs>
                  <a:gs pos="50000">
                    <a:srgbClr val="FF9900"/>
                  </a:gs>
                  <a:gs pos="100000">
                    <a:srgbClr val="764700"/>
                  </a:gs>
                </a:gsLst>
                <a:lin ang="5400000" scaled="1"/>
              </a:gradFill>
              <a:ln w="3175">
                <a:solidFill>
                  <a:schemeClr val="tx1"/>
                </a:solidFill>
                <a:miter lim="800000"/>
                <a:headEnd/>
                <a:tailEnd/>
              </a:ln>
            </p:spPr>
            <p:txBody>
              <a:bodyPr rot="10800000" vert="eaVert" wrap="none" anchor="ctr"/>
              <a:lstStyle/>
              <a:p>
                <a:endParaRPr lang="en-US" sz="2400" u="none"/>
              </a:p>
            </p:txBody>
          </p:sp>
          <p:sp>
            <p:nvSpPr>
              <p:cNvPr id="43104" name="Freeform 63"/>
              <p:cNvSpPr>
                <a:spLocks/>
              </p:cNvSpPr>
              <p:nvPr/>
            </p:nvSpPr>
            <p:spPr bwMode="auto">
              <a:xfrm>
                <a:off x="2015" y="1943"/>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3022" name="Group 64"/>
            <p:cNvGrpSpPr>
              <a:grpSpLocks/>
            </p:cNvGrpSpPr>
            <p:nvPr/>
          </p:nvGrpSpPr>
          <p:grpSpPr bwMode="auto">
            <a:xfrm>
              <a:off x="3011" y="1059"/>
              <a:ext cx="465" cy="247"/>
              <a:chOff x="1788" y="1811"/>
              <a:chExt cx="465" cy="247"/>
            </a:xfrm>
          </p:grpSpPr>
          <p:sp>
            <p:nvSpPr>
              <p:cNvPr id="43083" name="Freeform 65"/>
              <p:cNvSpPr>
                <a:spLocks/>
              </p:cNvSpPr>
              <p:nvPr/>
            </p:nvSpPr>
            <p:spPr bwMode="auto">
              <a:xfrm>
                <a:off x="2142" y="1811"/>
                <a:ext cx="111" cy="106"/>
              </a:xfrm>
              <a:custGeom>
                <a:avLst/>
                <a:gdLst>
                  <a:gd name="T0" fmla="*/ 0 w 111"/>
                  <a:gd name="T1" fmla="*/ 84 h 106"/>
                  <a:gd name="T2" fmla="*/ 17 w 111"/>
                  <a:gd name="T3" fmla="*/ 27 h 106"/>
                  <a:gd name="T4" fmla="*/ 75 w 111"/>
                  <a:gd name="T5" fmla="*/ 0 h 106"/>
                  <a:gd name="T6" fmla="*/ 83 w 111"/>
                  <a:gd name="T7" fmla="*/ 15 h 106"/>
                  <a:gd name="T8" fmla="*/ 87 w 111"/>
                  <a:gd name="T9" fmla="*/ 22 h 106"/>
                  <a:gd name="T10" fmla="*/ 101 w 111"/>
                  <a:gd name="T11" fmla="*/ 31 h 106"/>
                  <a:gd name="T12" fmla="*/ 101 w 111"/>
                  <a:gd name="T13" fmla="*/ 46 h 106"/>
                  <a:gd name="T14" fmla="*/ 105 w 111"/>
                  <a:gd name="T15" fmla="*/ 63 h 106"/>
                  <a:gd name="T16" fmla="*/ 111 w 111"/>
                  <a:gd name="T17" fmla="*/ 82 h 106"/>
                  <a:gd name="T18" fmla="*/ 54 w 111"/>
                  <a:gd name="T19" fmla="*/ 106 h 106"/>
                  <a:gd name="T20" fmla="*/ 0 w 111"/>
                  <a:gd name="T21" fmla="*/ 84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106"/>
                  <a:gd name="T35" fmla="*/ 111 w 11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3B003B"/>
                  </a:gs>
                  <a:gs pos="50000">
                    <a:srgbClr val="800080"/>
                  </a:gs>
                  <a:gs pos="100000">
                    <a:srgbClr val="3B003B"/>
                  </a:gs>
                </a:gsLst>
                <a:lin ang="5400000" scaled="1"/>
              </a:gradFill>
              <a:ln w="6350">
                <a:solidFill>
                  <a:schemeClr val="tx1"/>
                </a:solidFill>
                <a:miter lim="800000"/>
                <a:headEnd/>
                <a:tailEnd/>
              </a:ln>
            </p:spPr>
            <p:txBody>
              <a:bodyPr wrap="none"/>
              <a:lstStyle/>
              <a:p>
                <a:endParaRPr lang="en-US"/>
              </a:p>
            </p:txBody>
          </p:sp>
          <p:sp>
            <p:nvSpPr>
              <p:cNvPr id="43084" name="Freeform 66"/>
              <p:cNvSpPr>
                <a:spLocks/>
              </p:cNvSpPr>
              <p:nvPr/>
            </p:nvSpPr>
            <p:spPr bwMode="auto">
              <a:xfrm>
                <a:off x="2144" y="1835"/>
                <a:ext cx="102" cy="63"/>
              </a:xfrm>
              <a:custGeom>
                <a:avLst/>
                <a:gdLst>
                  <a:gd name="T0" fmla="*/ 0 w 102"/>
                  <a:gd name="T1" fmla="*/ 63 h 63"/>
                  <a:gd name="T2" fmla="*/ 21 w 102"/>
                  <a:gd name="T3" fmla="*/ 33 h 63"/>
                  <a:gd name="T4" fmla="*/ 87 w 102"/>
                  <a:gd name="T5" fmla="*/ 0 h 63"/>
                  <a:gd name="T6" fmla="*/ 102 w 102"/>
                  <a:gd name="T7" fmla="*/ 15 h 63"/>
                  <a:gd name="T8" fmla="*/ 0 w 102"/>
                  <a:gd name="T9" fmla="*/ 63 h 63"/>
                  <a:gd name="T10" fmla="*/ 0 60000 65536"/>
                  <a:gd name="T11" fmla="*/ 0 60000 65536"/>
                  <a:gd name="T12" fmla="*/ 0 60000 65536"/>
                  <a:gd name="T13" fmla="*/ 0 60000 65536"/>
                  <a:gd name="T14" fmla="*/ 0 60000 65536"/>
                  <a:gd name="T15" fmla="*/ 0 w 102"/>
                  <a:gd name="T16" fmla="*/ 0 h 63"/>
                  <a:gd name="T17" fmla="*/ 102 w 102"/>
                  <a:gd name="T18" fmla="*/ 63 h 63"/>
                </a:gdLst>
                <a:ahLst/>
                <a:cxnLst>
                  <a:cxn ang="T10">
                    <a:pos x="T0" y="T1"/>
                  </a:cxn>
                  <a:cxn ang="T11">
                    <a:pos x="T2" y="T3"/>
                  </a:cxn>
                  <a:cxn ang="T12">
                    <a:pos x="T4" y="T5"/>
                  </a:cxn>
                  <a:cxn ang="T13">
                    <a:pos x="T6" y="T7"/>
                  </a:cxn>
                  <a:cxn ang="T14">
                    <a:pos x="T8" y="T9"/>
                  </a:cxn>
                </a:cxnLst>
                <a:rect l="T15" t="T16" r="T17" b="T18"/>
                <a:pathLst>
                  <a:path w="102" h="63">
                    <a:moveTo>
                      <a:pt x="0" y="63"/>
                    </a:moveTo>
                    <a:lnTo>
                      <a:pt x="21" y="33"/>
                    </a:lnTo>
                    <a:lnTo>
                      <a:pt x="87" y="0"/>
                    </a:lnTo>
                    <a:lnTo>
                      <a:pt x="102" y="15"/>
                    </a:lnTo>
                    <a:lnTo>
                      <a:pt x="0" y="63"/>
                    </a:lnTo>
                    <a:close/>
                  </a:path>
                </a:pathLst>
              </a:custGeom>
              <a:gradFill rotWithShape="1">
                <a:gsLst>
                  <a:gs pos="0">
                    <a:srgbClr val="3B003B"/>
                  </a:gs>
                  <a:gs pos="50000">
                    <a:srgbClr val="800080"/>
                  </a:gs>
                  <a:gs pos="100000">
                    <a:srgbClr val="3B003B"/>
                  </a:gs>
                </a:gsLst>
                <a:lin ang="5400000" scaled="1"/>
              </a:gradFill>
              <a:ln w="6350">
                <a:solidFill>
                  <a:schemeClr val="tx1"/>
                </a:solidFill>
                <a:miter lim="800000"/>
                <a:headEnd/>
                <a:tailEnd/>
              </a:ln>
            </p:spPr>
            <p:txBody>
              <a:bodyPr wrap="none"/>
              <a:lstStyle/>
              <a:p>
                <a:endParaRPr lang="en-US"/>
              </a:p>
            </p:txBody>
          </p:sp>
          <p:sp>
            <p:nvSpPr>
              <p:cNvPr id="43085" name="Freeform 67"/>
              <p:cNvSpPr>
                <a:spLocks/>
              </p:cNvSpPr>
              <p:nvPr/>
            </p:nvSpPr>
            <p:spPr bwMode="auto">
              <a:xfrm>
                <a:off x="1830" y="1890"/>
                <a:ext cx="317" cy="156"/>
              </a:xfrm>
              <a:custGeom>
                <a:avLst/>
                <a:gdLst>
                  <a:gd name="T0" fmla="*/ 312 w 317"/>
                  <a:gd name="T1" fmla="*/ 0 h 156"/>
                  <a:gd name="T2" fmla="*/ 213 w 317"/>
                  <a:gd name="T3" fmla="*/ 42 h 156"/>
                  <a:gd name="T4" fmla="*/ 189 w 317"/>
                  <a:gd name="T5" fmla="*/ 47 h 156"/>
                  <a:gd name="T6" fmla="*/ 30 w 317"/>
                  <a:gd name="T7" fmla="*/ 119 h 156"/>
                  <a:gd name="T8" fmla="*/ 8 w 317"/>
                  <a:gd name="T9" fmla="*/ 146 h 156"/>
                  <a:gd name="T10" fmla="*/ 47 w 317"/>
                  <a:gd name="T11" fmla="*/ 144 h 156"/>
                  <a:gd name="T12" fmla="*/ 200 w 317"/>
                  <a:gd name="T13" fmla="*/ 74 h 156"/>
                  <a:gd name="T14" fmla="*/ 218 w 317"/>
                  <a:gd name="T15" fmla="*/ 60 h 156"/>
                  <a:gd name="T16" fmla="*/ 317 w 317"/>
                  <a:gd name="T17" fmla="*/ 9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7"/>
                  <a:gd name="T28" fmla="*/ 0 h 156"/>
                  <a:gd name="T29" fmla="*/ 317 w 31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77"/>
                </a:srgbClr>
              </a:solidFill>
              <a:ln w="9525">
                <a:solidFill>
                  <a:schemeClr val="tx1"/>
                </a:solidFill>
                <a:miter lim="800000"/>
                <a:headEnd/>
                <a:tailEnd/>
              </a:ln>
            </p:spPr>
            <p:txBody>
              <a:bodyPr wrap="none"/>
              <a:lstStyle/>
              <a:p>
                <a:endParaRPr lang="en-US"/>
              </a:p>
            </p:txBody>
          </p:sp>
          <p:sp>
            <p:nvSpPr>
              <p:cNvPr id="43086" name="Freeform 68"/>
              <p:cNvSpPr>
                <a:spLocks/>
              </p:cNvSpPr>
              <p:nvPr/>
            </p:nvSpPr>
            <p:spPr bwMode="auto">
              <a:xfrm>
                <a:off x="1886" y="2000"/>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87" name="Freeform 69"/>
              <p:cNvSpPr>
                <a:spLocks/>
              </p:cNvSpPr>
              <p:nvPr/>
            </p:nvSpPr>
            <p:spPr bwMode="auto">
              <a:xfrm>
                <a:off x="1920" y="1987"/>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88" name="Freeform 70"/>
              <p:cNvSpPr>
                <a:spLocks/>
              </p:cNvSpPr>
              <p:nvPr/>
            </p:nvSpPr>
            <p:spPr bwMode="auto">
              <a:xfrm>
                <a:off x="1952" y="1968"/>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89" name="Freeform 71"/>
              <p:cNvSpPr>
                <a:spLocks/>
              </p:cNvSpPr>
              <p:nvPr/>
            </p:nvSpPr>
            <p:spPr bwMode="auto">
              <a:xfrm>
                <a:off x="1981" y="1956"/>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90" name="Freeform 72"/>
              <p:cNvSpPr>
                <a:spLocks/>
              </p:cNvSpPr>
              <p:nvPr/>
            </p:nvSpPr>
            <p:spPr bwMode="auto">
              <a:xfrm>
                <a:off x="1861" y="2011"/>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91" name="Line 73"/>
              <p:cNvSpPr>
                <a:spLocks noChangeShapeType="1"/>
              </p:cNvSpPr>
              <p:nvPr/>
            </p:nvSpPr>
            <p:spPr bwMode="auto">
              <a:xfrm flipH="1">
                <a:off x="1788" y="2036"/>
                <a:ext cx="50" cy="2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092" name="AutoShape 74"/>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764700"/>
                  </a:gs>
                  <a:gs pos="50000">
                    <a:srgbClr val="FF9900"/>
                  </a:gs>
                  <a:gs pos="100000">
                    <a:srgbClr val="764700"/>
                  </a:gs>
                </a:gsLst>
                <a:lin ang="5400000" scaled="1"/>
              </a:gradFill>
              <a:ln w="3175">
                <a:solidFill>
                  <a:schemeClr val="tx1"/>
                </a:solidFill>
                <a:miter lim="800000"/>
                <a:headEnd/>
                <a:tailEnd/>
              </a:ln>
            </p:spPr>
            <p:txBody>
              <a:bodyPr rot="10800000" vert="eaVert" wrap="none" anchor="ctr"/>
              <a:lstStyle/>
              <a:p>
                <a:endParaRPr lang="en-US" sz="2400" u="none"/>
              </a:p>
            </p:txBody>
          </p:sp>
          <p:sp>
            <p:nvSpPr>
              <p:cNvPr id="43093" name="Freeform 75"/>
              <p:cNvSpPr>
                <a:spLocks/>
              </p:cNvSpPr>
              <p:nvPr/>
            </p:nvSpPr>
            <p:spPr bwMode="auto">
              <a:xfrm>
                <a:off x="2015" y="1943"/>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3023" name="Group 76"/>
            <p:cNvGrpSpPr>
              <a:grpSpLocks/>
            </p:cNvGrpSpPr>
            <p:nvPr/>
          </p:nvGrpSpPr>
          <p:grpSpPr bwMode="auto">
            <a:xfrm rot="1098742">
              <a:off x="3074" y="1169"/>
              <a:ext cx="465" cy="247"/>
              <a:chOff x="1788" y="1811"/>
              <a:chExt cx="465" cy="247"/>
            </a:xfrm>
          </p:grpSpPr>
          <p:sp>
            <p:nvSpPr>
              <p:cNvPr id="43072" name="Freeform 77"/>
              <p:cNvSpPr>
                <a:spLocks/>
              </p:cNvSpPr>
              <p:nvPr/>
            </p:nvSpPr>
            <p:spPr bwMode="auto">
              <a:xfrm>
                <a:off x="2142" y="1811"/>
                <a:ext cx="111" cy="106"/>
              </a:xfrm>
              <a:custGeom>
                <a:avLst/>
                <a:gdLst>
                  <a:gd name="T0" fmla="*/ 0 w 111"/>
                  <a:gd name="T1" fmla="*/ 84 h 106"/>
                  <a:gd name="T2" fmla="*/ 17 w 111"/>
                  <a:gd name="T3" fmla="*/ 27 h 106"/>
                  <a:gd name="T4" fmla="*/ 75 w 111"/>
                  <a:gd name="T5" fmla="*/ 0 h 106"/>
                  <a:gd name="T6" fmla="*/ 83 w 111"/>
                  <a:gd name="T7" fmla="*/ 15 h 106"/>
                  <a:gd name="T8" fmla="*/ 87 w 111"/>
                  <a:gd name="T9" fmla="*/ 22 h 106"/>
                  <a:gd name="T10" fmla="*/ 101 w 111"/>
                  <a:gd name="T11" fmla="*/ 31 h 106"/>
                  <a:gd name="T12" fmla="*/ 101 w 111"/>
                  <a:gd name="T13" fmla="*/ 46 h 106"/>
                  <a:gd name="T14" fmla="*/ 105 w 111"/>
                  <a:gd name="T15" fmla="*/ 63 h 106"/>
                  <a:gd name="T16" fmla="*/ 111 w 111"/>
                  <a:gd name="T17" fmla="*/ 82 h 106"/>
                  <a:gd name="T18" fmla="*/ 54 w 111"/>
                  <a:gd name="T19" fmla="*/ 106 h 106"/>
                  <a:gd name="T20" fmla="*/ 0 w 111"/>
                  <a:gd name="T21" fmla="*/ 84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106"/>
                  <a:gd name="T35" fmla="*/ 111 w 11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3B003B"/>
                  </a:gs>
                  <a:gs pos="50000">
                    <a:srgbClr val="800080"/>
                  </a:gs>
                  <a:gs pos="100000">
                    <a:srgbClr val="3B003B"/>
                  </a:gs>
                </a:gsLst>
                <a:lin ang="5400000" scaled="1"/>
              </a:gradFill>
              <a:ln w="6350">
                <a:solidFill>
                  <a:schemeClr val="tx1"/>
                </a:solidFill>
                <a:miter lim="800000"/>
                <a:headEnd/>
                <a:tailEnd/>
              </a:ln>
            </p:spPr>
            <p:txBody>
              <a:bodyPr wrap="none"/>
              <a:lstStyle/>
              <a:p>
                <a:endParaRPr lang="en-US"/>
              </a:p>
            </p:txBody>
          </p:sp>
          <p:sp>
            <p:nvSpPr>
              <p:cNvPr id="43073" name="Freeform 78"/>
              <p:cNvSpPr>
                <a:spLocks/>
              </p:cNvSpPr>
              <p:nvPr/>
            </p:nvSpPr>
            <p:spPr bwMode="auto">
              <a:xfrm>
                <a:off x="2144" y="1835"/>
                <a:ext cx="102" cy="63"/>
              </a:xfrm>
              <a:custGeom>
                <a:avLst/>
                <a:gdLst>
                  <a:gd name="T0" fmla="*/ 0 w 102"/>
                  <a:gd name="T1" fmla="*/ 63 h 63"/>
                  <a:gd name="T2" fmla="*/ 21 w 102"/>
                  <a:gd name="T3" fmla="*/ 33 h 63"/>
                  <a:gd name="T4" fmla="*/ 87 w 102"/>
                  <a:gd name="T5" fmla="*/ 0 h 63"/>
                  <a:gd name="T6" fmla="*/ 102 w 102"/>
                  <a:gd name="T7" fmla="*/ 15 h 63"/>
                  <a:gd name="T8" fmla="*/ 0 w 102"/>
                  <a:gd name="T9" fmla="*/ 63 h 63"/>
                  <a:gd name="T10" fmla="*/ 0 60000 65536"/>
                  <a:gd name="T11" fmla="*/ 0 60000 65536"/>
                  <a:gd name="T12" fmla="*/ 0 60000 65536"/>
                  <a:gd name="T13" fmla="*/ 0 60000 65536"/>
                  <a:gd name="T14" fmla="*/ 0 60000 65536"/>
                  <a:gd name="T15" fmla="*/ 0 w 102"/>
                  <a:gd name="T16" fmla="*/ 0 h 63"/>
                  <a:gd name="T17" fmla="*/ 102 w 102"/>
                  <a:gd name="T18" fmla="*/ 63 h 63"/>
                </a:gdLst>
                <a:ahLst/>
                <a:cxnLst>
                  <a:cxn ang="T10">
                    <a:pos x="T0" y="T1"/>
                  </a:cxn>
                  <a:cxn ang="T11">
                    <a:pos x="T2" y="T3"/>
                  </a:cxn>
                  <a:cxn ang="T12">
                    <a:pos x="T4" y="T5"/>
                  </a:cxn>
                  <a:cxn ang="T13">
                    <a:pos x="T6" y="T7"/>
                  </a:cxn>
                  <a:cxn ang="T14">
                    <a:pos x="T8" y="T9"/>
                  </a:cxn>
                </a:cxnLst>
                <a:rect l="T15" t="T16" r="T17" b="T18"/>
                <a:pathLst>
                  <a:path w="102" h="63">
                    <a:moveTo>
                      <a:pt x="0" y="63"/>
                    </a:moveTo>
                    <a:lnTo>
                      <a:pt x="21" y="33"/>
                    </a:lnTo>
                    <a:lnTo>
                      <a:pt x="87" y="0"/>
                    </a:lnTo>
                    <a:lnTo>
                      <a:pt x="102" y="15"/>
                    </a:lnTo>
                    <a:lnTo>
                      <a:pt x="0" y="63"/>
                    </a:lnTo>
                    <a:close/>
                  </a:path>
                </a:pathLst>
              </a:custGeom>
              <a:gradFill rotWithShape="1">
                <a:gsLst>
                  <a:gs pos="0">
                    <a:srgbClr val="3B003B"/>
                  </a:gs>
                  <a:gs pos="50000">
                    <a:srgbClr val="800080"/>
                  </a:gs>
                  <a:gs pos="100000">
                    <a:srgbClr val="3B003B"/>
                  </a:gs>
                </a:gsLst>
                <a:lin ang="5400000" scaled="1"/>
              </a:gradFill>
              <a:ln w="6350">
                <a:solidFill>
                  <a:schemeClr val="tx1"/>
                </a:solidFill>
                <a:miter lim="800000"/>
                <a:headEnd/>
                <a:tailEnd/>
              </a:ln>
            </p:spPr>
            <p:txBody>
              <a:bodyPr wrap="none"/>
              <a:lstStyle/>
              <a:p>
                <a:endParaRPr lang="en-US"/>
              </a:p>
            </p:txBody>
          </p:sp>
          <p:sp>
            <p:nvSpPr>
              <p:cNvPr id="43074" name="Freeform 79"/>
              <p:cNvSpPr>
                <a:spLocks/>
              </p:cNvSpPr>
              <p:nvPr/>
            </p:nvSpPr>
            <p:spPr bwMode="auto">
              <a:xfrm>
                <a:off x="1830" y="1890"/>
                <a:ext cx="317" cy="156"/>
              </a:xfrm>
              <a:custGeom>
                <a:avLst/>
                <a:gdLst>
                  <a:gd name="T0" fmla="*/ 312 w 317"/>
                  <a:gd name="T1" fmla="*/ 0 h 156"/>
                  <a:gd name="T2" fmla="*/ 213 w 317"/>
                  <a:gd name="T3" fmla="*/ 42 h 156"/>
                  <a:gd name="T4" fmla="*/ 189 w 317"/>
                  <a:gd name="T5" fmla="*/ 47 h 156"/>
                  <a:gd name="T6" fmla="*/ 30 w 317"/>
                  <a:gd name="T7" fmla="*/ 119 h 156"/>
                  <a:gd name="T8" fmla="*/ 8 w 317"/>
                  <a:gd name="T9" fmla="*/ 146 h 156"/>
                  <a:gd name="T10" fmla="*/ 47 w 317"/>
                  <a:gd name="T11" fmla="*/ 144 h 156"/>
                  <a:gd name="T12" fmla="*/ 200 w 317"/>
                  <a:gd name="T13" fmla="*/ 74 h 156"/>
                  <a:gd name="T14" fmla="*/ 218 w 317"/>
                  <a:gd name="T15" fmla="*/ 60 h 156"/>
                  <a:gd name="T16" fmla="*/ 317 w 317"/>
                  <a:gd name="T17" fmla="*/ 9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7"/>
                  <a:gd name="T28" fmla="*/ 0 h 156"/>
                  <a:gd name="T29" fmla="*/ 317 w 31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77"/>
                </a:srgbClr>
              </a:solidFill>
              <a:ln w="9525">
                <a:solidFill>
                  <a:schemeClr val="tx1"/>
                </a:solidFill>
                <a:miter lim="800000"/>
                <a:headEnd/>
                <a:tailEnd/>
              </a:ln>
            </p:spPr>
            <p:txBody>
              <a:bodyPr wrap="none"/>
              <a:lstStyle/>
              <a:p>
                <a:endParaRPr lang="en-US"/>
              </a:p>
            </p:txBody>
          </p:sp>
          <p:sp>
            <p:nvSpPr>
              <p:cNvPr id="43075" name="Freeform 80"/>
              <p:cNvSpPr>
                <a:spLocks/>
              </p:cNvSpPr>
              <p:nvPr/>
            </p:nvSpPr>
            <p:spPr bwMode="auto">
              <a:xfrm>
                <a:off x="1886" y="2000"/>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76" name="Freeform 81"/>
              <p:cNvSpPr>
                <a:spLocks/>
              </p:cNvSpPr>
              <p:nvPr/>
            </p:nvSpPr>
            <p:spPr bwMode="auto">
              <a:xfrm>
                <a:off x="1920" y="1987"/>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77" name="Freeform 82"/>
              <p:cNvSpPr>
                <a:spLocks/>
              </p:cNvSpPr>
              <p:nvPr/>
            </p:nvSpPr>
            <p:spPr bwMode="auto">
              <a:xfrm>
                <a:off x="1952" y="1968"/>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78" name="Freeform 83"/>
              <p:cNvSpPr>
                <a:spLocks/>
              </p:cNvSpPr>
              <p:nvPr/>
            </p:nvSpPr>
            <p:spPr bwMode="auto">
              <a:xfrm>
                <a:off x="1981" y="1956"/>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79" name="Freeform 84"/>
              <p:cNvSpPr>
                <a:spLocks/>
              </p:cNvSpPr>
              <p:nvPr/>
            </p:nvSpPr>
            <p:spPr bwMode="auto">
              <a:xfrm>
                <a:off x="1861" y="2011"/>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80" name="Line 85"/>
              <p:cNvSpPr>
                <a:spLocks noChangeShapeType="1"/>
              </p:cNvSpPr>
              <p:nvPr/>
            </p:nvSpPr>
            <p:spPr bwMode="auto">
              <a:xfrm flipH="1">
                <a:off x="1788" y="2036"/>
                <a:ext cx="50" cy="2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081" name="AutoShape 86"/>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764700"/>
                  </a:gs>
                  <a:gs pos="50000">
                    <a:srgbClr val="FF9900"/>
                  </a:gs>
                  <a:gs pos="100000">
                    <a:srgbClr val="764700"/>
                  </a:gs>
                </a:gsLst>
                <a:lin ang="5400000" scaled="1"/>
              </a:gradFill>
              <a:ln w="3175">
                <a:solidFill>
                  <a:schemeClr val="tx1"/>
                </a:solidFill>
                <a:miter lim="800000"/>
                <a:headEnd/>
                <a:tailEnd/>
              </a:ln>
            </p:spPr>
            <p:txBody>
              <a:bodyPr rot="10800000" vert="eaVert" wrap="none" anchor="ctr"/>
              <a:lstStyle/>
              <a:p>
                <a:endParaRPr lang="en-US" sz="2400" u="none"/>
              </a:p>
            </p:txBody>
          </p:sp>
          <p:sp>
            <p:nvSpPr>
              <p:cNvPr id="43082" name="Freeform 87"/>
              <p:cNvSpPr>
                <a:spLocks/>
              </p:cNvSpPr>
              <p:nvPr/>
            </p:nvSpPr>
            <p:spPr bwMode="auto">
              <a:xfrm>
                <a:off x="2015" y="1943"/>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3024" name="Group 88"/>
            <p:cNvGrpSpPr>
              <a:grpSpLocks/>
            </p:cNvGrpSpPr>
            <p:nvPr/>
          </p:nvGrpSpPr>
          <p:grpSpPr bwMode="auto">
            <a:xfrm rot="2433777">
              <a:off x="3052" y="1310"/>
              <a:ext cx="465" cy="247"/>
              <a:chOff x="1788" y="1811"/>
              <a:chExt cx="465" cy="247"/>
            </a:xfrm>
          </p:grpSpPr>
          <p:sp>
            <p:nvSpPr>
              <p:cNvPr id="43061" name="Freeform 89"/>
              <p:cNvSpPr>
                <a:spLocks/>
              </p:cNvSpPr>
              <p:nvPr/>
            </p:nvSpPr>
            <p:spPr bwMode="auto">
              <a:xfrm>
                <a:off x="2142" y="1811"/>
                <a:ext cx="111" cy="106"/>
              </a:xfrm>
              <a:custGeom>
                <a:avLst/>
                <a:gdLst>
                  <a:gd name="T0" fmla="*/ 0 w 111"/>
                  <a:gd name="T1" fmla="*/ 84 h 106"/>
                  <a:gd name="T2" fmla="*/ 17 w 111"/>
                  <a:gd name="T3" fmla="*/ 27 h 106"/>
                  <a:gd name="T4" fmla="*/ 75 w 111"/>
                  <a:gd name="T5" fmla="*/ 0 h 106"/>
                  <a:gd name="T6" fmla="*/ 83 w 111"/>
                  <a:gd name="T7" fmla="*/ 15 h 106"/>
                  <a:gd name="T8" fmla="*/ 87 w 111"/>
                  <a:gd name="T9" fmla="*/ 22 h 106"/>
                  <a:gd name="T10" fmla="*/ 101 w 111"/>
                  <a:gd name="T11" fmla="*/ 31 h 106"/>
                  <a:gd name="T12" fmla="*/ 101 w 111"/>
                  <a:gd name="T13" fmla="*/ 46 h 106"/>
                  <a:gd name="T14" fmla="*/ 105 w 111"/>
                  <a:gd name="T15" fmla="*/ 63 h 106"/>
                  <a:gd name="T16" fmla="*/ 111 w 111"/>
                  <a:gd name="T17" fmla="*/ 82 h 106"/>
                  <a:gd name="T18" fmla="*/ 54 w 111"/>
                  <a:gd name="T19" fmla="*/ 106 h 106"/>
                  <a:gd name="T20" fmla="*/ 0 w 111"/>
                  <a:gd name="T21" fmla="*/ 84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106"/>
                  <a:gd name="T35" fmla="*/ 111 w 11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3B003B"/>
                  </a:gs>
                  <a:gs pos="50000">
                    <a:srgbClr val="800080"/>
                  </a:gs>
                  <a:gs pos="100000">
                    <a:srgbClr val="3B003B"/>
                  </a:gs>
                </a:gsLst>
                <a:lin ang="5400000" scaled="1"/>
              </a:gradFill>
              <a:ln w="6350">
                <a:solidFill>
                  <a:schemeClr val="tx1"/>
                </a:solidFill>
                <a:miter lim="800000"/>
                <a:headEnd/>
                <a:tailEnd/>
              </a:ln>
            </p:spPr>
            <p:txBody>
              <a:bodyPr wrap="none"/>
              <a:lstStyle/>
              <a:p>
                <a:endParaRPr lang="en-US"/>
              </a:p>
            </p:txBody>
          </p:sp>
          <p:sp>
            <p:nvSpPr>
              <p:cNvPr id="43062" name="Freeform 90"/>
              <p:cNvSpPr>
                <a:spLocks/>
              </p:cNvSpPr>
              <p:nvPr/>
            </p:nvSpPr>
            <p:spPr bwMode="auto">
              <a:xfrm>
                <a:off x="2144" y="1835"/>
                <a:ext cx="102" cy="63"/>
              </a:xfrm>
              <a:custGeom>
                <a:avLst/>
                <a:gdLst>
                  <a:gd name="T0" fmla="*/ 0 w 102"/>
                  <a:gd name="T1" fmla="*/ 63 h 63"/>
                  <a:gd name="T2" fmla="*/ 21 w 102"/>
                  <a:gd name="T3" fmla="*/ 33 h 63"/>
                  <a:gd name="T4" fmla="*/ 87 w 102"/>
                  <a:gd name="T5" fmla="*/ 0 h 63"/>
                  <a:gd name="T6" fmla="*/ 102 w 102"/>
                  <a:gd name="T7" fmla="*/ 15 h 63"/>
                  <a:gd name="T8" fmla="*/ 0 w 102"/>
                  <a:gd name="T9" fmla="*/ 63 h 63"/>
                  <a:gd name="T10" fmla="*/ 0 60000 65536"/>
                  <a:gd name="T11" fmla="*/ 0 60000 65536"/>
                  <a:gd name="T12" fmla="*/ 0 60000 65536"/>
                  <a:gd name="T13" fmla="*/ 0 60000 65536"/>
                  <a:gd name="T14" fmla="*/ 0 60000 65536"/>
                  <a:gd name="T15" fmla="*/ 0 w 102"/>
                  <a:gd name="T16" fmla="*/ 0 h 63"/>
                  <a:gd name="T17" fmla="*/ 102 w 102"/>
                  <a:gd name="T18" fmla="*/ 63 h 63"/>
                </a:gdLst>
                <a:ahLst/>
                <a:cxnLst>
                  <a:cxn ang="T10">
                    <a:pos x="T0" y="T1"/>
                  </a:cxn>
                  <a:cxn ang="T11">
                    <a:pos x="T2" y="T3"/>
                  </a:cxn>
                  <a:cxn ang="T12">
                    <a:pos x="T4" y="T5"/>
                  </a:cxn>
                  <a:cxn ang="T13">
                    <a:pos x="T6" y="T7"/>
                  </a:cxn>
                  <a:cxn ang="T14">
                    <a:pos x="T8" y="T9"/>
                  </a:cxn>
                </a:cxnLst>
                <a:rect l="T15" t="T16" r="T17" b="T18"/>
                <a:pathLst>
                  <a:path w="102" h="63">
                    <a:moveTo>
                      <a:pt x="0" y="63"/>
                    </a:moveTo>
                    <a:lnTo>
                      <a:pt x="21" y="33"/>
                    </a:lnTo>
                    <a:lnTo>
                      <a:pt x="87" y="0"/>
                    </a:lnTo>
                    <a:lnTo>
                      <a:pt x="102" y="15"/>
                    </a:lnTo>
                    <a:lnTo>
                      <a:pt x="0" y="63"/>
                    </a:lnTo>
                    <a:close/>
                  </a:path>
                </a:pathLst>
              </a:custGeom>
              <a:gradFill rotWithShape="1">
                <a:gsLst>
                  <a:gs pos="0">
                    <a:srgbClr val="3B003B"/>
                  </a:gs>
                  <a:gs pos="50000">
                    <a:srgbClr val="800080"/>
                  </a:gs>
                  <a:gs pos="100000">
                    <a:srgbClr val="3B003B"/>
                  </a:gs>
                </a:gsLst>
                <a:lin ang="5400000" scaled="1"/>
              </a:gradFill>
              <a:ln w="6350">
                <a:solidFill>
                  <a:schemeClr val="tx1"/>
                </a:solidFill>
                <a:miter lim="800000"/>
                <a:headEnd/>
                <a:tailEnd/>
              </a:ln>
            </p:spPr>
            <p:txBody>
              <a:bodyPr wrap="none"/>
              <a:lstStyle/>
              <a:p>
                <a:endParaRPr lang="en-US"/>
              </a:p>
            </p:txBody>
          </p:sp>
          <p:sp>
            <p:nvSpPr>
              <p:cNvPr id="43063" name="Freeform 91"/>
              <p:cNvSpPr>
                <a:spLocks/>
              </p:cNvSpPr>
              <p:nvPr/>
            </p:nvSpPr>
            <p:spPr bwMode="auto">
              <a:xfrm>
                <a:off x="1830" y="1890"/>
                <a:ext cx="317" cy="156"/>
              </a:xfrm>
              <a:custGeom>
                <a:avLst/>
                <a:gdLst>
                  <a:gd name="T0" fmla="*/ 312 w 317"/>
                  <a:gd name="T1" fmla="*/ 0 h 156"/>
                  <a:gd name="T2" fmla="*/ 213 w 317"/>
                  <a:gd name="T3" fmla="*/ 42 h 156"/>
                  <a:gd name="T4" fmla="*/ 189 w 317"/>
                  <a:gd name="T5" fmla="*/ 47 h 156"/>
                  <a:gd name="T6" fmla="*/ 30 w 317"/>
                  <a:gd name="T7" fmla="*/ 119 h 156"/>
                  <a:gd name="T8" fmla="*/ 8 w 317"/>
                  <a:gd name="T9" fmla="*/ 146 h 156"/>
                  <a:gd name="T10" fmla="*/ 47 w 317"/>
                  <a:gd name="T11" fmla="*/ 144 h 156"/>
                  <a:gd name="T12" fmla="*/ 200 w 317"/>
                  <a:gd name="T13" fmla="*/ 74 h 156"/>
                  <a:gd name="T14" fmla="*/ 218 w 317"/>
                  <a:gd name="T15" fmla="*/ 60 h 156"/>
                  <a:gd name="T16" fmla="*/ 317 w 317"/>
                  <a:gd name="T17" fmla="*/ 9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7"/>
                  <a:gd name="T28" fmla="*/ 0 h 156"/>
                  <a:gd name="T29" fmla="*/ 317 w 31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77"/>
                </a:srgbClr>
              </a:solidFill>
              <a:ln w="9525">
                <a:solidFill>
                  <a:schemeClr val="tx1"/>
                </a:solidFill>
                <a:miter lim="800000"/>
                <a:headEnd/>
                <a:tailEnd/>
              </a:ln>
            </p:spPr>
            <p:txBody>
              <a:bodyPr wrap="none"/>
              <a:lstStyle/>
              <a:p>
                <a:endParaRPr lang="en-US"/>
              </a:p>
            </p:txBody>
          </p:sp>
          <p:sp>
            <p:nvSpPr>
              <p:cNvPr id="43064" name="Freeform 92"/>
              <p:cNvSpPr>
                <a:spLocks/>
              </p:cNvSpPr>
              <p:nvPr/>
            </p:nvSpPr>
            <p:spPr bwMode="auto">
              <a:xfrm>
                <a:off x="1886" y="2000"/>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65" name="Freeform 93"/>
              <p:cNvSpPr>
                <a:spLocks/>
              </p:cNvSpPr>
              <p:nvPr/>
            </p:nvSpPr>
            <p:spPr bwMode="auto">
              <a:xfrm>
                <a:off x="1920" y="1987"/>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66" name="Freeform 94"/>
              <p:cNvSpPr>
                <a:spLocks/>
              </p:cNvSpPr>
              <p:nvPr/>
            </p:nvSpPr>
            <p:spPr bwMode="auto">
              <a:xfrm>
                <a:off x="1952" y="1968"/>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67" name="Freeform 95"/>
              <p:cNvSpPr>
                <a:spLocks/>
              </p:cNvSpPr>
              <p:nvPr/>
            </p:nvSpPr>
            <p:spPr bwMode="auto">
              <a:xfrm>
                <a:off x="1981" y="1956"/>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68" name="Freeform 96"/>
              <p:cNvSpPr>
                <a:spLocks/>
              </p:cNvSpPr>
              <p:nvPr/>
            </p:nvSpPr>
            <p:spPr bwMode="auto">
              <a:xfrm>
                <a:off x="1861" y="2011"/>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69" name="Line 97"/>
              <p:cNvSpPr>
                <a:spLocks noChangeShapeType="1"/>
              </p:cNvSpPr>
              <p:nvPr/>
            </p:nvSpPr>
            <p:spPr bwMode="auto">
              <a:xfrm flipH="1">
                <a:off x="1788" y="2036"/>
                <a:ext cx="50" cy="2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070" name="AutoShape 98"/>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764700"/>
                  </a:gs>
                  <a:gs pos="50000">
                    <a:srgbClr val="FF9900"/>
                  </a:gs>
                  <a:gs pos="100000">
                    <a:srgbClr val="764700"/>
                  </a:gs>
                </a:gsLst>
                <a:lin ang="5400000" scaled="1"/>
              </a:gradFill>
              <a:ln w="3175">
                <a:solidFill>
                  <a:schemeClr val="tx1"/>
                </a:solidFill>
                <a:miter lim="800000"/>
                <a:headEnd/>
                <a:tailEnd/>
              </a:ln>
            </p:spPr>
            <p:txBody>
              <a:bodyPr rot="10800000" vert="eaVert" wrap="none" anchor="ctr"/>
              <a:lstStyle/>
              <a:p>
                <a:endParaRPr lang="en-US" sz="2400" u="none"/>
              </a:p>
            </p:txBody>
          </p:sp>
          <p:sp>
            <p:nvSpPr>
              <p:cNvPr id="43071" name="Freeform 99"/>
              <p:cNvSpPr>
                <a:spLocks/>
              </p:cNvSpPr>
              <p:nvPr/>
            </p:nvSpPr>
            <p:spPr bwMode="auto">
              <a:xfrm>
                <a:off x="2015" y="1943"/>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3025" name="Group 100"/>
            <p:cNvGrpSpPr>
              <a:grpSpLocks/>
            </p:cNvGrpSpPr>
            <p:nvPr/>
          </p:nvGrpSpPr>
          <p:grpSpPr bwMode="auto">
            <a:xfrm rot="581857">
              <a:off x="4623" y="1304"/>
              <a:ext cx="465" cy="247"/>
              <a:chOff x="1788" y="1811"/>
              <a:chExt cx="465" cy="247"/>
            </a:xfrm>
          </p:grpSpPr>
          <p:sp>
            <p:nvSpPr>
              <p:cNvPr id="43050" name="Freeform 101"/>
              <p:cNvSpPr>
                <a:spLocks/>
              </p:cNvSpPr>
              <p:nvPr/>
            </p:nvSpPr>
            <p:spPr bwMode="auto">
              <a:xfrm>
                <a:off x="2142" y="1811"/>
                <a:ext cx="111" cy="106"/>
              </a:xfrm>
              <a:custGeom>
                <a:avLst/>
                <a:gdLst>
                  <a:gd name="T0" fmla="*/ 0 w 111"/>
                  <a:gd name="T1" fmla="*/ 84 h 106"/>
                  <a:gd name="T2" fmla="*/ 17 w 111"/>
                  <a:gd name="T3" fmla="*/ 27 h 106"/>
                  <a:gd name="T4" fmla="*/ 75 w 111"/>
                  <a:gd name="T5" fmla="*/ 0 h 106"/>
                  <a:gd name="T6" fmla="*/ 83 w 111"/>
                  <a:gd name="T7" fmla="*/ 15 h 106"/>
                  <a:gd name="T8" fmla="*/ 87 w 111"/>
                  <a:gd name="T9" fmla="*/ 22 h 106"/>
                  <a:gd name="T10" fmla="*/ 101 w 111"/>
                  <a:gd name="T11" fmla="*/ 31 h 106"/>
                  <a:gd name="T12" fmla="*/ 101 w 111"/>
                  <a:gd name="T13" fmla="*/ 46 h 106"/>
                  <a:gd name="T14" fmla="*/ 105 w 111"/>
                  <a:gd name="T15" fmla="*/ 63 h 106"/>
                  <a:gd name="T16" fmla="*/ 111 w 111"/>
                  <a:gd name="T17" fmla="*/ 82 h 106"/>
                  <a:gd name="T18" fmla="*/ 54 w 111"/>
                  <a:gd name="T19" fmla="*/ 106 h 106"/>
                  <a:gd name="T20" fmla="*/ 0 w 111"/>
                  <a:gd name="T21" fmla="*/ 84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106"/>
                  <a:gd name="T35" fmla="*/ 111 w 11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3B003B"/>
                  </a:gs>
                  <a:gs pos="50000">
                    <a:srgbClr val="800080"/>
                  </a:gs>
                  <a:gs pos="100000">
                    <a:srgbClr val="3B003B"/>
                  </a:gs>
                </a:gsLst>
                <a:lin ang="5400000" scaled="1"/>
              </a:gradFill>
              <a:ln w="6350">
                <a:solidFill>
                  <a:schemeClr val="tx1"/>
                </a:solidFill>
                <a:miter lim="800000"/>
                <a:headEnd/>
                <a:tailEnd/>
              </a:ln>
            </p:spPr>
            <p:txBody>
              <a:bodyPr wrap="none"/>
              <a:lstStyle/>
              <a:p>
                <a:endParaRPr lang="en-US"/>
              </a:p>
            </p:txBody>
          </p:sp>
          <p:sp>
            <p:nvSpPr>
              <p:cNvPr id="43051" name="Freeform 102"/>
              <p:cNvSpPr>
                <a:spLocks/>
              </p:cNvSpPr>
              <p:nvPr/>
            </p:nvSpPr>
            <p:spPr bwMode="auto">
              <a:xfrm>
                <a:off x="2144" y="1835"/>
                <a:ext cx="102" cy="63"/>
              </a:xfrm>
              <a:custGeom>
                <a:avLst/>
                <a:gdLst>
                  <a:gd name="T0" fmla="*/ 0 w 102"/>
                  <a:gd name="T1" fmla="*/ 63 h 63"/>
                  <a:gd name="T2" fmla="*/ 21 w 102"/>
                  <a:gd name="T3" fmla="*/ 33 h 63"/>
                  <a:gd name="T4" fmla="*/ 87 w 102"/>
                  <a:gd name="T5" fmla="*/ 0 h 63"/>
                  <a:gd name="T6" fmla="*/ 102 w 102"/>
                  <a:gd name="T7" fmla="*/ 15 h 63"/>
                  <a:gd name="T8" fmla="*/ 0 w 102"/>
                  <a:gd name="T9" fmla="*/ 63 h 63"/>
                  <a:gd name="T10" fmla="*/ 0 60000 65536"/>
                  <a:gd name="T11" fmla="*/ 0 60000 65536"/>
                  <a:gd name="T12" fmla="*/ 0 60000 65536"/>
                  <a:gd name="T13" fmla="*/ 0 60000 65536"/>
                  <a:gd name="T14" fmla="*/ 0 60000 65536"/>
                  <a:gd name="T15" fmla="*/ 0 w 102"/>
                  <a:gd name="T16" fmla="*/ 0 h 63"/>
                  <a:gd name="T17" fmla="*/ 102 w 102"/>
                  <a:gd name="T18" fmla="*/ 63 h 63"/>
                </a:gdLst>
                <a:ahLst/>
                <a:cxnLst>
                  <a:cxn ang="T10">
                    <a:pos x="T0" y="T1"/>
                  </a:cxn>
                  <a:cxn ang="T11">
                    <a:pos x="T2" y="T3"/>
                  </a:cxn>
                  <a:cxn ang="T12">
                    <a:pos x="T4" y="T5"/>
                  </a:cxn>
                  <a:cxn ang="T13">
                    <a:pos x="T6" y="T7"/>
                  </a:cxn>
                  <a:cxn ang="T14">
                    <a:pos x="T8" y="T9"/>
                  </a:cxn>
                </a:cxnLst>
                <a:rect l="T15" t="T16" r="T17" b="T18"/>
                <a:pathLst>
                  <a:path w="102" h="63">
                    <a:moveTo>
                      <a:pt x="0" y="63"/>
                    </a:moveTo>
                    <a:lnTo>
                      <a:pt x="21" y="33"/>
                    </a:lnTo>
                    <a:lnTo>
                      <a:pt x="87" y="0"/>
                    </a:lnTo>
                    <a:lnTo>
                      <a:pt x="102" y="15"/>
                    </a:lnTo>
                    <a:lnTo>
                      <a:pt x="0" y="63"/>
                    </a:lnTo>
                    <a:close/>
                  </a:path>
                </a:pathLst>
              </a:custGeom>
              <a:gradFill rotWithShape="1">
                <a:gsLst>
                  <a:gs pos="0">
                    <a:srgbClr val="3B003B"/>
                  </a:gs>
                  <a:gs pos="50000">
                    <a:srgbClr val="800080"/>
                  </a:gs>
                  <a:gs pos="100000">
                    <a:srgbClr val="3B003B"/>
                  </a:gs>
                </a:gsLst>
                <a:lin ang="5400000" scaled="1"/>
              </a:gradFill>
              <a:ln w="6350">
                <a:solidFill>
                  <a:schemeClr val="tx1"/>
                </a:solidFill>
                <a:miter lim="800000"/>
                <a:headEnd/>
                <a:tailEnd/>
              </a:ln>
            </p:spPr>
            <p:txBody>
              <a:bodyPr wrap="none"/>
              <a:lstStyle/>
              <a:p>
                <a:endParaRPr lang="en-US"/>
              </a:p>
            </p:txBody>
          </p:sp>
          <p:sp>
            <p:nvSpPr>
              <p:cNvPr id="43052" name="Freeform 103"/>
              <p:cNvSpPr>
                <a:spLocks/>
              </p:cNvSpPr>
              <p:nvPr/>
            </p:nvSpPr>
            <p:spPr bwMode="auto">
              <a:xfrm>
                <a:off x="1830" y="1890"/>
                <a:ext cx="317" cy="156"/>
              </a:xfrm>
              <a:custGeom>
                <a:avLst/>
                <a:gdLst>
                  <a:gd name="T0" fmla="*/ 312 w 317"/>
                  <a:gd name="T1" fmla="*/ 0 h 156"/>
                  <a:gd name="T2" fmla="*/ 213 w 317"/>
                  <a:gd name="T3" fmla="*/ 42 h 156"/>
                  <a:gd name="T4" fmla="*/ 189 w 317"/>
                  <a:gd name="T5" fmla="*/ 47 h 156"/>
                  <a:gd name="T6" fmla="*/ 30 w 317"/>
                  <a:gd name="T7" fmla="*/ 119 h 156"/>
                  <a:gd name="T8" fmla="*/ 8 w 317"/>
                  <a:gd name="T9" fmla="*/ 146 h 156"/>
                  <a:gd name="T10" fmla="*/ 47 w 317"/>
                  <a:gd name="T11" fmla="*/ 144 h 156"/>
                  <a:gd name="T12" fmla="*/ 200 w 317"/>
                  <a:gd name="T13" fmla="*/ 74 h 156"/>
                  <a:gd name="T14" fmla="*/ 218 w 317"/>
                  <a:gd name="T15" fmla="*/ 60 h 156"/>
                  <a:gd name="T16" fmla="*/ 317 w 317"/>
                  <a:gd name="T17" fmla="*/ 9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7"/>
                  <a:gd name="T28" fmla="*/ 0 h 156"/>
                  <a:gd name="T29" fmla="*/ 317 w 31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77"/>
                </a:srgbClr>
              </a:solidFill>
              <a:ln w="9525">
                <a:solidFill>
                  <a:schemeClr val="tx1"/>
                </a:solidFill>
                <a:miter lim="800000"/>
                <a:headEnd/>
                <a:tailEnd/>
              </a:ln>
            </p:spPr>
            <p:txBody>
              <a:bodyPr wrap="none"/>
              <a:lstStyle/>
              <a:p>
                <a:endParaRPr lang="en-US"/>
              </a:p>
            </p:txBody>
          </p:sp>
          <p:sp>
            <p:nvSpPr>
              <p:cNvPr id="43053" name="Freeform 104"/>
              <p:cNvSpPr>
                <a:spLocks/>
              </p:cNvSpPr>
              <p:nvPr/>
            </p:nvSpPr>
            <p:spPr bwMode="auto">
              <a:xfrm>
                <a:off x="1886" y="2000"/>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54" name="Freeform 105"/>
              <p:cNvSpPr>
                <a:spLocks/>
              </p:cNvSpPr>
              <p:nvPr/>
            </p:nvSpPr>
            <p:spPr bwMode="auto">
              <a:xfrm>
                <a:off x="1920" y="1987"/>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55" name="Freeform 106"/>
              <p:cNvSpPr>
                <a:spLocks/>
              </p:cNvSpPr>
              <p:nvPr/>
            </p:nvSpPr>
            <p:spPr bwMode="auto">
              <a:xfrm>
                <a:off x="1952" y="1968"/>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56" name="Freeform 107"/>
              <p:cNvSpPr>
                <a:spLocks/>
              </p:cNvSpPr>
              <p:nvPr/>
            </p:nvSpPr>
            <p:spPr bwMode="auto">
              <a:xfrm>
                <a:off x="1981" y="1956"/>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57" name="Freeform 108"/>
              <p:cNvSpPr>
                <a:spLocks/>
              </p:cNvSpPr>
              <p:nvPr/>
            </p:nvSpPr>
            <p:spPr bwMode="auto">
              <a:xfrm>
                <a:off x="1861" y="2011"/>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58" name="Line 109"/>
              <p:cNvSpPr>
                <a:spLocks noChangeShapeType="1"/>
              </p:cNvSpPr>
              <p:nvPr/>
            </p:nvSpPr>
            <p:spPr bwMode="auto">
              <a:xfrm flipH="1">
                <a:off x="1788" y="2036"/>
                <a:ext cx="50" cy="2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059" name="AutoShape 110"/>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764700"/>
                  </a:gs>
                  <a:gs pos="50000">
                    <a:srgbClr val="FF9900"/>
                  </a:gs>
                  <a:gs pos="100000">
                    <a:srgbClr val="764700"/>
                  </a:gs>
                </a:gsLst>
                <a:lin ang="5400000" scaled="1"/>
              </a:gradFill>
              <a:ln w="3175">
                <a:solidFill>
                  <a:schemeClr val="tx1"/>
                </a:solidFill>
                <a:miter lim="800000"/>
                <a:headEnd/>
                <a:tailEnd/>
              </a:ln>
            </p:spPr>
            <p:txBody>
              <a:bodyPr rot="10800000" vert="eaVert" wrap="none" anchor="ctr"/>
              <a:lstStyle/>
              <a:p>
                <a:endParaRPr lang="en-US" sz="2400" u="none"/>
              </a:p>
            </p:txBody>
          </p:sp>
          <p:sp>
            <p:nvSpPr>
              <p:cNvPr id="43060" name="Freeform 111"/>
              <p:cNvSpPr>
                <a:spLocks/>
              </p:cNvSpPr>
              <p:nvPr/>
            </p:nvSpPr>
            <p:spPr bwMode="auto">
              <a:xfrm>
                <a:off x="2015" y="1943"/>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3026" name="Group 112"/>
            <p:cNvGrpSpPr>
              <a:grpSpLocks/>
            </p:cNvGrpSpPr>
            <p:nvPr/>
          </p:nvGrpSpPr>
          <p:grpSpPr bwMode="auto">
            <a:xfrm rot="1430630">
              <a:off x="4650" y="1927"/>
              <a:ext cx="465" cy="247"/>
              <a:chOff x="1788" y="1811"/>
              <a:chExt cx="465" cy="247"/>
            </a:xfrm>
          </p:grpSpPr>
          <p:sp>
            <p:nvSpPr>
              <p:cNvPr id="43039" name="Freeform 113"/>
              <p:cNvSpPr>
                <a:spLocks/>
              </p:cNvSpPr>
              <p:nvPr/>
            </p:nvSpPr>
            <p:spPr bwMode="auto">
              <a:xfrm>
                <a:off x="2142" y="1811"/>
                <a:ext cx="111" cy="106"/>
              </a:xfrm>
              <a:custGeom>
                <a:avLst/>
                <a:gdLst>
                  <a:gd name="T0" fmla="*/ 0 w 111"/>
                  <a:gd name="T1" fmla="*/ 84 h 106"/>
                  <a:gd name="T2" fmla="*/ 17 w 111"/>
                  <a:gd name="T3" fmla="*/ 27 h 106"/>
                  <a:gd name="T4" fmla="*/ 75 w 111"/>
                  <a:gd name="T5" fmla="*/ 0 h 106"/>
                  <a:gd name="T6" fmla="*/ 83 w 111"/>
                  <a:gd name="T7" fmla="*/ 15 h 106"/>
                  <a:gd name="T8" fmla="*/ 87 w 111"/>
                  <a:gd name="T9" fmla="*/ 22 h 106"/>
                  <a:gd name="T10" fmla="*/ 101 w 111"/>
                  <a:gd name="T11" fmla="*/ 31 h 106"/>
                  <a:gd name="T12" fmla="*/ 101 w 111"/>
                  <a:gd name="T13" fmla="*/ 46 h 106"/>
                  <a:gd name="T14" fmla="*/ 105 w 111"/>
                  <a:gd name="T15" fmla="*/ 63 h 106"/>
                  <a:gd name="T16" fmla="*/ 111 w 111"/>
                  <a:gd name="T17" fmla="*/ 82 h 106"/>
                  <a:gd name="T18" fmla="*/ 54 w 111"/>
                  <a:gd name="T19" fmla="*/ 106 h 106"/>
                  <a:gd name="T20" fmla="*/ 0 w 111"/>
                  <a:gd name="T21" fmla="*/ 84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106"/>
                  <a:gd name="T35" fmla="*/ 111 w 11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3B003B"/>
                  </a:gs>
                  <a:gs pos="50000">
                    <a:srgbClr val="800080"/>
                  </a:gs>
                  <a:gs pos="100000">
                    <a:srgbClr val="3B003B"/>
                  </a:gs>
                </a:gsLst>
                <a:lin ang="5400000" scaled="1"/>
              </a:gradFill>
              <a:ln w="6350">
                <a:solidFill>
                  <a:schemeClr val="tx1"/>
                </a:solidFill>
                <a:miter lim="800000"/>
                <a:headEnd/>
                <a:tailEnd/>
              </a:ln>
            </p:spPr>
            <p:txBody>
              <a:bodyPr wrap="none"/>
              <a:lstStyle/>
              <a:p>
                <a:endParaRPr lang="en-US"/>
              </a:p>
            </p:txBody>
          </p:sp>
          <p:sp>
            <p:nvSpPr>
              <p:cNvPr id="43040" name="Freeform 114"/>
              <p:cNvSpPr>
                <a:spLocks/>
              </p:cNvSpPr>
              <p:nvPr/>
            </p:nvSpPr>
            <p:spPr bwMode="auto">
              <a:xfrm>
                <a:off x="2144" y="1835"/>
                <a:ext cx="102" cy="63"/>
              </a:xfrm>
              <a:custGeom>
                <a:avLst/>
                <a:gdLst>
                  <a:gd name="T0" fmla="*/ 0 w 102"/>
                  <a:gd name="T1" fmla="*/ 63 h 63"/>
                  <a:gd name="T2" fmla="*/ 21 w 102"/>
                  <a:gd name="T3" fmla="*/ 33 h 63"/>
                  <a:gd name="T4" fmla="*/ 87 w 102"/>
                  <a:gd name="T5" fmla="*/ 0 h 63"/>
                  <a:gd name="T6" fmla="*/ 102 w 102"/>
                  <a:gd name="T7" fmla="*/ 15 h 63"/>
                  <a:gd name="T8" fmla="*/ 0 w 102"/>
                  <a:gd name="T9" fmla="*/ 63 h 63"/>
                  <a:gd name="T10" fmla="*/ 0 60000 65536"/>
                  <a:gd name="T11" fmla="*/ 0 60000 65536"/>
                  <a:gd name="T12" fmla="*/ 0 60000 65536"/>
                  <a:gd name="T13" fmla="*/ 0 60000 65536"/>
                  <a:gd name="T14" fmla="*/ 0 60000 65536"/>
                  <a:gd name="T15" fmla="*/ 0 w 102"/>
                  <a:gd name="T16" fmla="*/ 0 h 63"/>
                  <a:gd name="T17" fmla="*/ 102 w 102"/>
                  <a:gd name="T18" fmla="*/ 63 h 63"/>
                </a:gdLst>
                <a:ahLst/>
                <a:cxnLst>
                  <a:cxn ang="T10">
                    <a:pos x="T0" y="T1"/>
                  </a:cxn>
                  <a:cxn ang="T11">
                    <a:pos x="T2" y="T3"/>
                  </a:cxn>
                  <a:cxn ang="T12">
                    <a:pos x="T4" y="T5"/>
                  </a:cxn>
                  <a:cxn ang="T13">
                    <a:pos x="T6" y="T7"/>
                  </a:cxn>
                  <a:cxn ang="T14">
                    <a:pos x="T8" y="T9"/>
                  </a:cxn>
                </a:cxnLst>
                <a:rect l="T15" t="T16" r="T17" b="T18"/>
                <a:pathLst>
                  <a:path w="102" h="63">
                    <a:moveTo>
                      <a:pt x="0" y="63"/>
                    </a:moveTo>
                    <a:lnTo>
                      <a:pt x="21" y="33"/>
                    </a:lnTo>
                    <a:lnTo>
                      <a:pt x="87" y="0"/>
                    </a:lnTo>
                    <a:lnTo>
                      <a:pt x="102" y="15"/>
                    </a:lnTo>
                    <a:lnTo>
                      <a:pt x="0" y="63"/>
                    </a:lnTo>
                    <a:close/>
                  </a:path>
                </a:pathLst>
              </a:custGeom>
              <a:gradFill rotWithShape="1">
                <a:gsLst>
                  <a:gs pos="0">
                    <a:srgbClr val="3B003B"/>
                  </a:gs>
                  <a:gs pos="50000">
                    <a:srgbClr val="800080"/>
                  </a:gs>
                  <a:gs pos="100000">
                    <a:srgbClr val="3B003B"/>
                  </a:gs>
                </a:gsLst>
                <a:lin ang="5400000" scaled="1"/>
              </a:gradFill>
              <a:ln w="6350">
                <a:solidFill>
                  <a:schemeClr val="tx1"/>
                </a:solidFill>
                <a:miter lim="800000"/>
                <a:headEnd/>
                <a:tailEnd/>
              </a:ln>
            </p:spPr>
            <p:txBody>
              <a:bodyPr wrap="none"/>
              <a:lstStyle/>
              <a:p>
                <a:endParaRPr lang="en-US"/>
              </a:p>
            </p:txBody>
          </p:sp>
          <p:sp>
            <p:nvSpPr>
              <p:cNvPr id="43041" name="Freeform 115"/>
              <p:cNvSpPr>
                <a:spLocks/>
              </p:cNvSpPr>
              <p:nvPr/>
            </p:nvSpPr>
            <p:spPr bwMode="auto">
              <a:xfrm>
                <a:off x="1830" y="1890"/>
                <a:ext cx="317" cy="156"/>
              </a:xfrm>
              <a:custGeom>
                <a:avLst/>
                <a:gdLst>
                  <a:gd name="T0" fmla="*/ 312 w 317"/>
                  <a:gd name="T1" fmla="*/ 0 h 156"/>
                  <a:gd name="T2" fmla="*/ 213 w 317"/>
                  <a:gd name="T3" fmla="*/ 42 h 156"/>
                  <a:gd name="T4" fmla="*/ 189 w 317"/>
                  <a:gd name="T5" fmla="*/ 47 h 156"/>
                  <a:gd name="T6" fmla="*/ 30 w 317"/>
                  <a:gd name="T7" fmla="*/ 119 h 156"/>
                  <a:gd name="T8" fmla="*/ 8 w 317"/>
                  <a:gd name="T9" fmla="*/ 146 h 156"/>
                  <a:gd name="T10" fmla="*/ 47 w 317"/>
                  <a:gd name="T11" fmla="*/ 144 h 156"/>
                  <a:gd name="T12" fmla="*/ 200 w 317"/>
                  <a:gd name="T13" fmla="*/ 74 h 156"/>
                  <a:gd name="T14" fmla="*/ 218 w 317"/>
                  <a:gd name="T15" fmla="*/ 60 h 156"/>
                  <a:gd name="T16" fmla="*/ 317 w 317"/>
                  <a:gd name="T17" fmla="*/ 9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7"/>
                  <a:gd name="T28" fmla="*/ 0 h 156"/>
                  <a:gd name="T29" fmla="*/ 317 w 31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77"/>
                </a:srgbClr>
              </a:solidFill>
              <a:ln w="9525">
                <a:solidFill>
                  <a:schemeClr val="tx1"/>
                </a:solidFill>
                <a:miter lim="800000"/>
                <a:headEnd/>
                <a:tailEnd/>
              </a:ln>
            </p:spPr>
            <p:txBody>
              <a:bodyPr wrap="none"/>
              <a:lstStyle/>
              <a:p>
                <a:endParaRPr lang="en-US"/>
              </a:p>
            </p:txBody>
          </p:sp>
          <p:sp>
            <p:nvSpPr>
              <p:cNvPr id="43042" name="Freeform 116"/>
              <p:cNvSpPr>
                <a:spLocks/>
              </p:cNvSpPr>
              <p:nvPr/>
            </p:nvSpPr>
            <p:spPr bwMode="auto">
              <a:xfrm>
                <a:off x="1886" y="2000"/>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43" name="Freeform 117"/>
              <p:cNvSpPr>
                <a:spLocks/>
              </p:cNvSpPr>
              <p:nvPr/>
            </p:nvSpPr>
            <p:spPr bwMode="auto">
              <a:xfrm>
                <a:off x="1920" y="1987"/>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44" name="Freeform 118"/>
              <p:cNvSpPr>
                <a:spLocks/>
              </p:cNvSpPr>
              <p:nvPr/>
            </p:nvSpPr>
            <p:spPr bwMode="auto">
              <a:xfrm>
                <a:off x="1952" y="1968"/>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45" name="Freeform 119"/>
              <p:cNvSpPr>
                <a:spLocks/>
              </p:cNvSpPr>
              <p:nvPr/>
            </p:nvSpPr>
            <p:spPr bwMode="auto">
              <a:xfrm>
                <a:off x="1981" y="1956"/>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46" name="Freeform 120"/>
              <p:cNvSpPr>
                <a:spLocks/>
              </p:cNvSpPr>
              <p:nvPr/>
            </p:nvSpPr>
            <p:spPr bwMode="auto">
              <a:xfrm>
                <a:off x="1861" y="2011"/>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47" name="Line 121"/>
              <p:cNvSpPr>
                <a:spLocks noChangeShapeType="1"/>
              </p:cNvSpPr>
              <p:nvPr/>
            </p:nvSpPr>
            <p:spPr bwMode="auto">
              <a:xfrm flipH="1">
                <a:off x="1788" y="2036"/>
                <a:ext cx="50" cy="2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048" name="AutoShape 122"/>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764700"/>
                  </a:gs>
                  <a:gs pos="50000">
                    <a:srgbClr val="FF9900"/>
                  </a:gs>
                  <a:gs pos="100000">
                    <a:srgbClr val="764700"/>
                  </a:gs>
                </a:gsLst>
                <a:lin ang="5400000" scaled="1"/>
              </a:gradFill>
              <a:ln w="3175">
                <a:solidFill>
                  <a:schemeClr val="tx1"/>
                </a:solidFill>
                <a:miter lim="800000"/>
                <a:headEnd/>
                <a:tailEnd/>
              </a:ln>
            </p:spPr>
            <p:txBody>
              <a:bodyPr rot="10800000" vert="eaVert" wrap="none" anchor="ctr"/>
              <a:lstStyle/>
              <a:p>
                <a:endParaRPr lang="en-US" sz="2400" u="none"/>
              </a:p>
            </p:txBody>
          </p:sp>
          <p:sp>
            <p:nvSpPr>
              <p:cNvPr id="43049" name="Freeform 123"/>
              <p:cNvSpPr>
                <a:spLocks/>
              </p:cNvSpPr>
              <p:nvPr/>
            </p:nvSpPr>
            <p:spPr bwMode="auto">
              <a:xfrm>
                <a:off x="2015" y="1943"/>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3027" name="Group 124"/>
            <p:cNvGrpSpPr>
              <a:grpSpLocks/>
            </p:cNvGrpSpPr>
            <p:nvPr/>
          </p:nvGrpSpPr>
          <p:grpSpPr bwMode="auto">
            <a:xfrm rot="1599301">
              <a:off x="4057" y="1626"/>
              <a:ext cx="465" cy="247"/>
              <a:chOff x="1788" y="1811"/>
              <a:chExt cx="465" cy="247"/>
            </a:xfrm>
          </p:grpSpPr>
          <p:sp>
            <p:nvSpPr>
              <p:cNvPr id="43028" name="Freeform 125"/>
              <p:cNvSpPr>
                <a:spLocks/>
              </p:cNvSpPr>
              <p:nvPr/>
            </p:nvSpPr>
            <p:spPr bwMode="auto">
              <a:xfrm>
                <a:off x="2142" y="1811"/>
                <a:ext cx="111" cy="106"/>
              </a:xfrm>
              <a:custGeom>
                <a:avLst/>
                <a:gdLst>
                  <a:gd name="T0" fmla="*/ 0 w 111"/>
                  <a:gd name="T1" fmla="*/ 84 h 106"/>
                  <a:gd name="T2" fmla="*/ 17 w 111"/>
                  <a:gd name="T3" fmla="*/ 27 h 106"/>
                  <a:gd name="T4" fmla="*/ 75 w 111"/>
                  <a:gd name="T5" fmla="*/ 0 h 106"/>
                  <a:gd name="T6" fmla="*/ 83 w 111"/>
                  <a:gd name="T7" fmla="*/ 15 h 106"/>
                  <a:gd name="T8" fmla="*/ 87 w 111"/>
                  <a:gd name="T9" fmla="*/ 22 h 106"/>
                  <a:gd name="T10" fmla="*/ 101 w 111"/>
                  <a:gd name="T11" fmla="*/ 31 h 106"/>
                  <a:gd name="T12" fmla="*/ 101 w 111"/>
                  <a:gd name="T13" fmla="*/ 46 h 106"/>
                  <a:gd name="T14" fmla="*/ 105 w 111"/>
                  <a:gd name="T15" fmla="*/ 63 h 106"/>
                  <a:gd name="T16" fmla="*/ 111 w 111"/>
                  <a:gd name="T17" fmla="*/ 82 h 106"/>
                  <a:gd name="T18" fmla="*/ 54 w 111"/>
                  <a:gd name="T19" fmla="*/ 106 h 106"/>
                  <a:gd name="T20" fmla="*/ 0 w 111"/>
                  <a:gd name="T21" fmla="*/ 84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106"/>
                  <a:gd name="T35" fmla="*/ 111 w 11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3B003B"/>
                  </a:gs>
                  <a:gs pos="50000">
                    <a:srgbClr val="800080"/>
                  </a:gs>
                  <a:gs pos="100000">
                    <a:srgbClr val="3B003B"/>
                  </a:gs>
                </a:gsLst>
                <a:lin ang="5400000" scaled="1"/>
              </a:gradFill>
              <a:ln w="6350">
                <a:solidFill>
                  <a:schemeClr val="tx1"/>
                </a:solidFill>
                <a:miter lim="800000"/>
                <a:headEnd/>
                <a:tailEnd/>
              </a:ln>
            </p:spPr>
            <p:txBody>
              <a:bodyPr wrap="none"/>
              <a:lstStyle/>
              <a:p>
                <a:endParaRPr lang="en-US"/>
              </a:p>
            </p:txBody>
          </p:sp>
          <p:sp>
            <p:nvSpPr>
              <p:cNvPr id="43029" name="Freeform 126"/>
              <p:cNvSpPr>
                <a:spLocks/>
              </p:cNvSpPr>
              <p:nvPr/>
            </p:nvSpPr>
            <p:spPr bwMode="auto">
              <a:xfrm>
                <a:off x="2144" y="1835"/>
                <a:ext cx="102" cy="63"/>
              </a:xfrm>
              <a:custGeom>
                <a:avLst/>
                <a:gdLst>
                  <a:gd name="T0" fmla="*/ 0 w 102"/>
                  <a:gd name="T1" fmla="*/ 63 h 63"/>
                  <a:gd name="T2" fmla="*/ 21 w 102"/>
                  <a:gd name="T3" fmla="*/ 33 h 63"/>
                  <a:gd name="T4" fmla="*/ 87 w 102"/>
                  <a:gd name="T5" fmla="*/ 0 h 63"/>
                  <a:gd name="T6" fmla="*/ 102 w 102"/>
                  <a:gd name="T7" fmla="*/ 15 h 63"/>
                  <a:gd name="T8" fmla="*/ 0 w 102"/>
                  <a:gd name="T9" fmla="*/ 63 h 63"/>
                  <a:gd name="T10" fmla="*/ 0 60000 65536"/>
                  <a:gd name="T11" fmla="*/ 0 60000 65536"/>
                  <a:gd name="T12" fmla="*/ 0 60000 65536"/>
                  <a:gd name="T13" fmla="*/ 0 60000 65536"/>
                  <a:gd name="T14" fmla="*/ 0 60000 65536"/>
                  <a:gd name="T15" fmla="*/ 0 w 102"/>
                  <a:gd name="T16" fmla="*/ 0 h 63"/>
                  <a:gd name="T17" fmla="*/ 102 w 102"/>
                  <a:gd name="T18" fmla="*/ 63 h 63"/>
                </a:gdLst>
                <a:ahLst/>
                <a:cxnLst>
                  <a:cxn ang="T10">
                    <a:pos x="T0" y="T1"/>
                  </a:cxn>
                  <a:cxn ang="T11">
                    <a:pos x="T2" y="T3"/>
                  </a:cxn>
                  <a:cxn ang="T12">
                    <a:pos x="T4" y="T5"/>
                  </a:cxn>
                  <a:cxn ang="T13">
                    <a:pos x="T6" y="T7"/>
                  </a:cxn>
                  <a:cxn ang="T14">
                    <a:pos x="T8" y="T9"/>
                  </a:cxn>
                </a:cxnLst>
                <a:rect l="T15" t="T16" r="T17" b="T18"/>
                <a:pathLst>
                  <a:path w="102" h="63">
                    <a:moveTo>
                      <a:pt x="0" y="63"/>
                    </a:moveTo>
                    <a:lnTo>
                      <a:pt x="21" y="33"/>
                    </a:lnTo>
                    <a:lnTo>
                      <a:pt x="87" y="0"/>
                    </a:lnTo>
                    <a:lnTo>
                      <a:pt x="102" y="15"/>
                    </a:lnTo>
                    <a:lnTo>
                      <a:pt x="0" y="63"/>
                    </a:lnTo>
                    <a:close/>
                  </a:path>
                </a:pathLst>
              </a:custGeom>
              <a:gradFill rotWithShape="1">
                <a:gsLst>
                  <a:gs pos="0">
                    <a:srgbClr val="3B003B"/>
                  </a:gs>
                  <a:gs pos="50000">
                    <a:srgbClr val="800080"/>
                  </a:gs>
                  <a:gs pos="100000">
                    <a:srgbClr val="3B003B"/>
                  </a:gs>
                </a:gsLst>
                <a:lin ang="5400000" scaled="1"/>
              </a:gradFill>
              <a:ln w="6350">
                <a:solidFill>
                  <a:schemeClr val="tx1"/>
                </a:solidFill>
                <a:miter lim="800000"/>
                <a:headEnd/>
                <a:tailEnd/>
              </a:ln>
            </p:spPr>
            <p:txBody>
              <a:bodyPr wrap="none"/>
              <a:lstStyle/>
              <a:p>
                <a:endParaRPr lang="en-US"/>
              </a:p>
            </p:txBody>
          </p:sp>
          <p:sp>
            <p:nvSpPr>
              <p:cNvPr id="43030" name="Freeform 127"/>
              <p:cNvSpPr>
                <a:spLocks/>
              </p:cNvSpPr>
              <p:nvPr/>
            </p:nvSpPr>
            <p:spPr bwMode="auto">
              <a:xfrm>
                <a:off x="1830" y="1890"/>
                <a:ext cx="317" cy="156"/>
              </a:xfrm>
              <a:custGeom>
                <a:avLst/>
                <a:gdLst>
                  <a:gd name="T0" fmla="*/ 312 w 317"/>
                  <a:gd name="T1" fmla="*/ 0 h 156"/>
                  <a:gd name="T2" fmla="*/ 213 w 317"/>
                  <a:gd name="T3" fmla="*/ 42 h 156"/>
                  <a:gd name="T4" fmla="*/ 189 w 317"/>
                  <a:gd name="T5" fmla="*/ 47 h 156"/>
                  <a:gd name="T6" fmla="*/ 30 w 317"/>
                  <a:gd name="T7" fmla="*/ 119 h 156"/>
                  <a:gd name="T8" fmla="*/ 8 w 317"/>
                  <a:gd name="T9" fmla="*/ 146 h 156"/>
                  <a:gd name="T10" fmla="*/ 47 w 317"/>
                  <a:gd name="T11" fmla="*/ 144 h 156"/>
                  <a:gd name="T12" fmla="*/ 200 w 317"/>
                  <a:gd name="T13" fmla="*/ 74 h 156"/>
                  <a:gd name="T14" fmla="*/ 218 w 317"/>
                  <a:gd name="T15" fmla="*/ 60 h 156"/>
                  <a:gd name="T16" fmla="*/ 317 w 317"/>
                  <a:gd name="T17" fmla="*/ 9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7"/>
                  <a:gd name="T28" fmla="*/ 0 h 156"/>
                  <a:gd name="T29" fmla="*/ 317 w 31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77"/>
                </a:srgbClr>
              </a:solidFill>
              <a:ln w="9525">
                <a:solidFill>
                  <a:schemeClr val="tx1"/>
                </a:solidFill>
                <a:miter lim="800000"/>
                <a:headEnd/>
                <a:tailEnd/>
              </a:ln>
            </p:spPr>
            <p:txBody>
              <a:bodyPr wrap="none"/>
              <a:lstStyle/>
              <a:p>
                <a:endParaRPr lang="en-US"/>
              </a:p>
            </p:txBody>
          </p:sp>
          <p:sp>
            <p:nvSpPr>
              <p:cNvPr id="43031" name="Freeform 128"/>
              <p:cNvSpPr>
                <a:spLocks/>
              </p:cNvSpPr>
              <p:nvPr/>
            </p:nvSpPr>
            <p:spPr bwMode="auto">
              <a:xfrm>
                <a:off x="1886" y="2000"/>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32" name="Freeform 129"/>
              <p:cNvSpPr>
                <a:spLocks/>
              </p:cNvSpPr>
              <p:nvPr/>
            </p:nvSpPr>
            <p:spPr bwMode="auto">
              <a:xfrm>
                <a:off x="1920" y="1987"/>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33" name="Freeform 130"/>
              <p:cNvSpPr>
                <a:spLocks/>
              </p:cNvSpPr>
              <p:nvPr/>
            </p:nvSpPr>
            <p:spPr bwMode="auto">
              <a:xfrm>
                <a:off x="1952" y="1968"/>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34" name="Freeform 131"/>
              <p:cNvSpPr>
                <a:spLocks/>
              </p:cNvSpPr>
              <p:nvPr/>
            </p:nvSpPr>
            <p:spPr bwMode="auto">
              <a:xfrm>
                <a:off x="1981" y="1956"/>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35" name="Freeform 132"/>
              <p:cNvSpPr>
                <a:spLocks/>
              </p:cNvSpPr>
              <p:nvPr/>
            </p:nvSpPr>
            <p:spPr bwMode="auto">
              <a:xfrm>
                <a:off x="1861" y="2011"/>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36" name="Line 133"/>
              <p:cNvSpPr>
                <a:spLocks noChangeShapeType="1"/>
              </p:cNvSpPr>
              <p:nvPr/>
            </p:nvSpPr>
            <p:spPr bwMode="auto">
              <a:xfrm flipH="1">
                <a:off x="1788" y="2036"/>
                <a:ext cx="50" cy="2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3037" name="AutoShape 134"/>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764700"/>
                  </a:gs>
                  <a:gs pos="50000">
                    <a:srgbClr val="FF9900"/>
                  </a:gs>
                  <a:gs pos="100000">
                    <a:srgbClr val="764700"/>
                  </a:gs>
                </a:gsLst>
                <a:lin ang="5400000" scaled="1"/>
              </a:gradFill>
              <a:ln w="3175">
                <a:solidFill>
                  <a:schemeClr val="tx1"/>
                </a:solidFill>
                <a:miter lim="800000"/>
                <a:headEnd/>
                <a:tailEnd/>
              </a:ln>
            </p:spPr>
            <p:txBody>
              <a:bodyPr rot="10800000" vert="eaVert" wrap="none" anchor="ctr"/>
              <a:lstStyle/>
              <a:p>
                <a:endParaRPr lang="en-US" sz="2400" u="none"/>
              </a:p>
            </p:txBody>
          </p:sp>
          <p:sp>
            <p:nvSpPr>
              <p:cNvPr id="43038" name="Freeform 135"/>
              <p:cNvSpPr>
                <a:spLocks/>
              </p:cNvSpPr>
              <p:nvPr/>
            </p:nvSpPr>
            <p:spPr bwMode="auto">
              <a:xfrm>
                <a:off x="2015" y="1943"/>
                <a:ext cx="10" cy="25"/>
              </a:xfrm>
              <a:custGeom>
                <a:avLst/>
                <a:gdLst>
                  <a:gd name="T0" fmla="*/ 0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0" y="0"/>
                    </a:moveTo>
                    <a:cubicBezTo>
                      <a:pt x="10" y="8"/>
                      <a:pt x="10" y="11"/>
                      <a:pt x="10" y="25"/>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sp>
        <p:nvSpPr>
          <p:cNvPr id="2" name="Slide Number Placeholder 1"/>
          <p:cNvSpPr>
            <a:spLocks noGrp="1"/>
          </p:cNvSpPr>
          <p:nvPr>
            <p:ph type="sldNum" sz="quarter" idx="12"/>
          </p:nvPr>
        </p:nvSpPr>
        <p:spPr/>
        <p:txBody>
          <a:bodyPr/>
          <a:lstStyle/>
          <a:p>
            <a:pPr>
              <a:defRPr/>
            </a:pPr>
            <a:fld id="{AD4A97E1-2889-475F-94A9-B256ADE110E2}"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95363" y="152400"/>
            <a:ext cx="7386637" cy="838200"/>
          </a:xfrm>
        </p:spPr>
        <p:txBody>
          <a:bodyPr/>
          <a:lstStyle/>
          <a:p>
            <a:pPr algn="ctr" eaLnBrk="1" hangingPunct="1"/>
            <a:r>
              <a:rPr lang="en-US" u="sng" dirty="0" smtClean="0"/>
              <a:t>Experimental Error</a:t>
            </a:r>
          </a:p>
        </p:txBody>
      </p:sp>
      <p:sp>
        <p:nvSpPr>
          <p:cNvPr id="44035" name="Rectangle 3"/>
          <p:cNvSpPr>
            <a:spLocks noGrp="1" noChangeArrowheads="1"/>
          </p:cNvSpPr>
          <p:nvPr>
            <p:ph type="body" sz="half" idx="1"/>
          </p:nvPr>
        </p:nvSpPr>
        <p:spPr>
          <a:xfrm>
            <a:off x="838200" y="990600"/>
            <a:ext cx="7848600" cy="4953000"/>
          </a:xfrm>
        </p:spPr>
        <p:txBody>
          <a:bodyPr/>
          <a:lstStyle/>
          <a:p>
            <a:pPr eaLnBrk="1" hangingPunct="1">
              <a:lnSpc>
                <a:spcPct val="90000"/>
              </a:lnSpc>
            </a:pPr>
            <a:r>
              <a:rPr lang="en-US" sz="1600" u="sng" smtClean="0"/>
              <a:t>Systematic Error</a:t>
            </a:r>
            <a:r>
              <a:rPr lang="en-US" sz="1600" smtClean="0"/>
              <a:t> :</a:t>
            </a:r>
          </a:p>
          <a:p>
            <a:pPr lvl="1" eaLnBrk="1" hangingPunct="1">
              <a:lnSpc>
                <a:spcPct val="90000"/>
              </a:lnSpc>
            </a:pPr>
            <a:r>
              <a:rPr lang="en-US" sz="1600" smtClean="0"/>
              <a:t>Produces values that are either all higher or all lower than the actual value</a:t>
            </a:r>
          </a:p>
          <a:p>
            <a:pPr lvl="1" eaLnBrk="1" hangingPunct="1">
              <a:lnSpc>
                <a:spcPct val="90000"/>
              </a:lnSpc>
            </a:pPr>
            <a:r>
              <a:rPr lang="en-US" sz="1600" smtClean="0"/>
              <a:t>Part of the experimental system, perhaps caused by a faulty measuring device or by a consistent mistake in taking a reading</a:t>
            </a:r>
          </a:p>
          <a:p>
            <a:pPr lvl="1" eaLnBrk="1" hangingPunct="1">
              <a:lnSpc>
                <a:spcPct val="90000"/>
              </a:lnSpc>
            </a:pPr>
            <a:r>
              <a:rPr lang="en-US" sz="1600" smtClean="0"/>
              <a:t>Reduces accuracy</a:t>
            </a:r>
          </a:p>
          <a:p>
            <a:pPr eaLnBrk="1" hangingPunct="1">
              <a:lnSpc>
                <a:spcPct val="90000"/>
              </a:lnSpc>
            </a:pPr>
            <a:r>
              <a:rPr lang="en-US" sz="1600" u="sng" smtClean="0"/>
              <a:t>Random Error</a:t>
            </a:r>
            <a:r>
              <a:rPr lang="en-US" sz="1600" smtClean="0"/>
              <a:t>:</a:t>
            </a:r>
          </a:p>
          <a:p>
            <a:pPr lvl="1" eaLnBrk="1" hangingPunct="1">
              <a:lnSpc>
                <a:spcPct val="90000"/>
              </a:lnSpc>
            </a:pPr>
            <a:r>
              <a:rPr lang="en-US" sz="1600" smtClean="0"/>
              <a:t>Produces some values that are higher and some that are lower than the actual value</a:t>
            </a:r>
          </a:p>
          <a:p>
            <a:pPr lvl="1" eaLnBrk="1" hangingPunct="1">
              <a:lnSpc>
                <a:spcPct val="90000"/>
              </a:lnSpc>
            </a:pPr>
            <a:r>
              <a:rPr lang="en-US" sz="1600" smtClean="0"/>
              <a:t>Always occurs, but its size depends on the measurer’s skill and the instrument’s precision</a:t>
            </a:r>
          </a:p>
          <a:p>
            <a:pPr lvl="1" eaLnBrk="1" hangingPunct="1">
              <a:lnSpc>
                <a:spcPct val="90000"/>
              </a:lnSpc>
            </a:pPr>
            <a:r>
              <a:rPr lang="en-US" sz="1600" smtClean="0"/>
              <a:t>Reduces precision</a:t>
            </a:r>
            <a:br>
              <a:rPr lang="en-US" sz="1600" smtClean="0"/>
            </a:br>
            <a:endParaRPr lang="en-US" sz="1600" smtClean="0"/>
          </a:p>
          <a:p>
            <a:pPr eaLnBrk="1" hangingPunct="1">
              <a:lnSpc>
                <a:spcPct val="90000"/>
              </a:lnSpc>
            </a:pPr>
            <a:r>
              <a:rPr lang="en-US" sz="1600" u="sng" smtClean="0"/>
              <a:t>Percent Error</a:t>
            </a:r>
            <a:r>
              <a:rPr lang="en-US" sz="1600" smtClean="0"/>
              <a:t> -- the ratio of an error to an accepted value</a:t>
            </a:r>
            <a:br>
              <a:rPr lang="en-US" sz="1600" smtClean="0"/>
            </a:br>
            <a:endParaRPr lang="en-US" sz="1600" smtClean="0"/>
          </a:p>
          <a:p>
            <a:pPr eaLnBrk="1" hangingPunct="1">
              <a:lnSpc>
                <a:spcPct val="90000"/>
              </a:lnSpc>
            </a:pPr>
            <a:r>
              <a:rPr lang="en-US" sz="1600" u="sng" smtClean="0"/>
              <a:t>Calibration</a:t>
            </a:r>
            <a:r>
              <a:rPr lang="en-US" sz="1600" smtClean="0"/>
              <a:t> – eliminating or taking into account systematic error by altering the measuring device by comparing it to a known standard</a:t>
            </a:r>
          </a:p>
          <a:p>
            <a:pPr eaLnBrk="1" hangingPunct="1">
              <a:lnSpc>
                <a:spcPct val="90000"/>
              </a:lnSpc>
            </a:pPr>
            <a:endParaRPr lang="en-US" sz="1600" smtClean="0"/>
          </a:p>
          <a:p>
            <a:pPr eaLnBrk="1" hangingPunct="1">
              <a:lnSpc>
                <a:spcPct val="90000"/>
              </a:lnSpc>
            </a:pPr>
            <a:endParaRPr lang="en-US" sz="1600" smtClean="0"/>
          </a:p>
        </p:txBody>
      </p:sp>
      <p:graphicFrame>
        <p:nvGraphicFramePr>
          <p:cNvPr id="44036" name="Object 4"/>
          <p:cNvGraphicFramePr>
            <a:graphicFrameLocks noGrp="1" noChangeAspect="1"/>
          </p:cNvGraphicFramePr>
          <p:nvPr>
            <p:ph sz="half" idx="2"/>
          </p:nvPr>
        </p:nvGraphicFramePr>
        <p:xfrm>
          <a:off x="1296988" y="5257800"/>
          <a:ext cx="6243637" cy="973138"/>
        </p:xfrm>
        <a:graphic>
          <a:graphicData uri="http://schemas.openxmlformats.org/presentationml/2006/ole">
            <mc:AlternateContent xmlns:mc="http://schemas.openxmlformats.org/markup-compatibility/2006">
              <mc:Choice xmlns:v="urn:schemas-microsoft-com:vml" Requires="v">
                <p:oleObj spid="_x0000_s44072" name="Equation" r:id="rId4" imgW="2933700" imgH="457200" progId="Equation.3">
                  <p:embed/>
                </p:oleObj>
              </mc:Choice>
              <mc:Fallback>
                <p:oleObj name="Equation" r:id="rId4" imgW="2933700" imgH="457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988" y="5257800"/>
                        <a:ext cx="6243637" cy="97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AD4A97E1-2889-475F-94A9-B256ADE110E2}"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152400" y="685800"/>
            <a:ext cx="8686800" cy="4525963"/>
          </a:xfrm>
        </p:spPr>
        <p:txBody>
          <a:bodyPr>
            <a:normAutofit/>
          </a:bodyPr>
          <a:lstStyle/>
          <a:p>
            <a:pPr marL="0" indent="0" eaLnBrk="1" hangingPunct="1">
              <a:lnSpc>
                <a:spcPct val="90000"/>
              </a:lnSpc>
              <a:buNone/>
            </a:pPr>
            <a:r>
              <a:rPr lang="en-US" sz="2400" dirty="0" smtClean="0"/>
              <a:t>Determine the percent error for the following experiments:</a:t>
            </a:r>
          </a:p>
          <a:p>
            <a:pPr marL="990600" lvl="1" indent="-533400" eaLnBrk="1" hangingPunct="1">
              <a:lnSpc>
                <a:spcPct val="90000"/>
              </a:lnSpc>
              <a:buFontTx/>
              <a:buAutoNum type="arabicPeriod"/>
            </a:pPr>
            <a:r>
              <a:rPr lang="en-US" sz="2400" dirty="0" smtClean="0"/>
              <a:t>Joe found the density of a substance to be 1.124 g/cm</a:t>
            </a:r>
            <a:r>
              <a:rPr lang="en-US" sz="2400" baseline="30000" dirty="0" smtClean="0"/>
              <a:t>3</a:t>
            </a:r>
            <a:r>
              <a:rPr lang="en-US" sz="2400" dirty="0" smtClean="0"/>
              <a:t>.  The actual density is 1.29 g/cm</a:t>
            </a:r>
            <a:r>
              <a:rPr lang="en-US" sz="2400" baseline="30000" dirty="0" smtClean="0"/>
              <a:t>3</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990600" lvl="1" indent="-533400" eaLnBrk="1" hangingPunct="1">
              <a:lnSpc>
                <a:spcPct val="90000"/>
              </a:lnSpc>
              <a:buFontTx/>
              <a:buAutoNum type="arabicPeriod"/>
            </a:pPr>
            <a:r>
              <a:rPr lang="en-US" sz="2400" dirty="0" smtClean="0"/>
              <a:t>Tina determined the boiling point of liquid to be 279 °F.  The actual boiling point is 271 °F.</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990600" lvl="1" indent="-533400" eaLnBrk="1" hangingPunct="1">
              <a:lnSpc>
                <a:spcPct val="90000"/>
              </a:lnSpc>
              <a:buFontTx/>
              <a:buAutoNum type="arabicPeriod"/>
            </a:pPr>
            <a:r>
              <a:rPr lang="en-US" sz="2400" dirty="0" smtClean="0"/>
              <a:t>Robert determined the pH of a liquid to be 8.5.  The actual pH was 8.2.  </a:t>
            </a:r>
          </a:p>
        </p:txBody>
      </p:sp>
      <p:sp>
        <p:nvSpPr>
          <p:cNvPr id="45058" name="Rectangle 2"/>
          <p:cNvSpPr>
            <a:spLocks noGrp="1" noChangeArrowheads="1"/>
          </p:cNvSpPr>
          <p:nvPr>
            <p:ph type="title"/>
          </p:nvPr>
        </p:nvSpPr>
        <p:spPr>
          <a:xfrm>
            <a:off x="655637" y="0"/>
            <a:ext cx="8335963" cy="792163"/>
          </a:xfrm>
        </p:spPr>
        <p:txBody>
          <a:bodyPr>
            <a:normAutofit/>
          </a:bodyPr>
          <a:lstStyle/>
          <a:p>
            <a:pPr eaLnBrk="1" hangingPunct="1"/>
            <a:r>
              <a:rPr lang="en-US" sz="3200" u="sng" dirty="0" smtClean="0"/>
              <a:t>Percent Error Example Problems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7200" y="685800"/>
            <a:ext cx="8229600" cy="5943600"/>
          </a:xfrm>
        </p:spPr>
        <p:txBody>
          <a:bodyPr/>
          <a:lstStyle/>
          <a:p>
            <a:pPr eaLnBrk="1" hangingPunct="1">
              <a:lnSpc>
                <a:spcPct val="90000"/>
              </a:lnSpc>
            </a:pPr>
            <a:r>
              <a:rPr lang="en-US" sz="2400" dirty="0" smtClean="0"/>
              <a:t>All digits are significant, except zeroes that are not measured but are used only to position the decimal point.</a:t>
            </a:r>
          </a:p>
          <a:p>
            <a:pPr lvl="1" eaLnBrk="1" hangingPunct="1">
              <a:lnSpc>
                <a:spcPct val="90000"/>
              </a:lnSpc>
            </a:pPr>
            <a:r>
              <a:rPr lang="en-US" sz="2000" dirty="0" smtClean="0"/>
              <a:t>Make sure that the measured quantity has a decimal point.</a:t>
            </a:r>
          </a:p>
          <a:p>
            <a:pPr lvl="1" eaLnBrk="1" hangingPunct="1">
              <a:lnSpc>
                <a:spcPct val="90000"/>
              </a:lnSpc>
            </a:pPr>
            <a:r>
              <a:rPr lang="en-US" sz="2000" dirty="0" smtClean="0"/>
              <a:t>Start at the left of the number and move right until you reach the first nonzero digit.</a:t>
            </a:r>
          </a:p>
          <a:p>
            <a:pPr lvl="1" eaLnBrk="1" hangingPunct="1">
              <a:lnSpc>
                <a:spcPct val="90000"/>
              </a:lnSpc>
            </a:pPr>
            <a:r>
              <a:rPr lang="en-US" sz="2000" dirty="0" smtClean="0"/>
              <a:t>Count that digit and every digit to its right as significant.</a:t>
            </a:r>
          </a:p>
          <a:p>
            <a:pPr lvl="2" eaLnBrk="1" hangingPunct="1">
              <a:lnSpc>
                <a:spcPct val="90000"/>
              </a:lnSpc>
            </a:pPr>
            <a:r>
              <a:rPr lang="en-US" sz="1800" dirty="0" smtClean="0"/>
              <a:t>Zeroes that end a number and lie either after or before the decimal point are significant.</a:t>
            </a:r>
          </a:p>
          <a:p>
            <a:pPr lvl="1" eaLnBrk="1" hangingPunct="1">
              <a:lnSpc>
                <a:spcPct val="90000"/>
              </a:lnSpc>
            </a:pPr>
            <a:r>
              <a:rPr lang="en-US" sz="2000" dirty="0" smtClean="0"/>
              <a:t>Exact numbers do not limit the number of significant figures.</a:t>
            </a:r>
          </a:p>
          <a:p>
            <a:pPr eaLnBrk="1" hangingPunct="1">
              <a:lnSpc>
                <a:spcPct val="90000"/>
              </a:lnSpc>
            </a:pPr>
            <a:r>
              <a:rPr lang="en-US" sz="2400" dirty="0" smtClean="0"/>
              <a:t>When performing calculations:</a:t>
            </a:r>
          </a:p>
          <a:p>
            <a:pPr lvl="1" eaLnBrk="1" hangingPunct="1">
              <a:lnSpc>
                <a:spcPct val="90000"/>
              </a:lnSpc>
            </a:pPr>
            <a:r>
              <a:rPr lang="en-US" sz="2000" dirty="0" smtClean="0"/>
              <a:t>If multiplying/dividing, the number of significant figures in the answer is equal to the lowest number of significant figures in the given values.</a:t>
            </a:r>
          </a:p>
          <a:p>
            <a:pPr lvl="1" eaLnBrk="1" hangingPunct="1">
              <a:lnSpc>
                <a:spcPct val="90000"/>
              </a:lnSpc>
            </a:pPr>
            <a:r>
              <a:rPr lang="en-US" sz="2000" dirty="0" smtClean="0"/>
              <a:t>If adding/subtracting, the answer must have only as many decimal places as the given value with the lowest number of decimal places.</a:t>
            </a:r>
          </a:p>
        </p:txBody>
      </p:sp>
      <p:sp>
        <p:nvSpPr>
          <p:cNvPr id="46082" name="Rectangle 2"/>
          <p:cNvSpPr>
            <a:spLocks noGrp="1" noChangeArrowheads="1"/>
          </p:cNvSpPr>
          <p:nvPr>
            <p:ph type="title"/>
          </p:nvPr>
        </p:nvSpPr>
        <p:spPr>
          <a:xfrm>
            <a:off x="2320925" y="76200"/>
            <a:ext cx="4613275" cy="639763"/>
          </a:xfrm>
        </p:spPr>
        <p:txBody>
          <a:bodyPr>
            <a:normAutofit fontScale="90000"/>
          </a:bodyPr>
          <a:lstStyle/>
          <a:p>
            <a:pPr eaLnBrk="1" hangingPunct="1"/>
            <a:r>
              <a:rPr lang="en-US" sz="4000" u="sng" dirty="0" smtClean="0"/>
              <a:t>Significant Figures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76200"/>
            <a:ext cx="8153400" cy="639763"/>
          </a:xfrm>
        </p:spPr>
        <p:txBody>
          <a:bodyPr>
            <a:normAutofit fontScale="90000"/>
          </a:bodyPr>
          <a:lstStyle/>
          <a:p>
            <a:pPr eaLnBrk="1" hangingPunct="1"/>
            <a:r>
              <a:rPr lang="en-US" sz="3600" u="sng" dirty="0" smtClean="0"/>
              <a:t>Significant Figures Example Problems</a:t>
            </a:r>
          </a:p>
        </p:txBody>
      </p:sp>
      <p:sp>
        <p:nvSpPr>
          <p:cNvPr id="47107" name="Rectangle 3"/>
          <p:cNvSpPr>
            <a:spLocks noGrp="1" noChangeArrowheads="1"/>
          </p:cNvSpPr>
          <p:nvPr>
            <p:ph type="body" sz="half" idx="1"/>
          </p:nvPr>
        </p:nvSpPr>
        <p:spPr>
          <a:xfrm>
            <a:off x="533400" y="762000"/>
            <a:ext cx="8139113" cy="4495800"/>
          </a:xfrm>
        </p:spPr>
        <p:txBody>
          <a:bodyPr/>
          <a:lstStyle/>
          <a:p>
            <a:pPr marL="609600" indent="-609600" eaLnBrk="1" hangingPunct="1">
              <a:buFontTx/>
              <a:buAutoNum type="arabicParenR"/>
            </a:pPr>
            <a:r>
              <a:rPr lang="en-US" sz="1800" smtClean="0"/>
              <a:t>For each of the following quantities, underline the zeros that are significant figures, and determine the number of significant figures in each quantity.  For (d) to (f), express each in exponential notation first.</a:t>
            </a:r>
          </a:p>
          <a:p>
            <a:pPr marL="609600" indent="-609600" eaLnBrk="1" hangingPunct="1">
              <a:buFontTx/>
              <a:buAutoNum type="arabicParenR"/>
            </a:pPr>
            <a:endParaRPr lang="en-US" sz="1800" smtClean="0"/>
          </a:p>
          <a:p>
            <a:pPr marL="609600" indent="-609600" eaLnBrk="1" hangingPunct="1">
              <a:buFontTx/>
              <a:buAutoNum type="arabicParenR"/>
            </a:pPr>
            <a:endParaRPr lang="en-US" sz="2800" smtClean="0"/>
          </a:p>
          <a:p>
            <a:pPr marL="609600" indent="-609600" eaLnBrk="1" hangingPunct="1">
              <a:buFontTx/>
              <a:buAutoNum type="arabicParenR"/>
            </a:pPr>
            <a:endParaRPr lang="en-US" sz="1600" smtClean="0"/>
          </a:p>
          <a:p>
            <a:pPr marL="609600" indent="-609600" eaLnBrk="1" hangingPunct="1">
              <a:buFontTx/>
              <a:buAutoNum type="arabicParenR"/>
            </a:pPr>
            <a:endParaRPr lang="en-US" sz="1600" smtClean="0"/>
          </a:p>
          <a:p>
            <a:pPr marL="609600" indent="-609600" eaLnBrk="1" hangingPunct="1">
              <a:buFontTx/>
              <a:buAutoNum type="arabicParenR"/>
            </a:pPr>
            <a:endParaRPr lang="en-US" sz="1600" smtClean="0"/>
          </a:p>
          <a:p>
            <a:pPr marL="609600" indent="-609600" eaLnBrk="1" hangingPunct="1">
              <a:buFontTx/>
              <a:buAutoNum type="arabicParenR"/>
            </a:pPr>
            <a:r>
              <a:rPr lang="en-US" sz="1600" smtClean="0"/>
              <a:t>Perform the following calculations and round the answer to the correct number of significant figures:</a:t>
            </a:r>
          </a:p>
        </p:txBody>
      </p:sp>
      <p:graphicFrame>
        <p:nvGraphicFramePr>
          <p:cNvPr id="18511" name="Group 79"/>
          <p:cNvGraphicFramePr>
            <a:graphicFrameLocks noGrp="1"/>
          </p:cNvGraphicFramePr>
          <p:nvPr>
            <p:ph sz="quarter" idx="2"/>
            <p:extLst>
              <p:ext uri="{D42A27DB-BD31-4B8C-83A1-F6EECF244321}">
                <p14:modId xmlns:p14="http://schemas.microsoft.com/office/powerpoint/2010/main" val="1526926291"/>
              </p:ext>
            </p:extLst>
          </p:nvPr>
        </p:nvGraphicFramePr>
        <p:xfrm>
          <a:off x="1371600" y="1676400"/>
          <a:ext cx="6629400" cy="1415098"/>
        </p:xfrm>
        <a:graphic>
          <a:graphicData uri="http://schemas.openxmlformats.org/drawingml/2006/table">
            <a:tbl>
              <a:tblPr/>
              <a:tblGrid>
                <a:gridCol w="2209800"/>
                <a:gridCol w="2209800"/>
                <a:gridCol w="22098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a) 0.0030 L</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b) 0.1044 g</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c) 53,069 mL</a:t>
                      </a:r>
                      <a:br>
                        <a:rPr kumimoji="0" lang="en-US" sz="1600" b="0" i="0" u="none" strike="noStrike" cap="none" normalizeH="0" baseline="0" dirty="0" smtClean="0">
                          <a:ln>
                            <a:noFill/>
                          </a:ln>
                          <a:solidFill>
                            <a:schemeClr val="tx1"/>
                          </a:solidFill>
                          <a:effectLst/>
                          <a:latin typeface="Arial" charset="0"/>
                          <a:cs typeface="Arial" charset="0"/>
                        </a:rPr>
                      </a:br>
                      <a:r>
                        <a:rPr kumimoji="0" lang="en-US" sz="1600" b="0" i="0" u="none" strike="noStrike" cap="none" normalizeH="0" baseline="0" dirty="0" smtClean="0">
                          <a:ln>
                            <a:noFill/>
                          </a:ln>
                          <a:solidFill>
                            <a:schemeClr val="tx1"/>
                          </a:solidFill>
                          <a:effectLst/>
                          <a:latin typeface="Arial" charset="0"/>
                          <a:cs typeface="Arial" charset="0"/>
                        </a:rPr>
                        <a:t/>
                      </a:r>
                      <a:br>
                        <a:rPr kumimoji="0" lang="en-US" sz="1600" b="0" i="0" u="none" strike="noStrike" cap="none" normalizeH="0" baseline="0" dirty="0" smtClean="0">
                          <a:ln>
                            <a:noFill/>
                          </a:ln>
                          <a:solidFill>
                            <a:schemeClr val="tx1"/>
                          </a:solidFill>
                          <a:effectLst/>
                          <a:latin typeface="Arial" charset="0"/>
                          <a:cs typeface="Arial" charset="0"/>
                        </a:rPr>
                      </a:b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a:noFill/>
                    </a:lnL>
                    <a:lnR cap="flat">
                      <a:noFill/>
                    </a:lnR>
                    <a:lnT cap="flat">
                      <a:noFill/>
                    </a:lnT>
                    <a:lnB>
                      <a:noFill/>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 0.00004715 m</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e) 57,600. s</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f) 0.0000007160 cm</a:t>
                      </a:r>
                      <a:r>
                        <a:rPr kumimoji="0" lang="en-US" sz="1600" b="0" i="0" u="none" strike="noStrike" cap="none" normalizeH="0" baseline="30000" dirty="0" smtClean="0">
                          <a:ln>
                            <a:noFill/>
                          </a:ln>
                          <a:solidFill>
                            <a:schemeClr val="tx1"/>
                          </a:solidFill>
                          <a:effectLst/>
                          <a:latin typeface="Arial" charset="0"/>
                          <a:cs typeface="Arial" charset="0"/>
                        </a:rPr>
                        <a:t>3</a:t>
                      </a:r>
                    </a:p>
                  </a:txBody>
                  <a:tcPr horzOverflow="overflow">
                    <a:lnL>
                      <a:noFill/>
                    </a:lnL>
                    <a:lnR cap="flat">
                      <a:noFill/>
                    </a:lnR>
                    <a:lnT>
                      <a:noFill/>
                    </a:lnT>
                    <a:lnB cap="flat">
                      <a:noFill/>
                    </a:lnB>
                    <a:lnTlToBr>
                      <a:noFill/>
                    </a:lnTlToBr>
                    <a:lnBlToTr>
                      <a:noFill/>
                    </a:lnBlToTr>
                    <a:noFill/>
                  </a:tcPr>
                </a:tc>
              </a:tr>
            </a:tbl>
          </a:graphicData>
        </a:graphic>
      </p:graphicFrame>
      <p:graphicFrame>
        <p:nvGraphicFramePr>
          <p:cNvPr id="47115" name="Object 43"/>
          <p:cNvGraphicFramePr>
            <a:graphicFrameLocks noGrp="1" noChangeAspect="1"/>
          </p:cNvGraphicFramePr>
          <p:nvPr>
            <p:ph sz="quarter" idx="3"/>
            <p:extLst>
              <p:ext uri="{D42A27DB-BD31-4B8C-83A1-F6EECF244321}">
                <p14:modId xmlns:p14="http://schemas.microsoft.com/office/powerpoint/2010/main" val="1638458129"/>
              </p:ext>
            </p:extLst>
          </p:nvPr>
        </p:nvGraphicFramePr>
        <p:xfrm>
          <a:off x="5410200" y="3962400"/>
          <a:ext cx="2846388" cy="576037"/>
        </p:xfrm>
        <a:graphic>
          <a:graphicData uri="http://schemas.openxmlformats.org/presentationml/2006/ole">
            <mc:AlternateContent xmlns:mc="http://schemas.openxmlformats.org/markup-compatibility/2006">
              <mc:Choice xmlns:v="urn:schemas-microsoft-com:vml" Requires="v">
                <p:oleObj spid="_x0000_s47187" name="Equation" r:id="rId4" imgW="1002960" imgH="203040" progId="Equation.3">
                  <p:embed/>
                </p:oleObj>
              </mc:Choice>
              <mc:Fallback>
                <p:oleObj name="Equation" r:id="rId4" imgW="1002960" imgH="203040" progId="Equation.3">
                  <p:embed/>
                  <p:pic>
                    <p:nvPicPr>
                      <p:cNvPr id="0" name="Object 43"/>
                      <p:cNvPicPr>
                        <a:picLocks noChangeAspect="1" noChangeArrowheads="1"/>
                      </p:cNvPicPr>
                      <p:nvPr/>
                    </p:nvPicPr>
                    <p:blipFill>
                      <a:blip r:embed="rId5"/>
                      <a:srcRect/>
                      <a:stretch>
                        <a:fillRect/>
                      </a:stretch>
                    </p:blipFill>
                    <p:spPr bwMode="auto">
                      <a:xfrm>
                        <a:off x="5410200" y="3962400"/>
                        <a:ext cx="2846388" cy="576037"/>
                      </a:xfrm>
                      <a:prstGeom prst="rect">
                        <a:avLst/>
                      </a:prstGeom>
                      <a:noFill/>
                      <a:ln>
                        <a:noFill/>
                      </a:ln>
                      <a:effectLst/>
                      <a:extLst/>
                    </p:spPr>
                  </p:pic>
                </p:oleObj>
              </mc:Fallback>
            </mc:AlternateContent>
          </a:graphicData>
        </a:graphic>
      </p:graphicFrame>
      <p:graphicFrame>
        <p:nvGraphicFramePr>
          <p:cNvPr id="47116" name="Object 45"/>
          <p:cNvGraphicFramePr>
            <a:graphicFrameLocks noChangeAspect="1"/>
          </p:cNvGraphicFramePr>
          <p:nvPr>
            <p:extLst>
              <p:ext uri="{D42A27DB-BD31-4B8C-83A1-F6EECF244321}">
                <p14:modId xmlns:p14="http://schemas.microsoft.com/office/powerpoint/2010/main" val="3923947930"/>
              </p:ext>
            </p:extLst>
          </p:nvPr>
        </p:nvGraphicFramePr>
        <p:xfrm>
          <a:off x="1295400" y="3962400"/>
          <a:ext cx="2363809" cy="609600"/>
        </p:xfrm>
        <a:graphic>
          <a:graphicData uri="http://schemas.openxmlformats.org/presentationml/2006/ole">
            <mc:AlternateContent xmlns:mc="http://schemas.openxmlformats.org/markup-compatibility/2006">
              <mc:Choice xmlns:v="urn:schemas-microsoft-com:vml" Requires="v">
                <p:oleObj spid="_x0000_s47188" name="Equation" r:id="rId6" imgW="787320" imgH="203040" progId="Equation.3">
                  <p:embed/>
                </p:oleObj>
              </mc:Choice>
              <mc:Fallback>
                <p:oleObj name="Equation" r:id="rId6" imgW="787320" imgH="203040" progId="Equation.3">
                  <p:embed/>
                  <p:pic>
                    <p:nvPicPr>
                      <p:cNvPr id="0" name="Object 45"/>
                      <p:cNvPicPr>
                        <a:picLocks noChangeAspect="1" noChangeArrowheads="1"/>
                      </p:cNvPicPr>
                      <p:nvPr/>
                    </p:nvPicPr>
                    <p:blipFill>
                      <a:blip r:embed="rId7"/>
                      <a:srcRect/>
                      <a:stretch>
                        <a:fillRect/>
                      </a:stretch>
                    </p:blipFill>
                    <p:spPr bwMode="auto">
                      <a:xfrm>
                        <a:off x="1295400" y="3962400"/>
                        <a:ext cx="2363809" cy="609600"/>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1D43C36D-6396-4BE5-9DFD-FE3DBB1474E2}"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76200"/>
            <a:ext cx="8153400" cy="639763"/>
          </a:xfrm>
        </p:spPr>
        <p:txBody>
          <a:bodyPr>
            <a:normAutofit fontScale="90000"/>
          </a:bodyPr>
          <a:lstStyle/>
          <a:p>
            <a:pPr eaLnBrk="1" hangingPunct="1"/>
            <a:r>
              <a:rPr lang="en-US" sz="3600" u="sng" dirty="0" smtClean="0"/>
              <a:t>Significant Figures Example Problems</a:t>
            </a:r>
          </a:p>
        </p:txBody>
      </p:sp>
      <p:sp>
        <p:nvSpPr>
          <p:cNvPr id="47107" name="Rectangle 3"/>
          <p:cNvSpPr>
            <a:spLocks noGrp="1" noChangeArrowheads="1"/>
          </p:cNvSpPr>
          <p:nvPr>
            <p:ph type="body" sz="half" idx="1"/>
          </p:nvPr>
        </p:nvSpPr>
        <p:spPr>
          <a:xfrm>
            <a:off x="533400" y="762000"/>
            <a:ext cx="8139113" cy="4495800"/>
          </a:xfrm>
        </p:spPr>
        <p:txBody>
          <a:bodyPr/>
          <a:lstStyle/>
          <a:p>
            <a:pPr marL="0" indent="0" eaLnBrk="1" hangingPunct="1">
              <a:buNone/>
            </a:pPr>
            <a:r>
              <a:rPr lang="en-US" sz="1600" dirty="0" smtClean="0"/>
              <a:t>2)  	Perform the following calculations and round the answer to the correct number 	of significant figures:</a:t>
            </a:r>
          </a:p>
        </p:txBody>
      </p:sp>
      <p:graphicFrame>
        <p:nvGraphicFramePr>
          <p:cNvPr id="47115" name="Object 43"/>
          <p:cNvGraphicFramePr>
            <a:graphicFrameLocks noGrp="1" noChangeAspect="1"/>
          </p:cNvGraphicFramePr>
          <p:nvPr>
            <p:ph sz="quarter" idx="3"/>
            <p:extLst>
              <p:ext uri="{D42A27DB-BD31-4B8C-83A1-F6EECF244321}">
                <p14:modId xmlns:p14="http://schemas.microsoft.com/office/powerpoint/2010/main" val="3482423638"/>
              </p:ext>
            </p:extLst>
          </p:nvPr>
        </p:nvGraphicFramePr>
        <p:xfrm>
          <a:off x="5105400" y="1828800"/>
          <a:ext cx="3367088" cy="841375"/>
        </p:xfrm>
        <a:graphic>
          <a:graphicData uri="http://schemas.openxmlformats.org/presentationml/2006/ole">
            <mc:AlternateContent xmlns:mc="http://schemas.openxmlformats.org/markup-compatibility/2006">
              <mc:Choice xmlns:v="urn:schemas-microsoft-com:vml" Requires="v">
                <p:oleObj spid="_x0000_s62496" name="Equation" r:id="rId4" imgW="1828800" imgH="457200" progId="Equation.3">
                  <p:embed/>
                </p:oleObj>
              </mc:Choice>
              <mc:Fallback>
                <p:oleObj name="Equation" r:id="rId4" imgW="1828800" imgH="457200" progId="Equation.3">
                  <p:embed/>
                  <p:pic>
                    <p:nvPicPr>
                      <p:cNvPr id="0" name=""/>
                      <p:cNvPicPr>
                        <a:picLocks noChangeAspect="1" noChangeArrowheads="1"/>
                      </p:cNvPicPr>
                      <p:nvPr/>
                    </p:nvPicPr>
                    <p:blipFill>
                      <a:blip r:embed="rId5"/>
                      <a:srcRect/>
                      <a:stretch>
                        <a:fillRect/>
                      </a:stretch>
                    </p:blipFill>
                    <p:spPr bwMode="auto">
                      <a:xfrm>
                        <a:off x="5105400" y="1828800"/>
                        <a:ext cx="3367088" cy="841375"/>
                      </a:xfrm>
                      <a:prstGeom prst="rect">
                        <a:avLst/>
                      </a:prstGeom>
                      <a:noFill/>
                      <a:ln>
                        <a:noFill/>
                      </a:ln>
                      <a:effectLst/>
                      <a:extLst/>
                    </p:spPr>
                  </p:pic>
                </p:oleObj>
              </mc:Fallback>
            </mc:AlternateContent>
          </a:graphicData>
        </a:graphic>
      </p:graphicFrame>
      <p:graphicFrame>
        <p:nvGraphicFramePr>
          <p:cNvPr id="47116" name="Object 45"/>
          <p:cNvGraphicFramePr>
            <a:graphicFrameLocks noChangeAspect="1"/>
          </p:cNvGraphicFramePr>
          <p:nvPr>
            <p:extLst>
              <p:ext uri="{D42A27DB-BD31-4B8C-83A1-F6EECF244321}">
                <p14:modId xmlns:p14="http://schemas.microsoft.com/office/powerpoint/2010/main" val="4277361700"/>
              </p:ext>
            </p:extLst>
          </p:nvPr>
        </p:nvGraphicFramePr>
        <p:xfrm>
          <a:off x="1231900" y="1765300"/>
          <a:ext cx="2312988" cy="887413"/>
        </p:xfrm>
        <a:graphic>
          <a:graphicData uri="http://schemas.openxmlformats.org/presentationml/2006/ole">
            <mc:AlternateContent xmlns:mc="http://schemas.openxmlformats.org/markup-compatibility/2006">
              <mc:Choice xmlns:v="urn:schemas-microsoft-com:vml" Requires="v">
                <p:oleObj spid="_x0000_s62497" name="Equation" r:id="rId6" imgW="1091880" imgH="419040" progId="Equation.3">
                  <p:embed/>
                </p:oleObj>
              </mc:Choice>
              <mc:Fallback>
                <p:oleObj name="Equation" r:id="rId6" imgW="1091880" imgH="419040" progId="Equation.3">
                  <p:embed/>
                  <p:pic>
                    <p:nvPicPr>
                      <p:cNvPr id="0" name=""/>
                      <p:cNvPicPr>
                        <a:picLocks noChangeAspect="1" noChangeArrowheads="1"/>
                      </p:cNvPicPr>
                      <p:nvPr/>
                    </p:nvPicPr>
                    <p:blipFill>
                      <a:blip r:embed="rId7"/>
                      <a:srcRect/>
                      <a:stretch>
                        <a:fillRect/>
                      </a:stretch>
                    </p:blipFill>
                    <p:spPr bwMode="auto">
                      <a:xfrm>
                        <a:off x="1231900" y="1765300"/>
                        <a:ext cx="2312988" cy="887413"/>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1D43C36D-6396-4BE5-9DFD-FE3DBB1474E2}" type="slidenum">
              <a:rPr lang="en-US" smtClean="0"/>
              <a:pPr>
                <a:defRPr/>
              </a:pPr>
              <a:t>46</a:t>
            </a:fld>
            <a:endParaRPr lang="en-US"/>
          </a:p>
        </p:txBody>
      </p:sp>
    </p:spTree>
    <p:extLst>
      <p:ext uri="{BB962C8B-B14F-4D97-AF65-F5344CB8AC3E}">
        <p14:creationId xmlns:p14="http://schemas.microsoft.com/office/powerpoint/2010/main" val="1969633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685800" y="1219200"/>
            <a:ext cx="7848600" cy="4906963"/>
          </a:xfrm>
        </p:spPr>
        <p:txBody>
          <a:bodyPr/>
          <a:lstStyle/>
          <a:p>
            <a:pPr eaLnBrk="1" hangingPunct="1"/>
            <a:r>
              <a:rPr lang="en-US" sz="2800" smtClean="0"/>
              <a:t>Used to pictorially represent data.</a:t>
            </a:r>
          </a:p>
          <a:p>
            <a:pPr eaLnBrk="1" hangingPunct="1"/>
            <a:r>
              <a:rPr lang="en-US" sz="2800" smtClean="0"/>
              <a:t>Three types:</a:t>
            </a:r>
          </a:p>
          <a:p>
            <a:pPr lvl="1" eaLnBrk="1" hangingPunct="1"/>
            <a:r>
              <a:rPr lang="en-US" sz="2400" smtClean="0"/>
              <a:t>Line – represents trends or continuous change</a:t>
            </a:r>
          </a:p>
          <a:p>
            <a:pPr lvl="1" eaLnBrk="1" hangingPunct="1"/>
            <a:r>
              <a:rPr lang="en-US" sz="2400" smtClean="0"/>
              <a:t>Bar – represents information gathered by counting</a:t>
            </a:r>
          </a:p>
          <a:p>
            <a:pPr lvl="1" eaLnBrk="1" hangingPunct="1"/>
            <a:r>
              <a:rPr lang="en-US" sz="2400" smtClean="0"/>
              <a:t>Pie – represents the breakdown of a fixed quantity into parts</a:t>
            </a:r>
          </a:p>
          <a:p>
            <a:pPr eaLnBrk="1" hangingPunct="1"/>
            <a:r>
              <a:rPr lang="en-US" sz="2800" smtClean="0"/>
              <a:t>Graphs should:</a:t>
            </a:r>
          </a:p>
          <a:p>
            <a:pPr lvl="1" eaLnBrk="1" hangingPunct="1"/>
            <a:r>
              <a:rPr lang="en-US" sz="2400" smtClean="0"/>
              <a:t>Have appropriate and descriptive titles</a:t>
            </a:r>
          </a:p>
          <a:p>
            <a:pPr lvl="1" eaLnBrk="1" hangingPunct="1"/>
            <a:r>
              <a:rPr lang="en-US" sz="2400" smtClean="0"/>
              <a:t>Be clearly labeled with units</a:t>
            </a:r>
          </a:p>
          <a:p>
            <a:pPr lvl="1" eaLnBrk="1" hangingPunct="1"/>
            <a:r>
              <a:rPr lang="en-US" sz="2400" smtClean="0"/>
              <a:t>Be neat and easy to read</a:t>
            </a:r>
          </a:p>
          <a:p>
            <a:pPr lvl="1" eaLnBrk="1" hangingPunct="1"/>
            <a:endParaRPr lang="en-US" sz="2400" smtClean="0"/>
          </a:p>
        </p:txBody>
      </p:sp>
      <p:sp>
        <p:nvSpPr>
          <p:cNvPr id="48130" name="Rectangle 2"/>
          <p:cNvSpPr>
            <a:spLocks noGrp="1" noChangeArrowheads="1"/>
          </p:cNvSpPr>
          <p:nvPr>
            <p:ph type="title"/>
          </p:nvPr>
        </p:nvSpPr>
        <p:spPr>
          <a:xfrm>
            <a:off x="762000" y="274638"/>
            <a:ext cx="7086600" cy="792162"/>
          </a:xfrm>
        </p:spPr>
        <p:txBody>
          <a:bodyPr/>
          <a:lstStyle/>
          <a:p>
            <a:pPr eaLnBrk="1" hangingPunct="1"/>
            <a:r>
              <a:rPr lang="en-US" u="sng" dirty="0" smtClean="0"/>
              <a:t>Graphs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6" name="Object 6"/>
          <p:cNvGraphicFramePr>
            <a:graphicFrameLocks noGrp="1" noChangeAspect="1"/>
          </p:cNvGraphicFramePr>
          <p:nvPr>
            <p:ph idx="1"/>
          </p:nvPr>
        </p:nvGraphicFramePr>
        <p:xfrm>
          <a:off x="1143000" y="1217613"/>
          <a:ext cx="6172200" cy="3505200"/>
        </p:xfrm>
        <a:graphic>
          <a:graphicData uri="http://schemas.openxmlformats.org/presentationml/2006/ole">
            <mc:AlternateContent xmlns:mc="http://schemas.openxmlformats.org/markup-compatibility/2006">
              <mc:Choice xmlns:v="urn:schemas-microsoft-com:vml" Requires="v">
                <p:oleObj spid="_x0000_s49192" name="Chart" r:id="rId4" imgW="4495800" imgH="2552700" progId="Excel.Chart.8">
                  <p:embed/>
                </p:oleObj>
              </mc:Choice>
              <mc:Fallback>
                <p:oleObj name="Chart" r:id="rId4" imgW="4495800" imgH="2552700" progId="Excel.Char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17613"/>
                        <a:ext cx="6172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4" name="Rectangle 2"/>
          <p:cNvSpPr>
            <a:spLocks noGrp="1" noChangeArrowheads="1"/>
          </p:cNvSpPr>
          <p:nvPr>
            <p:ph type="title"/>
          </p:nvPr>
        </p:nvSpPr>
        <p:spPr>
          <a:xfrm>
            <a:off x="2743200" y="228600"/>
            <a:ext cx="3622675" cy="914400"/>
          </a:xfrm>
        </p:spPr>
        <p:txBody>
          <a:bodyPr/>
          <a:lstStyle/>
          <a:p>
            <a:pPr eaLnBrk="1" hangingPunct="1"/>
            <a:r>
              <a:rPr lang="en-US" u="sng" dirty="0" smtClean="0"/>
              <a:t>Line Graphs</a:t>
            </a:r>
          </a:p>
        </p:txBody>
      </p:sp>
      <p:sp>
        <p:nvSpPr>
          <p:cNvPr id="49155" name="Rectangle 9"/>
          <p:cNvSpPr>
            <a:spLocks noGrp="1" noChangeArrowheads="1"/>
          </p:cNvSpPr>
          <p:nvPr>
            <p:ph type="body" idx="4294967295"/>
          </p:nvPr>
        </p:nvSpPr>
        <p:spPr>
          <a:xfrm>
            <a:off x="1108841" y="4648200"/>
            <a:ext cx="8001000" cy="1524000"/>
          </a:xfrm>
        </p:spPr>
        <p:txBody>
          <a:bodyPr>
            <a:normAutofit/>
          </a:bodyPr>
          <a:lstStyle/>
          <a:p>
            <a:pPr eaLnBrk="1" hangingPunct="1">
              <a:lnSpc>
                <a:spcPct val="90000"/>
              </a:lnSpc>
            </a:pPr>
            <a:r>
              <a:rPr lang="en-US" sz="2400" dirty="0" smtClean="0"/>
              <a:t>Interpolate – predicting data in between known points</a:t>
            </a:r>
          </a:p>
          <a:p>
            <a:pPr lvl="1" eaLnBrk="1" hangingPunct="1">
              <a:lnSpc>
                <a:spcPct val="90000"/>
              </a:lnSpc>
            </a:pPr>
            <a:r>
              <a:rPr lang="en-US" sz="2000" dirty="0" smtClean="0"/>
              <a:t>What volume would the gas occupy at 150K?</a:t>
            </a:r>
          </a:p>
          <a:p>
            <a:pPr eaLnBrk="1" hangingPunct="1">
              <a:lnSpc>
                <a:spcPct val="90000"/>
              </a:lnSpc>
            </a:pPr>
            <a:r>
              <a:rPr lang="en-US" sz="2400" dirty="0" smtClean="0"/>
              <a:t>Extrapolate – predicting data beyond the known points</a:t>
            </a:r>
          </a:p>
          <a:p>
            <a:pPr lvl="1" eaLnBrk="1" hangingPunct="1">
              <a:lnSpc>
                <a:spcPct val="90000"/>
              </a:lnSpc>
            </a:pPr>
            <a:r>
              <a:rPr lang="en-US" sz="2000" dirty="0" smtClean="0"/>
              <a:t>What volume would the gas occupy at 250K?</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title"/>
          </p:nvPr>
        </p:nvSpPr>
        <p:spPr>
          <a:xfrm>
            <a:off x="990600" y="0"/>
            <a:ext cx="7386638" cy="1143001"/>
          </a:xfrm>
        </p:spPr>
        <p:txBody>
          <a:bodyPr/>
          <a:lstStyle/>
          <a:p>
            <a:pPr eaLnBrk="1" hangingPunct="1"/>
            <a:r>
              <a:rPr lang="en-US" u="sng" dirty="0" smtClean="0"/>
              <a:t>Linear Approximations</a:t>
            </a:r>
          </a:p>
        </p:txBody>
      </p:sp>
      <p:sp>
        <p:nvSpPr>
          <p:cNvPr id="51203" name="Rectangle 7"/>
          <p:cNvSpPr>
            <a:spLocks noGrp="1" noChangeArrowheads="1"/>
          </p:cNvSpPr>
          <p:nvPr>
            <p:ph type="body" sz="half" idx="1"/>
          </p:nvPr>
        </p:nvSpPr>
        <p:spPr>
          <a:xfrm>
            <a:off x="3505200" y="876300"/>
            <a:ext cx="4800600" cy="4953000"/>
          </a:xfrm>
        </p:spPr>
        <p:txBody>
          <a:bodyPr/>
          <a:lstStyle/>
          <a:p>
            <a:pPr eaLnBrk="1" hangingPunct="1">
              <a:lnSpc>
                <a:spcPct val="90000"/>
              </a:lnSpc>
              <a:defRPr/>
            </a:pPr>
            <a:r>
              <a:rPr lang="en-US" sz="2400" dirty="0" smtClean="0"/>
              <a:t>Interpolating:</a:t>
            </a:r>
          </a:p>
          <a:p>
            <a:pPr lvl="1" eaLnBrk="1" hangingPunct="1">
              <a:lnSpc>
                <a:spcPct val="90000"/>
              </a:lnSpc>
              <a:defRPr/>
            </a:pPr>
            <a:r>
              <a:rPr lang="en-US" sz="2000" dirty="0" smtClean="0"/>
              <a:t>Pick two data points on either side of the given value to create a line.  </a:t>
            </a:r>
          </a:p>
          <a:p>
            <a:pPr lvl="1" eaLnBrk="1" hangingPunct="1">
              <a:lnSpc>
                <a:spcPct val="90000"/>
              </a:lnSpc>
              <a:defRPr/>
            </a:pPr>
            <a:r>
              <a:rPr lang="en-US" sz="2000" dirty="0" smtClean="0"/>
              <a:t>Use the given value as the x-value in the equation.  Solve for y.</a:t>
            </a:r>
          </a:p>
          <a:p>
            <a:pPr lvl="1" eaLnBrk="1" hangingPunct="1">
              <a:lnSpc>
                <a:spcPct val="90000"/>
              </a:lnSpc>
              <a:defRPr/>
            </a:pPr>
            <a:r>
              <a:rPr lang="en-US" sz="2000" dirty="0" smtClean="0"/>
              <a:t>e.g. Use the table of data to predict the volume the gas would occupy at 150 K.</a:t>
            </a:r>
          </a:p>
          <a:p>
            <a:pPr marL="457200" lvl="1" indent="0" eaLnBrk="1" hangingPunct="1">
              <a:lnSpc>
                <a:spcPct val="90000"/>
              </a:lnSpc>
              <a:buFontTx/>
              <a:buNone/>
              <a:defRPr/>
            </a:pPr>
            <a:endParaRPr lang="en-US" sz="2000" dirty="0" smtClean="0"/>
          </a:p>
          <a:p>
            <a:pPr eaLnBrk="1" hangingPunct="1">
              <a:lnSpc>
                <a:spcPct val="90000"/>
              </a:lnSpc>
              <a:defRPr/>
            </a:pPr>
            <a:endParaRPr lang="en-US" sz="2400" dirty="0" smtClean="0"/>
          </a:p>
        </p:txBody>
      </p:sp>
      <p:pic>
        <p:nvPicPr>
          <p:cNvPr id="50180"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8588" t="23222" r="73901" b="58157"/>
          <a:stretch>
            <a:fillRect/>
          </a:stretch>
        </p:blipFill>
        <p:spPr>
          <a:xfrm>
            <a:off x="304800" y="1219200"/>
            <a:ext cx="3124200" cy="2490788"/>
          </a:xfrm>
          <a:noFill/>
        </p:spPr>
      </p:pic>
      <p:sp>
        <p:nvSpPr>
          <p:cNvPr id="208906" name="Rectangle 10"/>
          <p:cNvSpPr>
            <a:spLocks noChangeArrowheads="1"/>
          </p:cNvSpPr>
          <p:nvPr/>
        </p:nvSpPr>
        <p:spPr bwMode="auto">
          <a:xfrm>
            <a:off x="304800" y="1881188"/>
            <a:ext cx="3048000" cy="533400"/>
          </a:xfrm>
          <a:prstGeom prst="rect">
            <a:avLst/>
          </a:prstGeom>
          <a:solidFill>
            <a:srgbClr val="00FF00">
              <a:alpha val="30196"/>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AD4A97E1-2889-475F-94A9-B256ADE110E2}" type="slidenum">
              <a:rPr lang="en-US" smtClean="0"/>
              <a:pPr>
                <a:defRPr/>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209800" y="228600"/>
            <a:ext cx="5114925" cy="944563"/>
          </a:xfrm>
        </p:spPr>
        <p:txBody>
          <a:bodyPr/>
          <a:lstStyle/>
          <a:p>
            <a:pPr eaLnBrk="1" hangingPunct="1"/>
            <a:r>
              <a:rPr lang="en-US" u="sng" smtClean="0"/>
              <a:t>Areas of Chemistry</a:t>
            </a:r>
          </a:p>
        </p:txBody>
      </p:sp>
      <p:sp>
        <p:nvSpPr>
          <p:cNvPr id="8195" name="Rectangle 3"/>
          <p:cNvSpPr>
            <a:spLocks noGrp="1" noChangeArrowheads="1"/>
          </p:cNvSpPr>
          <p:nvPr>
            <p:ph type="body" idx="4294967295"/>
          </p:nvPr>
        </p:nvSpPr>
        <p:spPr>
          <a:xfrm>
            <a:off x="0" y="1447800"/>
            <a:ext cx="7010400" cy="4114800"/>
          </a:xfrm>
        </p:spPr>
        <p:txBody>
          <a:bodyPr/>
          <a:lstStyle/>
          <a:p>
            <a:pPr lvl="2" eaLnBrk="1" hangingPunct="1"/>
            <a:r>
              <a:rPr lang="en-US" dirty="0" smtClean="0"/>
              <a:t>Organic</a:t>
            </a:r>
          </a:p>
          <a:p>
            <a:pPr lvl="2" eaLnBrk="1" hangingPunct="1">
              <a:buFontTx/>
              <a:buNone/>
            </a:pPr>
            <a:endParaRPr lang="en-US" dirty="0" smtClean="0"/>
          </a:p>
          <a:p>
            <a:pPr lvl="2" eaLnBrk="1" hangingPunct="1"/>
            <a:r>
              <a:rPr lang="en-US" dirty="0" smtClean="0"/>
              <a:t>Inorganic</a:t>
            </a:r>
          </a:p>
          <a:p>
            <a:pPr lvl="2" eaLnBrk="1" hangingPunct="1"/>
            <a:endParaRPr lang="en-US" dirty="0" smtClean="0"/>
          </a:p>
          <a:p>
            <a:pPr lvl="2" eaLnBrk="1" hangingPunct="1"/>
            <a:r>
              <a:rPr lang="en-US" dirty="0" smtClean="0"/>
              <a:t>Analytical</a:t>
            </a:r>
          </a:p>
          <a:p>
            <a:pPr lvl="2" eaLnBrk="1" hangingPunct="1"/>
            <a:endParaRPr lang="en-US" dirty="0" smtClean="0"/>
          </a:p>
          <a:p>
            <a:pPr lvl="2" eaLnBrk="1" hangingPunct="1"/>
            <a:r>
              <a:rPr lang="en-US" dirty="0" smtClean="0"/>
              <a:t>Physical</a:t>
            </a:r>
          </a:p>
          <a:p>
            <a:pPr lvl="2" eaLnBrk="1" hangingPunct="1"/>
            <a:endParaRPr lang="en-US" dirty="0" smtClean="0"/>
          </a:p>
          <a:p>
            <a:pPr lvl="2" eaLnBrk="1" hangingPunct="1"/>
            <a:r>
              <a:rPr lang="en-US" dirty="0" smtClean="0"/>
              <a:t>Biochemistry</a:t>
            </a:r>
          </a:p>
        </p:txBody>
      </p:sp>
      <p:sp>
        <p:nvSpPr>
          <p:cNvPr id="8196" name="Text Box 6"/>
          <p:cNvSpPr txBox="1">
            <a:spLocks noChangeArrowheads="1"/>
          </p:cNvSpPr>
          <p:nvPr/>
        </p:nvSpPr>
        <p:spPr bwMode="auto">
          <a:xfrm>
            <a:off x="3048000" y="1397000"/>
            <a:ext cx="512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The study of most </a:t>
            </a:r>
            <a:r>
              <a:rPr lang="en-US" i="1" u="none"/>
              <a:t>carbon</a:t>
            </a:r>
            <a:r>
              <a:rPr lang="en-US" u="none"/>
              <a:t>-containing compounds</a:t>
            </a:r>
          </a:p>
        </p:txBody>
      </p:sp>
      <p:sp>
        <p:nvSpPr>
          <p:cNvPr id="8197" name="Text Box 7"/>
          <p:cNvSpPr txBox="1">
            <a:spLocks noChangeArrowheads="1"/>
          </p:cNvSpPr>
          <p:nvPr/>
        </p:nvSpPr>
        <p:spPr bwMode="auto">
          <a:xfrm>
            <a:off x="3117850" y="2101850"/>
            <a:ext cx="5581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dirty="0"/>
              <a:t>The study of all substances not classified as organic, </a:t>
            </a:r>
          </a:p>
          <a:p>
            <a:pPr eaLnBrk="1" hangingPunct="1"/>
            <a:r>
              <a:rPr lang="en-US" u="none" dirty="0"/>
              <a:t>mainly those compounds that do not contain carbon</a:t>
            </a:r>
          </a:p>
        </p:txBody>
      </p:sp>
      <p:sp>
        <p:nvSpPr>
          <p:cNvPr id="8198" name="Text Box 8"/>
          <p:cNvSpPr txBox="1">
            <a:spLocks noChangeArrowheads="1"/>
          </p:cNvSpPr>
          <p:nvPr/>
        </p:nvSpPr>
        <p:spPr bwMode="auto">
          <a:xfrm>
            <a:off x="3117850" y="2971800"/>
            <a:ext cx="564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dirty="0"/>
              <a:t>The identification of the components and composition </a:t>
            </a:r>
          </a:p>
          <a:p>
            <a:pPr eaLnBrk="1" hangingPunct="1"/>
            <a:r>
              <a:rPr lang="en-US" u="none" dirty="0"/>
              <a:t>of materials</a:t>
            </a:r>
          </a:p>
        </p:txBody>
      </p:sp>
      <p:sp>
        <p:nvSpPr>
          <p:cNvPr id="8199" name="Text Box 9"/>
          <p:cNvSpPr txBox="1">
            <a:spLocks noChangeArrowheads="1"/>
          </p:cNvSpPr>
          <p:nvPr/>
        </p:nvSpPr>
        <p:spPr bwMode="auto">
          <a:xfrm>
            <a:off x="3168650" y="3657600"/>
            <a:ext cx="5746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dirty="0"/>
              <a:t>The study of the properties, changes, and relationships</a:t>
            </a:r>
          </a:p>
          <a:p>
            <a:pPr eaLnBrk="1" hangingPunct="1"/>
            <a:r>
              <a:rPr lang="en-US" u="none" dirty="0"/>
              <a:t>between energy and matter</a:t>
            </a:r>
          </a:p>
        </p:txBody>
      </p:sp>
      <p:sp>
        <p:nvSpPr>
          <p:cNvPr id="8200" name="Text Box 10"/>
          <p:cNvSpPr txBox="1">
            <a:spLocks noChangeArrowheads="1"/>
          </p:cNvSpPr>
          <p:nvPr/>
        </p:nvSpPr>
        <p:spPr bwMode="auto">
          <a:xfrm>
            <a:off x="3232150" y="4495800"/>
            <a:ext cx="5454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dirty="0"/>
              <a:t>The study of substances and processes occurring in</a:t>
            </a:r>
          </a:p>
          <a:p>
            <a:pPr eaLnBrk="1" hangingPunct="1"/>
            <a:r>
              <a:rPr lang="en-US" u="none" dirty="0"/>
              <a:t>living things</a:t>
            </a:r>
          </a:p>
        </p:txBody>
      </p:sp>
      <p:sp>
        <p:nvSpPr>
          <p:cNvPr id="2" name="Slide Number Placeholder 1"/>
          <p:cNvSpPr>
            <a:spLocks noGrp="1"/>
          </p:cNvSpPr>
          <p:nvPr>
            <p:ph type="sldNum" sz="quarter" idx="12"/>
          </p:nvPr>
        </p:nvSpPr>
        <p:spPr/>
        <p:txBody>
          <a:bodyPr/>
          <a:lstStyle/>
          <a:p>
            <a:pPr>
              <a:defRPr/>
            </a:pPr>
            <a:fld id="{51840333-4295-4C7C-AB83-0547303215F8}" type="slidenum">
              <a:rPr lang="en-US" smtClean="0"/>
              <a:pPr>
                <a:defRPr/>
              </a:pPr>
              <a:t>5</a:t>
            </a:fld>
            <a:endParaRPr lang="en-US"/>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title"/>
          </p:nvPr>
        </p:nvSpPr>
        <p:spPr>
          <a:xfrm>
            <a:off x="1147763" y="-152400"/>
            <a:ext cx="7386637" cy="1143000"/>
          </a:xfrm>
        </p:spPr>
        <p:txBody>
          <a:bodyPr/>
          <a:lstStyle/>
          <a:p>
            <a:pPr algn="ctr" eaLnBrk="1" hangingPunct="1"/>
            <a:r>
              <a:rPr lang="en-US" u="sng" smtClean="0"/>
              <a:t>Linear Approximations</a:t>
            </a:r>
          </a:p>
        </p:txBody>
      </p:sp>
      <p:sp>
        <p:nvSpPr>
          <p:cNvPr id="51203" name="Rectangle 7"/>
          <p:cNvSpPr>
            <a:spLocks noGrp="1" noChangeArrowheads="1"/>
          </p:cNvSpPr>
          <p:nvPr>
            <p:ph type="body" sz="half" idx="1"/>
          </p:nvPr>
        </p:nvSpPr>
        <p:spPr>
          <a:xfrm>
            <a:off x="3581400" y="990600"/>
            <a:ext cx="4800600" cy="4953000"/>
          </a:xfrm>
        </p:spPr>
        <p:txBody>
          <a:bodyPr/>
          <a:lstStyle/>
          <a:p>
            <a:pPr eaLnBrk="1" hangingPunct="1">
              <a:lnSpc>
                <a:spcPct val="90000"/>
              </a:lnSpc>
            </a:pPr>
            <a:r>
              <a:rPr lang="en-US" sz="2400" smtClean="0"/>
              <a:t>Extrapolating:</a:t>
            </a:r>
          </a:p>
          <a:p>
            <a:pPr lvl="1" eaLnBrk="1" hangingPunct="1">
              <a:lnSpc>
                <a:spcPct val="90000"/>
              </a:lnSpc>
            </a:pPr>
            <a:r>
              <a:rPr lang="en-US" sz="2000" smtClean="0"/>
              <a:t>Create a line from the given data.</a:t>
            </a:r>
          </a:p>
          <a:p>
            <a:pPr lvl="1" eaLnBrk="1" hangingPunct="1">
              <a:lnSpc>
                <a:spcPct val="90000"/>
              </a:lnSpc>
            </a:pPr>
            <a:r>
              <a:rPr lang="en-US" sz="2000" smtClean="0"/>
              <a:t>Use the given value as the x-value in the equation.  Solve for y.</a:t>
            </a:r>
          </a:p>
          <a:p>
            <a:pPr lvl="1" eaLnBrk="1" hangingPunct="1">
              <a:lnSpc>
                <a:spcPct val="90000"/>
              </a:lnSpc>
            </a:pPr>
            <a:r>
              <a:rPr lang="en-US" sz="2000" smtClean="0"/>
              <a:t>e.g. Use the table of data to predict the volume the gas would occupy at 250K.</a:t>
            </a:r>
          </a:p>
          <a:p>
            <a:pPr lvl="1" eaLnBrk="1" hangingPunct="1">
              <a:lnSpc>
                <a:spcPct val="90000"/>
              </a:lnSpc>
            </a:pPr>
            <a:endParaRPr lang="en-US" sz="2000" smtClean="0"/>
          </a:p>
          <a:p>
            <a:pPr eaLnBrk="1" hangingPunct="1">
              <a:lnSpc>
                <a:spcPct val="90000"/>
              </a:lnSpc>
            </a:pPr>
            <a:endParaRPr lang="en-US" sz="2400" smtClean="0"/>
          </a:p>
        </p:txBody>
      </p:sp>
      <p:pic>
        <p:nvPicPr>
          <p:cNvPr id="51204"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8588" t="23222" r="73901" b="58157"/>
          <a:stretch>
            <a:fillRect/>
          </a:stretch>
        </p:blipFill>
        <p:spPr>
          <a:xfrm>
            <a:off x="304800" y="914400"/>
            <a:ext cx="3124200" cy="2490788"/>
          </a:xfrm>
          <a:noFill/>
        </p:spPr>
      </p:pic>
      <p:sp>
        <p:nvSpPr>
          <p:cNvPr id="208907" name="Rectangle 11"/>
          <p:cNvSpPr>
            <a:spLocks noChangeArrowheads="1"/>
          </p:cNvSpPr>
          <p:nvPr/>
        </p:nvSpPr>
        <p:spPr bwMode="auto">
          <a:xfrm>
            <a:off x="304800" y="2719388"/>
            <a:ext cx="3048000" cy="609600"/>
          </a:xfrm>
          <a:prstGeom prst="rect">
            <a:avLst/>
          </a:prstGeom>
          <a:solidFill>
            <a:srgbClr val="00FF00">
              <a:alpha val="30196"/>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AD4A97E1-2889-475F-94A9-B256ADE110E2}" type="slidenum">
              <a:rPr lang="en-US" smtClean="0"/>
              <a:pPr>
                <a:defRPr/>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7" name="Object 4"/>
          <p:cNvGraphicFramePr>
            <a:graphicFrameLocks noGrp="1" noChangeAspect="1"/>
          </p:cNvGraphicFramePr>
          <p:nvPr>
            <p:ph idx="1"/>
          </p:nvPr>
        </p:nvGraphicFramePr>
        <p:xfrm>
          <a:off x="914400" y="1219200"/>
          <a:ext cx="7391400" cy="4197350"/>
        </p:xfrm>
        <a:graphic>
          <a:graphicData uri="http://schemas.openxmlformats.org/presentationml/2006/ole">
            <mc:AlternateContent xmlns:mc="http://schemas.openxmlformats.org/markup-compatibility/2006">
              <mc:Choice xmlns:v="urn:schemas-microsoft-com:vml" Requires="v">
                <p:oleObj spid="_x0000_s52268" name="Chart" r:id="rId4" imgW="4495800" imgH="2552700" progId="Excel.Chart.8">
                  <p:embed/>
                </p:oleObj>
              </mc:Choice>
              <mc:Fallback>
                <p:oleObj name="Chart" r:id="rId4" imgW="4495800" imgH="25527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19200"/>
                        <a:ext cx="7391400"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6" name="Rectangle 2"/>
          <p:cNvSpPr>
            <a:spLocks noGrp="1" noChangeArrowheads="1"/>
          </p:cNvSpPr>
          <p:nvPr>
            <p:ph type="title"/>
          </p:nvPr>
        </p:nvSpPr>
        <p:spPr/>
        <p:txBody>
          <a:bodyPr/>
          <a:lstStyle/>
          <a:p>
            <a:pPr eaLnBrk="1" hangingPunct="1"/>
            <a:r>
              <a:rPr lang="en-US" smtClean="0"/>
              <a:t>Linear Approximations</a:t>
            </a:r>
          </a:p>
        </p:txBody>
      </p:sp>
      <p:sp>
        <p:nvSpPr>
          <p:cNvPr id="52228" name="Line 6"/>
          <p:cNvSpPr>
            <a:spLocks noChangeShapeType="1"/>
          </p:cNvSpPr>
          <p:nvPr/>
        </p:nvSpPr>
        <p:spPr bwMode="auto">
          <a:xfrm flipV="1">
            <a:off x="3200400" y="3200400"/>
            <a:ext cx="838200" cy="7620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9" name="Line 8"/>
          <p:cNvSpPr>
            <a:spLocks noChangeShapeType="1"/>
          </p:cNvSpPr>
          <p:nvPr/>
        </p:nvSpPr>
        <p:spPr bwMode="auto">
          <a:xfrm flipV="1">
            <a:off x="6629400" y="2286000"/>
            <a:ext cx="1295400" cy="38100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0" name="Text Box 9"/>
          <p:cNvSpPr txBox="1">
            <a:spLocks noChangeArrowheads="1"/>
          </p:cNvSpPr>
          <p:nvPr/>
        </p:nvSpPr>
        <p:spPr bwMode="auto">
          <a:xfrm>
            <a:off x="2057400" y="22860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spcBef>
                <a:spcPct val="50000"/>
              </a:spcBef>
            </a:pPr>
            <a:r>
              <a:rPr lang="en-US" b="1" u="none"/>
              <a:t>Interpolating</a:t>
            </a:r>
          </a:p>
        </p:txBody>
      </p:sp>
      <p:sp>
        <p:nvSpPr>
          <p:cNvPr id="52231" name="Text Box 10"/>
          <p:cNvSpPr txBox="1">
            <a:spLocks noChangeArrowheads="1"/>
          </p:cNvSpPr>
          <p:nvPr/>
        </p:nvSpPr>
        <p:spPr bwMode="auto">
          <a:xfrm>
            <a:off x="6705600" y="18288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spcBef>
                <a:spcPct val="50000"/>
              </a:spcBef>
            </a:pPr>
            <a:r>
              <a:rPr lang="en-US" b="1" u="none"/>
              <a:t>Extrapolating</a:t>
            </a:r>
          </a:p>
        </p:txBody>
      </p:sp>
      <p:sp>
        <p:nvSpPr>
          <p:cNvPr id="52232" name="Line 11"/>
          <p:cNvSpPr>
            <a:spLocks noChangeShapeType="1"/>
          </p:cNvSpPr>
          <p:nvPr/>
        </p:nvSpPr>
        <p:spPr bwMode="auto">
          <a:xfrm>
            <a:off x="2819400" y="26670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3" name="Line 12"/>
          <p:cNvSpPr>
            <a:spLocks noChangeShapeType="1"/>
          </p:cNvSpPr>
          <p:nvPr/>
        </p:nvSpPr>
        <p:spPr bwMode="auto">
          <a:xfrm>
            <a:off x="7162800" y="2133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762000" y="76200"/>
            <a:ext cx="7620000" cy="1143000"/>
          </a:xfrm>
        </p:spPr>
        <p:txBody>
          <a:bodyPr/>
          <a:lstStyle/>
          <a:p>
            <a:pPr eaLnBrk="1" hangingPunct="1"/>
            <a:r>
              <a:rPr lang="en-US" u="sng" dirty="0" smtClean="0"/>
              <a:t>Bar Graph</a:t>
            </a:r>
          </a:p>
        </p:txBody>
      </p:sp>
      <p:graphicFrame>
        <p:nvGraphicFramePr>
          <p:cNvPr id="53251" name="Object 3"/>
          <p:cNvGraphicFramePr>
            <a:graphicFrameLocks noChangeAspect="1"/>
          </p:cNvGraphicFramePr>
          <p:nvPr/>
        </p:nvGraphicFramePr>
        <p:xfrm>
          <a:off x="2209800" y="1905000"/>
          <a:ext cx="6096000" cy="4067175"/>
        </p:xfrm>
        <a:graphic>
          <a:graphicData uri="http://schemas.openxmlformats.org/presentationml/2006/ole">
            <mc:AlternateContent xmlns:mc="http://schemas.openxmlformats.org/markup-compatibility/2006">
              <mc:Choice xmlns:v="urn:schemas-microsoft-com:vml" Requires="v">
                <p:oleObj spid="_x0000_s53289" name="Chart" r:id="rId4" imgW="6096075" imgH="4067089" progId="MSGraph.Chart.8">
                  <p:embed followColorScheme="full"/>
                </p:oleObj>
              </mc:Choice>
              <mc:Fallback>
                <p:oleObj name="Chart" r:id="rId4" imgW="6096075" imgH="4067089" progId="MSGraph.Chart.8">
                  <p:embed followColorScheme="full"/>
                  <p:pic>
                    <p:nvPicPr>
                      <p:cNvPr id="0" name="Object 3"/>
                      <p:cNvPicPr>
                        <a:picLocks noChangeAspect="1" noChangeArrowheads="1"/>
                      </p:cNvPicPr>
                      <p:nvPr/>
                    </p:nvPicPr>
                    <p:blipFill>
                      <a:blip r:embed="rId5"/>
                      <a:srcRect/>
                      <a:stretch>
                        <a:fillRect/>
                      </a:stretch>
                    </p:blipFill>
                    <p:spPr bwMode="auto">
                      <a:xfrm>
                        <a:off x="2209800" y="1905000"/>
                        <a:ext cx="60960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2" name="Text Box 4"/>
          <p:cNvSpPr txBox="1">
            <a:spLocks noChangeArrowheads="1"/>
          </p:cNvSpPr>
          <p:nvPr/>
        </p:nvSpPr>
        <p:spPr bwMode="auto">
          <a:xfrm rot="-5400000">
            <a:off x="1161257" y="3445669"/>
            <a:ext cx="2125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600" b="1" u="none"/>
              <a:t>Number of Students</a:t>
            </a:r>
          </a:p>
        </p:txBody>
      </p:sp>
      <p:sp>
        <p:nvSpPr>
          <p:cNvPr id="53253" name="Text Box 5"/>
          <p:cNvSpPr txBox="1">
            <a:spLocks noChangeArrowheads="1"/>
          </p:cNvSpPr>
          <p:nvPr/>
        </p:nvSpPr>
        <p:spPr bwMode="auto">
          <a:xfrm>
            <a:off x="3878263" y="1676400"/>
            <a:ext cx="2370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000" b="1" u="none"/>
              <a:t>Chemistry Grades</a:t>
            </a:r>
          </a:p>
        </p:txBody>
      </p:sp>
      <p:sp>
        <p:nvSpPr>
          <p:cNvPr id="2" name="Slide Number Placeholder 1"/>
          <p:cNvSpPr>
            <a:spLocks noGrp="1"/>
          </p:cNvSpPr>
          <p:nvPr>
            <p:ph type="sldNum" sz="quarter" idx="12"/>
          </p:nvPr>
        </p:nvSpPr>
        <p:spPr/>
        <p:txBody>
          <a:bodyPr/>
          <a:lstStyle/>
          <a:p>
            <a:pPr>
              <a:defRPr/>
            </a:pPr>
            <a:fld id="{51840333-4295-4C7C-AB83-0547303215F8}"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701566" y="304800"/>
            <a:ext cx="7924800" cy="1143000"/>
          </a:xfrm>
        </p:spPr>
        <p:txBody>
          <a:bodyPr/>
          <a:lstStyle/>
          <a:p>
            <a:pPr eaLnBrk="1" hangingPunct="1"/>
            <a:r>
              <a:rPr lang="en-US" u="sng" dirty="0" smtClean="0"/>
              <a:t>Pie Graph</a:t>
            </a:r>
          </a:p>
        </p:txBody>
      </p:sp>
      <p:pic>
        <p:nvPicPr>
          <p:cNvPr id="54275" name="Picture 3" descr="pie graph"/>
          <p:cNvPicPr>
            <a:picLocks noChangeAspect="1" noChangeArrowheads="1"/>
          </p:cNvPicPr>
          <p:nvPr/>
        </p:nvPicPr>
        <p:blipFill>
          <a:blip r:embed="rId3" cstate="print">
            <a:lum contrast="20000"/>
            <a:extLst>
              <a:ext uri="{28A0092B-C50C-407E-A947-70E740481C1C}">
                <a14:useLocalDpi xmlns:a14="http://schemas.microsoft.com/office/drawing/2010/main" val="0"/>
              </a:ext>
            </a:extLst>
          </a:blip>
          <a:srcRect/>
          <a:stretch>
            <a:fillRect/>
          </a:stretch>
        </p:blipFill>
        <p:spPr bwMode="auto">
          <a:xfrm>
            <a:off x="685800" y="2209800"/>
            <a:ext cx="37338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pie graph"/>
          <p:cNvPicPr>
            <a:picLocks noChangeAspect="1" noChangeArrowheads="1"/>
          </p:cNvPicPr>
          <p:nvPr/>
        </p:nvPicPr>
        <p:blipFill>
          <a:blip r:embed="rId4" cstate="print">
            <a:lum contrast="20000"/>
            <a:extLst>
              <a:ext uri="{28A0092B-C50C-407E-A947-70E740481C1C}">
                <a14:useLocalDpi xmlns:a14="http://schemas.microsoft.com/office/drawing/2010/main" val="0"/>
              </a:ext>
            </a:extLst>
          </a:blip>
          <a:srcRect l="4082" t="4948"/>
          <a:stretch>
            <a:fillRect/>
          </a:stretch>
        </p:blipFill>
        <p:spPr bwMode="auto">
          <a:xfrm>
            <a:off x="4800600" y="2205038"/>
            <a:ext cx="373380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51840333-4295-4C7C-AB83-0547303215F8}"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72690"/>
            <a:ext cx="8229600" cy="4864291"/>
          </a:xfrm>
        </p:spPr>
        <p:txBody>
          <a:bodyPr/>
          <a:lstStyle/>
          <a:p>
            <a:r>
              <a:rPr lang="en-US" dirty="0" smtClean="0"/>
              <a:t>Use Excel to create a graph of the following concentration and time data.</a:t>
            </a:r>
            <a:endParaRPr lang="en-US" dirty="0"/>
          </a:p>
        </p:txBody>
      </p:sp>
      <p:sp>
        <p:nvSpPr>
          <p:cNvPr id="2" name="Slide Number Placeholder 1"/>
          <p:cNvSpPr>
            <a:spLocks noGrp="1"/>
          </p:cNvSpPr>
          <p:nvPr>
            <p:ph type="sldNum" sz="quarter" idx="12"/>
          </p:nvPr>
        </p:nvSpPr>
        <p:spPr/>
        <p:txBody>
          <a:bodyPr/>
          <a:lstStyle/>
          <a:p>
            <a:pPr>
              <a:defRPr/>
            </a:pPr>
            <a:fld id="{51840333-4295-4C7C-AB83-0547303215F8}" type="slidenum">
              <a:rPr lang="en-US" smtClean="0"/>
              <a:pPr>
                <a:defRPr/>
              </a:pPr>
              <a:t>54</a:t>
            </a:fld>
            <a:endParaRPr lang="en-US"/>
          </a:p>
        </p:txBody>
      </p:sp>
      <p:sp>
        <p:nvSpPr>
          <p:cNvPr id="3" name="Title 2"/>
          <p:cNvSpPr>
            <a:spLocks noGrp="1"/>
          </p:cNvSpPr>
          <p:nvPr>
            <p:ph type="title"/>
          </p:nvPr>
        </p:nvSpPr>
        <p:spPr/>
        <p:txBody>
          <a:bodyPr/>
          <a:lstStyle/>
          <a:p>
            <a:r>
              <a:rPr lang="en-US" dirty="0" smtClean="0"/>
              <a:t>Using Excel to Graph</a:t>
            </a:r>
            <a:endParaRPr lang="en-US" dirty="0"/>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83979"/>
            <a:ext cx="8362950" cy="470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4813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title"/>
          </p:nvPr>
        </p:nvSpPr>
        <p:spPr>
          <a:xfrm>
            <a:off x="1066800" y="228600"/>
            <a:ext cx="7386638" cy="1143000"/>
          </a:xfrm>
        </p:spPr>
        <p:txBody>
          <a:bodyPr/>
          <a:lstStyle/>
          <a:p>
            <a:pPr eaLnBrk="1" hangingPunct="1"/>
            <a:r>
              <a:rPr lang="en-US" u="sng" dirty="0" smtClean="0"/>
              <a:t>Dimensional Analysis</a:t>
            </a:r>
          </a:p>
        </p:txBody>
      </p:sp>
      <p:sp>
        <p:nvSpPr>
          <p:cNvPr id="55299" name="Rectangle 7"/>
          <p:cNvSpPr>
            <a:spLocks noGrp="1" noChangeArrowheads="1"/>
          </p:cNvSpPr>
          <p:nvPr>
            <p:ph type="body" sz="half" idx="1"/>
          </p:nvPr>
        </p:nvSpPr>
        <p:spPr>
          <a:xfrm>
            <a:off x="838200" y="1295400"/>
            <a:ext cx="7696200" cy="4525963"/>
          </a:xfrm>
        </p:spPr>
        <p:txBody>
          <a:bodyPr/>
          <a:lstStyle/>
          <a:p>
            <a:pPr eaLnBrk="1" hangingPunct="1"/>
            <a:r>
              <a:rPr lang="en-US" sz="2800" smtClean="0"/>
              <a:t>Method of calculation using units throughout</a:t>
            </a:r>
          </a:p>
          <a:p>
            <a:pPr eaLnBrk="1" hangingPunct="1"/>
            <a:r>
              <a:rPr lang="en-US" sz="2800" smtClean="0"/>
              <a:t>Treat units like algebraic quantities</a:t>
            </a:r>
          </a:p>
          <a:p>
            <a:pPr eaLnBrk="1" hangingPunct="1"/>
            <a:r>
              <a:rPr lang="en-US" sz="2800" smtClean="0"/>
              <a:t>Use conversion factors to change from unit to unit.</a:t>
            </a:r>
          </a:p>
          <a:p>
            <a:pPr eaLnBrk="1" hangingPunct="1"/>
            <a:r>
              <a:rPr lang="en-US" sz="2800" smtClean="0"/>
              <a:t>e.g. How many centimeters are in 72 in?</a:t>
            </a:r>
          </a:p>
        </p:txBody>
      </p:sp>
      <p:sp>
        <p:nvSpPr>
          <p:cNvPr id="2" name="Slide Number Placeholder 1"/>
          <p:cNvSpPr>
            <a:spLocks noGrp="1"/>
          </p:cNvSpPr>
          <p:nvPr>
            <p:ph type="sldNum" sz="quarter" idx="12"/>
          </p:nvPr>
        </p:nvSpPr>
        <p:spPr/>
        <p:txBody>
          <a:bodyPr/>
          <a:lstStyle/>
          <a:p>
            <a:pPr>
              <a:defRPr/>
            </a:pPr>
            <a:fld id="{AD4A97E1-2889-475F-94A9-B256ADE110E2}"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6" descr="Appendix 6"/>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l="22087" t="68510" r="9695" b="11632"/>
          <a:stretch>
            <a:fillRect/>
          </a:stretch>
        </p:blipFill>
        <p:spPr>
          <a:xfrm>
            <a:off x="152400" y="2743200"/>
            <a:ext cx="4724400" cy="189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2" name="Rectangle 2"/>
          <p:cNvSpPr>
            <a:spLocks noGrp="1" noChangeArrowheads="1"/>
          </p:cNvSpPr>
          <p:nvPr>
            <p:ph type="title"/>
          </p:nvPr>
        </p:nvSpPr>
        <p:spPr>
          <a:xfrm>
            <a:off x="949325" y="990600"/>
            <a:ext cx="3089275" cy="609600"/>
          </a:xfrm>
        </p:spPr>
        <p:txBody>
          <a:bodyPr>
            <a:normAutofit fontScale="90000"/>
          </a:bodyPr>
          <a:lstStyle/>
          <a:p>
            <a:pPr eaLnBrk="1" hangingPunct="1"/>
            <a:r>
              <a:rPr lang="en-US" sz="4000" u="sng" smtClean="0"/>
              <a:t>Unit Conversion Factors</a:t>
            </a:r>
          </a:p>
        </p:txBody>
      </p:sp>
      <p:pic>
        <p:nvPicPr>
          <p:cNvPr id="56324" name="Picture 9" descr="Appendix 6"/>
          <p:cNvPicPr>
            <a:picLocks noChangeAspect="1" noChangeArrowheads="1"/>
          </p:cNvPicPr>
          <p:nvPr/>
        </p:nvPicPr>
        <p:blipFill>
          <a:blip r:embed="rId3" cstate="print">
            <a:extLst>
              <a:ext uri="{28A0092B-C50C-407E-A947-70E740481C1C}">
                <a14:useLocalDpi xmlns:a14="http://schemas.microsoft.com/office/drawing/2010/main" val="0"/>
              </a:ext>
            </a:extLst>
          </a:blip>
          <a:srcRect l="22672" t="21887" r="9695" b="52985"/>
          <a:stretch>
            <a:fillRect/>
          </a:stretch>
        </p:blipFill>
        <p:spPr bwMode="auto">
          <a:xfrm>
            <a:off x="4191000" y="685800"/>
            <a:ext cx="47244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10" descr="Appendix 6"/>
          <p:cNvPicPr>
            <a:picLocks noChangeAspect="1" noChangeArrowheads="1"/>
          </p:cNvPicPr>
          <p:nvPr/>
        </p:nvPicPr>
        <p:blipFill>
          <a:blip r:embed="rId3">
            <a:extLst>
              <a:ext uri="{28A0092B-C50C-407E-A947-70E740481C1C}">
                <a14:useLocalDpi xmlns:a14="http://schemas.microsoft.com/office/drawing/2010/main" val="0"/>
              </a:ext>
            </a:extLst>
          </a:blip>
          <a:srcRect l="24054" t="48021" r="15111" b="32881"/>
          <a:stretch>
            <a:fillRect/>
          </a:stretch>
        </p:blipFill>
        <p:spPr bwMode="auto">
          <a:xfrm>
            <a:off x="4191000" y="4495800"/>
            <a:ext cx="48006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BCB9A7F-82E5-4A14-892E-F8957B37ECC5}" type="slidenum">
              <a:rPr lang="en-US" smtClean="0">
                <a:solidFill>
                  <a:schemeClr val="bg1"/>
                </a:solidFill>
              </a:rPr>
              <a:pPr>
                <a:defRPr/>
              </a:pPr>
              <a:t>56</a:t>
            </a:fld>
            <a:endParaRPr lang="en-US">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457200" y="609600"/>
            <a:ext cx="8229600" cy="5257800"/>
          </a:xfrm>
        </p:spPr>
        <p:txBody>
          <a:bodyPr>
            <a:noAutofit/>
          </a:bodyPr>
          <a:lstStyle/>
          <a:p>
            <a:pPr marL="452628" lvl="0" indent="-342900">
              <a:buSzPct val="99000"/>
              <a:buFont typeface="+mj-lt"/>
              <a:buAutoNum type="arabicParenR"/>
            </a:pPr>
            <a:r>
              <a:rPr lang="en-US" sz="1800" dirty="0"/>
              <a:t>Determine the number of seconds in 15.6 years</a:t>
            </a:r>
            <a:r>
              <a:rPr lang="en-US" sz="1800" dirty="0" smtClean="0"/>
              <a:t>.</a:t>
            </a:r>
          </a:p>
          <a:p>
            <a:pPr marL="452628" lvl="0" indent="-342900">
              <a:buSzPct val="99000"/>
              <a:buFont typeface="+mj-lt"/>
              <a:buAutoNum type="arabicParenR"/>
            </a:pPr>
            <a:endParaRPr lang="en-US" sz="1800" dirty="0"/>
          </a:p>
          <a:p>
            <a:pPr marL="452628" lvl="0" indent="-342900">
              <a:buSzPct val="99000"/>
              <a:buFont typeface="+mj-lt"/>
              <a:buAutoNum type="arabicParenR"/>
            </a:pPr>
            <a:endParaRPr lang="en-US" sz="1800" dirty="0" smtClean="0"/>
          </a:p>
          <a:p>
            <a:pPr marL="452628" lvl="0" indent="-342900">
              <a:buSzPct val="99000"/>
              <a:buFont typeface="+mj-lt"/>
              <a:buAutoNum type="arabicParenR"/>
            </a:pPr>
            <a:endParaRPr lang="en-US" sz="1800" dirty="0"/>
          </a:p>
          <a:p>
            <a:pPr marL="452628" lvl="0" indent="-342900">
              <a:buSzPct val="99000"/>
              <a:buFont typeface="+mj-lt"/>
              <a:buAutoNum type="arabicParenR"/>
            </a:pPr>
            <a:r>
              <a:rPr lang="en-US" sz="1800" dirty="0"/>
              <a:t>Determine the number of grams in 135 lbs</a:t>
            </a:r>
            <a:r>
              <a:rPr lang="en-US" sz="1800" dirty="0" smtClean="0"/>
              <a:t>.</a:t>
            </a:r>
          </a:p>
          <a:p>
            <a:pPr marL="452628" lvl="0" indent="-342900">
              <a:buSzPct val="99000"/>
              <a:buFont typeface="+mj-lt"/>
              <a:buAutoNum type="arabicParenR"/>
            </a:pPr>
            <a:endParaRPr lang="en-US" sz="1800" dirty="0"/>
          </a:p>
          <a:p>
            <a:pPr marL="452628" lvl="0" indent="-342900">
              <a:buSzPct val="99000"/>
              <a:buFont typeface="+mj-lt"/>
              <a:buAutoNum type="arabicParenR"/>
            </a:pPr>
            <a:endParaRPr lang="en-US" sz="1800" dirty="0"/>
          </a:p>
          <a:p>
            <a:pPr marL="452628" lvl="0" indent="-342900">
              <a:buSzPct val="99000"/>
              <a:buFont typeface="+mj-lt"/>
              <a:buAutoNum type="arabicParenR"/>
            </a:pPr>
            <a:endParaRPr lang="en-US" sz="1800" dirty="0"/>
          </a:p>
          <a:p>
            <a:pPr marL="452628" lvl="0" indent="-342900">
              <a:buSzPct val="99000"/>
              <a:buFont typeface="+mj-lt"/>
              <a:buAutoNum type="arabicParenR"/>
            </a:pPr>
            <a:r>
              <a:rPr lang="en-US" sz="1800" dirty="0"/>
              <a:t>Determine the number of meters in 74 in.  </a:t>
            </a:r>
            <a:endParaRPr lang="en-US" sz="1800" dirty="0" smtClean="0"/>
          </a:p>
          <a:p>
            <a:pPr marL="452628" lvl="0" indent="-342900">
              <a:buSzPct val="99000"/>
              <a:buFont typeface="+mj-lt"/>
              <a:buAutoNum type="arabicParenR"/>
            </a:pPr>
            <a:endParaRPr lang="en-US" sz="1800" dirty="0"/>
          </a:p>
          <a:p>
            <a:pPr marL="452628" lvl="0" indent="-342900">
              <a:buSzPct val="99000"/>
              <a:buFont typeface="+mj-lt"/>
              <a:buAutoNum type="arabicParenR"/>
            </a:pPr>
            <a:endParaRPr lang="en-US" sz="1800" dirty="0" smtClean="0"/>
          </a:p>
          <a:p>
            <a:pPr marL="452628" lvl="0" indent="-342900">
              <a:buSzPct val="99000"/>
              <a:buFont typeface="+mj-lt"/>
              <a:buAutoNum type="arabicParenR"/>
            </a:pPr>
            <a:endParaRPr lang="en-US" sz="1800" dirty="0" smtClean="0"/>
          </a:p>
          <a:p>
            <a:pPr marL="452628" lvl="0" indent="-342900">
              <a:buSzPct val="99000"/>
              <a:buFont typeface="+mj-lt"/>
              <a:buAutoNum type="arabicParenR"/>
            </a:pPr>
            <a:r>
              <a:rPr lang="en-US" sz="1800" dirty="0" smtClean="0"/>
              <a:t>Determine </a:t>
            </a:r>
            <a:r>
              <a:rPr lang="en-US" sz="1800" dirty="0"/>
              <a:t>the number of yards in a 100. meter dash.</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p:txBody>
      </p:sp>
      <p:sp>
        <p:nvSpPr>
          <p:cNvPr id="57346" name="Rectangle 2"/>
          <p:cNvSpPr>
            <a:spLocks noGrp="1" noChangeArrowheads="1"/>
          </p:cNvSpPr>
          <p:nvPr>
            <p:ph type="title"/>
          </p:nvPr>
        </p:nvSpPr>
        <p:spPr>
          <a:xfrm>
            <a:off x="228600" y="0"/>
            <a:ext cx="8839200" cy="715963"/>
          </a:xfrm>
        </p:spPr>
        <p:txBody>
          <a:bodyPr>
            <a:normAutofit fontScale="90000"/>
          </a:bodyPr>
          <a:lstStyle/>
          <a:p>
            <a:pPr eaLnBrk="1" hangingPunct="1"/>
            <a:r>
              <a:rPr lang="en-US" sz="3600" u="sng" dirty="0" smtClean="0"/>
              <a:t>Dimensional Analysis Example Problems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57</a:t>
            </a:fld>
            <a:endParaRPr lang="en-US" dirty="0"/>
          </a:p>
        </p:txBody>
      </p:sp>
    </p:spTree>
    <p:extLst>
      <p:ext uri="{BB962C8B-B14F-4D97-AF65-F5344CB8AC3E}">
        <p14:creationId xmlns:p14="http://schemas.microsoft.com/office/powerpoint/2010/main" val="12349288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457200" y="838200"/>
            <a:ext cx="8229600" cy="5257800"/>
          </a:xfrm>
        </p:spPr>
        <p:txBody>
          <a:bodyPr>
            <a:normAutofit fontScale="92500" lnSpcReduction="10000"/>
          </a:bodyPr>
          <a:lstStyle/>
          <a:p>
            <a:pPr marL="457200" indent="-457200">
              <a:lnSpc>
                <a:spcPct val="80000"/>
              </a:lnSpc>
              <a:buSzPct val="100000"/>
              <a:buFont typeface="+mj-lt"/>
              <a:buAutoNum type="arabicParenR" startAt="5"/>
            </a:pPr>
            <a:r>
              <a:rPr lang="en-US" sz="2400" dirty="0" smtClean="0"/>
              <a:t>Determine </a:t>
            </a:r>
            <a:r>
              <a:rPr lang="en-US" sz="2400" dirty="0"/>
              <a:t>the number of meters in a marathon (26.2 miles). </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marL="457200" indent="-457200">
              <a:lnSpc>
                <a:spcPct val="80000"/>
              </a:lnSpc>
              <a:buSzPct val="100000"/>
              <a:buFont typeface="+mj-lt"/>
              <a:buAutoNum type="arabicParenR" startAt="5"/>
            </a:pPr>
            <a:r>
              <a:rPr lang="en-US" sz="2400" dirty="0" smtClean="0"/>
              <a:t>A </a:t>
            </a:r>
            <a:r>
              <a:rPr lang="en-US" sz="2400" dirty="0" smtClean="0"/>
              <a:t>Japanese car is advertised as having a gas mileage of 15 km/L.  Convert this rating to miles per gallon.</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457200" indent="-457200">
              <a:lnSpc>
                <a:spcPct val="80000"/>
              </a:lnSpc>
              <a:buSzPct val="100000"/>
              <a:buFont typeface="+mj-lt"/>
              <a:buAutoNum type="arabicParenR" startAt="5"/>
            </a:pPr>
            <a:r>
              <a:rPr lang="en-US" sz="2400" dirty="0" smtClean="0"/>
              <a:t>What is </a:t>
            </a:r>
            <a:r>
              <a:rPr lang="en-US" sz="2400" dirty="0" smtClean="0"/>
              <a:t>the price of a piece of copper wire 325 cm long that sells for $0.15/</a:t>
            </a:r>
            <a:r>
              <a:rPr lang="en-US" sz="2400" dirty="0" err="1" smtClean="0"/>
              <a:t>ft</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p:txBody>
      </p:sp>
      <p:sp>
        <p:nvSpPr>
          <p:cNvPr id="58370" name="Rectangle 2"/>
          <p:cNvSpPr>
            <a:spLocks noGrp="1" noChangeArrowheads="1"/>
          </p:cNvSpPr>
          <p:nvPr>
            <p:ph type="title"/>
          </p:nvPr>
        </p:nvSpPr>
        <p:spPr>
          <a:xfrm>
            <a:off x="304800" y="152400"/>
            <a:ext cx="8839200" cy="715963"/>
          </a:xfrm>
        </p:spPr>
        <p:txBody>
          <a:bodyPr>
            <a:normAutofit fontScale="90000"/>
          </a:bodyPr>
          <a:lstStyle/>
          <a:p>
            <a:pPr eaLnBrk="1" hangingPunct="1"/>
            <a:r>
              <a:rPr lang="en-US" sz="3600" u="sng" dirty="0" smtClean="0"/>
              <a:t>Dimensional Analysis Example Problems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457200" y="609600"/>
            <a:ext cx="8229600" cy="5257800"/>
          </a:xfrm>
        </p:spPr>
        <p:txBody>
          <a:bodyPr>
            <a:noAutofit/>
          </a:bodyPr>
          <a:lstStyle/>
          <a:p>
            <a:pPr marL="609600" lvl="0" indent="-609600">
              <a:lnSpc>
                <a:spcPct val="120000"/>
              </a:lnSpc>
              <a:buSzPct val="100000"/>
              <a:buFont typeface="+mj-lt"/>
              <a:buAutoNum type="arabicParenR" startAt="8"/>
              <a:defRPr/>
            </a:pPr>
            <a:r>
              <a:rPr lang="en-US" sz="1600" dirty="0" smtClean="0"/>
              <a:t>The </a:t>
            </a:r>
            <a:r>
              <a:rPr lang="en-US" sz="1600" dirty="0"/>
              <a:t>acidic constituent in vinegar is acetic acid.  A ten mL sample of a certain vinegar contains 501 mg of acetic acid.  What is the mass of acetic acid expressed in </a:t>
            </a:r>
            <a:r>
              <a:rPr lang="en-US" sz="1600" dirty="0" smtClean="0"/>
              <a:t>micrograms?</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pPr marL="609600" lvl="0" indent="-609600">
              <a:lnSpc>
                <a:spcPct val="120000"/>
              </a:lnSpc>
              <a:buSzPct val="100000"/>
              <a:buFont typeface="+mj-lt"/>
              <a:buAutoNum type="arabicParenR" startAt="8"/>
              <a:defRPr/>
            </a:pPr>
            <a:r>
              <a:rPr lang="en-US" sz="1600" dirty="0" smtClean="0"/>
              <a:t>The </a:t>
            </a:r>
            <a:r>
              <a:rPr lang="en-US" sz="1600" dirty="0"/>
              <a:t>different colors of light have different wavelengths.  The human eye is most sensitive to light whose wavelength is 555 nm (greenish yellow).  What is this wavelength in centimeters</a:t>
            </a:r>
            <a:r>
              <a:rPr lang="en-US" sz="1600" dirty="0" smtClean="0"/>
              <a:t>.</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pPr marL="609600" lvl="0" indent="-609600">
              <a:lnSpc>
                <a:spcPct val="120000"/>
              </a:lnSpc>
              <a:buSzPct val="100000"/>
              <a:buFont typeface="+mj-lt"/>
              <a:buAutoNum type="arabicParenR" startAt="8"/>
              <a:defRPr/>
            </a:pPr>
            <a:r>
              <a:rPr lang="en-US" sz="1600" dirty="0"/>
              <a:t>Water consists of molecules.  A water molecule has two hydrogen atoms, each connected to an oxygen atom.  The distance between any one hydrogen atom and the oxygen atom is 0.96  Å.  (1 Å  = 10</a:t>
            </a:r>
            <a:r>
              <a:rPr lang="en-US" sz="1600" baseline="30000" dirty="0"/>
              <a:t>-10</a:t>
            </a:r>
            <a:r>
              <a:rPr lang="en-US" sz="1600" dirty="0"/>
              <a:t> m)What is this distance in millimeters?</a:t>
            </a:r>
            <a:r>
              <a:rPr lang="en-US" sz="1800" dirty="0" smtClean="0"/>
              <a:t/>
            </a:r>
            <a:br>
              <a:rPr lang="en-US" sz="1800" dirty="0" smtClean="0"/>
            </a:br>
            <a:r>
              <a:rPr lang="en-US" sz="1800" dirty="0" smtClean="0"/>
              <a:t/>
            </a:r>
            <a:br>
              <a:rPr lang="en-US" sz="1800" dirty="0" smtClean="0"/>
            </a:br>
            <a:endParaRPr lang="en-US" sz="1800" dirty="0" smtClean="0"/>
          </a:p>
        </p:txBody>
      </p:sp>
      <p:sp>
        <p:nvSpPr>
          <p:cNvPr id="57346" name="Rectangle 2"/>
          <p:cNvSpPr>
            <a:spLocks noGrp="1" noChangeArrowheads="1"/>
          </p:cNvSpPr>
          <p:nvPr>
            <p:ph type="title"/>
          </p:nvPr>
        </p:nvSpPr>
        <p:spPr>
          <a:xfrm>
            <a:off x="228600" y="0"/>
            <a:ext cx="8839200" cy="715963"/>
          </a:xfrm>
        </p:spPr>
        <p:txBody>
          <a:bodyPr>
            <a:normAutofit fontScale="90000"/>
          </a:bodyPr>
          <a:lstStyle/>
          <a:p>
            <a:pPr eaLnBrk="1" hangingPunct="1"/>
            <a:r>
              <a:rPr lang="en-US" sz="3600" u="sng" dirty="0" smtClean="0"/>
              <a:t>Dimensional Analysis Example Problems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949325" y="1295400"/>
            <a:ext cx="3470275" cy="4525962"/>
          </a:xfrm>
        </p:spPr>
        <p:txBody>
          <a:bodyPr/>
          <a:lstStyle/>
          <a:p>
            <a:pPr eaLnBrk="1" hangingPunct="1">
              <a:lnSpc>
                <a:spcPct val="90000"/>
              </a:lnSpc>
            </a:pPr>
            <a:r>
              <a:rPr lang="en-US" sz="2400" dirty="0" smtClean="0">
                <a:latin typeface="Arial" pitchFamily="34" charset="0"/>
                <a:cs typeface="Arial" pitchFamily="34" charset="0"/>
              </a:rPr>
              <a:t>Chemistry </a:t>
            </a:r>
          </a:p>
          <a:p>
            <a:pPr eaLnBrk="1" hangingPunct="1">
              <a:lnSpc>
                <a:spcPct val="90000"/>
              </a:lnSpc>
            </a:pPr>
            <a:r>
              <a:rPr lang="en-US" sz="2400" dirty="0" err="1" smtClean="0">
                <a:latin typeface="Arial" pitchFamily="34" charset="0"/>
                <a:cs typeface="Arial" pitchFamily="34" charset="0"/>
              </a:rPr>
              <a:t>Ethnobotany</a:t>
            </a:r>
            <a:r>
              <a:rPr lang="en-US" sz="2400" dirty="0" smtClean="0">
                <a:latin typeface="Arial" pitchFamily="34" charset="0"/>
                <a:cs typeface="Arial" pitchFamily="34" charset="0"/>
              </a:rPr>
              <a:t> </a:t>
            </a:r>
          </a:p>
          <a:p>
            <a:pPr eaLnBrk="1" hangingPunct="1">
              <a:lnSpc>
                <a:spcPct val="90000"/>
              </a:lnSpc>
            </a:pPr>
            <a:r>
              <a:rPr lang="en-US" sz="2400" dirty="0" smtClean="0">
                <a:latin typeface="Arial" pitchFamily="34" charset="0"/>
                <a:cs typeface="Arial" pitchFamily="34" charset="0"/>
              </a:rPr>
              <a:t>Environmental Law </a:t>
            </a:r>
          </a:p>
          <a:p>
            <a:pPr eaLnBrk="1" hangingPunct="1">
              <a:lnSpc>
                <a:spcPct val="90000"/>
              </a:lnSpc>
            </a:pPr>
            <a:r>
              <a:rPr lang="en-US" sz="2400" dirty="0" smtClean="0">
                <a:latin typeface="Arial" pitchFamily="34" charset="0"/>
                <a:cs typeface="Arial" pitchFamily="34" charset="0"/>
              </a:rPr>
              <a:t>Patent Law </a:t>
            </a:r>
          </a:p>
          <a:p>
            <a:pPr eaLnBrk="1" hangingPunct="1">
              <a:lnSpc>
                <a:spcPct val="90000"/>
              </a:lnSpc>
            </a:pPr>
            <a:r>
              <a:rPr lang="en-US" sz="2400" dirty="0" smtClean="0">
                <a:latin typeface="Arial" pitchFamily="34" charset="0"/>
                <a:cs typeface="Arial" pitchFamily="34" charset="0"/>
              </a:rPr>
              <a:t>Technical Writing </a:t>
            </a:r>
          </a:p>
          <a:p>
            <a:pPr eaLnBrk="1" hangingPunct="1">
              <a:lnSpc>
                <a:spcPct val="90000"/>
              </a:lnSpc>
            </a:pPr>
            <a:r>
              <a:rPr lang="en-US" sz="2400" dirty="0" smtClean="0">
                <a:latin typeface="Arial" pitchFamily="34" charset="0"/>
                <a:cs typeface="Arial" pitchFamily="34" charset="0"/>
              </a:rPr>
              <a:t>Pharmaceuticals </a:t>
            </a:r>
          </a:p>
          <a:p>
            <a:pPr eaLnBrk="1" hangingPunct="1">
              <a:lnSpc>
                <a:spcPct val="90000"/>
              </a:lnSpc>
            </a:pPr>
            <a:r>
              <a:rPr lang="en-US" sz="2400" dirty="0" smtClean="0">
                <a:latin typeface="Arial" pitchFamily="34" charset="0"/>
                <a:cs typeface="Arial" pitchFamily="34" charset="0"/>
              </a:rPr>
              <a:t>Oceanography </a:t>
            </a:r>
          </a:p>
          <a:p>
            <a:pPr eaLnBrk="1" hangingPunct="1">
              <a:lnSpc>
                <a:spcPct val="90000"/>
              </a:lnSpc>
            </a:pPr>
            <a:r>
              <a:rPr lang="en-US" sz="2400" dirty="0" smtClean="0">
                <a:latin typeface="Arial" pitchFamily="34" charset="0"/>
                <a:cs typeface="Arial" pitchFamily="34" charset="0"/>
              </a:rPr>
              <a:t>Software Design </a:t>
            </a:r>
          </a:p>
          <a:p>
            <a:pPr eaLnBrk="1" hangingPunct="1">
              <a:lnSpc>
                <a:spcPct val="90000"/>
              </a:lnSpc>
            </a:pPr>
            <a:r>
              <a:rPr lang="en-US" sz="2400" dirty="0" smtClean="0">
                <a:latin typeface="Arial" pitchFamily="34" charset="0"/>
                <a:cs typeface="Arial" pitchFamily="34" charset="0"/>
              </a:rPr>
              <a:t>Space Exploration </a:t>
            </a:r>
          </a:p>
          <a:p>
            <a:pPr eaLnBrk="1" hangingPunct="1">
              <a:lnSpc>
                <a:spcPct val="90000"/>
              </a:lnSpc>
            </a:pPr>
            <a:r>
              <a:rPr lang="en-US" sz="2400" dirty="0" smtClean="0">
                <a:latin typeface="Arial" pitchFamily="34" charset="0"/>
                <a:cs typeface="Arial" pitchFamily="34" charset="0"/>
              </a:rPr>
              <a:t>Government Policy </a:t>
            </a:r>
          </a:p>
          <a:p>
            <a:pPr eaLnBrk="1" hangingPunct="1">
              <a:lnSpc>
                <a:spcPct val="90000"/>
              </a:lnSpc>
            </a:pPr>
            <a:r>
              <a:rPr lang="en-US" sz="2400" dirty="0" smtClean="0">
                <a:latin typeface="Arial" pitchFamily="34" charset="0"/>
                <a:cs typeface="Arial" pitchFamily="34" charset="0"/>
              </a:rPr>
              <a:t>Forensic Science </a:t>
            </a:r>
          </a:p>
          <a:p>
            <a:pPr eaLnBrk="1" hangingPunct="1">
              <a:lnSpc>
                <a:spcPct val="90000"/>
              </a:lnSpc>
            </a:pPr>
            <a:endParaRPr lang="en-US" sz="2400" dirty="0" smtClean="0">
              <a:latin typeface="Arial" pitchFamily="34" charset="0"/>
              <a:cs typeface="Arial" pitchFamily="34" charset="0"/>
            </a:endParaRPr>
          </a:p>
        </p:txBody>
      </p:sp>
      <p:sp>
        <p:nvSpPr>
          <p:cNvPr id="9218" name="Rectangle 2"/>
          <p:cNvSpPr>
            <a:spLocks noGrp="1" noChangeArrowheads="1"/>
          </p:cNvSpPr>
          <p:nvPr>
            <p:ph type="title"/>
          </p:nvPr>
        </p:nvSpPr>
        <p:spPr>
          <a:xfrm>
            <a:off x="914400" y="228600"/>
            <a:ext cx="7386638" cy="868362"/>
          </a:xfrm>
        </p:spPr>
        <p:txBody>
          <a:bodyPr/>
          <a:lstStyle/>
          <a:p>
            <a:pPr eaLnBrk="1" hangingPunct="1"/>
            <a:r>
              <a:rPr lang="en-US" u="sng" smtClean="0"/>
              <a:t>Careers in Chemistry</a:t>
            </a:r>
          </a:p>
        </p:txBody>
      </p:sp>
      <p:sp>
        <p:nvSpPr>
          <p:cNvPr id="9220" name="Rectangle 4"/>
          <p:cNvSpPr>
            <a:spLocks noChangeArrowheads="1"/>
          </p:cNvSpPr>
          <p:nvPr/>
        </p:nvSpPr>
        <p:spPr bwMode="auto">
          <a:xfrm>
            <a:off x="5105400" y="1295400"/>
            <a:ext cx="347027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FontTx/>
              <a:buChar char="•"/>
            </a:pPr>
            <a:r>
              <a:rPr lang="en-US" sz="2400" u="none" dirty="0"/>
              <a:t>Biotechnology </a:t>
            </a:r>
          </a:p>
          <a:p>
            <a:pPr marL="342900" indent="-342900">
              <a:lnSpc>
                <a:spcPct val="80000"/>
              </a:lnSpc>
              <a:spcBef>
                <a:spcPct val="20000"/>
              </a:spcBef>
              <a:buFontTx/>
              <a:buChar char="•"/>
            </a:pPr>
            <a:r>
              <a:rPr lang="en-US" sz="2400" u="none" dirty="0"/>
              <a:t>Metallurgy </a:t>
            </a:r>
          </a:p>
          <a:p>
            <a:pPr marL="342900" indent="-342900">
              <a:lnSpc>
                <a:spcPct val="80000"/>
              </a:lnSpc>
              <a:spcBef>
                <a:spcPct val="20000"/>
              </a:spcBef>
              <a:buFontTx/>
              <a:buChar char="•"/>
            </a:pPr>
            <a:r>
              <a:rPr lang="en-US" sz="2400" u="none" dirty="0"/>
              <a:t>Ceramics Industry </a:t>
            </a:r>
          </a:p>
          <a:p>
            <a:pPr marL="342900" indent="-342900">
              <a:lnSpc>
                <a:spcPct val="80000"/>
              </a:lnSpc>
              <a:spcBef>
                <a:spcPct val="20000"/>
              </a:spcBef>
              <a:buFontTx/>
              <a:buChar char="•"/>
            </a:pPr>
            <a:r>
              <a:rPr lang="en-US" sz="2400" u="none" dirty="0"/>
              <a:t>Plastics Industry </a:t>
            </a:r>
          </a:p>
          <a:p>
            <a:pPr marL="342900" indent="-342900">
              <a:lnSpc>
                <a:spcPct val="80000"/>
              </a:lnSpc>
              <a:spcBef>
                <a:spcPct val="20000"/>
              </a:spcBef>
              <a:buFontTx/>
              <a:buChar char="•"/>
            </a:pPr>
            <a:r>
              <a:rPr lang="en-US" sz="2400" u="none" dirty="0"/>
              <a:t>Paper Industry </a:t>
            </a:r>
          </a:p>
          <a:p>
            <a:pPr marL="342900" indent="-342900">
              <a:lnSpc>
                <a:spcPct val="80000"/>
              </a:lnSpc>
              <a:spcBef>
                <a:spcPct val="20000"/>
              </a:spcBef>
              <a:buFontTx/>
              <a:buChar char="•"/>
            </a:pPr>
            <a:r>
              <a:rPr lang="en-US" sz="2400" u="none" dirty="0"/>
              <a:t>Medicine </a:t>
            </a:r>
          </a:p>
          <a:p>
            <a:pPr marL="342900" indent="-342900">
              <a:lnSpc>
                <a:spcPct val="80000"/>
              </a:lnSpc>
              <a:spcBef>
                <a:spcPct val="20000"/>
              </a:spcBef>
              <a:buFontTx/>
              <a:buChar char="•"/>
            </a:pPr>
            <a:r>
              <a:rPr lang="en-US" sz="2400" u="none" dirty="0"/>
              <a:t>Teaching </a:t>
            </a:r>
          </a:p>
          <a:p>
            <a:pPr marL="342900" indent="-342900">
              <a:lnSpc>
                <a:spcPct val="80000"/>
              </a:lnSpc>
              <a:spcBef>
                <a:spcPct val="20000"/>
              </a:spcBef>
              <a:buFontTx/>
              <a:buChar char="•"/>
            </a:pPr>
            <a:r>
              <a:rPr lang="en-US" sz="2400" u="none" dirty="0"/>
              <a:t>Engineering</a:t>
            </a:r>
          </a:p>
          <a:p>
            <a:pPr marL="342900" indent="-342900">
              <a:lnSpc>
                <a:spcPct val="80000"/>
              </a:lnSpc>
              <a:spcBef>
                <a:spcPct val="20000"/>
              </a:spcBef>
              <a:buFontTx/>
              <a:buChar char="•"/>
            </a:pPr>
            <a:r>
              <a:rPr lang="en-US" sz="2400" u="none" dirty="0"/>
              <a:t>Geochemistry </a:t>
            </a:r>
          </a:p>
          <a:p>
            <a:pPr marL="342900" indent="-342900">
              <a:lnSpc>
                <a:spcPct val="80000"/>
              </a:lnSpc>
              <a:spcBef>
                <a:spcPct val="20000"/>
              </a:spcBef>
              <a:buFontTx/>
              <a:buChar char="•"/>
            </a:pPr>
            <a:r>
              <a:rPr lang="en-US" sz="2400" u="none" dirty="0" err="1"/>
              <a:t>Agrochemistry</a:t>
            </a:r>
            <a:r>
              <a:rPr lang="en-US" sz="2400" u="none" dirty="0"/>
              <a:t> </a:t>
            </a:r>
          </a:p>
          <a:p>
            <a:pPr marL="342900" indent="-342900">
              <a:lnSpc>
                <a:spcPct val="80000"/>
              </a:lnSpc>
              <a:spcBef>
                <a:spcPct val="20000"/>
              </a:spcBef>
              <a:buFontTx/>
              <a:buChar char="•"/>
            </a:pPr>
            <a:r>
              <a:rPr lang="en-US" sz="2400" u="none" dirty="0"/>
              <a:t>Military Systems </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6</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457200" y="609600"/>
            <a:ext cx="8229600" cy="5257800"/>
          </a:xfrm>
        </p:spPr>
        <p:txBody>
          <a:bodyPr>
            <a:noAutofit/>
          </a:bodyPr>
          <a:lstStyle/>
          <a:p>
            <a:pPr marL="609600" indent="-609600">
              <a:lnSpc>
                <a:spcPct val="120000"/>
              </a:lnSpc>
              <a:buSzPct val="100000"/>
              <a:buFont typeface="+mj-lt"/>
              <a:buAutoNum type="arabicParenR" startAt="11"/>
              <a:defRPr/>
            </a:pPr>
            <a:r>
              <a:rPr lang="en-US" sz="1800" dirty="0" smtClean="0"/>
              <a:t>The </a:t>
            </a:r>
            <a:r>
              <a:rPr lang="en-US" sz="1800" dirty="0"/>
              <a:t>total amount of fresh water on earth is estimated to be 3.73x10</a:t>
            </a:r>
            <a:r>
              <a:rPr lang="en-US" sz="1800" baseline="30000" dirty="0"/>
              <a:t>8</a:t>
            </a:r>
            <a:r>
              <a:rPr lang="en-US" sz="1800" dirty="0"/>
              <a:t> km</a:t>
            </a:r>
            <a:r>
              <a:rPr lang="en-US" sz="1800" baseline="30000" dirty="0"/>
              <a:t>3</a:t>
            </a:r>
            <a:r>
              <a:rPr lang="en-US" sz="1800" dirty="0"/>
              <a:t>.  What is this volume in cubic meters? In liters</a:t>
            </a:r>
            <a:r>
              <a:rPr lang="en-US" sz="1800" dirty="0" smtClean="0"/>
              <a:t>?</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pPr marL="609600" indent="-609600">
              <a:lnSpc>
                <a:spcPct val="120000"/>
              </a:lnSpc>
              <a:buSzPct val="100000"/>
              <a:buFont typeface="+mj-lt"/>
              <a:buAutoNum type="arabicParenR" startAt="11"/>
              <a:defRPr/>
            </a:pPr>
            <a:r>
              <a:rPr lang="en-US" sz="1800" dirty="0"/>
              <a:t>A submicroscopic particle suspended in solution has a volume of 1.4μm</a:t>
            </a:r>
            <a:r>
              <a:rPr lang="en-US" sz="1800" baseline="30000" dirty="0"/>
              <a:t>3</a:t>
            </a:r>
            <a:r>
              <a:rPr lang="en-US" sz="1800" dirty="0"/>
              <a:t>.  What is this volume in liters?</a:t>
            </a:r>
            <a:br>
              <a:rPr lang="en-US" sz="1800" dirty="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a:p>
          <a:p>
            <a:pPr marL="0" lvl="0" indent="0">
              <a:lnSpc>
                <a:spcPct val="120000"/>
              </a:lnSpc>
              <a:buSzPct val="100000"/>
              <a:buNone/>
              <a:defRPr/>
            </a:pPr>
            <a:r>
              <a:rPr lang="en-US" sz="1800" dirty="0" smtClean="0"/>
              <a:t/>
            </a:r>
            <a:br>
              <a:rPr lang="en-US" sz="1800" dirty="0" smtClean="0"/>
            </a:br>
            <a:r>
              <a:rPr lang="en-US" sz="1800" dirty="0" smtClean="0"/>
              <a:t/>
            </a:r>
            <a:br>
              <a:rPr lang="en-US" sz="1800" dirty="0" smtClean="0"/>
            </a:br>
            <a:endParaRPr lang="en-US" sz="1800" dirty="0" smtClean="0"/>
          </a:p>
        </p:txBody>
      </p:sp>
      <p:sp>
        <p:nvSpPr>
          <p:cNvPr id="57346" name="Rectangle 2"/>
          <p:cNvSpPr>
            <a:spLocks noGrp="1" noChangeArrowheads="1"/>
          </p:cNvSpPr>
          <p:nvPr>
            <p:ph type="title"/>
          </p:nvPr>
        </p:nvSpPr>
        <p:spPr>
          <a:xfrm>
            <a:off x="228600" y="0"/>
            <a:ext cx="8839200" cy="715963"/>
          </a:xfrm>
        </p:spPr>
        <p:txBody>
          <a:bodyPr>
            <a:normAutofit fontScale="90000"/>
          </a:bodyPr>
          <a:lstStyle/>
          <a:p>
            <a:pPr eaLnBrk="1" hangingPunct="1"/>
            <a:r>
              <a:rPr lang="en-US" sz="3600" u="sng" dirty="0" smtClean="0"/>
              <a:t>Dimensional Analysis Example Problems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60</a:t>
            </a:fld>
            <a:endParaRPr lang="en-US" dirty="0"/>
          </a:p>
        </p:txBody>
      </p:sp>
    </p:spTree>
    <p:extLst>
      <p:ext uri="{BB962C8B-B14F-4D97-AF65-F5344CB8AC3E}">
        <p14:creationId xmlns:p14="http://schemas.microsoft.com/office/powerpoint/2010/main" val="31537893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457200" y="609600"/>
            <a:ext cx="8229600" cy="5257800"/>
          </a:xfrm>
        </p:spPr>
        <p:txBody>
          <a:bodyPr>
            <a:noAutofit/>
          </a:bodyPr>
          <a:lstStyle/>
          <a:p>
            <a:pPr marL="609600" indent="-609600">
              <a:lnSpc>
                <a:spcPct val="120000"/>
              </a:lnSpc>
              <a:buSzPct val="100000"/>
              <a:buFont typeface="+mj-lt"/>
              <a:buAutoNum type="arabicParenR" startAt="13"/>
              <a:defRPr/>
            </a:pPr>
            <a:r>
              <a:rPr lang="en-US" sz="1800" dirty="0" smtClean="0"/>
              <a:t>A </a:t>
            </a:r>
            <a:r>
              <a:rPr lang="en-US" sz="1800" dirty="0"/>
              <a:t>fish tank is 20.0 in long, 20.0 in deep, and 10.0 in high.  What is the maximum volume of water, in liters, that the fish tank can </a:t>
            </a:r>
            <a:r>
              <a:rPr lang="en-US" sz="1800" dirty="0" smtClean="0"/>
              <a:t>hold?</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pPr marL="609600" indent="-609600">
              <a:lnSpc>
                <a:spcPct val="120000"/>
              </a:lnSpc>
              <a:buSzPct val="100000"/>
              <a:buFont typeface="+mj-lt"/>
              <a:buAutoNum type="arabicParenR" startAt="13"/>
              <a:defRPr/>
            </a:pPr>
            <a:r>
              <a:rPr lang="en-US" sz="1800" dirty="0" smtClean="0"/>
              <a:t>An </a:t>
            </a:r>
            <a:r>
              <a:rPr lang="en-US" sz="1800" dirty="0"/>
              <a:t>aquarium has a rectangular cross section that is 47.8 in by 12.5 in; it is 19.5 in high.  How many U.S. gallons does the aquarium contain?  One U.S. gallon equals exactly 231 in</a:t>
            </a:r>
            <a:r>
              <a:rPr lang="en-US" sz="1800" baseline="30000" dirty="0"/>
              <a:t>3</a:t>
            </a:r>
            <a:r>
              <a:rPr lang="en-US" sz="1800" dirty="0"/>
              <a:t>.</a:t>
            </a:r>
          </a:p>
          <a:p>
            <a:pPr marL="609600" indent="-609600">
              <a:lnSpc>
                <a:spcPct val="120000"/>
              </a:lnSpc>
              <a:buSzPct val="100000"/>
              <a:buFont typeface="+mj-lt"/>
              <a:buAutoNum type="arabicParenR" startAt="13"/>
              <a:defRPr/>
            </a:pPr>
            <a:endParaRPr lang="en-US" sz="1800" dirty="0"/>
          </a:p>
          <a:p>
            <a:pPr marL="0" lvl="0" indent="0">
              <a:lnSpc>
                <a:spcPct val="120000"/>
              </a:lnSpc>
              <a:buSzPct val="100000"/>
              <a:buNone/>
              <a:defRPr/>
            </a:pPr>
            <a:r>
              <a:rPr lang="en-US" sz="1800" dirty="0" smtClean="0"/>
              <a:t/>
            </a:r>
            <a:br>
              <a:rPr lang="en-US" sz="1800" dirty="0" smtClean="0"/>
            </a:br>
            <a:r>
              <a:rPr lang="en-US" sz="1800" dirty="0" smtClean="0"/>
              <a:t/>
            </a:r>
            <a:br>
              <a:rPr lang="en-US" sz="1800" dirty="0" smtClean="0"/>
            </a:br>
            <a:endParaRPr lang="en-US" sz="1800" dirty="0" smtClean="0"/>
          </a:p>
        </p:txBody>
      </p:sp>
      <p:sp>
        <p:nvSpPr>
          <p:cNvPr id="57346" name="Rectangle 2"/>
          <p:cNvSpPr>
            <a:spLocks noGrp="1" noChangeArrowheads="1"/>
          </p:cNvSpPr>
          <p:nvPr>
            <p:ph type="title"/>
          </p:nvPr>
        </p:nvSpPr>
        <p:spPr>
          <a:xfrm>
            <a:off x="228600" y="0"/>
            <a:ext cx="8839200" cy="715963"/>
          </a:xfrm>
        </p:spPr>
        <p:txBody>
          <a:bodyPr>
            <a:normAutofit fontScale="90000"/>
          </a:bodyPr>
          <a:lstStyle/>
          <a:p>
            <a:pPr eaLnBrk="1" hangingPunct="1"/>
            <a:r>
              <a:rPr lang="en-US" sz="3600" u="sng" dirty="0" smtClean="0"/>
              <a:t>Dimensional Analysis Example Problems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61</a:t>
            </a:fld>
            <a:endParaRPr lang="en-US" dirty="0"/>
          </a:p>
        </p:txBody>
      </p:sp>
    </p:spTree>
    <p:extLst>
      <p:ext uri="{BB962C8B-B14F-4D97-AF65-F5344CB8AC3E}">
        <p14:creationId xmlns:p14="http://schemas.microsoft.com/office/powerpoint/2010/main" val="24998384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54125" y="152400"/>
            <a:ext cx="6518275" cy="838200"/>
          </a:xfrm>
        </p:spPr>
        <p:txBody>
          <a:bodyPr>
            <a:normAutofit/>
          </a:bodyPr>
          <a:lstStyle/>
          <a:p>
            <a:pPr eaLnBrk="1" hangingPunct="1"/>
            <a:r>
              <a:rPr lang="en-US" u="sng" dirty="0" smtClean="0"/>
              <a:t>Temperature</a:t>
            </a:r>
          </a:p>
        </p:txBody>
      </p:sp>
      <p:sp>
        <p:nvSpPr>
          <p:cNvPr id="60419" name="Rectangle 8"/>
          <p:cNvSpPr>
            <a:spLocks noGrp="1" noChangeArrowheads="1"/>
          </p:cNvSpPr>
          <p:nvPr>
            <p:ph type="body" sz="half" idx="1"/>
          </p:nvPr>
        </p:nvSpPr>
        <p:spPr>
          <a:xfrm>
            <a:off x="304800" y="914400"/>
            <a:ext cx="6705600" cy="1981200"/>
          </a:xfrm>
        </p:spPr>
        <p:txBody>
          <a:bodyPr/>
          <a:lstStyle/>
          <a:p>
            <a:pPr eaLnBrk="1" hangingPunct="1">
              <a:lnSpc>
                <a:spcPct val="90000"/>
              </a:lnSpc>
            </a:pPr>
            <a:r>
              <a:rPr lang="en-US" sz="2000" dirty="0" smtClean="0"/>
              <a:t>Temperature is the measure of how hot or cold a substance is relative to another substance.</a:t>
            </a:r>
          </a:p>
          <a:p>
            <a:pPr eaLnBrk="1" hangingPunct="1">
              <a:lnSpc>
                <a:spcPct val="90000"/>
              </a:lnSpc>
            </a:pPr>
            <a:r>
              <a:rPr lang="en-US" sz="2000" dirty="0" smtClean="0"/>
              <a:t>We will be using three different temperature scales: Fahrenheit, Celsius, and Kelvin.</a:t>
            </a:r>
          </a:p>
          <a:p>
            <a:pPr eaLnBrk="1" hangingPunct="1">
              <a:lnSpc>
                <a:spcPct val="90000"/>
              </a:lnSpc>
            </a:pPr>
            <a:r>
              <a:rPr lang="en-US" sz="2000" dirty="0" smtClean="0"/>
              <a:t>Below are the equations that are used to convert between the scales.</a:t>
            </a:r>
          </a:p>
        </p:txBody>
      </p:sp>
      <p:graphicFrame>
        <p:nvGraphicFramePr>
          <p:cNvPr id="60421" name="Object 9"/>
          <p:cNvGraphicFramePr>
            <a:graphicFrameLocks noGrp="1" noChangeAspect="1"/>
          </p:cNvGraphicFramePr>
          <p:nvPr>
            <p:ph sz="half" idx="2"/>
          </p:nvPr>
        </p:nvGraphicFramePr>
        <p:xfrm>
          <a:off x="2782888" y="3124200"/>
          <a:ext cx="3616325" cy="422275"/>
        </p:xfrm>
        <a:graphic>
          <a:graphicData uri="http://schemas.openxmlformats.org/presentationml/2006/ole">
            <mc:AlternateContent xmlns:mc="http://schemas.openxmlformats.org/markup-compatibility/2006">
              <mc:Choice xmlns:v="urn:schemas-microsoft-com:vml" Requires="v">
                <p:oleObj spid="_x0000_s60529" name="Equation" r:id="rId4" imgW="1739900" imgH="203200" progId="Equation.3">
                  <p:embed/>
                </p:oleObj>
              </mc:Choice>
              <mc:Fallback>
                <p:oleObj name="Equation" r:id="rId4" imgW="1739900" imgH="2032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888" y="3124200"/>
                        <a:ext cx="361632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0420" name="Picture 6" descr="Conversion Chart"/>
          <p:cNvPicPr>
            <a:picLocks noGrp="1" noChangeAspect="1" noChangeArrowheads="1"/>
          </p:cNvPicPr>
          <p:nvPr>
            <p:ph idx="4294967295"/>
          </p:nvPr>
        </p:nvPicPr>
        <p:blipFill rotWithShape="1">
          <a:blip r:embed="rId6">
            <a:extLst>
              <a:ext uri="{28A0092B-C50C-407E-A947-70E740481C1C}">
                <a14:useLocalDpi xmlns:a14="http://schemas.microsoft.com/office/drawing/2010/main" val="0"/>
              </a:ext>
            </a:extLst>
          </a:blip>
          <a:srcRect l="65587" t="31907" r="10248"/>
          <a:stretch/>
        </p:blipFill>
        <p:spPr>
          <a:xfrm>
            <a:off x="6858000" y="710991"/>
            <a:ext cx="2057400" cy="58422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0422" name="Object 11"/>
          <p:cNvGraphicFramePr>
            <a:graphicFrameLocks noChangeAspect="1"/>
          </p:cNvGraphicFramePr>
          <p:nvPr/>
        </p:nvGraphicFramePr>
        <p:xfrm>
          <a:off x="2847975" y="3765550"/>
          <a:ext cx="3406775" cy="817563"/>
        </p:xfrm>
        <a:graphic>
          <a:graphicData uri="http://schemas.openxmlformats.org/presentationml/2006/ole">
            <mc:AlternateContent xmlns:mc="http://schemas.openxmlformats.org/markup-compatibility/2006">
              <mc:Choice xmlns:v="urn:schemas-microsoft-com:vml" Requires="v">
                <p:oleObj spid="_x0000_s60530" name="Equation" r:id="rId7" imgW="1637589" imgH="393529" progId="Equation.3">
                  <p:embed/>
                </p:oleObj>
              </mc:Choice>
              <mc:Fallback>
                <p:oleObj name="Equation" r:id="rId7" imgW="1637589" imgH="393529"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7975" y="3765550"/>
                        <a:ext cx="3406775"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23" name="Object 12"/>
          <p:cNvGraphicFramePr>
            <a:graphicFrameLocks noChangeAspect="1"/>
          </p:cNvGraphicFramePr>
          <p:nvPr/>
        </p:nvGraphicFramePr>
        <p:xfrm>
          <a:off x="2830513" y="4668838"/>
          <a:ext cx="3538537" cy="817562"/>
        </p:xfrm>
        <a:graphic>
          <a:graphicData uri="http://schemas.openxmlformats.org/presentationml/2006/ole">
            <mc:AlternateContent xmlns:mc="http://schemas.openxmlformats.org/markup-compatibility/2006">
              <mc:Choice xmlns:v="urn:schemas-microsoft-com:vml" Requires="v">
                <p:oleObj spid="_x0000_s60531" name="Equation" r:id="rId9" imgW="1701800" imgH="393700" progId="Equation.3">
                  <p:embed/>
                </p:oleObj>
              </mc:Choice>
              <mc:Fallback>
                <p:oleObj name="Equation" r:id="rId9" imgW="1701800" imgH="3937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0513" y="4668838"/>
                        <a:ext cx="3538537"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AD4A97E1-2889-475F-94A9-B256ADE110E2}"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 y="21021"/>
            <a:ext cx="8945563" cy="1143000"/>
          </a:xfrm>
        </p:spPr>
        <p:txBody>
          <a:bodyPr>
            <a:normAutofit fontScale="90000"/>
          </a:bodyPr>
          <a:lstStyle/>
          <a:p>
            <a:r>
              <a:rPr lang="en-US" dirty="0" smtClean="0"/>
              <a:t>Temperature Conversion Examples</a:t>
            </a:r>
            <a:endParaRPr lang="en-US" dirty="0"/>
          </a:p>
        </p:txBody>
      </p:sp>
      <p:sp>
        <p:nvSpPr>
          <p:cNvPr id="3" name="Text Placeholder 2"/>
          <p:cNvSpPr>
            <a:spLocks noGrp="1"/>
          </p:cNvSpPr>
          <p:nvPr>
            <p:ph type="body" sz="half" idx="1"/>
          </p:nvPr>
        </p:nvSpPr>
        <p:spPr>
          <a:xfrm>
            <a:off x="533400" y="1143000"/>
            <a:ext cx="8077200" cy="4525963"/>
          </a:xfrm>
        </p:spPr>
        <p:txBody>
          <a:bodyPr>
            <a:normAutofit fontScale="92500" lnSpcReduction="10000"/>
          </a:bodyPr>
          <a:lstStyle/>
          <a:p>
            <a:pPr marL="624078" lvl="0" indent="-514350">
              <a:buSzPct val="100000"/>
              <a:buFont typeface="+mj-lt"/>
              <a:buAutoNum type="arabicParenR" startAt="15"/>
            </a:pPr>
            <a:r>
              <a:rPr lang="en-US" sz="2800" dirty="0" smtClean="0"/>
              <a:t> Convert:</a:t>
            </a:r>
          </a:p>
          <a:p>
            <a:pPr marL="850392" lvl="1" indent="-457200">
              <a:buFont typeface="+mj-lt"/>
              <a:buAutoNum type="alphaLcParenR"/>
            </a:pPr>
            <a:r>
              <a:rPr lang="en-US" sz="2400" dirty="0" smtClean="0"/>
              <a:t>61°F </a:t>
            </a:r>
            <a:r>
              <a:rPr lang="en-US" sz="2400" dirty="0"/>
              <a:t>to °</a:t>
            </a:r>
            <a:r>
              <a:rPr lang="en-US" sz="2400" dirty="0" smtClean="0"/>
              <a:t>Celsius</a:t>
            </a:r>
            <a:br>
              <a:rPr lang="en-US" sz="2400" dirty="0" smtClean="0"/>
            </a:br>
            <a:r>
              <a:rPr lang="en-US" sz="2400" dirty="0" smtClean="0"/>
              <a:t/>
            </a:r>
            <a:br>
              <a:rPr lang="en-US" sz="2400" dirty="0" smtClean="0"/>
            </a:br>
            <a:endParaRPr lang="en-US" sz="2400" dirty="0"/>
          </a:p>
          <a:p>
            <a:pPr marL="850392" lvl="1" indent="-457200">
              <a:buFont typeface="+mj-lt"/>
              <a:buAutoNum type="alphaLcParenR"/>
            </a:pPr>
            <a:r>
              <a:rPr lang="en-US" sz="2400" dirty="0"/>
              <a:t>-7°F to °</a:t>
            </a:r>
            <a:r>
              <a:rPr lang="en-US" sz="2400" dirty="0" smtClean="0"/>
              <a:t>Celsius</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marL="850392" lvl="1" indent="-457200">
              <a:buFont typeface="+mj-lt"/>
              <a:buAutoNum type="alphaLcParenR"/>
            </a:pPr>
            <a:r>
              <a:rPr lang="en-US" sz="2400" dirty="0"/>
              <a:t>-41°C to °Fahrenheit </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marL="850392" lvl="1" indent="-457200">
              <a:buFont typeface="+mj-lt"/>
              <a:buAutoNum type="alphaLcParenR"/>
            </a:pPr>
            <a:r>
              <a:rPr lang="en-US" sz="2400" dirty="0"/>
              <a:t>63°C to Kelvins and °</a:t>
            </a:r>
            <a:r>
              <a:rPr lang="en-US" sz="2400" dirty="0" smtClean="0"/>
              <a:t>Fahrenheit</a:t>
            </a:r>
          </a:p>
          <a:p>
            <a:pPr marL="393192" lvl="1" indent="0">
              <a:buNone/>
            </a:pPr>
            <a:endParaRPr lang="en-US" sz="2400" dirty="0"/>
          </a:p>
          <a:p>
            <a:pPr marL="109728" indent="0">
              <a:buNone/>
            </a:pPr>
            <a:endParaRPr lang="en-US" dirty="0"/>
          </a:p>
        </p:txBody>
      </p:sp>
      <p:sp>
        <p:nvSpPr>
          <p:cNvPr id="5" name="Slide Number Placeholder 4"/>
          <p:cNvSpPr>
            <a:spLocks noGrp="1"/>
          </p:cNvSpPr>
          <p:nvPr>
            <p:ph type="sldNum" sz="quarter" idx="12"/>
          </p:nvPr>
        </p:nvSpPr>
        <p:spPr/>
        <p:txBody>
          <a:bodyPr/>
          <a:lstStyle/>
          <a:p>
            <a:pPr>
              <a:defRPr/>
            </a:pPr>
            <a:fld id="{AD4A97E1-2889-475F-94A9-B256ADE110E2}" type="slidenum">
              <a:rPr lang="en-US" smtClean="0"/>
              <a:pPr>
                <a:defRPr/>
              </a:pPr>
              <a:t>63</a:t>
            </a:fld>
            <a:endParaRPr lang="en-US"/>
          </a:p>
        </p:txBody>
      </p:sp>
    </p:spTree>
    <p:extLst>
      <p:ext uri="{BB962C8B-B14F-4D97-AF65-F5344CB8AC3E}">
        <p14:creationId xmlns:p14="http://schemas.microsoft.com/office/powerpoint/2010/main" val="3275440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 y="21021"/>
            <a:ext cx="8945563" cy="1143000"/>
          </a:xfrm>
        </p:spPr>
        <p:txBody>
          <a:bodyPr>
            <a:normAutofit fontScale="90000"/>
          </a:bodyPr>
          <a:lstStyle/>
          <a:p>
            <a:r>
              <a:rPr lang="en-US" dirty="0" smtClean="0"/>
              <a:t>Temperature Conversion Examples</a:t>
            </a:r>
            <a:endParaRPr lang="en-US" dirty="0"/>
          </a:p>
        </p:txBody>
      </p:sp>
      <p:sp>
        <p:nvSpPr>
          <p:cNvPr id="3" name="Text Placeholder 2"/>
          <p:cNvSpPr>
            <a:spLocks noGrp="1"/>
          </p:cNvSpPr>
          <p:nvPr>
            <p:ph type="body" sz="half" idx="1"/>
          </p:nvPr>
        </p:nvSpPr>
        <p:spPr>
          <a:xfrm>
            <a:off x="533400" y="1143000"/>
            <a:ext cx="8077200" cy="4525963"/>
          </a:xfrm>
        </p:spPr>
        <p:txBody>
          <a:bodyPr>
            <a:normAutofit/>
          </a:bodyPr>
          <a:lstStyle/>
          <a:p>
            <a:pPr marL="624078" lvl="0" indent="-514350">
              <a:buSzPct val="100000"/>
              <a:buFont typeface="+mj-lt"/>
              <a:buAutoNum type="arabicParenR" startAt="16"/>
            </a:pPr>
            <a:r>
              <a:rPr lang="en-US" sz="2800" dirty="0" smtClean="0"/>
              <a:t> Salt </a:t>
            </a:r>
            <a:r>
              <a:rPr lang="en-US" sz="2800" dirty="0"/>
              <a:t>and ice are stirred together to give a mixture to freeze ice cream.  The temperature of the mixture is -21.1 °C.  What is this temperature in degrees </a:t>
            </a:r>
            <a:r>
              <a:rPr lang="en-US" sz="2800" dirty="0" smtClean="0"/>
              <a:t>Fahrenheit? Kelvins?</a:t>
            </a:r>
            <a:br>
              <a:rPr lang="en-US" sz="2800" dirty="0" smtClean="0"/>
            </a:br>
            <a:r>
              <a:rPr lang="en-US" sz="2800" dirty="0" smtClean="0"/>
              <a:t/>
            </a:r>
            <a:br>
              <a:rPr lang="en-US" sz="2800" dirty="0" smtClean="0"/>
            </a:br>
            <a:endParaRPr lang="en-US" sz="2800" dirty="0" smtClean="0"/>
          </a:p>
          <a:p>
            <a:pPr marL="624078" lvl="0" indent="-514350">
              <a:buSzPct val="100000"/>
              <a:buFont typeface="+mj-lt"/>
              <a:buAutoNum type="arabicParenR" startAt="16"/>
            </a:pPr>
            <a:r>
              <a:rPr lang="en-US" sz="2800" dirty="0" smtClean="0"/>
              <a:t>A child has a body temperature of 38.7°C.   Does the child have a fever (&gt;98.6°F)?</a:t>
            </a:r>
            <a:endParaRPr lang="en-US" sz="2800" dirty="0"/>
          </a:p>
          <a:p>
            <a:endParaRPr lang="en-US" dirty="0"/>
          </a:p>
        </p:txBody>
      </p:sp>
      <p:sp>
        <p:nvSpPr>
          <p:cNvPr id="5" name="Slide Number Placeholder 4"/>
          <p:cNvSpPr>
            <a:spLocks noGrp="1"/>
          </p:cNvSpPr>
          <p:nvPr>
            <p:ph type="sldNum" sz="quarter" idx="12"/>
          </p:nvPr>
        </p:nvSpPr>
        <p:spPr/>
        <p:txBody>
          <a:bodyPr/>
          <a:lstStyle/>
          <a:p>
            <a:pPr>
              <a:defRPr/>
            </a:pPr>
            <a:fld id="{AD4A97E1-2889-475F-94A9-B256ADE110E2}" type="slidenum">
              <a:rPr lang="en-US" smtClean="0"/>
              <a:pPr>
                <a:defRPr/>
              </a:pPr>
              <a:t>64</a:t>
            </a:fld>
            <a:endParaRPr lang="en-US"/>
          </a:p>
        </p:txBody>
      </p:sp>
    </p:spTree>
    <p:extLst>
      <p:ext uri="{BB962C8B-B14F-4D97-AF65-F5344CB8AC3E}">
        <p14:creationId xmlns:p14="http://schemas.microsoft.com/office/powerpoint/2010/main" val="38285094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711325" y="0"/>
            <a:ext cx="6061075" cy="1143000"/>
          </a:xfrm>
        </p:spPr>
        <p:txBody>
          <a:bodyPr/>
          <a:lstStyle/>
          <a:p>
            <a:pPr eaLnBrk="1" hangingPunct="1"/>
            <a:r>
              <a:rPr lang="en-US" u="sng" dirty="0" smtClean="0"/>
              <a:t>Density Tables</a:t>
            </a:r>
          </a:p>
        </p:txBody>
      </p:sp>
      <p:sp>
        <p:nvSpPr>
          <p:cNvPr id="61443" name="Rectangle 7"/>
          <p:cNvSpPr>
            <a:spLocks noGrp="1" noChangeArrowheads="1"/>
          </p:cNvSpPr>
          <p:nvPr>
            <p:ph type="body" sz="half" idx="1"/>
          </p:nvPr>
        </p:nvSpPr>
        <p:spPr>
          <a:xfrm>
            <a:off x="533400" y="914400"/>
            <a:ext cx="8001000" cy="914400"/>
          </a:xfrm>
        </p:spPr>
        <p:txBody>
          <a:bodyPr/>
          <a:lstStyle/>
          <a:p>
            <a:pPr eaLnBrk="1" hangingPunct="1">
              <a:lnSpc>
                <a:spcPct val="90000"/>
              </a:lnSpc>
            </a:pPr>
            <a:r>
              <a:rPr lang="en-US" sz="2800" dirty="0" smtClean="0"/>
              <a:t>Density is a measure of an object’s mass divided by its volume.</a:t>
            </a:r>
          </a:p>
        </p:txBody>
      </p:sp>
      <p:graphicFrame>
        <p:nvGraphicFramePr>
          <p:cNvPr id="61444" name="Object 8"/>
          <p:cNvGraphicFramePr>
            <a:graphicFrameLocks noGrp="1" noChangeAspect="1"/>
          </p:cNvGraphicFramePr>
          <p:nvPr>
            <p:ph sz="half" idx="2"/>
            <p:extLst>
              <p:ext uri="{D42A27DB-BD31-4B8C-83A1-F6EECF244321}">
                <p14:modId xmlns:p14="http://schemas.microsoft.com/office/powerpoint/2010/main" val="4012220045"/>
              </p:ext>
            </p:extLst>
          </p:nvPr>
        </p:nvGraphicFramePr>
        <p:xfrm>
          <a:off x="1066800" y="2057400"/>
          <a:ext cx="1295400" cy="1148007"/>
        </p:xfrm>
        <a:graphic>
          <a:graphicData uri="http://schemas.openxmlformats.org/presentationml/2006/ole">
            <mc:AlternateContent xmlns:mc="http://schemas.openxmlformats.org/markup-compatibility/2006">
              <mc:Choice xmlns:v="urn:schemas-microsoft-com:vml" Requires="v">
                <p:oleObj spid="_x0000_s61549" name="Equation" r:id="rId4" imgW="444240" imgH="393480" progId="Equation.3">
                  <p:embed/>
                </p:oleObj>
              </mc:Choice>
              <mc:Fallback>
                <p:oleObj name="Equation" r:id="rId4" imgW="444240" imgH="393480" progId="Equation.3">
                  <p:embed/>
                  <p:pic>
                    <p:nvPicPr>
                      <p:cNvPr id="0" name="Object 8"/>
                      <p:cNvPicPr>
                        <a:picLocks noChangeAspect="1" noChangeArrowheads="1"/>
                      </p:cNvPicPr>
                      <p:nvPr/>
                    </p:nvPicPr>
                    <p:blipFill>
                      <a:blip r:embed="rId5"/>
                      <a:srcRect/>
                      <a:stretch>
                        <a:fillRect/>
                      </a:stretch>
                    </p:blipFill>
                    <p:spPr bwMode="auto">
                      <a:xfrm>
                        <a:off x="1066800" y="2057400"/>
                        <a:ext cx="1295400" cy="1148007"/>
                      </a:xfrm>
                      <a:prstGeom prst="rect">
                        <a:avLst/>
                      </a:prstGeom>
                      <a:noFill/>
                      <a:ln>
                        <a:noFill/>
                      </a:ln>
                      <a:effectLst/>
                    </p:spPr>
                  </p:pic>
                </p:oleObj>
              </mc:Fallback>
            </mc:AlternateContent>
          </a:graphicData>
        </a:graphic>
      </p:graphicFrame>
      <p:graphicFrame>
        <p:nvGraphicFramePr>
          <p:cNvPr id="12387" name="Group 99"/>
          <p:cNvGraphicFramePr>
            <a:graphicFrameLocks noGrp="1"/>
          </p:cNvGraphicFramePr>
          <p:nvPr/>
        </p:nvGraphicFramePr>
        <p:xfrm>
          <a:off x="2819400" y="2057400"/>
          <a:ext cx="5486400" cy="4445000"/>
        </p:xfrm>
        <a:graphic>
          <a:graphicData uri="http://schemas.openxmlformats.org/drawingml/2006/table">
            <a:tbl>
              <a:tblPr/>
              <a:tblGrid>
                <a:gridCol w="1828800"/>
                <a:gridCol w="1828800"/>
                <a:gridCol w="1828800"/>
              </a:tblGrid>
              <a:tr h="3302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Densities of Some Common Substances at 20°C and 1 atm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hMerge="1">
                  <a:txBody>
                    <a:bodyPr/>
                    <a:lstStyle/>
                    <a:p>
                      <a:endParaRPr lang="en-US"/>
                    </a:p>
                  </a:txBody>
                  <a:tcPr/>
                </a:tc>
                <a:tc hMerge="1">
                  <a:txBody>
                    <a:bodyPr/>
                    <a:lstStyle/>
                    <a:p>
                      <a:endParaRPr lang="en-US"/>
                    </a:p>
                  </a:txBody>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Substance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Physical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Density (</a:t>
                      </a:r>
                      <a:r>
                        <a:rPr kumimoji="0" lang="el-GR" sz="1200" b="1" i="0" u="none" strike="noStrike" cap="none" normalizeH="0" baseline="0" smtClean="0">
                          <a:ln>
                            <a:noFill/>
                          </a:ln>
                          <a:solidFill>
                            <a:schemeClr val="tx1"/>
                          </a:solidFill>
                          <a:effectLst/>
                          <a:latin typeface="Arial" charset="0"/>
                          <a:cs typeface="Arial" charset="0"/>
                        </a:rPr>
                        <a:t>ρ</a:t>
                      </a:r>
                      <a:r>
                        <a:rPr kumimoji="0" lang="en-US" sz="1200" b="1" i="0" u="none" strike="noStrike" cap="none" normalizeH="0" baseline="0" smtClean="0">
                          <a:ln>
                            <a:noFill/>
                          </a:ln>
                          <a:solidFill>
                            <a:schemeClr val="tx1"/>
                          </a:solidFill>
                          <a:effectLst/>
                          <a:latin typeface="Arial" charset="0"/>
                          <a:cs typeface="Arial" charset="0"/>
                        </a:rPr>
                        <a:t>) (g/cm</a:t>
                      </a:r>
                      <a:r>
                        <a:rPr kumimoji="0" lang="en-US" sz="1200" b="1" i="0" u="none" strike="noStrike" cap="none" normalizeH="0" baseline="30000" smtClean="0">
                          <a:ln>
                            <a:noFill/>
                          </a:ln>
                          <a:solidFill>
                            <a:schemeClr val="tx1"/>
                          </a:solidFill>
                          <a:effectLst/>
                          <a:latin typeface="Arial" charset="0"/>
                          <a:cs typeface="Arial" charset="0"/>
                        </a:rPr>
                        <a:t>3</a:t>
                      </a:r>
                      <a:r>
                        <a:rPr kumimoji="0" lang="en-US" sz="1200" b="1"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Oxygen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0.00133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r>
              <a:tr h="260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Hydrogen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0.000084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Ethanol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Liquid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Benzene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Liquid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Liquid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0.9982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Magnesium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Solid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Salt (NaCl)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Solid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Aluminum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Solid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r>
              <a:tr h="260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Iron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Solid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7.87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Copper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Solid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8.96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Silver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Solid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r>
              <a:tr h="273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Lead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Solid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11.34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Mercury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Liquid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Solid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19.32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FFBAD">
                        <a:alpha val="50000"/>
                      </a:srgbClr>
                    </a:solidFill>
                  </a:tcPr>
                </a:tc>
              </a:tr>
            </a:tbl>
          </a:graphicData>
        </a:graphic>
      </p:graphicFrame>
      <p:sp>
        <p:nvSpPr>
          <p:cNvPr id="2" name="Slide Number Placeholder 1"/>
          <p:cNvSpPr>
            <a:spLocks noGrp="1"/>
          </p:cNvSpPr>
          <p:nvPr>
            <p:ph type="sldNum" sz="quarter" idx="12"/>
          </p:nvPr>
        </p:nvSpPr>
        <p:spPr/>
        <p:txBody>
          <a:bodyPr/>
          <a:lstStyle/>
          <a:p>
            <a:pPr>
              <a:defRPr/>
            </a:pPr>
            <a:fld id="{AD4A97E1-2889-475F-94A9-B256ADE110E2}"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40763" cy="884238"/>
          </a:xfrm>
        </p:spPr>
        <p:txBody>
          <a:bodyPr/>
          <a:lstStyle/>
          <a:p>
            <a:r>
              <a:rPr lang="en-US" dirty="0" smtClean="0"/>
              <a:t>Density Example Problems</a:t>
            </a:r>
            <a:endParaRPr lang="en-US" dirty="0"/>
          </a:p>
        </p:txBody>
      </p:sp>
      <p:sp>
        <p:nvSpPr>
          <p:cNvPr id="3" name="Text Placeholder 2"/>
          <p:cNvSpPr>
            <a:spLocks noGrp="1"/>
          </p:cNvSpPr>
          <p:nvPr>
            <p:ph type="body" sz="half" idx="1"/>
          </p:nvPr>
        </p:nvSpPr>
        <p:spPr>
          <a:xfrm>
            <a:off x="457200" y="1066800"/>
            <a:ext cx="8305800" cy="4525963"/>
          </a:xfrm>
        </p:spPr>
        <p:txBody>
          <a:bodyPr>
            <a:normAutofit fontScale="85000" lnSpcReduction="20000"/>
          </a:bodyPr>
          <a:lstStyle/>
          <a:p>
            <a:pPr marL="624078" lvl="0" indent="-514350">
              <a:buSzPct val="100000"/>
              <a:buFont typeface="+mj-lt"/>
              <a:buAutoNum type="arabicParenR" startAt="18"/>
            </a:pPr>
            <a:r>
              <a:rPr lang="en-US" dirty="0"/>
              <a:t>A certain sample of the mineral galena weighs 12.4 g and has a volume of 1.64cm</a:t>
            </a:r>
            <a:r>
              <a:rPr lang="en-US" baseline="30000" dirty="0"/>
              <a:t>3</a:t>
            </a:r>
            <a:r>
              <a:rPr lang="en-US" dirty="0"/>
              <a:t>.  What is the density of galena</a:t>
            </a:r>
            <a:r>
              <a:rPr lang="en-US" dirty="0" smtClean="0"/>
              <a:t>?</a:t>
            </a:r>
          </a:p>
          <a:p>
            <a:pPr marL="624078" lvl="0" indent="-514350">
              <a:buSzPct val="100000"/>
              <a:buFont typeface="+mj-lt"/>
              <a:buAutoNum type="arabicParenR" startAt="18"/>
            </a:pPr>
            <a:endParaRPr lang="en-US" dirty="0" smtClean="0"/>
          </a:p>
          <a:p>
            <a:pPr marL="624078" lvl="0" indent="-514350">
              <a:buSzPct val="100000"/>
              <a:buFont typeface="+mj-lt"/>
              <a:buAutoNum type="arabicParenR" startAt="18"/>
            </a:pPr>
            <a:endParaRPr lang="en-US" dirty="0"/>
          </a:p>
          <a:p>
            <a:pPr marL="624078" lvl="0" indent="-514350">
              <a:buSzPct val="100000"/>
              <a:buFont typeface="+mj-lt"/>
              <a:buAutoNum type="arabicParenR" startAt="18"/>
            </a:pPr>
            <a:r>
              <a:rPr lang="en-US" dirty="0"/>
              <a:t>A flask contains 25.0 mL of diethyl ether weighing 17.84 g.  What is the density of the ether</a:t>
            </a:r>
            <a:r>
              <a:rPr lang="en-US" dirty="0" smtClean="0"/>
              <a:t>?</a:t>
            </a:r>
          </a:p>
          <a:p>
            <a:pPr marL="624078" lvl="0" indent="-514350">
              <a:buSzPct val="100000"/>
              <a:buFont typeface="+mj-lt"/>
              <a:buAutoNum type="arabicParenR" startAt="18"/>
            </a:pPr>
            <a:endParaRPr lang="en-US" dirty="0"/>
          </a:p>
          <a:p>
            <a:pPr marL="624078" lvl="0" indent="-514350">
              <a:buSzPct val="100000"/>
              <a:buFont typeface="+mj-lt"/>
              <a:buAutoNum type="arabicParenR" startAt="18"/>
            </a:pPr>
            <a:endParaRPr lang="en-US" dirty="0" smtClean="0"/>
          </a:p>
          <a:p>
            <a:pPr marL="624078" lvl="0" indent="-514350">
              <a:buSzPct val="100000"/>
              <a:buFont typeface="+mj-lt"/>
              <a:buAutoNum type="arabicParenR" startAt="18"/>
            </a:pPr>
            <a:endParaRPr lang="en-US" dirty="0"/>
          </a:p>
          <a:p>
            <a:pPr marL="624078" lvl="0" indent="-514350">
              <a:buSzPct val="100000"/>
              <a:buFont typeface="+mj-lt"/>
              <a:buAutoNum type="arabicParenR" startAt="18"/>
            </a:pPr>
            <a:r>
              <a:rPr lang="en-US" dirty="0"/>
              <a:t>A mineral sample has a mass of 31.5 g and a volume of 7.9 cm</a:t>
            </a:r>
            <a:r>
              <a:rPr lang="en-US" baseline="30000" dirty="0"/>
              <a:t>3</a:t>
            </a:r>
            <a:r>
              <a:rPr lang="en-US" dirty="0"/>
              <a:t>.  The mineral is either </a:t>
            </a:r>
            <a:r>
              <a:rPr lang="en-US" dirty="0" err="1"/>
              <a:t>sphalerite</a:t>
            </a:r>
            <a:r>
              <a:rPr lang="en-US" dirty="0"/>
              <a:t>  (density = 4.0 g/cm</a:t>
            </a:r>
            <a:r>
              <a:rPr lang="en-US" baseline="30000" dirty="0"/>
              <a:t>3</a:t>
            </a:r>
            <a:r>
              <a:rPr lang="en-US" dirty="0"/>
              <a:t>), </a:t>
            </a:r>
            <a:r>
              <a:rPr lang="en-US" dirty="0" err="1"/>
              <a:t>cassiterite</a:t>
            </a:r>
            <a:r>
              <a:rPr lang="en-US" dirty="0"/>
              <a:t> (density = 6.99 g/cm</a:t>
            </a:r>
            <a:r>
              <a:rPr lang="en-US" baseline="30000" dirty="0"/>
              <a:t>3</a:t>
            </a:r>
            <a:r>
              <a:rPr lang="en-US" dirty="0"/>
              <a:t>), or cinnabar (density = 8.10 g/cm</a:t>
            </a:r>
            <a:r>
              <a:rPr lang="en-US" baseline="30000" dirty="0"/>
              <a:t>3</a:t>
            </a:r>
            <a:r>
              <a:rPr lang="en-US" dirty="0"/>
              <a:t>).  Which is it?</a:t>
            </a:r>
          </a:p>
          <a:p>
            <a:endParaRPr lang="en-US" dirty="0"/>
          </a:p>
        </p:txBody>
      </p:sp>
      <p:sp>
        <p:nvSpPr>
          <p:cNvPr id="5" name="Slide Number Placeholder 4"/>
          <p:cNvSpPr>
            <a:spLocks noGrp="1"/>
          </p:cNvSpPr>
          <p:nvPr>
            <p:ph type="sldNum" sz="quarter" idx="12"/>
          </p:nvPr>
        </p:nvSpPr>
        <p:spPr/>
        <p:txBody>
          <a:bodyPr/>
          <a:lstStyle/>
          <a:p>
            <a:pPr>
              <a:defRPr/>
            </a:pPr>
            <a:fld id="{AD4A97E1-2889-475F-94A9-B256ADE110E2}" type="slidenum">
              <a:rPr lang="en-US" smtClean="0"/>
              <a:pPr>
                <a:defRPr/>
              </a:pPr>
              <a:t>66</a:t>
            </a:fld>
            <a:endParaRPr lang="en-US"/>
          </a:p>
        </p:txBody>
      </p:sp>
    </p:spTree>
    <p:extLst>
      <p:ext uri="{BB962C8B-B14F-4D97-AF65-F5344CB8AC3E}">
        <p14:creationId xmlns:p14="http://schemas.microsoft.com/office/powerpoint/2010/main" val="789487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57200" y="685800"/>
            <a:ext cx="8229600" cy="5059363"/>
          </a:xfrm>
        </p:spPr>
        <p:txBody>
          <a:bodyPr>
            <a:normAutofit lnSpcReduction="10000"/>
          </a:bodyPr>
          <a:lstStyle/>
          <a:p>
            <a:pPr marL="609600" indent="-609600" eaLnBrk="1" hangingPunct="1">
              <a:lnSpc>
                <a:spcPct val="90000"/>
              </a:lnSpc>
              <a:buSzPct val="100000"/>
              <a:buFont typeface="+mj-lt"/>
              <a:buAutoNum type="arabicParenR" startAt="21"/>
            </a:pPr>
            <a:r>
              <a:rPr lang="en-US" sz="2400" dirty="0" smtClean="0"/>
              <a:t>A chemist, trying to identify the main component of a compact disc cleaning fluid, finds that 25.00 cm</a:t>
            </a:r>
            <a:r>
              <a:rPr lang="en-US" sz="2400" baseline="30000" dirty="0" smtClean="0"/>
              <a:t>3</a:t>
            </a:r>
            <a:r>
              <a:rPr lang="en-US" sz="2400" dirty="0" smtClean="0"/>
              <a:t> of the substance has a mass of 19.625 g at 20°C.  Determine the density of the fluid in g/cm</a:t>
            </a:r>
            <a:r>
              <a:rPr lang="en-US" sz="2400" baseline="30000" dirty="0" smtClean="0"/>
              <a:t>3</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609600" indent="-609600" eaLnBrk="1" hangingPunct="1">
              <a:lnSpc>
                <a:spcPct val="90000"/>
              </a:lnSpc>
              <a:buSzPct val="100000"/>
              <a:buFont typeface="+mj-lt"/>
              <a:buAutoNum type="arabicParenR" startAt="21"/>
            </a:pPr>
            <a:r>
              <a:rPr lang="en-US" sz="2400" dirty="0" smtClean="0"/>
              <a:t>If a small rectangular slab of lithium weighs 1.49 x 10</a:t>
            </a:r>
            <a:r>
              <a:rPr lang="en-US" sz="2400" baseline="30000" dirty="0" smtClean="0"/>
              <a:t>3</a:t>
            </a:r>
            <a:r>
              <a:rPr lang="en-US" sz="2400" dirty="0" smtClean="0"/>
              <a:t> mg and has sides that measure 20.9 mm by 11.1mm by 11.9 mm, what is the density of lithium in g/cm</a:t>
            </a:r>
            <a:r>
              <a:rPr lang="en-US" sz="2400" baseline="30000" dirty="0" smtClean="0"/>
              <a:t>3</a:t>
            </a:r>
            <a:r>
              <a:rPr lang="en-US" sz="2400" dirty="0" smtClean="0"/>
              <a:t>?</a:t>
            </a:r>
          </a:p>
          <a:p>
            <a:pPr marL="609600" indent="-609600" eaLnBrk="1" hangingPunct="1">
              <a:lnSpc>
                <a:spcPct val="90000"/>
              </a:lnSpc>
              <a:buFontTx/>
              <a:buNone/>
            </a:pP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p:txBody>
      </p:sp>
      <p:sp>
        <p:nvSpPr>
          <p:cNvPr id="63490" name="Rectangle 2"/>
          <p:cNvSpPr>
            <a:spLocks noGrp="1" noChangeArrowheads="1"/>
          </p:cNvSpPr>
          <p:nvPr>
            <p:ph type="title"/>
          </p:nvPr>
        </p:nvSpPr>
        <p:spPr>
          <a:xfrm>
            <a:off x="995363" y="0"/>
            <a:ext cx="7386637" cy="715963"/>
          </a:xfrm>
        </p:spPr>
        <p:txBody>
          <a:bodyPr/>
          <a:lstStyle/>
          <a:p>
            <a:pPr algn="ctr" eaLnBrk="1" hangingPunct="1"/>
            <a:r>
              <a:rPr lang="en-US" sz="3200" u="sng" smtClean="0"/>
              <a:t>Density Example Problems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457200" y="762000"/>
            <a:ext cx="8229600" cy="5059363"/>
          </a:xfrm>
        </p:spPr>
        <p:txBody>
          <a:bodyPr/>
          <a:lstStyle/>
          <a:p>
            <a:pPr marL="609600" indent="-609600" eaLnBrk="1" hangingPunct="1">
              <a:lnSpc>
                <a:spcPct val="90000"/>
              </a:lnSpc>
              <a:buSzPct val="100000"/>
              <a:buFont typeface="+mj-lt"/>
              <a:buAutoNum type="arabicParenR" startAt="23"/>
            </a:pPr>
            <a:r>
              <a:rPr lang="en-US" sz="2400" dirty="0" smtClean="0"/>
              <a:t>A piece of galena has a volume of 4.6 cm</a:t>
            </a:r>
            <a:r>
              <a:rPr lang="en-US" sz="2400" baseline="30000" dirty="0" smtClean="0"/>
              <a:t>3</a:t>
            </a:r>
            <a:r>
              <a:rPr lang="en-US" sz="2400" dirty="0" smtClean="0"/>
              <a:t>.  If the density of galena is 7.5 g/cm</a:t>
            </a:r>
            <a:r>
              <a:rPr lang="en-US" sz="2400" baseline="30000" dirty="0" smtClean="0"/>
              <a:t>3</a:t>
            </a:r>
            <a:r>
              <a:rPr lang="en-US" sz="2400" dirty="0" smtClean="0"/>
              <a:t>, what is the mass in kg of that piece of galena?</a:t>
            </a:r>
          </a:p>
          <a:p>
            <a:pPr marL="609600" indent="-609600" eaLnBrk="1" hangingPunct="1">
              <a:lnSpc>
                <a:spcPct val="90000"/>
              </a:lnSpc>
              <a:buFontTx/>
              <a:buAutoNum type="arabicParenR" startAt="23"/>
            </a:pPr>
            <a:endParaRPr lang="en-US" sz="2400" dirty="0" smtClean="0"/>
          </a:p>
        </p:txBody>
      </p:sp>
      <p:sp>
        <p:nvSpPr>
          <p:cNvPr id="64514" name="Rectangle 2"/>
          <p:cNvSpPr>
            <a:spLocks noGrp="1" noChangeArrowheads="1"/>
          </p:cNvSpPr>
          <p:nvPr>
            <p:ph type="title"/>
          </p:nvPr>
        </p:nvSpPr>
        <p:spPr>
          <a:xfrm>
            <a:off x="995363" y="76200"/>
            <a:ext cx="7386637" cy="715963"/>
          </a:xfrm>
        </p:spPr>
        <p:txBody>
          <a:bodyPr/>
          <a:lstStyle/>
          <a:p>
            <a:pPr algn="ctr" eaLnBrk="1" hangingPunct="1"/>
            <a:r>
              <a:rPr lang="en-US" sz="3200" u="sng" smtClean="0"/>
              <a:t>Density Example Problems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381000" y="685800"/>
            <a:ext cx="8229600" cy="5486400"/>
          </a:xfrm>
        </p:spPr>
        <p:txBody>
          <a:bodyPr/>
          <a:lstStyle/>
          <a:p>
            <a:pPr marL="533400" indent="-533400" eaLnBrk="1" hangingPunct="1">
              <a:lnSpc>
                <a:spcPct val="80000"/>
              </a:lnSpc>
              <a:buFontTx/>
              <a:buNone/>
            </a:pPr>
            <a:r>
              <a:rPr lang="en-US" sz="1600" dirty="0" smtClean="0"/>
              <a:t>1. </a:t>
            </a:r>
            <a:r>
              <a:rPr lang="en-US" sz="1600" dirty="0" smtClean="0"/>
              <a:t> </a:t>
            </a:r>
            <a:r>
              <a:rPr lang="en-US" sz="1600" dirty="0" smtClean="0"/>
              <a:t>Consider the following compounds and their densities.</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pPr marL="533400" indent="-533400" eaLnBrk="1" hangingPunct="1">
              <a:lnSpc>
                <a:spcPct val="80000"/>
              </a:lnSpc>
              <a:buFontTx/>
              <a:buNone/>
            </a:pPr>
            <a:endParaRPr lang="en-US" sz="1600" dirty="0" smtClean="0"/>
          </a:p>
          <a:p>
            <a:pPr marL="533400" indent="-533400" eaLnBrk="1" hangingPunct="1">
              <a:lnSpc>
                <a:spcPct val="80000"/>
              </a:lnSpc>
              <a:buFontTx/>
              <a:buNone/>
            </a:pPr>
            <a:r>
              <a:rPr lang="en-US" sz="1600" dirty="0" smtClean="0"/>
              <a:t>	You create a column of the liquids in a glass cylinder with the most dense material on the bottom layer and the least dense on the top.  You do not allow the liquids to mix.</a:t>
            </a:r>
          </a:p>
          <a:p>
            <a:pPr marL="914400" lvl="1" indent="-457200" eaLnBrk="1" hangingPunct="1">
              <a:lnSpc>
                <a:spcPct val="80000"/>
              </a:lnSpc>
              <a:buFontTx/>
              <a:buAutoNum type="alphaLcPeriod"/>
            </a:pPr>
            <a:r>
              <a:rPr lang="en-US" sz="1600" dirty="0" smtClean="0"/>
              <a:t>First you drop a plastic bead that has a density of 0.24 g/cm</a:t>
            </a:r>
            <a:r>
              <a:rPr lang="en-US" sz="1600" baseline="30000" dirty="0" smtClean="0"/>
              <a:t>3</a:t>
            </a:r>
            <a:r>
              <a:rPr lang="en-US" sz="1600" dirty="0" smtClean="0"/>
              <a:t> in the column.  What do you expect to observe?</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pPr marL="914400" lvl="1" indent="-457200" eaLnBrk="1" hangingPunct="1">
              <a:lnSpc>
                <a:spcPct val="80000"/>
              </a:lnSpc>
              <a:buFontTx/>
              <a:buAutoNum type="alphaLcPeriod"/>
            </a:pPr>
            <a:r>
              <a:rPr lang="en-US" sz="1600" dirty="0" smtClean="0"/>
              <a:t>Next you drop a different plastic bead that has a volume of 0.043 mL and a mass of 3.92x10</a:t>
            </a:r>
            <a:r>
              <a:rPr lang="en-US" sz="1600" baseline="30000" dirty="0" smtClean="0"/>
              <a:t>-2</a:t>
            </a:r>
            <a:r>
              <a:rPr lang="en-US" sz="1600" dirty="0" smtClean="0"/>
              <a:t> g into the column.  What do you expect to observe in this case?</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pPr marL="914400" lvl="1" indent="-457200" eaLnBrk="1" hangingPunct="1">
              <a:lnSpc>
                <a:spcPct val="80000"/>
              </a:lnSpc>
              <a:buFontTx/>
              <a:buAutoNum type="alphaLcPeriod"/>
            </a:pPr>
            <a:r>
              <a:rPr lang="en-US" sz="1600" dirty="0" smtClean="0"/>
              <a:t>You drop another bead into the column and observe that it makes it all the way to the bottom of the column.  What can you conclude about the density of this bead?</a:t>
            </a:r>
          </a:p>
        </p:txBody>
      </p:sp>
      <p:sp>
        <p:nvSpPr>
          <p:cNvPr id="65538" name="Rectangle 2"/>
          <p:cNvSpPr>
            <a:spLocks noGrp="1" noChangeArrowheads="1"/>
          </p:cNvSpPr>
          <p:nvPr>
            <p:ph type="title"/>
          </p:nvPr>
        </p:nvSpPr>
        <p:spPr>
          <a:xfrm>
            <a:off x="990600" y="76200"/>
            <a:ext cx="7467600" cy="639763"/>
          </a:xfrm>
        </p:spPr>
        <p:txBody>
          <a:bodyPr>
            <a:normAutofit fontScale="90000"/>
          </a:bodyPr>
          <a:lstStyle/>
          <a:p>
            <a:pPr algn="ctr" eaLnBrk="1" hangingPunct="1"/>
            <a:r>
              <a:rPr lang="en-US" sz="4000" u="sng" dirty="0" smtClean="0"/>
              <a:t>Density </a:t>
            </a:r>
            <a:r>
              <a:rPr lang="en-US" sz="4000" u="sng" dirty="0" smtClean="0"/>
              <a:t>Lab Question</a:t>
            </a:r>
            <a:endParaRPr lang="en-US" sz="4000" u="sng" dirty="0" smtClean="0"/>
          </a:p>
        </p:txBody>
      </p:sp>
      <p:graphicFrame>
        <p:nvGraphicFramePr>
          <p:cNvPr id="248858" name="Group 26"/>
          <p:cNvGraphicFramePr>
            <a:graphicFrameLocks noGrp="1"/>
          </p:cNvGraphicFramePr>
          <p:nvPr>
            <p:extLst>
              <p:ext uri="{D42A27DB-BD31-4B8C-83A1-F6EECF244321}">
                <p14:modId xmlns:p14="http://schemas.microsoft.com/office/powerpoint/2010/main" val="3501092913"/>
              </p:ext>
            </p:extLst>
          </p:nvPr>
        </p:nvGraphicFramePr>
        <p:xfrm>
          <a:off x="1676400" y="990600"/>
          <a:ext cx="5334000" cy="965201"/>
        </p:xfrm>
        <a:graphic>
          <a:graphicData uri="http://schemas.openxmlformats.org/drawingml/2006/table">
            <a:tbl>
              <a:tblPr/>
              <a:tblGrid>
                <a:gridCol w="1333500"/>
                <a:gridCol w="1333500"/>
                <a:gridCol w="1333500"/>
                <a:gridCol w="1333500"/>
              </a:tblGrid>
              <a:tr h="322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Substance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Density (g/mL)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Substance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Density (g/mL)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Isopropyl alcohol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0.785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Toluene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n-Butyl alcohol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Ethylene glycol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1.114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09600" y="1295400"/>
            <a:ext cx="8001000" cy="4724400"/>
          </a:xfrm>
        </p:spPr>
        <p:txBody>
          <a:bodyPr/>
          <a:lstStyle/>
          <a:p>
            <a:pPr eaLnBrk="1" hangingPunct="1"/>
            <a:r>
              <a:rPr lang="en-US" dirty="0" smtClean="0"/>
              <a:t>Provides controlled conditions in which scientific research, experiments, and measurement may be performed.</a:t>
            </a:r>
          </a:p>
          <a:p>
            <a:pPr eaLnBrk="1" hangingPunct="1"/>
            <a:r>
              <a:rPr lang="en-US" dirty="0" smtClean="0"/>
              <a:t>Experiments allow the investigation of observed phenomenon and scientific discovery.</a:t>
            </a:r>
          </a:p>
          <a:p>
            <a:pPr eaLnBrk="1" hangingPunct="1"/>
            <a:r>
              <a:rPr lang="en-US" dirty="0" smtClean="0"/>
              <a:t>Knowledge of proper equipment use and safety rules is required before entering lab.</a:t>
            </a:r>
          </a:p>
          <a:p>
            <a:pPr eaLnBrk="1" hangingPunct="1"/>
            <a:endParaRPr lang="en-US" dirty="0" smtClean="0"/>
          </a:p>
          <a:p>
            <a:pPr eaLnBrk="1" hangingPunct="1">
              <a:buFontTx/>
              <a:buNone/>
            </a:pPr>
            <a:endParaRPr lang="en-US" dirty="0" smtClean="0"/>
          </a:p>
        </p:txBody>
      </p:sp>
      <p:sp>
        <p:nvSpPr>
          <p:cNvPr id="10242" name="Rectangle 2"/>
          <p:cNvSpPr>
            <a:spLocks noGrp="1" noChangeArrowheads="1"/>
          </p:cNvSpPr>
          <p:nvPr>
            <p:ph type="title"/>
          </p:nvPr>
        </p:nvSpPr>
        <p:spPr>
          <a:xfrm>
            <a:off x="609600" y="152400"/>
            <a:ext cx="7696200" cy="1143000"/>
          </a:xfrm>
        </p:spPr>
        <p:txBody>
          <a:bodyPr/>
          <a:lstStyle/>
          <a:p>
            <a:pPr eaLnBrk="1" hangingPunct="1"/>
            <a:r>
              <a:rPr lang="en-US" u="sng" dirty="0" smtClean="0"/>
              <a:t>Laboratory</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904875" y="1828800"/>
            <a:ext cx="7334250" cy="4552950"/>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66563" name="Rectangle 3"/>
          <p:cNvSpPr>
            <a:spLocks noGrp="1" noChangeArrowheads="1"/>
          </p:cNvSpPr>
          <p:nvPr>
            <p:ph type="title"/>
          </p:nvPr>
        </p:nvSpPr>
        <p:spPr/>
        <p:txBody>
          <a:bodyPr/>
          <a:lstStyle/>
          <a:p>
            <a:pPr eaLnBrk="1" hangingPunct="1"/>
            <a:r>
              <a:rPr lang="en-US" sz="2800" smtClean="0"/>
              <a:t>Which liquid has the highest density?</a:t>
            </a:r>
          </a:p>
        </p:txBody>
      </p:sp>
      <p:grpSp>
        <p:nvGrpSpPr>
          <p:cNvPr id="66564" name="Group 4"/>
          <p:cNvGrpSpPr>
            <a:grpSpLocks/>
          </p:cNvGrpSpPr>
          <p:nvPr/>
        </p:nvGrpSpPr>
        <p:grpSpPr bwMode="auto">
          <a:xfrm>
            <a:off x="6513513" y="2152650"/>
            <a:ext cx="930275" cy="3776663"/>
            <a:chOff x="4103" y="1356"/>
            <a:chExt cx="586" cy="2379"/>
          </a:xfrm>
        </p:grpSpPr>
        <p:sp>
          <p:nvSpPr>
            <p:cNvPr id="66595" name="Freeform 5"/>
            <p:cNvSpPr>
              <a:spLocks/>
            </p:cNvSpPr>
            <p:nvPr/>
          </p:nvSpPr>
          <p:spPr bwMode="auto">
            <a:xfrm>
              <a:off x="4103" y="1560"/>
              <a:ext cx="555" cy="1616"/>
            </a:xfrm>
            <a:custGeom>
              <a:avLst/>
              <a:gdLst>
                <a:gd name="T0" fmla="*/ 0 w 555"/>
                <a:gd name="T1" fmla="*/ 18 h 1616"/>
                <a:gd name="T2" fmla="*/ 474 w 555"/>
                <a:gd name="T3" fmla="*/ 0 h 1616"/>
                <a:gd name="T4" fmla="*/ 555 w 555"/>
                <a:gd name="T5" fmla="*/ 1613 h 1616"/>
                <a:gd name="T6" fmla="*/ 85 w 555"/>
                <a:gd name="T7" fmla="*/ 1616 h 1616"/>
                <a:gd name="T8" fmla="*/ 0 w 555"/>
                <a:gd name="T9" fmla="*/ 18 h 16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5" h="1616">
                  <a:moveTo>
                    <a:pt x="0" y="18"/>
                  </a:moveTo>
                  <a:lnTo>
                    <a:pt x="474" y="0"/>
                  </a:lnTo>
                  <a:lnTo>
                    <a:pt x="555" y="1613"/>
                  </a:lnTo>
                  <a:lnTo>
                    <a:pt x="85" y="1616"/>
                  </a:lnTo>
                  <a:lnTo>
                    <a:pt x="0" y="18"/>
                  </a:lnTo>
                  <a:close/>
                </a:path>
              </a:pathLst>
            </a:custGeom>
            <a:solidFill>
              <a:srgbClr val="66FF66"/>
            </a:solidFill>
            <a:ln w="317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66596" name="Freeform 6"/>
            <p:cNvSpPr>
              <a:spLocks/>
            </p:cNvSpPr>
            <p:nvPr/>
          </p:nvSpPr>
          <p:spPr bwMode="auto">
            <a:xfrm>
              <a:off x="4187" y="3173"/>
              <a:ext cx="492" cy="325"/>
            </a:xfrm>
            <a:custGeom>
              <a:avLst/>
              <a:gdLst>
                <a:gd name="T0" fmla="*/ 0 w 492"/>
                <a:gd name="T1" fmla="*/ 0 h 325"/>
                <a:gd name="T2" fmla="*/ 474 w 492"/>
                <a:gd name="T3" fmla="*/ 0 h 325"/>
                <a:gd name="T4" fmla="*/ 492 w 492"/>
                <a:gd name="T5" fmla="*/ 325 h 325"/>
                <a:gd name="T6" fmla="*/ 19 w 492"/>
                <a:gd name="T7" fmla="*/ 324 h 325"/>
                <a:gd name="T8" fmla="*/ 0 w 492"/>
                <a:gd name="T9" fmla="*/ 0 h 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2" h="325">
                  <a:moveTo>
                    <a:pt x="0" y="0"/>
                  </a:moveTo>
                  <a:lnTo>
                    <a:pt x="474" y="0"/>
                  </a:lnTo>
                  <a:lnTo>
                    <a:pt x="492" y="325"/>
                  </a:lnTo>
                  <a:lnTo>
                    <a:pt x="19" y="324"/>
                  </a:lnTo>
                  <a:lnTo>
                    <a:pt x="0" y="0"/>
                  </a:lnTo>
                  <a:close/>
                </a:path>
              </a:pathLst>
            </a:custGeom>
            <a:solidFill>
              <a:srgbClr val="FF6600"/>
            </a:solidFill>
            <a:ln w="317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66597" name="Freeform 7"/>
            <p:cNvSpPr>
              <a:spLocks/>
            </p:cNvSpPr>
            <p:nvPr/>
          </p:nvSpPr>
          <p:spPr bwMode="auto">
            <a:xfrm>
              <a:off x="4206" y="3497"/>
              <a:ext cx="483" cy="237"/>
            </a:xfrm>
            <a:custGeom>
              <a:avLst/>
              <a:gdLst>
                <a:gd name="T0" fmla="*/ 0 w 483"/>
                <a:gd name="T1" fmla="*/ 0 h 237"/>
                <a:gd name="T2" fmla="*/ 473 w 483"/>
                <a:gd name="T3" fmla="*/ 0 h 237"/>
                <a:gd name="T4" fmla="*/ 483 w 483"/>
                <a:gd name="T5" fmla="*/ 162 h 237"/>
                <a:gd name="T6" fmla="*/ 467 w 483"/>
                <a:gd name="T7" fmla="*/ 184 h 237"/>
                <a:gd name="T8" fmla="*/ 437 w 483"/>
                <a:gd name="T9" fmla="*/ 199 h 237"/>
                <a:gd name="T10" fmla="*/ 402 w 483"/>
                <a:gd name="T11" fmla="*/ 210 h 237"/>
                <a:gd name="T12" fmla="*/ 363 w 483"/>
                <a:gd name="T13" fmla="*/ 220 h 237"/>
                <a:gd name="T14" fmla="*/ 294 w 483"/>
                <a:gd name="T15" fmla="*/ 234 h 237"/>
                <a:gd name="T16" fmla="*/ 231 w 483"/>
                <a:gd name="T17" fmla="*/ 237 h 237"/>
                <a:gd name="T18" fmla="*/ 179 w 483"/>
                <a:gd name="T19" fmla="*/ 237 h 237"/>
                <a:gd name="T20" fmla="*/ 129 w 483"/>
                <a:gd name="T21" fmla="*/ 234 h 237"/>
                <a:gd name="T22" fmla="*/ 68 w 483"/>
                <a:gd name="T23" fmla="*/ 223 h 237"/>
                <a:gd name="T24" fmla="*/ 32 w 483"/>
                <a:gd name="T25" fmla="*/ 211 h 237"/>
                <a:gd name="T26" fmla="*/ 11 w 483"/>
                <a:gd name="T27" fmla="*/ 196 h 237"/>
                <a:gd name="T28" fmla="*/ 0 w 483"/>
                <a:gd name="T29" fmla="*/ 0 h 2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3" h="237">
                  <a:moveTo>
                    <a:pt x="0" y="0"/>
                  </a:moveTo>
                  <a:lnTo>
                    <a:pt x="473" y="0"/>
                  </a:lnTo>
                  <a:lnTo>
                    <a:pt x="483" y="162"/>
                  </a:lnTo>
                  <a:lnTo>
                    <a:pt x="467" y="184"/>
                  </a:lnTo>
                  <a:lnTo>
                    <a:pt x="437" y="199"/>
                  </a:lnTo>
                  <a:lnTo>
                    <a:pt x="402" y="210"/>
                  </a:lnTo>
                  <a:lnTo>
                    <a:pt x="363" y="220"/>
                  </a:lnTo>
                  <a:lnTo>
                    <a:pt x="294" y="234"/>
                  </a:lnTo>
                  <a:lnTo>
                    <a:pt x="231" y="237"/>
                  </a:lnTo>
                  <a:lnTo>
                    <a:pt x="179" y="237"/>
                  </a:lnTo>
                  <a:lnTo>
                    <a:pt x="129" y="234"/>
                  </a:lnTo>
                  <a:lnTo>
                    <a:pt x="68" y="223"/>
                  </a:lnTo>
                  <a:lnTo>
                    <a:pt x="32" y="211"/>
                  </a:lnTo>
                  <a:lnTo>
                    <a:pt x="11" y="196"/>
                  </a:lnTo>
                  <a:lnTo>
                    <a:pt x="0" y="0"/>
                  </a:lnTo>
                  <a:close/>
                </a:path>
              </a:pathLst>
            </a:custGeom>
            <a:solidFill>
              <a:srgbClr val="FFFF99"/>
            </a:solidFill>
            <a:ln w="317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grpSp>
          <p:nvGrpSpPr>
            <p:cNvPr id="66598" name="Group 8"/>
            <p:cNvGrpSpPr>
              <a:grpSpLocks/>
            </p:cNvGrpSpPr>
            <p:nvPr/>
          </p:nvGrpSpPr>
          <p:grpSpPr bwMode="auto">
            <a:xfrm rot="-184859">
              <a:off x="4144" y="1356"/>
              <a:ext cx="501" cy="2379"/>
              <a:chOff x="814" y="1520"/>
              <a:chExt cx="501" cy="2379"/>
            </a:xfrm>
          </p:grpSpPr>
          <p:sp>
            <p:nvSpPr>
              <p:cNvPr id="66599" name="AutoShape 9"/>
              <p:cNvSpPr>
                <a:spLocks noChangeArrowheads="1"/>
              </p:cNvSpPr>
              <p:nvPr/>
            </p:nvSpPr>
            <p:spPr bwMode="auto">
              <a:xfrm>
                <a:off x="825" y="1643"/>
                <a:ext cx="473" cy="2256"/>
              </a:xfrm>
              <a:prstGeom prst="can">
                <a:avLst>
                  <a:gd name="adj" fmla="val 27911"/>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66600" name="AutoShape 10"/>
              <p:cNvSpPr>
                <a:spLocks noChangeArrowheads="1"/>
              </p:cNvSpPr>
              <p:nvPr/>
            </p:nvSpPr>
            <p:spPr bwMode="auto">
              <a:xfrm>
                <a:off x="814" y="1634"/>
                <a:ext cx="501"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7 w 21600"/>
                  <a:gd name="T25" fmla="*/ 3189 h 21600"/>
                  <a:gd name="T26" fmla="*/ 18453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38" y="10800"/>
                    </a:moveTo>
                    <a:cubicBezTo>
                      <a:pt x="1638" y="15860"/>
                      <a:pt x="5740" y="19962"/>
                      <a:pt x="10800" y="19962"/>
                    </a:cubicBezTo>
                    <a:cubicBezTo>
                      <a:pt x="15860" y="19962"/>
                      <a:pt x="19962" y="15860"/>
                      <a:pt x="19962" y="10800"/>
                    </a:cubicBezTo>
                    <a:cubicBezTo>
                      <a:pt x="19962" y="5740"/>
                      <a:pt x="15860" y="1638"/>
                      <a:pt x="10800" y="1638"/>
                    </a:cubicBezTo>
                    <a:cubicBezTo>
                      <a:pt x="5740" y="1638"/>
                      <a:pt x="1638" y="5740"/>
                      <a:pt x="1638" y="10800"/>
                    </a:cubicBezTo>
                    <a:close/>
                  </a:path>
                </a:pathLst>
              </a:custGeom>
              <a:solidFill>
                <a:srgbClr val="C0C0C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66601" name="AutoShape 11"/>
              <p:cNvSpPr>
                <a:spLocks noChangeArrowheads="1"/>
              </p:cNvSpPr>
              <p:nvPr/>
            </p:nvSpPr>
            <p:spPr bwMode="auto">
              <a:xfrm>
                <a:off x="848" y="1520"/>
                <a:ext cx="436" cy="248"/>
              </a:xfrm>
              <a:prstGeom prst="can">
                <a:avLst>
                  <a:gd name="adj" fmla="val 42741"/>
                </a:avLst>
              </a:prstGeom>
              <a:solidFill>
                <a:srgbClr val="CD9B6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grpSp>
      </p:grpSp>
      <p:grpSp>
        <p:nvGrpSpPr>
          <p:cNvPr id="66565" name="Group 12"/>
          <p:cNvGrpSpPr>
            <a:grpSpLocks/>
          </p:cNvGrpSpPr>
          <p:nvPr/>
        </p:nvGrpSpPr>
        <p:grpSpPr bwMode="auto">
          <a:xfrm>
            <a:off x="3498850" y="2152650"/>
            <a:ext cx="795338" cy="3776663"/>
            <a:chOff x="2204" y="1356"/>
            <a:chExt cx="501" cy="2379"/>
          </a:xfrm>
        </p:grpSpPr>
        <p:sp>
          <p:nvSpPr>
            <p:cNvPr id="66587" name="Freeform 13"/>
            <p:cNvSpPr>
              <a:spLocks/>
            </p:cNvSpPr>
            <p:nvPr/>
          </p:nvSpPr>
          <p:spPr bwMode="auto">
            <a:xfrm>
              <a:off x="2214" y="1570"/>
              <a:ext cx="473" cy="904"/>
            </a:xfrm>
            <a:custGeom>
              <a:avLst/>
              <a:gdLst>
                <a:gd name="T0" fmla="*/ 0 w 473"/>
                <a:gd name="T1" fmla="*/ 0 h 904"/>
                <a:gd name="T2" fmla="*/ 473 w 473"/>
                <a:gd name="T3" fmla="*/ 12 h 904"/>
                <a:gd name="T4" fmla="*/ 473 w 473"/>
                <a:gd name="T5" fmla="*/ 904 h 904"/>
                <a:gd name="T6" fmla="*/ 0 w 473"/>
                <a:gd name="T7" fmla="*/ 904 h 904"/>
                <a:gd name="T8" fmla="*/ 0 w 473"/>
                <a:gd name="T9" fmla="*/ 0 h 9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3" h="904">
                  <a:moveTo>
                    <a:pt x="0" y="0"/>
                  </a:moveTo>
                  <a:lnTo>
                    <a:pt x="473" y="12"/>
                  </a:lnTo>
                  <a:lnTo>
                    <a:pt x="473" y="904"/>
                  </a:lnTo>
                  <a:lnTo>
                    <a:pt x="0" y="904"/>
                  </a:lnTo>
                  <a:lnTo>
                    <a:pt x="0" y="0"/>
                  </a:lnTo>
                  <a:close/>
                </a:path>
              </a:pathLst>
            </a:custGeom>
            <a:solidFill>
              <a:srgbClr val="CC99FF"/>
            </a:solidFill>
            <a:ln w="317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66588" name="Freeform 14"/>
            <p:cNvSpPr>
              <a:spLocks/>
            </p:cNvSpPr>
            <p:nvPr/>
          </p:nvSpPr>
          <p:spPr bwMode="auto">
            <a:xfrm>
              <a:off x="2214" y="3371"/>
              <a:ext cx="474" cy="364"/>
            </a:xfrm>
            <a:custGeom>
              <a:avLst/>
              <a:gdLst>
                <a:gd name="T0" fmla="*/ 2 w 474"/>
                <a:gd name="T1" fmla="*/ 0 h 364"/>
                <a:gd name="T2" fmla="*/ 473 w 474"/>
                <a:gd name="T3" fmla="*/ 1 h 364"/>
                <a:gd name="T4" fmla="*/ 474 w 474"/>
                <a:gd name="T5" fmla="*/ 306 h 364"/>
                <a:gd name="T6" fmla="*/ 465 w 474"/>
                <a:gd name="T7" fmla="*/ 315 h 364"/>
                <a:gd name="T8" fmla="*/ 452 w 474"/>
                <a:gd name="T9" fmla="*/ 325 h 364"/>
                <a:gd name="T10" fmla="*/ 435 w 474"/>
                <a:gd name="T11" fmla="*/ 331 h 364"/>
                <a:gd name="T12" fmla="*/ 411 w 474"/>
                <a:gd name="T13" fmla="*/ 343 h 364"/>
                <a:gd name="T14" fmla="*/ 380 w 474"/>
                <a:gd name="T15" fmla="*/ 349 h 364"/>
                <a:gd name="T16" fmla="*/ 347 w 474"/>
                <a:gd name="T17" fmla="*/ 355 h 364"/>
                <a:gd name="T18" fmla="*/ 312 w 474"/>
                <a:gd name="T19" fmla="*/ 361 h 364"/>
                <a:gd name="T20" fmla="*/ 272 w 474"/>
                <a:gd name="T21" fmla="*/ 363 h 364"/>
                <a:gd name="T22" fmla="*/ 228 w 474"/>
                <a:gd name="T23" fmla="*/ 364 h 364"/>
                <a:gd name="T24" fmla="*/ 182 w 474"/>
                <a:gd name="T25" fmla="*/ 361 h 364"/>
                <a:gd name="T26" fmla="*/ 140 w 474"/>
                <a:gd name="T27" fmla="*/ 358 h 364"/>
                <a:gd name="T28" fmla="*/ 99 w 474"/>
                <a:gd name="T29" fmla="*/ 351 h 364"/>
                <a:gd name="T30" fmla="*/ 65 w 474"/>
                <a:gd name="T31" fmla="*/ 342 h 364"/>
                <a:gd name="T32" fmla="*/ 32 w 474"/>
                <a:gd name="T33" fmla="*/ 330 h 364"/>
                <a:gd name="T34" fmla="*/ 12 w 474"/>
                <a:gd name="T35" fmla="*/ 319 h 364"/>
                <a:gd name="T36" fmla="*/ 0 w 474"/>
                <a:gd name="T37" fmla="*/ 306 h 364"/>
                <a:gd name="T38" fmla="*/ 2 w 474"/>
                <a:gd name="T39" fmla="*/ 0 h 3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4" h="364">
                  <a:moveTo>
                    <a:pt x="2" y="0"/>
                  </a:moveTo>
                  <a:lnTo>
                    <a:pt x="473" y="1"/>
                  </a:lnTo>
                  <a:lnTo>
                    <a:pt x="474" y="306"/>
                  </a:lnTo>
                  <a:lnTo>
                    <a:pt x="465" y="315"/>
                  </a:lnTo>
                  <a:lnTo>
                    <a:pt x="452" y="325"/>
                  </a:lnTo>
                  <a:lnTo>
                    <a:pt x="435" y="331"/>
                  </a:lnTo>
                  <a:lnTo>
                    <a:pt x="411" y="343"/>
                  </a:lnTo>
                  <a:lnTo>
                    <a:pt x="380" y="349"/>
                  </a:lnTo>
                  <a:lnTo>
                    <a:pt x="347" y="355"/>
                  </a:lnTo>
                  <a:lnTo>
                    <a:pt x="312" y="361"/>
                  </a:lnTo>
                  <a:lnTo>
                    <a:pt x="272" y="363"/>
                  </a:lnTo>
                  <a:lnTo>
                    <a:pt x="228" y="364"/>
                  </a:lnTo>
                  <a:lnTo>
                    <a:pt x="182" y="361"/>
                  </a:lnTo>
                  <a:lnTo>
                    <a:pt x="140" y="358"/>
                  </a:lnTo>
                  <a:lnTo>
                    <a:pt x="99" y="351"/>
                  </a:lnTo>
                  <a:lnTo>
                    <a:pt x="65" y="342"/>
                  </a:lnTo>
                  <a:lnTo>
                    <a:pt x="32" y="330"/>
                  </a:lnTo>
                  <a:lnTo>
                    <a:pt x="12" y="319"/>
                  </a:lnTo>
                  <a:lnTo>
                    <a:pt x="0" y="306"/>
                  </a:lnTo>
                  <a:lnTo>
                    <a:pt x="2" y="0"/>
                  </a:lnTo>
                  <a:close/>
                </a:path>
              </a:pathLst>
            </a:custGeom>
            <a:solidFill>
              <a:srgbClr val="FF6600"/>
            </a:solidFill>
            <a:ln w="317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66589" name="Freeform 15"/>
            <p:cNvSpPr>
              <a:spLocks/>
            </p:cNvSpPr>
            <p:nvPr/>
          </p:nvSpPr>
          <p:spPr bwMode="auto">
            <a:xfrm>
              <a:off x="2214" y="2476"/>
              <a:ext cx="474" cy="898"/>
            </a:xfrm>
            <a:custGeom>
              <a:avLst/>
              <a:gdLst>
                <a:gd name="T0" fmla="*/ 0 w 474"/>
                <a:gd name="T1" fmla="*/ 0 h 898"/>
                <a:gd name="T2" fmla="*/ 474 w 474"/>
                <a:gd name="T3" fmla="*/ 0 h 898"/>
                <a:gd name="T4" fmla="*/ 473 w 474"/>
                <a:gd name="T5" fmla="*/ 898 h 898"/>
                <a:gd name="T6" fmla="*/ 0 w 474"/>
                <a:gd name="T7" fmla="*/ 897 h 898"/>
                <a:gd name="T8" fmla="*/ 0 w 474"/>
                <a:gd name="T9" fmla="*/ 0 h 8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 h="898">
                  <a:moveTo>
                    <a:pt x="0" y="0"/>
                  </a:moveTo>
                  <a:lnTo>
                    <a:pt x="474" y="0"/>
                  </a:lnTo>
                  <a:lnTo>
                    <a:pt x="473" y="898"/>
                  </a:lnTo>
                  <a:lnTo>
                    <a:pt x="0" y="897"/>
                  </a:lnTo>
                  <a:lnTo>
                    <a:pt x="0" y="0"/>
                  </a:lnTo>
                  <a:close/>
                </a:path>
              </a:pathLst>
            </a:custGeom>
            <a:solidFill>
              <a:srgbClr val="66FF66"/>
            </a:solidFill>
            <a:ln w="317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grpSp>
          <p:nvGrpSpPr>
            <p:cNvPr id="66590" name="Group 16"/>
            <p:cNvGrpSpPr>
              <a:grpSpLocks/>
            </p:cNvGrpSpPr>
            <p:nvPr/>
          </p:nvGrpSpPr>
          <p:grpSpPr bwMode="auto">
            <a:xfrm>
              <a:off x="2204" y="1356"/>
              <a:ext cx="501" cy="2379"/>
              <a:chOff x="814" y="1520"/>
              <a:chExt cx="501" cy="2379"/>
            </a:xfrm>
          </p:grpSpPr>
          <p:sp>
            <p:nvSpPr>
              <p:cNvPr id="66592" name="AutoShape 17"/>
              <p:cNvSpPr>
                <a:spLocks noChangeArrowheads="1"/>
              </p:cNvSpPr>
              <p:nvPr/>
            </p:nvSpPr>
            <p:spPr bwMode="auto">
              <a:xfrm>
                <a:off x="825" y="1643"/>
                <a:ext cx="473" cy="2256"/>
              </a:xfrm>
              <a:prstGeom prst="can">
                <a:avLst>
                  <a:gd name="adj" fmla="val 27911"/>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66593" name="AutoShape 18"/>
              <p:cNvSpPr>
                <a:spLocks noChangeArrowheads="1"/>
              </p:cNvSpPr>
              <p:nvPr/>
            </p:nvSpPr>
            <p:spPr bwMode="auto">
              <a:xfrm>
                <a:off x="814" y="1634"/>
                <a:ext cx="501"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7 w 21600"/>
                  <a:gd name="T25" fmla="*/ 3189 h 21600"/>
                  <a:gd name="T26" fmla="*/ 18453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38" y="10800"/>
                    </a:moveTo>
                    <a:cubicBezTo>
                      <a:pt x="1638" y="15860"/>
                      <a:pt x="5740" y="19962"/>
                      <a:pt x="10800" y="19962"/>
                    </a:cubicBezTo>
                    <a:cubicBezTo>
                      <a:pt x="15860" y="19962"/>
                      <a:pt x="19962" y="15860"/>
                      <a:pt x="19962" y="10800"/>
                    </a:cubicBezTo>
                    <a:cubicBezTo>
                      <a:pt x="19962" y="5740"/>
                      <a:pt x="15860" y="1638"/>
                      <a:pt x="10800" y="1638"/>
                    </a:cubicBezTo>
                    <a:cubicBezTo>
                      <a:pt x="5740" y="1638"/>
                      <a:pt x="1638" y="5740"/>
                      <a:pt x="1638" y="10800"/>
                    </a:cubicBezTo>
                    <a:close/>
                  </a:path>
                </a:pathLst>
              </a:custGeom>
              <a:solidFill>
                <a:srgbClr val="C0C0C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66594" name="AutoShape 19"/>
              <p:cNvSpPr>
                <a:spLocks noChangeArrowheads="1"/>
              </p:cNvSpPr>
              <p:nvPr/>
            </p:nvSpPr>
            <p:spPr bwMode="auto">
              <a:xfrm>
                <a:off x="848" y="1520"/>
                <a:ext cx="436" cy="248"/>
              </a:xfrm>
              <a:prstGeom prst="can">
                <a:avLst>
                  <a:gd name="adj" fmla="val 42741"/>
                </a:avLst>
              </a:prstGeom>
              <a:solidFill>
                <a:srgbClr val="CD9B6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grpSp>
        <p:sp>
          <p:nvSpPr>
            <p:cNvPr id="66591" name="Text Box 20"/>
            <p:cNvSpPr txBox="1">
              <a:spLocks noChangeArrowheads="1"/>
            </p:cNvSpPr>
            <p:nvPr/>
          </p:nvSpPr>
          <p:spPr bwMode="auto">
            <a:xfrm>
              <a:off x="2364" y="3444"/>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b="1" i="1" u="none">
                  <a:solidFill>
                    <a:schemeClr val="bg1"/>
                  </a:solidFill>
                </a:rPr>
                <a:t>5</a:t>
              </a:r>
            </a:p>
          </p:txBody>
        </p:sp>
      </p:grpSp>
      <p:grpSp>
        <p:nvGrpSpPr>
          <p:cNvPr id="66566" name="Group 21"/>
          <p:cNvGrpSpPr>
            <a:grpSpLocks/>
          </p:cNvGrpSpPr>
          <p:nvPr/>
        </p:nvGrpSpPr>
        <p:grpSpPr bwMode="auto">
          <a:xfrm>
            <a:off x="1771650" y="2159000"/>
            <a:ext cx="962025" cy="3776663"/>
            <a:chOff x="1116" y="1360"/>
            <a:chExt cx="606" cy="2379"/>
          </a:xfrm>
        </p:grpSpPr>
        <p:sp>
          <p:nvSpPr>
            <p:cNvPr id="66577" name="Freeform 22"/>
            <p:cNvSpPr>
              <a:spLocks/>
            </p:cNvSpPr>
            <p:nvPr/>
          </p:nvSpPr>
          <p:spPr bwMode="auto">
            <a:xfrm>
              <a:off x="1116" y="1565"/>
              <a:ext cx="560" cy="1432"/>
            </a:xfrm>
            <a:custGeom>
              <a:avLst/>
              <a:gdLst>
                <a:gd name="T0" fmla="*/ 0 w 560"/>
                <a:gd name="T1" fmla="*/ 22 h 1432"/>
                <a:gd name="T2" fmla="*/ 87 w 560"/>
                <a:gd name="T3" fmla="*/ 1431 h 1432"/>
                <a:gd name="T4" fmla="*/ 560 w 560"/>
                <a:gd name="T5" fmla="*/ 1432 h 1432"/>
                <a:gd name="T6" fmla="*/ 473 w 560"/>
                <a:gd name="T7" fmla="*/ 0 h 1432"/>
                <a:gd name="T8" fmla="*/ 420 w 560"/>
                <a:gd name="T9" fmla="*/ 25 h 1432"/>
                <a:gd name="T10" fmla="*/ 353 w 560"/>
                <a:gd name="T11" fmla="*/ 43 h 1432"/>
                <a:gd name="T12" fmla="*/ 269 w 560"/>
                <a:gd name="T13" fmla="*/ 57 h 1432"/>
                <a:gd name="T14" fmla="*/ 186 w 560"/>
                <a:gd name="T15" fmla="*/ 61 h 1432"/>
                <a:gd name="T16" fmla="*/ 141 w 560"/>
                <a:gd name="T17" fmla="*/ 57 h 1432"/>
                <a:gd name="T18" fmla="*/ 98 w 560"/>
                <a:gd name="T19" fmla="*/ 51 h 1432"/>
                <a:gd name="T20" fmla="*/ 45 w 560"/>
                <a:gd name="T21" fmla="*/ 40 h 1432"/>
                <a:gd name="T22" fmla="*/ 0 w 560"/>
                <a:gd name="T23" fmla="*/ 22 h 1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0" h="1432">
                  <a:moveTo>
                    <a:pt x="0" y="22"/>
                  </a:moveTo>
                  <a:lnTo>
                    <a:pt x="87" y="1431"/>
                  </a:lnTo>
                  <a:lnTo>
                    <a:pt x="560" y="1432"/>
                  </a:lnTo>
                  <a:lnTo>
                    <a:pt x="473" y="0"/>
                  </a:lnTo>
                  <a:lnTo>
                    <a:pt x="420" y="25"/>
                  </a:lnTo>
                  <a:lnTo>
                    <a:pt x="353" y="43"/>
                  </a:lnTo>
                  <a:lnTo>
                    <a:pt x="269" y="57"/>
                  </a:lnTo>
                  <a:lnTo>
                    <a:pt x="186" y="61"/>
                  </a:lnTo>
                  <a:lnTo>
                    <a:pt x="141" y="57"/>
                  </a:lnTo>
                  <a:lnTo>
                    <a:pt x="98" y="51"/>
                  </a:lnTo>
                  <a:lnTo>
                    <a:pt x="45" y="40"/>
                  </a:lnTo>
                  <a:lnTo>
                    <a:pt x="0" y="22"/>
                  </a:lnTo>
                  <a:close/>
                </a:path>
              </a:pathLst>
            </a:custGeom>
            <a:solidFill>
              <a:srgbClr val="CC99FF"/>
            </a:solidFill>
            <a:ln w="317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66578" name="Freeform 23"/>
            <p:cNvSpPr>
              <a:spLocks/>
            </p:cNvSpPr>
            <p:nvPr/>
          </p:nvSpPr>
          <p:spPr bwMode="auto">
            <a:xfrm>
              <a:off x="1206" y="2997"/>
              <a:ext cx="491" cy="272"/>
            </a:xfrm>
            <a:custGeom>
              <a:avLst/>
              <a:gdLst>
                <a:gd name="T0" fmla="*/ 0 w 491"/>
                <a:gd name="T1" fmla="*/ 0 h 272"/>
                <a:gd name="T2" fmla="*/ 474 w 491"/>
                <a:gd name="T3" fmla="*/ 0 h 272"/>
                <a:gd name="T4" fmla="*/ 491 w 491"/>
                <a:gd name="T5" fmla="*/ 272 h 272"/>
                <a:gd name="T6" fmla="*/ 15 w 491"/>
                <a:gd name="T7" fmla="*/ 272 h 272"/>
                <a:gd name="T8" fmla="*/ 0 w 491"/>
                <a:gd name="T9" fmla="*/ 0 h 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272">
                  <a:moveTo>
                    <a:pt x="0" y="0"/>
                  </a:moveTo>
                  <a:lnTo>
                    <a:pt x="474" y="0"/>
                  </a:lnTo>
                  <a:lnTo>
                    <a:pt x="491" y="272"/>
                  </a:lnTo>
                  <a:lnTo>
                    <a:pt x="15" y="272"/>
                  </a:lnTo>
                  <a:lnTo>
                    <a:pt x="0" y="0"/>
                  </a:lnTo>
                  <a:close/>
                </a:path>
              </a:pathLst>
            </a:custGeom>
            <a:solidFill>
              <a:srgbClr val="66FF66"/>
            </a:solidFill>
            <a:ln w="317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66579" name="Freeform 24"/>
            <p:cNvSpPr>
              <a:spLocks/>
            </p:cNvSpPr>
            <p:nvPr/>
          </p:nvSpPr>
          <p:spPr bwMode="auto">
            <a:xfrm>
              <a:off x="1223" y="3269"/>
              <a:ext cx="499" cy="469"/>
            </a:xfrm>
            <a:custGeom>
              <a:avLst/>
              <a:gdLst>
                <a:gd name="T0" fmla="*/ 0 w 499"/>
                <a:gd name="T1" fmla="*/ 0 h 469"/>
                <a:gd name="T2" fmla="*/ 474 w 499"/>
                <a:gd name="T3" fmla="*/ 0 h 469"/>
                <a:gd name="T4" fmla="*/ 499 w 499"/>
                <a:gd name="T5" fmla="*/ 394 h 469"/>
                <a:gd name="T6" fmla="*/ 481 w 499"/>
                <a:gd name="T7" fmla="*/ 418 h 469"/>
                <a:gd name="T8" fmla="*/ 451 w 499"/>
                <a:gd name="T9" fmla="*/ 430 h 469"/>
                <a:gd name="T10" fmla="*/ 412 w 499"/>
                <a:gd name="T11" fmla="*/ 444 h 469"/>
                <a:gd name="T12" fmla="*/ 366 w 499"/>
                <a:gd name="T13" fmla="*/ 453 h 469"/>
                <a:gd name="T14" fmla="*/ 316 w 499"/>
                <a:gd name="T15" fmla="*/ 463 h 469"/>
                <a:gd name="T16" fmla="*/ 253 w 499"/>
                <a:gd name="T17" fmla="*/ 469 h 469"/>
                <a:gd name="T18" fmla="*/ 187 w 499"/>
                <a:gd name="T19" fmla="*/ 469 h 469"/>
                <a:gd name="T20" fmla="*/ 133 w 499"/>
                <a:gd name="T21" fmla="*/ 465 h 469"/>
                <a:gd name="T22" fmla="*/ 82 w 499"/>
                <a:gd name="T23" fmla="*/ 457 h 469"/>
                <a:gd name="T24" fmla="*/ 42 w 499"/>
                <a:gd name="T25" fmla="*/ 439 h 469"/>
                <a:gd name="T26" fmla="*/ 27 w 499"/>
                <a:gd name="T27" fmla="*/ 429 h 469"/>
                <a:gd name="T28" fmla="*/ 0 w 499"/>
                <a:gd name="T29" fmla="*/ 0 h 4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9" h="469">
                  <a:moveTo>
                    <a:pt x="0" y="0"/>
                  </a:moveTo>
                  <a:lnTo>
                    <a:pt x="474" y="0"/>
                  </a:lnTo>
                  <a:lnTo>
                    <a:pt x="499" y="394"/>
                  </a:lnTo>
                  <a:lnTo>
                    <a:pt x="481" y="418"/>
                  </a:lnTo>
                  <a:lnTo>
                    <a:pt x="451" y="430"/>
                  </a:lnTo>
                  <a:lnTo>
                    <a:pt x="412" y="444"/>
                  </a:lnTo>
                  <a:lnTo>
                    <a:pt x="366" y="453"/>
                  </a:lnTo>
                  <a:lnTo>
                    <a:pt x="316" y="463"/>
                  </a:lnTo>
                  <a:lnTo>
                    <a:pt x="253" y="469"/>
                  </a:lnTo>
                  <a:lnTo>
                    <a:pt x="187" y="469"/>
                  </a:lnTo>
                  <a:lnTo>
                    <a:pt x="133" y="465"/>
                  </a:lnTo>
                  <a:lnTo>
                    <a:pt x="82" y="457"/>
                  </a:lnTo>
                  <a:lnTo>
                    <a:pt x="42" y="439"/>
                  </a:lnTo>
                  <a:lnTo>
                    <a:pt x="27" y="429"/>
                  </a:lnTo>
                  <a:lnTo>
                    <a:pt x="0" y="0"/>
                  </a:lnTo>
                  <a:close/>
                </a:path>
              </a:pathLst>
            </a:custGeom>
            <a:solidFill>
              <a:srgbClr val="FFFF99"/>
            </a:solidFill>
            <a:ln w="317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grpSp>
          <p:nvGrpSpPr>
            <p:cNvPr id="66580" name="Group 25"/>
            <p:cNvGrpSpPr>
              <a:grpSpLocks/>
            </p:cNvGrpSpPr>
            <p:nvPr/>
          </p:nvGrpSpPr>
          <p:grpSpPr bwMode="auto">
            <a:xfrm rot="-216736">
              <a:off x="1168" y="1360"/>
              <a:ext cx="501" cy="2379"/>
              <a:chOff x="814" y="1520"/>
              <a:chExt cx="501" cy="2379"/>
            </a:xfrm>
          </p:grpSpPr>
          <p:sp>
            <p:nvSpPr>
              <p:cNvPr id="66584" name="AutoShape 26"/>
              <p:cNvSpPr>
                <a:spLocks noChangeArrowheads="1"/>
              </p:cNvSpPr>
              <p:nvPr/>
            </p:nvSpPr>
            <p:spPr bwMode="auto">
              <a:xfrm>
                <a:off x="825" y="1643"/>
                <a:ext cx="473" cy="2256"/>
              </a:xfrm>
              <a:prstGeom prst="can">
                <a:avLst>
                  <a:gd name="adj" fmla="val 27911"/>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66585" name="AutoShape 27"/>
              <p:cNvSpPr>
                <a:spLocks noChangeArrowheads="1"/>
              </p:cNvSpPr>
              <p:nvPr/>
            </p:nvSpPr>
            <p:spPr bwMode="auto">
              <a:xfrm>
                <a:off x="814" y="1634"/>
                <a:ext cx="501"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7 w 21600"/>
                  <a:gd name="T25" fmla="*/ 3189 h 21600"/>
                  <a:gd name="T26" fmla="*/ 18453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38" y="10800"/>
                    </a:moveTo>
                    <a:cubicBezTo>
                      <a:pt x="1638" y="15860"/>
                      <a:pt x="5740" y="19962"/>
                      <a:pt x="10800" y="19962"/>
                    </a:cubicBezTo>
                    <a:cubicBezTo>
                      <a:pt x="15860" y="19962"/>
                      <a:pt x="19962" y="15860"/>
                      <a:pt x="19962" y="10800"/>
                    </a:cubicBezTo>
                    <a:cubicBezTo>
                      <a:pt x="19962" y="5740"/>
                      <a:pt x="15860" y="1638"/>
                      <a:pt x="10800" y="1638"/>
                    </a:cubicBezTo>
                    <a:cubicBezTo>
                      <a:pt x="5740" y="1638"/>
                      <a:pt x="1638" y="5740"/>
                      <a:pt x="1638" y="10800"/>
                    </a:cubicBezTo>
                    <a:close/>
                  </a:path>
                </a:pathLst>
              </a:custGeom>
              <a:solidFill>
                <a:srgbClr val="C0C0C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66586" name="AutoShape 28"/>
              <p:cNvSpPr>
                <a:spLocks noChangeArrowheads="1"/>
              </p:cNvSpPr>
              <p:nvPr/>
            </p:nvSpPr>
            <p:spPr bwMode="auto">
              <a:xfrm>
                <a:off x="848" y="1520"/>
                <a:ext cx="436" cy="248"/>
              </a:xfrm>
              <a:prstGeom prst="can">
                <a:avLst>
                  <a:gd name="adj" fmla="val 42741"/>
                </a:avLst>
              </a:prstGeom>
              <a:solidFill>
                <a:srgbClr val="CD9B6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grpSp>
        <p:sp>
          <p:nvSpPr>
            <p:cNvPr id="66581" name="Text Box 29"/>
            <p:cNvSpPr txBox="1">
              <a:spLocks noChangeArrowheads="1"/>
            </p:cNvSpPr>
            <p:nvPr/>
          </p:nvSpPr>
          <p:spPr bwMode="auto">
            <a:xfrm>
              <a:off x="1378" y="3402"/>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b="1" i="1" u="none">
                  <a:solidFill>
                    <a:schemeClr val="bg1"/>
                  </a:solidFill>
                </a:rPr>
                <a:t>2</a:t>
              </a:r>
            </a:p>
          </p:txBody>
        </p:sp>
        <p:sp>
          <p:nvSpPr>
            <p:cNvPr id="66582" name="Text Box 30"/>
            <p:cNvSpPr txBox="1">
              <a:spLocks noChangeArrowheads="1"/>
            </p:cNvSpPr>
            <p:nvPr/>
          </p:nvSpPr>
          <p:spPr bwMode="auto">
            <a:xfrm>
              <a:off x="1363" y="3042"/>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b="1" i="1" u="none">
                  <a:solidFill>
                    <a:schemeClr val="bg1"/>
                  </a:solidFill>
                </a:rPr>
                <a:t>3</a:t>
              </a:r>
            </a:p>
          </p:txBody>
        </p:sp>
        <p:sp>
          <p:nvSpPr>
            <p:cNvPr id="66583" name="Text Box 31"/>
            <p:cNvSpPr txBox="1">
              <a:spLocks noChangeArrowheads="1"/>
            </p:cNvSpPr>
            <p:nvPr/>
          </p:nvSpPr>
          <p:spPr bwMode="auto">
            <a:xfrm>
              <a:off x="1320" y="2382"/>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b="1" i="1" u="none">
                  <a:solidFill>
                    <a:schemeClr val="bg1"/>
                  </a:solidFill>
                </a:rPr>
                <a:t>1</a:t>
              </a:r>
            </a:p>
          </p:txBody>
        </p:sp>
      </p:grpSp>
      <p:grpSp>
        <p:nvGrpSpPr>
          <p:cNvPr id="66567" name="Group 32"/>
          <p:cNvGrpSpPr>
            <a:grpSpLocks/>
          </p:cNvGrpSpPr>
          <p:nvPr/>
        </p:nvGrpSpPr>
        <p:grpSpPr bwMode="auto">
          <a:xfrm>
            <a:off x="4968875" y="2159000"/>
            <a:ext cx="941388" cy="3776663"/>
            <a:chOff x="3130" y="1360"/>
            <a:chExt cx="593" cy="2379"/>
          </a:xfrm>
        </p:grpSpPr>
        <p:sp>
          <p:nvSpPr>
            <p:cNvPr id="66570" name="Freeform 33"/>
            <p:cNvSpPr>
              <a:spLocks/>
            </p:cNvSpPr>
            <p:nvPr/>
          </p:nvSpPr>
          <p:spPr bwMode="auto">
            <a:xfrm>
              <a:off x="3141" y="1556"/>
              <a:ext cx="582" cy="1908"/>
            </a:xfrm>
            <a:custGeom>
              <a:avLst/>
              <a:gdLst>
                <a:gd name="T0" fmla="*/ 111 w 582"/>
                <a:gd name="T1" fmla="*/ 0 h 1908"/>
                <a:gd name="T2" fmla="*/ 582 w 582"/>
                <a:gd name="T3" fmla="*/ 37 h 1908"/>
                <a:gd name="T4" fmla="*/ 473 w 582"/>
                <a:gd name="T5" fmla="*/ 1908 h 1908"/>
                <a:gd name="T6" fmla="*/ 0 w 582"/>
                <a:gd name="T7" fmla="*/ 1890 h 1908"/>
                <a:gd name="T8" fmla="*/ 111 w 582"/>
                <a:gd name="T9" fmla="*/ 0 h 1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2" h="1908">
                  <a:moveTo>
                    <a:pt x="111" y="0"/>
                  </a:moveTo>
                  <a:lnTo>
                    <a:pt x="582" y="37"/>
                  </a:lnTo>
                  <a:lnTo>
                    <a:pt x="473" y="1908"/>
                  </a:lnTo>
                  <a:lnTo>
                    <a:pt x="0" y="1890"/>
                  </a:lnTo>
                  <a:lnTo>
                    <a:pt x="111" y="0"/>
                  </a:lnTo>
                  <a:close/>
                </a:path>
              </a:pathLst>
            </a:custGeom>
            <a:solidFill>
              <a:srgbClr val="FFFF99"/>
            </a:solidFill>
            <a:ln w="317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66571" name="Freeform 34"/>
            <p:cNvSpPr>
              <a:spLocks/>
            </p:cNvSpPr>
            <p:nvPr/>
          </p:nvSpPr>
          <p:spPr bwMode="auto">
            <a:xfrm>
              <a:off x="3130" y="3444"/>
              <a:ext cx="485" cy="294"/>
            </a:xfrm>
            <a:custGeom>
              <a:avLst/>
              <a:gdLst>
                <a:gd name="T0" fmla="*/ 10 w 485"/>
                <a:gd name="T1" fmla="*/ 0 h 294"/>
                <a:gd name="T2" fmla="*/ 485 w 485"/>
                <a:gd name="T3" fmla="*/ 15 h 294"/>
                <a:gd name="T4" fmla="*/ 469 w 485"/>
                <a:gd name="T5" fmla="*/ 243 h 294"/>
                <a:gd name="T6" fmla="*/ 451 w 485"/>
                <a:gd name="T7" fmla="*/ 266 h 294"/>
                <a:gd name="T8" fmla="*/ 406 w 485"/>
                <a:gd name="T9" fmla="*/ 279 h 294"/>
                <a:gd name="T10" fmla="*/ 346 w 485"/>
                <a:gd name="T11" fmla="*/ 288 h 294"/>
                <a:gd name="T12" fmla="*/ 253 w 485"/>
                <a:gd name="T13" fmla="*/ 294 h 294"/>
                <a:gd name="T14" fmla="*/ 169 w 485"/>
                <a:gd name="T15" fmla="*/ 285 h 294"/>
                <a:gd name="T16" fmla="*/ 130 w 485"/>
                <a:gd name="T17" fmla="*/ 279 h 294"/>
                <a:gd name="T18" fmla="*/ 83 w 485"/>
                <a:gd name="T19" fmla="*/ 269 h 294"/>
                <a:gd name="T20" fmla="*/ 41 w 485"/>
                <a:gd name="T21" fmla="*/ 255 h 294"/>
                <a:gd name="T22" fmla="*/ 16 w 485"/>
                <a:gd name="T23" fmla="*/ 237 h 294"/>
                <a:gd name="T24" fmla="*/ 0 w 485"/>
                <a:gd name="T25" fmla="*/ 224 h 294"/>
                <a:gd name="T26" fmla="*/ 10 w 485"/>
                <a:gd name="T27" fmla="*/ 0 h 2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5" h="294">
                  <a:moveTo>
                    <a:pt x="10" y="0"/>
                  </a:moveTo>
                  <a:lnTo>
                    <a:pt x="485" y="15"/>
                  </a:lnTo>
                  <a:lnTo>
                    <a:pt x="469" y="243"/>
                  </a:lnTo>
                  <a:lnTo>
                    <a:pt x="451" y="266"/>
                  </a:lnTo>
                  <a:lnTo>
                    <a:pt x="406" y="279"/>
                  </a:lnTo>
                  <a:lnTo>
                    <a:pt x="346" y="288"/>
                  </a:lnTo>
                  <a:lnTo>
                    <a:pt x="253" y="294"/>
                  </a:lnTo>
                  <a:lnTo>
                    <a:pt x="169" y="285"/>
                  </a:lnTo>
                  <a:lnTo>
                    <a:pt x="130" y="279"/>
                  </a:lnTo>
                  <a:lnTo>
                    <a:pt x="83" y="269"/>
                  </a:lnTo>
                  <a:lnTo>
                    <a:pt x="41" y="255"/>
                  </a:lnTo>
                  <a:lnTo>
                    <a:pt x="16" y="237"/>
                  </a:lnTo>
                  <a:lnTo>
                    <a:pt x="0" y="224"/>
                  </a:lnTo>
                  <a:lnTo>
                    <a:pt x="10" y="0"/>
                  </a:lnTo>
                  <a:close/>
                </a:path>
              </a:pathLst>
            </a:custGeom>
            <a:solidFill>
              <a:srgbClr val="99CCFF"/>
            </a:solidFill>
            <a:ln w="317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grpSp>
          <p:nvGrpSpPr>
            <p:cNvPr id="66572" name="Group 35"/>
            <p:cNvGrpSpPr>
              <a:grpSpLocks/>
            </p:cNvGrpSpPr>
            <p:nvPr/>
          </p:nvGrpSpPr>
          <p:grpSpPr bwMode="auto">
            <a:xfrm rot="205215">
              <a:off x="3184" y="1360"/>
              <a:ext cx="501" cy="2379"/>
              <a:chOff x="814" y="1520"/>
              <a:chExt cx="501" cy="2379"/>
            </a:xfrm>
          </p:grpSpPr>
          <p:sp>
            <p:nvSpPr>
              <p:cNvPr id="66574" name="AutoShape 36"/>
              <p:cNvSpPr>
                <a:spLocks noChangeArrowheads="1"/>
              </p:cNvSpPr>
              <p:nvPr/>
            </p:nvSpPr>
            <p:spPr bwMode="auto">
              <a:xfrm>
                <a:off x="825" y="1643"/>
                <a:ext cx="473" cy="2256"/>
              </a:xfrm>
              <a:prstGeom prst="can">
                <a:avLst>
                  <a:gd name="adj" fmla="val 27911"/>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66575" name="AutoShape 37"/>
              <p:cNvSpPr>
                <a:spLocks noChangeArrowheads="1"/>
              </p:cNvSpPr>
              <p:nvPr/>
            </p:nvSpPr>
            <p:spPr bwMode="auto">
              <a:xfrm>
                <a:off x="814" y="1634"/>
                <a:ext cx="501"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7 w 21600"/>
                  <a:gd name="T25" fmla="*/ 3189 h 21600"/>
                  <a:gd name="T26" fmla="*/ 18453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38" y="10800"/>
                    </a:moveTo>
                    <a:cubicBezTo>
                      <a:pt x="1638" y="15860"/>
                      <a:pt x="5740" y="19962"/>
                      <a:pt x="10800" y="19962"/>
                    </a:cubicBezTo>
                    <a:cubicBezTo>
                      <a:pt x="15860" y="19962"/>
                      <a:pt x="19962" y="15860"/>
                      <a:pt x="19962" y="10800"/>
                    </a:cubicBezTo>
                    <a:cubicBezTo>
                      <a:pt x="19962" y="5740"/>
                      <a:pt x="15860" y="1638"/>
                      <a:pt x="10800" y="1638"/>
                    </a:cubicBezTo>
                    <a:cubicBezTo>
                      <a:pt x="5740" y="1638"/>
                      <a:pt x="1638" y="5740"/>
                      <a:pt x="1638" y="10800"/>
                    </a:cubicBezTo>
                    <a:close/>
                  </a:path>
                </a:pathLst>
              </a:custGeom>
              <a:solidFill>
                <a:srgbClr val="C0C0C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66576" name="AutoShape 38"/>
              <p:cNvSpPr>
                <a:spLocks noChangeArrowheads="1"/>
              </p:cNvSpPr>
              <p:nvPr/>
            </p:nvSpPr>
            <p:spPr bwMode="auto">
              <a:xfrm>
                <a:off x="848" y="1520"/>
                <a:ext cx="436" cy="248"/>
              </a:xfrm>
              <a:prstGeom prst="can">
                <a:avLst>
                  <a:gd name="adj" fmla="val 42741"/>
                </a:avLst>
              </a:prstGeom>
              <a:solidFill>
                <a:srgbClr val="CD9B6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grpSp>
        <p:sp>
          <p:nvSpPr>
            <p:cNvPr id="66573" name="Text Box 39"/>
            <p:cNvSpPr txBox="1">
              <a:spLocks noChangeArrowheads="1"/>
            </p:cNvSpPr>
            <p:nvPr/>
          </p:nvSpPr>
          <p:spPr bwMode="auto">
            <a:xfrm>
              <a:off x="3283" y="3489"/>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b="1" i="1" u="none">
                  <a:solidFill>
                    <a:schemeClr val="bg1"/>
                  </a:solidFill>
                </a:rPr>
                <a:t>4</a:t>
              </a:r>
            </a:p>
          </p:txBody>
        </p:sp>
      </p:grpSp>
      <p:sp>
        <p:nvSpPr>
          <p:cNvPr id="263210" name="Text Box 42"/>
          <p:cNvSpPr txBox="1">
            <a:spLocks noChangeArrowheads="1"/>
          </p:cNvSpPr>
          <p:nvPr/>
        </p:nvSpPr>
        <p:spPr bwMode="auto">
          <a:xfrm>
            <a:off x="1903413" y="1273175"/>
            <a:ext cx="54213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u="none" dirty="0">
                <a:solidFill>
                  <a:schemeClr val="bg1"/>
                </a:solidFill>
              </a:rPr>
              <a:t>least dense      1    &lt;     3     &lt;     5     &lt;     2     &lt;     4      most dense</a:t>
            </a:r>
          </a:p>
        </p:txBody>
      </p:sp>
      <p:sp>
        <p:nvSpPr>
          <p:cNvPr id="2" name="Slide Number Placeholder 1"/>
          <p:cNvSpPr>
            <a:spLocks noGrp="1"/>
          </p:cNvSpPr>
          <p:nvPr>
            <p:ph type="sldNum" sz="quarter" idx="12"/>
          </p:nvPr>
        </p:nvSpPr>
        <p:spPr/>
        <p:txBody>
          <a:bodyPr/>
          <a:lstStyle/>
          <a:p>
            <a:pPr>
              <a:defRPr/>
            </a:pPr>
            <a:fld id="{A6009326-6C32-48EC-B384-ACCFBE729FF5}" type="slidenum">
              <a:rPr lang="en-US" smtClean="0">
                <a:solidFill>
                  <a:schemeClr val="bg1"/>
                </a:solidFill>
              </a:rPr>
              <a:pPr>
                <a:defRPr/>
              </a:pPr>
              <a:t>70</a:t>
            </a:fld>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2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Archimedes Principle</a:t>
            </a:r>
          </a:p>
        </p:txBody>
      </p:sp>
      <p:grpSp>
        <p:nvGrpSpPr>
          <p:cNvPr id="269315" name="Group 3"/>
          <p:cNvGrpSpPr>
            <a:grpSpLocks/>
          </p:cNvGrpSpPr>
          <p:nvPr/>
        </p:nvGrpSpPr>
        <p:grpSpPr bwMode="auto">
          <a:xfrm>
            <a:off x="2895600" y="1295400"/>
            <a:ext cx="2624138" cy="1169988"/>
            <a:chOff x="1824" y="1296"/>
            <a:chExt cx="1653" cy="737"/>
          </a:xfrm>
        </p:grpSpPr>
        <p:sp>
          <p:nvSpPr>
            <p:cNvPr id="67610" name="Text Box 4"/>
            <p:cNvSpPr txBox="1">
              <a:spLocks noChangeArrowheads="1"/>
            </p:cNvSpPr>
            <p:nvPr/>
          </p:nvSpPr>
          <p:spPr bwMode="auto">
            <a:xfrm>
              <a:off x="2235" y="1296"/>
              <a:ext cx="12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000" u="none"/>
                <a:t>V</a:t>
              </a:r>
              <a:r>
                <a:rPr lang="en-US" sz="2000" u="none" baseline="-25000"/>
                <a:t>final</a:t>
              </a:r>
              <a:r>
                <a:rPr lang="en-US" sz="2000" u="none"/>
                <a:t> = 98.5 cm</a:t>
              </a:r>
              <a:r>
                <a:rPr lang="en-US" sz="2000" u="none" baseline="30000"/>
                <a:t>3</a:t>
              </a:r>
            </a:p>
          </p:txBody>
        </p:sp>
        <p:sp>
          <p:nvSpPr>
            <p:cNvPr id="67611" name="Text Box 5"/>
            <p:cNvSpPr txBox="1">
              <a:spLocks noChangeArrowheads="1"/>
            </p:cNvSpPr>
            <p:nvPr/>
          </p:nvSpPr>
          <p:spPr bwMode="auto">
            <a:xfrm>
              <a:off x="2112" y="1543"/>
              <a:ext cx="13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000" u="none"/>
                <a:t>- V</a:t>
              </a:r>
              <a:r>
                <a:rPr lang="en-US" sz="2000" u="none" baseline="-25000"/>
                <a:t>initial</a:t>
              </a:r>
              <a:r>
                <a:rPr lang="en-US" sz="2000" u="none"/>
                <a:t> = 44.5 cm</a:t>
              </a:r>
              <a:r>
                <a:rPr lang="en-US" sz="2000" u="none" baseline="30000"/>
                <a:t>3</a:t>
              </a:r>
            </a:p>
          </p:txBody>
        </p:sp>
        <p:sp>
          <p:nvSpPr>
            <p:cNvPr id="67612" name="Line 6"/>
            <p:cNvSpPr>
              <a:spLocks noChangeShapeType="1"/>
            </p:cNvSpPr>
            <p:nvPr/>
          </p:nvSpPr>
          <p:spPr bwMode="auto">
            <a:xfrm>
              <a:off x="1872" y="1776"/>
              <a:ext cx="1536"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13" name="Text Box 7"/>
            <p:cNvSpPr txBox="1">
              <a:spLocks noChangeArrowheads="1"/>
            </p:cNvSpPr>
            <p:nvPr/>
          </p:nvSpPr>
          <p:spPr bwMode="auto">
            <a:xfrm>
              <a:off x="1824" y="1783"/>
              <a:ext cx="165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000" u="none"/>
                <a:t>V</a:t>
              </a:r>
              <a:r>
                <a:rPr lang="en-US" sz="2000" u="none" baseline="-25000"/>
                <a:t>fishing</a:t>
              </a:r>
              <a:r>
                <a:rPr lang="en-US" sz="2000" u="none"/>
                <a:t> </a:t>
              </a:r>
              <a:r>
                <a:rPr lang="en-US" sz="2000" u="none" baseline="-25000"/>
                <a:t>sinker</a:t>
              </a:r>
              <a:r>
                <a:rPr lang="en-US" sz="2000" u="none"/>
                <a:t> = 54.0 cm</a:t>
              </a:r>
              <a:r>
                <a:rPr lang="en-US" sz="2000" u="none" baseline="30000"/>
                <a:t>3</a:t>
              </a:r>
            </a:p>
          </p:txBody>
        </p:sp>
      </p:grpSp>
      <p:grpSp>
        <p:nvGrpSpPr>
          <p:cNvPr id="67588" name="Group 9"/>
          <p:cNvGrpSpPr>
            <a:grpSpLocks/>
          </p:cNvGrpSpPr>
          <p:nvPr/>
        </p:nvGrpSpPr>
        <p:grpSpPr bwMode="auto">
          <a:xfrm>
            <a:off x="481013" y="1328738"/>
            <a:ext cx="3825875" cy="4462462"/>
            <a:chOff x="303" y="1317"/>
            <a:chExt cx="2410" cy="2811"/>
          </a:xfrm>
        </p:grpSpPr>
        <p:sp>
          <p:nvSpPr>
            <p:cNvPr id="67603" name="Text Box 10"/>
            <p:cNvSpPr txBox="1">
              <a:spLocks noChangeArrowheads="1"/>
            </p:cNvSpPr>
            <p:nvPr/>
          </p:nvSpPr>
          <p:spPr bwMode="auto">
            <a:xfrm>
              <a:off x="528" y="3916"/>
              <a:ext cx="120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600" b="1" u="none"/>
                <a:t>Before immersion</a:t>
              </a:r>
            </a:p>
          </p:txBody>
        </p:sp>
        <p:sp>
          <p:nvSpPr>
            <p:cNvPr id="67604" name="Freeform 11"/>
            <p:cNvSpPr>
              <a:spLocks/>
            </p:cNvSpPr>
            <p:nvPr/>
          </p:nvSpPr>
          <p:spPr bwMode="auto">
            <a:xfrm>
              <a:off x="303" y="1317"/>
              <a:ext cx="1587" cy="2472"/>
            </a:xfrm>
            <a:custGeom>
              <a:avLst/>
              <a:gdLst>
                <a:gd name="T0" fmla="*/ 318 w 1587"/>
                <a:gd name="T1" fmla="*/ 0 h 2472"/>
                <a:gd name="T2" fmla="*/ 1200 w 1587"/>
                <a:gd name="T3" fmla="*/ 6 h 2472"/>
                <a:gd name="T4" fmla="*/ 1218 w 1587"/>
                <a:gd name="T5" fmla="*/ 36 h 2472"/>
                <a:gd name="T6" fmla="*/ 1173 w 1587"/>
                <a:gd name="T7" fmla="*/ 60 h 2472"/>
                <a:gd name="T8" fmla="*/ 1155 w 1587"/>
                <a:gd name="T9" fmla="*/ 2256 h 2472"/>
                <a:gd name="T10" fmla="*/ 1188 w 1587"/>
                <a:gd name="T11" fmla="*/ 2298 h 2472"/>
                <a:gd name="T12" fmla="*/ 1236 w 1587"/>
                <a:gd name="T13" fmla="*/ 2337 h 2472"/>
                <a:gd name="T14" fmla="*/ 1551 w 1587"/>
                <a:gd name="T15" fmla="*/ 2415 h 2472"/>
                <a:gd name="T16" fmla="*/ 1575 w 1587"/>
                <a:gd name="T17" fmla="*/ 2433 h 2472"/>
                <a:gd name="T18" fmla="*/ 1587 w 1587"/>
                <a:gd name="T19" fmla="*/ 2460 h 2472"/>
                <a:gd name="T20" fmla="*/ 1560 w 1587"/>
                <a:gd name="T21" fmla="*/ 2472 h 2472"/>
                <a:gd name="T22" fmla="*/ 69 w 1587"/>
                <a:gd name="T23" fmla="*/ 2469 h 2472"/>
                <a:gd name="T24" fmla="*/ 12 w 1587"/>
                <a:gd name="T25" fmla="*/ 2454 h 2472"/>
                <a:gd name="T26" fmla="*/ 0 w 1587"/>
                <a:gd name="T27" fmla="*/ 2427 h 2472"/>
                <a:gd name="T28" fmla="*/ 12 w 1587"/>
                <a:gd name="T29" fmla="*/ 2397 h 2472"/>
                <a:gd name="T30" fmla="*/ 381 w 1587"/>
                <a:gd name="T31" fmla="*/ 2310 h 2472"/>
                <a:gd name="T32" fmla="*/ 423 w 1587"/>
                <a:gd name="T33" fmla="*/ 2268 h 2472"/>
                <a:gd name="T34" fmla="*/ 456 w 1587"/>
                <a:gd name="T35" fmla="*/ 2235 h 2472"/>
                <a:gd name="T36" fmla="*/ 474 w 1587"/>
                <a:gd name="T37" fmla="*/ 201 h 2472"/>
                <a:gd name="T38" fmla="*/ 447 w 1587"/>
                <a:gd name="T39" fmla="*/ 162 h 2472"/>
                <a:gd name="T40" fmla="*/ 411 w 1587"/>
                <a:gd name="T41" fmla="*/ 120 h 2472"/>
                <a:gd name="T42" fmla="*/ 336 w 1587"/>
                <a:gd name="T43" fmla="*/ 87 h 2472"/>
                <a:gd name="T44" fmla="*/ 279 w 1587"/>
                <a:gd name="T45" fmla="*/ 69 h 2472"/>
                <a:gd name="T46" fmla="*/ 282 w 1587"/>
                <a:gd name="T47" fmla="*/ 18 h 2472"/>
                <a:gd name="T48" fmla="*/ 318 w 1587"/>
                <a:gd name="T49" fmla="*/ 0 h 24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87" h="2472">
                  <a:moveTo>
                    <a:pt x="318" y="0"/>
                  </a:moveTo>
                  <a:lnTo>
                    <a:pt x="1200" y="6"/>
                  </a:lnTo>
                  <a:lnTo>
                    <a:pt x="1218" y="36"/>
                  </a:lnTo>
                  <a:lnTo>
                    <a:pt x="1173" y="60"/>
                  </a:lnTo>
                  <a:lnTo>
                    <a:pt x="1155" y="2256"/>
                  </a:lnTo>
                  <a:lnTo>
                    <a:pt x="1188" y="2298"/>
                  </a:lnTo>
                  <a:lnTo>
                    <a:pt x="1236" y="2337"/>
                  </a:lnTo>
                  <a:lnTo>
                    <a:pt x="1551" y="2415"/>
                  </a:lnTo>
                  <a:lnTo>
                    <a:pt x="1575" y="2433"/>
                  </a:lnTo>
                  <a:lnTo>
                    <a:pt x="1587" y="2460"/>
                  </a:lnTo>
                  <a:lnTo>
                    <a:pt x="1560" y="2472"/>
                  </a:lnTo>
                  <a:lnTo>
                    <a:pt x="69" y="2469"/>
                  </a:lnTo>
                  <a:lnTo>
                    <a:pt x="12" y="2454"/>
                  </a:lnTo>
                  <a:lnTo>
                    <a:pt x="0" y="2427"/>
                  </a:lnTo>
                  <a:lnTo>
                    <a:pt x="12" y="2397"/>
                  </a:lnTo>
                  <a:lnTo>
                    <a:pt x="381" y="2310"/>
                  </a:lnTo>
                  <a:lnTo>
                    <a:pt x="423" y="2268"/>
                  </a:lnTo>
                  <a:lnTo>
                    <a:pt x="456" y="2235"/>
                  </a:lnTo>
                  <a:lnTo>
                    <a:pt x="474" y="201"/>
                  </a:lnTo>
                  <a:lnTo>
                    <a:pt x="447" y="162"/>
                  </a:lnTo>
                  <a:lnTo>
                    <a:pt x="411" y="120"/>
                  </a:lnTo>
                  <a:lnTo>
                    <a:pt x="336" y="87"/>
                  </a:lnTo>
                  <a:lnTo>
                    <a:pt x="279" y="69"/>
                  </a:lnTo>
                  <a:lnTo>
                    <a:pt x="282" y="18"/>
                  </a:lnTo>
                  <a:lnTo>
                    <a:pt x="318" y="0"/>
                  </a:lnTo>
                  <a:close/>
                </a:path>
              </a:pathLst>
            </a:custGeom>
            <a:noFill/>
            <a:ln w="25400"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alpha val="3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05" name="Freeform 12"/>
            <p:cNvSpPr>
              <a:spLocks/>
            </p:cNvSpPr>
            <p:nvPr/>
          </p:nvSpPr>
          <p:spPr bwMode="auto">
            <a:xfrm>
              <a:off x="801" y="2718"/>
              <a:ext cx="630" cy="873"/>
            </a:xfrm>
            <a:custGeom>
              <a:avLst/>
              <a:gdLst>
                <a:gd name="T0" fmla="*/ 0 w 630"/>
                <a:gd name="T1" fmla="*/ 0 h 873"/>
                <a:gd name="T2" fmla="*/ 3 w 630"/>
                <a:gd name="T3" fmla="*/ 849 h 873"/>
                <a:gd name="T4" fmla="*/ 48 w 630"/>
                <a:gd name="T5" fmla="*/ 867 h 873"/>
                <a:gd name="T6" fmla="*/ 291 w 630"/>
                <a:gd name="T7" fmla="*/ 873 h 873"/>
                <a:gd name="T8" fmla="*/ 573 w 630"/>
                <a:gd name="T9" fmla="*/ 867 h 873"/>
                <a:gd name="T10" fmla="*/ 621 w 630"/>
                <a:gd name="T11" fmla="*/ 831 h 873"/>
                <a:gd name="T12" fmla="*/ 630 w 630"/>
                <a:gd name="T13" fmla="*/ 9 h 873"/>
                <a:gd name="T14" fmla="*/ 480 w 630"/>
                <a:gd name="T15" fmla="*/ 24 h 873"/>
                <a:gd name="T16" fmla="*/ 318 w 630"/>
                <a:gd name="T17" fmla="*/ 33 h 873"/>
                <a:gd name="T18" fmla="*/ 150 w 630"/>
                <a:gd name="T19" fmla="*/ 27 h 873"/>
                <a:gd name="T20" fmla="*/ 0 w 630"/>
                <a:gd name="T21" fmla="*/ 0 h 8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0" h="873">
                  <a:moveTo>
                    <a:pt x="0" y="0"/>
                  </a:moveTo>
                  <a:lnTo>
                    <a:pt x="3" y="849"/>
                  </a:lnTo>
                  <a:lnTo>
                    <a:pt x="48" y="867"/>
                  </a:lnTo>
                  <a:lnTo>
                    <a:pt x="291" y="873"/>
                  </a:lnTo>
                  <a:lnTo>
                    <a:pt x="573" y="867"/>
                  </a:lnTo>
                  <a:lnTo>
                    <a:pt x="621" y="831"/>
                  </a:lnTo>
                  <a:lnTo>
                    <a:pt x="630" y="9"/>
                  </a:lnTo>
                  <a:lnTo>
                    <a:pt x="480" y="24"/>
                  </a:lnTo>
                  <a:lnTo>
                    <a:pt x="318" y="33"/>
                  </a:lnTo>
                  <a:lnTo>
                    <a:pt x="150" y="27"/>
                  </a:lnTo>
                  <a:lnTo>
                    <a:pt x="0" y="0"/>
                  </a:lnTo>
                  <a:close/>
                </a:path>
              </a:pathLst>
            </a:custGeom>
            <a:solidFill>
              <a:srgbClr val="3366FF">
                <a:alpha val="34117"/>
              </a:srgbClr>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06" name="Line 13"/>
            <p:cNvSpPr>
              <a:spLocks noChangeShapeType="1"/>
            </p:cNvSpPr>
            <p:nvPr/>
          </p:nvSpPr>
          <p:spPr bwMode="auto">
            <a:xfrm>
              <a:off x="1296" y="3168"/>
              <a:ext cx="816"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07" name="Line 14"/>
            <p:cNvSpPr>
              <a:spLocks noChangeShapeType="1"/>
            </p:cNvSpPr>
            <p:nvPr/>
          </p:nvSpPr>
          <p:spPr bwMode="auto">
            <a:xfrm>
              <a:off x="1152" y="2736"/>
              <a:ext cx="1008"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08" name="Text Box 15"/>
            <p:cNvSpPr txBox="1">
              <a:spLocks noChangeArrowheads="1"/>
            </p:cNvSpPr>
            <p:nvPr/>
          </p:nvSpPr>
          <p:spPr bwMode="auto">
            <a:xfrm>
              <a:off x="2150" y="3079"/>
              <a:ext cx="41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u="none"/>
                <a:t>Water</a:t>
              </a:r>
            </a:p>
          </p:txBody>
        </p:sp>
        <p:sp>
          <p:nvSpPr>
            <p:cNvPr id="67609" name="Text Box 16"/>
            <p:cNvSpPr txBox="1">
              <a:spLocks noChangeArrowheads="1"/>
            </p:cNvSpPr>
            <p:nvPr/>
          </p:nvSpPr>
          <p:spPr bwMode="auto">
            <a:xfrm>
              <a:off x="2160" y="2640"/>
              <a:ext cx="5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u="none"/>
                <a:t>44.5 cm</a:t>
              </a:r>
              <a:r>
                <a:rPr lang="en-US" sz="1400" u="none" baseline="30000"/>
                <a:t>3</a:t>
              </a:r>
            </a:p>
          </p:txBody>
        </p:sp>
      </p:grpSp>
      <p:grpSp>
        <p:nvGrpSpPr>
          <p:cNvPr id="269329" name="Group 17"/>
          <p:cNvGrpSpPr>
            <a:grpSpLocks/>
          </p:cNvGrpSpPr>
          <p:nvPr/>
        </p:nvGrpSpPr>
        <p:grpSpPr bwMode="auto">
          <a:xfrm>
            <a:off x="5257800" y="1066800"/>
            <a:ext cx="3492500" cy="4724400"/>
            <a:chOff x="3312" y="1152"/>
            <a:chExt cx="2200" cy="2976"/>
          </a:xfrm>
        </p:grpSpPr>
        <p:sp>
          <p:nvSpPr>
            <p:cNvPr id="67591" name="Text Box 18"/>
            <p:cNvSpPr txBox="1">
              <a:spLocks noChangeArrowheads="1"/>
            </p:cNvSpPr>
            <p:nvPr/>
          </p:nvSpPr>
          <p:spPr bwMode="auto">
            <a:xfrm>
              <a:off x="3560" y="3916"/>
              <a:ext cx="109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600" b="1" u="none"/>
                <a:t>After immersion</a:t>
              </a:r>
            </a:p>
          </p:txBody>
        </p:sp>
        <p:sp>
          <p:nvSpPr>
            <p:cNvPr id="67592" name="Freeform 19"/>
            <p:cNvSpPr>
              <a:spLocks/>
            </p:cNvSpPr>
            <p:nvPr/>
          </p:nvSpPr>
          <p:spPr bwMode="auto">
            <a:xfrm>
              <a:off x="3312" y="1320"/>
              <a:ext cx="1587" cy="2472"/>
            </a:xfrm>
            <a:custGeom>
              <a:avLst/>
              <a:gdLst>
                <a:gd name="T0" fmla="*/ 318 w 1587"/>
                <a:gd name="T1" fmla="*/ 0 h 2472"/>
                <a:gd name="T2" fmla="*/ 1200 w 1587"/>
                <a:gd name="T3" fmla="*/ 6 h 2472"/>
                <a:gd name="T4" fmla="*/ 1218 w 1587"/>
                <a:gd name="T5" fmla="*/ 36 h 2472"/>
                <a:gd name="T6" fmla="*/ 1173 w 1587"/>
                <a:gd name="T7" fmla="*/ 60 h 2472"/>
                <a:gd name="T8" fmla="*/ 1155 w 1587"/>
                <a:gd name="T9" fmla="*/ 2256 h 2472"/>
                <a:gd name="T10" fmla="*/ 1188 w 1587"/>
                <a:gd name="T11" fmla="*/ 2298 h 2472"/>
                <a:gd name="T12" fmla="*/ 1236 w 1587"/>
                <a:gd name="T13" fmla="*/ 2337 h 2472"/>
                <a:gd name="T14" fmla="*/ 1551 w 1587"/>
                <a:gd name="T15" fmla="*/ 2415 h 2472"/>
                <a:gd name="T16" fmla="*/ 1575 w 1587"/>
                <a:gd name="T17" fmla="*/ 2433 h 2472"/>
                <a:gd name="T18" fmla="*/ 1587 w 1587"/>
                <a:gd name="T19" fmla="*/ 2460 h 2472"/>
                <a:gd name="T20" fmla="*/ 1560 w 1587"/>
                <a:gd name="T21" fmla="*/ 2472 h 2472"/>
                <a:gd name="T22" fmla="*/ 69 w 1587"/>
                <a:gd name="T23" fmla="*/ 2469 h 2472"/>
                <a:gd name="T24" fmla="*/ 12 w 1587"/>
                <a:gd name="T25" fmla="*/ 2454 h 2472"/>
                <a:gd name="T26" fmla="*/ 0 w 1587"/>
                <a:gd name="T27" fmla="*/ 2427 h 2472"/>
                <a:gd name="T28" fmla="*/ 12 w 1587"/>
                <a:gd name="T29" fmla="*/ 2397 h 2472"/>
                <a:gd name="T30" fmla="*/ 381 w 1587"/>
                <a:gd name="T31" fmla="*/ 2310 h 2472"/>
                <a:gd name="T32" fmla="*/ 423 w 1587"/>
                <a:gd name="T33" fmla="*/ 2268 h 2472"/>
                <a:gd name="T34" fmla="*/ 456 w 1587"/>
                <a:gd name="T35" fmla="*/ 2235 h 2472"/>
                <a:gd name="T36" fmla="*/ 474 w 1587"/>
                <a:gd name="T37" fmla="*/ 201 h 2472"/>
                <a:gd name="T38" fmla="*/ 447 w 1587"/>
                <a:gd name="T39" fmla="*/ 162 h 2472"/>
                <a:gd name="T40" fmla="*/ 411 w 1587"/>
                <a:gd name="T41" fmla="*/ 120 h 2472"/>
                <a:gd name="T42" fmla="*/ 336 w 1587"/>
                <a:gd name="T43" fmla="*/ 87 h 2472"/>
                <a:gd name="T44" fmla="*/ 279 w 1587"/>
                <a:gd name="T45" fmla="*/ 69 h 2472"/>
                <a:gd name="T46" fmla="*/ 282 w 1587"/>
                <a:gd name="T47" fmla="*/ 18 h 2472"/>
                <a:gd name="T48" fmla="*/ 318 w 1587"/>
                <a:gd name="T49" fmla="*/ 0 h 24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87" h="2472">
                  <a:moveTo>
                    <a:pt x="318" y="0"/>
                  </a:moveTo>
                  <a:lnTo>
                    <a:pt x="1200" y="6"/>
                  </a:lnTo>
                  <a:lnTo>
                    <a:pt x="1218" y="36"/>
                  </a:lnTo>
                  <a:lnTo>
                    <a:pt x="1173" y="60"/>
                  </a:lnTo>
                  <a:lnTo>
                    <a:pt x="1155" y="2256"/>
                  </a:lnTo>
                  <a:lnTo>
                    <a:pt x="1188" y="2298"/>
                  </a:lnTo>
                  <a:lnTo>
                    <a:pt x="1236" y="2337"/>
                  </a:lnTo>
                  <a:lnTo>
                    <a:pt x="1551" y="2415"/>
                  </a:lnTo>
                  <a:lnTo>
                    <a:pt x="1575" y="2433"/>
                  </a:lnTo>
                  <a:lnTo>
                    <a:pt x="1587" y="2460"/>
                  </a:lnTo>
                  <a:lnTo>
                    <a:pt x="1560" y="2472"/>
                  </a:lnTo>
                  <a:lnTo>
                    <a:pt x="69" y="2469"/>
                  </a:lnTo>
                  <a:lnTo>
                    <a:pt x="12" y="2454"/>
                  </a:lnTo>
                  <a:lnTo>
                    <a:pt x="0" y="2427"/>
                  </a:lnTo>
                  <a:lnTo>
                    <a:pt x="12" y="2397"/>
                  </a:lnTo>
                  <a:lnTo>
                    <a:pt x="381" y="2310"/>
                  </a:lnTo>
                  <a:lnTo>
                    <a:pt x="423" y="2268"/>
                  </a:lnTo>
                  <a:lnTo>
                    <a:pt x="456" y="2235"/>
                  </a:lnTo>
                  <a:lnTo>
                    <a:pt x="474" y="201"/>
                  </a:lnTo>
                  <a:lnTo>
                    <a:pt x="447" y="162"/>
                  </a:lnTo>
                  <a:lnTo>
                    <a:pt x="411" y="120"/>
                  </a:lnTo>
                  <a:lnTo>
                    <a:pt x="336" y="87"/>
                  </a:lnTo>
                  <a:lnTo>
                    <a:pt x="279" y="69"/>
                  </a:lnTo>
                  <a:lnTo>
                    <a:pt x="282" y="18"/>
                  </a:lnTo>
                  <a:lnTo>
                    <a:pt x="318" y="0"/>
                  </a:lnTo>
                  <a:close/>
                </a:path>
              </a:pathLst>
            </a:custGeom>
            <a:noFill/>
            <a:ln w="25400"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alpha val="3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593" name="Freeform 20"/>
            <p:cNvSpPr>
              <a:spLocks/>
            </p:cNvSpPr>
            <p:nvPr/>
          </p:nvSpPr>
          <p:spPr bwMode="auto">
            <a:xfrm>
              <a:off x="3810" y="1920"/>
              <a:ext cx="639" cy="1668"/>
            </a:xfrm>
            <a:custGeom>
              <a:avLst/>
              <a:gdLst>
                <a:gd name="T0" fmla="*/ 9 w 639"/>
                <a:gd name="T1" fmla="*/ 0 h 1668"/>
                <a:gd name="T2" fmla="*/ 0 w 639"/>
                <a:gd name="T3" fmla="*/ 1629 h 1668"/>
                <a:gd name="T4" fmla="*/ 36 w 639"/>
                <a:gd name="T5" fmla="*/ 1656 h 1668"/>
                <a:gd name="T6" fmla="*/ 87 w 639"/>
                <a:gd name="T7" fmla="*/ 1668 h 1668"/>
                <a:gd name="T8" fmla="*/ 315 w 639"/>
                <a:gd name="T9" fmla="*/ 1668 h 1668"/>
                <a:gd name="T10" fmla="*/ 594 w 639"/>
                <a:gd name="T11" fmla="*/ 1656 h 1668"/>
                <a:gd name="T12" fmla="*/ 615 w 639"/>
                <a:gd name="T13" fmla="*/ 1638 h 1668"/>
                <a:gd name="T14" fmla="*/ 630 w 639"/>
                <a:gd name="T15" fmla="*/ 1602 h 1668"/>
                <a:gd name="T16" fmla="*/ 639 w 639"/>
                <a:gd name="T17" fmla="*/ 15 h 1668"/>
                <a:gd name="T18" fmla="*/ 504 w 639"/>
                <a:gd name="T19" fmla="*/ 46 h 1668"/>
                <a:gd name="T20" fmla="*/ 339 w 639"/>
                <a:gd name="T21" fmla="*/ 54 h 1668"/>
                <a:gd name="T22" fmla="*/ 168 w 639"/>
                <a:gd name="T23" fmla="*/ 39 h 1668"/>
                <a:gd name="T24" fmla="*/ 84 w 639"/>
                <a:gd name="T25" fmla="*/ 15 h 1668"/>
                <a:gd name="T26" fmla="*/ 9 w 639"/>
                <a:gd name="T27" fmla="*/ 0 h 16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9" h="1668">
                  <a:moveTo>
                    <a:pt x="9" y="0"/>
                  </a:moveTo>
                  <a:lnTo>
                    <a:pt x="0" y="1629"/>
                  </a:lnTo>
                  <a:lnTo>
                    <a:pt x="36" y="1656"/>
                  </a:lnTo>
                  <a:lnTo>
                    <a:pt x="87" y="1668"/>
                  </a:lnTo>
                  <a:lnTo>
                    <a:pt x="315" y="1668"/>
                  </a:lnTo>
                  <a:lnTo>
                    <a:pt x="594" y="1656"/>
                  </a:lnTo>
                  <a:lnTo>
                    <a:pt x="615" y="1638"/>
                  </a:lnTo>
                  <a:lnTo>
                    <a:pt x="630" y="1602"/>
                  </a:lnTo>
                  <a:lnTo>
                    <a:pt x="639" y="15"/>
                  </a:lnTo>
                  <a:lnTo>
                    <a:pt x="504" y="46"/>
                  </a:lnTo>
                  <a:lnTo>
                    <a:pt x="339" y="54"/>
                  </a:lnTo>
                  <a:lnTo>
                    <a:pt x="168" y="39"/>
                  </a:lnTo>
                  <a:lnTo>
                    <a:pt x="84" y="15"/>
                  </a:lnTo>
                  <a:lnTo>
                    <a:pt x="9" y="0"/>
                  </a:lnTo>
                  <a:close/>
                </a:path>
              </a:pathLst>
            </a:custGeom>
            <a:solidFill>
              <a:srgbClr val="3366FF">
                <a:alpha val="34117"/>
              </a:srgbClr>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594" name="Freeform 21"/>
            <p:cNvSpPr>
              <a:spLocks/>
            </p:cNvSpPr>
            <p:nvPr/>
          </p:nvSpPr>
          <p:spPr bwMode="auto">
            <a:xfrm>
              <a:off x="3905" y="2366"/>
              <a:ext cx="390" cy="955"/>
            </a:xfrm>
            <a:custGeom>
              <a:avLst/>
              <a:gdLst>
                <a:gd name="T0" fmla="*/ 130 w 390"/>
                <a:gd name="T1" fmla="*/ 34 h 955"/>
                <a:gd name="T2" fmla="*/ 126 w 390"/>
                <a:gd name="T3" fmla="*/ 67 h 955"/>
                <a:gd name="T4" fmla="*/ 132 w 390"/>
                <a:gd name="T5" fmla="*/ 96 h 955"/>
                <a:gd name="T6" fmla="*/ 148 w 390"/>
                <a:gd name="T7" fmla="*/ 127 h 955"/>
                <a:gd name="T8" fmla="*/ 153 w 390"/>
                <a:gd name="T9" fmla="*/ 159 h 955"/>
                <a:gd name="T10" fmla="*/ 147 w 390"/>
                <a:gd name="T11" fmla="*/ 213 h 955"/>
                <a:gd name="T12" fmla="*/ 129 w 390"/>
                <a:gd name="T13" fmla="*/ 273 h 955"/>
                <a:gd name="T14" fmla="*/ 97 w 390"/>
                <a:gd name="T15" fmla="*/ 358 h 955"/>
                <a:gd name="T16" fmla="*/ 75 w 390"/>
                <a:gd name="T17" fmla="*/ 415 h 955"/>
                <a:gd name="T18" fmla="*/ 49 w 390"/>
                <a:gd name="T19" fmla="*/ 474 h 955"/>
                <a:gd name="T20" fmla="*/ 19 w 390"/>
                <a:gd name="T21" fmla="*/ 559 h 955"/>
                <a:gd name="T22" fmla="*/ 1 w 390"/>
                <a:gd name="T23" fmla="*/ 649 h 955"/>
                <a:gd name="T24" fmla="*/ 0 w 390"/>
                <a:gd name="T25" fmla="*/ 709 h 955"/>
                <a:gd name="T26" fmla="*/ 4 w 390"/>
                <a:gd name="T27" fmla="*/ 768 h 955"/>
                <a:gd name="T28" fmla="*/ 15 w 390"/>
                <a:gd name="T29" fmla="*/ 807 h 955"/>
                <a:gd name="T30" fmla="*/ 28 w 390"/>
                <a:gd name="T31" fmla="*/ 847 h 955"/>
                <a:gd name="T32" fmla="*/ 43 w 390"/>
                <a:gd name="T33" fmla="*/ 883 h 955"/>
                <a:gd name="T34" fmla="*/ 64 w 390"/>
                <a:gd name="T35" fmla="*/ 903 h 955"/>
                <a:gd name="T36" fmla="*/ 97 w 390"/>
                <a:gd name="T37" fmla="*/ 925 h 955"/>
                <a:gd name="T38" fmla="*/ 135 w 390"/>
                <a:gd name="T39" fmla="*/ 943 h 955"/>
                <a:gd name="T40" fmla="*/ 172 w 390"/>
                <a:gd name="T41" fmla="*/ 955 h 955"/>
                <a:gd name="T42" fmla="*/ 219 w 390"/>
                <a:gd name="T43" fmla="*/ 952 h 955"/>
                <a:gd name="T44" fmla="*/ 258 w 390"/>
                <a:gd name="T45" fmla="*/ 945 h 955"/>
                <a:gd name="T46" fmla="*/ 297 w 390"/>
                <a:gd name="T47" fmla="*/ 919 h 955"/>
                <a:gd name="T48" fmla="*/ 331 w 390"/>
                <a:gd name="T49" fmla="*/ 892 h 955"/>
                <a:gd name="T50" fmla="*/ 364 w 390"/>
                <a:gd name="T51" fmla="*/ 822 h 955"/>
                <a:gd name="T52" fmla="*/ 376 w 390"/>
                <a:gd name="T53" fmla="*/ 780 h 955"/>
                <a:gd name="T54" fmla="*/ 385 w 390"/>
                <a:gd name="T55" fmla="*/ 747 h 955"/>
                <a:gd name="T56" fmla="*/ 390 w 390"/>
                <a:gd name="T57" fmla="*/ 715 h 955"/>
                <a:gd name="T58" fmla="*/ 388 w 390"/>
                <a:gd name="T59" fmla="*/ 666 h 955"/>
                <a:gd name="T60" fmla="*/ 370 w 390"/>
                <a:gd name="T61" fmla="*/ 589 h 955"/>
                <a:gd name="T62" fmla="*/ 325 w 390"/>
                <a:gd name="T63" fmla="*/ 463 h 955"/>
                <a:gd name="T64" fmla="*/ 292 w 390"/>
                <a:gd name="T65" fmla="*/ 376 h 955"/>
                <a:gd name="T66" fmla="*/ 258 w 390"/>
                <a:gd name="T67" fmla="*/ 280 h 955"/>
                <a:gd name="T68" fmla="*/ 234 w 390"/>
                <a:gd name="T69" fmla="*/ 205 h 955"/>
                <a:gd name="T70" fmla="*/ 223 w 390"/>
                <a:gd name="T71" fmla="*/ 163 h 955"/>
                <a:gd name="T72" fmla="*/ 226 w 390"/>
                <a:gd name="T73" fmla="*/ 130 h 955"/>
                <a:gd name="T74" fmla="*/ 252 w 390"/>
                <a:gd name="T75" fmla="*/ 103 h 955"/>
                <a:gd name="T76" fmla="*/ 265 w 390"/>
                <a:gd name="T77" fmla="*/ 72 h 955"/>
                <a:gd name="T78" fmla="*/ 256 w 390"/>
                <a:gd name="T79" fmla="*/ 39 h 955"/>
                <a:gd name="T80" fmla="*/ 232 w 390"/>
                <a:gd name="T81" fmla="*/ 13 h 955"/>
                <a:gd name="T82" fmla="*/ 201 w 390"/>
                <a:gd name="T83" fmla="*/ 0 h 955"/>
                <a:gd name="T84" fmla="*/ 175 w 390"/>
                <a:gd name="T85" fmla="*/ 1 h 955"/>
                <a:gd name="T86" fmla="*/ 142 w 390"/>
                <a:gd name="T87" fmla="*/ 13 h 955"/>
                <a:gd name="T88" fmla="*/ 130 w 390"/>
                <a:gd name="T89" fmla="*/ 34 h 9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90" h="955">
                  <a:moveTo>
                    <a:pt x="130" y="34"/>
                  </a:moveTo>
                  <a:lnTo>
                    <a:pt x="126" y="67"/>
                  </a:lnTo>
                  <a:lnTo>
                    <a:pt x="132" y="96"/>
                  </a:lnTo>
                  <a:lnTo>
                    <a:pt x="148" y="127"/>
                  </a:lnTo>
                  <a:lnTo>
                    <a:pt x="153" y="159"/>
                  </a:lnTo>
                  <a:lnTo>
                    <a:pt x="147" y="213"/>
                  </a:lnTo>
                  <a:lnTo>
                    <a:pt x="129" y="273"/>
                  </a:lnTo>
                  <a:lnTo>
                    <a:pt x="97" y="358"/>
                  </a:lnTo>
                  <a:lnTo>
                    <a:pt x="75" y="415"/>
                  </a:lnTo>
                  <a:lnTo>
                    <a:pt x="49" y="474"/>
                  </a:lnTo>
                  <a:lnTo>
                    <a:pt x="19" y="559"/>
                  </a:lnTo>
                  <a:lnTo>
                    <a:pt x="1" y="649"/>
                  </a:lnTo>
                  <a:lnTo>
                    <a:pt x="0" y="709"/>
                  </a:lnTo>
                  <a:lnTo>
                    <a:pt x="4" y="768"/>
                  </a:lnTo>
                  <a:lnTo>
                    <a:pt x="15" y="807"/>
                  </a:lnTo>
                  <a:lnTo>
                    <a:pt x="28" y="847"/>
                  </a:lnTo>
                  <a:lnTo>
                    <a:pt x="43" y="883"/>
                  </a:lnTo>
                  <a:lnTo>
                    <a:pt x="64" y="903"/>
                  </a:lnTo>
                  <a:lnTo>
                    <a:pt x="97" y="925"/>
                  </a:lnTo>
                  <a:lnTo>
                    <a:pt x="135" y="943"/>
                  </a:lnTo>
                  <a:lnTo>
                    <a:pt x="172" y="955"/>
                  </a:lnTo>
                  <a:lnTo>
                    <a:pt x="219" y="952"/>
                  </a:lnTo>
                  <a:lnTo>
                    <a:pt x="258" y="945"/>
                  </a:lnTo>
                  <a:lnTo>
                    <a:pt x="297" y="919"/>
                  </a:lnTo>
                  <a:lnTo>
                    <a:pt x="331" y="892"/>
                  </a:lnTo>
                  <a:lnTo>
                    <a:pt x="364" y="822"/>
                  </a:lnTo>
                  <a:lnTo>
                    <a:pt x="376" y="780"/>
                  </a:lnTo>
                  <a:lnTo>
                    <a:pt x="385" y="747"/>
                  </a:lnTo>
                  <a:lnTo>
                    <a:pt x="390" y="715"/>
                  </a:lnTo>
                  <a:lnTo>
                    <a:pt x="388" y="666"/>
                  </a:lnTo>
                  <a:lnTo>
                    <a:pt x="370" y="589"/>
                  </a:lnTo>
                  <a:lnTo>
                    <a:pt x="325" y="463"/>
                  </a:lnTo>
                  <a:lnTo>
                    <a:pt x="292" y="376"/>
                  </a:lnTo>
                  <a:lnTo>
                    <a:pt x="258" y="280"/>
                  </a:lnTo>
                  <a:lnTo>
                    <a:pt x="234" y="205"/>
                  </a:lnTo>
                  <a:lnTo>
                    <a:pt x="223" y="163"/>
                  </a:lnTo>
                  <a:lnTo>
                    <a:pt x="226" y="130"/>
                  </a:lnTo>
                  <a:lnTo>
                    <a:pt x="252" y="103"/>
                  </a:lnTo>
                  <a:lnTo>
                    <a:pt x="265" y="72"/>
                  </a:lnTo>
                  <a:lnTo>
                    <a:pt x="256" y="39"/>
                  </a:lnTo>
                  <a:lnTo>
                    <a:pt x="232" y="13"/>
                  </a:lnTo>
                  <a:lnTo>
                    <a:pt x="201" y="0"/>
                  </a:lnTo>
                  <a:lnTo>
                    <a:pt x="175" y="1"/>
                  </a:lnTo>
                  <a:lnTo>
                    <a:pt x="142" y="13"/>
                  </a:lnTo>
                  <a:lnTo>
                    <a:pt x="130" y="34"/>
                  </a:lnTo>
                  <a:close/>
                </a:path>
              </a:pathLst>
            </a:custGeom>
            <a:gradFill rotWithShape="1">
              <a:gsLst>
                <a:gs pos="0">
                  <a:schemeClr val="bg2"/>
                </a:gs>
                <a:gs pos="100000">
                  <a:srgbClr val="EAEAEA">
                    <a:alpha val="46001"/>
                  </a:srgbClr>
                </a:gs>
              </a:gsLst>
              <a:lin ang="2700000" scaled="1"/>
            </a:gra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595" name="Oval 22"/>
            <p:cNvSpPr>
              <a:spLocks noChangeArrowheads="1"/>
            </p:cNvSpPr>
            <p:nvPr/>
          </p:nvSpPr>
          <p:spPr bwMode="auto">
            <a:xfrm>
              <a:off x="4083" y="2400"/>
              <a:ext cx="48" cy="48"/>
            </a:xfrm>
            <a:prstGeom prst="ellipse">
              <a:avLst/>
            </a:prstGeom>
            <a:solidFill>
              <a:srgbClr val="BAC5F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6" name="Line 23"/>
            <p:cNvSpPr>
              <a:spLocks noChangeShapeType="1"/>
            </p:cNvSpPr>
            <p:nvPr/>
          </p:nvSpPr>
          <p:spPr bwMode="auto">
            <a:xfrm>
              <a:off x="4227" y="2880"/>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597" name="Line 24"/>
            <p:cNvSpPr>
              <a:spLocks noChangeShapeType="1"/>
            </p:cNvSpPr>
            <p:nvPr/>
          </p:nvSpPr>
          <p:spPr bwMode="auto">
            <a:xfrm>
              <a:off x="4083" y="1968"/>
              <a:ext cx="672"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598" name="Line 25"/>
            <p:cNvSpPr>
              <a:spLocks noChangeShapeType="1"/>
            </p:cNvSpPr>
            <p:nvPr/>
          </p:nvSpPr>
          <p:spPr bwMode="auto">
            <a:xfrm>
              <a:off x="4227" y="1248"/>
              <a:ext cx="576"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599" name="Line 26"/>
            <p:cNvSpPr>
              <a:spLocks noChangeShapeType="1"/>
            </p:cNvSpPr>
            <p:nvPr/>
          </p:nvSpPr>
          <p:spPr bwMode="auto">
            <a:xfrm>
              <a:off x="4131" y="1200"/>
              <a:ext cx="0" cy="1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00" name="Text Box 27"/>
            <p:cNvSpPr txBox="1">
              <a:spLocks noChangeArrowheads="1"/>
            </p:cNvSpPr>
            <p:nvPr/>
          </p:nvSpPr>
          <p:spPr bwMode="auto">
            <a:xfrm>
              <a:off x="4707" y="2784"/>
              <a:ext cx="80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u="none"/>
                <a:t>Fishing sinker</a:t>
              </a:r>
            </a:p>
          </p:txBody>
        </p:sp>
        <p:sp>
          <p:nvSpPr>
            <p:cNvPr id="67601" name="Text Box 28"/>
            <p:cNvSpPr txBox="1">
              <a:spLocks noChangeArrowheads="1"/>
            </p:cNvSpPr>
            <p:nvPr/>
          </p:nvSpPr>
          <p:spPr bwMode="auto">
            <a:xfrm>
              <a:off x="4803" y="1872"/>
              <a:ext cx="5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u="none"/>
                <a:t>98.5 cm</a:t>
              </a:r>
              <a:r>
                <a:rPr lang="en-US" sz="1400" u="none" baseline="30000"/>
                <a:t>3</a:t>
              </a:r>
            </a:p>
          </p:txBody>
        </p:sp>
        <p:sp>
          <p:nvSpPr>
            <p:cNvPr id="67602" name="Text Box 29"/>
            <p:cNvSpPr txBox="1">
              <a:spLocks noChangeArrowheads="1"/>
            </p:cNvSpPr>
            <p:nvPr/>
          </p:nvSpPr>
          <p:spPr bwMode="auto">
            <a:xfrm>
              <a:off x="4803" y="1152"/>
              <a:ext cx="46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u="none"/>
                <a:t>Thread</a:t>
              </a:r>
              <a:endParaRPr lang="en-US" sz="1400" u="none" baseline="30000"/>
            </a:p>
          </p:txBody>
        </p:sp>
      </p:gr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71</a:t>
            </a:fld>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9329"/>
                                        </p:tgtEl>
                                        <p:attrNameLst>
                                          <p:attrName>style.visibility</p:attrName>
                                        </p:attrNameLst>
                                      </p:cBhvr>
                                      <p:to>
                                        <p:strVal val="visible"/>
                                      </p:to>
                                    </p:set>
                                    <p:animEffect transition="in" filter="fade">
                                      <p:cBhvr>
                                        <p:cTn id="7" dur="2000"/>
                                        <p:tgtEl>
                                          <p:spTgt spid="2693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269315"/>
                                        </p:tgtEl>
                                        <p:attrNameLst>
                                          <p:attrName>style.visibility</p:attrName>
                                        </p:attrNameLst>
                                      </p:cBhvr>
                                      <p:to>
                                        <p:strVal val="visible"/>
                                      </p:to>
                                    </p:set>
                                    <p:animEffect transition="in" filter="fade">
                                      <p:cBhvr>
                                        <p:cTn id="12" dur="1000"/>
                                        <p:tgtEl>
                                          <p:spTgt spid="269315"/>
                                        </p:tgtEl>
                                      </p:cBhvr>
                                    </p:animEffect>
                                    <p:anim calcmode="lin" valueType="num">
                                      <p:cBhvr>
                                        <p:cTn id="13" dur="1000" fill="hold"/>
                                        <p:tgtEl>
                                          <p:spTgt spid="269315"/>
                                        </p:tgtEl>
                                        <p:attrNameLst>
                                          <p:attrName>ppt_x</p:attrName>
                                        </p:attrNameLst>
                                      </p:cBhvr>
                                      <p:tavLst>
                                        <p:tav tm="0">
                                          <p:val>
                                            <p:strVal val="#ppt_x"/>
                                          </p:val>
                                        </p:tav>
                                        <p:tav tm="100000">
                                          <p:val>
                                            <p:strVal val="#ppt_x"/>
                                          </p:val>
                                        </p:tav>
                                      </p:tavLst>
                                    </p:anim>
                                    <p:anim calcmode="lin" valueType="num">
                                      <p:cBhvr>
                                        <p:cTn id="14" dur="1000" fill="hold"/>
                                        <p:tgtEl>
                                          <p:spTgt spid="2693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457200" y="1143000"/>
            <a:ext cx="8382000" cy="5410200"/>
          </a:xfrm>
        </p:spPr>
        <p:txBody>
          <a:bodyPr/>
          <a:lstStyle/>
          <a:p>
            <a:pPr eaLnBrk="1" hangingPunct="1"/>
            <a:r>
              <a:rPr lang="en-US" sz="2800" b="1" u="sng" smtClean="0"/>
              <a:t>Matter </a:t>
            </a:r>
            <a:r>
              <a:rPr lang="en-US" sz="2800" smtClean="0"/>
              <a:t>– anything that has mass and volume</a:t>
            </a:r>
          </a:p>
          <a:p>
            <a:pPr eaLnBrk="1" hangingPunct="1"/>
            <a:r>
              <a:rPr lang="en-US" sz="2800" b="1" u="sng" smtClean="0"/>
              <a:t>Composition</a:t>
            </a:r>
            <a:r>
              <a:rPr lang="en-US" sz="2800" smtClean="0"/>
              <a:t> – the types and amounts of simpler substances that make matter up</a:t>
            </a:r>
          </a:p>
          <a:p>
            <a:pPr eaLnBrk="1" hangingPunct="1"/>
            <a:r>
              <a:rPr lang="en-US" sz="2800" b="1" u="sng" smtClean="0"/>
              <a:t>Physical Change</a:t>
            </a:r>
            <a:r>
              <a:rPr lang="en-US" sz="2800" smtClean="0"/>
              <a:t> – occurs when a substance alters its physical form </a:t>
            </a:r>
            <a:r>
              <a:rPr lang="en-US" sz="2800" b="1" u="sng" smtClean="0"/>
              <a:t>not</a:t>
            </a:r>
            <a:r>
              <a:rPr lang="en-US" sz="2800" smtClean="0"/>
              <a:t> its composition</a:t>
            </a:r>
          </a:p>
          <a:p>
            <a:pPr lvl="1" eaLnBrk="1" hangingPunct="1"/>
            <a:r>
              <a:rPr lang="en-US" smtClean="0"/>
              <a:t>e.g. ice melting</a:t>
            </a:r>
          </a:p>
          <a:p>
            <a:pPr eaLnBrk="1" hangingPunct="1"/>
            <a:r>
              <a:rPr lang="en-US" sz="2800" b="1" u="sng" smtClean="0"/>
              <a:t>Chemical Change</a:t>
            </a:r>
            <a:r>
              <a:rPr lang="en-US" sz="2800" smtClean="0"/>
              <a:t> (reaction) – occurs when a substance is converted into a different substance</a:t>
            </a:r>
          </a:p>
          <a:p>
            <a:pPr lvl="1" eaLnBrk="1" hangingPunct="1"/>
            <a:r>
              <a:rPr lang="en-US" smtClean="0"/>
              <a:t>e.g. electrolysis of water</a:t>
            </a:r>
          </a:p>
        </p:txBody>
      </p:sp>
      <p:sp>
        <p:nvSpPr>
          <p:cNvPr id="68610" name="Rectangle 2"/>
          <p:cNvSpPr>
            <a:spLocks noGrp="1" noChangeArrowheads="1"/>
          </p:cNvSpPr>
          <p:nvPr>
            <p:ph type="title"/>
          </p:nvPr>
        </p:nvSpPr>
        <p:spPr>
          <a:xfrm>
            <a:off x="2138363" y="274638"/>
            <a:ext cx="5329237" cy="639762"/>
          </a:xfrm>
        </p:spPr>
        <p:txBody>
          <a:bodyPr>
            <a:normAutofit fontScale="90000"/>
          </a:bodyPr>
          <a:lstStyle/>
          <a:p>
            <a:pPr eaLnBrk="1" hangingPunct="1"/>
            <a:r>
              <a:rPr lang="en-US" sz="4000" u="sng" smtClean="0"/>
              <a:t>Properties of Matter</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457200" y="838200"/>
            <a:ext cx="8229600" cy="5135563"/>
          </a:xfrm>
        </p:spPr>
        <p:txBody>
          <a:bodyPr>
            <a:normAutofit lnSpcReduction="10000"/>
          </a:bodyPr>
          <a:lstStyle/>
          <a:p>
            <a:pPr marL="0" indent="0" eaLnBrk="1" hangingPunct="1">
              <a:lnSpc>
                <a:spcPct val="90000"/>
              </a:lnSpc>
              <a:buNone/>
            </a:pPr>
            <a:r>
              <a:rPr lang="en-US" sz="2400" dirty="0" smtClean="0"/>
              <a:t>Decide whether each of the following processes is primarily a physical or a chemical change, and explain briefly.</a:t>
            </a:r>
            <a:br>
              <a:rPr lang="en-US" sz="2400" dirty="0" smtClean="0"/>
            </a:br>
            <a:r>
              <a:rPr lang="en-US" sz="2400" dirty="0" smtClean="0"/>
              <a:t> </a:t>
            </a:r>
          </a:p>
          <a:p>
            <a:pPr marL="990600" lvl="1" indent="-533400" eaLnBrk="1" hangingPunct="1">
              <a:lnSpc>
                <a:spcPct val="90000"/>
              </a:lnSpc>
              <a:buFontTx/>
              <a:buAutoNum type="alphaLcParenR"/>
            </a:pPr>
            <a:r>
              <a:rPr lang="en-US" sz="2400" dirty="0" smtClean="0"/>
              <a:t>Frost forms as the temperature drops on a humid winter night.</a:t>
            </a:r>
            <a:br>
              <a:rPr lang="en-US" sz="2400" dirty="0" smtClean="0"/>
            </a:br>
            <a:endParaRPr lang="en-US" sz="2400" dirty="0" smtClean="0"/>
          </a:p>
          <a:p>
            <a:pPr marL="990600" lvl="1" indent="-533400" eaLnBrk="1" hangingPunct="1">
              <a:lnSpc>
                <a:spcPct val="90000"/>
              </a:lnSpc>
              <a:buFontTx/>
              <a:buAutoNum type="alphaLcParenR"/>
            </a:pPr>
            <a:r>
              <a:rPr lang="en-US" sz="2400" dirty="0" smtClean="0"/>
              <a:t>A cornstalk grows from a seed that is watered and fertilized.</a:t>
            </a:r>
            <a:br>
              <a:rPr lang="en-US" sz="2400" dirty="0" smtClean="0"/>
            </a:br>
            <a:endParaRPr lang="en-US" sz="2400" dirty="0" smtClean="0"/>
          </a:p>
          <a:p>
            <a:pPr marL="990600" lvl="1" indent="-533400" eaLnBrk="1" hangingPunct="1">
              <a:lnSpc>
                <a:spcPct val="90000"/>
              </a:lnSpc>
              <a:buFontTx/>
              <a:buAutoNum type="alphaLcParenR"/>
            </a:pPr>
            <a:r>
              <a:rPr lang="en-US" sz="2400" dirty="0" smtClean="0"/>
              <a:t>Dynamite explodes to form a mixture of gases.</a:t>
            </a:r>
            <a:br>
              <a:rPr lang="en-US" sz="2400" dirty="0" smtClean="0"/>
            </a:br>
            <a:endParaRPr lang="en-US" sz="2400" dirty="0" smtClean="0"/>
          </a:p>
          <a:p>
            <a:pPr marL="990600" lvl="1" indent="-533400" eaLnBrk="1" hangingPunct="1">
              <a:lnSpc>
                <a:spcPct val="90000"/>
              </a:lnSpc>
              <a:buFontTx/>
              <a:buAutoNum type="alphaLcParenR"/>
            </a:pPr>
            <a:r>
              <a:rPr lang="en-US" sz="2400" dirty="0" smtClean="0"/>
              <a:t>Perspiration evaporates when you relax after jogging.</a:t>
            </a:r>
            <a:br>
              <a:rPr lang="en-US" sz="2400" dirty="0" smtClean="0"/>
            </a:br>
            <a:endParaRPr lang="en-US" sz="2400" dirty="0" smtClean="0"/>
          </a:p>
          <a:p>
            <a:pPr marL="990600" lvl="1" indent="-533400" eaLnBrk="1" hangingPunct="1">
              <a:lnSpc>
                <a:spcPct val="90000"/>
              </a:lnSpc>
              <a:buFontTx/>
              <a:buAutoNum type="alphaLcParenR"/>
            </a:pPr>
            <a:r>
              <a:rPr lang="en-US" sz="2400" dirty="0" smtClean="0"/>
              <a:t>A silver fork tarnishes in air.</a:t>
            </a:r>
          </a:p>
          <a:p>
            <a:pPr marL="990600" lvl="1" indent="-533400" eaLnBrk="1" hangingPunct="1">
              <a:lnSpc>
                <a:spcPct val="90000"/>
              </a:lnSpc>
              <a:buFontTx/>
              <a:buNone/>
            </a:pPr>
            <a:endParaRPr lang="en-US" dirty="0" smtClean="0"/>
          </a:p>
        </p:txBody>
      </p:sp>
      <p:sp>
        <p:nvSpPr>
          <p:cNvPr id="69634" name="Rectangle 2"/>
          <p:cNvSpPr>
            <a:spLocks noGrp="1" noChangeArrowheads="1"/>
          </p:cNvSpPr>
          <p:nvPr>
            <p:ph type="title"/>
          </p:nvPr>
        </p:nvSpPr>
        <p:spPr>
          <a:xfrm>
            <a:off x="457200" y="274638"/>
            <a:ext cx="8686800" cy="563562"/>
          </a:xfrm>
        </p:spPr>
        <p:txBody>
          <a:bodyPr>
            <a:normAutofit fontScale="90000"/>
          </a:bodyPr>
          <a:lstStyle/>
          <a:p>
            <a:pPr eaLnBrk="1" hangingPunct="1"/>
            <a:r>
              <a:rPr lang="en-US" sz="3200" u="sng" smtClean="0"/>
              <a:t>Chemical/Physical Change Example Problems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457200" y="1143000"/>
            <a:ext cx="8001000" cy="5135563"/>
          </a:xfrm>
        </p:spPr>
        <p:txBody>
          <a:bodyPr>
            <a:normAutofit/>
          </a:bodyPr>
          <a:lstStyle/>
          <a:p>
            <a:pPr eaLnBrk="1" hangingPunct="1">
              <a:lnSpc>
                <a:spcPct val="90000"/>
              </a:lnSpc>
            </a:pPr>
            <a:r>
              <a:rPr lang="en-US" sz="2800" b="1" u="sng" smtClean="0"/>
              <a:t>Properties</a:t>
            </a:r>
            <a:r>
              <a:rPr lang="en-US" sz="2800" smtClean="0"/>
              <a:t> – the characteristics that give each substance its unique identity</a:t>
            </a:r>
          </a:p>
          <a:p>
            <a:pPr lvl="1" eaLnBrk="1" hangingPunct="1">
              <a:lnSpc>
                <a:spcPct val="90000"/>
              </a:lnSpc>
            </a:pPr>
            <a:r>
              <a:rPr lang="en-US" sz="2400" u="sng" smtClean="0"/>
              <a:t>Physical Properties</a:t>
            </a:r>
            <a:r>
              <a:rPr lang="en-US" sz="2400" smtClean="0"/>
              <a:t> – those that a substance shows by itself without changing into or interacting with another substance</a:t>
            </a:r>
          </a:p>
          <a:p>
            <a:pPr lvl="2" eaLnBrk="1" hangingPunct="1">
              <a:lnSpc>
                <a:spcPct val="90000"/>
              </a:lnSpc>
            </a:pPr>
            <a:r>
              <a:rPr lang="en-US" sz="2000" smtClean="0"/>
              <a:t>e.g. color, melting point, electrical conductivity, density</a:t>
            </a:r>
          </a:p>
          <a:p>
            <a:pPr lvl="1" eaLnBrk="1" hangingPunct="1">
              <a:lnSpc>
                <a:spcPct val="90000"/>
              </a:lnSpc>
            </a:pPr>
            <a:r>
              <a:rPr lang="en-US" sz="2400" u="sng" smtClean="0"/>
              <a:t>Chemical Properties</a:t>
            </a:r>
            <a:r>
              <a:rPr lang="en-US" sz="2400" smtClean="0"/>
              <a:t> – those that a substance shows as it changes into or interacts with another substance or substances</a:t>
            </a:r>
          </a:p>
          <a:p>
            <a:pPr lvl="2" eaLnBrk="1" hangingPunct="1">
              <a:lnSpc>
                <a:spcPct val="90000"/>
              </a:lnSpc>
            </a:pPr>
            <a:r>
              <a:rPr lang="en-US" sz="2000" smtClean="0"/>
              <a:t>e.g. flammability, corrosiveness, reactivity with acids</a:t>
            </a:r>
          </a:p>
          <a:p>
            <a:pPr lvl="1" eaLnBrk="1" hangingPunct="1">
              <a:lnSpc>
                <a:spcPct val="90000"/>
              </a:lnSpc>
            </a:pPr>
            <a:r>
              <a:rPr lang="en-US" sz="2400" u="sng" smtClean="0"/>
              <a:t>Extensive Properties</a:t>
            </a:r>
            <a:r>
              <a:rPr lang="en-US" sz="2400" smtClean="0"/>
              <a:t> – those dependent on the amount of substance present</a:t>
            </a:r>
          </a:p>
          <a:p>
            <a:pPr lvl="1" eaLnBrk="1" hangingPunct="1">
              <a:lnSpc>
                <a:spcPct val="90000"/>
              </a:lnSpc>
            </a:pPr>
            <a:r>
              <a:rPr lang="en-US" sz="2400" u="sng" smtClean="0"/>
              <a:t>Intensive Properties</a:t>
            </a:r>
            <a:r>
              <a:rPr lang="en-US" sz="2400" smtClean="0"/>
              <a:t> – those that are independent of the amount of substance present</a:t>
            </a:r>
          </a:p>
        </p:txBody>
      </p:sp>
      <p:sp>
        <p:nvSpPr>
          <p:cNvPr id="70658" name="Rectangle 2"/>
          <p:cNvSpPr>
            <a:spLocks noGrp="1" noChangeArrowheads="1"/>
          </p:cNvSpPr>
          <p:nvPr>
            <p:ph type="title"/>
          </p:nvPr>
        </p:nvSpPr>
        <p:spPr>
          <a:xfrm>
            <a:off x="2168525" y="274638"/>
            <a:ext cx="4994275" cy="639762"/>
          </a:xfrm>
        </p:spPr>
        <p:txBody>
          <a:bodyPr>
            <a:normAutofit fontScale="90000"/>
          </a:bodyPr>
          <a:lstStyle/>
          <a:p>
            <a:pPr eaLnBrk="1" hangingPunct="1"/>
            <a:r>
              <a:rPr lang="en-US" sz="4000" u="sng" smtClean="0"/>
              <a:t>Properties of Matter</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52400" y="4306888"/>
            <a:ext cx="8839200" cy="1752600"/>
          </a:xfrm>
          <a:prstGeom prst="rect">
            <a:avLst/>
          </a:prstGeom>
          <a:solidFill>
            <a:srgbClr val="99CCFF">
              <a:alpha val="4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3" name="Rectangle 3"/>
          <p:cNvSpPr>
            <a:spLocks noChangeArrowheads="1"/>
          </p:cNvSpPr>
          <p:nvPr/>
        </p:nvSpPr>
        <p:spPr bwMode="auto">
          <a:xfrm>
            <a:off x="152400" y="1563688"/>
            <a:ext cx="8839200" cy="2133600"/>
          </a:xfrm>
          <a:prstGeom prst="rect">
            <a:avLst/>
          </a:prstGeom>
          <a:solidFill>
            <a:srgbClr val="99CCFF">
              <a:alpha val="4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4" name="Rectangle 4"/>
          <p:cNvSpPr>
            <a:spLocks noGrp="1" noChangeArrowheads="1"/>
          </p:cNvSpPr>
          <p:nvPr>
            <p:ph type="title"/>
          </p:nvPr>
        </p:nvSpPr>
        <p:spPr>
          <a:xfrm>
            <a:off x="685800" y="152400"/>
            <a:ext cx="8458200" cy="762000"/>
          </a:xfrm>
        </p:spPr>
        <p:txBody>
          <a:bodyPr/>
          <a:lstStyle/>
          <a:p>
            <a:pPr eaLnBrk="1" hangingPunct="1"/>
            <a:r>
              <a:rPr lang="en-US" sz="4000" u="sng" smtClean="0"/>
              <a:t>Physical and Chemical Properties</a:t>
            </a:r>
          </a:p>
        </p:txBody>
      </p:sp>
      <p:sp>
        <p:nvSpPr>
          <p:cNvPr id="71685" name="Text Box 5"/>
          <p:cNvSpPr txBox="1">
            <a:spLocks noChangeArrowheads="1"/>
          </p:cNvSpPr>
          <p:nvPr/>
        </p:nvSpPr>
        <p:spPr bwMode="auto">
          <a:xfrm>
            <a:off x="2590800" y="1066800"/>
            <a:ext cx="371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b="1" i="1" u="none"/>
              <a:t>Examples of Physical Properties</a:t>
            </a:r>
          </a:p>
        </p:txBody>
      </p:sp>
      <p:sp>
        <p:nvSpPr>
          <p:cNvPr id="71686" name="Text Box 6"/>
          <p:cNvSpPr txBox="1">
            <a:spLocks noChangeArrowheads="1"/>
          </p:cNvSpPr>
          <p:nvPr/>
        </p:nvSpPr>
        <p:spPr bwMode="auto">
          <a:xfrm>
            <a:off x="228600" y="1600200"/>
            <a:ext cx="862965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Boiling point	   Color 		Slipperiness	Electrical conductivity</a:t>
            </a:r>
          </a:p>
          <a:p>
            <a:pPr eaLnBrk="1" hangingPunct="1"/>
            <a:endParaRPr lang="en-US" u="none"/>
          </a:p>
          <a:p>
            <a:pPr eaLnBrk="1" hangingPunct="1"/>
            <a:r>
              <a:rPr lang="en-US" u="none"/>
              <a:t>Melting point	   Taste		Odor		Dissolves in water</a:t>
            </a:r>
          </a:p>
          <a:p>
            <a:pPr eaLnBrk="1" hangingPunct="1"/>
            <a:endParaRPr lang="en-US" u="none"/>
          </a:p>
          <a:p>
            <a:pPr eaLnBrk="1" hangingPunct="1"/>
            <a:r>
              <a:rPr lang="en-US" u="none"/>
              <a:t>Shininess (luster)	   Softness	Ductility		Viscosity (resistance to flow)</a:t>
            </a:r>
          </a:p>
          <a:p>
            <a:pPr eaLnBrk="1" hangingPunct="1"/>
            <a:endParaRPr lang="en-US" u="none"/>
          </a:p>
          <a:p>
            <a:pPr eaLnBrk="1" hangingPunct="1"/>
            <a:r>
              <a:rPr lang="en-US" u="none"/>
              <a:t>Volatility		   Hardness	Malleability	Density (mass / volume ratio)</a:t>
            </a:r>
          </a:p>
        </p:txBody>
      </p:sp>
      <p:sp>
        <p:nvSpPr>
          <p:cNvPr id="71687" name="Text Box 7"/>
          <p:cNvSpPr txBox="1">
            <a:spLocks noChangeArrowheads="1"/>
          </p:cNvSpPr>
          <p:nvPr/>
        </p:nvSpPr>
        <p:spPr bwMode="auto">
          <a:xfrm>
            <a:off x="2590800" y="3892550"/>
            <a:ext cx="386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b="1" i="1" u="none"/>
              <a:t>Examples of  Chemical Properties</a:t>
            </a:r>
          </a:p>
        </p:txBody>
      </p:sp>
      <p:sp>
        <p:nvSpPr>
          <p:cNvPr id="71688" name="Text Box 8"/>
          <p:cNvSpPr txBox="1">
            <a:spLocks noChangeArrowheads="1"/>
          </p:cNvSpPr>
          <p:nvPr/>
        </p:nvSpPr>
        <p:spPr bwMode="auto">
          <a:xfrm>
            <a:off x="196850" y="4425950"/>
            <a:ext cx="87185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t>Burns in air	   Reacts with certain acids		Decomposes when heated	</a:t>
            </a:r>
          </a:p>
          <a:p>
            <a:pPr eaLnBrk="1" hangingPunct="1"/>
            <a:endParaRPr lang="en-US" u="none"/>
          </a:p>
          <a:p>
            <a:pPr eaLnBrk="1" hangingPunct="1"/>
            <a:r>
              <a:rPr lang="en-US" u="none"/>
              <a:t>Explodes	   Reacts with certain metals	Reacts with certain nonmetals</a:t>
            </a:r>
          </a:p>
          <a:p>
            <a:pPr eaLnBrk="1" hangingPunct="1"/>
            <a:r>
              <a:rPr lang="en-US" u="none"/>
              <a:t>		</a:t>
            </a:r>
          </a:p>
          <a:p>
            <a:pPr eaLnBrk="1" hangingPunct="1"/>
            <a:r>
              <a:rPr lang="en-US" u="none"/>
              <a:t>Tarnishes	   Reacts with water		Is toxic	</a:t>
            </a:r>
          </a:p>
        </p:txBody>
      </p:sp>
      <p:sp>
        <p:nvSpPr>
          <p:cNvPr id="71689" name="Text Box 11"/>
          <p:cNvSpPr txBox="1">
            <a:spLocks noChangeArrowheads="1"/>
          </p:cNvSpPr>
          <p:nvPr/>
        </p:nvSpPr>
        <p:spPr bwMode="auto">
          <a:xfrm>
            <a:off x="2743200" y="6140450"/>
            <a:ext cx="6230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b="1" i="1" u="none">
                <a:solidFill>
                  <a:srgbClr val="FF0000"/>
                </a:solidFill>
              </a:rPr>
              <a:t>Chemical properties can ONLY be observed during a chemical reaction!</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457200" y="838200"/>
            <a:ext cx="8229600" cy="5287963"/>
          </a:xfrm>
        </p:spPr>
        <p:txBody>
          <a:bodyPr>
            <a:normAutofit/>
          </a:bodyPr>
          <a:lstStyle/>
          <a:p>
            <a:pPr eaLnBrk="1" hangingPunct="1"/>
            <a:r>
              <a:rPr lang="en-US" sz="2800" b="1" u="sng" smtClean="0"/>
              <a:t>Solid</a:t>
            </a:r>
            <a:r>
              <a:rPr lang="en-US" sz="2800" smtClean="0"/>
              <a:t>:</a:t>
            </a:r>
          </a:p>
          <a:p>
            <a:pPr lvl="1" eaLnBrk="1" hangingPunct="1"/>
            <a:r>
              <a:rPr lang="en-US" sz="2400" smtClean="0"/>
              <a:t>Fixed shape that does not conform to the container shape</a:t>
            </a:r>
          </a:p>
          <a:p>
            <a:pPr lvl="1" eaLnBrk="1" hangingPunct="1"/>
            <a:r>
              <a:rPr lang="en-US" sz="2400" smtClean="0"/>
              <a:t>Not defined by rigidity or hardness</a:t>
            </a:r>
          </a:p>
          <a:p>
            <a:pPr eaLnBrk="1" hangingPunct="1"/>
            <a:r>
              <a:rPr lang="en-US" sz="2800" b="1" u="sng" smtClean="0"/>
              <a:t>Liquid</a:t>
            </a:r>
            <a:r>
              <a:rPr lang="en-US" sz="2800" smtClean="0"/>
              <a:t>:</a:t>
            </a:r>
          </a:p>
          <a:p>
            <a:pPr lvl="1" eaLnBrk="1" hangingPunct="1"/>
            <a:r>
              <a:rPr lang="en-US" sz="2400" smtClean="0"/>
              <a:t>Conforms to the container shape but fills the container only to the extent of the liquid’s volume</a:t>
            </a:r>
          </a:p>
          <a:p>
            <a:pPr lvl="1" eaLnBrk="1" hangingPunct="1"/>
            <a:r>
              <a:rPr lang="en-US" sz="2400" smtClean="0"/>
              <a:t>Liquid forms a surface</a:t>
            </a:r>
          </a:p>
          <a:p>
            <a:pPr eaLnBrk="1" hangingPunct="1"/>
            <a:r>
              <a:rPr lang="en-US" sz="2800" b="1" u="sng" smtClean="0"/>
              <a:t>Gas</a:t>
            </a:r>
            <a:r>
              <a:rPr lang="en-US" sz="2800" smtClean="0"/>
              <a:t>:</a:t>
            </a:r>
          </a:p>
          <a:p>
            <a:pPr lvl="1" eaLnBrk="1" hangingPunct="1"/>
            <a:r>
              <a:rPr lang="en-US" sz="2400" smtClean="0"/>
              <a:t>Conforms to the container shape and fills the entire container</a:t>
            </a:r>
          </a:p>
          <a:p>
            <a:pPr lvl="1" eaLnBrk="1" hangingPunct="1"/>
            <a:r>
              <a:rPr lang="en-US" sz="2400" smtClean="0"/>
              <a:t>Does not form a surface</a:t>
            </a:r>
          </a:p>
        </p:txBody>
      </p:sp>
      <p:sp>
        <p:nvSpPr>
          <p:cNvPr id="72706" name="Rectangle 2"/>
          <p:cNvSpPr>
            <a:spLocks noGrp="1" noChangeArrowheads="1"/>
          </p:cNvSpPr>
          <p:nvPr>
            <p:ph type="title"/>
          </p:nvPr>
        </p:nvSpPr>
        <p:spPr>
          <a:xfrm>
            <a:off x="2514600" y="228600"/>
            <a:ext cx="4232275" cy="563563"/>
          </a:xfrm>
        </p:spPr>
        <p:txBody>
          <a:bodyPr>
            <a:normAutofit fontScale="90000"/>
          </a:bodyPr>
          <a:lstStyle/>
          <a:p>
            <a:pPr eaLnBrk="1" hangingPunct="1"/>
            <a:r>
              <a:rPr lang="en-US" sz="4000" u="sng" dirty="0" smtClean="0"/>
              <a:t>States of Matter</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667000" y="152400"/>
            <a:ext cx="3775075" cy="715963"/>
          </a:xfrm>
        </p:spPr>
        <p:txBody>
          <a:bodyPr>
            <a:normAutofit fontScale="90000"/>
          </a:bodyPr>
          <a:lstStyle/>
          <a:p>
            <a:pPr eaLnBrk="1" hangingPunct="1"/>
            <a:r>
              <a:rPr lang="en-US" sz="4000" u="sng" smtClean="0"/>
              <a:t>States of Matter</a:t>
            </a:r>
          </a:p>
        </p:txBody>
      </p:sp>
      <p:pic>
        <p:nvPicPr>
          <p:cNvPr id="73731" name="Picture 3" descr="solid, liquid, gas particles"/>
          <p:cNvPicPr>
            <a:picLocks noChangeAspect="1" noChangeArrowheads="1"/>
          </p:cNvPicPr>
          <p:nvPr/>
        </p:nvPicPr>
        <p:blipFill>
          <a:blip r:embed="rId3">
            <a:lum bright="4000" contrast="8000"/>
            <a:extLst>
              <a:ext uri="{28A0092B-C50C-407E-A947-70E740481C1C}">
                <a14:useLocalDpi xmlns:a14="http://schemas.microsoft.com/office/drawing/2010/main" val="0"/>
              </a:ext>
            </a:extLst>
          </a:blip>
          <a:srcRect l="4546" t="5511" r="5455" b="14537"/>
          <a:stretch>
            <a:fillRect/>
          </a:stretch>
        </p:blipFill>
        <p:spPr bwMode="auto">
          <a:xfrm>
            <a:off x="838200" y="1219200"/>
            <a:ext cx="7543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 Box 4"/>
          <p:cNvSpPr txBox="1">
            <a:spLocks noChangeArrowheads="1"/>
          </p:cNvSpPr>
          <p:nvPr/>
        </p:nvSpPr>
        <p:spPr bwMode="auto">
          <a:xfrm>
            <a:off x="1143000" y="5410200"/>
            <a:ext cx="6996113"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600" b="1" u="none"/>
              <a:t>(a)  Particles in solid         (b) Particles in liquid        (c)  Particles in gas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77</a:t>
            </a:fld>
            <a:endParaRPr lang="en-US" dirty="0"/>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04800" y="304800"/>
            <a:ext cx="8763000" cy="762000"/>
          </a:xfrm>
        </p:spPr>
        <p:txBody>
          <a:bodyPr>
            <a:normAutofit fontScale="90000"/>
          </a:bodyPr>
          <a:lstStyle/>
          <a:p>
            <a:pPr algn="ctr" eaLnBrk="1" hangingPunct="1"/>
            <a:r>
              <a:rPr lang="en-US" sz="3600" u="sng" smtClean="0"/>
              <a:t>Properties of Solids, Liquids, and Gases</a:t>
            </a:r>
          </a:p>
        </p:txBody>
      </p:sp>
      <p:sp>
        <p:nvSpPr>
          <p:cNvPr id="74755" name="Text Box 3"/>
          <p:cNvSpPr txBox="1">
            <a:spLocks noChangeArrowheads="1"/>
          </p:cNvSpPr>
          <p:nvPr/>
        </p:nvSpPr>
        <p:spPr bwMode="auto">
          <a:xfrm>
            <a:off x="746125" y="1447800"/>
            <a:ext cx="7562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b="1" u="none">
                <a:solidFill>
                  <a:schemeClr val="bg1"/>
                </a:solidFill>
              </a:rPr>
              <a:t>Property	          Solid		   Liquid	                       Gas</a:t>
            </a:r>
          </a:p>
        </p:txBody>
      </p:sp>
      <p:sp>
        <p:nvSpPr>
          <p:cNvPr id="74756" name="Line 4"/>
          <p:cNvSpPr>
            <a:spLocks noChangeShapeType="1"/>
          </p:cNvSpPr>
          <p:nvPr/>
        </p:nvSpPr>
        <p:spPr bwMode="auto">
          <a:xfrm>
            <a:off x="533400" y="1828800"/>
            <a:ext cx="8305800" cy="0"/>
          </a:xfrm>
          <a:prstGeom prst="line">
            <a:avLst/>
          </a:prstGeom>
          <a:noFill/>
          <a:ln w="38100" cmpd="dbl">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74757" name="AutoShape 5"/>
          <p:cNvSpPr>
            <a:spLocks noChangeArrowheads="1"/>
          </p:cNvSpPr>
          <p:nvPr/>
        </p:nvSpPr>
        <p:spPr bwMode="auto">
          <a:xfrm>
            <a:off x="2971800" y="2133600"/>
            <a:ext cx="1143000" cy="1371600"/>
          </a:xfrm>
          <a:prstGeom prst="can">
            <a:avLst>
              <a:gd name="adj" fmla="val 22222"/>
            </a:avLst>
          </a:prstGeom>
          <a:solidFill>
            <a:srgbClr val="EAEAEA">
              <a:alpha val="50195"/>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58" name="AutoShape 6"/>
          <p:cNvSpPr>
            <a:spLocks noChangeArrowheads="1"/>
          </p:cNvSpPr>
          <p:nvPr/>
        </p:nvSpPr>
        <p:spPr bwMode="auto">
          <a:xfrm>
            <a:off x="5257800" y="2133600"/>
            <a:ext cx="1143000" cy="1371600"/>
          </a:xfrm>
          <a:prstGeom prst="can">
            <a:avLst>
              <a:gd name="adj" fmla="val 22222"/>
            </a:avLst>
          </a:prstGeom>
          <a:solidFill>
            <a:srgbClr val="EAEAEA">
              <a:alpha val="50195"/>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59" name="AutoShape 7"/>
          <p:cNvSpPr>
            <a:spLocks noChangeArrowheads="1"/>
          </p:cNvSpPr>
          <p:nvPr/>
        </p:nvSpPr>
        <p:spPr bwMode="auto">
          <a:xfrm>
            <a:off x="7239000" y="2057400"/>
            <a:ext cx="1143000" cy="1371600"/>
          </a:xfrm>
          <a:prstGeom prst="can">
            <a:avLst>
              <a:gd name="adj" fmla="val 22222"/>
            </a:avLst>
          </a:prstGeom>
          <a:solidFill>
            <a:srgbClr val="EAEAEA">
              <a:alpha val="50195"/>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60" name="Oval 8"/>
          <p:cNvSpPr>
            <a:spLocks noChangeArrowheads="1"/>
          </p:cNvSpPr>
          <p:nvPr/>
        </p:nvSpPr>
        <p:spPr bwMode="auto">
          <a:xfrm>
            <a:off x="7086600" y="1981200"/>
            <a:ext cx="1447800" cy="381000"/>
          </a:xfrm>
          <a:prstGeom prst="ellipse">
            <a:avLst/>
          </a:prstGeom>
          <a:solidFill>
            <a:srgbClr val="C0C0C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61" name="Oval 9"/>
          <p:cNvSpPr>
            <a:spLocks noChangeArrowheads="1"/>
          </p:cNvSpPr>
          <p:nvPr/>
        </p:nvSpPr>
        <p:spPr bwMode="auto">
          <a:xfrm>
            <a:off x="3276600" y="32004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62" name="Oval 10"/>
          <p:cNvSpPr>
            <a:spLocks noChangeArrowheads="1"/>
          </p:cNvSpPr>
          <p:nvPr/>
        </p:nvSpPr>
        <p:spPr bwMode="auto">
          <a:xfrm>
            <a:off x="5562600" y="32766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63" name="Oval 11"/>
          <p:cNvSpPr>
            <a:spLocks noChangeArrowheads="1"/>
          </p:cNvSpPr>
          <p:nvPr/>
        </p:nvSpPr>
        <p:spPr bwMode="auto">
          <a:xfrm>
            <a:off x="3657600" y="28956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64" name="Oval 12"/>
          <p:cNvSpPr>
            <a:spLocks noChangeArrowheads="1"/>
          </p:cNvSpPr>
          <p:nvPr/>
        </p:nvSpPr>
        <p:spPr bwMode="auto">
          <a:xfrm>
            <a:off x="3581400" y="32766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65" name="Oval 13"/>
          <p:cNvSpPr>
            <a:spLocks noChangeArrowheads="1"/>
          </p:cNvSpPr>
          <p:nvPr/>
        </p:nvSpPr>
        <p:spPr bwMode="auto">
          <a:xfrm>
            <a:off x="3733800" y="32766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66" name="Oval 14"/>
          <p:cNvSpPr>
            <a:spLocks noChangeArrowheads="1"/>
          </p:cNvSpPr>
          <p:nvPr/>
        </p:nvSpPr>
        <p:spPr bwMode="auto">
          <a:xfrm>
            <a:off x="3733800" y="29718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67" name="Oval 15"/>
          <p:cNvSpPr>
            <a:spLocks noChangeArrowheads="1"/>
          </p:cNvSpPr>
          <p:nvPr/>
        </p:nvSpPr>
        <p:spPr bwMode="auto">
          <a:xfrm>
            <a:off x="3733800" y="31242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68" name="Oval 16"/>
          <p:cNvSpPr>
            <a:spLocks noChangeArrowheads="1"/>
          </p:cNvSpPr>
          <p:nvPr/>
        </p:nvSpPr>
        <p:spPr bwMode="auto">
          <a:xfrm>
            <a:off x="3505200" y="28956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69" name="Oval 17"/>
          <p:cNvSpPr>
            <a:spLocks noChangeArrowheads="1"/>
          </p:cNvSpPr>
          <p:nvPr/>
        </p:nvSpPr>
        <p:spPr bwMode="auto">
          <a:xfrm>
            <a:off x="3276600" y="28956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70" name="Oval 18"/>
          <p:cNvSpPr>
            <a:spLocks noChangeArrowheads="1"/>
          </p:cNvSpPr>
          <p:nvPr/>
        </p:nvSpPr>
        <p:spPr bwMode="auto">
          <a:xfrm>
            <a:off x="3429000" y="28956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71" name="Oval 19"/>
          <p:cNvSpPr>
            <a:spLocks noChangeArrowheads="1"/>
          </p:cNvSpPr>
          <p:nvPr/>
        </p:nvSpPr>
        <p:spPr bwMode="auto">
          <a:xfrm>
            <a:off x="3276600" y="30480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72" name="Oval 20"/>
          <p:cNvSpPr>
            <a:spLocks noChangeArrowheads="1"/>
          </p:cNvSpPr>
          <p:nvPr/>
        </p:nvSpPr>
        <p:spPr bwMode="auto">
          <a:xfrm>
            <a:off x="7315200" y="31242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73" name="Oval 21"/>
          <p:cNvSpPr>
            <a:spLocks noChangeArrowheads="1"/>
          </p:cNvSpPr>
          <p:nvPr/>
        </p:nvSpPr>
        <p:spPr bwMode="auto">
          <a:xfrm>
            <a:off x="7391400" y="28956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74" name="Oval 22"/>
          <p:cNvSpPr>
            <a:spLocks noChangeArrowheads="1"/>
          </p:cNvSpPr>
          <p:nvPr/>
        </p:nvSpPr>
        <p:spPr bwMode="auto">
          <a:xfrm>
            <a:off x="5334000" y="29718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75" name="Oval 23"/>
          <p:cNvSpPr>
            <a:spLocks noChangeArrowheads="1"/>
          </p:cNvSpPr>
          <p:nvPr/>
        </p:nvSpPr>
        <p:spPr bwMode="auto">
          <a:xfrm>
            <a:off x="7924800" y="32004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76" name="Oval 24"/>
          <p:cNvSpPr>
            <a:spLocks noChangeArrowheads="1"/>
          </p:cNvSpPr>
          <p:nvPr/>
        </p:nvSpPr>
        <p:spPr bwMode="auto">
          <a:xfrm>
            <a:off x="5486400" y="31242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77" name="Oval 25"/>
          <p:cNvSpPr>
            <a:spLocks noChangeArrowheads="1"/>
          </p:cNvSpPr>
          <p:nvPr/>
        </p:nvSpPr>
        <p:spPr bwMode="auto">
          <a:xfrm>
            <a:off x="5257800" y="32004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78" name="Oval 26"/>
          <p:cNvSpPr>
            <a:spLocks noChangeArrowheads="1"/>
          </p:cNvSpPr>
          <p:nvPr/>
        </p:nvSpPr>
        <p:spPr bwMode="auto">
          <a:xfrm>
            <a:off x="3581400" y="32004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79" name="Oval 27"/>
          <p:cNvSpPr>
            <a:spLocks noChangeArrowheads="1"/>
          </p:cNvSpPr>
          <p:nvPr/>
        </p:nvSpPr>
        <p:spPr bwMode="auto">
          <a:xfrm>
            <a:off x="3429000" y="30480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80" name="Oval 28"/>
          <p:cNvSpPr>
            <a:spLocks noChangeArrowheads="1"/>
          </p:cNvSpPr>
          <p:nvPr/>
        </p:nvSpPr>
        <p:spPr bwMode="auto">
          <a:xfrm>
            <a:off x="3581400" y="30480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81" name="Oval 29"/>
          <p:cNvSpPr>
            <a:spLocks noChangeArrowheads="1"/>
          </p:cNvSpPr>
          <p:nvPr/>
        </p:nvSpPr>
        <p:spPr bwMode="auto">
          <a:xfrm>
            <a:off x="3429000" y="31242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82" name="Oval 30"/>
          <p:cNvSpPr>
            <a:spLocks noChangeArrowheads="1"/>
          </p:cNvSpPr>
          <p:nvPr/>
        </p:nvSpPr>
        <p:spPr bwMode="auto">
          <a:xfrm>
            <a:off x="5791200" y="30480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83" name="Oval 31"/>
          <p:cNvSpPr>
            <a:spLocks noChangeArrowheads="1"/>
          </p:cNvSpPr>
          <p:nvPr/>
        </p:nvSpPr>
        <p:spPr bwMode="auto">
          <a:xfrm>
            <a:off x="6019800" y="29718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84" name="Oval 32"/>
          <p:cNvSpPr>
            <a:spLocks noChangeArrowheads="1"/>
          </p:cNvSpPr>
          <p:nvPr/>
        </p:nvSpPr>
        <p:spPr bwMode="auto">
          <a:xfrm>
            <a:off x="6172200" y="31242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85" name="Oval 33"/>
          <p:cNvSpPr>
            <a:spLocks noChangeArrowheads="1"/>
          </p:cNvSpPr>
          <p:nvPr/>
        </p:nvSpPr>
        <p:spPr bwMode="auto">
          <a:xfrm>
            <a:off x="6248400" y="32004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86" name="Oval 34"/>
          <p:cNvSpPr>
            <a:spLocks noChangeArrowheads="1"/>
          </p:cNvSpPr>
          <p:nvPr/>
        </p:nvSpPr>
        <p:spPr bwMode="auto">
          <a:xfrm>
            <a:off x="5867400" y="29718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87" name="Oval 35"/>
          <p:cNvSpPr>
            <a:spLocks noChangeArrowheads="1"/>
          </p:cNvSpPr>
          <p:nvPr/>
        </p:nvSpPr>
        <p:spPr bwMode="auto">
          <a:xfrm>
            <a:off x="5867400" y="32766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88" name="Oval 36"/>
          <p:cNvSpPr>
            <a:spLocks noChangeArrowheads="1"/>
          </p:cNvSpPr>
          <p:nvPr/>
        </p:nvSpPr>
        <p:spPr bwMode="auto">
          <a:xfrm>
            <a:off x="6019800" y="32004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89" name="Oval 37"/>
          <p:cNvSpPr>
            <a:spLocks noChangeArrowheads="1"/>
          </p:cNvSpPr>
          <p:nvPr/>
        </p:nvSpPr>
        <p:spPr bwMode="auto">
          <a:xfrm>
            <a:off x="5562600" y="29718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90" name="Oval 38"/>
          <p:cNvSpPr>
            <a:spLocks noChangeArrowheads="1"/>
          </p:cNvSpPr>
          <p:nvPr/>
        </p:nvSpPr>
        <p:spPr bwMode="auto">
          <a:xfrm>
            <a:off x="7315200" y="24384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91" name="Oval 39"/>
          <p:cNvSpPr>
            <a:spLocks noChangeArrowheads="1"/>
          </p:cNvSpPr>
          <p:nvPr/>
        </p:nvSpPr>
        <p:spPr bwMode="auto">
          <a:xfrm>
            <a:off x="5715000" y="32004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92" name="Oval 40"/>
          <p:cNvSpPr>
            <a:spLocks noChangeArrowheads="1"/>
          </p:cNvSpPr>
          <p:nvPr/>
        </p:nvSpPr>
        <p:spPr bwMode="auto">
          <a:xfrm>
            <a:off x="7848600" y="24384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93" name="Oval 41"/>
          <p:cNvSpPr>
            <a:spLocks noChangeArrowheads="1"/>
          </p:cNvSpPr>
          <p:nvPr/>
        </p:nvSpPr>
        <p:spPr bwMode="auto">
          <a:xfrm>
            <a:off x="7543800" y="26670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94" name="Oval 42"/>
          <p:cNvSpPr>
            <a:spLocks noChangeArrowheads="1"/>
          </p:cNvSpPr>
          <p:nvPr/>
        </p:nvSpPr>
        <p:spPr bwMode="auto">
          <a:xfrm>
            <a:off x="8153400" y="23622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95" name="Oval 43"/>
          <p:cNvSpPr>
            <a:spLocks noChangeArrowheads="1"/>
          </p:cNvSpPr>
          <p:nvPr/>
        </p:nvSpPr>
        <p:spPr bwMode="auto">
          <a:xfrm>
            <a:off x="8153400" y="27432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96" name="Oval 44"/>
          <p:cNvSpPr>
            <a:spLocks noChangeArrowheads="1"/>
          </p:cNvSpPr>
          <p:nvPr/>
        </p:nvSpPr>
        <p:spPr bwMode="auto">
          <a:xfrm>
            <a:off x="7696200" y="29718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97" name="Oval 45"/>
          <p:cNvSpPr>
            <a:spLocks noChangeArrowheads="1"/>
          </p:cNvSpPr>
          <p:nvPr/>
        </p:nvSpPr>
        <p:spPr bwMode="auto">
          <a:xfrm>
            <a:off x="8077200" y="29718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98" name="Oval 46"/>
          <p:cNvSpPr>
            <a:spLocks noChangeArrowheads="1"/>
          </p:cNvSpPr>
          <p:nvPr/>
        </p:nvSpPr>
        <p:spPr bwMode="auto">
          <a:xfrm>
            <a:off x="3200400" y="32766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799" name="Oval 47"/>
          <p:cNvSpPr>
            <a:spLocks noChangeArrowheads="1"/>
          </p:cNvSpPr>
          <p:nvPr/>
        </p:nvSpPr>
        <p:spPr bwMode="auto">
          <a:xfrm>
            <a:off x="3200400" y="31242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800" name="Oval 48"/>
          <p:cNvSpPr>
            <a:spLocks noChangeArrowheads="1"/>
          </p:cNvSpPr>
          <p:nvPr/>
        </p:nvSpPr>
        <p:spPr bwMode="auto">
          <a:xfrm>
            <a:off x="3200400" y="29718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801" name="Oval 49"/>
          <p:cNvSpPr>
            <a:spLocks noChangeArrowheads="1"/>
          </p:cNvSpPr>
          <p:nvPr/>
        </p:nvSpPr>
        <p:spPr bwMode="auto">
          <a:xfrm>
            <a:off x="3581400" y="28194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802" name="Oval 50"/>
          <p:cNvSpPr>
            <a:spLocks noChangeArrowheads="1"/>
          </p:cNvSpPr>
          <p:nvPr/>
        </p:nvSpPr>
        <p:spPr bwMode="auto">
          <a:xfrm>
            <a:off x="3200400" y="28194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803" name="Oval 51"/>
          <p:cNvSpPr>
            <a:spLocks noChangeArrowheads="1"/>
          </p:cNvSpPr>
          <p:nvPr/>
        </p:nvSpPr>
        <p:spPr bwMode="auto">
          <a:xfrm>
            <a:off x="3429000" y="32766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804" name="Oval 52"/>
          <p:cNvSpPr>
            <a:spLocks noChangeArrowheads="1"/>
          </p:cNvSpPr>
          <p:nvPr/>
        </p:nvSpPr>
        <p:spPr bwMode="auto">
          <a:xfrm>
            <a:off x="3352800" y="27432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805" name="Oval 53"/>
          <p:cNvSpPr>
            <a:spLocks noChangeArrowheads="1"/>
          </p:cNvSpPr>
          <p:nvPr/>
        </p:nvSpPr>
        <p:spPr bwMode="auto">
          <a:xfrm>
            <a:off x="3505200" y="27432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806" name="Oval 54"/>
          <p:cNvSpPr>
            <a:spLocks noChangeArrowheads="1"/>
          </p:cNvSpPr>
          <p:nvPr/>
        </p:nvSpPr>
        <p:spPr bwMode="auto">
          <a:xfrm>
            <a:off x="3733800" y="2819400"/>
            <a:ext cx="152400" cy="152400"/>
          </a:xfrm>
          <a:prstGeom prst="ellipse">
            <a:avLst/>
          </a:prstGeom>
          <a:gradFill rotWithShape="0">
            <a:gsLst>
              <a:gs pos="0">
                <a:srgbClr val="FFFFFF"/>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807" name="Text Box 55"/>
          <p:cNvSpPr txBox="1">
            <a:spLocks noChangeArrowheads="1"/>
          </p:cNvSpPr>
          <p:nvPr/>
        </p:nvSpPr>
        <p:spPr bwMode="auto">
          <a:xfrm>
            <a:off x="381000" y="3657600"/>
            <a:ext cx="8516938" cy="30257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600" b="1" u="none">
                <a:solidFill>
                  <a:schemeClr val="bg1"/>
                </a:solidFill>
              </a:rPr>
              <a:t>Shape</a:t>
            </a:r>
            <a:r>
              <a:rPr lang="en-US" sz="1600" u="none">
                <a:solidFill>
                  <a:schemeClr val="bg1"/>
                </a:solidFill>
              </a:rPr>
              <a:t>		      Has definite shape	Takes the shape of	     Takes the shape </a:t>
            </a:r>
          </a:p>
          <a:p>
            <a:pPr eaLnBrk="1" hangingPunct="1"/>
            <a:r>
              <a:rPr lang="en-US" sz="1600" u="none">
                <a:solidFill>
                  <a:schemeClr val="bg1"/>
                </a:solidFill>
              </a:rPr>
              <a:t>				   	the container	     of its container</a:t>
            </a:r>
          </a:p>
          <a:p>
            <a:pPr eaLnBrk="1" hangingPunct="1"/>
            <a:endParaRPr lang="en-US" sz="1600" u="none">
              <a:solidFill>
                <a:schemeClr val="bg1"/>
              </a:solidFill>
            </a:endParaRPr>
          </a:p>
          <a:p>
            <a:pPr eaLnBrk="1" hangingPunct="1"/>
            <a:r>
              <a:rPr lang="en-US" sz="1600" b="1" u="none">
                <a:solidFill>
                  <a:schemeClr val="bg1"/>
                </a:solidFill>
              </a:rPr>
              <a:t>Volume</a:t>
            </a:r>
            <a:r>
              <a:rPr lang="en-US" sz="1600" u="none">
                <a:solidFill>
                  <a:schemeClr val="bg1"/>
                </a:solidFill>
              </a:rPr>
              <a:t>		      Has a definite volume	Has a definite volume   Fills the volume of</a:t>
            </a:r>
          </a:p>
          <a:p>
            <a:pPr eaLnBrk="1" hangingPunct="1"/>
            <a:r>
              <a:rPr lang="en-US" sz="1600" u="none">
                <a:solidFill>
                  <a:schemeClr val="bg1"/>
                </a:solidFill>
              </a:rPr>
              <a:t>						     	     the container</a:t>
            </a:r>
          </a:p>
          <a:p>
            <a:pPr eaLnBrk="1" hangingPunct="1"/>
            <a:endParaRPr lang="en-US" sz="1600" u="none">
              <a:solidFill>
                <a:schemeClr val="bg1"/>
              </a:solidFill>
            </a:endParaRPr>
          </a:p>
          <a:p>
            <a:pPr eaLnBrk="1" hangingPunct="1"/>
            <a:r>
              <a:rPr lang="en-US" sz="1600" b="1" u="none">
                <a:solidFill>
                  <a:schemeClr val="bg1"/>
                </a:solidFill>
              </a:rPr>
              <a:t>Arrangement of</a:t>
            </a:r>
            <a:r>
              <a:rPr lang="en-US" sz="1600" u="none">
                <a:solidFill>
                  <a:schemeClr val="bg1"/>
                </a:solidFill>
              </a:rPr>
              <a:t>	      Fixed, very close	Random, close	     Random, far apart</a:t>
            </a:r>
          </a:p>
          <a:p>
            <a:pPr eaLnBrk="1" hangingPunct="1"/>
            <a:r>
              <a:rPr lang="en-US" sz="1600" b="1" u="none">
                <a:solidFill>
                  <a:schemeClr val="bg1"/>
                </a:solidFill>
              </a:rPr>
              <a:t>Particles</a:t>
            </a:r>
          </a:p>
          <a:p>
            <a:pPr eaLnBrk="1" hangingPunct="1"/>
            <a:endParaRPr lang="en-US" sz="1600" u="none">
              <a:solidFill>
                <a:schemeClr val="bg1"/>
              </a:solidFill>
            </a:endParaRPr>
          </a:p>
          <a:p>
            <a:pPr eaLnBrk="1" hangingPunct="1"/>
            <a:r>
              <a:rPr lang="en-US" sz="1600" b="1" u="none">
                <a:solidFill>
                  <a:schemeClr val="bg1"/>
                </a:solidFill>
              </a:rPr>
              <a:t>Interactions between</a:t>
            </a:r>
            <a:r>
              <a:rPr lang="en-US" sz="1600" u="none">
                <a:solidFill>
                  <a:schemeClr val="bg1"/>
                </a:solidFill>
              </a:rPr>
              <a:t>   Very strong		Strong		     Essentially none</a:t>
            </a:r>
          </a:p>
          <a:p>
            <a:pPr eaLnBrk="1" hangingPunct="1"/>
            <a:r>
              <a:rPr lang="en-US" sz="1600" b="1" u="none">
                <a:solidFill>
                  <a:schemeClr val="bg1"/>
                </a:solidFill>
              </a:rPr>
              <a:t>particles</a:t>
            </a:r>
          </a:p>
          <a:p>
            <a:pPr eaLnBrk="1" hangingPunct="1"/>
            <a:r>
              <a:rPr lang="en-US" sz="1600" u="none">
                <a:solidFill>
                  <a:schemeClr val="bg1"/>
                </a:solidFill>
              </a:rPr>
              <a:t>	</a:t>
            </a:r>
          </a:p>
        </p:txBody>
      </p:sp>
      <p:sp>
        <p:nvSpPr>
          <p:cNvPr id="74808" name="Line 56"/>
          <p:cNvSpPr>
            <a:spLocks noChangeShapeType="1"/>
          </p:cNvSpPr>
          <p:nvPr/>
        </p:nvSpPr>
        <p:spPr bwMode="auto">
          <a:xfrm>
            <a:off x="533400" y="6553200"/>
            <a:ext cx="83058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 name="Slide Number Placeholder 1"/>
          <p:cNvSpPr>
            <a:spLocks noGrp="1"/>
          </p:cNvSpPr>
          <p:nvPr>
            <p:ph type="sldNum" sz="quarter" idx="12"/>
          </p:nvPr>
        </p:nvSpPr>
        <p:spPr/>
        <p:txBody>
          <a:bodyPr/>
          <a:lstStyle/>
          <a:p>
            <a:pPr>
              <a:defRPr/>
            </a:pPr>
            <a:fld id="{A6009326-6C32-48EC-B384-ACCFBE729FF5}" type="slidenum">
              <a:rPr lang="en-US" smtClean="0">
                <a:solidFill>
                  <a:schemeClr val="bg1"/>
                </a:solidFill>
              </a:rPr>
              <a:pPr>
                <a:defRPr/>
              </a:pPr>
              <a:t>78</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362200" y="152400"/>
            <a:ext cx="4384675" cy="868363"/>
          </a:xfrm>
        </p:spPr>
        <p:txBody>
          <a:bodyPr/>
          <a:lstStyle/>
          <a:p>
            <a:pPr eaLnBrk="1" hangingPunct="1"/>
            <a:r>
              <a:rPr lang="en-US" u="sng" smtClean="0"/>
              <a:t>States of Matter</a:t>
            </a:r>
          </a:p>
        </p:txBody>
      </p:sp>
      <p:grpSp>
        <p:nvGrpSpPr>
          <p:cNvPr id="75779" name="Group 7"/>
          <p:cNvGrpSpPr>
            <a:grpSpLocks/>
          </p:cNvGrpSpPr>
          <p:nvPr/>
        </p:nvGrpSpPr>
        <p:grpSpPr bwMode="auto">
          <a:xfrm>
            <a:off x="762000" y="914400"/>
            <a:ext cx="7772400" cy="5791200"/>
            <a:chOff x="1008" y="1152"/>
            <a:chExt cx="3552" cy="2457"/>
          </a:xfrm>
        </p:grpSpPr>
        <p:sp>
          <p:nvSpPr>
            <p:cNvPr id="75780" name="Rectangle 6"/>
            <p:cNvSpPr>
              <a:spLocks noChangeArrowheads="1"/>
            </p:cNvSpPr>
            <p:nvPr/>
          </p:nvSpPr>
          <p:spPr bwMode="auto">
            <a:xfrm>
              <a:off x="1056" y="1248"/>
              <a:ext cx="3456" cy="2256"/>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5781" name="Picture 5" descr="states of matter"/>
            <p:cNvPicPr>
              <a:picLocks noChangeAspect="1" noChangeArrowheads="1"/>
            </p:cNvPicPr>
            <p:nvPr/>
          </p:nvPicPr>
          <p:blipFill>
            <a:blip r:embed="rId3" cstate="print">
              <a:clrChange>
                <a:clrFrom>
                  <a:srgbClr val="ECEDE8"/>
                </a:clrFrom>
                <a:clrTo>
                  <a:srgbClr val="ECEDE8">
                    <a:alpha val="0"/>
                  </a:srgbClr>
                </a:clrTo>
              </a:clrChange>
              <a:lum bright="6000"/>
              <a:extLst>
                <a:ext uri="{28A0092B-C50C-407E-A947-70E740481C1C}">
                  <a14:useLocalDpi xmlns:a14="http://schemas.microsoft.com/office/drawing/2010/main" val="0"/>
                </a:ext>
              </a:extLst>
            </a:blip>
            <a:srcRect t="47058"/>
            <a:stretch>
              <a:fillRect/>
            </a:stretch>
          </p:blipFill>
          <p:spPr bwMode="auto">
            <a:xfrm>
              <a:off x="1008" y="1152"/>
              <a:ext cx="3552" cy="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79</a:t>
            </a:fld>
            <a:endParaRPr lang="en-US"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371600" y="1295400"/>
            <a:ext cx="5943600" cy="4525963"/>
          </a:xfrm>
        </p:spPr>
        <p:txBody>
          <a:bodyPr/>
          <a:lstStyle/>
          <a:p>
            <a:pPr eaLnBrk="1" hangingPunct="1"/>
            <a:r>
              <a:rPr lang="en-US" dirty="0" smtClean="0"/>
              <a:t>Obey the safety contract</a:t>
            </a:r>
          </a:p>
          <a:p>
            <a:r>
              <a:rPr lang="en-US" dirty="0" smtClean="0"/>
              <a:t>Use common sense</a:t>
            </a:r>
          </a:p>
          <a:p>
            <a:r>
              <a:rPr lang="en-US" dirty="0" smtClean="0"/>
              <a:t>No unauthorized experiments</a:t>
            </a:r>
          </a:p>
          <a:p>
            <a:r>
              <a:rPr lang="en-US" u="sng" dirty="0" smtClean="0"/>
              <a:t>Wear safety glasses</a:t>
            </a:r>
          </a:p>
          <a:p>
            <a:r>
              <a:rPr lang="en-US" dirty="0" smtClean="0"/>
              <a:t>Safety is an attitude!</a:t>
            </a:r>
          </a:p>
          <a:p>
            <a:r>
              <a:rPr lang="en-US" dirty="0" smtClean="0"/>
              <a:t>Don’t take anything out of lab.</a:t>
            </a:r>
          </a:p>
          <a:p>
            <a:r>
              <a:rPr lang="en-US" dirty="0" smtClean="0"/>
              <a:t>Read and follow all instructions.</a:t>
            </a:r>
          </a:p>
          <a:p>
            <a:r>
              <a:rPr lang="en-US" dirty="0" smtClean="0"/>
              <a:t>Wash hands before leaving lab.</a:t>
            </a:r>
          </a:p>
        </p:txBody>
      </p:sp>
      <p:sp>
        <p:nvSpPr>
          <p:cNvPr id="11266" name="Rectangle 2"/>
          <p:cNvSpPr>
            <a:spLocks noGrp="1" noChangeArrowheads="1"/>
          </p:cNvSpPr>
          <p:nvPr>
            <p:ph type="title"/>
          </p:nvPr>
        </p:nvSpPr>
        <p:spPr/>
        <p:txBody>
          <a:bodyPr/>
          <a:lstStyle/>
          <a:p>
            <a:pPr eaLnBrk="1" hangingPunct="1"/>
            <a:r>
              <a:rPr lang="en-US" u="sng" smtClean="0"/>
              <a:t>Lab Safety</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3"/>
          <p:cNvSpPr txBox="1">
            <a:spLocks noChangeArrowheads="1"/>
          </p:cNvSpPr>
          <p:nvPr/>
        </p:nvSpPr>
        <p:spPr bwMode="auto">
          <a:xfrm>
            <a:off x="787400" y="3127375"/>
            <a:ext cx="1957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600" b="1" u="none">
                <a:solidFill>
                  <a:schemeClr val="bg1"/>
                </a:solidFill>
              </a:rPr>
              <a:t>(a) Radiant energy</a:t>
            </a:r>
          </a:p>
        </p:txBody>
      </p:sp>
      <p:sp>
        <p:nvSpPr>
          <p:cNvPr id="76803" name="Text Box 4"/>
          <p:cNvSpPr txBox="1">
            <a:spLocks noChangeArrowheads="1"/>
          </p:cNvSpPr>
          <p:nvPr/>
        </p:nvSpPr>
        <p:spPr bwMode="auto">
          <a:xfrm>
            <a:off x="4406900" y="3127375"/>
            <a:ext cx="2014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600" b="1" u="none">
                <a:solidFill>
                  <a:schemeClr val="bg1"/>
                </a:solidFill>
              </a:rPr>
              <a:t>(b) Thermal energy</a:t>
            </a:r>
          </a:p>
        </p:txBody>
      </p:sp>
      <p:sp>
        <p:nvSpPr>
          <p:cNvPr id="76804" name="Text Box 5"/>
          <p:cNvSpPr txBox="1">
            <a:spLocks noChangeArrowheads="1"/>
          </p:cNvSpPr>
          <p:nvPr/>
        </p:nvSpPr>
        <p:spPr bwMode="auto">
          <a:xfrm>
            <a:off x="587375" y="6521450"/>
            <a:ext cx="2116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600" b="1" u="none">
                <a:solidFill>
                  <a:schemeClr val="bg1"/>
                </a:solidFill>
              </a:rPr>
              <a:t>(c) Chemical energy</a:t>
            </a:r>
          </a:p>
        </p:txBody>
      </p:sp>
      <p:sp>
        <p:nvSpPr>
          <p:cNvPr id="76805" name="Text Box 6"/>
          <p:cNvSpPr txBox="1">
            <a:spLocks noChangeArrowheads="1"/>
          </p:cNvSpPr>
          <p:nvPr/>
        </p:nvSpPr>
        <p:spPr bwMode="auto">
          <a:xfrm>
            <a:off x="3898900" y="6521450"/>
            <a:ext cx="196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600" b="1" u="none" dirty="0">
                <a:solidFill>
                  <a:schemeClr val="bg1"/>
                </a:solidFill>
              </a:rPr>
              <a:t>(d) Nuclear energy</a:t>
            </a:r>
          </a:p>
        </p:txBody>
      </p:sp>
      <p:sp>
        <p:nvSpPr>
          <p:cNvPr id="76806" name="Text Box 7"/>
          <p:cNvSpPr txBox="1">
            <a:spLocks noChangeArrowheads="1"/>
          </p:cNvSpPr>
          <p:nvPr/>
        </p:nvSpPr>
        <p:spPr bwMode="auto">
          <a:xfrm>
            <a:off x="6337300" y="6521450"/>
            <a:ext cx="2117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600" b="1" u="none">
                <a:solidFill>
                  <a:schemeClr val="bg1"/>
                </a:solidFill>
              </a:rPr>
              <a:t>(e) Electrical energy</a:t>
            </a:r>
          </a:p>
        </p:txBody>
      </p:sp>
      <p:pic>
        <p:nvPicPr>
          <p:cNvPr id="76807" name="Picture 8" descr="Types of Energy"/>
          <p:cNvPicPr>
            <a:picLocks noChangeAspect="1" noChangeArrowheads="1"/>
          </p:cNvPicPr>
          <p:nvPr/>
        </p:nvPicPr>
        <p:blipFill>
          <a:blip r:embed="rId3">
            <a:extLst>
              <a:ext uri="{28A0092B-C50C-407E-A947-70E740481C1C}">
                <a14:useLocalDpi xmlns:a14="http://schemas.microsoft.com/office/drawing/2010/main" val="0"/>
              </a:ext>
            </a:extLst>
          </a:blip>
          <a:srcRect l="71428" t="46497" r="133" b="7629"/>
          <a:stretch>
            <a:fillRect/>
          </a:stretch>
        </p:blipFill>
        <p:spPr bwMode="auto">
          <a:xfrm>
            <a:off x="6337300" y="3590925"/>
            <a:ext cx="205105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9" descr="Types of Energy"/>
          <p:cNvPicPr>
            <a:picLocks noChangeAspect="1" noChangeArrowheads="1"/>
          </p:cNvPicPr>
          <p:nvPr/>
        </p:nvPicPr>
        <p:blipFill>
          <a:blip r:embed="rId3">
            <a:extLst>
              <a:ext uri="{28A0092B-C50C-407E-A947-70E740481C1C}">
                <a14:useLocalDpi xmlns:a14="http://schemas.microsoft.com/office/drawing/2010/main" val="0"/>
              </a:ext>
            </a:extLst>
          </a:blip>
          <a:srcRect l="31036" t="44508" r="28439" b="7629"/>
          <a:stretch>
            <a:fillRect/>
          </a:stretch>
        </p:blipFill>
        <p:spPr bwMode="auto">
          <a:xfrm>
            <a:off x="3148013" y="3463925"/>
            <a:ext cx="2922587"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10" descr="Types of Energy"/>
          <p:cNvPicPr>
            <a:picLocks noChangeAspect="1" noChangeArrowheads="1"/>
          </p:cNvPicPr>
          <p:nvPr/>
        </p:nvPicPr>
        <p:blipFill>
          <a:blip r:embed="rId3">
            <a:extLst>
              <a:ext uri="{28A0092B-C50C-407E-A947-70E740481C1C}">
                <a14:useLocalDpi xmlns:a14="http://schemas.microsoft.com/office/drawing/2010/main" val="0"/>
              </a:ext>
            </a:extLst>
          </a:blip>
          <a:srcRect t="44508" r="70659" b="7629"/>
          <a:stretch>
            <a:fillRect/>
          </a:stretch>
        </p:blipFill>
        <p:spPr bwMode="auto">
          <a:xfrm>
            <a:off x="661988" y="3463925"/>
            <a:ext cx="2116137"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0" name="Picture 11" descr="Types of Energy"/>
          <p:cNvPicPr>
            <a:picLocks noChangeAspect="1" noChangeArrowheads="1"/>
          </p:cNvPicPr>
          <p:nvPr/>
        </p:nvPicPr>
        <p:blipFill>
          <a:blip r:embed="rId3">
            <a:extLst>
              <a:ext uri="{28A0092B-C50C-407E-A947-70E740481C1C}">
                <a14:useLocalDpi xmlns:a14="http://schemas.microsoft.com/office/drawing/2010/main" val="0"/>
              </a:ext>
            </a:extLst>
          </a:blip>
          <a:srcRect l="46907" b="60760"/>
          <a:stretch>
            <a:fillRect/>
          </a:stretch>
        </p:blipFill>
        <p:spPr bwMode="auto">
          <a:xfrm>
            <a:off x="4406900" y="620713"/>
            <a:ext cx="3829050"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Picture 12" descr="Types of Energy"/>
          <p:cNvPicPr>
            <a:picLocks noChangeAspect="1" noChangeArrowheads="1"/>
          </p:cNvPicPr>
          <p:nvPr/>
        </p:nvPicPr>
        <p:blipFill>
          <a:blip r:embed="rId3">
            <a:extLst>
              <a:ext uri="{28A0092B-C50C-407E-A947-70E740481C1C}">
                <a14:useLocalDpi xmlns:a14="http://schemas.microsoft.com/office/drawing/2010/main" val="0"/>
              </a:ext>
            </a:extLst>
          </a:blip>
          <a:srcRect r="53093" b="60760"/>
          <a:stretch>
            <a:fillRect/>
          </a:stretch>
        </p:blipFill>
        <p:spPr bwMode="auto">
          <a:xfrm>
            <a:off x="852488" y="630238"/>
            <a:ext cx="3382962"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2" name="Rectangle 13"/>
          <p:cNvSpPr>
            <a:spLocks noGrp="1" noChangeArrowheads="1"/>
          </p:cNvSpPr>
          <p:nvPr>
            <p:ph type="title"/>
          </p:nvPr>
        </p:nvSpPr>
        <p:spPr>
          <a:xfrm>
            <a:off x="1828800" y="-228600"/>
            <a:ext cx="5715000" cy="1143000"/>
          </a:xfrm>
        </p:spPr>
        <p:txBody>
          <a:bodyPr/>
          <a:lstStyle/>
          <a:p>
            <a:pPr eaLnBrk="1" hangingPunct="1"/>
            <a:r>
              <a:rPr lang="en-US" u="sng" dirty="0" smtClean="0"/>
              <a:t>Forms of Energy</a:t>
            </a:r>
          </a:p>
        </p:txBody>
      </p:sp>
      <p:sp>
        <p:nvSpPr>
          <p:cNvPr id="2" name="Slide Number Placeholder 1"/>
          <p:cNvSpPr>
            <a:spLocks noGrp="1"/>
          </p:cNvSpPr>
          <p:nvPr>
            <p:ph type="sldNum" sz="quarter" idx="12"/>
          </p:nvPr>
        </p:nvSpPr>
        <p:spPr/>
        <p:txBody>
          <a:bodyPr/>
          <a:lstStyle/>
          <a:p>
            <a:pPr>
              <a:defRPr/>
            </a:pPr>
            <a:fld id="{A6009326-6C32-48EC-B384-ACCFBE729FF5}" type="slidenum">
              <a:rPr lang="en-US" smtClean="0">
                <a:solidFill>
                  <a:schemeClr val="bg1"/>
                </a:solidFill>
              </a:rPr>
              <a:pPr>
                <a:defRPr/>
              </a:pPr>
              <a:t>80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457200" y="1066800"/>
            <a:ext cx="8229600" cy="5486400"/>
          </a:xfrm>
        </p:spPr>
        <p:txBody>
          <a:bodyPr/>
          <a:lstStyle/>
          <a:p>
            <a:pPr eaLnBrk="1" hangingPunct="1"/>
            <a:r>
              <a:rPr lang="en-US" u="sng" smtClean="0"/>
              <a:t>Energy</a:t>
            </a:r>
            <a:r>
              <a:rPr lang="en-US" smtClean="0"/>
              <a:t> – the ability to do work</a:t>
            </a:r>
          </a:p>
          <a:p>
            <a:pPr eaLnBrk="1" hangingPunct="1"/>
            <a:r>
              <a:rPr lang="en-US" u="sng" smtClean="0"/>
              <a:t>Potential Energy</a:t>
            </a:r>
            <a:r>
              <a:rPr lang="en-US" smtClean="0"/>
              <a:t> – energy due to the position of the object (stored energy)</a:t>
            </a:r>
          </a:p>
          <a:p>
            <a:pPr eaLnBrk="1" hangingPunct="1"/>
            <a:r>
              <a:rPr lang="en-US" u="sng" smtClean="0"/>
              <a:t>Kinetic Energy</a:t>
            </a:r>
            <a:r>
              <a:rPr lang="en-US" smtClean="0"/>
              <a:t> – energy due to the motion of the object</a:t>
            </a:r>
          </a:p>
          <a:p>
            <a:pPr eaLnBrk="1" hangingPunct="1"/>
            <a:r>
              <a:rPr lang="en-US" smtClean="0"/>
              <a:t>The total energy an object possess is the sum of its potential and kinetic energy.</a:t>
            </a:r>
          </a:p>
          <a:p>
            <a:pPr eaLnBrk="1" hangingPunct="1"/>
            <a:r>
              <a:rPr lang="en-US" b="1" u="sng" smtClean="0"/>
              <a:t>1</a:t>
            </a:r>
            <a:r>
              <a:rPr lang="en-US" b="1" u="sng" baseline="30000" smtClean="0"/>
              <a:t>st</a:t>
            </a:r>
            <a:r>
              <a:rPr lang="en-US" b="1" u="sng" smtClean="0"/>
              <a:t> Law of Thermodynamics</a:t>
            </a:r>
            <a:r>
              <a:rPr lang="en-US" smtClean="0"/>
              <a:t> – energy is conserved: it may be converted from one form to the other, but it is not destroyed</a:t>
            </a:r>
          </a:p>
        </p:txBody>
      </p:sp>
      <p:sp>
        <p:nvSpPr>
          <p:cNvPr id="77826" name="Rectangle 2"/>
          <p:cNvSpPr>
            <a:spLocks noGrp="1" noChangeArrowheads="1"/>
          </p:cNvSpPr>
          <p:nvPr>
            <p:ph type="title"/>
          </p:nvPr>
        </p:nvSpPr>
        <p:spPr>
          <a:xfrm>
            <a:off x="2895600" y="274638"/>
            <a:ext cx="3317875" cy="563562"/>
          </a:xfrm>
        </p:spPr>
        <p:txBody>
          <a:bodyPr>
            <a:normAutofit fontScale="90000"/>
          </a:bodyPr>
          <a:lstStyle/>
          <a:p>
            <a:pPr algn="ctr" eaLnBrk="1" hangingPunct="1"/>
            <a:r>
              <a:rPr lang="en-US" sz="4000" u="sng" dirty="0" smtClean="0"/>
              <a:t>Energy</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bike_rider_girl_w_helm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1740">
            <a:off x="1954213" y="3487738"/>
            <a:ext cx="119697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Freeform 4"/>
          <p:cNvSpPr>
            <a:spLocks/>
          </p:cNvSpPr>
          <p:nvPr/>
        </p:nvSpPr>
        <p:spPr bwMode="auto">
          <a:xfrm>
            <a:off x="912813" y="2832100"/>
            <a:ext cx="6659562" cy="2741613"/>
          </a:xfrm>
          <a:custGeom>
            <a:avLst/>
            <a:gdLst>
              <a:gd name="T0" fmla="*/ 2147483647 w 4195"/>
              <a:gd name="T1" fmla="*/ 2147483647 h 1727"/>
              <a:gd name="T2" fmla="*/ 2147483647 w 4195"/>
              <a:gd name="T3" fmla="*/ 2147483647 h 1727"/>
              <a:gd name="T4" fmla="*/ 2147483647 w 4195"/>
              <a:gd name="T5" fmla="*/ 2147483647 h 1727"/>
              <a:gd name="T6" fmla="*/ 2147483647 w 4195"/>
              <a:gd name="T7" fmla="*/ 2147483647 h 1727"/>
              <a:gd name="T8" fmla="*/ 2147483647 w 4195"/>
              <a:gd name="T9" fmla="*/ 2147483647 h 1727"/>
              <a:gd name="T10" fmla="*/ 2147483647 w 4195"/>
              <a:gd name="T11" fmla="*/ 2147483647 h 1727"/>
              <a:gd name="T12" fmla="*/ 2147483647 w 4195"/>
              <a:gd name="T13" fmla="*/ 0 h 1727"/>
              <a:gd name="T14" fmla="*/ 2147483647 w 4195"/>
              <a:gd name="T15" fmla="*/ 2147483647 h 1727"/>
              <a:gd name="T16" fmla="*/ 2147483647 w 4195"/>
              <a:gd name="T17" fmla="*/ 2147483647 h 1727"/>
              <a:gd name="T18" fmla="*/ 2147483647 w 4195"/>
              <a:gd name="T19" fmla="*/ 2147483647 h 1727"/>
              <a:gd name="T20" fmla="*/ 2147483647 w 4195"/>
              <a:gd name="T21" fmla="*/ 2147483647 h 1727"/>
              <a:gd name="T22" fmla="*/ 2147483647 w 4195"/>
              <a:gd name="T23" fmla="*/ 2147483647 h 1727"/>
              <a:gd name="T24" fmla="*/ 2147483647 w 4195"/>
              <a:gd name="T25" fmla="*/ 2147483647 h 1727"/>
              <a:gd name="T26" fmla="*/ 2147483647 w 4195"/>
              <a:gd name="T27" fmla="*/ 2147483647 h 1727"/>
              <a:gd name="T28" fmla="*/ 2147483647 w 4195"/>
              <a:gd name="T29" fmla="*/ 2147483647 h 1727"/>
              <a:gd name="T30" fmla="*/ 2147483647 w 4195"/>
              <a:gd name="T31" fmla="*/ 2147483647 h 1727"/>
              <a:gd name="T32" fmla="*/ 2147483647 w 4195"/>
              <a:gd name="T33" fmla="*/ 2147483647 h 1727"/>
              <a:gd name="T34" fmla="*/ 2147483647 w 4195"/>
              <a:gd name="T35" fmla="*/ 2147483647 h 1727"/>
              <a:gd name="T36" fmla="*/ 2147483647 w 4195"/>
              <a:gd name="T37" fmla="*/ 2147483647 h 17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95" h="1727">
                <a:moveTo>
                  <a:pt x="424" y="1700"/>
                </a:moveTo>
                <a:cubicBezTo>
                  <a:pt x="451" y="1690"/>
                  <a:pt x="481" y="1721"/>
                  <a:pt x="576" y="1666"/>
                </a:cubicBezTo>
                <a:cubicBezTo>
                  <a:pt x="672" y="1611"/>
                  <a:pt x="855" y="1503"/>
                  <a:pt x="999" y="1373"/>
                </a:cubicBezTo>
                <a:cubicBezTo>
                  <a:pt x="1143" y="1243"/>
                  <a:pt x="1308" y="1064"/>
                  <a:pt x="1442" y="891"/>
                </a:cubicBezTo>
                <a:cubicBezTo>
                  <a:pt x="1576" y="718"/>
                  <a:pt x="1708" y="464"/>
                  <a:pt x="1805" y="330"/>
                </a:cubicBezTo>
                <a:cubicBezTo>
                  <a:pt x="1903" y="196"/>
                  <a:pt x="1942" y="142"/>
                  <a:pt x="2025" y="87"/>
                </a:cubicBezTo>
                <a:cubicBezTo>
                  <a:pt x="2108" y="32"/>
                  <a:pt x="2211" y="0"/>
                  <a:pt x="2302" y="0"/>
                </a:cubicBezTo>
                <a:cubicBezTo>
                  <a:pt x="2392" y="0"/>
                  <a:pt x="2486" y="30"/>
                  <a:pt x="2564" y="85"/>
                </a:cubicBezTo>
                <a:cubicBezTo>
                  <a:pt x="2641" y="140"/>
                  <a:pt x="2695" y="224"/>
                  <a:pt x="2767" y="327"/>
                </a:cubicBezTo>
                <a:cubicBezTo>
                  <a:pt x="2839" y="430"/>
                  <a:pt x="2910" y="577"/>
                  <a:pt x="2992" y="699"/>
                </a:cubicBezTo>
                <a:cubicBezTo>
                  <a:pt x="3074" y="822"/>
                  <a:pt x="3150" y="943"/>
                  <a:pt x="3254" y="1063"/>
                </a:cubicBezTo>
                <a:cubicBezTo>
                  <a:pt x="3359" y="1183"/>
                  <a:pt x="3505" y="1322"/>
                  <a:pt x="3615" y="1415"/>
                </a:cubicBezTo>
                <a:cubicBezTo>
                  <a:pt x="3725" y="1508"/>
                  <a:pt x="3840" y="1579"/>
                  <a:pt x="3914" y="1624"/>
                </a:cubicBezTo>
                <a:cubicBezTo>
                  <a:pt x="3988" y="1669"/>
                  <a:pt x="4020" y="1670"/>
                  <a:pt x="4063" y="1684"/>
                </a:cubicBezTo>
                <a:cubicBezTo>
                  <a:pt x="4106" y="1698"/>
                  <a:pt x="4195" y="1705"/>
                  <a:pt x="4170" y="1710"/>
                </a:cubicBezTo>
                <a:cubicBezTo>
                  <a:pt x="4145" y="1715"/>
                  <a:pt x="4116" y="1713"/>
                  <a:pt x="3911" y="1714"/>
                </a:cubicBezTo>
                <a:cubicBezTo>
                  <a:pt x="3706" y="1715"/>
                  <a:pt x="3521" y="1716"/>
                  <a:pt x="2939" y="1717"/>
                </a:cubicBezTo>
                <a:cubicBezTo>
                  <a:pt x="2356" y="1719"/>
                  <a:pt x="837" y="1727"/>
                  <a:pt x="419" y="1726"/>
                </a:cubicBezTo>
                <a:cubicBezTo>
                  <a:pt x="0" y="1724"/>
                  <a:pt x="397" y="1710"/>
                  <a:pt x="424" y="1700"/>
                </a:cubicBezTo>
                <a:close/>
              </a:path>
            </a:pathLst>
          </a:custGeom>
          <a:gradFill rotWithShape="1">
            <a:gsLst>
              <a:gs pos="0">
                <a:srgbClr val="008000"/>
              </a:gs>
              <a:gs pos="100000">
                <a:srgbClr val="003B00"/>
              </a:gs>
            </a:gsLst>
            <a:lin ang="5400000" scaled="1"/>
          </a:gradFill>
          <a:ln w="317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8852" name="Picture 5" descr="bike_rider_girl_w_helm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2238" y="1735138"/>
            <a:ext cx="1230312"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6" descr="bike_rider_girl_w_helm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48887">
            <a:off x="5961063" y="3559175"/>
            <a:ext cx="11969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 Box 7"/>
          <p:cNvSpPr txBox="1">
            <a:spLocks noChangeArrowheads="1"/>
          </p:cNvSpPr>
          <p:nvPr/>
        </p:nvSpPr>
        <p:spPr bwMode="auto">
          <a:xfrm>
            <a:off x="3649663" y="1365250"/>
            <a:ext cx="215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000" b="1" u="none"/>
              <a:t>Potential energy</a:t>
            </a:r>
          </a:p>
        </p:txBody>
      </p:sp>
      <p:sp>
        <p:nvSpPr>
          <p:cNvPr id="78855" name="Text Box 8"/>
          <p:cNvSpPr txBox="1">
            <a:spLocks noChangeArrowheads="1"/>
          </p:cNvSpPr>
          <p:nvPr/>
        </p:nvSpPr>
        <p:spPr bwMode="auto">
          <a:xfrm>
            <a:off x="2317750" y="3184525"/>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b="1" u="none"/>
              <a:t>Energy in</a:t>
            </a:r>
          </a:p>
        </p:txBody>
      </p:sp>
      <p:sp>
        <p:nvSpPr>
          <p:cNvPr id="78856" name="Text Box 9"/>
          <p:cNvSpPr txBox="1">
            <a:spLocks noChangeArrowheads="1"/>
          </p:cNvSpPr>
          <p:nvPr/>
        </p:nvSpPr>
        <p:spPr bwMode="auto">
          <a:xfrm>
            <a:off x="5437188" y="3187700"/>
            <a:ext cx="137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b="1" u="none"/>
              <a:t>Energy out</a:t>
            </a:r>
          </a:p>
        </p:txBody>
      </p:sp>
      <p:sp>
        <p:nvSpPr>
          <p:cNvPr id="78857" name="Text Box 10"/>
          <p:cNvSpPr txBox="1">
            <a:spLocks noChangeArrowheads="1"/>
          </p:cNvSpPr>
          <p:nvPr/>
        </p:nvSpPr>
        <p:spPr bwMode="auto">
          <a:xfrm>
            <a:off x="1347788" y="5659438"/>
            <a:ext cx="1890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000" b="1" u="none"/>
              <a:t>kinetic energy</a:t>
            </a:r>
          </a:p>
        </p:txBody>
      </p:sp>
      <p:sp>
        <p:nvSpPr>
          <p:cNvPr id="78858" name="Text Box 11"/>
          <p:cNvSpPr txBox="1">
            <a:spLocks noChangeArrowheads="1"/>
          </p:cNvSpPr>
          <p:nvPr/>
        </p:nvSpPr>
        <p:spPr bwMode="auto">
          <a:xfrm>
            <a:off x="5643563" y="5659438"/>
            <a:ext cx="1890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000" b="1" u="none"/>
              <a:t>kinetic energy</a:t>
            </a:r>
          </a:p>
        </p:txBody>
      </p:sp>
      <p:pic>
        <p:nvPicPr>
          <p:cNvPr id="78859" name="Picture 12" descr="bike_rider_girl_w_helm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5" y="4354513"/>
            <a:ext cx="123031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0" name="Rectangle 13"/>
          <p:cNvSpPr>
            <a:spLocks noGrp="1" noChangeArrowheads="1"/>
          </p:cNvSpPr>
          <p:nvPr>
            <p:ph type="title"/>
          </p:nvPr>
        </p:nvSpPr>
        <p:spPr>
          <a:xfrm>
            <a:off x="995363" y="0"/>
            <a:ext cx="7386637" cy="1143000"/>
          </a:xfrm>
        </p:spPr>
        <p:txBody>
          <a:bodyPr/>
          <a:lstStyle/>
          <a:p>
            <a:pPr eaLnBrk="1" hangingPunct="1"/>
            <a:r>
              <a:rPr lang="en-US" u="sng" smtClean="0"/>
              <a:t>Potential vs. Kinetic Energy</a:t>
            </a:r>
          </a:p>
        </p:txBody>
      </p:sp>
      <p:sp>
        <p:nvSpPr>
          <p:cNvPr id="2" name="Slide Number Placeholder 1"/>
          <p:cNvSpPr>
            <a:spLocks noGrp="1"/>
          </p:cNvSpPr>
          <p:nvPr>
            <p:ph type="sldNum" sz="quarter" idx="12"/>
          </p:nvPr>
        </p:nvSpPr>
        <p:spPr/>
        <p:txBody>
          <a:bodyPr/>
          <a:lstStyle/>
          <a:p>
            <a:pPr>
              <a:defRPr/>
            </a:pPr>
            <a:fld id="{A6009326-6C32-48EC-B384-ACCFBE729FF5}" type="slidenum">
              <a:rPr lang="en-US" smtClean="0">
                <a:solidFill>
                  <a:schemeClr val="bg1"/>
                </a:solidFill>
              </a:rPr>
              <a:pPr>
                <a:defRPr/>
              </a:pPr>
              <a:t>82</a:t>
            </a:fld>
            <a:endParaRPr lang="en-US">
              <a:solidFill>
                <a:schemeClr val="bg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9"/>
          <p:cNvSpPr>
            <a:spLocks noGrp="1" noChangeArrowheads="1"/>
          </p:cNvSpPr>
          <p:nvPr>
            <p:ph idx="1"/>
          </p:nvPr>
        </p:nvSpPr>
        <p:spPr>
          <a:xfrm>
            <a:off x="381000" y="914400"/>
            <a:ext cx="8610600" cy="5257800"/>
          </a:xfrm>
        </p:spPr>
        <p:txBody>
          <a:bodyPr/>
          <a:lstStyle/>
          <a:p>
            <a:pPr eaLnBrk="1" hangingPunct="1">
              <a:buFontTx/>
              <a:buNone/>
            </a:pPr>
            <a:r>
              <a:rPr lang="en-US" dirty="0" smtClean="0"/>
              <a:t>  Kinetic Energy:    KE = ½ m v</a:t>
            </a:r>
            <a:r>
              <a:rPr lang="en-US" baseline="30000" dirty="0" smtClean="0"/>
              <a:t>2</a:t>
            </a:r>
          </a:p>
          <a:p>
            <a:pPr eaLnBrk="1" hangingPunct="1">
              <a:lnSpc>
                <a:spcPct val="95000"/>
              </a:lnSpc>
              <a:spcBef>
                <a:spcPct val="10000"/>
              </a:spcBef>
              <a:buFontTx/>
              <a:buNone/>
            </a:pPr>
            <a:r>
              <a:rPr lang="en-US" dirty="0" smtClean="0"/>
              <a:t/>
            </a:r>
            <a:br>
              <a:rPr lang="en-US" dirty="0" smtClean="0"/>
            </a:br>
            <a:r>
              <a:rPr lang="en-US" sz="2400" dirty="0" smtClean="0"/>
              <a:t>Determine the kinetic energy of a speeding bullet.  The bullet has a mass of 30 g and is fired at a speed of 900 m/s. Convert this value to joules.</a:t>
            </a:r>
            <a:r>
              <a:rPr lang="en-US" dirty="0" smtClean="0"/>
              <a:t> </a:t>
            </a:r>
            <a:br>
              <a:rPr lang="en-US" dirty="0" smtClean="0"/>
            </a:br>
            <a:r>
              <a:rPr lang="en-US" dirty="0" smtClean="0"/>
              <a:t/>
            </a:r>
            <a:br>
              <a:rPr lang="en-US" dirty="0" smtClean="0"/>
            </a:br>
            <a:r>
              <a:rPr lang="en-US" dirty="0" smtClean="0"/>
              <a:t/>
            </a:r>
            <a:br>
              <a:rPr lang="en-US" dirty="0" smtClean="0"/>
            </a:br>
            <a:endParaRPr lang="en-US" dirty="0" smtClean="0"/>
          </a:p>
          <a:p>
            <a:pPr eaLnBrk="1" hangingPunct="1">
              <a:buFontTx/>
              <a:buNone/>
            </a:pPr>
            <a:endParaRPr lang="en-US" dirty="0" smtClean="0"/>
          </a:p>
        </p:txBody>
      </p:sp>
      <p:sp>
        <p:nvSpPr>
          <p:cNvPr id="79874" name="Rectangle 2"/>
          <p:cNvSpPr>
            <a:spLocks noGrp="1" noChangeArrowheads="1"/>
          </p:cNvSpPr>
          <p:nvPr>
            <p:ph type="title"/>
          </p:nvPr>
        </p:nvSpPr>
        <p:spPr>
          <a:xfrm>
            <a:off x="995363" y="-76200"/>
            <a:ext cx="7386637" cy="914400"/>
          </a:xfrm>
        </p:spPr>
        <p:txBody>
          <a:bodyPr/>
          <a:lstStyle/>
          <a:p>
            <a:pPr algn="ctr" eaLnBrk="1" hangingPunct="1"/>
            <a:r>
              <a:rPr lang="en-US" u="sng" smtClean="0"/>
              <a:t>Kinetic Energy</a:t>
            </a:r>
          </a:p>
        </p:txBody>
      </p:sp>
      <p:sp>
        <p:nvSpPr>
          <p:cNvPr id="79876" name="Line 5"/>
          <p:cNvSpPr>
            <a:spLocks noChangeShapeType="1"/>
          </p:cNvSpPr>
          <p:nvPr/>
        </p:nvSpPr>
        <p:spPr bwMode="auto">
          <a:xfrm flipV="1">
            <a:off x="4517368" y="1295400"/>
            <a:ext cx="207032" cy="2482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9877" name="Line 6"/>
          <p:cNvSpPr>
            <a:spLocks noChangeShapeType="1"/>
          </p:cNvSpPr>
          <p:nvPr/>
        </p:nvSpPr>
        <p:spPr bwMode="auto">
          <a:xfrm flipH="1" flipV="1">
            <a:off x="5181600" y="1295400"/>
            <a:ext cx="152400" cy="304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9878" name="Text Box 7"/>
          <p:cNvSpPr txBox="1">
            <a:spLocks noChangeArrowheads="1"/>
          </p:cNvSpPr>
          <p:nvPr/>
        </p:nvSpPr>
        <p:spPr bwMode="auto">
          <a:xfrm>
            <a:off x="4032250" y="1447800"/>
            <a:ext cx="76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b="1" u="none" dirty="0">
                <a:solidFill>
                  <a:srgbClr val="FF0000"/>
                </a:solidFill>
              </a:rPr>
              <a:t>mass</a:t>
            </a:r>
          </a:p>
        </p:txBody>
      </p:sp>
      <p:sp>
        <p:nvSpPr>
          <p:cNvPr id="79879" name="Text Box 8"/>
          <p:cNvSpPr txBox="1">
            <a:spLocks noChangeArrowheads="1"/>
          </p:cNvSpPr>
          <p:nvPr/>
        </p:nvSpPr>
        <p:spPr bwMode="auto">
          <a:xfrm>
            <a:off x="5257800" y="1462088"/>
            <a:ext cx="191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b="1" u="none" dirty="0">
                <a:solidFill>
                  <a:srgbClr val="FF0000"/>
                </a:solidFill>
              </a:rPr>
              <a:t>velocity</a:t>
            </a:r>
            <a:r>
              <a:rPr lang="en-US" b="1" u="none" dirty="0">
                <a:solidFill>
                  <a:schemeClr val="accent2"/>
                </a:solidFill>
              </a:rPr>
              <a:t> </a:t>
            </a:r>
            <a:r>
              <a:rPr lang="en-US" b="1" u="none" dirty="0"/>
              <a:t>(speed)</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83</a:t>
            </a:fld>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19"/>
          <p:cNvSpPr>
            <a:spLocks noGrp="1" noChangeArrowheads="1"/>
          </p:cNvSpPr>
          <p:nvPr>
            <p:ph idx="1"/>
          </p:nvPr>
        </p:nvSpPr>
        <p:spPr>
          <a:xfrm>
            <a:off x="381000" y="914400"/>
            <a:ext cx="8610600" cy="5257800"/>
          </a:xfrm>
        </p:spPr>
        <p:txBody>
          <a:bodyPr/>
          <a:lstStyle/>
          <a:p>
            <a:pPr eaLnBrk="1" hangingPunct="1">
              <a:lnSpc>
                <a:spcPct val="95000"/>
              </a:lnSpc>
              <a:spcBef>
                <a:spcPct val="10000"/>
              </a:spcBef>
              <a:buFontTx/>
              <a:buNone/>
            </a:pPr>
            <a:r>
              <a:rPr lang="en-US" dirty="0" smtClean="0"/>
              <a:t>Potential Energy:</a:t>
            </a:r>
          </a:p>
          <a:p>
            <a:pPr eaLnBrk="1" hangingPunct="1">
              <a:buFontTx/>
              <a:buNone/>
            </a:pPr>
            <a:r>
              <a:rPr lang="en-US" sz="1800" dirty="0" smtClean="0"/>
              <a:t>	Batteries (chemical potential energy)</a:t>
            </a:r>
          </a:p>
          <a:p>
            <a:pPr eaLnBrk="1" hangingPunct="1">
              <a:buFontTx/>
              <a:buNone/>
            </a:pPr>
            <a:r>
              <a:rPr lang="en-US" sz="1800" dirty="0" smtClean="0"/>
              <a:t>	Spring in a watch (mechanical potential energy)</a:t>
            </a:r>
          </a:p>
          <a:p>
            <a:pPr eaLnBrk="1" hangingPunct="1">
              <a:buFontTx/>
              <a:buNone/>
            </a:pPr>
            <a:r>
              <a:rPr lang="en-US" sz="1800" dirty="0" smtClean="0"/>
              <a:t>	Water trapped above a dam (gravitational potential energy)</a:t>
            </a:r>
          </a:p>
          <a:p>
            <a:pPr eaLnBrk="1" hangingPunct="1">
              <a:buFontTx/>
              <a:buNone/>
            </a:pPr>
            <a:r>
              <a:rPr lang="en-US" sz="1800" dirty="0" smtClean="0"/>
              <a:t>				</a:t>
            </a:r>
            <a:r>
              <a:rPr lang="en-US" sz="2400" dirty="0" smtClean="0"/>
              <a:t>PE = m*g*h</a:t>
            </a:r>
          </a:p>
          <a:p>
            <a:pPr eaLnBrk="1" hangingPunct="1">
              <a:buFontTx/>
              <a:buNone/>
            </a:pPr>
            <a:endParaRPr lang="en-US" dirty="0" smtClean="0"/>
          </a:p>
        </p:txBody>
      </p:sp>
      <p:sp>
        <p:nvSpPr>
          <p:cNvPr id="80898" name="Rectangle 2"/>
          <p:cNvSpPr>
            <a:spLocks noGrp="1" noChangeArrowheads="1"/>
          </p:cNvSpPr>
          <p:nvPr>
            <p:ph type="title"/>
          </p:nvPr>
        </p:nvSpPr>
        <p:spPr>
          <a:xfrm>
            <a:off x="995363" y="-76200"/>
            <a:ext cx="7386637" cy="914400"/>
          </a:xfrm>
        </p:spPr>
        <p:txBody>
          <a:bodyPr/>
          <a:lstStyle/>
          <a:p>
            <a:pPr algn="ctr" eaLnBrk="1" hangingPunct="1"/>
            <a:r>
              <a:rPr lang="en-US" u="sng" smtClean="0"/>
              <a:t>Potential Energy</a:t>
            </a:r>
          </a:p>
        </p:txBody>
      </p:sp>
      <p:pic>
        <p:nvPicPr>
          <p:cNvPr id="80900" name="Picture 13" descr="dam"/>
          <p:cNvPicPr>
            <a:picLocks noChangeAspect="1" noChangeArrowheads="1"/>
          </p:cNvPicPr>
          <p:nvPr/>
        </p:nvPicPr>
        <p:blipFill>
          <a:blip r:embed="rId3">
            <a:extLst>
              <a:ext uri="{28A0092B-C50C-407E-A947-70E740481C1C}">
                <a14:useLocalDpi xmlns:a14="http://schemas.microsoft.com/office/drawing/2010/main" val="0"/>
              </a:ext>
            </a:extLst>
          </a:blip>
          <a:srcRect b="11360"/>
          <a:stretch>
            <a:fillRect/>
          </a:stretch>
        </p:blipFill>
        <p:spPr bwMode="auto">
          <a:xfrm>
            <a:off x="6858000" y="3505200"/>
            <a:ext cx="2017713" cy="2668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84</a:t>
            </a:fld>
            <a:endParaRPr lang="en-US"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title"/>
          </p:nvPr>
        </p:nvSpPr>
        <p:spPr>
          <a:xfrm>
            <a:off x="152400" y="152400"/>
            <a:ext cx="8839200" cy="1143000"/>
          </a:xfrm>
        </p:spPr>
        <p:txBody>
          <a:bodyPr/>
          <a:lstStyle/>
          <a:p>
            <a:pPr algn="ctr" eaLnBrk="1" hangingPunct="1"/>
            <a:r>
              <a:rPr lang="en-US" sz="3200" u="sng" smtClean="0"/>
              <a:t>Conservation of Energy </a:t>
            </a:r>
            <a:br>
              <a:rPr lang="en-US" sz="3200" u="sng" smtClean="0"/>
            </a:br>
            <a:r>
              <a:rPr lang="en-US" sz="2400" u="sng" smtClean="0"/>
              <a:t>in a Chemical Reaction</a:t>
            </a:r>
          </a:p>
        </p:txBody>
      </p:sp>
      <p:sp>
        <p:nvSpPr>
          <p:cNvPr id="81923" name="Text Box 14"/>
          <p:cNvSpPr txBox="1">
            <a:spLocks noChangeArrowheads="1"/>
          </p:cNvSpPr>
          <p:nvPr/>
        </p:nvSpPr>
        <p:spPr bwMode="auto">
          <a:xfrm>
            <a:off x="1117600" y="1295400"/>
            <a:ext cx="71183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ctr" eaLnBrk="1" hangingPunct="1"/>
            <a:r>
              <a:rPr lang="en-US" i="1" u="none"/>
              <a:t>In this example, the energy of the reactants and products increases, </a:t>
            </a:r>
          </a:p>
          <a:p>
            <a:pPr algn="ctr" eaLnBrk="1" hangingPunct="1"/>
            <a:r>
              <a:rPr lang="en-US" i="1" u="none"/>
              <a:t>while the energy of the surroundings decreases.</a:t>
            </a:r>
          </a:p>
          <a:p>
            <a:pPr algn="ctr" eaLnBrk="1" hangingPunct="1"/>
            <a:endParaRPr lang="en-US" sz="800" i="1" u="none"/>
          </a:p>
          <a:p>
            <a:pPr algn="ctr" eaLnBrk="1" hangingPunct="1"/>
            <a:r>
              <a:rPr lang="en-US" i="1" u="none"/>
              <a:t>In every case, however, the total energy does not change.</a:t>
            </a:r>
          </a:p>
        </p:txBody>
      </p:sp>
      <p:grpSp>
        <p:nvGrpSpPr>
          <p:cNvPr id="81924" name="Group 21"/>
          <p:cNvGrpSpPr>
            <a:grpSpLocks/>
          </p:cNvGrpSpPr>
          <p:nvPr/>
        </p:nvGrpSpPr>
        <p:grpSpPr bwMode="auto">
          <a:xfrm>
            <a:off x="684213" y="2362200"/>
            <a:ext cx="6935787" cy="4395788"/>
            <a:chOff x="431" y="1488"/>
            <a:chExt cx="4369" cy="2769"/>
          </a:xfrm>
        </p:grpSpPr>
        <p:sp>
          <p:nvSpPr>
            <p:cNvPr id="81925" name="Rectangle 2"/>
            <p:cNvSpPr>
              <a:spLocks noChangeArrowheads="1"/>
            </p:cNvSpPr>
            <p:nvPr/>
          </p:nvSpPr>
          <p:spPr bwMode="auto">
            <a:xfrm>
              <a:off x="816" y="1488"/>
              <a:ext cx="3984" cy="2352"/>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6" name="Line 4"/>
            <p:cNvSpPr>
              <a:spLocks noChangeShapeType="1"/>
            </p:cNvSpPr>
            <p:nvPr/>
          </p:nvSpPr>
          <p:spPr bwMode="auto">
            <a:xfrm flipV="1">
              <a:off x="816" y="1488"/>
              <a:ext cx="0" cy="2352"/>
            </a:xfrm>
            <a:prstGeom prst="line">
              <a:avLst/>
            </a:prstGeom>
            <a:noFill/>
            <a:ln w="254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1927" name="Rectangle 5"/>
            <p:cNvSpPr>
              <a:spLocks noChangeArrowheads="1"/>
            </p:cNvSpPr>
            <p:nvPr/>
          </p:nvSpPr>
          <p:spPr bwMode="auto">
            <a:xfrm>
              <a:off x="1488" y="1680"/>
              <a:ext cx="1056" cy="2160"/>
            </a:xfrm>
            <a:prstGeom prst="rect">
              <a:avLst/>
            </a:prstGeom>
            <a:solidFill>
              <a:srgbClr val="A3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u="none"/>
            </a:p>
            <a:p>
              <a:pPr algn="ctr"/>
              <a:r>
                <a:rPr lang="en-US" u="none"/>
                <a:t>Surroundings</a:t>
              </a:r>
            </a:p>
            <a:p>
              <a:pPr algn="ctr"/>
              <a:endParaRPr lang="en-US" sz="1400" u="none"/>
            </a:p>
            <a:p>
              <a:pPr algn="ctr"/>
              <a:endParaRPr lang="en-US" sz="1400" u="none"/>
            </a:p>
            <a:p>
              <a:pPr algn="ctr"/>
              <a:endParaRPr lang="en-US" sz="1400" u="none"/>
            </a:p>
            <a:p>
              <a:pPr algn="ctr"/>
              <a:endParaRPr lang="en-US" sz="1400" u="none"/>
            </a:p>
            <a:p>
              <a:pPr algn="ctr"/>
              <a:endParaRPr lang="en-US" sz="1400" u="none"/>
            </a:p>
            <a:p>
              <a:pPr algn="ctr"/>
              <a:endParaRPr lang="en-US" sz="1400" u="none"/>
            </a:p>
          </p:txBody>
        </p:sp>
        <p:sp>
          <p:nvSpPr>
            <p:cNvPr id="81928" name="Rectangle 6"/>
            <p:cNvSpPr>
              <a:spLocks noChangeArrowheads="1"/>
            </p:cNvSpPr>
            <p:nvPr/>
          </p:nvSpPr>
          <p:spPr bwMode="auto">
            <a:xfrm>
              <a:off x="1488" y="3168"/>
              <a:ext cx="1056" cy="672"/>
            </a:xfrm>
            <a:prstGeom prst="rect">
              <a:avLst/>
            </a:prstGeom>
            <a:solidFill>
              <a:srgbClr val="FF797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u="none"/>
                <a:t>System</a:t>
              </a:r>
            </a:p>
          </p:txBody>
        </p:sp>
        <p:grpSp>
          <p:nvGrpSpPr>
            <p:cNvPr id="81929" name="Group 7"/>
            <p:cNvGrpSpPr>
              <a:grpSpLocks/>
            </p:cNvGrpSpPr>
            <p:nvPr/>
          </p:nvGrpSpPr>
          <p:grpSpPr bwMode="auto">
            <a:xfrm>
              <a:off x="3168" y="1680"/>
              <a:ext cx="1056" cy="2160"/>
              <a:chOff x="3168" y="1632"/>
              <a:chExt cx="1056" cy="2160"/>
            </a:xfrm>
          </p:grpSpPr>
          <p:sp>
            <p:nvSpPr>
              <p:cNvPr id="81935" name="Rectangle 8"/>
              <p:cNvSpPr>
                <a:spLocks noChangeArrowheads="1"/>
              </p:cNvSpPr>
              <p:nvPr/>
            </p:nvSpPr>
            <p:spPr bwMode="auto">
              <a:xfrm>
                <a:off x="3168" y="1632"/>
                <a:ext cx="1056" cy="2160"/>
              </a:xfrm>
              <a:prstGeom prst="rect">
                <a:avLst/>
              </a:prstGeom>
              <a:solidFill>
                <a:srgbClr val="A3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u="none"/>
                  <a:t>Surroundings</a:t>
                </a:r>
              </a:p>
              <a:p>
                <a:pPr algn="ctr"/>
                <a:endParaRPr lang="en-US" u="none"/>
              </a:p>
              <a:p>
                <a:pPr algn="ctr"/>
                <a:endParaRPr lang="en-US" u="none"/>
              </a:p>
              <a:p>
                <a:pPr algn="ctr"/>
                <a:endParaRPr lang="en-US" u="none"/>
              </a:p>
              <a:p>
                <a:pPr algn="ctr"/>
                <a:endParaRPr lang="en-US" u="none"/>
              </a:p>
              <a:p>
                <a:pPr algn="ctr"/>
                <a:endParaRPr lang="en-US" sz="1400" u="none"/>
              </a:p>
              <a:p>
                <a:pPr algn="ctr"/>
                <a:endParaRPr lang="en-US" sz="1400" u="none"/>
              </a:p>
              <a:p>
                <a:pPr algn="ctr"/>
                <a:endParaRPr lang="en-US" sz="1400" u="none"/>
              </a:p>
              <a:p>
                <a:pPr algn="ctr"/>
                <a:endParaRPr lang="en-US" sz="1400" u="none"/>
              </a:p>
              <a:p>
                <a:pPr algn="ctr"/>
                <a:endParaRPr lang="en-US" sz="1400" u="none"/>
              </a:p>
              <a:p>
                <a:pPr algn="ctr"/>
                <a:endParaRPr lang="en-US" sz="1400" u="none"/>
              </a:p>
            </p:txBody>
          </p:sp>
          <p:sp>
            <p:nvSpPr>
              <p:cNvPr id="81936" name="Rectangle 9"/>
              <p:cNvSpPr>
                <a:spLocks noChangeArrowheads="1"/>
              </p:cNvSpPr>
              <p:nvPr/>
            </p:nvSpPr>
            <p:spPr bwMode="auto">
              <a:xfrm>
                <a:off x="3168" y="2352"/>
                <a:ext cx="1056" cy="1440"/>
              </a:xfrm>
              <a:prstGeom prst="rect">
                <a:avLst/>
              </a:prstGeom>
              <a:solidFill>
                <a:srgbClr val="FF797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u="none"/>
                  <a:t>System</a:t>
                </a:r>
              </a:p>
            </p:txBody>
          </p:sp>
        </p:grpSp>
        <p:sp>
          <p:nvSpPr>
            <p:cNvPr id="81930" name="Text Box 10"/>
            <p:cNvSpPr txBox="1">
              <a:spLocks noChangeArrowheads="1"/>
            </p:cNvSpPr>
            <p:nvPr/>
          </p:nvSpPr>
          <p:spPr bwMode="auto">
            <a:xfrm rot="-5400000">
              <a:off x="244" y="2828"/>
              <a:ext cx="6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000" u="none"/>
                <a:t>Energy</a:t>
              </a:r>
            </a:p>
          </p:txBody>
        </p:sp>
        <p:sp>
          <p:nvSpPr>
            <p:cNvPr id="81931" name="Line 11"/>
            <p:cNvSpPr>
              <a:spLocks noChangeShapeType="1"/>
            </p:cNvSpPr>
            <p:nvPr/>
          </p:nvSpPr>
          <p:spPr bwMode="auto">
            <a:xfrm flipV="1">
              <a:off x="576" y="1824"/>
              <a:ext cx="0" cy="720"/>
            </a:xfrm>
            <a:prstGeom prst="line">
              <a:avLst/>
            </a:prstGeom>
            <a:noFill/>
            <a:ln w="25400">
              <a:solidFill>
                <a:schemeClr val="tx1"/>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1932" name="Text Box 12"/>
            <p:cNvSpPr txBox="1">
              <a:spLocks noChangeArrowheads="1"/>
            </p:cNvSpPr>
            <p:nvPr/>
          </p:nvSpPr>
          <p:spPr bwMode="auto">
            <a:xfrm>
              <a:off x="1933" y="3840"/>
              <a:ext cx="6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ctr" eaLnBrk="1" hangingPunct="1"/>
              <a:r>
                <a:rPr lang="en-US" u="none" dirty="0"/>
                <a:t>Before</a:t>
              </a:r>
            </a:p>
            <a:p>
              <a:pPr algn="ctr" eaLnBrk="1" hangingPunct="1"/>
              <a:r>
                <a:rPr lang="en-US" u="none" dirty="0"/>
                <a:t>reaction</a:t>
              </a:r>
            </a:p>
          </p:txBody>
        </p:sp>
        <p:sp>
          <p:nvSpPr>
            <p:cNvPr id="81933" name="Text Box 13"/>
            <p:cNvSpPr txBox="1">
              <a:spLocks noChangeArrowheads="1"/>
            </p:cNvSpPr>
            <p:nvPr/>
          </p:nvSpPr>
          <p:spPr bwMode="auto">
            <a:xfrm>
              <a:off x="3387" y="3853"/>
              <a:ext cx="6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ctr" eaLnBrk="1" hangingPunct="1"/>
              <a:r>
                <a:rPr lang="en-US" u="none" dirty="0"/>
                <a:t>After</a:t>
              </a:r>
            </a:p>
            <a:p>
              <a:pPr algn="ctr" eaLnBrk="1" hangingPunct="1"/>
              <a:r>
                <a:rPr lang="en-US" u="none" dirty="0"/>
                <a:t>reaction</a:t>
              </a:r>
            </a:p>
          </p:txBody>
        </p:sp>
        <p:sp>
          <p:nvSpPr>
            <p:cNvPr id="81934" name="Line 16"/>
            <p:cNvSpPr>
              <a:spLocks noChangeShapeType="1"/>
            </p:cNvSpPr>
            <p:nvPr/>
          </p:nvSpPr>
          <p:spPr bwMode="auto">
            <a:xfrm>
              <a:off x="816" y="3840"/>
              <a:ext cx="3984" cy="0"/>
            </a:xfrm>
            <a:prstGeom prst="line">
              <a:avLst/>
            </a:prstGeom>
            <a:noFill/>
            <a:ln w="254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85</a:t>
            </a:fld>
            <a:endParaRPr lang="en-US" dirty="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title"/>
          </p:nvPr>
        </p:nvSpPr>
        <p:spPr>
          <a:xfrm>
            <a:off x="152400" y="152400"/>
            <a:ext cx="8839200" cy="1143000"/>
          </a:xfrm>
        </p:spPr>
        <p:txBody>
          <a:bodyPr/>
          <a:lstStyle/>
          <a:p>
            <a:pPr algn="ctr" eaLnBrk="1" hangingPunct="1"/>
            <a:r>
              <a:rPr lang="en-US" sz="3200" u="sng" smtClean="0"/>
              <a:t>Conservation of Energy </a:t>
            </a:r>
            <a:br>
              <a:rPr lang="en-US" sz="3200" u="sng" smtClean="0"/>
            </a:br>
            <a:r>
              <a:rPr lang="en-US" sz="2400" u="sng" smtClean="0"/>
              <a:t>in a Chemical Reaction</a:t>
            </a:r>
          </a:p>
        </p:txBody>
      </p:sp>
      <p:sp>
        <p:nvSpPr>
          <p:cNvPr id="82947" name="Text Box 14"/>
          <p:cNvSpPr txBox="1">
            <a:spLocks noChangeArrowheads="1"/>
          </p:cNvSpPr>
          <p:nvPr/>
        </p:nvSpPr>
        <p:spPr bwMode="auto">
          <a:xfrm>
            <a:off x="1079500" y="1295400"/>
            <a:ext cx="71945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ctr" eaLnBrk="1" hangingPunct="1"/>
            <a:r>
              <a:rPr lang="en-US" i="1" u="none"/>
              <a:t>In this example, the energy of the reactants and products decreases, </a:t>
            </a:r>
          </a:p>
          <a:p>
            <a:pPr algn="ctr" eaLnBrk="1" hangingPunct="1"/>
            <a:r>
              <a:rPr lang="en-US" i="1" u="none"/>
              <a:t>while the energy of the surroundings increases.</a:t>
            </a:r>
          </a:p>
          <a:p>
            <a:pPr algn="ctr" eaLnBrk="1" hangingPunct="1"/>
            <a:endParaRPr lang="en-US" sz="800" i="1" u="none"/>
          </a:p>
          <a:p>
            <a:pPr algn="ctr" eaLnBrk="1" hangingPunct="1"/>
            <a:r>
              <a:rPr lang="en-US" i="1" u="none"/>
              <a:t>In every case, however, the total energy does not change.</a:t>
            </a:r>
          </a:p>
        </p:txBody>
      </p:sp>
      <p:grpSp>
        <p:nvGrpSpPr>
          <p:cNvPr id="82948" name="Group 21"/>
          <p:cNvGrpSpPr>
            <a:grpSpLocks/>
          </p:cNvGrpSpPr>
          <p:nvPr/>
        </p:nvGrpSpPr>
        <p:grpSpPr bwMode="auto">
          <a:xfrm>
            <a:off x="989013" y="2362200"/>
            <a:ext cx="6935787" cy="4375150"/>
            <a:chOff x="623" y="1488"/>
            <a:chExt cx="4369" cy="2756"/>
          </a:xfrm>
        </p:grpSpPr>
        <p:sp>
          <p:nvSpPr>
            <p:cNvPr id="82949" name="Rectangle 2"/>
            <p:cNvSpPr>
              <a:spLocks noChangeArrowheads="1"/>
            </p:cNvSpPr>
            <p:nvPr/>
          </p:nvSpPr>
          <p:spPr bwMode="auto">
            <a:xfrm>
              <a:off x="1008" y="1488"/>
              <a:ext cx="3984" cy="2352"/>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u="none"/>
            </a:p>
          </p:txBody>
        </p:sp>
        <p:sp>
          <p:nvSpPr>
            <p:cNvPr id="82950" name="Line 4"/>
            <p:cNvSpPr>
              <a:spLocks noChangeShapeType="1"/>
            </p:cNvSpPr>
            <p:nvPr/>
          </p:nvSpPr>
          <p:spPr bwMode="auto">
            <a:xfrm flipV="1">
              <a:off x="1008" y="1488"/>
              <a:ext cx="0" cy="2352"/>
            </a:xfrm>
            <a:prstGeom prst="line">
              <a:avLst/>
            </a:prstGeom>
            <a:noFill/>
            <a:ln w="254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951" name="Rectangle 5"/>
            <p:cNvSpPr>
              <a:spLocks noChangeArrowheads="1"/>
            </p:cNvSpPr>
            <p:nvPr/>
          </p:nvSpPr>
          <p:spPr bwMode="auto">
            <a:xfrm>
              <a:off x="1680" y="1680"/>
              <a:ext cx="1056" cy="1392"/>
            </a:xfrm>
            <a:prstGeom prst="rect">
              <a:avLst/>
            </a:prstGeom>
            <a:solidFill>
              <a:srgbClr val="A3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u="none"/>
            </a:p>
            <a:p>
              <a:pPr algn="ctr"/>
              <a:r>
                <a:rPr lang="en-US" u="none"/>
                <a:t>Surroundings</a:t>
              </a:r>
            </a:p>
            <a:p>
              <a:pPr algn="ctr"/>
              <a:endParaRPr lang="en-US" sz="1400" u="none"/>
            </a:p>
            <a:p>
              <a:pPr algn="ctr"/>
              <a:endParaRPr lang="en-US" sz="1400" u="none"/>
            </a:p>
            <a:p>
              <a:pPr algn="ctr"/>
              <a:endParaRPr lang="en-US" sz="1400" u="none"/>
            </a:p>
            <a:p>
              <a:pPr algn="ctr"/>
              <a:endParaRPr lang="en-US" sz="1400" u="none"/>
            </a:p>
            <a:p>
              <a:pPr algn="ctr"/>
              <a:endParaRPr lang="en-US" sz="1400" u="none"/>
            </a:p>
            <a:p>
              <a:pPr algn="ctr"/>
              <a:endParaRPr lang="en-US" sz="1400" u="none"/>
            </a:p>
          </p:txBody>
        </p:sp>
        <p:sp>
          <p:nvSpPr>
            <p:cNvPr id="82952" name="Rectangle 6"/>
            <p:cNvSpPr>
              <a:spLocks noChangeArrowheads="1"/>
            </p:cNvSpPr>
            <p:nvPr/>
          </p:nvSpPr>
          <p:spPr bwMode="auto">
            <a:xfrm>
              <a:off x="1680" y="2592"/>
              <a:ext cx="1056" cy="1248"/>
            </a:xfrm>
            <a:prstGeom prst="rect">
              <a:avLst/>
            </a:prstGeom>
            <a:solidFill>
              <a:srgbClr val="FF797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u="none"/>
                <a:t>System</a:t>
              </a:r>
            </a:p>
          </p:txBody>
        </p:sp>
        <p:grpSp>
          <p:nvGrpSpPr>
            <p:cNvPr id="82953" name="Group 7"/>
            <p:cNvGrpSpPr>
              <a:grpSpLocks/>
            </p:cNvGrpSpPr>
            <p:nvPr/>
          </p:nvGrpSpPr>
          <p:grpSpPr bwMode="auto">
            <a:xfrm>
              <a:off x="3360" y="1680"/>
              <a:ext cx="1056" cy="2160"/>
              <a:chOff x="3168" y="1632"/>
              <a:chExt cx="1056" cy="2160"/>
            </a:xfrm>
          </p:grpSpPr>
          <p:sp>
            <p:nvSpPr>
              <p:cNvPr id="82959" name="Rectangle 8"/>
              <p:cNvSpPr>
                <a:spLocks noChangeArrowheads="1"/>
              </p:cNvSpPr>
              <p:nvPr/>
            </p:nvSpPr>
            <p:spPr bwMode="auto">
              <a:xfrm>
                <a:off x="3168" y="1632"/>
                <a:ext cx="1056" cy="2160"/>
              </a:xfrm>
              <a:prstGeom prst="rect">
                <a:avLst/>
              </a:prstGeom>
              <a:solidFill>
                <a:srgbClr val="A3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u="none"/>
                  <a:t>Surroundings</a:t>
                </a:r>
              </a:p>
              <a:p>
                <a:pPr algn="ctr"/>
                <a:endParaRPr lang="en-US" u="none"/>
              </a:p>
              <a:p>
                <a:pPr algn="ctr"/>
                <a:endParaRPr lang="en-US" u="none"/>
              </a:p>
              <a:p>
                <a:pPr algn="ctr"/>
                <a:endParaRPr lang="en-US" u="none"/>
              </a:p>
              <a:p>
                <a:pPr algn="ctr"/>
                <a:endParaRPr lang="en-US" u="none"/>
              </a:p>
              <a:p>
                <a:pPr algn="ctr"/>
                <a:endParaRPr lang="en-US" sz="1400" u="none"/>
              </a:p>
              <a:p>
                <a:pPr algn="ctr"/>
                <a:endParaRPr lang="en-US" sz="1400" u="none"/>
              </a:p>
              <a:p>
                <a:pPr algn="ctr"/>
                <a:endParaRPr lang="en-US" sz="1400" u="none"/>
              </a:p>
              <a:p>
                <a:pPr algn="ctr"/>
                <a:endParaRPr lang="en-US" sz="1400" u="none"/>
              </a:p>
              <a:p>
                <a:pPr algn="ctr"/>
                <a:endParaRPr lang="en-US" sz="1400" u="none"/>
              </a:p>
              <a:p>
                <a:pPr algn="ctr"/>
                <a:endParaRPr lang="en-US" sz="1400" u="none"/>
              </a:p>
            </p:txBody>
          </p:sp>
          <p:sp>
            <p:nvSpPr>
              <p:cNvPr id="82960" name="Rectangle 9"/>
              <p:cNvSpPr>
                <a:spLocks noChangeArrowheads="1"/>
              </p:cNvSpPr>
              <p:nvPr/>
            </p:nvSpPr>
            <p:spPr bwMode="auto">
              <a:xfrm>
                <a:off x="3168" y="2784"/>
                <a:ext cx="1056" cy="1008"/>
              </a:xfrm>
              <a:prstGeom prst="rect">
                <a:avLst/>
              </a:prstGeom>
              <a:solidFill>
                <a:srgbClr val="FF797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u="none"/>
                  <a:t>System</a:t>
                </a:r>
              </a:p>
            </p:txBody>
          </p:sp>
        </p:grpSp>
        <p:sp>
          <p:nvSpPr>
            <p:cNvPr id="82954" name="Text Box 10"/>
            <p:cNvSpPr txBox="1">
              <a:spLocks noChangeArrowheads="1"/>
            </p:cNvSpPr>
            <p:nvPr/>
          </p:nvSpPr>
          <p:spPr bwMode="auto">
            <a:xfrm rot="-5400000">
              <a:off x="436" y="2828"/>
              <a:ext cx="6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000" u="none"/>
                <a:t>Energy</a:t>
              </a:r>
            </a:p>
          </p:txBody>
        </p:sp>
        <p:sp>
          <p:nvSpPr>
            <p:cNvPr id="82955" name="Line 11"/>
            <p:cNvSpPr>
              <a:spLocks noChangeShapeType="1"/>
            </p:cNvSpPr>
            <p:nvPr/>
          </p:nvSpPr>
          <p:spPr bwMode="auto">
            <a:xfrm flipV="1">
              <a:off x="768" y="1824"/>
              <a:ext cx="0" cy="720"/>
            </a:xfrm>
            <a:prstGeom prst="line">
              <a:avLst/>
            </a:prstGeom>
            <a:noFill/>
            <a:ln w="25400">
              <a:solidFill>
                <a:schemeClr val="tx1"/>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956" name="Text Box 12"/>
            <p:cNvSpPr txBox="1">
              <a:spLocks noChangeArrowheads="1"/>
            </p:cNvSpPr>
            <p:nvPr/>
          </p:nvSpPr>
          <p:spPr bwMode="auto">
            <a:xfrm>
              <a:off x="2108" y="3840"/>
              <a:ext cx="6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ctr" eaLnBrk="1" hangingPunct="1"/>
              <a:r>
                <a:rPr lang="en-US" u="none" dirty="0"/>
                <a:t>Before</a:t>
              </a:r>
            </a:p>
            <a:p>
              <a:pPr algn="ctr" eaLnBrk="1" hangingPunct="1"/>
              <a:r>
                <a:rPr lang="en-US" u="none" dirty="0"/>
                <a:t>reaction</a:t>
              </a:r>
            </a:p>
          </p:txBody>
        </p:sp>
        <p:sp>
          <p:nvSpPr>
            <p:cNvPr id="82957" name="Text Box 13"/>
            <p:cNvSpPr txBox="1">
              <a:spLocks noChangeArrowheads="1"/>
            </p:cNvSpPr>
            <p:nvPr/>
          </p:nvSpPr>
          <p:spPr bwMode="auto">
            <a:xfrm>
              <a:off x="3574" y="3840"/>
              <a:ext cx="6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algn="ctr" eaLnBrk="1" hangingPunct="1"/>
              <a:r>
                <a:rPr lang="en-US" u="none" dirty="0"/>
                <a:t>After</a:t>
              </a:r>
            </a:p>
            <a:p>
              <a:pPr algn="ctr" eaLnBrk="1" hangingPunct="1"/>
              <a:r>
                <a:rPr lang="en-US" u="none" dirty="0"/>
                <a:t>reaction</a:t>
              </a:r>
            </a:p>
          </p:txBody>
        </p:sp>
        <p:sp>
          <p:nvSpPr>
            <p:cNvPr id="82958" name="Line 16"/>
            <p:cNvSpPr>
              <a:spLocks noChangeShapeType="1"/>
            </p:cNvSpPr>
            <p:nvPr/>
          </p:nvSpPr>
          <p:spPr bwMode="auto">
            <a:xfrm>
              <a:off x="1008" y="3840"/>
              <a:ext cx="3984" cy="0"/>
            </a:xfrm>
            <a:prstGeom prst="line">
              <a:avLst/>
            </a:prstGeom>
            <a:noFill/>
            <a:ln w="254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86</a:t>
            </a:fld>
            <a:endParaRPr 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223963" y="152400"/>
            <a:ext cx="7386637" cy="914400"/>
          </a:xfrm>
        </p:spPr>
        <p:txBody>
          <a:bodyPr>
            <a:normAutofit fontScale="90000"/>
          </a:bodyPr>
          <a:lstStyle/>
          <a:p>
            <a:pPr eaLnBrk="1" hangingPunct="1"/>
            <a:r>
              <a:rPr lang="en-US" sz="4000" u="sng" smtClean="0"/>
              <a:t>Law of Conservation of Energy</a:t>
            </a:r>
          </a:p>
        </p:txBody>
      </p:sp>
      <p:grpSp>
        <p:nvGrpSpPr>
          <p:cNvPr id="83971" name="Group 3"/>
          <p:cNvGrpSpPr>
            <a:grpSpLocks/>
          </p:cNvGrpSpPr>
          <p:nvPr/>
        </p:nvGrpSpPr>
        <p:grpSpPr bwMode="auto">
          <a:xfrm>
            <a:off x="1676400" y="3543300"/>
            <a:ext cx="5943600" cy="2171700"/>
            <a:chOff x="1620" y="11160"/>
            <a:chExt cx="9360" cy="3420"/>
          </a:xfrm>
        </p:grpSpPr>
        <p:sp>
          <p:nvSpPr>
            <p:cNvPr id="83975" name="Line 4"/>
            <p:cNvSpPr>
              <a:spLocks noChangeShapeType="1"/>
            </p:cNvSpPr>
            <p:nvPr/>
          </p:nvSpPr>
          <p:spPr bwMode="auto">
            <a:xfrm>
              <a:off x="3780" y="14040"/>
              <a:ext cx="54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83976" name="Rectangle 5"/>
            <p:cNvSpPr>
              <a:spLocks noChangeArrowheads="1"/>
            </p:cNvSpPr>
            <p:nvPr/>
          </p:nvSpPr>
          <p:spPr bwMode="auto">
            <a:xfrm>
              <a:off x="4680" y="11520"/>
              <a:ext cx="720" cy="2520"/>
            </a:xfrm>
            <a:prstGeom prst="rect">
              <a:avLst/>
            </a:prstGeom>
            <a:solidFill>
              <a:srgbClr val="FFFFFF"/>
            </a:solidFill>
            <a:ln w="22225">
              <a:solidFill>
                <a:srgbClr val="000000"/>
              </a:solidFill>
              <a:miter lim="800000"/>
              <a:headEnd/>
              <a:tailEnd/>
            </a:ln>
          </p:spPr>
          <p:txBody>
            <a:bodyPr/>
            <a:lstStyle/>
            <a:p>
              <a:endParaRPr lang="en-US">
                <a:solidFill>
                  <a:schemeClr val="bg1"/>
                </a:solidFill>
              </a:endParaRPr>
            </a:p>
          </p:txBody>
        </p:sp>
        <p:sp>
          <p:nvSpPr>
            <p:cNvPr id="83977" name="Rectangle 6"/>
            <p:cNvSpPr>
              <a:spLocks noChangeArrowheads="1"/>
            </p:cNvSpPr>
            <p:nvPr/>
          </p:nvSpPr>
          <p:spPr bwMode="auto">
            <a:xfrm>
              <a:off x="7020" y="12420"/>
              <a:ext cx="720" cy="1620"/>
            </a:xfrm>
            <a:prstGeom prst="rect">
              <a:avLst/>
            </a:prstGeom>
            <a:solidFill>
              <a:srgbClr val="FFFFFF"/>
            </a:solidFill>
            <a:ln w="22225">
              <a:solidFill>
                <a:srgbClr val="000000"/>
              </a:solidFill>
              <a:miter lim="800000"/>
              <a:headEnd/>
              <a:tailEnd/>
            </a:ln>
          </p:spPr>
          <p:txBody>
            <a:bodyPr/>
            <a:lstStyle/>
            <a:p>
              <a:endParaRPr lang="en-US">
                <a:solidFill>
                  <a:schemeClr val="bg1"/>
                </a:solidFill>
              </a:endParaRPr>
            </a:p>
          </p:txBody>
        </p:sp>
        <p:sp>
          <p:nvSpPr>
            <p:cNvPr id="83978" name="Rectangle 7"/>
            <p:cNvSpPr>
              <a:spLocks noChangeArrowheads="1"/>
            </p:cNvSpPr>
            <p:nvPr/>
          </p:nvSpPr>
          <p:spPr bwMode="auto">
            <a:xfrm>
              <a:off x="7020" y="12060"/>
              <a:ext cx="720" cy="360"/>
            </a:xfrm>
            <a:prstGeom prst="rect">
              <a:avLst/>
            </a:prstGeom>
            <a:solidFill>
              <a:srgbClr val="FFFFFF"/>
            </a:solidFill>
            <a:ln w="22225">
              <a:solidFill>
                <a:srgbClr val="000000"/>
              </a:solidFill>
              <a:miter lim="800000"/>
              <a:headEnd/>
              <a:tailEnd/>
            </a:ln>
          </p:spPr>
          <p:txBody>
            <a:bodyPr/>
            <a:lstStyle/>
            <a:p>
              <a:endParaRPr lang="en-US">
                <a:solidFill>
                  <a:schemeClr val="bg1"/>
                </a:solidFill>
              </a:endParaRPr>
            </a:p>
          </p:txBody>
        </p:sp>
        <p:sp>
          <p:nvSpPr>
            <p:cNvPr id="83979" name="Rectangle 8"/>
            <p:cNvSpPr>
              <a:spLocks noChangeArrowheads="1"/>
            </p:cNvSpPr>
            <p:nvPr/>
          </p:nvSpPr>
          <p:spPr bwMode="auto">
            <a:xfrm>
              <a:off x="7020" y="11520"/>
              <a:ext cx="720" cy="540"/>
            </a:xfrm>
            <a:prstGeom prst="rect">
              <a:avLst/>
            </a:prstGeom>
            <a:solidFill>
              <a:srgbClr val="FFFFFF"/>
            </a:solidFill>
            <a:ln w="22225">
              <a:solidFill>
                <a:srgbClr val="000000"/>
              </a:solidFill>
              <a:miter lim="800000"/>
              <a:headEnd/>
              <a:tailEnd/>
            </a:ln>
          </p:spPr>
          <p:txBody>
            <a:bodyPr/>
            <a:lstStyle/>
            <a:p>
              <a:endParaRPr lang="en-US">
                <a:solidFill>
                  <a:schemeClr val="bg1"/>
                </a:solidFill>
              </a:endParaRPr>
            </a:p>
          </p:txBody>
        </p:sp>
        <p:sp>
          <p:nvSpPr>
            <p:cNvPr id="83980" name="Line 9"/>
            <p:cNvSpPr>
              <a:spLocks noChangeShapeType="1"/>
            </p:cNvSpPr>
            <p:nvPr/>
          </p:nvSpPr>
          <p:spPr bwMode="auto">
            <a:xfrm flipV="1">
              <a:off x="3780" y="11160"/>
              <a:ext cx="0" cy="2880"/>
            </a:xfrm>
            <a:prstGeom prst="line">
              <a:avLst/>
            </a:prstGeom>
            <a:noFill/>
            <a:ln w="222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83981" name="Text Box 10"/>
            <p:cNvSpPr txBox="1">
              <a:spLocks noChangeArrowheads="1"/>
            </p:cNvSpPr>
            <p:nvPr/>
          </p:nvSpPr>
          <p:spPr bwMode="auto">
            <a:xfrm>
              <a:off x="2160" y="12240"/>
              <a:ext cx="18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600" u="none">
                  <a:solidFill>
                    <a:schemeClr val="bg1"/>
                  </a:solidFill>
                  <a:cs typeface="Times New Roman" pitchFamily="18" charset="0"/>
                </a:rPr>
                <a:t>ENERGY</a:t>
              </a:r>
              <a:endParaRPr lang="en-US" sz="2400" u="none">
                <a:solidFill>
                  <a:schemeClr val="bg1"/>
                </a:solidFill>
                <a:latin typeface="Times New Roman" pitchFamily="18" charset="0"/>
                <a:cs typeface="Times New Roman" pitchFamily="18" charset="0"/>
              </a:endParaRPr>
            </a:p>
          </p:txBody>
        </p:sp>
        <p:sp>
          <p:nvSpPr>
            <p:cNvPr id="83982" name="Text Box 11"/>
            <p:cNvSpPr txBox="1">
              <a:spLocks noChangeArrowheads="1"/>
            </p:cNvSpPr>
            <p:nvPr/>
          </p:nvSpPr>
          <p:spPr bwMode="auto">
            <a:xfrm>
              <a:off x="6480" y="14040"/>
              <a:ext cx="25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u="none">
                  <a:solidFill>
                    <a:schemeClr val="bg1"/>
                  </a:solidFill>
                </a:rPr>
                <a:t>C</a:t>
              </a:r>
              <a:r>
                <a:rPr lang="en-US" u="none" baseline="-25000">
                  <a:solidFill>
                    <a:schemeClr val="bg1"/>
                  </a:solidFill>
                </a:rPr>
                <a:t>2</a:t>
              </a:r>
              <a:r>
                <a:rPr lang="en-US" u="none">
                  <a:solidFill>
                    <a:schemeClr val="bg1"/>
                  </a:solidFill>
                </a:rPr>
                <a:t>H</a:t>
              </a:r>
              <a:r>
                <a:rPr lang="en-US" u="none" baseline="-25000">
                  <a:solidFill>
                    <a:schemeClr val="bg1"/>
                  </a:solidFill>
                </a:rPr>
                <a:t>2</a:t>
              </a:r>
              <a:r>
                <a:rPr lang="en-US" u="none">
                  <a:solidFill>
                    <a:schemeClr val="bg1"/>
                  </a:solidFill>
                </a:rPr>
                <a:t> + O</a:t>
              </a:r>
              <a:r>
                <a:rPr lang="en-US" u="none" baseline="-25000">
                  <a:solidFill>
                    <a:schemeClr val="bg1"/>
                  </a:solidFill>
                </a:rPr>
                <a:t>2</a:t>
              </a:r>
            </a:p>
          </p:txBody>
        </p:sp>
        <p:sp>
          <p:nvSpPr>
            <p:cNvPr id="83983" name="Text Box 12"/>
            <p:cNvSpPr txBox="1">
              <a:spLocks noChangeArrowheads="1"/>
            </p:cNvSpPr>
            <p:nvPr/>
          </p:nvSpPr>
          <p:spPr bwMode="auto">
            <a:xfrm>
              <a:off x="4140" y="14040"/>
              <a:ext cx="21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600" u="none">
                  <a:solidFill>
                    <a:schemeClr val="bg1"/>
                  </a:solidFill>
                  <a:cs typeface="Times New Roman" pitchFamily="18" charset="0"/>
                </a:rPr>
                <a:t>C</a:t>
              </a:r>
              <a:r>
                <a:rPr lang="en-US" sz="1600" u="none" baseline="-30000">
                  <a:solidFill>
                    <a:schemeClr val="bg1"/>
                  </a:solidFill>
                  <a:cs typeface="Times New Roman" pitchFamily="18" charset="0"/>
                </a:rPr>
                <a:t>2</a:t>
              </a:r>
              <a:r>
                <a:rPr lang="en-US" sz="1600" u="none">
                  <a:solidFill>
                    <a:schemeClr val="bg1"/>
                  </a:solidFill>
                  <a:cs typeface="Times New Roman" pitchFamily="18" charset="0"/>
                </a:rPr>
                <a:t>H</a:t>
              </a:r>
              <a:r>
                <a:rPr lang="en-US" sz="1600" u="none" baseline="-30000">
                  <a:solidFill>
                    <a:schemeClr val="bg1"/>
                  </a:solidFill>
                  <a:cs typeface="Times New Roman" pitchFamily="18" charset="0"/>
                </a:rPr>
                <a:t>2</a:t>
              </a:r>
              <a:r>
                <a:rPr lang="en-US" sz="1600" u="none">
                  <a:solidFill>
                    <a:schemeClr val="bg1"/>
                  </a:solidFill>
                  <a:cs typeface="Times New Roman" pitchFamily="18" charset="0"/>
                </a:rPr>
                <a:t> + O</a:t>
              </a:r>
              <a:r>
                <a:rPr lang="en-US" sz="1600" u="none" baseline="-30000">
                  <a:solidFill>
                    <a:schemeClr val="bg1"/>
                  </a:solidFill>
                  <a:cs typeface="Times New Roman" pitchFamily="18" charset="0"/>
                </a:rPr>
                <a:t>2</a:t>
              </a:r>
              <a:endParaRPr lang="en-US" sz="2400" u="none">
                <a:solidFill>
                  <a:schemeClr val="bg1"/>
                </a:solidFill>
                <a:latin typeface="Times New Roman" pitchFamily="18" charset="0"/>
                <a:cs typeface="Times New Roman" pitchFamily="18" charset="0"/>
              </a:endParaRPr>
            </a:p>
          </p:txBody>
        </p:sp>
        <p:sp>
          <p:nvSpPr>
            <p:cNvPr id="83984" name="Text Box 13"/>
            <p:cNvSpPr txBox="1">
              <a:spLocks noChangeArrowheads="1"/>
            </p:cNvSpPr>
            <p:nvPr/>
          </p:nvSpPr>
          <p:spPr bwMode="auto">
            <a:xfrm>
              <a:off x="1620" y="13140"/>
              <a:ext cx="16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600" u="none">
                  <a:solidFill>
                    <a:schemeClr val="bg1"/>
                  </a:solidFill>
                  <a:cs typeface="Times New Roman" pitchFamily="18" charset="0"/>
                </a:rPr>
                <a:t>PE</a:t>
              </a:r>
              <a:r>
                <a:rPr lang="en-US" sz="1600" u="none" baseline="-30000">
                  <a:solidFill>
                    <a:schemeClr val="bg1"/>
                  </a:solidFill>
                  <a:cs typeface="Times New Roman" pitchFamily="18" charset="0"/>
                </a:rPr>
                <a:t>reactants</a:t>
              </a:r>
              <a:endParaRPr lang="en-US" sz="2400" u="none">
                <a:solidFill>
                  <a:schemeClr val="bg1"/>
                </a:solidFill>
                <a:latin typeface="Times New Roman" pitchFamily="18" charset="0"/>
                <a:cs typeface="Times New Roman" pitchFamily="18" charset="0"/>
              </a:endParaRPr>
            </a:p>
          </p:txBody>
        </p:sp>
        <p:sp>
          <p:nvSpPr>
            <p:cNvPr id="83985" name="Line 14"/>
            <p:cNvSpPr>
              <a:spLocks noChangeShapeType="1"/>
            </p:cNvSpPr>
            <p:nvPr/>
          </p:nvSpPr>
          <p:spPr bwMode="auto">
            <a:xfrm flipV="1">
              <a:off x="3060" y="12960"/>
              <a:ext cx="198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83986" name="Text Box 15"/>
            <p:cNvSpPr txBox="1">
              <a:spLocks noChangeArrowheads="1"/>
            </p:cNvSpPr>
            <p:nvPr/>
          </p:nvSpPr>
          <p:spPr bwMode="auto">
            <a:xfrm>
              <a:off x="8820" y="12960"/>
              <a:ext cx="16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600" u="none">
                  <a:solidFill>
                    <a:schemeClr val="bg1"/>
                  </a:solidFill>
                  <a:cs typeface="Times New Roman" pitchFamily="18" charset="0"/>
                </a:rPr>
                <a:t>PE</a:t>
              </a:r>
              <a:r>
                <a:rPr lang="en-US" sz="1600" u="none" baseline="-30000">
                  <a:solidFill>
                    <a:schemeClr val="bg1"/>
                  </a:solidFill>
                  <a:cs typeface="Times New Roman" pitchFamily="18" charset="0"/>
                </a:rPr>
                <a:t>products</a:t>
              </a:r>
              <a:endParaRPr lang="en-US" sz="2400" u="none">
                <a:solidFill>
                  <a:schemeClr val="bg1"/>
                </a:solidFill>
                <a:latin typeface="Times New Roman" pitchFamily="18" charset="0"/>
                <a:cs typeface="Times New Roman" pitchFamily="18" charset="0"/>
              </a:endParaRPr>
            </a:p>
          </p:txBody>
        </p:sp>
        <p:sp>
          <p:nvSpPr>
            <p:cNvPr id="83987" name="Freeform 16"/>
            <p:cNvSpPr>
              <a:spLocks/>
            </p:cNvSpPr>
            <p:nvPr/>
          </p:nvSpPr>
          <p:spPr bwMode="auto">
            <a:xfrm>
              <a:off x="7380" y="13140"/>
              <a:ext cx="1498" cy="95"/>
            </a:xfrm>
            <a:custGeom>
              <a:avLst/>
              <a:gdLst>
                <a:gd name="T0" fmla="*/ 1498 w 1498"/>
                <a:gd name="T1" fmla="*/ 95 h 95"/>
                <a:gd name="T2" fmla="*/ 0 w 1498"/>
                <a:gd name="T3" fmla="*/ 0 h 95"/>
                <a:gd name="T4" fmla="*/ 0 60000 65536"/>
                <a:gd name="T5" fmla="*/ 0 60000 65536"/>
              </a:gdLst>
              <a:ahLst/>
              <a:cxnLst>
                <a:cxn ang="T4">
                  <a:pos x="T0" y="T1"/>
                </a:cxn>
                <a:cxn ang="T5">
                  <a:pos x="T2" y="T3"/>
                </a:cxn>
              </a:cxnLst>
              <a:rect l="0" t="0" r="r" b="b"/>
              <a:pathLst>
                <a:path w="1498" h="95">
                  <a:moveTo>
                    <a:pt x="1498" y="95"/>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83988" name="Text Box 17"/>
            <p:cNvSpPr txBox="1">
              <a:spLocks noChangeArrowheads="1"/>
            </p:cNvSpPr>
            <p:nvPr/>
          </p:nvSpPr>
          <p:spPr bwMode="auto">
            <a:xfrm>
              <a:off x="9180" y="12240"/>
              <a:ext cx="16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600" u="none">
                  <a:solidFill>
                    <a:schemeClr val="bg1"/>
                  </a:solidFill>
                  <a:cs typeface="Times New Roman" pitchFamily="18" charset="0"/>
                </a:rPr>
                <a:t>KE</a:t>
              </a:r>
              <a:r>
                <a:rPr lang="en-US" sz="1600" u="none" baseline="-30000">
                  <a:solidFill>
                    <a:schemeClr val="bg1"/>
                  </a:solidFill>
                  <a:cs typeface="Times New Roman" pitchFamily="18" charset="0"/>
                </a:rPr>
                <a:t>stopper</a:t>
              </a:r>
              <a:endParaRPr lang="en-US" sz="2400" u="none">
                <a:solidFill>
                  <a:schemeClr val="bg1"/>
                </a:solidFill>
                <a:latin typeface="Times New Roman" pitchFamily="18" charset="0"/>
                <a:cs typeface="Times New Roman" pitchFamily="18" charset="0"/>
              </a:endParaRPr>
            </a:p>
          </p:txBody>
        </p:sp>
        <p:sp>
          <p:nvSpPr>
            <p:cNvPr id="83989" name="Freeform 18"/>
            <p:cNvSpPr>
              <a:spLocks/>
            </p:cNvSpPr>
            <p:nvPr/>
          </p:nvSpPr>
          <p:spPr bwMode="auto">
            <a:xfrm>
              <a:off x="7380" y="12240"/>
              <a:ext cx="1849" cy="269"/>
            </a:xfrm>
            <a:custGeom>
              <a:avLst/>
              <a:gdLst>
                <a:gd name="T0" fmla="*/ 0 w 1849"/>
                <a:gd name="T1" fmla="*/ 0 h 269"/>
                <a:gd name="T2" fmla="*/ 1849 w 1849"/>
                <a:gd name="T3" fmla="*/ 269 h 269"/>
                <a:gd name="T4" fmla="*/ 0 60000 65536"/>
                <a:gd name="T5" fmla="*/ 0 60000 65536"/>
              </a:gdLst>
              <a:ahLst/>
              <a:cxnLst>
                <a:cxn ang="T4">
                  <a:pos x="T0" y="T1"/>
                </a:cxn>
                <a:cxn ang="T5">
                  <a:pos x="T2" y="T3"/>
                </a:cxn>
              </a:cxnLst>
              <a:rect l="0" t="0" r="r" b="b"/>
              <a:pathLst>
                <a:path w="1849" h="269">
                  <a:moveTo>
                    <a:pt x="0" y="0"/>
                  </a:moveTo>
                  <a:lnTo>
                    <a:pt x="1849" y="2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83990" name="Text Box 19"/>
            <p:cNvSpPr txBox="1">
              <a:spLocks noChangeArrowheads="1"/>
            </p:cNvSpPr>
            <p:nvPr/>
          </p:nvSpPr>
          <p:spPr bwMode="auto">
            <a:xfrm>
              <a:off x="8100" y="11340"/>
              <a:ext cx="28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600" u="none">
                  <a:solidFill>
                    <a:schemeClr val="bg1"/>
                  </a:solidFill>
                  <a:cs typeface="Times New Roman" pitchFamily="18" charset="0"/>
                </a:rPr>
                <a:t>heat, light, sound</a:t>
              </a:r>
              <a:endParaRPr lang="en-US" sz="2400" u="none">
                <a:solidFill>
                  <a:schemeClr val="bg1"/>
                </a:solidFill>
                <a:latin typeface="Times New Roman" pitchFamily="18" charset="0"/>
                <a:cs typeface="Times New Roman" pitchFamily="18" charset="0"/>
              </a:endParaRPr>
            </a:p>
          </p:txBody>
        </p:sp>
        <p:sp>
          <p:nvSpPr>
            <p:cNvPr id="83991" name="Freeform 20"/>
            <p:cNvSpPr>
              <a:spLocks/>
            </p:cNvSpPr>
            <p:nvPr/>
          </p:nvSpPr>
          <p:spPr bwMode="auto">
            <a:xfrm>
              <a:off x="7375" y="11658"/>
              <a:ext cx="789" cy="137"/>
            </a:xfrm>
            <a:custGeom>
              <a:avLst/>
              <a:gdLst>
                <a:gd name="T0" fmla="*/ 0 w 789"/>
                <a:gd name="T1" fmla="*/ 137 h 137"/>
                <a:gd name="T2" fmla="*/ 789 w 789"/>
                <a:gd name="T3" fmla="*/ 0 h 137"/>
                <a:gd name="T4" fmla="*/ 0 60000 65536"/>
                <a:gd name="T5" fmla="*/ 0 60000 65536"/>
              </a:gdLst>
              <a:ahLst/>
              <a:cxnLst>
                <a:cxn ang="T4">
                  <a:pos x="T0" y="T1"/>
                </a:cxn>
                <a:cxn ang="T5">
                  <a:pos x="T2" y="T3"/>
                </a:cxn>
              </a:cxnLst>
              <a:rect l="0" t="0" r="r" b="b"/>
              <a:pathLst>
                <a:path w="789" h="137">
                  <a:moveTo>
                    <a:pt x="0" y="137"/>
                  </a:moveTo>
                  <a:lnTo>
                    <a:pt x="78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grpSp>
      <p:sp>
        <p:nvSpPr>
          <p:cNvPr id="83972" name="Rectangle 21"/>
          <p:cNvSpPr>
            <a:spLocks noChangeArrowheads="1"/>
          </p:cNvSpPr>
          <p:nvPr/>
        </p:nvSpPr>
        <p:spPr bwMode="auto">
          <a:xfrm>
            <a:off x="2819400" y="1399014"/>
            <a:ext cx="3429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400" u="none">
                <a:solidFill>
                  <a:schemeClr val="bg1"/>
                </a:solidFill>
                <a:cs typeface="Times New Roman" pitchFamily="18" charset="0"/>
              </a:rPr>
              <a:t>	E</a:t>
            </a:r>
            <a:r>
              <a:rPr lang="en-US" sz="2400" u="none" baseline="-30000">
                <a:solidFill>
                  <a:schemeClr val="bg1"/>
                </a:solidFill>
                <a:cs typeface="Times New Roman" pitchFamily="18" charset="0"/>
              </a:rPr>
              <a:t>after</a:t>
            </a:r>
            <a:r>
              <a:rPr lang="en-US" sz="2400" u="none">
                <a:solidFill>
                  <a:schemeClr val="bg1"/>
                </a:solidFill>
                <a:cs typeface="Times New Roman" pitchFamily="18" charset="0"/>
              </a:rPr>
              <a:t> = E</a:t>
            </a:r>
            <a:r>
              <a:rPr lang="en-US" sz="2400" u="none" baseline="-30000">
                <a:solidFill>
                  <a:schemeClr val="bg1"/>
                </a:solidFill>
                <a:cs typeface="Times New Roman" pitchFamily="18" charset="0"/>
              </a:rPr>
              <a:t>before</a:t>
            </a:r>
            <a:endParaRPr lang="en-US" sz="2400" u="none">
              <a:solidFill>
                <a:schemeClr val="bg1"/>
              </a:solidFill>
              <a:cs typeface="Times New Roman" pitchFamily="18" charset="0"/>
            </a:endParaRPr>
          </a:p>
          <a:p>
            <a:pPr eaLnBrk="0" hangingPunct="0"/>
            <a:endParaRPr lang="en-US" sz="2400" u="none">
              <a:solidFill>
                <a:schemeClr val="bg1"/>
              </a:solidFill>
              <a:latin typeface="Times New Roman" pitchFamily="18" charset="0"/>
              <a:cs typeface="Times New Roman" pitchFamily="18" charset="0"/>
            </a:endParaRPr>
          </a:p>
        </p:txBody>
      </p:sp>
      <p:sp>
        <p:nvSpPr>
          <p:cNvPr id="83973" name="Text Box 22"/>
          <p:cNvSpPr txBox="1">
            <a:spLocks noChangeArrowheads="1"/>
          </p:cNvSpPr>
          <p:nvPr/>
        </p:nvSpPr>
        <p:spPr bwMode="auto">
          <a:xfrm>
            <a:off x="2209800" y="2209800"/>
            <a:ext cx="593463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2400" u="none">
                <a:solidFill>
                  <a:schemeClr val="bg1"/>
                </a:solidFill>
              </a:rPr>
              <a:t>2C</a:t>
            </a:r>
            <a:r>
              <a:rPr lang="en-US" sz="2400" u="none" baseline="-25000">
                <a:solidFill>
                  <a:schemeClr val="bg1"/>
                </a:solidFill>
              </a:rPr>
              <a:t>2</a:t>
            </a:r>
            <a:r>
              <a:rPr lang="en-US" sz="2400" u="none">
                <a:solidFill>
                  <a:schemeClr val="bg1"/>
                </a:solidFill>
              </a:rPr>
              <a:t>H</a:t>
            </a:r>
            <a:r>
              <a:rPr lang="en-US" sz="2400" u="none" baseline="-25000">
                <a:solidFill>
                  <a:schemeClr val="bg1"/>
                </a:solidFill>
              </a:rPr>
              <a:t>2</a:t>
            </a:r>
            <a:r>
              <a:rPr lang="en-US" sz="2400" u="none">
                <a:solidFill>
                  <a:schemeClr val="bg1"/>
                </a:solidFill>
              </a:rPr>
              <a:t> + 5O</a:t>
            </a:r>
            <a:r>
              <a:rPr lang="en-US" sz="2400" u="none" baseline="-25000">
                <a:solidFill>
                  <a:schemeClr val="bg1"/>
                </a:solidFill>
              </a:rPr>
              <a:t>2</a:t>
            </a:r>
            <a:r>
              <a:rPr lang="en-US" sz="2400" u="none">
                <a:solidFill>
                  <a:schemeClr val="bg1"/>
                </a:solidFill>
              </a:rPr>
              <a:t>  </a:t>
            </a:r>
            <a:r>
              <a:rPr lang="en-US" sz="2400" u="none">
                <a:solidFill>
                  <a:schemeClr val="bg1"/>
                </a:solidFill>
                <a:sym typeface="Wingdings" pitchFamily="2" charset="2"/>
              </a:rPr>
              <a:t>  4 </a:t>
            </a:r>
            <a:r>
              <a:rPr lang="en-US" sz="2400" u="none">
                <a:solidFill>
                  <a:schemeClr val="bg1"/>
                </a:solidFill>
              </a:rPr>
              <a:t>CO</a:t>
            </a:r>
            <a:r>
              <a:rPr lang="en-US" sz="2400" u="none" baseline="-25000">
                <a:solidFill>
                  <a:schemeClr val="bg1"/>
                </a:solidFill>
              </a:rPr>
              <a:t>2</a:t>
            </a:r>
            <a:r>
              <a:rPr lang="en-US" sz="2400" u="none">
                <a:solidFill>
                  <a:schemeClr val="bg1"/>
                </a:solidFill>
              </a:rPr>
              <a:t> + 2H</a:t>
            </a:r>
            <a:r>
              <a:rPr lang="en-US" sz="2400" u="none" baseline="-25000">
                <a:solidFill>
                  <a:schemeClr val="bg1"/>
                </a:solidFill>
              </a:rPr>
              <a:t>2</a:t>
            </a:r>
            <a:r>
              <a:rPr lang="en-US" sz="2400" u="none">
                <a:solidFill>
                  <a:schemeClr val="bg1"/>
                </a:solidFill>
              </a:rPr>
              <a:t>O  +  energy</a:t>
            </a:r>
            <a:endParaRPr lang="en-US" sz="2400" u="none" baseline="-25000">
              <a:solidFill>
                <a:schemeClr val="bg1"/>
              </a:solidFill>
            </a:endParaRPr>
          </a:p>
          <a:p>
            <a:pPr eaLnBrk="1" hangingPunct="1"/>
            <a:endParaRPr lang="en-US" sz="2400" u="none">
              <a:solidFill>
                <a:schemeClr val="bg1"/>
              </a:solidFill>
            </a:endParaRPr>
          </a:p>
          <a:p>
            <a:pPr eaLnBrk="1" hangingPunct="1"/>
            <a:endParaRPr lang="en-US" u="none">
              <a:solidFill>
                <a:schemeClr val="bg1"/>
              </a:solidFill>
            </a:endParaRPr>
          </a:p>
        </p:txBody>
      </p:sp>
      <p:sp>
        <p:nvSpPr>
          <p:cNvPr id="83974" name="Rectangle 24"/>
          <p:cNvSpPr>
            <a:spLocks noChangeArrowheads="1"/>
          </p:cNvSpPr>
          <p:nvPr/>
        </p:nvSpPr>
        <p:spPr bwMode="auto">
          <a:xfrm>
            <a:off x="3781425" y="3017838"/>
            <a:ext cx="1582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u="none">
                <a:solidFill>
                  <a:schemeClr val="bg1"/>
                </a:solidFill>
              </a:rPr>
              <a:t>Energy Changes</a:t>
            </a:r>
          </a:p>
        </p:txBody>
      </p:sp>
      <p:sp>
        <p:nvSpPr>
          <p:cNvPr id="2" name="Slide Number Placeholder 1"/>
          <p:cNvSpPr>
            <a:spLocks noGrp="1"/>
          </p:cNvSpPr>
          <p:nvPr>
            <p:ph type="sldNum" sz="quarter" idx="12"/>
          </p:nvPr>
        </p:nvSpPr>
        <p:spPr/>
        <p:txBody>
          <a:bodyPr/>
          <a:lstStyle/>
          <a:p>
            <a:pPr>
              <a:defRPr/>
            </a:pPr>
            <a:fld id="{A6009326-6C32-48EC-B384-ACCFBE729FF5}" type="slidenum">
              <a:rPr lang="en-US" smtClean="0">
                <a:solidFill>
                  <a:schemeClr val="bg1"/>
                </a:solidFill>
              </a:rPr>
              <a:pPr>
                <a:defRPr/>
              </a:pPr>
              <a:t>87</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914400"/>
          </a:xfrm>
        </p:spPr>
        <p:txBody>
          <a:bodyPr>
            <a:normAutofit fontScale="90000"/>
          </a:bodyPr>
          <a:lstStyle/>
          <a:p>
            <a:pPr eaLnBrk="1" hangingPunct="1"/>
            <a:r>
              <a:rPr lang="en-US" sz="3600" u="sng" smtClean="0"/>
              <a:t>Energy Sources in the United States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88</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95400"/>
            <a:ext cx="8316840" cy="4114800"/>
          </a:xfrm>
          <a:prstGeom prst="rect">
            <a:avLst/>
          </a:prstGeom>
        </p:spPr>
      </p:pic>
    </p:spTree>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997" r="4776" b="2222"/>
          <a:stretch>
            <a:fillRect/>
          </a:stretch>
        </p:blipFill>
        <p:spPr>
          <a:xfrm>
            <a:off x="3886200" y="76200"/>
            <a:ext cx="4876800" cy="6705600"/>
          </a:xfrm>
          <a:noFill/>
        </p:spPr>
      </p:pic>
      <p:sp>
        <p:nvSpPr>
          <p:cNvPr id="86018" name="Rectangle 5"/>
          <p:cNvSpPr>
            <a:spLocks noGrp="1" noChangeArrowheads="1"/>
          </p:cNvSpPr>
          <p:nvPr>
            <p:ph type="title"/>
          </p:nvPr>
        </p:nvSpPr>
        <p:spPr>
          <a:xfrm>
            <a:off x="304800" y="381000"/>
            <a:ext cx="3429000" cy="1981200"/>
          </a:xfrm>
        </p:spPr>
        <p:txBody>
          <a:bodyPr>
            <a:normAutofit fontScale="90000"/>
          </a:bodyPr>
          <a:lstStyle/>
          <a:p>
            <a:pPr algn="ctr" eaLnBrk="1" hangingPunct="1"/>
            <a:r>
              <a:rPr lang="en-US" sz="4000" u="sng" smtClean="0"/>
              <a:t>Energy Production in United States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89</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995363" y="0"/>
            <a:ext cx="7772400" cy="1143000"/>
          </a:xfrm>
        </p:spPr>
        <p:txBody>
          <a:bodyPr/>
          <a:lstStyle/>
          <a:p>
            <a:pPr eaLnBrk="1" hangingPunct="1"/>
            <a:r>
              <a:rPr lang="en-US" u="sng" dirty="0" smtClean="0"/>
              <a:t>Safety Symbols</a:t>
            </a:r>
          </a:p>
        </p:txBody>
      </p:sp>
      <p:pic>
        <p:nvPicPr>
          <p:cNvPr id="12291" name="Picture 3" descr="safety symbols"/>
          <p:cNvPicPr>
            <a:picLocks noChangeAspect="1" noChangeArrowheads="1"/>
          </p:cNvPicPr>
          <p:nvPr/>
        </p:nvPicPr>
        <p:blipFill>
          <a:blip r:embed="rId3" cstate="print">
            <a:lum contrast="54000"/>
            <a:extLst>
              <a:ext uri="{28A0092B-C50C-407E-A947-70E740481C1C}">
                <a14:useLocalDpi xmlns:a14="http://schemas.microsoft.com/office/drawing/2010/main" val="0"/>
              </a:ext>
            </a:extLst>
          </a:blip>
          <a:srcRect l="49973" t="1736" r="41310" b="8653"/>
          <a:stretch>
            <a:fillRect/>
          </a:stretch>
        </p:blipFill>
        <p:spPr bwMode="auto">
          <a:xfrm>
            <a:off x="4752975" y="1146175"/>
            <a:ext cx="511175"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2578100" y="1104900"/>
            <a:ext cx="2133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800" b="1" u="none">
                <a:solidFill>
                  <a:schemeClr val="hlink"/>
                </a:solidFill>
              </a:rPr>
              <a:t>SAFETY CLOTHING</a:t>
            </a:r>
          </a:p>
          <a:p>
            <a:pPr eaLnBrk="1" hangingPunct="1"/>
            <a:r>
              <a:rPr lang="en-US" sz="800" u="none"/>
              <a:t>This symbol is to remind you to wear a</a:t>
            </a:r>
          </a:p>
          <a:p>
            <a:pPr eaLnBrk="1" hangingPunct="1"/>
            <a:r>
              <a:rPr lang="en-US" sz="800" u="none"/>
              <a:t>laboratory apron over your street clothes to</a:t>
            </a:r>
          </a:p>
          <a:p>
            <a:pPr eaLnBrk="1" hangingPunct="1"/>
            <a:r>
              <a:rPr lang="en-US" sz="800" u="none"/>
              <a:t>protect your skin and clothing from spills.</a:t>
            </a:r>
          </a:p>
        </p:txBody>
      </p:sp>
      <p:sp>
        <p:nvSpPr>
          <p:cNvPr id="12294" name="Text Box 6"/>
          <p:cNvSpPr txBox="1">
            <a:spLocks noChangeArrowheads="1"/>
          </p:cNvSpPr>
          <p:nvPr/>
        </p:nvSpPr>
        <p:spPr bwMode="auto">
          <a:xfrm>
            <a:off x="2576513" y="1684338"/>
            <a:ext cx="19939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800" b="1" u="none">
                <a:solidFill>
                  <a:schemeClr val="hlink"/>
                </a:solidFill>
              </a:rPr>
              <a:t>SAFETY GOGGLES</a:t>
            </a:r>
          </a:p>
          <a:p>
            <a:pPr eaLnBrk="1" hangingPunct="1"/>
            <a:r>
              <a:rPr lang="en-US" sz="800" u="none"/>
              <a:t>This symbol is to remind you that safety</a:t>
            </a:r>
          </a:p>
          <a:p>
            <a:pPr eaLnBrk="1" hangingPunct="1"/>
            <a:r>
              <a:rPr lang="en-US" sz="800" u="none"/>
              <a:t>goggles are to worn </a:t>
            </a:r>
            <a:r>
              <a:rPr lang="en-US" sz="800" i="1" u="none"/>
              <a:t>at all times</a:t>
            </a:r>
            <a:r>
              <a:rPr lang="en-US" sz="800" u="none"/>
              <a:t> when </a:t>
            </a:r>
          </a:p>
          <a:p>
            <a:pPr eaLnBrk="1" hangingPunct="1"/>
            <a:r>
              <a:rPr lang="en-US" sz="800" u="none"/>
              <a:t>working in the laboratory.  For some</a:t>
            </a:r>
          </a:p>
          <a:p>
            <a:pPr eaLnBrk="1" hangingPunct="1"/>
            <a:r>
              <a:rPr lang="en-US" sz="800" u="none"/>
              <a:t>activities, your teacher may also instruct</a:t>
            </a:r>
          </a:p>
          <a:p>
            <a:pPr eaLnBrk="1" hangingPunct="1"/>
            <a:r>
              <a:rPr lang="en-US" sz="800" u="none"/>
              <a:t>you to wear protective gloves.</a:t>
            </a:r>
          </a:p>
        </p:txBody>
      </p:sp>
      <p:sp>
        <p:nvSpPr>
          <p:cNvPr id="12295" name="Text Box 7"/>
          <p:cNvSpPr txBox="1">
            <a:spLocks noChangeArrowheads="1"/>
          </p:cNvSpPr>
          <p:nvPr/>
        </p:nvSpPr>
        <p:spPr bwMode="auto">
          <a:xfrm>
            <a:off x="2573338" y="2508250"/>
            <a:ext cx="2192337"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800" b="1" u="none">
                <a:solidFill>
                  <a:schemeClr val="hlink"/>
                </a:solidFill>
              </a:rPr>
              <a:t>GLOVES</a:t>
            </a:r>
          </a:p>
          <a:p>
            <a:pPr eaLnBrk="1" hangingPunct="1"/>
            <a:r>
              <a:rPr lang="en-US" sz="800" u="none"/>
              <a:t>This symbol is to remind you to wear gloves </a:t>
            </a:r>
          </a:p>
          <a:p>
            <a:pPr eaLnBrk="1" hangingPunct="1"/>
            <a:r>
              <a:rPr lang="en-US" sz="800" u="none"/>
              <a:t>to protect your hands from contact with</a:t>
            </a:r>
          </a:p>
          <a:p>
            <a:pPr eaLnBrk="1" hangingPunct="1"/>
            <a:r>
              <a:rPr lang="en-US" sz="800" u="none"/>
              <a:t>corrosive substances, broken glass, or</a:t>
            </a:r>
          </a:p>
          <a:p>
            <a:pPr eaLnBrk="1" hangingPunct="1"/>
            <a:r>
              <a:rPr lang="en-US" sz="800" u="none"/>
              <a:t>hot objects.</a:t>
            </a:r>
          </a:p>
        </p:txBody>
      </p:sp>
      <p:sp>
        <p:nvSpPr>
          <p:cNvPr id="12296" name="Text Box 8"/>
          <p:cNvSpPr txBox="1">
            <a:spLocks noChangeArrowheads="1"/>
          </p:cNvSpPr>
          <p:nvPr/>
        </p:nvSpPr>
        <p:spPr bwMode="auto">
          <a:xfrm>
            <a:off x="2574925" y="3213100"/>
            <a:ext cx="2141538"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800" b="1" u="none">
                <a:solidFill>
                  <a:schemeClr val="hlink"/>
                </a:solidFill>
              </a:rPr>
              <a:t>HEATING</a:t>
            </a:r>
          </a:p>
          <a:p>
            <a:pPr eaLnBrk="1" hangingPunct="1"/>
            <a:r>
              <a:rPr lang="en-US" sz="800" u="none"/>
              <a:t>This symbol indicates that you should be</a:t>
            </a:r>
          </a:p>
          <a:p>
            <a:pPr eaLnBrk="1" hangingPunct="1"/>
            <a:r>
              <a:rPr lang="en-US" sz="800" u="none"/>
              <a:t>careful not to touch hot objects with your</a:t>
            </a:r>
          </a:p>
          <a:p>
            <a:pPr eaLnBrk="1" hangingPunct="1"/>
            <a:r>
              <a:rPr lang="en-US" sz="800" u="none"/>
              <a:t>bare hands.  Use either tongs or heat-proof</a:t>
            </a:r>
          </a:p>
          <a:p>
            <a:pPr eaLnBrk="1" hangingPunct="1"/>
            <a:r>
              <a:rPr lang="en-US" sz="800" u="none"/>
              <a:t>gloves to pick up hot objects..</a:t>
            </a:r>
          </a:p>
        </p:txBody>
      </p:sp>
      <p:sp>
        <p:nvSpPr>
          <p:cNvPr id="12297" name="Text Box 9"/>
          <p:cNvSpPr txBox="1">
            <a:spLocks noChangeArrowheads="1"/>
          </p:cNvSpPr>
          <p:nvPr/>
        </p:nvSpPr>
        <p:spPr bwMode="auto">
          <a:xfrm>
            <a:off x="2578100" y="3932238"/>
            <a:ext cx="216535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800" b="1" u="none" dirty="0">
                <a:solidFill>
                  <a:schemeClr val="hlink"/>
                </a:solidFill>
              </a:rPr>
              <a:t>FIRE</a:t>
            </a:r>
          </a:p>
          <a:p>
            <a:pPr eaLnBrk="1" hangingPunct="1"/>
            <a:r>
              <a:rPr lang="en-US" sz="800" u="none" dirty="0"/>
              <a:t>This symbol indicates the presence of an </a:t>
            </a:r>
          </a:p>
          <a:p>
            <a:pPr eaLnBrk="1" hangingPunct="1"/>
            <a:r>
              <a:rPr lang="en-US" sz="800" u="none" dirty="0"/>
              <a:t>open flame.  Loose hair should be tied back</a:t>
            </a:r>
          </a:p>
          <a:p>
            <a:pPr eaLnBrk="1" hangingPunct="1"/>
            <a:r>
              <a:rPr lang="en-US" sz="800" u="none" dirty="0"/>
              <a:t>or covered, and bulky or loose clothing</a:t>
            </a:r>
          </a:p>
          <a:p>
            <a:pPr eaLnBrk="1" hangingPunct="1"/>
            <a:r>
              <a:rPr lang="en-US" sz="800" u="none" dirty="0"/>
              <a:t>should be secured in some manner.</a:t>
            </a:r>
          </a:p>
        </p:txBody>
      </p:sp>
      <p:sp>
        <p:nvSpPr>
          <p:cNvPr id="12298" name="Text Box 10"/>
          <p:cNvSpPr txBox="1">
            <a:spLocks noChangeArrowheads="1"/>
          </p:cNvSpPr>
          <p:nvPr/>
        </p:nvSpPr>
        <p:spPr bwMode="auto">
          <a:xfrm>
            <a:off x="2576513" y="4622800"/>
            <a:ext cx="21510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800" b="1" u="none">
                <a:solidFill>
                  <a:schemeClr val="hlink"/>
                </a:solidFill>
              </a:rPr>
              <a:t>CORROSIVE SUBSTANCE</a:t>
            </a:r>
          </a:p>
          <a:p>
            <a:pPr eaLnBrk="1" hangingPunct="1"/>
            <a:r>
              <a:rPr lang="en-US" sz="800" u="none"/>
              <a:t>This symbol indicates a caustic or corrosive</a:t>
            </a:r>
          </a:p>
          <a:p>
            <a:pPr eaLnBrk="1" hangingPunct="1"/>
            <a:r>
              <a:rPr lang="en-US" sz="800" u="none"/>
              <a:t>substance - most frequently an acid. </a:t>
            </a:r>
          </a:p>
          <a:p>
            <a:pPr eaLnBrk="1" hangingPunct="1"/>
            <a:r>
              <a:rPr lang="en-US" sz="800" u="none"/>
              <a:t>Avoid contact with skin, eyes, and clothing.</a:t>
            </a:r>
          </a:p>
          <a:p>
            <a:pPr eaLnBrk="1" hangingPunct="1"/>
            <a:r>
              <a:rPr lang="en-US" sz="800" u="none"/>
              <a:t>Do not inhale vapors.</a:t>
            </a:r>
          </a:p>
        </p:txBody>
      </p:sp>
      <p:sp>
        <p:nvSpPr>
          <p:cNvPr id="12299" name="Text Box 11"/>
          <p:cNvSpPr txBox="1">
            <a:spLocks noChangeArrowheads="1"/>
          </p:cNvSpPr>
          <p:nvPr/>
        </p:nvSpPr>
        <p:spPr bwMode="auto">
          <a:xfrm>
            <a:off x="2578100" y="5324475"/>
            <a:ext cx="20383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800" b="1" u="none">
                <a:solidFill>
                  <a:schemeClr val="hlink"/>
                </a:solidFill>
              </a:rPr>
              <a:t>BREAKAGE</a:t>
            </a:r>
          </a:p>
          <a:p>
            <a:pPr eaLnBrk="1" hangingPunct="1"/>
            <a:r>
              <a:rPr lang="en-US" sz="800" u="none"/>
              <a:t>This symbol indicates an activity in which</a:t>
            </a:r>
          </a:p>
          <a:p>
            <a:pPr eaLnBrk="1" hangingPunct="1"/>
            <a:r>
              <a:rPr lang="en-US" sz="800" u="none"/>
              <a:t>the likelihood of breakage is greater than</a:t>
            </a:r>
          </a:p>
          <a:p>
            <a:pPr eaLnBrk="1" hangingPunct="1"/>
            <a:r>
              <a:rPr lang="en-US" sz="800" u="none"/>
              <a:t>usual, such as working with glass tubing,</a:t>
            </a:r>
          </a:p>
          <a:p>
            <a:pPr eaLnBrk="1" hangingPunct="1"/>
            <a:r>
              <a:rPr lang="en-US" sz="800" u="none"/>
              <a:t>funnels and so forth.</a:t>
            </a:r>
          </a:p>
        </p:txBody>
      </p:sp>
      <p:sp>
        <p:nvSpPr>
          <p:cNvPr id="12300" name="Text Box 12"/>
          <p:cNvSpPr txBox="1">
            <a:spLocks noChangeArrowheads="1"/>
          </p:cNvSpPr>
          <p:nvPr/>
        </p:nvSpPr>
        <p:spPr bwMode="auto">
          <a:xfrm>
            <a:off x="5191125" y="1108075"/>
            <a:ext cx="222567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800" b="1" u="none" dirty="0">
                <a:solidFill>
                  <a:schemeClr val="hlink"/>
                </a:solidFill>
              </a:rPr>
              <a:t>DANGEROUS VAPORS</a:t>
            </a:r>
          </a:p>
          <a:p>
            <a:pPr eaLnBrk="1" hangingPunct="1"/>
            <a:r>
              <a:rPr lang="en-US" sz="800" u="none" dirty="0"/>
              <a:t>This symbol indicates the presence of or</a:t>
            </a:r>
          </a:p>
          <a:p>
            <a:pPr eaLnBrk="1" hangingPunct="1"/>
            <a:r>
              <a:rPr lang="en-US" sz="800" u="none" dirty="0"/>
              <a:t>production of poisonous or noxious vapors.</a:t>
            </a:r>
          </a:p>
          <a:p>
            <a:pPr eaLnBrk="1" hangingPunct="1"/>
            <a:r>
              <a:rPr lang="en-US" sz="800" i="1" u="none" dirty="0"/>
              <a:t>Use the fume hood</a:t>
            </a:r>
            <a:r>
              <a:rPr lang="en-US" sz="800" u="none" dirty="0"/>
              <a:t> when directed to do so.</a:t>
            </a:r>
          </a:p>
          <a:p>
            <a:pPr eaLnBrk="1" hangingPunct="1"/>
            <a:r>
              <a:rPr lang="en-US" sz="800" u="none" dirty="0"/>
              <a:t>Care should be taken not to inhale vapors</a:t>
            </a:r>
          </a:p>
          <a:p>
            <a:pPr eaLnBrk="1" hangingPunct="1"/>
            <a:r>
              <a:rPr lang="en-US" sz="800" u="none" dirty="0"/>
              <a:t>directly.  When testing an odor, use a wafting</a:t>
            </a:r>
          </a:p>
          <a:p>
            <a:pPr eaLnBrk="1" hangingPunct="1"/>
            <a:r>
              <a:rPr lang="en-US" sz="800" u="none" dirty="0"/>
              <a:t>motion to direct the vapor toward your nose.</a:t>
            </a:r>
            <a:endParaRPr lang="en-US" sz="800" i="1" u="none" dirty="0"/>
          </a:p>
        </p:txBody>
      </p:sp>
      <p:sp>
        <p:nvSpPr>
          <p:cNvPr id="12301" name="Text Box 13"/>
          <p:cNvSpPr txBox="1">
            <a:spLocks noChangeArrowheads="1"/>
          </p:cNvSpPr>
          <p:nvPr/>
        </p:nvSpPr>
        <p:spPr bwMode="auto">
          <a:xfrm>
            <a:off x="5181600" y="2051050"/>
            <a:ext cx="2179638"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800" b="1" u="none">
                <a:solidFill>
                  <a:schemeClr val="hlink"/>
                </a:solidFill>
              </a:rPr>
              <a:t>EXPLOSION</a:t>
            </a:r>
          </a:p>
          <a:p>
            <a:pPr eaLnBrk="1" hangingPunct="1"/>
            <a:r>
              <a:rPr lang="en-US" sz="800" u="none"/>
              <a:t>This symbol indicates that the potential for</a:t>
            </a:r>
          </a:p>
          <a:p>
            <a:pPr eaLnBrk="1" hangingPunct="1"/>
            <a:r>
              <a:rPr lang="en-US" sz="800" u="none"/>
              <a:t>an explosive situation is present.  When you</a:t>
            </a:r>
          </a:p>
          <a:p>
            <a:pPr eaLnBrk="1" hangingPunct="1"/>
            <a:r>
              <a:rPr lang="en-US" sz="800" u="none"/>
              <a:t>see this symbol, read the instructions care-</a:t>
            </a:r>
          </a:p>
          <a:p>
            <a:pPr eaLnBrk="1" hangingPunct="1"/>
            <a:r>
              <a:rPr lang="en-US" sz="800" u="none"/>
              <a:t>fully and </a:t>
            </a:r>
            <a:r>
              <a:rPr lang="en-US" sz="800" i="1" u="none"/>
              <a:t>follow them exactly</a:t>
            </a:r>
            <a:r>
              <a:rPr lang="en-US" sz="800" u="none"/>
              <a:t>..</a:t>
            </a:r>
          </a:p>
        </p:txBody>
      </p:sp>
      <p:sp>
        <p:nvSpPr>
          <p:cNvPr id="12302" name="Text Box 14"/>
          <p:cNvSpPr txBox="1">
            <a:spLocks noChangeArrowheads="1"/>
          </p:cNvSpPr>
          <p:nvPr/>
        </p:nvSpPr>
        <p:spPr bwMode="auto">
          <a:xfrm>
            <a:off x="5184775" y="2744788"/>
            <a:ext cx="23590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800" b="1" u="none">
                <a:solidFill>
                  <a:schemeClr val="hlink"/>
                </a:solidFill>
              </a:rPr>
              <a:t>POISON</a:t>
            </a:r>
          </a:p>
          <a:p>
            <a:pPr eaLnBrk="1" hangingPunct="1"/>
            <a:r>
              <a:rPr lang="en-US" sz="800" u="none"/>
              <a:t>This symbol indicates the presence of a poi-</a:t>
            </a:r>
          </a:p>
          <a:p>
            <a:pPr eaLnBrk="1" hangingPunct="1"/>
            <a:r>
              <a:rPr lang="en-US" sz="800" u="none"/>
              <a:t>sonous substance.  Do not let such a substance</a:t>
            </a:r>
          </a:p>
          <a:p>
            <a:pPr eaLnBrk="1" hangingPunct="1"/>
            <a:r>
              <a:rPr lang="en-US" sz="800" u="none"/>
              <a:t>come in contact with your skin and do not</a:t>
            </a:r>
          </a:p>
          <a:p>
            <a:pPr eaLnBrk="1" hangingPunct="1"/>
            <a:r>
              <a:rPr lang="en-US" sz="800" u="none"/>
              <a:t>inhale its vapors.</a:t>
            </a:r>
          </a:p>
        </p:txBody>
      </p:sp>
      <p:sp>
        <p:nvSpPr>
          <p:cNvPr id="12303" name="Text Box 15"/>
          <p:cNvSpPr txBox="1">
            <a:spLocks noChangeArrowheads="1"/>
          </p:cNvSpPr>
          <p:nvPr/>
        </p:nvSpPr>
        <p:spPr bwMode="auto">
          <a:xfrm>
            <a:off x="5180013" y="3459163"/>
            <a:ext cx="231775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800" b="1" u="none">
                <a:solidFill>
                  <a:schemeClr val="hlink"/>
                </a:solidFill>
              </a:rPr>
              <a:t>ELECTRICAL SHOCK</a:t>
            </a:r>
          </a:p>
          <a:p>
            <a:pPr eaLnBrk="1" hangingPunct="1"/>
            <a:r>
              <a:rPr lang="en-US" sz="800" u="none"/>
              <a:t>This symbol indicates that the potential for</a:t>
            </a:r>
          </a:p>
          <a:p>
            <a:pPr eaLnBrk="1" hangingPunct="1"/>
            <a:r>
              <a:rPr lang="en-US" sz="800" u="none"/>
              <a:t>an electrical shock exists.  Read all instructions</a:t>
            </a:r>
          </a:p>
          <a:p>
            <a:pPr eaLnBrk="1" hangingPunct="1"/>
            <a:r>
              <a:rPr lang="en-US" sz="800" u="none"/>
              <a:t>carefully.  Disconnect all apparatus when</a:t>
            </a:r>
          </a:p>
          <a:p>
            <a:pPr eaLnBrk="1" hangingPunct="1"/>
            <a:r>
              <a:rPr lang="en-US" sz="800" u="none"/>
              <a:t>not in use.</a:t>
            </a:r>
          </a:p>
        </p:txBody>
      </p:sp>
      <p:sp>
        <p:nvSpPr>
          <p:cNvPr id="12304" name="Text Box 16"/>
          <p:cNvSpPr txBox="1">
            <a:spLocks noChangeArrowheads="1"/>
          </p:cNvSpPr>
          <p:nvPr/>
        </p:nvSpPr>
        <p:spPr bwMode="auto">
          <a:xfrm>
            <a:off x="5187950" y="4171950"/>
            <a:ext cx="22907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800" b="1" u="none">
                <a:solidFill>
                  <a:schemeClr val="hlink"/>
                </a:solidFill>
              </a:rPr>
              <a:t>RADIATION</a:t>
            </a:r>
          </a:p>
          <a:p>
            <a:pPr eaLnBrk="1" hangingPunct="1"/>
            <a:r>
              <a:rPr lang="en-US" sz="800" u="none"/>
              <a:t>This symbol indicates a radioactive substance.</a:t>
            </a:r>
          </a:p>
          <a:p>
            <a:pPr eaLnBrk="1" hangingPunct="1"/>
            <a:r>
              <a:rPr lang="en-US" sz="800" u="none"/>
              <a:t>Follow your teacher's instructions as to</a:t>
            </a:r>
          </a:p>
          <a:p>
            <a:pPr eaLnBrk="1" hangingPunct="1"/>
            <a:r>
              <a:rPr lang="en-US" sz="800" u="none"/>
              <a:t>proper handling of such substances..</a:t>
            </a:r>
          </a:p>
        </p:txBody>
      </p:sp>
      <p:sp>
        <p:nvSpPr>
          <p:cNvPr id="12305" name="Text Box 17"/>
          <p:cNvSpPr txBox="1">
            <a:spLocks noChangeArrowheads="1"/>
          </p:cNvSpPr>
          <p:nvPr/>
        </p:nvSpPr>
        <p:spPr bwMode="auto">
          <a:xfrm>
            <a:off x="5184775" y="4752975"/>
            <a:ext cx="2205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800" b="1" u="none">
                <a:solidFill>
                  <a:schemeClr val="hlink"/>
                </a:solidFill>
              </a:rPr>
              <a:t>DISPOSAL</a:t>
            </a:r>
          </a:p>
          <a:p>
            <a:pPr eaLnBrk="1" hangingPunct="1"/>
            <a:r>
              <a:rPr lang="en-US" sz="800" u="none"/>
              <a:t>This symbol indicates that a chemical should</a:t>
            </a:r>
          </a:p>
          <a:p>
            <a:pPr eaLnBrk="1" hangingPunct="1"/>
            <a:r>
              <a:rPr lang="en-US" sz="800" u="none"/>
              <a:t>be disposed of in a special way.  Dispose of</a:t>
            </a:r>
          </a:p>
          <a:p>
            <a:pPr eaLnBrk="1" hangingPunct="1"/>
            <a:r>
              <a:rPr lang="en-US" sz="800" u="none"/>
              <a:t>these chemicals as directed by your teacher.</a:t>
            </a:r>
          </a:p>
        </p:txBody>
      </p:sp>
      <p:sp>
        <p:nvSpPr>
          <p:cNvPr id="12306" name="Text Box 18"/>
          <p:cNvSpPr txBox="1">
            <a:spLocks noChangeArrowheads="1"/>
          </p:cNvSpPr>
          <p:nvPr/>
        </p:nvSpPr>
        <p:spPr bwMode="auto">
          <a:xfrm>
            <a:off x="5184775" y="5327650"/>
            <a:ext cx="2093913"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800" b="1" u="none">
                <a:solidFill>
                  <a:schemeClr val="hlink"/>
                </a:solidFill>
              </a:rPr>
              <a:t>HYGIENE</a:t>
            </a:r>
          </a:p>
          <a:p>
            <a:pPr eaLnBrk="1" hangingPunct="1"/>
            <a:r>
              <a:rPr lang="en-US" sz="800" u="none"/>
              <a:t>This symbol is to remind you to always</a:t>
            </a:r>
          </a:p>
          <a:p>
            <a:pPr eaLnBrk="1" hangingPunct="1"/>
            <a:r>
              <a:rPr lang="en-US" sz="800" u="none"/>
              <a:t>wash your hands after completing a labor-</a:t>
            </a:r>
          </a:p>
          <a:p>
            <a:pPr eaLnBrk="1" hangingPunct="1"/>
            <a:r>
              <a:rPr lang="en-US" sz="800" u="none"/>
              <a:t>atory investigation.  Never touch your face</a:t>
            </a:r>
          </a:p>
          <a:p>
            <a:pPr eaLnBrk="1" hangingPunct="1"/>
            <a:r>
              <a:rPr lang="en-US" sz="800" u="none"/>
              <a:t>or eyes during a laboratory investigation.</a:t>
            </a:r>
          </a:p>
        </p:txBody>
      </p:sp>
      <p:pic>
        <p:nvPicPr>
          <p:cNvPr id="12307" name="Picture 19" descr="safety symbols"/>
          <p:cNvPicPr>
            <a:picLocks noChangeAspect="1" noChangeArrowheads="1"/>
          </p:cNvPicPr>
          <p:nvPr/>
        </p:nvPicPr>
        <p:blipFill>
          <a:blip r:embed="rId3" cstate="print">
            <a:lum contrast="54000"/>
            <a:extLst>
              <a:ext uri="{28A0092B-C50C-407E-A947-70E740481C1C}">
                <a14:useLocalDpi xmlns:a14="http://schemas.microsoft.com/office/drawing/2010/main" val="0"/>
              </a:ext>
            </a:extLst>
          </a:blip>
          <a:srcRect l="4955" t="1054" r="86302" b="6947"/>
          <a:stretch>
            <a:fillRect/>
          </a:stretch>
        </p:blipFill>
        <p:spPr bwMode="auto">
          <a:xfrm>
            <a:off x="2070100" y="1127125"/>
            <a:ext cx="51276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8" name="Line 20"/>
          <p:cNvSpPr>
            <a:spLocks noChangeShapeType="1"/>
          </p:cNvSpPr>
          <p:nvPr/>
        </p:nvSpPr>
        <p:spPr bwMode="auto">
          <a:xfrm>
            <a:off x="2136775" y="1066800"/>
            <a:ext cx="5360988" cy="0"/>
          </a:xfrm>
          <a:prstGeom prst="line">
            <a:avLst/>
          </a:prstGeom>
          <a:noFill/>
          <a:ln w="15875">
            <a:solidFill>
              <a:srgbClr val="008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309" name="Line 21"/>
          <p:cNvSpPr>
            <a:spLocks noChangeShapeType="1"/>
          </p:cNvSpPr>
          <p:nvPr/>
        </p:nvSpPr>
        <p:spPr bwMode="auto">
          <a:xfrm>
            <a:off x="2136775" y="6069013"/>
            <a:ext cx="5360988" cy="0"/>
          </a:xfrm>
          <a:prstGeom prst="line">
            <a:avLst/>
          </a:prstGeom>
          <a:noFill/>
          <a:ln w="15875">
            <a:solidFill>
              <a:srgbClr val="008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 name="Slide Number Placeholder 1"/>
          <p:cNvSpPr>
            <a:spLocks noGrp="1"/>
          </p:cNvSpPr>
          <p:nvPr>
            <p:ph type="sldNum" sz="quarter" idx="12"/>
          </p:nvPr>
        </p:nvSpPr>
        <p:spPr/>
        <p:txBody>
          <a:bodyPr/>
          <a:lstStyle/>
          <a:p>
            <a:pPr>
              <a:defRPr/>
            </a:pPr>
            <a:fld id="{51840333-4295-4C7C-AB83-0547303215F8}"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457200" y="1066800"/>
            <a:ext cx="8229600" cy="4495800"/>
          </a:xfrm>
        </p:spPr>
        <p:txBody>
          <a:bodyPr/>
          <a:lstStyle/>
          <a:p>
            <a:pPr eaLnBrk="1" hangingPunct="1">
              <a:lnSpc>
                <a:spcPct val="90000"/>
              </a:lnSpc>
            </a:pPr>
            <a:r>
              <a:rPr lang="en-US" sz="2800" u="sng" smtClean="0"/>
              <a:t>Element</a:t>
            </a:r>
            <a:r>
              <a:rPr lang="en-US" sz="2800" smtClean="0"/>
              <a:t>:</a:t>
            </a:r>
          </a:p>
          <a:p>
            <a:pPr lvl="1" eaLnBrk="1" hangingPunct="1">
              <a:lnSpc>
                <a:spcPct val="90000"/>
              </a:lnSpc>
            </a:pPr>
            <a:r>
              <a:rPr lang="en-US" sz="2400" smtClean="0"/>
              <a:t>The simplest type of matter with unique physical and chemical properties</a:t>
            </a:r>
          </a:p>
          <a:p>
            <a:pPr lvl="1" eaLnBrk="1" hangingPunct="1">
              <a:lnSpc>
                <a:spcPct val="90000"/>
              </a:lnSpc>
            </a:pPr>
            <a:r>
              <a:rPr lang="en-US" sz="2400" smtClean="0"/>
              <a:t>Consists of only one kind of atom</a:t>
            </a:r>
          </a:p>
          <a:p>
            <a:pPr lvl="1" eaLnBrk="1" hangingPunct="1">
              <a:lnSpc>
                <a:spcPct val="90000"/>
              </a:lnSpc>
            </a:pPr>
            <a:r>
              <a:rPr lang="en-US" sz="2400" smtClean="0"/>
              <a:t>Cannot be broken down into a simpler type of matter by any physical or chemical methods</a:t>
            </a:r>
          </a:p>
          <a:p>
            <a:pPr lvl="1" eaLnBrk="1" hangingPunct="1">
              <a:lnSpc>
                <a:spcPct val="90000"/>
              </a:lnSpc>
            </a:pPr>
            <a:r>
              <a:rPr lang="en-US" sz="2400" smtClean="0"/>
              <a:t>A pure substance </a:t>
            </a:r>
            <a:r>
              <a:rPr lang="en-US" sz="2400" smtClean="0">
                <a:sym typeface="Wingdings" pitchFamily="2" charset="2"/>
              </a:rPr>
              <a:t> matter whose composition is fixed.</a:t>
            </a:r>
          </a:p>
          <a:p>
            <a:pPr eaLnBrk="1" hangingPunct="1">
              <a:lnSpc>
                <a:spcPct val="90000"/>
              </a:lnSpc>
            </a:pPr>
            <a:r>
              <a:rPr lang="en-US" sz="2800" u="sng" smtClean="0"/>
              <a:t>Molecule:</a:t>
            </a:r>
          </a:p>
          <a:p>
            <a:pPr lvl="1" eaLnBrk="1" hangingPunct="1">
              <a:lnSpc>
                <a:spcPct val="90000"/>
              </a:lnSpc>
            </a:pPr>
            <a:r>
              <a:rPr lang="en-US" sz="2400" smtClean="0"/>
              <a:t>An independent structural unit consisting of two or more atoms that are chemically bound together.</a:t>
            </a:r>
          </a:p>
        </p:txBody>
      </p:sp>
      <p:sp>
        <p:nvSpPr>
          <p:cNvPr id="87042" name="Rectangle 2"/>
          <p:cNvSpPr>
            <a:spLocks noGrp="1" noChangeArrowheads="1"/>
          </p:cNvSpPr>
          <p:nvPr>
            <p:ph type="title"/>
          </p:nvPr>
        </p:nvSpPr>
        <p:spPr>
          <a:xfrm>
            <a:off x="2514600" y="228600"/>
            <a:ext cx="4537075" cy="487363"/>
          </a:xfrm>
        </p:spPr>
        <p:txBody>
          <a:bodyPr>
            <a:normAutofit fontScale="90000"/>
          </a:bodyPr>
          <a:lstStyle/>
          <a:p>
            <a:pPr eaLnBrk="1" hangingPunct="1"/>
            <a:r>
              <a:rPr lang="en-US" sz="4000" u="sng" smtClean="0"/>
              <a:t>Classifying Matter</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90</a:t>
            </a:fld>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a:xfrm>
            <a:off x="457200" y="914400"/>
            <a:ext cx="8229600" cy="5715000"/>
          </a:xfrm>
        </p:spPr>
        <p:txBody>
          <a:bodyPr>
            <a:normAutofit/>
          </a:bodyPr>
          <a:lstStyle/>
          <a:p>
            <a:pPr eaLnBrk="1" hangingPunct="1"/>
            <a:r>
              <a:rPr lang="en-US" sz="2800" u="sng" smtClean="0"/>
              <a:t>Compound:</a:t>
            </a:r>
          </a:p>
          <a:p>
            <a:pPr lvl="1" eaLnBrk="1" hangingPunct="1"/>
            <a:r>
              <a:rPr lang="en-US" sz="2400" smtClean="0"/>
              <a:t>A type of matter composed of two or more different elements that are chemically bound together.</a:t>
            </a:r>
          </a:p>
          <a:p>
            <a:pPr lvl="1" eaLnBrk="1" hangingPunct="1"/>
            <a:r>
              <a:rPr lang="en-US" sz="2400" smtClean="0"/>
              <a:t>The elements are present in fixed parts by mass (fixed mass ratio)</a:t>
            </a:r>
          </a:p>
          <a:p>
            <a:pPr lvl="1" eaLnBrk="1" hangingPunct="1"/>
            <a:r>
              <a:rPr lang="en-US" sz="2400" smtClean="0"/>
              <a:t>Properties of the compound are different from those of the component elements</a:t>
            </a:r>
          </a:p>
          <a:p>
            <a:pPr eaLnBrk="1" hangingPunct="1"/>
            <a:r>
              <a:rPr lang="en-US" sz="2800" u="sng" smtClean="0"/>
              <a:t>Mixture:</a:t>
            </a:r>
          </a:p>
          <a:p>
            <a:pPr lvl="1" eaLnBrk="1" hangingPunct="1"/>
            <a:r>
              <a:rPr lang="en-US" sz="2400" smtClean="0"/>
              <a:t>A group of two or more substances (elements and/or compounds) that are physically intermingled.</a:t>
            </a:r>
          </a:p>
          <a:p>
            <a:pPr lvl="1" eaLnBrk="1" hangingPunct="1"/>
            <a:r>
              <a:rPr lang="en-US" sz="2400" smtClean="0"/>
              <a:t>The components can vary in their parts by mass.</a:t>
            </a:r>
          </a:p>
          <a:p>
            <a:pPr lvl="1" eaLnBrk="1" hangingPunct="1"/>
            <a:r>
              <a:rPr lang="en-US" sz="2400" smtClean="0"/>
              <a:t>Composition is not fixed.</a:t>
            </a:r>
          </a:p>
          <a:p>
            <a:pPr lvl="1" eaLnBrk="1" hangingPunct="1"/>
            <a:r>
              <a:rPr lang="en-US" sz="2400" smtClean="0"/>
              <a:t>Retains many of the properties of its component</a:t>
            </a:r>
          </a:p>
        </p:txBody>
      </p:sp>
      <p:sp>
        <p:nvSpPr>
          <p:cNvPr id="88066" name="Rectangle 2"/>
          <p:cNvSpPr>
            <a:spLocks noGrp="1" noChangeArrowheads="1"/>
          </p:cNvSpPr>
          <p:nvPr>
            <p:ph type="title"/>
          </p:nvPr>
        </p:nvSpPr>
        <p:spPr>
          <a:xfrm>
            <a:off x="2701925" y="304800"/>
            <a:ext cx="4460875" cy="487363"/>
          </a:xfrm>
        </p:spPr>
        <p:txBody>
          <a:bodyPr>
            <a:normAutofit fontScale="90000"/>
          </a:bodyPr>
          <a:lstStyle/>
          <a:p>
            <a:pPr eaLnBrk="1" hangingPunct="1"/>
            <a:r>
              <a:rPr lang="en-US" sz="4000" u="sng" smtClean="0"/>
              <a:t>Classifying Matter</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91</a:t>
            </a:fld>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711325" y="76200"/>
            <a:ext cx="6061075" cy="868363"/>
          </a:xfrm>
        </p:spPr>
        <p:txBody>
          <a:bodyPr/>
          <a:lstStyle/>
          <a:p>
            <a:pPr eaLnBrk="1" hangingPunct="1"/>
            <a:r>
              <a:rPr lang="en-US" u="sng" smtClean="0"/>
              <a:t>Classification of Matter</a:t>
            </a:r>
          </a:p>
        </p:txBody>
      </p:sp>
      <p:pic>
        <p:nvPicPr>
          <p:cNvPr id="89091" name="Picture 4" descr="http://www.chem1.com/acad/webtext/pre/pre-images/water_mol.gif"/>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243013" y="1725613"/>
            <a:ext cx="14573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Rectangle 5"/>
          <p:cNvSpPr>
            <a:spLocks noChangeArrowheads="1"/>
          </p:cNvSpPr>
          <p:nvPr/>
        </p:nvSpPr>
        <p:spPr bwMode="auto">
          <a:xfrm>
            <a:off x="190458" y="3419803"/>
            <a:ext cx="37513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400" b="1" u="none">
                <a:solidFill>
                  <a:schemeClr val="bg1"/>
                </a:solidFill>
              </a:rPr>
              <a:t>This well-known molecule is a compound</a:t>
            </a:r>
            <a:r>
              <a:rPr lang="en-US" sz="1400" u="none">
                <a:solidFill>
                  <a:schemeClr val="bg1"/>
                </a:solidFill>
              </a:rPr>
              <a:t> </a:t>
            </a:r>
          </a:p>
          <a:p>
            <a:pPr algn="ctr"/>
            <a:r>
              <a:rPr lang="en-US" sz="1400" u="none">
                <a:solidFill>
                  <a:schemeClr val="bg1"/>
                </a:solidFill>
              </a:rPr>
              <a:t>because it contains more than one element. </a:t>
            </a:r>
          </a:p>
        </p:txBody>
      </p:sp>
      <p:pic>
        <p:nvPicPr>
          <p:cNvPr id="89093" name="Picture 6" descr="http://www.chem1.com/acad/webtext/pre/pre-images/OZONE-molecule-150.jpg"/>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3857625" y="4227513"/>
            <a:ext cx="14287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Rectangle 7"/>
          <p:cNvSpPr>
            <a:spLocks noChangeArrowheads="1"/>
          </p:cNvSpPr>
          <p:nvPr/>
        </p:nvSpPr>
        <p:spPr bwMode="auto">
          <a:xfrm>
            <a:off x="1765534" y="5796291"/>
            <a:ext cx="59923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400" b="1" u="none" dirty="0">
                <a:solidFill>
                  <a:schemeClr val="bg1"/>
                </a:solidFill>
              </a:rPr>
              <a:t>A molecule but not a compound</a:t>
            </a:r>
            <a:r>
              <a:rPr lang="en-US" sz="1400" u="none" dirty="0">
                <a:solidFill>
                  <a:schemeClr val="bg1"/>
                </a:solidFill>
              </a:rPr>
              <a:t> </a:t>
            </a:r>
          </a:p>
          <a:p>
            <a:pPr algn="ctr"/>
            <a:r>
              <a:rPr lang="en-US" sz="1400" u="none" dirty="0">
                <a:solidFill>
                  <a:schemeClr val="bg1"/>
                </a:solidFill>
              </a:rPr>
              <a:t>Ozone, O</a:t>
            </a:r>
            <a:r>
              <a:rPr lang="en-US" sz="1400" u="none" baseline="-25000" dirty="0">
                <a:solidFill>
                  <a:schemeClr val="bg1"/>
                </a:solidFill>
              </a:rPr>
              <a:t>3</a:t>
            </a:r>
            <a:r>
              <a:rPr lang="en-US" sz="1400" u="none" dirty="0">
                <a:solidFill>
                  <a:schemeClr val="bg1"/>
                </a:solidFill>
              </a:rPr>
              <a:t>, is </a:t>
            </a:r>
            <a:r>
              <a:rPr lang="en-US" sz="1400" i="1" u="none" dirty="0">
                <a:solidFill>
                  <a:schemeClr val="bg1"/>
                </a:solidFill>
              </a:rPr>
              <a:t>not</a:t>
            </a:r>
            <a:r>
              <a:rPr lang="en-US" sz="1400" u="none" dirty="0">
                <a:solidFill>
                  <a:schemeClr val="bg1"/>
                </a:solidFill>
              </a:rPr>
              <a:t> a compound because it contains only a single element. </a:t>
            </a:r>
          </a:p>
        </p:txBody>
      </p:sp>
      <p:pic>
        <p:nvPicPr>
          <p:cNvPr id="89095" name="Picture 8" descr="http://www.chem1.com/acad/webtext/pre/pre-images/NaCl.gif"/>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6008688" y="1411288"/>
            <a:ext cx="1905000" cy="1819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9096" name="Rectangle 9"/>
          <p:cNvSpPr>
            <a:spLocks noChangeArrowheads="1"/>
          </p:cNvSpPr>
          <p:nvPr/>
        </p:nvSpPr>
        <p:spPr bwMode="auto">
          <a:xfrm>
            <a:off x="4410276" y="3324781"/>
            <a:ext cx="468589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400" u="none">
                <a:solidFill>
                  <a:schemeClr val="bg1"/>
                </a:solidFill>
              </a:rPr>
              <a:t>Ordinary solid </a:t>
            </a:r>
            <a:r>
              <a:rPr lang="en-US" sz="1400" b="1" u="none">
                <a:solidFill>
                  <a:schemeClr val="bg1"/>
                </a:solidFill>
              </a:rPr>
              <a:t>salt is a compound but not a molecule</a:t>
            </a:r>
            <a:r>
              <a:rPr lang="en-US" sz="1400" u="none">
                <a:solidFill>
                  <a:schemeClr val="bg1"/>
                </a:solidFill>
              </a:rPr>
              <a:t>. </a:t>
            </a:r>
          </a:p>
          <a:p>
            <a:pPr algn="ctr"/>
            <a:r>
              <a:rPr lang="en-US" sz="1400" u="none">
                <a:solidFill>
                  <a:schemeClr val="bg1"/>
                </a:solidFill>
              </a:rPr>
              <a:t>It is built from interpenetrating lattices of sodium and </a:t>
            </a:r>
          </a:p>
          <a:p>
            <a:pPr algn="ctr"/>
            <a:r>
              <a:rPr lang="en-US" sz="1400" u="none">
                <a:solidFill>
                  <a:schemeClr val="bg1"/>
                </a:solidFill>
              </a:rPr>
              <a:t>chloride ions that extend indefinitely. </a:t>
            </a:r>
          </a:p>
        </p:txBody>
      </p:sp>
      <p:sp>
        <p:nvSpPr>
          <p:cNvPr id="2" name="Slide Number Placeholder 1"/>
          <p:cNvSpPr>
            <a:spLocks noGrp="1"/>
          </p:cNvSpPr>
          <p:nvPr>
            <p:ph type="sldNum" sz="quarter" idx="12"/>
          </p:nvPr>
        </p:nvSpPr>
        <p:spPr>
          <a:xfrm>
            <a:off x="8686800" y="6400800"/>
            <a:ext cx="365760" cy="365125"/>
          </a:xfrm>
        </p:spPr>
        <p:txBody>
          <a:bodyPr/>
          <a:lstStyle/>
          <a:p>
            <a:pPr>
              <a:defRPr/>
            </a:pPr>
            <a:fld id="{A6009326-6C32-48EC-B384-ACCFBE729FF5}" type="slidenum">
              <a:rPr lang="en-US" smtClean="0">
                <a:solidFill>
                  <a:schemeClr val="bg1"/>
                </a:solidFill>
              </a:rPr>
              <a:pPr>
                <a:defRPr/>
              </a:pPr>
              <a:t>92</a:t>
            </a:fld>
            <a:endParaRPr lang="en-US">
              <a:solidFill>
                <a:schemeClr val="bg1"/>
              </a:solidFill>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a:xfrm>
            <a:off x="457200" y="1066800"/>
            <a:ext cx="8229600" cy="5059363"/>
          </a:xfrm>
        </p:spPr>
        <p:txBody>
          <a:bodyPr/>
          <a:lstStyle/>
          <a:p>
            <a:pPr marL="533400" indent="-533400" eaLnBrk="1" hangingPunct="1">
              <a:lnSpc>
                <a:spcPct val="90000"/>
              </a:lnSpc>
            </a:pPr>
            <a:r>
              <a:rPr lang="en-US" sz="2400" smtClean="0"/>
              <a:t>Matter usually occurs as mixtures.</a:t>
            </a:r>
          </a:p>
          <a:p>
            <a:pPr marL="533400" indent="-533400" eaLnBrk="1" hangingPunct="1">
              <a:lnSpc>
                <a:spcPct val="90000"/>
              </a:lnSpc>
            </a:pPr>
            <a:r>
              <a:rPr lang="en-US" sz="2400" smtClean="0"/>
              <a:t>There are two broad classes of mixtures:</a:t>
            </a:r>
          </a:p>
          <a:p>
            <a:pPr marL="914400" lvl="1" indent="-457200" eaLnBrk="1" hangingPunct="1">
              <a:lnSpc>
                <a:spcPct val="90000"/>
              </a:lnSpc>
            </a:pPr>
            <a:r>
              <a:rPr lang="en-US" sz="2000" smtClean="0"/>
              <a:t>Heterogeneous </a:t>
            </a:r>
            <a:r>
              <a:rPr lang="en-US" sz="2000" smtClean="0">
                <a:sym typeface="Wingdings" pitchFamily="2" charset="2"/>
              </a:rPr>
              <a:t> has one or more visible boundaries between the components; non-uniform composition</a:t>
            </a:r>
          </a:p>
          <a:p>
            <a:pPr marL="914400" lvl="1" indent="-457200" eaLnBrk="1" hangingPunct="1">
              <a:lnSpc>
                <a:spcPct val="90000"/>
              </a:lnSpc>
            </a:pPr>
            <a:r>
              <a:rPr lang="en-US" sz="2000" smtClean="0">
                <a:sym typeface="Wingdings" pitchFamily="2" charset="2"/>
              </a:rPr>
              <a:t>Homogeneous  has no visible boundaries because the components are mixed as individual atoms, ions and molecules; uniform composition</a:t>
            </a:r>
          </a:p>
          <a:p>
            <a:pPr marL="1295400" lvl="2" indent="-381000" eaLnBrk="1" hangingPunct="1">
              <a:lnSpc>
                <a:spcPct val="90000"/>
              </a:lnSpc>
            </a:pPr>
            <a:r>
              <a:rPr lang="en-US" sz="1800" smtClean="0"/>
              <a:t>Also called a solution</a:t>
            </a:r>
          </a:p>
          <a:p>
            <a:pPr marL="1295400" lvl="2" indent="-381000" eaLnBrk="1" hangingPunct="1">
              <a:lnSpc>
                <a:spcPct val="90000"/>
              </a:lnSpc>
            </a:pPr>
            <a:r>
              <a:rPr lang="en-US" sz="1800" smtClean="0"/>
              <a:t>Aqueous solutions are solutions in water which comprise a major portion of the environment.</a:t>
            </a:r>
          </a:p>
          <a:p>
            <a:pPr marL="533400" indent="-533400" eaLnBrk="1" hangingPunct="1">
              <a:lnSpc>
                <a:spcPct val="90000"/>
              </a:lnSpc>
            </a:pPr>
            <a:r>
              <a:rPr lang="en-US" sz="2400" smtClean="0"/>
              <a:t>Mixtures differ from compounds in three ways:</a:t>
            </a:r>
          </a:p>
          <a:p>
            <a:pPr marL="914400" lvl="1" indent="-457200" eaLnBrk="1" hangingPunct="1">
              <a:lnSpc>
                <a:spcPct val="90000"/>
              </a:lnSpc>
              <a:buFontTx/>
              <a:buAutoNum type="arabicPeriod"/>
            </a:pPr>
            <a:r>
              <a:rPr lang="en-US" sz="2000" smtClean="0"/>
              <a:t>The proportions of the components can vary.</a:t>
            </a:r>
          </a:p>
          <a:p>
            <a:pPr marL="914400" lvl="1" indent="-457200" eaLnBrk="1" hangingPunct="1">
              <a:lnSpc>
                <a:spcPct val="90000"/>
              </a:lnSpc>
              <a:buFontTx/>
              <a:buAutoNum type="arabicPeriod"/>
            </a:pPr>
            <a:r>
              <a:rPr lang="en-US" sz="2000" smtClean="0"/>
              <a:t>The individual properties of the components are observable.</a:t>
            </a:r>
          </a:p>
          <a:p>
            <a:pPr marL="914400" lvl="1" indent="-457200" eaLnBrk="1" hangingPunct="1">
              <a:lnSpc>
                <a:spcPct val="90000"/>
              </a:lnSpc>
              <a:buFontTx/>
              <a:buAutoNum type="arabicPeriod"/>
            </a:pPr>
            <a:r>
              <a:rPr lang="en-US" sz="2000" smtClean="0"/>
              <a:t>The components can be separated by physical means.</a:t>
            </a:r>
          </a:p>
        </p:txBody>
      </p:sp>
      <p:sp>
        <p:nvSpPr>
          <p:cNvPr id="90114" name="Rectangle 2"/>
          <p:cNvSpPr>
            <a:spLocks noGrp="1" noChangeArrowheads="1"/>
          </p:cNvSpPr>
          <p:nvPr>
            <p:ph type="title"/>
          </p:nvPr>
        </p:nvSpPr>
        <p:spPr>
          <a:xfrm>
            <a:off x="655638" y="274638"/>
            <a:ext cx="8107362" cy="715962"/>
          </a:xfrm>
        </p:spPr>
        <p:txBody>
          <a:bodyPr>
            <a:normAutofit fontScale="90000"/>
          </a:bodyPr>
          <a:lstStyle/>
          <a:p>
            <a:pPr eaLnBrk="1" hangingPunct="1"/>
            <a:r>
              <a:rPr lang="en-US" sz="3600" u="sng" smtClean="0"/>
              <a:t>Mixtures: Classification and Separation</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93</a:t>
            </a:fld>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457200" y="838200"/>
            <a:ext cx="8229600" cy="5410200"/>
          </a:xfrm>
        </p:spPr>
        <p:txBody>
          <a:bodyPr>
            <a:normAutofit/>
          </a:bodyPr>
          <a:lstStyle/>
          <a:p>
            <a:pPr eaLnBrk="1" hangingPunct="1">
              <a:lnSpc>
                <a:spcPct val="80000"/>
              </a:lnSpc>
            </a:pPr>
            <a:r>
              <a:rPr lang="en-US" sz="2000" u="sng" smtClean="0"/>
              <a:t>Filtration</a:t>
            </a:r>
            <a:r>
              <a:rPr lang="en-US" sz="2000" smtClean="0"/>
              <a:t> – uses a porous barrier to separate a solid from a liquid</a:t>
            </a:r>
          </a:p>
          <a:p>
            <a:pPr lvl="1" eaLnBrk="1" hangingPunct="1">
              <a:lnSpc>
                <a:spcPct val="80000"/>
              </a:lnSpc>
            </a:pPr>
            <a:r>
              <a:rPr lang="en-US" sz="1800" smtClean="0"/>
              <a:t>A mixture is poured through a piece of filter paper folded into a cone shape; the liquid passes through and the solids are trapped in the filter paper.</a:t>
            </a:r>
          </a:p>
          <a:p>
            <a:pPr lvl="1" eaLnBrk="1" hangingPunct="1">
              <a:lnSpc>
                <a:spcPct val="80000"/>
              </a:lnSpc>
            </a:pPr>
            <a:r>
              <a:rPr lang="en-US" sz="1800" smtClean="0"/>
              <a:t>Separation is based on a difference in particle size. </a:t>
            </a:r>
          </a:p>
          <a:p>
            <a:pPr eaLnBrk="1" hangingPunct="1">
              <a:lnSpc>
                <a:spcPct val="80000"/>
              </a:lnSpc>
            </a:pPr>
            <a:r>
              <a:rPr lang="en-US" sz="2000" u="sng" smtClean="0"/>
              <a:t>Distillation </a:t>
            </a:r>
            <a:r>
              <a:rPr lang="en-US" sz="2000" smtClean="0"/>
              <a:t>– separation technique that is based on differences in the boiling points of the substances involved</a:t>
            </a:r>
          </a:p>
          <a:p>
            <a:pPr lvl="1" eaLnBrk="1" hangingPunct="1">
              <a:lnSpc>
                <a:spcPct val="80000"/>
              </a:lnSpc>
            </a:pPr>
            <a:r>
              <a:rPr lang="en-US" sz="1800" smtClean="0"/>
              <a:t>A mixture is heated until the substance with the lowest boiling point boils to a vapor that can be condensed into a liquid and collected.</a:t>
            </a:r>
          </a:p>
          <a:p>
            <a:pPr lvl="1" eaLnBrk="1" hangingPunct="1">
              <a:lnSpc>
                <a:spcPct val="80000"/>
              </a:lnSpc>
            </a:pPr>
            <a:r>
              <a:rPr lang="en-US" sz="1800" smtClean="0"/>
              <a:t>Separates components through differences in volatility, the tendency of a substance to become a gas</a:t>
            </a:r>
          </a:p>
          <a:p>
            <a:pPr eaLnBrk="1" hangingPunct="1">
              <a:lnSpc>
                <a:spcPct val="80000"/>
              </a:lnSpc>
            </a:pPr>
            <a:r>
              <a:rPr lang="en-US" sz="2000" u="sng" smtClean="0"/>
              <a:t>Crystallization</a:t>
            </a:r>
            <a:r>
              <a:rPr lang="en-US" sz="2000" smtClean="0"/>
              <a:t> – separation that results in the formation of pure solid particles of a substance from a solution containing the dissolved substance</a:t>
            </a:r>
          </a:p>
          <a:p>
            <a:pPr lvl="1" eaLnBrk="1" hangingPunct="1">
              <a:lnSpc>
                <a:spcPct val="80000"/>
              </a:lnSpc>
            </a:pPr>
            <a:r>
              <a:rPr lang="en-US" sz="1800" smtClean="0"/>
              <a:t>A mixture is saturated with a dissolved substance until the substance comes out of solution and collects as crystals on some available surface.</a:t>
            </a:r>
          </a:p>
          <a:p>
            <a:pPr lvl="1" eaLnBrk="1" hangingPunct="1">
              <a:lnSpc>
                <a:spcPct val="80000"/>
              </a:lnSpc>
            </a:pPr>
            <a:r>
              <a:rPr lang="en-US" sz="1800" smtClean="0"/>
              <a:t>Separates the components of a mixture on the basis of differences in solubility</a:t>
            </a:r>
          </a:p>
          <a:p>
            <a:pPr lvl="1" eaLnBrk="1" hangingPunct="1">
              <a:lnSpc>
                <a:spcPct val="80000"/>
              </a:lnSpc>
            </a:pPr>
            <a:r>
              <a:rPr lang="en-US" sz="1800" smtClean="0"/>
              <a:t>The solubility of a substance is the amount that dissolves in a fixed volume of solvent at a given temperature.</a:t>
            </a:r>
          </a:p>
        </p:txBody>
      </p:sp>
      <p:sp>
        <p:nvSpPr>
          <p:cNvPr id="91138" name="Rectangle 2"/>
          <p:cNvSpPr>
            <a:spLocks noGrp="1" noChangeArrowheads="1"/>
          </p:cNvSpPr>
          <p:nvPr>
            <p:ph type="title"/>
          </p:nvPr>
        </p:nvSpPr>
        <p:spPr>
          <a:xfrm>
            <a:off x="1371600" y="76200"/>
            <a:ext cx="7924800" cy="533400"/>
          </a:xfrm>
        </p:spPr>
        <p:txBody>
          <a:bodyPr>
            <a:normAutofit fontScale="90000"/>
          </a:bodyPr>
          <a:lstStyle/>
          <a:p>
            <a:pPr eaLnBrk="1" hangingPunct="1"/>
            <a:r>
              <a:rPr lang="en-US" sz="4000" u="sng" smtClean="0"/>
              <a:t>Basic Separation Techniques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94</a:t>
            </a:fld>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5"/>
          <p:cNvSpPr>
            <a:spLocks noChangeArrowheads="1"/>
          </p:cNvSpPr>
          <p:nvPr/>
        </p:nvSpPr>
        <p:spPr bwMode="auto">
          <a:xfrm>
            <a:off x="4343400" y="228600"/>
            <a:ext cx="3657600" cy="6477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4" name="Rectangle 14"/>
          <p:cNvSpPr>
            <a:spLocks noGrp="1" noChangeArrowheads="1"/>
          </p:cNvSpPr>
          <p:nvPr>
            <p:ph idx="1"/>
          </p:nvPr>
        </p:nvSpPr>
        <p:spPr>
          <a:xfrm>
            <a:off x="533400" y="1143795"/>
            <a:ext cx="3505200" cy="1447006"/>
          </a:xfrm>
        </p:spPr>
        <p:txBody>
          <a:bodyPr/>
          <a:lstStyle/>
          <a:p>
            <a:pPr eaLnBrk="1" hangingPunct="1"/>
            <a:r>
              <a:rPr lang="en-US" dirty="0" smtClean="0"/>
              <a:t>Separates a solid from a liquid</a:t>
            </a:r>
          </a:p>
        </p:txBody>
      </p:sp>
      <p:sp>
        <p:nvSpPr>
          <p:cNvPr id="92163" name="Rectangle 2"/>
          <p:cNvSpPr>
            <a:spLocks noGrp="1" noChangeArrowheads="1"/>
          </p:cNvSpPr>
          <p:nvPr>
            <p:ph type="title"/>
          </p:nvPr>
        </p:nvSpPr>
        <p:spPr>
          <a:xfrm>
            <a:off x="533400" y="152400"/>
            <a:ext cx="3810000" cy="1143000"/>
          </a:xfrm>
        </p:spPr>
        <p:txBody>
          <a:bodyPr/>
          <a:lstStyle/>
          <a:p>
            <a:pPr algn="ctr" eaLnBrk="1" hangingPunct="1"/>
            <a:r>
              <a:rPr lang="en-US" u="sng" smtClean="0"/>
              <a:t>Filtration</a:t>
            </a:r>
          </a:p>
        </p:txBody>
      </p:sp>
      <p:grpSp>
        <p:nvGrpSpPr>
          <p:cNvPr id="92165" name="Group 5"/>
          <p:cNvGrpSpPr>
            <a:grpSpLocks/>
          </p:cNvGrpSpPr>
          <p:nvPr/>
        </p:nvGrpSpPr>
        <p:grpSpPr bwMode="auto">
          <a:xfrm>
            <a:off x="4441825" y="411163"/>
            <a:ext cx="3403600" cy="6261100"/>
            <a:chOff x="2798" y="259"/>
            <a:chExt cx="2144" cy="3944"/>
          </a:xfrm>
        </p:grpSpPr>
        <p:pic>
          <p:nvPicPr>
            <p:cNvPr id="92166" name="Picture 6" descr="filtration"/>
            <p:cNvPicPr>
              <a:picLocks noChangeAspect="1" noChangeArrowheads="1"/>
            </p:cNvPicPr>
            <p:nvPr/>
          </p:nvPicPr>
          <p:blipFill>
            <a:blip r:embed="rId3">
              <a:extLst>
                <a:ext uri="{28A0092B-C50C-407E-A947-70E740481C1C}">
                  <a14:useLocalDpi xmlns:a14="http://schemas.microsoft.com/office/drawing/2010/main" val="0"/>
                </a:ext>
              </a:extLst>
            </a:blip>
            <a:srcRect t="6410" b="12820"/>
            <a:stretch>
              <a:fillRect/>
            </a:stretch>
          </p:blipFill>
          <p:spPr bwMode="auto">
            <a:xfrm>
              <a:off x="2798" y="420"/>
              <a:ext cx="2090" cy="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Rectangle 7"/>
            <p:cNvSpPr>
              <a:spLocks noChangeArrowheads="1"/>
            </p:cNvSpPr>
            <p:nvPr/>
          </p:nvSpPr>
          <p:spPr bwMode="auto">
            <a:xfrm>
              <a:off x="2905" y="259"/>
              <a:ext cx="697" cy="2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8" name="Text Box 8"/>
            <p:cNvSpPr txBox="1">
              <a:spLocks noChangeArrowheads="1"/>
            </p:cNvSpPr>
            <p:nvPr/>
          </p:nvSpPr>
          <p:spPr bwMode="auto">
            <a:xfrm>
              <a:off x="2798" y="282"/>
              <a:ext cx="697" cy="4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u="none"/>
                <a:t>Mixture of</a:t>
              </a:r>
            </a:p>
            <a:p>
              <a:pPr eaLnBrk="1" hangingPunct="1"/>
              <a:r>
                <a:rPr lang="en-US" sz="1400" u="none"/>
                <a:t>solid and</a:t>
              </a:r>
            </a:p>
            <a:p>
              <a:pPr eaLnBrk="1" hangingPunct="1"/>
              <a:r>
                <a:rPr lang="en-US" sz="1400" u="none"/>
                <a:t>liquid</a:t>
              </a:r>
            </a:p>
          </p:txBody>
        </p:sp>
        <p:sp>
          <p:nvSpPr>
            <p:cNvPr id="92169" name="Text Box 9"/>
            <p:cNvSpPr txBox="1">
              <a:spLocks noChangeArrowheads="1"/>
            </p:cNvSpPr>
            <p:nvPr/>
          </p:nvSpPr>
          <p:spPr bwMode="auto">
            <a:xfrm>
              <a:off x="4245" y="510"/>
              <a:ext cx="697" cy="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u="none"/>
                <a:t>Stirring </a:t>
              </a:r>
            </a:p>
            <a:p>
              <a:pPr eaLnBrk="1" hangingPunct="1"/>
              <a:r>
                <a:rPr lang="en-US" sz="1400" u="none"/>
                <a:t>rod</a:t>
              </a:r>
            </a:p>
          </p:txBody>
        </p:sp>
        <p:sp>
          <p:nvSpPr>
            <p:cNvPr id="92170" name="Text Box 10"/>
            <p:cNvSpPr txBox="1">
              <a:spLocks noChangeArrowheads="1"/>
            </p:cNvSpPr>
            <p:nvPr/>
          </p:nvSpPr>
          <p:spPr bwMode="auto">
            <a:xfrm>
              <a:off x="3495" y="3743"/>
              <a:ext cx="1018" cy="4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u="none"/>
                <a:t>Filtrate (liquid</a:t>
              </a:r>
            </a:p>
            <a:p>
              <a:pPr eaLnBrk="1" hangingPunct="1"/>
              <a:r>
                <a:rPr lang="en-US" sz="1400" u="none"/>
                <a:t>component</a:t>
              </a:r>
            </a:p>
            <a:p>
              <a:pPr eaLnBrk="1" hangingPunct="1"/>
              <a:r>
                <a:rPr lang="en-US" sz="1400" u="none"/>
                <a:t>of the mixture)</a:t>
              </a:r>
            </a:p>
          </p:txBody>
        </p:sp>
        <p:sp>
          <p:nvSpPr>
            <p:cNvPr id="92171" name="Text Box 11"/>
            <p:cNvSpPr txBox="1">
              <a:spLocks noChangeArrowheads="1"/>
            </p:cNvSpPr>
            <p:nvPr/>
          </p:nvSpPr>
          <p:spPr bwMode="auto">
            <a:xfrm>
              <a:off x="2852" y="2146"/>
              <a:ext cx="804" cy="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u="none"/>
                <a:t>Filter paper</a:t>
              </a:r>
            </a:p>
            <a:p>
              <a:pPr eaLnBrk="1" hangingPunct="1"/>
              <a:r>
                <a:rPr lang="en-US" sz="1400" u="none"/>
                <a:t>traps solid</a:t>
              </a:r>
            </a:p>
          </p:txBody>
        </p:sp>
        <p:sp>
          <p:nvSpPr>
            <p:cNvPr id="92172" name="Text Box 12"/>
            <p:cNvSpPr txBox="1">
              <a:spLocks noChangeArrowheads="1"/>
            </p:cNvSpPr>
            <p:nvPr/>
          </p:nvSpPr>
          <p:spPr bwMode="auto">
            <a:xfrm>
              <a:off x="2852" y="1706"/>
              <a:ext cx="536" cy="1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sz="1400" u="none"/>
                <a:t>Funnel</a:t>
              </a:r>
            </a:p>
          </p:txBody>
        </p:sp>
      </p:gr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95</a:t>
            </a:fld>
            <a:endParaRPr lang="en-US" dirty="0"/>
          </a:p>
        </p:txBody>
      </p:sp>
    </p:spTree>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6" name="Picture 6" descr="distillation apparatu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31236" y="2253647"/>
            <a:ext cx="3081528" cy="29809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3186" name="Rectangle 2"/>
          <p:cNvSpPr>
            <a:spLocks noGrp="1" noChangeArrowheads="1"/>
          </p:cNvSpPr>
          <p:nvPr>
            <p:ph type="title"/>
          </p:nvPr>
        </p:nvSpPr>
        <p:spPr>
          <a:xfrm>
            <a:off x="919163" y="-76200"/>
            <a:ext cx="7386637" cy="1143000"/>
          </a:xfrm>
        </p:spPr>
        <p:txBody>
          <a:bodyPr/>
          <a:lstStyle/>
          <a:p>
            <a:pPr algn="ctr" eaLnBrk="1" hangingPunct="1"/>
            <a:r>
              <a:rPr lang="en-US" u="sng" smtClean="0"/>
              <a:t>Distillation</a:t>
            </a:r>
          </a:p>
        </p:txBody>
      </p:sp>
      <p:pic>
        <p:nvPicPr>
          <p:cNvPr id="281603" name="Picture 3" descr="distillation apparatus"/>
          <p:cNvPicPr>
            <a:picLocks noChangeAspect="1" noChangeArrowheads="1"/>
          </p:cNvPicPr>
          <p:nvPr/>
        </p:nvPicPr>
        <p:blipFill>
          <a:blip r:embed="rId4">
            <a:extLst>
              <a:ext uri="{28A0092B-C50C-407E-A947-70E740481C1C}">
                <a14:useLocalDpi xmlns:a14="http://schemas.microsoft.com/office/drawing/2010/main" val="0"/>
              </a:ext>
            </a:extLst>
          </a:blip>
          <a:srcRect b="7831"/>
          <a:stretch>
            <a:fillRect/>
          </a:stretch>
        </p:blipFill>
        <p:spPr bwMode="auto">
          <a:xfrm>
            <a:off x="2184400" y="1143000"/>
            <a:ext cx="5105400"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96</a:t>
            </a:fld>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8160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81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1" name="Picture 4" descr="crystalliz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066800"/>
            <a:ext cx="6553200" cy="5314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4210" name="Rectangle 2"/>
          <p:cNvSpPr>
            <a:spLocks noGrp="1" noChangeArrowheads="1"/>
          </p:cNvSpPr>
          <p:nvPr>
            <p:ph type="title"/>
          </p:nvPr>
        </p:nvSpPr>
        <p:spPr>
          <a:xfrm>
            <a:off x="766763" y="-76200"/>
            <a:ext cx="7386637" cy="1143000"/>
          </a:xfrm>
        </p:spPr>
        <p:txBody>
          <a:bodyPr/>
          <a:lstStyle/>
          <a:p>
            <a:pPr algn="ctr" eaLnBrk="1" hangingPunct="1"/>
            <a:r>
              <a:rPr lang="en-US" u="sng" smtClean="0"/>
              <a:t>Crystallization</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97</a:t>
            </a:fld>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457200" y="1066800"/>
            <a:ext cx="8229600" cy="5410200"/>
          </a:xfrm>
        </p:spPr>
        <p:txBody>
          <a:bodyPr/>
          <a:lstStyle/>
          <a:p>
            <a:pPr eaLnBrk="1" hangingPunct="1">
              <a:lnSpc>
                <a:spcPct val="90000"/>
              </a:lnSpc>
            </a:pPr>
            <a:r>
              <a:rPr lang="en-US" sz="2400" u="sng" smtClean="0"/>
              <a:t>Extraction</a:t>
            </a:r>
            <a:r>
              <a:rPr lang="en-US" sz="2400" smtClean="0"/>
              <a:t> – separation based on differences in solubility</a:t>
            </a:r>
          </a:p>
          <a:p>
            <a:pPr lvl="1" eaLnBrk="1" hangingPunct="1">
              <a:lnSpc>
                <a:spcPct val="90000"/>
              </a:lnSpc>
            </a:pPr>
            <a:r>
              <a:rPr lang="en-US" sz="2000" smtClean="0"/>
              <a:t>A material is mixed with a solvent that dissolves the soluble compound embedded in the insoluble material.  A secondary solvent can be used to further separate and purify the compound. </a:t>
            </a:r>
          </a:p>
          <a:p>
            <a:pPr eaLnBrk="1" hangingPunct="1">
              <a:lnSpc>
                <a:spcPct val="90000"/>
              </a:lnSpc>
            </a:pPr>
            <a:r>
              <a:rPr lang="en-US" sz="2400" u="sng" smtClean="0"/>
              <a:t>Chromatography</a:t>
            </a:r>
            <a:r>
              <a:rPr lang="en-US" sz="2400" smtClean="0"/>
              <a:t> – separates the components of a mixture (mobile phase) on the basis of the tendency of each to travel or be drawn across the surface of another material (stationary phase)</a:t>
            </a:r>
          </a:p>
          <a:p>
            <a:pPr lvl="1" eaLnBrk="1" hangingPunct="1">
              <a:lnSpc>
                <a:spcPct val="90000"/>
              </a:lnSpc>
            </a:pPr>
            <a:r>
              <a:rPr lang="en-US" sz="2000" smtClean="0"/>
              <a:t>Separates the components based on differences in solubility.</a:t>
            </a:r>
          </a:p>
          <a:p>
            <a:pPr lvl="1" eaLnBrk="1" hangingPunct="1">
              <a:lnSpc>
                <a:spcPct val="90000"/>
              </a:lnSpc>
            </a:pPr>
            <a:r>
              <a:rPr lang="en-US" sz="2000" smtClean="0"/>
              <a:t>Mixture is dissolved in a gas or liquid called the mobile phase and the components are separated as this phase moves over a solid (or viscous liquid) surface called the stationary phase.</a:t>
            </a:r>
          </a:p>
          <a:p>
            <a:pPr lvl="1" eaLnBrk="1" hangingPunct="1">
              <a:lnSpc>
                <a:spcPct val="90000"/>
              </a:lnSpc>
            </a:pPr>
            <a:endParaRPr lang="en-US" sz="2000" smtClean="0"/>
          </a:p>
        </p:txBody>
      </p:sp>
      <p:sp>
        <p:nvSpPr>
          <p:cNvPr id="95234" name="Rectangle 2"/>
          <p:cNvSpPr>
            <a:spLocks noGrp="1" noChangeArrowheads="1"/>
          </p:cNvSpPr>
          <p:nvPr>
            <p:ph type="title"/>
          </p:nvPr>
        </p:nvSpPr>
        <p:spPr>
          <a:xfrm>
            <a:off x="685800" y="304800"/>
            <a:ext cx="7924800" cy="533400"/>
          </a:xfrm>
        </p:spPr>
        <p:txBody>
          <a:bodyPr>
            <a:normAutofit fontScale="90000"/>
          </a:bodyPr>
          <a:lstStyle/>
          <a:p>
            <a:pPr eaLnBrk="1" hangingPunct="1"/>
            <a:r>
              <a:rPr lang="en-US" sz="4000" u="sng" dirty="0" smtClean="0"/>
              <a:t>Basic Separation Techniques</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98</a:t>
            </a:fld>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4" descr="Extraction Setup HC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143000"/>
            <a:ext cx="7086600" cy="5307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6258" name="Rectangle 2"/>
          <p:cNvSpPr>
            <a:spLocks noGrp="1" noChangeArrowheads="1"/>
          </p:cNvSpPr>
          <p:nvPr>
            <p:ph type="title"/>
          </p:nvPr>
        </p:nvSpPr>
        <p:spPr>
          <a:xfrm>
            <a:off x="2971800" y="152400"/>
            <a:ext cx="3276600" cy="990600"/>
          </a:xfrm>
        </p:spPr>
        <p:txBody>
          <a:bodyPr/>
          <a:lstStyle/>
          <a:p>
            <a:pPr eaLnBrk="1" hangingPunct="1"/>
            <a:r>
              <a:rPr lang="en-US" u="sng" dirty="0" smtClean="0"/>
              <a:t>Extraction</a:t>
            </a:r>
          </a:p>
        </p:txBody>
      </p:sp>
      <p:sp>
        <p:nvSpPr>
          <p:cNvPr id="2" name="Slide Number Placeholder 1"/>
          <p:cNvSpPr>
            <a:spLocks noGrp="1"/>
          </p:cNvSpPr>
          <p:nvPr>
            <p:ph type="sldNum" sz="quarter" idx="12"/>
          </p:nvPr>
        </p:nvSpPr>
        <p:spPr/>
        <p:txBody>
          <a:bodyPr/>
          <a:lstStyle/>
          <a:p>
            <a:pPr>
              <a:defRPr/>
            </a:pPr>
            <a:fld id="{C20FCF50-6A12-4107-A167-FFD8745D5ED8}" type="slidenum">
              <a:rPr lang="en-US" smtClean="0"/>
              <a:pPr>
                <a:defRPr/>
              </a:pPr>
              <a:t>99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35614</TotalTime>
  <Words>13884</Words>
  <Application>Microsoft Office PowerPoint</Application>
  <PresentationFormat>On-screen Show (4:3)</PresentationFormat>
  <Paragraphs>1319</Paragraphs>
  <Slides>101</Slides>
  <Notes>89</Notes>
  <HiddenSlides>1</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101</vt:i4>
      </vt:variant>
    </vt:vector>
  </HeadingPairs>
  <TitlesOfParts>
    <vt:vector size="105" baseType="lpstr">
      <vt:lpstr>Concourse</vt:lpstr>
      <vt:lpstr>Equation</vt:lpstr>
      <vt:lpstr>Microsoft Equation 3.0</vt:lpstr>
      <vt:lpstr>Chart</vt:lpstr>
      <vt:lpstr>Unit 1:  Introduction to Chemistry</vt:lpstr>
      <vt:lpstr>Chemistry</vt:lpstr>
      <vt:lpstr>PowerPoint Presentation</vt:lpstr>
      <vt:lpstr>Alchemy</vt:lpstr>
      <vt:lpstr>Areas of Chemistry</vt:lpstr>
      <vt:lpstr>Careers in Chemistry</vt:lpstr>
      <vt:lpstr>Laboratory</vt:lpstr>
      <vt:lpstr>Lab Safety</vt:lpstr>
      <vt:lpstr>Safety Symbols</vt:lpstr>
      <vt:lpstr>Material Safety Data Sheet (MSDS) </vt:lpstr>
      <vt:lpstr>HCl MSDS 3M-6M</vt:lpstr>
      <vt:lpstr>HCl MSDS 3M-6M</vt:lpstr>
      <vt:lpstr>PowerPoint Presentation</vt:lpstr>
      <vt:lpstr>PowerPoint Presentation</vt:lpstr>
      <vt:lpstr>Chemical Dangers</vt:lpstr>
      <vt:lpstr>Laboratory Equipment</vt:lpstr>
      <vt:lpstr>Measuring Mass</vt:lpstr>
      <vt:lpstr>Instruments for Measuring Volume</vt:lpstr>
      <vt:lpstr>Reading Volume</vt:lpstr>
      <vt:lpstr>Lab Reports</vt:lpstr>
      <vt:lpstr>Scientific Method</vt:lpstr>
      <vt:lpstr>Observations</vt:lpstr>
      <vt:lpstr>Experiments</vt:lpstr>
      <vt:lpstr>Models</vt:lpstr>
      <vt:lpstr>Law vs. Theory</vt:lpstr>
      <vt:lpstr>PowerPoint Presentation</vt:lpstr>
      <vt:lpstr>Measurements – SI System</vt:lpstr>
      <vt:lpstr>Common Derived Units</vt:lpstr>
      <vt:lpstr>The Importance of Units</vt:lpstr>
      <vt:lpstr>Decimal Prefixes Used w/ SI</vt:lpstr>
      <vt:lpstr>Scientific Notation</vt:lpstr>
      <vt:lpstr>How to Use a Scientific Calculator</vt:lpstr>
      <vt:lpstr>TI Scientific Calculators</vt:lpstr>
      <vt:lpstr>Casio Scientific Calculators</vt:lpstr>
      <vt:lpstr>Graphing Calculators</vt:lpstr>
      <vt:lpstr>Rule for Multiplication</vt:lpstr>
      <vt:lpstr>Rule for Division</vt:lpstr>
      <vt:lpstr>Rule for Addition and Subtraction</vt:lpstr>
      <vt:lpstr>Uncertainty in Measurement</vt:lpstr>
      <vt:lpstr>Measuring with Uncertainty</vt:lpstr>
      <vt:lpstr>Precision vs. Accuracy</vt:lpstr>
      <vt:lpstr>Experimental Error</vt:lpstr>
      <vt:lpstr>Percent Error Example Problems</vt:lpstr>
      <vt:lpstr>Significant Figures</vt:lpstr>
      <vt:lpstr>Significant Figures Example Problems</vt:lpstr>
      <vt:lpstr>Significant Figures Example Problems</vt:lpstr>
      <vt:lpstr>Graphs</vt:lpstr>
      <vt:lpstr>Line Graphs</vt:lpstr>
      <vt:lpstr>Linear Approximations</vt:lpstr>
      <vt:lpstr>Linear Approximations</vt:lpstr>
      <vt:lpstr>Linear Approximations</vt:lpstr>
      <vt:lpstr>Bar Graph</vt:lpstr>
      <vt:lpstr>Pie Graph</vt:lpstr>
      <vt:lpstr>Using Excel to Graph</vt:lpstr>
      <vt:lpstr>Dimensional Analysis</vt:lpstr>
      <vt:lpstr>Unit Conversion Factors</vt:lpstr>
      <vt:lpstr>Dimensional Analysis Example Problems</vt:lpstr>
      <vt:lpstr>Dimensional Analysis Example Problems</vt:lpstr>
      <vt:lpstr>Dimensional Analysis Example Problems</vt:lpstr>
      <vt:lpstr>Dimensional Analysis Example Problems</vt:lpstr>
      <vt:lpstr>Dimensional Analysis Example Problems</vt:lpstr>
      <vt:lpstr>Temperature</vt:lpstr>
      <vt:lpstr>Temperature Conversion Examples</vt:lpstr>
      <vt:lpstr>Temperature Conversion Examples</vt:lpstr>
      <vt:lpstr>Density Tables</vt:lpstr>
      <vt:lpstr>Density Example Problems</vt:lpstr>
      <vt:lpstr>Density Example Problems</vt:lpstr>
      <vt:lpstr>Density Example Problems</vt:lpstr>
      <vt:lpstr>Density Lab Question</vt:lpstr>
      <vt:lpstr>Which liquid has the highest density?</vt:lpstr>
      <vt:lpstr>Archimedes Principle</vt:lpstr>
      <vt:lpstr>Properties of Matter</vt:lpstr>
      <vt:lpstr>Chemical/Physical Change Example Problems</vt:lpstr>
      <vt:lpstr>Properties of Matter</vt:lpstr>
      <vt:lpstr>Physical and Chemical Properties</vt:lpstr>
      <vt:lpstr>States of Matter</vt:lpstr>
      <vt:lpstr>States of Matter</vt:lpstr>
      <vt:lpstr>Properties of Solids, Liquids, and Gases</vt:lpstr>
      <vt:lpstr>States of Matter</vt:lpstr>
      <vt:lpstr>Forms of Energy</vt:lpstr>
      <vt:lpstr>Energy</vt:lpstr>
      <vt:lpstr>Potential vs. Kinetic Energy</vt:lpstr>
      <vt:lpstr>Kinetic Energy</vt:lpstr>
      <vt:lpstr>Potential Energy</vt:lpstr>
      <vt:lpstr>Conservation of Energy  in a Chemical Reaction</vt:lpstr>
      <vt:lpstr>Conservation of Energy  in a Chemical Reaction</vt:lpstr>
      <vt:lpstr>Law of Conservation of Energy</vt:lpstr>
      <vt:lpstr>Energy Sources in the United States</vt:lpstr>
      <vt:lpstr>Energy Production in United States</vt:lpstr>
      <vt:lpstr>Classifying Matter</vt:lpstr>
      <vt:lpstr>Classifying Matter</vt:lpstr>
      <vt:lpstr>Classification of Matter</vt:lpstr>
      <vt:lpstr>Mixtures: Classification and Separation</vt:lpstr>
      <vt:lpstr>Basic Separation Techniques</vt:lpstr>
      <vt:lpstr>Filtration</vt:lpstr>
      <vt:lpstr>Distillation</vt:lpstr>
      <vt:lpstr>Crystallization</vt:lpstr>
      <vt:lpstr>Basic Separation Techniques</vt:lpstr>
      <vt:lpstr>Extraction</vt:lpstr>
      <vt:lpstr>Chromatography</vt:lpstr>
      <vt:lpstr>Videos</vt:lpstr>
    </vt:vector>
  </TitlesOfParts>
  <Company>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Pre-AP Chemistry</dc:title>
  <dc:creator>Katherine Hergenrether</dc:creator>
  <cp:lastModifiedBy>Katherine Hergenrether</cp:lastModifiedBy>
  <cp:revision>255</cp:revision>
  <dcterms:created xsi:type="dcterms:W3CDTF">2009-06-03T03:46:51Z</dcterms:created>
  <dcterms:modified xsi:type="dcterms:W3CDTF">2014-07-31T20:08:32Z</dcterms:modified>
</cp:coreProperties>
</file>