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17B4-263B-4FCD-A997-DF8F92F178AE}" type="datetimeFigureOut">
              <a:rPr lang="en-US" smtClean="0"/>
              <a:pPr/>
              <a:t>10/1/2010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38761-E33F-4165-88BE-98C6F6049F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Atoms &amp; the Periodic 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Relate the organization of the periodic table to the arrangement of electrons within an atom.</a:t>
            </a:r>
          </a:p>
          <a:p>
            <a:r>
              <a:rPr lang="en-US" sz="2800" dirty="0" smtClean="0"/>
              <a:t>Explain why some atoms gain or lose electrons to form ions.</a:t>
            </a:r>
          </a:p>
          <a:p>
            <a:r>
              <a:rPr lang="en-US" sz="2800" dirty="0" smtClean="0"/>
              <a:t>Determine how many protons, neutrons, and electrons an isotope has, given its symbol, atomic number, and mass number.</a:t>
            </a:r>
          </a:p>
          <a:p>
            <a:r>
              <a:rPr lang="en-US" sz="2800" dirty="0" smtClean="0"/>
              <a:t>Describe how the abundance of isotopes affects an element’s average atomic mass.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/>
          </a:bodyPr>
          <a:lstStyle/>
          <a:p>
            <a:pPr marL="653796" indent="-571500">
              <a:buNone/>
            </a:pPr>
            <a:r>
              <a:rPr lang="en-US" sz="2600" dirty="0" smtClean="0"/>
              <a:t>II.  The Periodic Table</a:t>
            </a:r>
          </a:p>
          <a:p>
            <a:pPr marL="653796" indent="-571500">
              <a:buNone/>
            </a:pPr>
            <a:r>
              <a:rPr lang="en-US" sz="2600" dirty="0" smtClean="0"/>
              <a:t>	A.  Organization</a:t>
            </a:r>
          </a:p>
          <a:p>
            <a:pPr marL="653796" indent="-571500">
              <a:buNone/>
            </a:pPr>
            <a:r>
              <a:rPr lang="en-US" sz="2600" dirty="0" smtClean="0"/>
              <a:t>		1.  </a:t>
            </a:r>
            <a:r>
              <a:rPr lang="en-US" sz="2600" u="sng" dirty="0" smtClean="0"/>
              <a:t>periodic law</a:t>
            </a:r>
            <a:r>
              <a:rPr lang="en-US" sz="2600" dirty="0" smtClean="0"/>
              <a:t> – </a:t>
            </a:r>
          </a:p>
          <a:p>
            <a:pPr marL="653796" indent="-571500">
              <a:buNone/>
            </a:pPr>
            <a:r>
              <a:rPr lang="en-US" sz="2600" dirty="0" smtClean="0"/>
              <a:t>			properties of elements tend to change in 		regular patterns</a:t>
            </a:r>
          </a:p>
          <a:p>
            <a:pPr marL="653796" indent="-571500">
              <a:buNone/>
            </a:pPr>
            <a:r>
              <a:rPr lang="en-US" sz="2600" dirty="0" smtClean="0"/>
              <a:t>			a.  order based on </a:t>
            </a:r>
            <a:r>
              <a:rPr lang="en-US" sz="2600" u="sng" dirty="0" smtClean="0"/>
              <a:t>atomic number</a:t>
            </a:r>
            <a:r>
              <a:rPr lang="en-US" sz="2600" dirty="0" smtClean="0"/>
              <a:t> (Z) – </a:t>
            </a:r>
          </a:p>
          <a:p>
            <a:pPr marL="653796" indent="-571500">
              <a:buNone/>
            </a:pPr>
            <a:r>
              <a:rPr lang="en-US" sz="2600" dirty="0" smtClean="0"/>
              <a:t>					number of protons</a:t>
            </a:r>
          </a:p>
          <a:p>
            <a:pPr marL="653796" indent="-571500">
              <a:buNone/>
            </a:pPr>
            <a:r>
              <a:rPr lang="en-US" sz="2600" dirty="0" smtClean="0"/>
              <a:t>			b.  </a:t>
            </a:r>
            <a:r>
              <a:rPr lang="en-US" sz="2600" u="sng" dirty="0" smtClean="0"/>
              <a:t>mass number</a:t>
            </a:r>
            <a:r>
              <a:rPr lang="en-US" sz="2600" dirty="0" smtClean="0"/>
              <a:t> (A) – </a:t>
            </a:r>
          </a:p>
          <a:p>
            <a:pPr marL="653796" indent="-571500">
              <a:buNone/>
            </a:pPr>
            <a:r>
              <a:rPr lang="en-US" sz="2600" dirty="0" smtClean="0"/>
              <a:t>				number of protons and neutrons</a:t>
            </a:r>
          </a:p>
          <a:p>
            <a:pPr marL="653796" indent="-571500">
              <a:buNone/>
            </a:pPr>
            <a:r>
              <a:rPr lang="en-US" sz="2600" dirty="0" smtClean="0"/>
              <a:t>			c.  grouped based on behavior/reactivity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		2.  </a:t>
            </a:r>
            <a:r>
              <a:rPr lang="en-US" sz="2600" u="sng" dirty="0" smtClean="0"/>
              <a:t>period</a:t>
            </a:r>
            <a:r>
              <a:rPr lang="en-US" sz="2600" dirty="0" smtClean="0"/>
              <a:t> – </a:t>
            </a:r>
          </a:p>
          <a:p>
            <a:pPr>
              <a:buNone/>
            </a:pPr>
            <a:r>
              <a:rPr lang="en-US" sz="2600" dirty="0" smtClean="0"/>
              <a:t>			horizontal row of elements; indicates 			outermost energy level</a:t>
            </a:r>
          </a:p>
          <a:p>
            <a:pPr>
              <a:buNone/>
            </a:pPr>
            <a:r>
              <a:rPr lang="en-US" sz="2600" dirty="0" smtClean="0"/>
              <a:t>		3.  </a:t>
            </a:r>
            <a:r>
              <a:rPr lang="en-US" sz="2600" u="sng" dirty="0" smtClean="0"/>
              <a:t>group</a:t>
            </a:r>
            <a:r>
              <a:rPr lang="en-US" sz="2600" dirty="0" smtClean="0"/>
              <a:t> (family) – </a:t>
            </a:r>
          </a:p>
          <a:p>
            <a:pPr>
              <a:buNone/>
            </a:pPr>
            <a:r>
              <a:rPr lang="en-US" sz="2600" dirty="0" smtClean="0"/>
              <a:t>			vertical column of the periodic table</a:t>
            </a:r>
          </a:p>
          <a:p>
            <a:pPr>
              <a:buNone/>
            </a:pPr>
            <a:r>
              <a:rPr lang="en-US" sz="2600" dirty="0" smtClean="0"/>
              <a:t>			a.  members have same number of 				valence electrons</a:t>
            </a:r>
          </a:p>
          <a:p>
            <a:pPr>
              <a:buNone/>
            </a:pPr>
            <a:r>
              <a:rPr lang="en-US" sz="2600" dirty="0" smtClean="0"/>
              <a:t>			b.  similar </a:t>
            </a:r>
            <a:r>
              <a:rPr lang="en-US" sz="2600" dirty="0" err="1" smtClean="0"/>
              <a:t>reactivities</a:t>
            </a:r>
            <a:r>
              <a:rPr lang="en-US" sz="2600" dirty="0" smtClean="0"/>
              <a:t> / behavior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	B.  Ions and Isotopes</a:t>
            </a:r>
          </a:p>
          <a:p>
            <a:pPr>
              <a:buNone/>
            </a:pPr>
            <a:r>
              <a:rPr lang="en-US" sz="2600" dirty="0" smtClean="0"/>
              <a:t>		1.  </a:t>
            </a:r>
            <a:r>
              <a:rPr lang="en-US" sz="2600" u="sng" dirty="0" smtClean="0"/>
              <a:t>ionization</a:t>
            </a:r>
            <a:r>
              <a:rPr lang="en-US" sz="2600" dirty="0" smtClean="0"/>
              <a:t> – </a:t>
            </a:r>
          </a:p>
          <a:p>
            <a:pPr>
              <a:buNone/>
            </a:pPr>
            <a:r>
              <a:rPr lang="en-US" sz="2600" dirty="0" smtClean="0"/>
              <a:t>			process of adding/removing electrons 			to/from an atom or group of atoms</a:t>
            </a:r>
          </a:p>
          <a:p>
            <a:pPr>
              <a:buNone/>
            </a:pPr>
            <a:r>
              <a:rPr lang="en-US" sz="2600" dirty="0" smtClean="0"/>
              <a:t>			a.  </a:t>
            </a:r>
            <a:r>
              <a:rPr lang="en-US" sz="2600" u="sng" dirty="0" smtClean="0"/>
              <a:t>ion</a:t>
            </a:r>
            <a:r>
              <a:rPr lang="en-US" sz="2600" dirty="0" smtClean="0"/>
              <a:t> – </a:t>
            </a:r>
          </a:p>
          <a:p>
            <a:pPr>
              <a:buNone/>
            </a:pPr>
            <a:r>
              <a:rPr lang="en-US" sz="2600" dirty="0" smtClean="0"/>
              <a:t>				charged atom or group of atoms</a:t>
            </a:r>
          </a:p>
          <a:p>
            <a:pPr>
              <a:buNone/>
            </a:pPr>
            <a:r>
              <a:rPr lang="en-US" sz="2600" dirty="0" smtClean="0"/>
              <a:t>			b.  </a:t>
            </a:r>
            <a:r>
              <a:rPr lang="en-US" sz="2600" u="sng" dirty="0" err="1" smtClean="0"/>
              <a:t>cation</a:t>
            </a:r>
            <a:r>
              <a:rPr lang="en-US" sz="2600" dirty="0" smtClean="0"/>
              <a:t> – ion with positive charge</a:t>
            </a:r>
          </a:p>
          <a:p>
            <a:pPr>
              <a:buNone/>
            </a:pPr>
            <a:r>
              <a:rPr lang="en-US" sz="2600" dirty="0" smtClean="0"/>
              <a:t>				</a:t>
            </a:r>
            <a:r>
              <a:rPr lang="en-US" sz="2600" dirty="0" err="1" smtClean="0"/>
              <a:t>i</a:t>
            </a:r>
            <a:r>
              <a:rPr lang="en-US" sz="2600" dirty="0" smtClean="0"/>
              <a:t>.  electron(s) removed</a:t>
            </a:r>
          </a:p>
          <a:p>
            <a:pPr>
              <a:buNone/>
            </a:pPr>
            <a:r>
              <a:rPr lang="en-US" sz="2600" dirty="0" smtClean="0"/>
              <a:t>				ii.  name:  </a:t>
            </a:r>
            <a:r>
              <a:rPr lang="en-US" sz="2600" i="1" dirty="0" smtClean="0"/>
              <a:t>element </a:t>
            </a:r>
            <a:r>
              <a:rPr lang="en-US" sz="2600" dirty="0" smtClean="0"/>
              <a:t>+ “</a:t>
            </a:r>
            <a:r>
              <a:rPr lang="en-US" sz="2600" i="1" dirty="0" smtClean="0"/>
              <a:t>ion</a:t>
            </a:r>
            <a:r>
              <a:rPr lang="en-US" sz="2600" dirty="0" smtClean="0"/>
              <a:t>”</a:t>
            </a:r>
          </a:p>
          <a:p>
            <a:pPr>
              <a:buNone/>
            </a:pPr>
            <a:r>
              <a:rPr lang="en-US" sz="2600" dirty="0" smtClean="0"/>
              <a:t>			c.  </a:t>
            </a:r>
            <a:r>
              <a:rPr lang="en-US" sz="2600" u="sng" dirty="0" smtClean="0"/>
              <a:t>anion</a:t>
            </a:r>
            <a:r>
              <a:rPr lang="en-US" sz="2600" dirty="0" smtClean="0"/>
              <a:t> – ion with negative charge</a:t>
            </a:r>
          </a:p>
          <a:p>
            <a:pPr>
              <a:buNone/>
            </a:pPr>
            <a:r>
              <a:rPr lang="en-US" sz="2600" dirty="0" smtClean="0"/>
              <a:t>				</a:t>
            </a:r>
            <a:r>
              <a:rPr lang="en-US" sz="2600" dirty="0" err="1" smtClean="0"/>
              <a:t>i</a:t>
            </a:r>
            <a:r>
              <a:rPr lang="en-US" sz="2600" dirty="0" smtClean="0"/>
              <a:t>.  electron(s) added</a:t>
            </a:r>
          </a:p>
          <a:p>
            <a:pPr>
              <a:buNone/>
            </a:pPr>
            <a:r>
              <a:rPr lang="en-US" sz="2600" dirty="0" smtClean="0"/>
              <a:t>				ii.  name:  </a:t>
            </a:r>
            <a:r>
              <a:rPr lang="en-US" sz="2600" i="1" dirty="0" smtClean="0"/>
              <a:t>element-</a:t>
            </a:r>
            <a:r>
              <a:rPr lang="en-US" sz="2600" i="1" dirty="0" err="1" smtClean="0"/>
              <a:t>ide</a:t>
            </a:r>
            <a:r>
              <a:rPr lang="en-US" sz="2600" i="1" dirty="0" smtClean="0"/>
              <a:t> </a:t>
            </a:r>
            <a:r>
              <a:rPr lang="en-US" sz="2600" dirty="0" smtClean="0"/>
              <a:t>+</a:t>
            </a:r>
            <a:r>
              <a:rPr lang="en-US" sz="2600" i="1" dirty="0" smtClean="0"/>
              <a:t> “ion”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		2.  </a:t>
            </a:r>
            <a:r>
              <a:rPr lang="en-US" sz="2600" u="sng" dirty="0" smtClean="0"/>
              <a:t>isotopes</a:t>
            </a:r>
            <a:r>
              <a:rPr lang="en-US" sz="2600" dirty="0" smtClean="0"/>
              <a:t> – </a:t>
            </a:r>
          </a:p>
          <a:p>
            <a:pPr>
              <a:buNone/>
            </a:pPr>
            <a:r>
              <a:rPr lang="en-US" sz="2600" dirty="0" smtClean="0"/>
              <a:t>			atoms with same number of protons but 		different number of neutrons</a:t>
            </a:r>
          </a:p>
          <a:p>
            <a:pPr>
              <a:buNone/>
            </a:pPr>
            <a:r>
              <a:rPr lang="en-US" sz="2600" dirty="0" smtClean="0"/>
              <a:t>			a.  same element (same # of protons)</a:t>
            </a:r>
          </a:p>
          <a:p>
            <a:pPr>
              <a:buNone/>
            </a:pPr>
            <a:r>
              <a:rPr lang="en-US" sz="2600" dirty="0" smtClean="0"/>
              <a:t>			b.  mass varies</a:t>
            </a:r>
          </a:p>
          <a:p>
            <a:pPr>
              <a:buNone/>
            </a:pPr>
            <a:r>
              <a:rPr lang="en-US" sz="2600" dirty="0" smtClean="0"/>
              <a:t>			c.  naming:  </a:t>
            </a:r>
            <a:r>
              <a:rPr lang="en-US" sz="2600" i="1" dirty="0" smtClean="0"/>
              <a:t>element-mass number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		d.  some isotopes are more common </a:t>
            </a:r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i</a:t>
            </a:r>
            <a:r>
              <a:rPr lang="en-US" sz="2400" dirty="0" smtClean="0"/>
              <a:t>.  </a:t>
            </a:r>
            <a:r>
              <a:rPr lang="en-US" sz="2400" u="sng" dirty="0" smtClean="0"/>
              <a:t>average atomic mass</a:t>
            </a:r>
            <a:r>
              <a:rPr lang="en-US" sz="2400" dirty="0" smtClean="0"/>
              <a:t> – </a:t>
            </a:r>
          </a:p>
          <a:p>
            <a:pPr>
              <a:buNone/>
            </a:pPr>
            <a:r>
              <a:rPr lang="en-US" sz="2400" dirty="0" smtClean="0"/>
              <a:t>					weighted average of masses 					of all naturally occurring 					isotopes of an element</a:t>
            </a:r>
          </a:p>
          <a:p>
            <a:pPr>
              <a:buNone/>
            </a:pPr>
            <a:r>
              <a:rPr lang="en-US" sz="2400" dirty="0" smtClean="0"/>
              <a:t>				</a:t>
            </a:r>
            <a:r>
              <a:rPr lang="en-US" sz="2400" dirty="0" err="1" smtClean="0"/>
              <a:t>i</a:t>
            </a:r>
            <a:r>
              <a:rPr lang="en-US" sz="2400" dirty="0" smtClean="0"/>
              <a:t>.  </a:t>
            </a:r>
            <a:r>
              <a:rPr lang="en-US" sz="2400" u="sng" dirty="0" err="1" smtClean="0"/>
              <a:t>amu</a:t>
            </a:r>
            <a:r>
              <a:rPr lang="en-US" sz="2400" dirty="0" smtClean="0"/>
              <a:t> – one-twelfth the mass of C</a:t>
            </a:r>
          </a:p>
          <a:p>
            <a:pPr>
              <a:buNone/>
            </a:pPr>
            <a:r>
              <a:rPr lang="en-US" sz="2400" dirty="0" smtClean="0"/>
              <a:t>					(unit of mass on P. Table)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"/>
            <a:ext cx="749808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	C.  Families of Elements</a:t>
            </a:r>
          </a:p>
          <a:p>
            <a:pPr>
              <a:buNone/>
            </a:pPr>
            <a:r>
              <a:rPr lang="en-US" sz="2600" dirty="0" smtClean="0"/>
              <a:t>		1.  metals vs. nonmetals</a:t>
            </a:r>
          </a:p>
          <a:p>
            <a:pPr>
              <a:buNone/>
            </a:pPr>
            <a:r>
              <a:rPr lang="en-US" sz="2600" dirty="0" smtClean="0"/>
              <a:t>			a.  </a:t>
            </a:r>
            <a:r>
              <a:rPr lang="en-US" sz="2600" u="sng" dirty="0" smtClean="0"/>
              <a:t>metals</a:t>
            </a:r>
            <a:r>
              <a:rPr lang="en-US" sz="2600" dirty="0" smtClean="0"/>
              <a:t> – elements that are good 				conductors of heat and electricity</a:t>
            </a:r>
          </a:p>
          <a:p>
            <a:pPr>
              <a:buNone/>
            </a:pPr>
            <a:r>
              <a:rPr lang="en-US" sz="2600" dirty="0" smtClean="0"/>
              <a:t>				</a:t>
            </a:r>
            <a:r>
              <a:rPr lang="en-US" sz="2600" dirty="0" err="1" smtClean="0"/>
              <a:t>i</a:t>
            </a:r>
            <a:r>
              <a:rPr lang="en-US" sz="2600" dirty="0" smtClean="0"/>
              <a:t>.  shiny</a:t>
            </a:r>
          </a:p>
          <a:p>
            <a:pPr>
              <a:buNone/>
            </a:pPr>
            <a:r>
              <a:rPr lang="en-US" sz="2600" dirty="0" smtClean="0"/>
              <a:t>				ii.  malleable, ductile</a:t>
            </a:r>
          </a:p>
          <a:p>
            <a:pPr>
              <a:buNone/>
            </a:pPr>
            <a:r>
              <a:rPr lang="en-US" sz="2600" dirty="0" smtClean="0"/>
              <a:t>				iii.  left ¾ of P. Table</a:t>
            </a:r>
          </a:p>
          <a:p>
            <a:pPr>
              <a:buNone/>
            </a:pPr>
            <a:r>
              <a:rPr lang="en-US" sz="2600" dirty="0" smtClean="0"/>
              <a:t>			b.  </a:t>
            </a:r>
            <a:r>
              <a:rPr lang="en-US" sz="2600" u="sng" dirty="0" smtClean="0"/>
              <a:t>nonmetals</a:t>
            </a:r>
            <a:r>
              <a:rPr lang="en-US" sz="2600" dirty="0" smtClean="0"/>
              <a:t> – elements that are poor 				conductors of heat and electricity</a:t>
            </a:r>
          </a:p>
          <a:p>
            <a:pPr>
              <a:buNone/>
            </a:pPr>
            <a:r>
              <a:rPr lang="en-US" sz="2600" dirty="0" smtClean="0"/>
              <a:t>				</a:t>
            </a:r>
            <a:r>
              <a:rPr lang="en-US" sz="2600" dirty="0" err="1" smtClean="0"/>
              <a:t>i</a:t>
            </a:r>
            <a:r>
              <a:rPr lang="en-US" sz="2600" dirty="0" smtClean="0"/>
              <a:t>.  dull, brittle</a:t>
            </a:r>
          </a:p>
          <a:p>
            <a:pPr>
              <a:buNone/>
            </a:pPr>
            <a:r>
              <a:rPr lang="en-US" sz="2600" dirty="0" smtClean="0"/>
              <a:t>				ii.  right ¼ of P. Table + Hydrogen</a:t>
            </a:r>
          </a:p>
          <a:p>
            <a:pPr>
              <a:buNone/>
            </a:pPr>
            <a:r>
              <a:rPr lang="en-US" sz="2600" dirty="0" smtClean="0"/>
              <a:t>			c.  </a:t>
            </a:r>
            <a:r>
              <a:rPr lang="en-US" sz="2600" u="sng" dirty="0" smtClean="0"/>
              <a:t>semiconductors</a:t>
            </a:r>
            <a:r>
              <a:rPr lang="en-US" sz="2600" dirty="0" smtClean="0"/>
              <a:t> – intermediate 				conductors of heat &amp;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3.1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Dalton’s atomic theory, and describe why it was more successful than </a:t>
            </a:r>
            <a:r>
              <a:rPr lang="en-US" dirty="0" err="1" smtClean="0"/>
              <a:t>Democritus’s</a:t>
            </a:r>
            <a:r>
              <a:rPr lang="en-US" dirty="0" smtClean="0"/>
              <a:t> theory.</a:t>
            </a:r>
          </a:p>
          <a:p>
            <a:r>
              <a:rPr lang="en-US" dirty="0" smtClean="0"/>
              <a:t>State the charge, mass, and location of each part of an atom according to the modern model of the atom.</a:t>
            </a:r>
          </a:p>
          <a:p>
            <a:r>
              <a:rPr lang="en-US" dirty="0" smtClean="0"/>
              <a:t>Compare and contrast Bohr’s model with the modern model of the atom.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848600" cy="5821363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800" dirty="0" smtClean="0"/>
              <a:t>I.  Atomic Structure</a:t>
            </a:r>
          </a:p>
          <a:p>
            <a:pPr marL="571500" indent="-571500">
              <a:buNone/>
            </a:pPr>
            <a:r>
              <a:rPr lang="en-US" sz="2800" dirty="0" smtClean="0"/>
              <a:t>	A.  What are Atoms?</a:t>
            </a:r>
          </a:p>
          <a:p>
            <a:pPr marL="571500" indent="-571500">
              <a:buNone/>
            </a:pPr>
            <a:r>
              <a:rPr lang="en-US" sz="2800" dirty="0"/>
              <a:t>	</a:t>
            </a:r>
            <a:r>
              <a:rPr lang="en-US" sz="2800" dirty="0" smtClean="0"/>
              <a:t>	1.  </a:t>
            </a:r>
            <a:r>
              <a:rPr lang="en-US" sz="2800" i="1" dirty="0" smtClean="0"/>
              <a:t>Democritus</a:t>
            </a:r>
            <a:r>
              <a:rPr lang="en-US" sz="2800" dirty="0" smtClean="0"/>
              <a:t> (300 BC)</a:t>
            </a:r>
          </a:p>
          <a:p>
            <a:pPr marL="571500" indent="-571500">
              <a:buNone/>
            </a:pPr>
            <a:r>
              <a:rPr lang="en-US" sz="2800" dirty="0"/>
              <a:t>	</a:t>
            </a:r>
            <a:r>
              <a:rPr lang="en-US" sz="2800" dirty="0" smtClean="0"/>
              <a:t>		a.  Greek philosopher</a:t>
            </a:r>
          </a:p>
          <a:p>
            <a:pPr marL="571500" indent="-571500">
              <a:buNone/>
            </a:pPr>
            <a:r>
              <a:rPr lang="en-US" sz="2800" dirty="0"/>
              <a:t>	</a:t>
            </a:r>
            <a:r>
              <a:rPr lang="en-US" sz="2800" dirty="0" smtClean="0"/>
              <a:t>		b.  “atom” </a:t>
            </a:r>
            <a:r>
              <a:rPr lang="en-US" sz="2800" dirty="0" smtClean="0">
                <a:sym typeface="Wingdings" pitchFamily="2" charset="2"/>
              </a:rPr>
              <a:t> unable to be divided</a:t>
            </a:r>
          </a:p>
          <a:p>
            <a:pPr marL="571500" indent="-571500">
              <a:buNone/>
            </a:pPr>
            <a:r>
              <a:rPr lang="en-US" sz="2800" dirty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		c.  Movements of atoms cause changes 			in matter</a:t>
            </a:r>
          </a:p>
          <a:p>
            <a:pPr marL="571500" indent="-571500">
              <a:buNone/>
            </a:pPr>
            <a:r>
              <a:rPr lang="en-US" sz="2800" dirty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		d.  Not enough evidence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	2.  </a:t>
            </a:r>
            <a:r>
              <a:rPr lang="en-US" sz="2800" i="1" dirty="0" smtClean="0"/>
              <a:t>John Dalton</a:t>
            </a:r>
            <a:r>
              <a:rPr lang="en-US" sz="2800" dirty="0" smtClean="0"/>
              <a:t> (1808)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a.  English schoolteacher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b.  much evidence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c.  proposed: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</a:t>
            </a:r>
            <a:r>
              <a:rPr lang="en-US" sz="2800" dirty="0" err="1" smtClean="0"/>
              <a:t>i</a:t>
            </a:r>
            <a:r>
              <a:rPr lang="en-US" sz="2800" dirty="0" smtClean="0"/>
              <a:t>.  Every element is made of tiny, 				unique particles (atoms) that 				cannot be subdivided.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ii.  Atoms of the same element are 				identical.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iii.  Atoms of different elements can 				join to form molecules.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45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/>
              <a:t>	B.  What’s in an atom?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1.  subatomic particles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a.  </a:t>
            </a:r>
            <a:r>
              <a:rPr lang="en-US" sz="2600" u="sng" dirty="0" smtClean="0"/>
              <a:t>nucleus</a:t>
            </a:r>
            <a:r>
              <a:rPr lang="en-US" sz="2600" dirty="0" smtClean="0"/>
              <a:t> – center of an atom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b.  *</a:t>
            </a:r>
            <a:r>
              <a:rPr lang="en-US" sz="2600" u="sng" dirty="0" smtClean="0"/>
              <a:t>proton</a:t>
            </a:r>
            <a:r>
              <a:rPr lang="en-US" sz="2600" dirty="0" smtClean="0"/>
              <a:t> – positively-charged; massive; nucleus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c.  *</a:t>
            </a:r>
            <a:r>
              <a:rPr lang="en-US" sz="2600" u="sng" dirty="0" smtClean="0"/>
              <a:t>neutron</a:t>
            </a:r>
            <a:r>
              <a:rPr lang="en-US" sz="2600" dirty="0" smtClean="0"/>
              <a:t> –  neutral charge; massive; nucleus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d.  *</a:t>
            </a:r>
            <a:r>
              <a:rPr lang="en-US" sz="2600" u="sng" dirty="0" smtClean="0"/>
              <a:t>electron</a:t>
            </a:r>
            <a:r>
              <a:rPr lang="en-US" sz="2600" dirty="0" smtClean="0"/>
              <a:t> –  negatively-charged; “no mass”; 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		outside nucleus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	*Number of each is unique for each element.</a:t>
            </a:r>
          </a:p>
          <a:p>
            <a:pPr>
              <a:buNone/>
            </a:pPr>
            <a:r>
              <a:rPr lang="en-US" sz="2600" dirty="0" smtClean="0"/>
              <a:t>		2.  Overall, atoms are neutral.</a:t>
            </a:r>
          </a:p>
          <a:p>
            <a:pPr>
              <a:buNone/>
            </a:pPr>
            <a:r>
              <a:rPr lang="en-US" sz="2600" dirty="0" smtClean="0"/>
              <a:t>			a.  equal number of protons and electrons</a:t>
            </a:r>
          </a:p>
          <a:p>
            <a:pPr>
              <a:buNone/>
            </a:pPr>
            <a:r>
              <a:rPr lang="en-US" sz="2600" dirty="0" smtClean="0"/>
              <a:t>			b.  charges cancel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</a:t>
            </a:r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228600"/>
            <a:ext cx="7543800" cy="589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2800" dirty="0" smtClean="0"/>
              <a:t>C.  Models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Democritus &amp; Dalton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/>
              <a:t>	</a:t>
            </a:r>
            <a:r>
              <a:rPr lang="en-US" sz="2800" baseline="0" dirty="0" smtClean="0"/>
              <a:t>		a.</a:t>
            </a:r>
            <a:r>
              <a:rPr lang="en-US" sz="2800" dirty="0" smtClean="0"/>
              <a:t>  “indivisible”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b.  atoms = solid spheres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/>
              <a:t>	</a:t>
            </a:r>
            <a:r>
              <a:rPr lang="en-US" sz="2800" dirty="0" smtClean="0"/>
              <a:t>	2.  </a:t>
            </a:r>
            <a:r>
              <a:rPr lang="en-US" sz="2800" i="1" dirty="0" err="1" smtClean="0"/>
              <a:t>Niels</a:t>
            </a:r>
            <a:r>
              <a:rPr lang="en-US" sz="2800" i="1" dirty="0" smtClean="0"/>
              <a:t> Bohr</a:t>
            </a:r>
            <a:r>
              <a:rPr lang="en-US" sz="2800" dirty="0" smtClean="0"/>
              <a:t> (1913)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Danish scientist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/>
              <a:t>	</a:t>
            </a:r>
            <a:r>
              <a:rPr lang="en-US" sz="2800" baseline="0" dirty="0" smtClean="0"/>
              <a:t>		b.</a:t>
            </a:r>
            <a:r>
              <a:rPr lang="en-US" sz="2800" dirty="0" smtClean="0"/>
              <a:t>  electrons orbit nucleus like planets 			orbit sun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c. 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energy level</a:t>
            </a:r>
            <a:r>
              <a:rPr kumimoji="0" lang="en-US" sz="28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u="none" dirty="0"/>
              <a:t>	</a:t>
            </a:r>
            <a:r>
              <a:rPr lang="en-US" sz="2800" u="none" dirty="0" smtClean="0"/>
              <a:t>			possible energy of an electron 				in atom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	3.  Modern Theory (1925)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a.  wave-particle duality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b.  energy levels not simple orbits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c.  probability of electron location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d.  </a:t>
            </a:r>
            <a:r>
              <a:rPr lang="en-US" sz="2800" u="sng" dirty="0" smtClean="0"/>
              <a:t>orbital</a:t>
            </a:r>
            <a:r>
              <a:rPr lang="en-US" sz="2800" dirty="0" smtClean="0"/>
              <a:t> – 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		region in atom with high probability 			of containing electrons; four types:</a:t>
            </a:r>
          </a:p>
          <a:p>
            <a:pPr>
              <a:buNone/>
            </a:pPr>
            <a:r>
              <a:rPr lang="en-US" sz="2800" dirty="0" smtClean="0"/>
              <a:t>					-s (sphere)</a:t>
            </a:r>
          </a:p>
          <a:p>
            <a:pPr>
              <a:buNone/>
            </a:pPr>
            <a:r>
              <a:rPr lang="en-US" sz="2800" dirty="0" smtClean="0"/>
              <a:t>					-p (dumbbell)</a:t>
            </a:r>
          </a:p>
          <a:p>
            <a:pPr>
              <a:buNone/>
            </a:pPr>
            <a:r>
              <a:rPr lang="en-US" sz="2800" dirty="0" smtClean="0"/>
              <a:t>					-d (double dumbbell)</a:t>
            </a:r>
          </a:p>
          <a:p>
            <a:pPr>
              <a:buNone/>
            </a:pPr>
            <a:r>
              <a:rPr lang="en-US" sz="2800" dirty="0" smtClean="0"/>
              <a:t>					-f (more complex)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304804"/>
          <a:ext cx="9144000" cy="6172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333"/>
                <a:gridCol w="1524000"/>
                <a:gridCol w="1524000"/>
                <a:gridCol w="1608667"/>
                <a:gridCol w="3048000"/>
              </a:tblGrid>
              <a:tr h="8817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Energy Level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Orbitals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#</a:t>
                      </a:r>
                      <a:r>
                        <a:rPr lang="en-US" sz="2200" baseline="0" dirty="0" smtClean="0"/>
                        <a:t> of Positions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Max.</a:t>
                      </a:r>
                      <a:r>
                        <a:rPr lang="en-US" sz="2200" baseline="0" dirty="0" smtClean="0"/>
                        <a:t> # of Electrons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Max.</a:t>
                      </a:r>
                      <a:r>
                        <a:rPr lang="en-US" sz="2200" baseline="0" dirty="0" smtClean="0"/>
                        <a:t> # of Electrons/ Energy Level</a:t>
                      </a:r>
                      <a:endParaRPr lang="en-US" sz="2200" dirty="0"/>
                    </a:p>
                  </a:txBody>
                  <a:tcPr/>
                </a:tc>
              </a:tr>
              <a:tr h="5290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</a:tr>
              <a:tr h="529046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</a:tr>
              <a:tr h="52904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29046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 anchor="ctr"/>
                </a:tc>
              </a:tr>
              <a:tr h="52904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2904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29046"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 anchor="ctr"/>
                </a:tc>
              </a:tr>
              <a:tr h="52904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2904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2904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			e.  </a:t>
            </a:r>
            <a:r>
              <a:rPr lang="en-US" sz="2600" u="sng" dirty="0" smtClean="0"/>
              <a:t>Valence electrons</a:t>
            </a:r>
            <a:r>
              <a:rPr lang="en-US" sz="2600" dirty="0" smtClean="0"/>
              <a:t> – </a:t>
            </a:r>
          </a:p>
          <a:p>
            <a:pPr>
              <a:buNone/>
            </a:pPr>
            <a:r>
              <a:rPr lang="en-US" sz="2600" dirty="0" smtClean="0"/>
              <a:t>				electrons in the outermost energy level 			of an atom; determine reactivity; </a:t>
            </a:r>
          </a:p>
          <a:p>
            <a:pPr>
              <a:buNone/>
            </a:pPr>
            <a:r>
              <a:rPr lang="en-US" sz="2600" dirty="0" smtClean="0"/>
              <a:t>				</a:t>
            </a:r>
            <a:r>
              <a:rPr lang="en-US" sz="2600" dirty="0" err="1" smtClean="0"/>
              <a:t>i</a:t>
            </a:r>
            <a:r>
              <a:rPr lang="en-US" sz="2600" dirty="0" smtClean="0"/>
              <a:t>.  </a:t>
            </a:r>
            <a:r>
              <a:rPr lang="en-US" sz="2600" dirty="0" err="1" smtClean="0"/>
              <a:t>Orbitals</a:t>
            </a:r>
            <a:r>
              <a:rPr lang="en-US" sz="2600" dirty="0" smtClean="0"/>
              <a:t> overlap, so it is only possible 				to have a maximum of 8 valence 				electrons.</a:t>
            </a:r>
          </a:p>
          <a:p>
            <a:pPr>
              <a:buNone/>
            </a:pPr>
            <a:r>
              <a:rPr lang="en-US" sz="2600" dirty="0" smtClean="0"/>
              <a:t>				ii.  We will focus on elements with 				atomic numbers 1 – 20 (H – Ca)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C3D69B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FAC08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FAC08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FAC08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FAC08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FAC08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1F497D"/>
    </a:dk2>
    <a:lt2>
      <a:srgbClr val="FAC08F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220</TotalTime>
  <Words>196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Solstice</vt:lpstr>
      <vt:lpstr>Office Theme</vt:lpstr>
      <vt:lpstr>Atoms &amp; the Periodic Table</vt:lpstr>
      <vt:lpstr>3.1 Objectives:</vt:lpstr>
      <vt:lpstr>Slide 3</vt:lpstr>
      <vt:lpstr>Slide 4</vt:lpstr>
      <vt:lpstr>Slide 5</vt:lpstr>
      <vt:lpstr>Slide 6</vt:lpstr>
      <vt:lpstr>Slide 7</vt:lpstr>
      <vt:lpstr>Slide 8</vt:lpstr>
      <vt:lpstr>Slide 9</vt:lpstr>
      <vt:lpstr>3.2 Objectives: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&amp; the Periodic Table</dc:title>
  <dc:creator>epederson</dc:creator>
  <cp:lastModifiedBy>epederson</cp:lastModifiedBy>
  <cp:revision>33</cp:revision>
  <dcterms:created xsi:type="dcterms:W3CDTF">2010-09-23T18:15:37Z</dcterms:created>
  <dcterms:modified xsi:type="dcterms:W3CDTF">2010-10-01T14:37:31Z</dcterms:modified>
</cp:coreProperties>
</file>