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367B1A7-04E3-4EE2-AE74-70BEE1AFB040}" type="datetimeFigureOut">
              <a:rPr lang="en-US" smtClean="0"/>
              <a:t>11/14/15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4ED08E-DE48-4054-B969-0744C8572C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99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707D291-2F35-4D7B-9272-A8B98474763F}" type="datetimeFigureOut">
              <a:rPr lang="en-US" smtClean="0"/>
              <a:pPr/>
              <a:t>11/14/15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390A96F-2719-4D68-961A-14E0B942F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Chemical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Chemical </a:t>
            </a:r>
            <a:r>
              <a:rPr lang="en-US" dirty="0" smtClean="0"/>
              <a:t>Names and Formulas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Compounds with 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Polyatomic ions act as one unit when forming compounds. </a:t>
            </a:r>
          </a:p>
          <a:p>
            <a:r>
              <a:rPr lang="en-US" dirty="0" smtClean="0"/>
              <a:t>They have one ionic charge (equal to the sum of all of the individual atoms’ ionic charges)</a:t>
            </a:r>
          </a:p>
          <a:p>
            <a:r>
              <a:rPr lang="en-US" dirty="0" smtClean="0"/>
              <a:t>They will act as either a </a:t>
            </a:r>
            <a:r>
              <a:rPr lang="en-US" dirty="0" err="1" smtClean="0"/>
              <a:t>cation</a:t>
            </a:r>
            <a:r>
              <a:rPr lang="en-US" dirty="0" smtClean="0"/>
              <a:t> (NH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+</a:t>
            </a:r>
            <a:r>
              <a:rPr lang="en-US" dirty="0" smtClean="0"/>
              <a:t>) or an </a:t>
            </a:r>
            <a:r>
              <a:rPr lang="en-US" dirty="0" err="1" smtClean="0"/>
              <a:t>oxyanion</a:t>
            </a:r>
            <a:r>
              <a:rPr lang="en-US" dirty="0" smtClean="0"/>
              <a:t> (ions with oxygen)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Sodium and hydroxide</a:t>
            </a:r>
          </a:p>
          <a:p>
            <a:r>
              <a:rPr lang="en-US" dirty="0" smtClean="0"/>
              <a:t>Sodium and sulfate</a:t>
            </a:r>
          </a:p>
          <a:p>
            <a:r>
              <a:rPr lang="en-US" dirty="0" smtClean="0"/>
              <a:t>Sodium and phosphate</a:t>
            </a:r>
          </a:p>
          <a:p>
            <a:r>
              <a:rPr lang="en-US" dirty="0" smtClean="0"/>
              <a:t>Ammonium and nitrate</a:t>
            </a:r>
          </a:p>
          <a:p>
            <a:endParaRPr lang="en-US" dirty="0"/>
          </a:p>
          <a:p>
            <a:r>
              <a:rPr lang="en-US" dirty="0" smtClean="0"/>
              <a:t>Practice </a:t>
            </a:r>
            <a:r>
              <a:rPr lang="en-US" b="1" i="1" dirty="0" smtClean="0"/>
              <a:t>individually </a:t>
            </a:r>
            <a:r>
              <a:rPr lang="en-US" dirty="0" smtClean="0"/>
              <a:t>on page 227, #1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Naming Compounds with 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Polyatomic ions keep their name unaltered in compounds</a:t>
            </a:r>
          </a:p>
          <a:p>
            <a:pPr lvl="1"/>
            <a:r>
              <a:rPr lang="en-US" dirty="0" smtClean="0"/>
              <a:t>This is because the suffix of a polyatomic ion indicates the number of </a:t>
            </a:r>
            <a:r>
              <a:rPr lang="en-US" dirty="0" err="1" smtClean="0"/>
              <a:t>oxygens</a:t>
            </a:r>
            <a:r>
              <a:rPr lang="en-US" dirty="0" smtClean="0"/>
              <a:t> in the ion.</a:t>
            </a:r>
          </a:p>
          <a:p>
            <a:pPr lvl="2"/>
            <a:r>
              <a:rPr lang="en-US" dirty="0" smtClean="0"/>
              <a:t>Ex. Sulfate is (SO</a:t>
            </a:r>
            <a:r>
              <a:rPr lang="en-US" baseline="-25000" dirty="0" smtClean="0"/>
              <a:t>4</a:t>
            </a:r>
            <a:r>
              <a:rPr lang="en-US" baseline="30000" dirty="0" smtClean="0"/>
              <a:t>2-</a:t>
            </a:r>
            <a:r>
              <a:rPr lang="en-US" dirty="0" smtClean="0"/>
              <a:t>), but sulfite is (SO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2-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 compounds with ammonium, single-atom anions (like chlorine, sulfur, etc.) will change to the –</a:t>
            </a:r>
            <a:r>
              <a:rPr lang="en-US" dirty="0" err="1" smtClean="0"/>
              <a:t>ide</a:t>
            </a:r>
            <a:r>
              <a:rPr lang="en-US" dirty="0" smtClean="0"/>
              <a:t> ending.</a:t>
            </a:r>
          </a:p>
          <a:p>
            <a:pPr lvl="2"/>
            <a:r>
              <a:rPr lang="en-US" dirty="0" smtClean="0"/>
              <a:t>Ex. Ammonium chloride is NH</a:t>
            </a:r>
            <a:r>
              <a:rPr lang="en-US" baseline="-25000" dirty="0" smtClean="0"/>
              <a:t>4</a:t>
            </a:r>
            <a:r>
              <a:rPr lang="en-US" dirty="0" smtClean="0"/>
              <a:t>Cl.</a:t>
            </a:r>
          </a:p>
          <a:p>
            <a:r>
              <a:rPr lang="en-US" dirty="0" smtClean="0"/>
              <a:t>Practice </a:t>
            </a:r>
            <a:r>
              <a:rPr lang="en-US" b="1" i="1" dirty="0" smtClean="0"/>
              <a:t>individually </a:t>
            </a:r>
            <a:r>
              <a:rPr lang="en-US" dirty="0" smtClean="0"/>
              <a:t>on page 227, #2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Molecular </a:t>
            </a:r>
            <a:r>
              <a:rPr lang="en-US" dirty="0"/>
              <a:t>C</a:t>
            </a:r>
            <a:r>
              <a:rPr lang="en-US" dirty="0" smtClean="0"/>
              <a:t>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Molecular compounds do NOT </a:t>
            </a:r>
            <a:r>
              <a:rPr lang="en-US" dirty="0" err="1" smtClean="0"/>
              <a:t>criss</a:t>
            </a:r>
            <a:r>
              <a:rPr lang="en-US" dirty="0" smtClean="0"/>
              <a:t>-cross their charges. </a:t>
            </a:r>
          </a:p>
          <a:p>
            <a:r>
              <a:rPr lang="en-US" dirty="0" smtClean="0"/>
              <a:t>Molecules are named using </a:t>
            </a:r>
            <a:r>
              <a:rPr lang="en-US" i="1" dirty="0" smtClean="0"/>
              <a:t>numerical prefixes </a:t>
            </a:r>
            <a:r>
              <a:rPr lang="en-US" dirty="0" smtClean="0"/>
              <a:t>(p.228).</a:t>
            </a:r>
          </a:p>
          <a:p>
            <a:pPr lvl="1"/>
            <a:r>
              <a:rPr lang="en-US" dirty="0" smtClean="0"/>
              <a:t>Ex. Carbon </a:t>
            </a:r>
            <a:r>
              <a:rPr lang="en-US" u="sng" dirty="0" smtClean="0"/>
              <a:t>di</a:t>
            </a:r>
            <a:r>
              <a:rPr lang="en-US" dirty="0" smtClean="0"/>
              <a:t>oxide is CO</a:t>
            </a:r>
            <a:r>
              <a:rPr lang="en-US" baseline="-25000" dirty="0" smtClean="0"/>
              <a:t>2</a:t>
            </a:r>
            <a:r>
              <a:rPr lang="en-US" dirty="0" smtClean="0"/>
              <a:t>, because </a:t>
            </a:r>
            <a:r>
              <a:rPr lang="en-US" dirty="0" err="1" smtClean="0"/>
              <a:t>di</a:t>
            </a:r>
            <a:r>
              <a:rPr lang="en-US" dirty="0" smtClean="0"/>
              <a:t>- means two.</a:t>
            </a:r>
          </a:p>
          <a:p>
            <a:pPr lvl="1"/>
            <a:endParaRPr lang="en-US" dirty="0"/>
          </a:p>
          <a:p>
            <a:r>
              <a:rPr lang="en-US" dirty="0" smtClean="0"/>
              <a:t>Practice </a:t>
            </a:r>
            <a:r>
              <a:rPr lang="en-US" b="1" i="1" dirty="0" smtClean="0"/>
              <a:t>together</a:t>
            </a:r>
            <a:r>
              <a:rPr lang="en-US" dirty="0" smtClean="0"/>
              <a:t> on page 229, #1 and 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acids (H-anion) include the name of the anion with hydro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–</a:t>
            </a:r>
            <a:r>
              <a:rPr lang="en-US" dirty="0" err="1" smtClean="0"/>
              <a:t>ic</a:t>
            </a:r>
            <a:r>
              <a:rPr lang="en-US" dirty="0" smtClean="0"/>
              <a:t> acid.</a:t>
            </a:r>
          </a:p>
          <a:p>
            <a:pPr lvl="1"/>
            <a:r>
              <a:rPr lang="en-US" dirty="0" smtClean="0"/>
              <a:t>Ex. Hydro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chlor</a:t>
            </a:r>
            <a:r>
              <a:rPr lang="en-US" dirty="0" smtClean="0"/>
              <a:t>ic acid is </a:t>
            </a:r>
            <a:r>
              <a:rPr lang="en-US" dirty="0" err="1" smtClean="0"/>
              <a:t>HCl</a:t>
            </a:r>
            <a:endParaRPr lang="en-US" dirty="0" smtClean="0"/>
          </a:p>
          <a:p>
            <a:pPr lvl="1"/>
            <a:r>
              <a:rPr lang="en-US" dirty="0" smtClean="0"/>
              <a:t>What would </a:t>
            </a:r>
            <a:r>
              <a:rPr lang="en-US" dirty="0" err="1" smtClean="0"/>
              <a:t>Hydrosulfuric</a:t>
            </a:r>
            <a:r>
              <a:rPr lang="en-US" dirty="0" smtClean="0"/>
              <a:t> acid be?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Oxyacids</a:t>
            </a:r>
            <a:r>
              <a:rPr lang="en-US" dirty="0" smtClean="0"/>
              <a:t> (H-</a:t>
            </a:r>
            <a:r>
              <a:rPr lang="en-US" dirty="0" err="1" smtClean="0"/>
              <a:t>oxyanion</a:t>
            </a:r>
            <a:r>
              <a:rPr lang="en-US" dirty="0" smtClean="0"/>
              <a:t>) include the name of the polyatomic ion with the suffix –</a:t>
            </a:r>
            <a:r>
              <a:rPr lang="en-US" dirty="0" err="1"/>
              <a:t>i</a:t>
            </a:r>
            <a:r>
              <a:rPr lang="en-US" dirty="0" err="1" smtClean="0"/>
              <a:t>c</a:t>
            </a:r>
            <a:r>
              <a:rPr lang="en-US" dirty="0" smtClean="0"/>
              <a:t> acid.</a:t>
            </a:r>
          </a:p>
          <a:p>
            <a:pPr lvl="1"/>
            <a:r>
              <a:rPr lang="en-US" dirty="0" smtClean="0"/>
              <a:t>Ex. 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</a:rPr>
              <a:t>Sulfur</a:t>
            </a:r>
            <a:r>
              <a:rPr lang="en-US" dirty="0" smtClean="0"/>
              <a:t>ic acid is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What would nitric acid be?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need to know: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the chart on page 230, you need to know the following: </a:t>
            </a:r>
          </a:p>
          <a:p>
            <a:pPr lvl="1"/>
            <a:r>
              <a:rPr lang="en-US" dirty="0" smtClean="0"/>
              <a:t>hydrofluoric acid</a:t>
            </a:r>
          </a:p>
          <a:p>
            <a:pPr lvl="1"/>
            <a:r>
              <a:rPr lang="en-US" dirty="0" smtClean="0"/>
              <a:t>hydrochloric acid</a:t>
            </a:r>
          </a:p>
          <a:p>
            <a:pPr lvl="1"/>
            <a:r>
              <a:rPr lang="en-US" dirty="0" err="1" smtClean="0"/>
              <a:t>hydrobromic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phosphoric acid</a:t>
            </a:r>
          </a:p>
          <a:p>
            <a:pPr lvl="1"/>
            <a:r>
              <a:rPr lang="en-US" dirty="0" smtClean="0"/>
              <a:t>nitric acid</a:t>
            </a:r>
          </a:p>
          <a:p>
            <a:pPr lvl="1"/>
            <a:r>
              <a:rPr lang="en-US" dirty="0" smtClean="0"/>
              <a:t>sulfuric acid</a:t>
            </a:r>
          </a:p>
          <a:p>
            <a:pPr lvl="1"/>
            <a:r>
              <a:rPr lang="en-US" dirty="0" smtClean="0"/>
              <a:t>acetic acid</a:t>
            </a:r>
          </a:p>
          <a:p>
            <a:pPr lvl="1"/>
            <a:r>
              <a:rPr lang="en-US" dirty="0" smtClean="0"/>
              <a:t>carbonic acid.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with your </a:t>
            </a:r>
            <a:r>
              <a:rPr lang="en-US" dirty="0" err="1" smtClean="0"/>
              <a:t>bellringer</a:t>
            </a:r>
            <a:r>
              <a:rPr lang="en-US" dirty="0" smtClean="0"/>
              <a:t> and worksheet.</a:t>
            </a:r>
          </a:p>
          <a:p>
            <a:endParaRPr lang="en-US" dirty="0" smtClean="0"/>
          </a:p>
          <a:p>
            <a:r>
              <a:rPr lang="en-US" dirty="0" smtClean="0"/>
              <a:t>Homework: Complete 7.1 section review by the beginning of class tomorrow.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Ionic charges (groups of the periodic table)</a:t>
            </a:r>
          </a:p>
          <a:p>
            <a:r>
              <a:rPr lang="en-US" dirty="0" smtClean="0"/>
              <a:t>What makes up ionic compounds?</a:t>
            </a:r>
          </a:p>
          <a:p>
            <a:r>
              <a:rPr lang="en-US" dirty="0" smtClean="0"/>
              <a:t>What makes up molecular (or covalent) compounds?</a:t>
            </a:r>
          </a:p>
          <a:p>
            <a:r>
              <a:rPr lang="en-US" dirty="0" err="1" smtClean="0"/>
              <a:t>Cation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Anion?</a:t>
            </a:r>
          </a:p>
          <a:p>
            <a:r>
              <a:rPr lang="en-US" dirty="0" smtClean="0"/>
              <a:t>Molecule?</a:t>
            </a:r>
          </a:p>
          <a:p>
            <a:r>
              <a:rPr lang="en-US" dirty="0" smtClean="0"/>
              <a:t>Chemical formula?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Ionic compounds are made up of a _______ and a _______.</a:t>
            </a:r>
          </a:p>
          <a:p>
            <a:r>
              <a:rPr lang="en-US" dirty="0" smtClean="0"/>
              <a:t>When making an ionic compound, the _______ is written first, then the ________.</a:t>
            </a:r>
          </a:p>
          <a:p>
            <a:r>
              <a:rPr lang="en-US" dirty="0" smtClean="0"/>
              <a:t>Write the ionic charge in the top right-hand corner of the symbol.</a:t>
            </a:r>
          </a:p>
          <a:p>
            <a:r>
              <a:rPr lang="en-US" dirty="0" err="1" smtClean="0"/>
              <a:t>Criss</a:t>
            </a:r>
            <a:r>
              <a:rPr lang="en-US" dirty="0" smtClean="0"/>
              <a:t>-cross the charges (move the number of the charge from the top right-hand corner to the opposite bottom corner).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Sodium and chlorine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Sodium and oxygen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Sodium and nitrogen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Magnesium and sulfur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Magnesium and phosphorus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Aluminum and bromine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Aluminum and oxygen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front of the Chemical Formulas Practice worksheet </a:t>
            </a:r>
            <a:r>
              <a:rPr lang="en-US" b="1" i="1" dirty="0" smtClean="0"/>
              <a:t>individually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will go over the answers together after 5 minutes.</a:t>
            </a:r>
          </a:p>
          <a:p>
            <a:endParaRPr lang="en-US" dirty="0" smtClean="0"/>
          </a:p>
          <a:p>
            <a:r>
              <a:rPr lang="en-US" dirty="0" smtClean="0"/>
              <a:t>Complete the back of the Chemical Formulas Practice worksheet </a:t>
            </a:r>
            <a:r>
              <a:rPr lang="en-US" b="1" i="1" dirty="0" smtClean="0"/>
              <a:t>with a partner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will go over the answers together after 10 minutes.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508000">
              <a:buFont typeface="Arial" charset="0"/>
              <a:buAutoNum type="arabicPeriod"/>
            </a:pPr>
            <a:r>
              <a:rPr kumimoji="0" lang="en-US" dirty="0" smtClean="0"/>
              <a:t>The name of the </a:t>
            </a:r>
            <a:r>
              <a:rPr kumimoji="0" lang="en-US" dirty="0" err="1" smtClean="0"/>
              <a:t>cation</a:t>
            </a:r>
            <a:r>
              <a:rPr kumimoji="0" lang="en-US" dirty="0" smtClean="0"/>
              <a:t> goes first</a:t>
            </a:r>
          </a:p>
          <a:p>
            <a:pPr marL="609600" indent="-508000">
              <a:buFont typeface="Arial" charset="0"/>
              <a:buAutoNum type="arabicPeriod"/>
            </a:pPr>
            <a:r>
              <a:rPr kumimoji="0" lang="en-US" dirty="0" smtClean="0"/>
              <a:t>Drop the suffix (last syllable) of the anion, and add </a:t>
            </a:r>
            <a:r>
              <a:rPr kumimoji="0" lang="en-US" i="1" dirty="0" smtClean="0"/>
              <a:t>–</a:t>
            </a:r>
            <a:r>
              <a:rPr kumimoji="0" lang="en-US" i="1" dirty="0" err="1" smtClean="0"/>
              <a:t>ide</a:t>
            </a:r>
            <a:endParaRPr kumimoji="0" lang="en-US" i="1" dirty="0" smtClean="0"/>
          </a:p>
          <a:p>
            <a:pPr marL="1009650" lvl="1" indent="-508000">
              <a:buFont typeface="Arial" charset="0"/>
              <a:buAutoNum type="arabicPeriod"/>
            </a:pPr>
            <a:r>
              <a:rPr lang="en-US" i="1" dirty="0" smtClean="0"/>
              <a:t>For example, chlorine = chlor</a:t>
            </a:r>
            <a:r>
              <a:rPr lang="en-US" b="1" u="sng" dirty="0" smtClean="0"/>
              <a:t>ide</a:t>
            </a:r>
            <a:r>
              <a:rPr lang="en-US" i="1" dirty="0" smtClean="0"/>
              <a:t>, sulfur = sulf</a:t>
            </a:r>
            <a:r>
              <a:rPr lang="en-US" b="1" u="sng" dirty="0" smtClean="0"/>
              <a:t>ide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508000"/>
            <a:r>
              <a:rPr lang="en-US" dirty="0" err="1" smtClean="0">
                <a:solidFill>
                  <a:schemeClr val="accent2"/>
                </a:solidFill>
              </a:rPr>
              <a:t>NaCl</a:t>
            </a:r>
            <a:r>
              <a:rPr lang="en-US" dirty="0" smtClean="0">
                <a:solidFill>
                  <a:schemeClr val="accent2"/>
                </a:solidFill>
              </a:rPr>
              <a:t> = Sodium chlor</a:t>
            </a:r>
            <a:r>
              <a:rPr lang="en-US" i="1" dirty="0" smtClean="0">
                <a:solidFill>
                  <a:schemeClr val="accent2"/>
                </a:solidFill>
              </a:rPr>
              <a:t>ide</a:t>
            </a:r>
          </a:p>
          <a:p>
            <a:pPr marL="609600" indent="-508000"/>
            <a:r>
              <a:rPr lang="en-US" dirty="0" err="1" smtClean="0">
                <a:solidFill>
                  <a:schemeClr val="accent2"/>
                </a:solidFill>
              </a:rPr>
              <a:t>CaO</a:t>
            </a:r>
            <a:r>
              <a:rPr lang="en-US" dirty="0" smtClean="0">
                <a:solidFill>
                  <a:schemeClr val="accent2"/>
                </a:solidFill>
              </a:rPr>
              <a:t> = Calcium ox</a:t>
            </a:r>
            <a:r>
              <a:rPr lang="en-US" i="1" dirty="0" smtClean="0">
                <a:solidFill>
                  <a:schemeClr val="accent2"/>
                </a:solidFill>
              </a:rPr>
              <a:t>ide</a:t>
            </a:r>
          </a:p>
          <a:p>
            <a:pPr marL="609600" indent="-508000"/>
            <a:endParaRPr kumimoji="0" lang="en-US" i="1" dirty="0" smtClean="0">
              <a:solidFill>
                <a:schemeClr val="accent2"/>
              </a:solidFill>
            </a:endParaRPr>
          </a:p>
          <a:p>
            <a:pPr marL="902208" lvl="1" indent="-508000"/>
            <a:r>
              <a:rPr kumimoji="0" lang="en-US" dirty="0" smtClean="0">
                <a:solidFill>
                  <a:schemeClr val="accent2"/>
                </a:solidFill>
              </a:rPr>
              <a:t>Practice</a:t>
            </a:r>
            <a:r>
              <a:rPr kumimoji="0" lang="en-US" i="1" dirty="0" smtClean="0">
                <a:solidFill>
                  <a:schemeClr val="accent2"/>
                </a:solidFill>
              </a:rPr>
              <a:t> individually </a:t>
            </a:r>
            <a:r>
              <a:rPr kumimoji="0" lang="en-US" dirty="0" smtClean="0">
                <a:solidFill>
                  <a:schemeClr val="accent2"/>
                </a:solidFill>
              </a:rPr>
              <a:t>on page 223, #2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Metals in groups 3-12 have more than one ionic charge because of their mobile valence electrons (remember the sea of electrons?)</a:t>
            </a:r>
          </a:p>
          <a:p>
            <a:r>
              <a:rPr lang="en-US" dirty="0" smtClean="0"/>
              <a:t>When naming these compounds, we will use the </a:t>
            </a:r>
            <a:r>
              <a:rPr lang="en-US" u="sng" dirty="0" smtClean="0"/>
              <a:t>Stock system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Put the number of the charge on the transition metal as a roman numeral in parentheses. </a:t>
            </a:r>
          </a:p>
          <a:p>
            <a:pPr lvl="1"/>
            <a:r>
              <a:rPr lang="en-US" dirty="0" smtClean="0"/>
              <a:t>For example: Cu</a:t>
            </a:r>
            <a:r>
              <a:rPr lang="en-US" baseline="30000" dirty="0" smtClean="0"/>
              <a:t>2+</a:t>
            </a:r>
            <a:r>
              <a:rPr lang="en-US" dirty="0" smtClean="0"/>
              <a:t> = Copper (II), Sn</a:t>
            </a:r>
            <a:r>
              <a:rPr lang="en-US" baseline="30000" dirty="0" smtClean="0"/>
              <a:t>4+</a:t>
            </a:r>
            <a:r>
              <a:rPr lang="en-US" dirty="0" smtClean="0"/>
              <a:t> = Tin (IV)</a:t>
            </a:r>
          </a:p>
          <a:p>
            <a:pPr lvl="1"/>
            <a:endParaRPr lang="en-US" dirty="0"/>
          </a:p>
          <a:p>
            <a:r>
              <a:rPr lang="en-US" dirty="0" smtClean="0"/>
              <a:t>Practice </a:t>
            </a:r>
            <a:r>
              <a:rPr lang="en-US" b="1" i="1" dirty="0" smtClean="0"/>
              <a:t>individually </a:t>
            </a:r>
            <a:r>
              <a:rPr lang="en-US" dirty="0" smtClean="0"/>
              <a:t>on page 225, #1 and 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Polyatomic Ions</a:t>
            </a:r>
            <a:br>
              <a:rPr lang="en-US" dirty="0" smtClean="0"/>
            </a:br>
            <a:r>
              <a:rPr lang="en-US" dirty="0" smtClean="0"/>
              <a:t>	-</a:t>
            </a:r>
            <a:r>
              <a:rPr lang="en-US" sz="2200" dirty="0" smtClean="0"/>
              <a:t>Write the names and formulas for your notes.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/>
          </a:bodyPr>
          <a:lstStyle/>
          <a:p>
            <a:r>
              <a:rPr lang="en-US" dirty="0" smtClean="0"/>
              <a:t>You must memorize the names and formulas of the following polyatomic ions (p.226):</a:t>
            </a:r>
          </a:p>
          <a:p>
            <a:pPr lvl="1"/>
            <a:r>
              <a:rPr lang="en-US" dirty="0" smtClean="0"/>
              <a:t>Ammonium</a:t>
            </a:r>
          </a:p>
          <a:p>
            <a:pPr lvl="1"/>
            <a:r>
              <a:rPr lang="en-US" dirty="0" smtClean="0"/>
              <a:t>Acetate</a:t>
            </a:r>
          </a:p>
          <a:p>
            <a:pPr lvl="1"/>
            <a:r>
              <a:rPr lang="en-US" dirty="0" smtClean="0"/>
              <a:t>Chlorate</a:t>
            </a:r>
          </a:p>
          <a:p>
            <a:pPr lvl="1"/>
            <a:r>
              <a:rPr lang="en-US" dirty="0" smtClean="0"/>
              <a:t>Cyanide</a:t>
            </a:r>
          </a:p>
          <a:p>
            <a:pPr lvl="1"/>
            <a:r>
              <a:rPr lang="en-US" dirty="0" smtClean="0"/>
              <a:t>Bicarbonate</a:t>
            </a:r>
          </a:p>
          <a:p>
            <a:pPr lvl="1"/>
            <a:r>
              <a:rPr lang="en-US" dirty="0" smtClean="0"/>
              <a:t>Hydroxide</a:t>
            </a:r>
          </a:p>
          <a:p>
            <a:pPr lvl="1"/>
            <a:r>
              <a:rPr lang="en-US" dirty="0" smtClean="0"/>
              <a:t>Nitrate</a:t>
            </a:r>
          </a:p>
          <a:p>
            <a:pPr lvl="1"/>
            <a:r>
              <a:rPr lang="en-US" dirty="0" err="1" smtClean="0"/>
              <a:t>Perchlorate</a:t>
            </a:r>
            <a:endParaRPr lang="en-US" dirty="0" smtClean="0"/>
          </a:p>
          <a:p>
            <a:pPr lvl="1"/>
            <a:r>
              <a:rPr lang="en-US" dirty="0" smtClean="0"/>
              <a:t>Permanganate</a:t>
            </a:r>
          </a:p>
          <a:p>
            <a:pPr lvl="1"/>
            <a:r>
              <a:rPr lang="en-US" dirty="0" smtClean="0"/>
              <a:t>Carbonate</a:t>
            </a:r>
          </a:p>
          <a:p>
            <a:pPr lvl="1"/>
            <a:r>
              <a:rPr lang="en-US" dirty="0" smtClean="0"/>
              <a:t>Chromate</a:t>
            </a:r>
          </a:p>
          <a:p>
            <a:pPr lvl="1"/>
            <a:r>
              <a:rPr lang="en-US" dirty="0" smtClean="0"/>
              <a:t>Peroxide</a:t>
            </a:r>
          </a:p>
          <a:p>
            <a:pPr lvl="1"/>
            <a:r>
              <a:rPr lang="en-US" dirty="0" smtClean="0"/>
              <a:t>Sulfate</a:t>
            </a:r>
          </a:p>
          <a:p>
            <a:pPr lvl="1"/>
            <a:r>
              <a:rPr lang="en-US" dirty="0" smtClean="0"/>
              <a:t>Sulfite</a:t>
            </a:r>
          </a:p>
          <a:p>
            <a:pPr lvl="1"/>
            <a:r>
              <a:rPr lang="en-US" dirty="0" smtClean="0"/>
              <a:t>Phosphate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2121</TotalTime>
  <Words>689</Words>
  <Application>Microsoft Macintosh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Making Chemical Compounds</vt:lpstr>
      <vt:lpstr>Review</vt:lpstr>
      <vt:lpstr>Making Ionic Compounds</vt:lpstr>
      <vt:lpstr>Examples</vt:lpstr>
      <vt:lpstr>Practice</vt:lpstr>
      <vt:lpstr>Naming Ionic Compounds</vt:lpstr>
      <vt:lpstr>Examples</vt:lpstr>
      <vt:lpstr>Transition Metals</vt:lpstr>
      <vt:lpstr>Polyatomic Ions  -Write the names and formulas for your notes.</vt:lpstr>
      <vt:lpstr>Compounds with Polyatomic Ions</vt:lpstr>
      <vt:lpstr>Examples</vt:lpstr>
      <vt:lpstr>Naming Compounds with Polyatomic Ions</vt:lpstr>
      <vt:lpstr>Making Molecular Compounds</vt:lpstr>
      <vt:lpstr>Naming Acids</vt:lpstr>
      <vt:lpstr>You need to know:</vt:lpstr>
      <vt:lpstr>Exit Ticket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Chemical Compounds</dc:title>
  <dc:creator>anakittell</dc:creator>
  <cp:lastModifiedBy>Becky Forest</cp:lastModifiedBy>
  <cp:revision>136</cp:revision>
  <dcterms:created xsi:type="dcterms:W3CDTF">2012-10-18T21:44:59Z</dcterms:created>
  <dcterms:modified xsi:type="dcterms:W3CDTF">2015-11-14T17:53:21Z</dcterms:modified>
</cp:coreProperties>
</file>