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35" r:id="rId2"/>
    <p:sldId id="336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5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6" tIns="46584" rIns="93166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6" tIns="46584" rIns="93166" bIns="46584" rtlCol="0"/>
          <a:lstStyle>
            <a:lvl1pPr algn="r">
              <a:defRPr sz="1200"/>
            </a:lvl1pPr>
          </a:lstStyle>
          <a:p>
            <a:fld id="{A6D57BAB-52C5-470D-B0BC-03425B17EEE8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8688" y="696913"/>
            <a:ext cx="26130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4" rIns="93166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6" tIns="46584" rIns="93166" bIns="465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6" tIns="46584" rIns="93166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6" tIns="46584" rIns="93166" bIns="46584" rtlCol="0" anchor="b"/>
          <a:lstStyle>
            <a:lvl1pPr algn="r">
              <a:defRPr sz="1200"/>
            </a:lvl1pPr>
          </a:lstStyle>
          <a:p>
            <a:fld id="{C59572C6-5173-4253-8A55-30414650C9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3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572C6-5173-4253-8A55-30414650C96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77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1ACA-8B46-4DD6-8B91-CE964F3EECB2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F911-A5C4-4E8B-A9D3-8290FC271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1ACA-8B46-4DD6-8B91-CE964F3EECB2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F911-A5C4-4E8B-A9D3-8290FC271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1ACA-8B46-4DD6-8B91-CE964F3EECB2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F911-A5C4-4E8B-A9D3-8290FC271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1ACA-8B46-4DD6-8B91-CE964F3EECB2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F911-A5C4-4E8B-A9D3-8290FC271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1ACA-8B46-4DD6-8B91-CE964F3EECB2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F911-A5C4-4E8B-A9D3-8290FC271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1ACA-8B46-4DD6-8B91-CE964F3EECB2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F911-A5C4-4E8B-A9D3-8290FC271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1ACA-8B46-4DD6-8B91-CE964F3EECB2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F911-A5C4-4E8B-A9D3-8290FC271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1ACA-8B46-4DD6-8B91-CE964F3EECB2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F911-A5C4-4E8B-A9D3-8290FC271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1ACA-8B46-4DD6-8B91-CE964F3EECB2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F911-A5C4-4E8B-A9D3-8290FC271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1ACA-8B46-4DD6-8B91-CE964F3EECB2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F911-A5C4-4E8B-A9D3-8290FC271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1ACA-8B46-4DD6-8B91-CE964F3EECB2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F911-A5C4-4E8B-A9D3-8290FC271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61ACA-8B46-4DD6-8B91-CE964F3EECB2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AF911-A5C4-4E8B-A9D3-8290FC271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0" y="457200"/>
            <a:ext cx="68580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lnSpc>
                <a:spcPct val="125000"/>
              </a:lnSpc>
              <a:spcAft>
                <a:spcPts val="600"/>
              </a:spcAft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VOLUME </a:t>
            </a:r>
            <a:r>
              <a:rPr lang="en-US" sz="1200" dirty="0" smtClean="0">
                <a:solidFill>
                  <a:schemeClr val="tx1"/>
                </a:solidFill>
              </a:rPr>
              <a:t>is how much space an object takes up.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We know THREE different ways to measure volume.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How we measure an object’s volume depends on what kind of object it is!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0" y="0"/>
            <a:ext cx="6858000" cy="4572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REFERENCE SHEET: How to Measure VOLUME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579082"/>
              </p:ext>
            </p:extLst>
          </p:nvPr>
        </p:nvGraphicFramePr>
        <p:xfrm>
          <a:off x="76200" y="1523999"/>
          <a:ext cx="6705600" cy="6629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</a:tblGrid>
              <a:tr h="64568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If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you want to find the VOLUME of a …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The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TOOL you need is a …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With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this tool, you should …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And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the UNIT you should use is …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9147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Rectangular Solid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Ruler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Find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the length, width, and height, then multiply them!</a:t>
                      </a:r>
                    </a:p>
                    <a:p>
                      <a:endParaRPr lang="en-US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L x W x H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cubic centimeters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cm</a:t>
                      </a:r>
                      <a:r>
                        <a:rPr lang="en-US" sz="1400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3446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Liquid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Graduated Cylinder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Read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the BOTTOM of the meniscus.</a:t>
                      </a:r>
                    </a:p>
                    <a:p>
                      <a:endParaRPr lang="en-US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Don’t forget to bend down to eye level!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milliliters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3446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Irregular Object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Graduated Cylinder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Water Displacement!</a:t>
                      </a:r>
                    </a:p>
                    <a:p>
                      <a:pPr marL="0" indent="0">
                        <a:buNone/>
                      </a:pP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1)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Pour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in water.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2) Write V before.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3) Add your object.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4) Write V after.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5) Subtract!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cubic centimeters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cm</a:t>
                      </a:r>
                      <a:r>
                        <a:rPr lang="en-US" sz="1400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203" b="63265"/>
          <a:stretch/>
        </p:blipFill>
        <p:spPr bwMode="auto">
          <a:xfrm>
            <a:off x="1828800" y="3640939"/>
            <a:ext cx="1419225" cy="16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58" t="3333" r="34791" b="3333"/>
          <a:stretch/>
        </p:blipFill>
        <p:spPr bwMode="auto">
          <a:xfrm>
            <a:off x="2373751" y="4496857"/>
            <a:ext cx="445649" cy="144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299" y="567557"/>
            <a:ext cx="1094501" cy="727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ouble Wave 2"/>
          <p:cNvSpPr/>
          <p:nvPr/>
        </p:nvSpPr>
        <p:spPr>
          <a:xfrm>
            <a:off x="152400" y="8382000"/>
            <a:ext cx="64770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Turn to the back for more details on measuring volume!</a:t>
            </a:r>
            <a:endParaRPr lang="en-US" sz="2000" b="1" dirty="0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58" t="3333" r="34791" b="3333"/>
          <a:stretch/>
        </p:blipFill>
        <p:spPr bwMode="auto">
          <a:xfrm>
            <a:off x="2373751" y="6553199"/>
            <a:ext cx="445649" cy="144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Image result for length times width times height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55" r="7546"/>
          <a:stretch/>
        </p:blipFill>
        <p:spPr bwMode="auto">
          <a:xfrm>
            <a:off x="5284445" y="2920001"/>
            <a:ext cx="1396925" cy="85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http://blog.acton.org/wp-content/uploads/2015/01/meniscu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88" y="4782251"/>
            <a:ext cx="909312" cy="116134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6" name="Picture 2" descr="http://tcdn.teacherspayteachers.com/thumbitem/Graduated-Cylinders/original-99361-1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4068" r="53715" b="19393"/>
          <a:stretch/>
        </p:blipFill>
        <p:spPr bwMode="auto">
          <a:xfrm>
            <a:off x="5235986" y="6553199"/>
            <a:ext cx="1445384" cy="156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s://upload.wikimedia.org/wikipedia/commons/thumb/3/32/Cuboid_simple.svg/2000px-Cuboid_simple.sv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38648"/>
            <a:ext cx="1068305" cy="99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38712"/>
            <a:ext cx="969558" cy="14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1" descr="Image result for crow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213375"/>
            <a:ext cx="1288759" cy="71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05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-1" y="2514600"/>
            <a:ext cx="6886575" cy="3200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lnSpc>
                <a:spcPct val="125000"/>
              </a:lnSpc>
              <a:spcAft>
                <a:spcPts val="60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To measure the volume of </a:t>
            </a:r>
            <a:r>
              <a:rPr lang="en-US" sz="1200" dirty="0" smtClean="0">
                <a:solidFill>
                  <a:schemeClr val="tx1"/>
                </a:solidFill>
              </a:rPr>
              <a:t>a </a:t>
            </a:r>
            <a:r>
              <a:rPr lang="en-US" sz="1200" b="1" dirty="0" smtClean="0">
                <a:solidFill>
                  <a:schemeClr val="tx1"/>
                </a:solidFill>
              </a:rPr>
              <a:t>liquid</a:t>
            </a:r>
            <a:r>
              <a:rPr lang="en-US" sz="1200" dirty="0" smtClean="0">
                <a:solidFill>
                  <a:schemeClr val="tx1"/>
                </a:solidFill>
              </a:rPr>
              <a:t>:</a:t>
            </a:r>
            <a:endParaRPr lang="en-US" sz="1200" dirty="0">
              <a:solidFill>
                <a:schemeClr val="tx1"/>
              </a:solidFill>
            </a:endParaRPr>
          </a:p>
          <a:p>
            <a:pPr marL="228600" indent="-228600">
              <a:lnSpc>
                <a:spcPct val="125000"/>
              </a:lnSpc>
              <a:spcAft>
                <a:spcPts val="600"/>
              </a:spcAft>
              <a:buAutoNum type="arabicPeriod"/>
              <a:defRPr/>
            </a:pPr>
            <a:r>
              <a:rPr lang="en-US" sz="1200" dirty="0">
                <a:solidFill>
                  <a:schemeClr val="tx1"/>
                </a:solidFill>
              </a:rPr>
              <a:t>If you’re pouring the liquid, do it slowly. No splashing!</a:t>
            </a:r>
          </a:p>
          <a:p>
            <a:pPr marL="228600" indent="-228600">
              <a:lnSpc>
                <a:spcPct val="125000"/>
              </a:lnSpc>
              <a:spcAft>
                <a:spcPts val="600"/>
              </a:spcAft>
              <a:buAutoNum type="arabicPeriod"/>
              <a:defRPr/>
            </a:pPr>
            <a:r>
              <a:rPr lang="en-US" sz="1200" dirty="0">
                <a:solidFill>
                  <a:schemeClr val="tx1"/>
                </a:solidFill>
              </a:rPr>
              <a:t>Measure on a flat surface. Hold the cylinder still with two fingers.</a:t>
            </a:r>
          </a:p>
          <a:p>
            <a:pPr marL="228600" indent="-228600">
              <a:lnSpc>
                <a:spcPct val="125000"/>
              </a:lnSpc>
              <a:spcAft>
                <a:spcPts val="600"/>
              </a:spcAft>
              <a:buAutoNum type="arabicPeriod"/>
              <a:defRPr/>
            </a:pPr>
            <a:r>
              <a:rPr lang="en-US" sz="1200" dirty="0">
                <a:solidFill>
                  <a:schemeClr val="tx1"/>
                </a:solidFill>
              </a:rPr>
              <a:t>Bend down so that you are at eye level with the meniscus </a:t>
            </a:r>
            <a:r>
              <a:rPr lang="en-US" sz="1200" dirty="0" smtClean="0">
                <a:solidFill>
                  <a:schemeClr val="tx1"/>
                </a:solidFill>
              </a:rPr>
              <a:t>–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the </a:t>
            </a:r>
            <a:r>
              <a:rPr lang="en-US" sz="1200" dirty="0">
                <a:solidFill>
                  <a:schemeClr val="tx1"/>
                </a:solidFill>
              </a:rPr>
              <a:t>upside-down bubble.</a:t>
            </a:r>
          </a:p>
          <a:p>
            <a:pPr marL="228600" indent="-228600">
              <a:lnSpc>
                <a:spcPct val="125000"/>
              </a:lnSpc>
              <a:spcAft>
                <a:spcPts val="600"/>
              </a:spcAft>
              <a:buAutoNum type="arabicPeriod"/>
              <a:defRPr/>
            </a:pPr>
            <a:r>
              <a:rPr lang="en-US" sz="1200" dirty="0">
                <a:solidFill>
                  <a:schemeClr val="tx1"/>
                </a:solidFill>
              </a:rPr>
              <a:t>Read the BOTTOM of the meniscus.</a:t>
            </a:r>
          </a:p>
          <a:p>
            <a:pPr marL="228600" indent="-228600">
              <a:lnSpc>
                <a:spcPct val="125000"/>
              </a:lnSpc>
              <a:spcAft>
                <a:spcPts val="600"/>
              </a:spcAft>
              <a:buAutoNum type="arabicPeriod"/>
              <a:defRPr/>
            </a:pPr>
            <a:r>
              <a:rPr lang="en-US" sz="1200" dirty="0">
                <a:solidFill>
                  <a:schemeClr val="tx1"/>
                </a:solidFill>
              </a:rPr>
              <a:t>Count up from the lower number</a:t>
            </a:r>
            <a:r>
              <a:rPr lang="en-US" sz="1200" dirty="0" smtClean="0">
                <a:solidFill>
                  <a:schemeClr val="tx1"/>
                </a:solidFill>
              </a:rPr>
              <a:t>. Each </a:t>
            </a:r>
            <a:r>
              <a:rPr lang="en-US" sz="1200" dirty="0">
                <a:solidFill>
                  <a:schemeClr val="tx1"/>
                </a:solidFill>
              </a:rPr>
              <a:t>line = 1 milliliter (mL).</a:t>
            </a:r>
          </a:p>
          <a:p>
            <a:pPr marL="228600" indent="-228600">
              <a:lnSpc>
                <a:spcPct val="125000"/>
              </a:lnSpc>
              <a:spcAft>
                <a:spcPts val="600"/>
              </a:spcAft>
              <a:buAutoNum type="arabicPeriod"/>
              <a:defRPr/>
            </a:pPr>
            <a:r>
              <a:rPr lang="en-US" sz="1200" dirty="0">
                <a:solidFill>
                  <a:schemeClr val="tx1"/>
                </a:solidFill>
              </a:rPr>
              <a:t>Don’t forget the right units!</a:t>
            </a:r>
          </a:p>
          <a:p>
            <a:pPr marL="228600" indent="-228600">
              <a:lnSpc>
                <a:spcPct val="125000"/>
              </a:lnSpc>
              <a:spcAft>
                <a:spcPts val="600"/>
              </a:spcAft>
              <a:buAutoNum type="arabicPeriod"/>
              <a:defRPr/>
            </a:pPr>
            <a:r>
              <a:rPr lang="en-US" sz="1200" dirty="0">
                <a:solidFill>
                  <a:schemeClr val="tx1"/>
                </a:solidFill>
              </a:rPr>
              <a:t>WARNING: If you do not bend </a:t>
            </a:r>
            <a:r>
              <a:rPr lang="en-US" sz="1200" dirty="0" smtClean="0">
                <a:solidFill>
                  <a:schemeClr val="tx1"/>
                </a:solidFill>
              </a:rPr>
              <a:t>down to </a:t>
            </a:r>
            <a:r>
              <a:rPr lang="en-US" sz="1200" dirty="0">
                <a:solidFill>
                  <a:schemeClr val="tx1"/>
                </a:solidFill>
              </a:rPr>
              <a:t>eye level with the meniscus,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you will read the volume incorrectly!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5715000"/>
            <a:ext cx="6858000" cy="3429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lnSpc>
                <a:spcPct val="125000"/>
              </a:lnSpc>
              <a:spcAft>
                <a:spcPts val="60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To measure the volume of an </a:t>
            </a:r>
            <a:r>
              <a:rPr lang="en-US" sz="1200" b="1" dirty="0" smtClean="0">
                <a:solidFill>
                  <a:schemeClr val="tx1"/>
                </a:solidFill>
              </a:rPr>
              <a:t>irregular object</a:t>
            </a:r>
            <a:r>
              <a:rPr lang="en-US" sz="1200" dirty="0" smtClean="0">
                <a:solidFill>
                  <a:schemeClr val="tx1"/>
                </a:solidFill>
              </a:rPr>
              <a:t>, use </a:t>
            </a:r>
            <a:r>
              <a:rPr lang="en-US" sz="1200" b="1" dirty="0" smtClean="0">
                <a:solidFill>
                  <a:schemeClr val="tx1"/>
                </a:solidFill>
              </a:rPr>
              <a:t>water displacement!</a:t>
            </a:r>
            <a:r>
              <a:rPr lang="en-US" sz="1200" dirty="0" smtClean="0">
                <a:solidFill>
                  <a:schemeClr val="tx1"/>
                </a:solidFill>
              </a:rPr>
              <a:t> To do this:</a:t>
            </a:r>
          </a:p>
          <a:p>
            <a:pPr marL="228600" indent="-228600">
              <a:lnSpc>
                <a:spcPct val="125000"/>
              </a:lnSpc>
              <a:spcAft>
                <a:spcPts val="600"/>
              </a:spcAft>
              <a:buAutoNum type="arabicPeriod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Pour water in a graduated cylinder, just enough to cover your object.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You should pour to a whole milliliter. Use the dropper to adjust.</a:t>
            </a:r>
          </a:p>
          <a:p>
            <a:pPr marL="228600" indent="-228600">
              <a:lnSpc>
                <a:spcPct val="125000"/>
              </a:lnSpc>
              <a:spcAft>
                <a:spcPts val="600"/>
              </a:spcAft>
              <a:buAutoNum type="arabicPeriod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Write down the starting volume. Use V</a:t>
            </a:r>
            <a:r>
              <a:rPr lang="en-US" sz="1200" baseline="-25000" dirty="0" smtClean="0">
                <a:solidFill>
                  <a:schemeClr val="tx1"/>
                </a:solidFill>
              </a:rPr>
              <a:t>B</a:t>
            </a:r>
            <a:r>
              <a:rPr lang="en-US" sz="1200" dirty="0" smtClean="0">
                <a:solidFill>
                  <a:schemeClr val="tx1"/>
                </a:solidFill>
              </a:rPr>
              <a:t>, for Volume Before!</a:t>
            </a:r>
          </a:p>
          <a:p>
            <a:pPr marL="228600" indent="-228600">
              <a:lnSpc>
                <a:spcPct val="125000"/>
              </a:lnSpc>
              <a:spcAft>
                <a:spcPts val="600"/>
              </a:spcAft>
              <a:buAutoNum type="arabicPeriod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Carefully drop or slide your object into the cylinder. NO splash.</a:t>
            </a:r>
          </a:p>
          <a:p>
            <a:pPr marL="228600" indent="-228600">
              <a:lnSpc>
                <a:spcPct val="125000"/>
              </a:lnSpc>
              <a:spcAft>
                <a:spcPts val="600"/>
              </a:spcAft>
              <a:buFontTx/>
              <a:buAutoNum type="arabicPeriod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Measure the final volume within the cylinder.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Use V</a:t>
            </a:r>
            <a:r>
              <a:rPr lang="en-US" sz="1200" baseline="-25000" dirty="0" smtClean="0">
                <a:solidFill>
                  <a:schemeClr val="tx1"/>
                </a:solidFill>
              </a:rPr>
              <a:t>A</a:t>
            </a:r>
            <a:r>
              <a:rPr lang="en-US" sz="1200" dirty="0" smtClean="0">
                <a:solidFill>
                  <a:schemeClr val="tx1"/>
                </a:solidFill>
              </a:rPr>
              <a:t>, for Volume After!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You may have to round to the closest milliliter.</a:t>
            </a:r>
          </a:p>
          <a:p>
            <a:pPr marL="228600" indent="-228600">
              <a:lnSpc>
                <a:spcPct val="125000"/>
              </a:lnSpc>
              <a:spcAft>
                <a:spcPts val="600"/>
              </a:spcAft>
              <a:buFontTx/>
              <a:buAutoNum type="arabicPeriod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Subtract the starting volume from the end volume.</a:t>
            </a:r>
          </a:p>
          <a:p>
            <a:pPr marL="228600" indent="-228600">
              <a:lnSpc>
                <a:spcPct val="125000"/>
              </a:lnSpc>
              <a:spcAft>
                <a:spcPts val="600"/>
              </a:spcAft>
              <a:buFontTx/>
              <a:buAutoNum type="arabicPeriod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Use the unit cubic centimeters (cm</a:t>
            </a:r>
            <a:r>
              <a:rPr lang="en-US" sz="1200" baseline="30000" dirty="0" smtClean="0">
                <a:solidFill>
                  <a:schemeClr val="tx1"/>
                </a:solidFill>
              </a:rPr>
              <a:t>3</a:t>
            </a:r>
            <a:r>
              <a:rPr lang="en-US" sz="1200" dirty="0" smtClean="0">
                <a:solidFill>
                  <a:schemeClr val="tx1"/>
                </a:solidFill>
              </a:rPr>
              <a:t>),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because the objects are solids, not liquids!</a:t>
            </a:r>
            <a:endParaRPr lang="en-US" sz="1200" b="1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http://tcdn.teacherspayteachers.com/thumbitem/Graduated-Cylinders/original-99361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4068" r="53715" b="19393"/>
          <a:stretch/>
        </p:blipFill>
        <p:spPr bwMode="auto">
          <a:xfrm>
            <a:off x="4474594" y="6629400"/>
            <a:ext cx="2116184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://blog.acton.org/wp-content/uploads/2015/01/menisc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00" y="3124200"/>
            <a:ext cx="1610900" cy="20574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ounded Rectangle 8"/>
          <p:cNvSpPr/>
          <p:nvPr/>
        </p:nvSpPr>
        <p:spPr>
          <a:xfrm>
            <a:off x="-1" y="0"/>
            <a:ext cx="6886575" cy="2514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lnSpc>
                <a:spcPct val="125000"/>
              </a:lnSpc>
              <a:spcAft>
                <a:spcPts val="60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To measure the volume of </a:t>
            </a:r>
            <a:r>
              <a:rPr lang="en-US" sz="1200" dirty="0" smtClean="0">
                <a:solidFill>
                  <a:schemeClr val="tx1"/>
                </a:solidFill>
              </a:rPr>
              <a:t>a </a:t>
            </a:r>
            <a:r>
              <a:rPr lang="en-US" sz="1200" b="1" dirty="0" smtClean="0">
                <a:solidFill>
                  <a:schemeClr val="tx1"/>
                </a:solidFill>
              </a:rPr>
              <a:t>rectangular solid</a:t>
            </a:r>
            <a:r>
              <a:rPr lang="en-US" sz="1200" dirty="0" smtClean="0">
                <a:solidFill>
                  <a:schemeClr val="tx1"/>
                </a:solidFill>
              </a:rPr>
              <a:t>:</a:t>
            </a:r>
            <a:endParaRPr lang="en-US" sz="1200" dirty="0">
              <a:solidFill>
                <a:schemeClr val="tx1"/>
              </a:solidFill>
            </a:endParaRPr>
          </a:p>
          <a:p>
            <a:pPr marL="228600" indent="-228600" fontAlgn="auto">
              <a:lnSpc>
                <a:spcPct val="125000"/>
              </a:lnSpc>
              <a:spcAft>
                <a:spcPts val="600"/>
              </a:spcAft>
              <a:buAutoNum type="arabicPeriod"/>
              <a:defRPr/>
            </a:pPr>
            <a:r>
              <a:rPr lang="en-US" sz="1200" dirty="0">
                <a:solidFill>
                  <a:schemeClr val="tx1"/>
                </a:solidFill>
              </a:rPr>
              <a:t>Draw your object. </a:t>
            </a:r>
            <a:r>
              <a:rPr lang="en-US" sz="1200" dirty="0" smtClean="0">
                <a:solidFill>
                  <a:schemeClr val="tx1"/>
                </a:solidFill>
              </a:rPr>
              <a:t>Draw </a:t>
            </a:r>
            <a:r>
              <a:rPr lang="en-US" sz="1200" dirty="0">
                <a:solidFill>
                  <a:schemeClr val="tx1"/>
                </a:solidFill>
              </a:rPr>
              <a:t>a </a:t>
            </a:r>
            <a:r>
              <a:rPr lang="en-US" sz="1200" dirty="0" smtClean="0">
                <a:solidFill>
                  <a:schemeClr val="tx1"/>
                </a:solidFill>
              </a:rPr>
              <a:t>sad unit </a:t>
            </a:r>
            <a:r>
              <a:rPr lang="en-US" sz="1200" dirty="0">
                <a:solidFill>
                  <a:schemeClr val="tx1"/>
                </a:solidFill>
              </a:rPr>
              <a:t>cube in the corner.</a:t>
            </a:r>
          </a:p>
          <a:p>
            <a:pPr marL="228600" indent="-228600" fontAlgn="auto">
              <a:lnSpc>
                <a:spcPct val="125000"/>
              </a:lnSpc>
              <a:spcAft>
                <a:spcPts val="600"/>
              </a:spcAft>
              <a:buAutoNum type="arabicPeriod"/>
              <a:defRPr/>
            </a:pPr>
            <a:r>
              <a:rPr lang="en-US" sz="1200" dirty="0">
                <a:solidFill>
                  <a:schemeClr val="tx1"/>
                </a:solidFill>
              </a:rPr>
              <a:t>Use a ruler to measure the length, width, and height of your object.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Label your drawing with these measurements!</a:t>
            </a:r>
          </a:p>
          <a:p>
            <a:pPr marL="228600" indent="-228600" fontAlgn="auto">
              <a:lnSpc>
                <a:spcPct val="125000"/>
              </a:lnSpc>
              <a:spcAft>
                <a:spcPts val="600"/>
              </a:spcAft>
              <a:buAutoNum type="arabicPeriod"/>
              <a:defRPr/>
            </a:pPr>
            <a:r>
              <a:rPr lang="en-US" sz="1200" dirty="0">
                <a:solidFill>
                  <a:schemeClr val="tx1"/>
                </a:solidFill>
              </a:rPr>
              <a:t>Round the length, width, and height to the nearest centimeter.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Ask yourself, “Which centimeter is it closest to?”</a:t>
            </a:r>
          </a:p>
          <a:p>
            <a:pPr marL="228600" indent="-228600" fontAlgn="auto">
              <a:lnSpc>
                <a:spcPct val="125000"/>
              </a:lnSpc>
              <a:spcAft>
                <a:spcPts val="600"/>
              </a:spcAft>
              <a:buAutoNum type="arabicPeriod"/>
              <a:defRPr/>
            </a:pPr>
            <a:r>
              <a:rPr lang="en-US" sz="1200" dirty="0">
                <a:solidFill>
                  <a:schemeClr val="tx1"/>
                </a:solidFill>
              </a:rPr>
              <a:t>Multiply the length, width, and height to find the volume! You may use a calculator.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Do not forget the unit cubic centimeters (cm</a:t>
            </a:r>
            <a:r>
              <a:rPr lang="en-US" sz="1200" baseline="30000" dirty="0">
                <a:solidFill>
                  <a:schemeClr val="tx1"/>
                </a:solidFill>
              </a:rPr>
              <a:t>3</a:t>
            </a:r>
            <a:r>
              <a:rPr lang="en-US" sz="1200" dirty="0">
                <a:solidFill>
                  <a:schemeClr val="tx1"/>
                </a:solidFill>
              </a:rPr>
              <a:t>)!</a:t>
            </a:r>
          </a:p>
        </p:txBody>
      </p:sp>
      <p:pic>
        <p:nvPicPr>
          <p:cNvPr id="10" name="Picture 2" descr="https://upload.wikimedia.org/wikipedia/commons/thumb/3/32/Cuboid_simple.svg/2000px-Cuboid_simple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895" y="300248"/>
            <a:ext cx="1068305" cy="99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203" b="63265"/>
          <a:stretch/>
        </p:blipFill>
        <p:spPr bwMode="auto">
          <a:xfrm>
            <a:off x="5309434" y="1371600"/>
            <a:ext cx="1419225" cy="16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81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3298</TotalTime>
  <Words>261</Words>
  <Application>Microsoft Office PowerPoint</Application>
  <PresentationFormat>On-screen Show (4:3)</PresentationFormat>
  <Paragraphs>53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PHA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</dc:creator>
  <cp:lastModifiedBy>Becky Jo Forest</cp:lastModifiedBy>
  <cp:revision>599</cp:revision>
  <cp:lastPrinted>2017-08-22T17:23:51Z</cp:lastPrinted>
  <dcterms:created xsi:type="dcterms:W3CDTF">2011-11-26T23:15:29Z</dcterms:created>
  <dcterms:modified xsi:type="dcterms:W3CDTF">2017-08-22T20:40:58Z</dcterms:modified>
</cp:coreProperties>
</file>