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5.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6.bin" ContentType="application/vnd.openxmlformats-officedocument.oleObject"/>
  <Override PartName="/ppt/notesSlides/notesSlide1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9.bin" ContentType="application/vnd.openxmlformats-officedocument.oleObject"/>
  <Override PartName="/ppt/notesSlides/notesSlide21.xml" ContentType="application/vnd.openxmlformats-officedocument.presentationml.notesSlide+xml"/>
  <Override PartName="/ppt/embeddings/oleObject10.bin" ContentType="application/vnd.openxmlformats-officedocument.oleObject"/>
  <Override PartName="/ppt/notesSlides/notesSlide22.xml" ContentType="application/vnd.openxmlformats-officedocument.presentationml.notesSlide+xml"/>
  <Override PartName="/ppt/embeddings/oleObject11.bin" ContentType="application/vnd.openxmlformats-officedocument.oleObject"/>
  <Override PartName="/ppt/notesSlides/notesSlide23.xml" ContentType="application/vnd.openxmlformats-officedocument.presentationml.notesSlide+xml"/>
  <Override PartName="/ppt/embeddings/oleObject12.bin" ContentType="application/vnd.openxmlformats-officedocument.oleObject"/>
  <Override PartName="/ppt/notesSlides/notesSlide24.xml" ContentType="application/vnd.openxmlformats-officedocument.presentationml.notesSlide+xml"/>
  <Override PartName="/ppt/embeddings/oleObject13.bin" ContentType="application/vnd.openxmlformats-officedocument.oleObject"/>
  <Override PartName="/ppt/notesSlides/notesSlide25.xml" ContentType="application/vnd.openxmlformats-officedocument.presentationml.notesSlide+xml"/>
  <Override PartName="/ppt/embeddings/oleObject14.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embeddings/oleObject15.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embeddings/oleObject16.bin" ContentType="application/vnd.openxmlformats-officedocument.oleObject"/>
  <Override PartName="/ppt/notesSlides/notesSlide54.xml" ContentType="application/vnd.openxmlformats-officedocument.presentationml.notesSlide+xml"/>
  <Override PartName="/ppt/embeddings/oleObject17.bin" ContentType="application/vnd.openxmlformats-officedocument.oleObject"/>
  <Override PartName="/ppt/notesSlides/notesSlide55.xml" ContentType="application/vnd.openxmlformats-officedocument.presentationml.notesSlide+xml"/>
  <Override PartName="/ppt/embeddings/oleObject18.bin" ContentType="application/vnd.openxmlformats-officedocument.oleObject"/>
  <Override PartName="/ppt/notesSlides/notesSlide56.xml" ContentType="application/vnd.openxmlformats-officedocument.presentationml.notesSlide+xml"/>
  <Override PartName="/ppt/embeddings/oleObject1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79" r:id="rId2"/>
    <p:sldMasterId id="2147483752" r:id="rId3"/>
    <p:sldMasterId id="2147483764" r:id="rId4"/>
    <p:sldMasterId id="2147483776" r:id="rId5"/>
    <p:sldMasterId id="2147483788" r:id="rId6"/>
    <p:sldMasterId id="2147483800" r:id="rId7"/>
    <p:sldMasterId id="2147483812" r:id="rId8"/>
    <p:sldMasterId id="2147483824" r:id="rId9"/>
    <p:sldMasterId id="2147483836" r:id="rId10"/>
    <p:sldMasterId id="2147483715" r:id="rId11"/>
  </p:sldMasterIdLst>
  <p:notesMasterIdLst>
    <p:notesMasterId r:id="rId69"/>
  </p:notesMasterIdLst>
  <p:handoutMasterIdLst>
    <p:handoutMasterId r:id="rId70"/>
  </p:handoutMasterIdLst>
  <p:sldIdLst>
    <p:sldId id="353" r:id="rId12"/>
    <p:sldId id="356" r:id="rId13"/>
    <p:sldId id="357" r:id="rId14"/>
    <p:sldId id="358" r:id="rId15"/>
    <p:sldId id="359" r:id="rId16"/>
    <p:sldId id="360" r:id="rId17"/>
    <p:sldId id="361" r:id="rId18"/>
    <p:sldId id="362" r:id="rId19"/>
    <p:sldId id="363" r:id="rId20"/>
    <p:sldId id="364" r:id="rId21"/>
    <p:sldId id="366" r:id="rId22"/>
    <p:sldId id="367" r:id="rId23"/>
    <p:sldId id="368" r:id="rId24"/>
    <p:sldId id="369" r:id="rId25"/>
    <p:sldId id="370" r:id="rId26"/>
    <p:sldId id="372" r:id="rId27"/>
    <p:sldId id="373" r:id="rId28"/>
    <p:sldId id="374" r:id="rId29"/>
    <p:sldId id="375" r:id="rId30"/>
    <p:sldId id="377" r:id="rId31"/>
    <p:sldId id="378" r:id="rId32"/>
    <p:sldId id="379" r:id="rId33"/>
    <p:sldId id="381" r:id="rId34"/>
    <p:sldId id="382" r:id="rId35"/>
    <p:sldId id="383" r:id="rId36"/>
    <p:sldId id="384" r:id="rId37"/>
    <p:sldId id="390" r:id="rId38"/>
    <p:sldId id="391" r:id="rId39"/>
    <p:sldId id="392" r:id="rId40"/>
    <p:sldId id="393" r:id="rId41"/>
    <p:sldId id="394" r:id="rId42"/>
    <p:sldId id="395" r:id="rId43"/>
    <p:sldId id="396" r:id="rId44"/>
    <p:sldId id="398" r:id="rId45"/>
    <p:sldId id="399" r:id="rId46"/>
    <p:sldId id="401" r:id="rId47"/>
    <p:sldId id="402" r:id="rId48"/>
    <p:sldId id="403" r:id="rId49"/>
    <p:sldId id="404" r:id="rId50"/>
    <p:sldId id="405" r:id="rId51"/>
    <p:sldId id="406" r:id="rId52"/>
    <p:sldId id="408" r:id="rId53"/>
    <p:sldId id="409" r:id="rId54"/>
    <p:sldId id="410" r:id="rId55"/>
    <p:sldId id="411" r:id="rId56"/>
    <p:sldId id="412" r:id="rId57"/>
    <p:sldId id="413" r:id="rId58"/>
    <p:sldId id="414" r:id="rId59"/>
    <p:sldId id="415" r:id="rId60"/>
    <p:sldId id="416" r:id="rId61"/>
    <p:sldId id="417" r:id="rId62"/>
    <p:sldId id="418" r:id="rId63"/>
    <p:sldId id="419" r:id="rId64"/>
    <p:sldId id="420" r:id="rId65"/>
    <p:sldId id="422" r:id="rId66"/>
    <p:sldId id="423" r:id="rId67"/>
    <p:sldId id="424" r:id="rId68"/>
  </p:sldIdLst>
  <p:sldSz cx="9144000" cy="6858000" type="screen4x3"/>
  <p:notesSz cx="6858000" cy="9144000"/>
  <p:defaultTextStyle>
    <a:defPPr>
      <a:defRPr lang="en-US"/>
    </a:defPPr>
    <a:lvl1pPr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5pPr>
    <a:lvl6pPr marL="2286000" algn="l" defTabSz="457200" rtl="0" eaLnBrk="1" latinLnBrk="0" hangingPunct="1">
      <a:defRPr sz="2800" kern="1200" baseline="30000">
        <a:solidFill>
          <a:schemeClr val="tx1"/>
        </a:solidFill>
        <a:latin typeface="Times" charset="0"/>
        <a:ea typeface="ＭＳ Ｐゴシック" charset="0"/>
        <a:cs typeface="+mn-cs"/>
      </a:defRPr>
    </a:lvl6pPr>
    <a:lvl7pPr marL="2743200" algn="l" defTabSz="457200" rtl="0" eaLnBrk="1" latinLnBrk="0" hangingPunct="1">
      <a:defRPr sz="2800" kern="1200" baseline="30000">
        <a:solidFill>
          <a:schemeClr val="tx1"/>
        </a:solidFill>
        <a:latin typeface="Times" charset="0"/>
        <a:ea typeface="ＭＳ Ｐゴシック" charset="0"/>
        <a:cs typeface="+mn-cs"/>
      </a:defRPr>
    </a:lvl7pPr>
    <a:lvl8pPr marL="3200400" algn="l" defTabSz="457200" rtl="0" eaLnBrk="1" latinLnBrk="0" hangingPunct="1">
      <a:defRPr sz="2800" kern="1200" baseline="30000">
        <a:solidFill>
          <a:schemeClr val="tx1"/>
        </a:solidFill>
        <a:latin typeface="Times" charset="0"/>
        <a:ea typeface="ＭＳ Ｐゴシック" charset="0"/>
        <a:cs typeface="+mn-cs"/>
      </a:defRPr>
    </a:lvl8pPr>
    <a:lvl9pPr marL="3657600" algn="l" defTabSz="457200" rtl="0" eaLnBrk="1" latinLnBrk="0" hangingPunct="1">
      <a:defRPr sz="2800" kern="1200" baseline="300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858"/>
    <a:srgbClr val="0050A3"/>
    <a:srgbClr val="006FC1"/>
    <a:srgbClr val="526FDE"/>
    <a:srgbClr val="7C2878"/>
    <a:srgbClr val="8D007F"/>
    <a:srgbClr val="D6000E"/>
    <a:srgbClr val="0000FF"/>
    <a:srgbClr val="99B53A"/>
    <a:srgbClr val="991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5" autoAdjust="0"/>
    <p:restoredTop sz="93741" autoAdjust="0"/>
  </p:normalViewPr>
  <p:slideViewPr>
    <p:cSldViewPr>
      <p:cViewPr varScale="1">
        <p:scale>
          <a:sx n="108" d="100"/>
          <a:sy n="108" d="100"/>
        </p:scale>
        <p:origin x="-320" y="-120"/>
      </p:cViewPr>
      <p:guideLst>
        <p:guide orient="horz" pos="720"/>
        <p:guide orient="horz" pos="1104"/>
        <p:guide pos="5424"/>
        <p:guide pos="3120"/>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63" Type="http://schemas.openxmlformats.org/officeDocument/2006/relationships/slide" Target="slides/slide52.xml"/><Relationship Id="rId64" Type="http://schemas.openxmlformats.org/officeDocument/2006/relationships/slide" Target="slides/slide53.xml"/><Relationship Id="rId65" Type="http://schemas.openxmlformats.org/officeDocument/2006/relationships/slide" Target="slides/slide54.xml"/><Relationship Id="rId66" Type="http://schemas.openxmlformats.org/officeDocument/2006/relationships/slide" Target="slides/slide55.xml"/><Relationship Id="rId67" Type="http://schemas.openxmlformats.org/officeDocument/2006/relationships/slide" Target="slides/slide56.xml"/><Relationship Id="rId68" Type="http://schemas.openxmlformats.org/officeDocument/2006/relationships/slide" Target="slides/slide57.xml"/><Relationship Id="rId69" Type="http://schemas.openxmlformats.org/officeDocument/2006/relationships/notesMaster" Target="notesMasters/notesMaster1.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slide" Target="slides/slide43.xml"/><Relationship Id="rId55" Type="http://schemas.openxmlformats.org/officeDocument/2006/relationships/slide" Target="slides/slide44.xml"/><Relationship Id="rId56" Type="http://schemas.openxmlformats.org/officeDocument/2006/relationships/slide" Target="slides/slide45.xml"/><Relationship Id="rId57" Type="http://schemas.openxmlformats.org/officeDocument/2006/relationships/slide" Target="slides/slide46.xml"/><Relationship Id="rId58" Type="http://schemas.openxmlformats.org/officeDocument/2006/relationships/slide" Target="slides/slide47.xml"/><Relationship Id="rId59" Type="http://schemas.openxmlformats.org/officeDocument/2006/relationships/slide" Target="slides/slide4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49.xml"/><Relationship Id="rId61" Type="http://schemas.openxmlformats.org/officeDocument/2006/relationships/slide" Target="slides/slide50.xml"/><Relationship Id="rId62" Type="http://schemas.openxmlformats.org/officeDocument/2006/relationships/slide" Target="slides/slide5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18BBA2-117E-914A-8A4C-D5640B680BAE}" type="datetimeFigureOut">
              <a:rPr lang="en-US" smtClean="0"/>
              <a:t>9/3/18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D7B857-86BD-6E4D-BCC3-37EAB702626C}" type="slidenum">
              <a:rPr lang="en-US" smtClean="0"/>
              <a:t>‹#›</a:t>
            </a:fld>
            <a:endParaRPr lang="en-US"/>
          </a:p>
        </p:txBody>
      </p:sp>
    </p:spTree>
    <p:extLst>
      <p:ext uri="{BB962C8B-B14F-4D97-AF65-F5344CB8AC3E}">
        <p14:creationId xmlns:p14="http://schemas.microsoft.com/office/powerpoint/2010/main" val="3212896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aseline="0"/>
            </a:lvl1pPr>
          </a:lstStyle>
          <a:p>
            <a:fld id="{182BCB8E-A43A-184B-8E25-490DB1D05DFF}" type="slidenum">
              <a:rPr lang="en-US"/>
              <a:pPr/>
              <a:t>‹#›</a:t>
            </a:fld>
            <a:endParaRPr lang="en-US"/>
          </a:p>
        </p:txBody>
      </p:sp>
    </p:spTree>
    <p:extLst>
      <p:ext uri="{BB962C8B-B14F-4D97-AF65-F5344CB8AC3E}">
        <p14:creationId xmlns:p14="http://schemas.microsoft.com/office/powerpoint/2010/main" val="2961822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ADAC5-54BD-8848-A548-44E8F68AB92E}" type="slidenum">
              <a:rPr lang="en-US"/>
              <a:pPr/>
              <a:t>2</a:t>
            </a:fld>
            <a:endParaRPr lang="en-US"/>
          </a:p>
        </p:txBody>
      </p:sp>
      <p:sp>
        <p:nvSpPr>
          <p:cNvPr id="54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1A08A-C9B4-EA48-8A6C-7050E2EB74AB}" type="slidenum">
              <a:rPr lang="en-US"/>
              <a:pPr/>
              <a:t>11</a:t>
            </a:fld>
            <a:endParaRPr lang="en-US"/>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EF3FC-AA79-594B-BDD4-8D7BDA3FF3B7}" type="slidenum">
              <a:rPr lang="en-US"/>
              <a:pPr/>
              <a:t>12</a:t>
            </a:fld>
            <a:endParaRPr lang="en-US"/>
          </a:p>
        </p:txBody>
      </p:sp>
      <p:sp>
        <p:nvSpPr>
          <p:cNvPr id="35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12CB3-C305-F842-9C30-BB21FE2CCDCC}" type="slidenum">
              <a:rPr lang="en-US"/>
              <a:pPr/>
              <a:t>13</a:t>
            </a:fld>
            <a:endParaRPr lang="en-US"/>
          </a:p>
        </p:txBody>
      </p:sp>
      <p:sp>
        <p:nvSpPr>
          <p:cNvPr id="35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CFA2-DEC7-D141-8F80-7FAFA6830B66}" type="slidenum">
              <a:rPr lang="en-US"/>
              <a:pPr/>
              <a:t>14</a:t>
            </a:fld>
            <a:endParaRPr lang="en-US"/>
          </a:p>
        </p:txBody>
      </p:sp>
      <p:sp>
        <p:nvSpPr>
          <p:cNvPr id="351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91426-A6B5-2F44-8468-3E4B26D73379}" type="slidenum">
              <a:rPr lang="en-US"/>
              <a:pPr/>
              <a:t>15</a:t>
            </a:fld>
            <a:endParaRPr lang="en-US"/>
          </a:p>
        </p:txBody>
      </p:sp>
      <p:sp>
        <p:nvSpPr>
          <p:cNvPr id="197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r>
              <a:rPr lang="en-US"/>
              <a:t>(0.956 atm)(12.4 L) = (1.20 atm)(V</a:t>
            </a:r>
            <a:r>
              <a:rPr lang="en-US" baseline="-25000"/>
              <a:t>2</a:t>
            </a:r>
            <a:r>
              <a:rPr lang="en-US"/>
              <a:t>)</a:t>
            </a:r>
          </a:p>
          <a:p>
            <a:r>
              <a:rPr lang="en-US"/>
              <a:t>The new volume is 9.88 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F2C9A-2991-974C-A0AF-88AF7C5DDD20}" type="slidenum">
              <a:rPr lang="en-US"/>
              <a:pPr/>
              <a:t>16</a:t>
            </a:fld>
            <a:endParaRPr lang="en-US"/>
          </a:p>
        </p:txBody>
      </p:sp>
      <p:sp>
        <p:nvSpPr>
          <p:cNvPr id="357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4FA6C-0E0C-8D48-829D-BA57BE8E235D}" type="slidenum">
              <a:rPr lang="en-US"/>
              <a:pPr/>
              <a:t>17</a:t>
            </a:fld>
            <a:endParaRPr lang="en-US"/>
          </a:p>
        </p:txBody>
      </p:sp>
      <p:sp>
        <p:nvSpPr>
          <p:cNvPr id="36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75D86-D9A3-7647-BEE9-FFBEE5373DB1}" type="slidenum">
              <a:rPr lang="en-US"/>
              <a:pPr/>
              <a:t>18</a:t>
            </a:fld>
            <a:endParaRPr lang="en-US"/>
          </a:p>
        </p:txBody>
      </p:sp>
      <p:sp>
        <p:nvSpPr>
          <p:cNvPr id="36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6F1CA-E4D6-FF46-9886-AE76E54C9444}" type="slidenum">
              <a:rPr lang="en-US"/>
              <a:pPr/>
              <a:t>19</a:t>
            </a:fld>
            <a:endParaRPr lang="en-US"/>
          </a:p>
        </p:txBody>
      </p:sp>
      <p:sp>
        <p:nvSpPr>
          <p:cNvPr id="35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9427" name="Rectangle 3"/>
          <p:cNvSpPr>
            <a:spLocks noGrp="1" noChangeArrowheads="1"/>
          </p:cNvSpPr>
          <p:nvPr>
            <p:ph type="body" idx="1"/>
          </p:nvPr>
        </p:nvSpPr>
        <p:spPr/>
        <p:txBody>
          <a:bodyPr/>
          <a:lstStyle/>
          <a:p>
            <a:r>
              <a:rPr lang="en-US"/>
              <a:t>The new volume will become 0.849 L.  Remember to convert the temperatures to Kelvin.</a:t>
            </a:r>
          </a:p>
          <a:p>
            <a:r>
              <a:rPr lang="en-US"/>
              <a:t>(1.30 L) / (24.7+273) = V</a:t>
            </a:r>
            <a:r>
              <a:rPr lang="en-US" baseline="-25000"/>
              <a:t>2</a:t>
            </a:r>
            <a:r>
              <a:rPr lang="en-US"/>
              <a:t> / (-78.5 + 273)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37651-4D35-4241-A6ED-6B7A76C2FAF7}" type="slidenum">
              <a:rPr lang="en-US"/>
              <a:pPr/>
              <a:t>20</a:t>
            </a:fld>
            <a:endParaRPr lang="en-US"/>
          </a:p>
        </p:txBody>
      </p:sp>
      <p:sp>
        <p:nvSpPr>
          <p:cNvPr id="36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D4F0B-BA63-3546-A9A5-62F6343537B7}" type="slidenum">
              <a:rPr lang="en-US"/>
              <a:pPr/>
              <a:t>3</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A7C91-1496-8E46-AA68-C4BF9746CCD1}" type="slidenum">
              <a:rPr lang="en-US"/>
              <a:pPr/>
              <a:t>21</a:t>
            </a:fld>
            <a:endParaRPr lang="en-US"/>
          </a:p>
        </p:txBody>
      </p:sp>
      <p:sp>
        <p:nvSpPr>
          <p:cNvPr id="36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1F26A-3AA9-504A-A5D7-7F633D5EC01F}" type="slidenum">
              <a:rPr lang="en-US"/>
              <a:pPr/>
              <a:t>22</a:t>
            </a:fld>
            <a:endParaRPr lang="en-US"/>
          </a:p>
        </p:txBody>
      </p:sp>
      <p:sp>
        <p:nvSpPr>
          <p:cNvPr id="36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r>
              <a:rPr lang="en-US"/>
              <a:t>The new volume is 76.3 L.</a:t>
            </a:r>
          </a:p>
          <a:p>
            <a:r>
              <a:rPr lang="en-US"/>
              <a:t>(2.45 mol) / (89.0 L) = (2.10 mol) / (V</a:t>
            </a:r>
            <a:r>
              <a:rPr lang="en-US" baseline="-25000"/>
              <a:t>2</a:t>
            </a:r>
            <a:r>
              <a:rPr lang="en-US"/>
              <a:t>)</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E0014-A4D0-1C43-8369-434BE50899E8}" type="slidenum">
              <a:rPr lang="en-US"/>
              <a:pPr/>
              <a:t>23</a:t>
            </a:fld>
            <a:endParaRPr lang="en-US"/>
          </a:p>
        </p:txBody>
      </p:sp>
      <p:sp>
        <p:nvSpPr>
          <p:cNvPr id="37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A9C3C-3417-8342-956E-66A1B79CAA9D}" type="slidenum">
              <a:rPr lang="en-US"/>
              <a:pPr/>
              <a:t>24</a:t>
            </a:fld>
            <a:endParaRPr lang="en-US"/>
          </a:p>
        </p:txBody>
      </p:sp>
      <p:sp>
        <p:nvSpPr>
          <p:cNvPr id="37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r>
              <a:rPr lang="en-US"/>
              <a:t>The number of moles of air is 3.27 mol.</a:t>
            </a:r>
          </a:p>
          <a:p>
            <a:r>
              <a:rPr lang="en-US"/>
              <a:t>(3.18 atm)(25.0 L) = n(0.08206)(23+273)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8904D-C3EF-2C4F-A177-745793DBEB33}" type="slidenum">
              <a:rPr lang="en-US"/>
              <a:pPr/>
              <a:t>25</a:t>
            </a:fld>
            <a:endParaRPr lang="en-US"/>
          </a:p>
        </p:txBody>
      </p:sp>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r>
              <a:rPr lang="en-US"/>
              <a:t>The pressure is 114 atm.  Remember to convert kg of helium into moles of helium before using the ideal gas law.</a:t>
            </a:r>
          </a:p>
          <a:p>
            <a:r>
              <a:rPr lang="en-US"/>
              <a:t>(P)(304.0) = ([5.670×1000]/4.003)(0.0821)(25+273)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3088B-1A2B-3F46-8C2D-BC44F898FFE9}" type="slidenum">
              <a:rPr lang="en-US"/>
              <a:pPr/>
              <a:t>26</a:t>
            </a:fld>
            <a:endParaRPr lang="en-US"/>
          </a:p>
        </p:txBody>
      </p:sp>
      <p:sp>
        <p:nvSpPr>
          <p:cNvPr id="37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p:txBody>
          <a:bodyPr/>
          <a:lstStyle/>
          <a:p>
            <a:r>
              <a:rPr lang="en-US"/>
              <a:t>The new temperature is 696°C.</a:t>
            </a:r>
          </a:p>
          <a:p>
            <a:r>
              <a:rPr lang="en-US"/>
              <a:t>(1.05 atm)(121 mL) / (27+273) = (1.40 atm)(293 mL) / (T</a:t>
            </a:r>
            <a:r>
              <a:rPr lang="en-US" baseline="-25000"/>
              <a:t>2</a:t>
            </a:r>
            <a:r>
              <a:rPr lang="en-US"/>
              <a:t> + 273)</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50FDF-0423-9541-917D-79A38889ECD1}" type="slidenum">
              <a:rPr lang="en-US"/>
              <a:pPr/>
              <a:t>27</a:t>
            </a:fld>
            <a:endParaRPr lang="en-US"/>
          </a:p>
        </p:txBody>
      </p:sp>
      <p:sp>
        <p:nvSpPr>
          <p:cNvPr id="37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E95E3-71BC-AC43-860C-D88682605B9A}" type="slidenum">
              <a:rPr lang="en-US"/>
              <a:pPr/>
              <a:t>28</a:t>
            </a:fld>
            <a:endParaRPr lang="en-US"/>
          </a:p>
        </p:txBody>
      </p:sp>
      <p:sp>
        <p:nvSpPr>
          <p:cNvPr id="38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65204-094B-5445-8116-99B08F5B8EA2}" type="slidenum">
              <a:rPr lang="en-US"/>
              <a:pPr/>
              <a:t>29</a:t>
            </a:fld>
            <a:endParaRPr lang="en-US"/>
          </a:p>
        </p:txBody>
      </p:sp>
      <p:sp>
        <p:nvSpPr>
          <p:cNvPr id="388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9213D-105F-C04D-BC20-A5B3396145A4}" type="slidenum">
              <a:rPr lang="en-US"/>
              <a:pPr/>
              <a:t>30</a:t>
            </a:fld>
            <a:endParaRPr lang="en-US"/>
          </a:p>
        </p:txBody>
      </p:sp>
      <p:sp>
        <p:nvSpPr>
          <p:cNvPr id="390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ED564-BB1E-1C43-B020-EEEBCBBB4B73}" type="slidenum">
              <a:rPr lang="en-US"/>
              <a:pPr/>
              <a:t>4</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7E934-7613-E046-B67A-23B6D99CD6AA}" type="slidenum">
              <a:rPr lang="en-US"/>
              <a:pPr/>
              <a:t>31</a:t>
            </a:fld>
            <a:endParaRPr lang="en-US"/>
          </a:p>
        </p:txBody>
      </p:sp>
      <p:sp>
        <p:nvSpPr>
          <p:cNvPr id="39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9F66E-CC1D-FA4B-8EA5-D3F8FF1B8D37}" type="slidenum">
              <a:rPr lang="en-US"/>
              <a:pPr/>
              <a:t>32</a:t>
            </a:fld>
            <a:endParaRPr lang="en-US"/>
          </a:p>
        </p:txBody>
      </p:sp>
      <p:sp>
        <p:nvSpPr>
          <p:cNvPr id="38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r>
              <a:rPr lang="en-US"/>
              <a:t>The pressure is 2.25 atm.  There are two ways to solve the problem:</a:t>
            </a:r>
          </a:p>
          <a:p>
            <a:endParaRPr lang="en-US"/>
          </a:p>
          <a:p>
            <a:r>
              <a:rPr lang="en-US"/>
              <a:t>1) Find the new pressure of the gas on the left side after the valve is opened (P</a:t>
            </a:r>
            <a:r>
              <a:rPr lang="en-US" baseline="-25000"/>
              <a:t>1</a:t>
            </a:r>
            <a:r>
              <a:rPr lang="en-US"/>
              <a:t>V</a:t>
            </a:r>
            <a:r>
              <a:rPr lang="en-US" baseline="-25000"/>
              <a:t>1</a:t>
            </a:r>
            <a:r>
              <a:rPr lang="en-US"/>
              <a:t>=P</a:t>
            </a:r>
            <a:r>
              <a:rPr lang="en-US" baseline="-25000"/>
              <a:t>2</a:t>
            </a:r>
            <a:r>
              <a:rPr lang="en-US"/>
              <a:t>V</a:t>
            </a:r>
            <a:r>
              <a:rPr lang="en-US" baseline="-25000"/>
              <a:t>2</a:t>
            </a:r>
            <a:r>
              <a:rPr lang="en-US"/>
              <a:t>). The pressure becomes 1.50 atm.  </a:t>
            </a:r>
          </a:p>
          <a:p>
            <a:r>
              <a:rPr lang="en-US"/>
              <a:t>(2.00 atm)(9.00 L) = (P</a:t>
            </a:r>
            <a:r>
              <a:rPr lang="en-US" baseline="-25000"/>
              <a:t>2</a:t>
            </a:r>
            <a:r>
              <a:rPr lang="en-US"/>
              <a:t>)(9.00 L + 3.00 L)</a:t>
            </a:r>
          </a:p>
          <a:p>
            <a:r>
              <a:rPr lang="en-US"/>
              <a:t>P</a:t>
            </a:r>
            <a:r>
              <a:rPr lang="en-US" baseline="-25000"/>
              <a:t>2</a:t>
            </a:r>
            <a:r>
              <a:rPr lang="en-US"/>
              <a:t> = 1.50 atm</a:t>
            </a:r>
          </a:p>
          <a:p>
            <a:endParaRPr lang="en-US"/>
          </a:p>
          <a:p>
            <a:r>
              <a:rPr lang="en-US"/>
              <a:t>Find the new pressure of the gas on the right side after the valve is opened (P</a:t>
            </a:r>
            <a:r>
              <a:rPr lang="en-US" baseline="-25000"/>
              <a:t>1</a:t>
            </a:r>
            <a:r>
              <a:rPr lang="en-US"/>
              <a:t>V</a:t>
            </a:r>
            <a:r>
              <a:rPr lang="en-US" baseline="-25000"/>
              <a:t>1</a:t>
            </a:r>
            <a:r>
              <a:rPr lang="en-US"/>
              <a:t>=P</a:t>
            </a:r>
            <a:r>
              <a:rPr lang="en-US" baseline="-25000"/>
              <a:t>2</a:t>
            </a:r>
            <a:r>
              <a:rPr lang="en-US"/>
              <a:t>V</a:t>
            </a:r>
            <a:r>
              <a:rPr lang="en-US" baseline="-25000"/>
              <a:t>2</a:t>
            </a:r>
            <a:r>
              <a:rPr lang="en-US"/>
              <a:t>). The pressure becomes 0.75 atm. </a:t>
            </a:r>
          </a:p>
          <a:p>
            <a:r>
              <a:rPr lang="en-US"/>
              <a:t>(3.00 atm)(3.00 L) = (P</a:t>
            </a:r>
            <a:r>
              <a:rPr lang="en-US" baseline="-25000"/>
              <a:t>2</a:t>
            </a:r>
            <a:r>
              <a:rPr lang="en-US"/>
              <a:t>)(9.00 L + 3.00 L)</a:t>
            </a:r>
          </a:p>
          <a:p>
            <a:r>
              <a:rPr lang="en-US"/>
              <a:t>P</a:t>
            </a:r>
            <a:r>
              <a:rPr lang="en-US" baseline="-25000"/>
              <a:t>2</a:t>
            </a:r>
            <a:r>
              <a:rPr lang="en-US"/>
              <a:t> = 0.75 atm</a:t>
            </a:r>
          </a:p>
          <a:p>
            <a:endParaRPr lang="en-US"/>
          </a:p>
          <a:p>
            <a:r>
              <a:rPr lang="en-US"/>
              <a:t>The total pressure is therefore 1.50 + 0.75 = 2.25 atm.</a:t>
            </a:r>
          </a:p>
          <a:p>
            <a:endParaRPr lang="en-US"/>
          </a:p>
          <a:p>
            <a:r>
              <a:rPr lang="en-US"/>
              <a:t>2) Find the number of moles in each chamber separately (using PV = nRT), add the number of moles and volumes on each side, then use PV = nRT to solve for the new pressure.</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74BFE-8280-9248-AC98-64BE14A934AA}" type="slidenum">
              <a:rPr lang="en-US"/>
              <a:pPr/>
              <a:t>33</a:t>
            </a:fld>
            <a:endParaRPr lang="en-US"/>
          </a:p>
        </p:txBody>
      </p:sp>
      <p:sp>
        <p:nvSpPr>
          <p:cNvPr id="38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4003" name="Rectangle 3"/>
          <p:cNvSpPr>
            <a:spLocks noGrp="1" noChangeArrowheads="1"/>
          </p:cNvSpPr>
          <p:nvPr>
            <p:ph type="body" idx="1"/>
          </p:nvPr>
        </p:nvSpPr>
        <p:spPr/>
        <p:txBody>
          <a:bodyPr/>
          <a:lstStyle/>
          <a:p>
            <a:r>
              <a:rPr lang="en-US"/>
              <a:t>For oxygen:</a:t>
            </a:r>
          </a:p>
          <a:p>
            <a:r>
              <a:rPr lang="en-US"/>
              <a:t>P</a:t>
            </a:r>
            <a:r>
              <a:rPr lang="en-US" baseline="-25000"/>
              <a:t>1</a:t>
            </a:r>
            <a:r>
              <a:rPr lang="en-US"/>
              <a:t>V</a:t>
            </a:r>
            <a:r>
              <a:rPr lang="en-US" baseline="-25000"/>
              <a:t>1</a:t>
            </a:r>
            <a:r>
              <a:rPr lang="en-US"/>
              <a:t>=P</a:t>
            </a:r>
            <a:r>
              <a:rPr lang="en-US" baseline="-25000"/>
              <a:t>2</a:t>
            </a:r>
            <a:r>
              <a:rPr lang="en-US"/>
              <a:t>V</a:t>
            </a:r>
            <a:r>
              <a:rPr lang="en-US" baseline="-25000"/>
              <a:t>2</a:t>
            </a:r>
            <a:r>
              <a:rPr lang="en-US"/>
              <a:t>  </a:t>
            </a:r>
          </a:p>
          <a:p>
            <a:r>
              <a:rPr lang="en-US"/>
              <a:t>(1.30 atm)(27.4 L) = (P</a:t>
            </a:r>
            <a:r>
              <a:rPr lang="en-US" baseline="-25000"/>
              <a:t>2</a:t>
            </a:r>
            <a:r>
              <a:rPr lang="en-US"/>
              <a:t>)(5.81 L)</a:t>
            </a:r>
          </a:p>
          <a:p>
            <a:r>
              <a:rPr lang="en-US"/>
              <a:t>P</a:t>
            </a:r>
            <a:r>
              <a:rPr lang="en-US" baseline="-25000"/>
              <a:t>2</a:t>
            </a:r>
            <a:r>
              <a:rPr lang="en-US"/>
              <a:t> = 6.13 atm</a:t>
            </a:r>
          </a:p>
          <a:p>
            <a:endParaRPr lang="en-US"/>
          </a:p>
          <a:p>
            <a:r>
              <a:rPr lang="en-US"/>
              <a:t>For helium:</a:t>
            </a:r>
          </a:p>
          <a:p>
            <a:r>
              <a:rPr lang="en-US"/>
              <a:t>P</a:t>
            </a:r>
            <a:r>
              <a:rPr lang="en-US" baseline="-25000"/>
              <a:t>1</a:t>
            </a:r>
            <a:r>
              <a:rPr lang="en-US"/>
              <a:t>V</a:t>
            </a:r>
            <a:r>
              <a:rPr lang="en-US" baseline="-25000"/>
              <a:t>1</a:t>
            </a:r>
            <a:r>
              <a:rPr lang="en-US"/>
              <a:t>=P</a:t>
            </a:r>
            <a:r>
              <a:rPr lang="en-US" baseline="-25000"/>
              <a:t>2</a:t>
            </a:r>
            <a:r>
              <a:rPr lang="en-US"/>
              <a:t>V</a:t>
            </a:r>
            <a:r>
              <a:rPr lang="en-US" baseline="-25000"/>
              <a:t>2</a:t>
            </a:r>
            <a:r>
              <a:rPr lang="en-US"/>
              <a:t>  </a:t>
            </a:r>
          </a:p>
          <a:p>
            <a:r>
              <a:rPr lang="en-US"/>
              <a:t>(2.00 atm)(8.50 L) = (P</a:t>
            </a:r>
            <a:r>
              <a:rPr lang="en-US" baseline="-25000"/>
              <a:t>2</a:t>
            </a:r>
            <a:r>
              <a:rPr lang="en-US"/>
              <a:t>)(5.81 L)</a:t>
            </a:r>
          </a:p>
          <a:p>
            <a:r>
              <a:rPr lang="en-US"/>
              <a:t>P</a:t>
            </a:r>
            <a:r>
              <a:rPr lang="en-US" baseline="-25000"/>
              <a:t>2</a:t>
            </a:r>
            <a:r>
              <a:rPr lang="en-US"/>
              <a:t> = 2.93 atm</a:t>
            </a:r>
          </a:p>
          <a:p>
            <a:endParaRPr lang="en-US"/>
          </a:p>
          <a:p>
            <a:r>
              <a:rPr lang="en-US"/>
              <a:t>The total pressure is therefore 6.13 + 2.93 = 9.06 atm.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9B54C-067F-4745-972E-578AD94DFFB2}" type="slidenum">
              <a:rPr lang="en-US"/>
              <a:pPr/>
              <a:t>34</a:t>
            </a:fld>
            <a:endParaRPr lang="en-US"/>
          </a:p>
        </p:txBody>
      </p:sp>
      <p:sp>
        <p:nvSpPr>
          <p:cNvPr id="39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9439C-357F-494D-9AE5-D7A2B056FCDE}" type="slidenum">
              <a:rPr lang="en-US"/>
              <a:pPr/>
              <a:t>35</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FD533-AC29-4648-A3AD-7AFE3DE56E93}" type="slidenum">
              <a:rPr lang="en-US"/>
              <a:pPr/>
              <a:t>36</a:t>
            </a:fld>
            <a:endParaRPr lang="en-US"/>
          </a:p>
        </p:txBody>
      </p:sp>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15D9E-9A63-BE4F-9EC5-0DD1DBF568D9}" type="slidenum">
              <a:rPr lang="en-US"/>
              <a:pPr/>
              <a:t>37</a:t>
            </a:fld>
            <a:endParaRPr lang="en-US"/>
          </a:p>
        </p:txBody>
      </p:sp>
      <p:sp>
        <p:nvSpPr>
          <p:cNvPr id="40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28817-09C8-8943-9774-DCE2BE1809C1}" type="slidenum">
              <a:rPr lang="en-US"/>
              <a:pPr/>
              <a:t>38</a:t>
            </a:fld>
            <a:endParaRPr lang="en-US"/>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BEAFA-EB30-6949-A772-3F8E3558EE0F}" type="slidenum">
              <a:rPr lang="en-US"/>
              <a:pPr/>
              <a:t>39</a:t>
            </a:fld>
            <a:endParaRPr lang="en-US"/>
          </a:p>
        </p:txBody>
      </p:sp>
      <p:sp>
        <p:nvSpPr>
          <p:cNvPr id="40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D94E8-85D5-C342-987B-219599797FAB}" type="slidenum">
              <a:rPr lang="en-US"/>
              <a:pPr/>
              <a:t>40</a:t>
            </a:fld>
            <a:endParaRPr lang="en-US"/>
          </a:p>
        </p:txBody>
      </p:sp>
      <p:sp>
        <p:nvSpPr>
          <p:cNvPr id="40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2332F-FD05-274E-A6C1-CA3AC7D58066}" type="slidenum">
              <a:rPr lang="en-US"/>
              <a:pPr/>
              <a:t>5</a:t>
            </a:fld>
            <a:endParaRPr lang="en-US"/>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00654-A78D-5A49-95B6-FFAAED6A0327}" type="slidenum">
              <a:rPr lang="en-US"/>
              <a:pPr/>
              <a:t>41</a:t>
            </a:fld>
            <a:endParaRPr lang="en-US"/>
          </a:p>
        </p:txBody>
      </p:sp>
      <p:sp>
        <p:nvSpPr>
          <p:cNvPr id="40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75887-E0B0-104E-93C7-EEB7F60854DD}" type="slidenum">
              <a:rPr lang="en-US"/>
              <a:pPr/>
              <a:t>42</a:t>
            </a:fld>
            <a:endParaRPr lang="en-US"/>
          </a:p>
        </p:txBody>
      </p:sp>
      <p:sp>
        <p:nvSpPr>
          <p:cNvPr id="31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DC518-7A0A-C446-8CD8-4328ADB0694A}" type="slidenum">
              <a:rPr lang="en-US"/>
              <a:pPr/>
              <a:t>43</a:t>
            </a:fld>
            <a:endParaRPr lang="en-US"/>
          </a:p>
        </p:txBody>
      </p:sp>
      <p:sp>
        <p:nvSpPr>
          <p:cNvPr id="41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0627" name="Rectangle 3"/>
          <p:cNvSpPr>
            <a:spLocks noGrp="1" noChangeArrowheads="1"/>
          </p:cNvSpPr>
          <p:nvPr>
            <p:ph type="body" idx="1"/>
          </p:nvPr>
        </p:nvSpPr>
        <p:spPr/>
        <p:txBody>
          <a:bodyPr/>
          <a:lstStyle/>
          <a:p>
            <a:pPr marL="228600" indent="-228600"/>
            <a:endParaRPr lang="en-US" b="1">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6798C-D5AA-3747-AD73-896BE8B20376}" type="slidenum">
              <a:rPr lang="en-US"/>
              <a:pPr/>
              <a:t>44</a:t>
            </a:fld>
            <a:endParaRPr lang="en-US"/>
          </a:p>
        </p:txBody>
      </p:sp>
      <p:sp>
        <p:nvSpPr>
          <p:cNvPr id="412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p:txBody>
          <a:bodyPr/>
          <a:lstStyle/>
          <a:p>
            <a:pPr marL="228600" indent="-228600"/>
            <a:r>
              <a:rPr lang="en-US"/>
              <a:t>the same</a:t>
            </a:r>
            <a:endParaRPr lang="en-US" b="1">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8853E-35F2-AC4F-9B98-30E6A678ED09}" type="slidenum">
              <a:rPr lang="en-US"/>
              <a:pPr/>
              <a:t>45</a:t>
            </a:fld>
            <a:endParaRPr lang="en-US"/>
          </a:p>
        </p:txBody>
      </p:sp>
      <p:sp>
        <p:nvSpPr>
          <p:cNvPr id="414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4723" name="Rectangle 3"/>
          <p:cNvSpPr>
            <a:spLocks noGrp="1" noChangeArrowheads="1"/>
          </p:cNvSpPr>
          <p:nvPr>
            <p:ph type="body" idx="1"/>
          </p:nvPr>
        </p:nvSpPr>
        <p:spPr/>
        <p:txBody>
          <a:bodyPr/>
          <a:lstStyle/>
          <a:p>
            <a:pPr marL="228600" indent="-228600"/>
            <a:r>
              <a:rPr lang="en-US"/>
              <a:t>the same</a:t>
            </a:r>
            <a:endParaRPr lang="en-US" b="1">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6BFCB-6FE7-DD4B-BB25-F929D2A36701}" type="slidenum">
              <a:rPr lang="en-US"/>
              <a:pPr/>
              <a:t>46</a:t>
            </a:fld>
            <a:endParaRPr lang="en-US"/>
          </a:p>
        </p:txBody>
      </p:sp>
      <p:sp>
        <p:nvSpPr>
          <p:cNvPr id="41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6771" name="Rectangle 3"/>
          <p:cNvSpPr>
            <a:spLocks noGrp="1" noChangeArrowheads="1"/>
          </p:cNvSpPr>
          <p:nvPr>
            <p:ph type="body" idx="1"/>
          </p:nvPr>
        </p:nvSpPr>
        <p:spPr/>
        <p:txBody>
          <a:bodyPr/>
          <a:lstStyle/>
          <a:p>
            <a:pPr marL="228600" indent="-228600"/>
            <a:r>
              <a:rPr lang="en-US"/>
              <a:t>the same</a:t>
            </a:r>
            <a:endParaRPr lang="en-US" b="1">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163BE-5321-D64B-B25D-28EB0D5E36EC}" type="slidenum">
              <a:rPr lang="en-US"/>
              <a:pPr/>
              <a:t>47</a:t>
            </a:fld>
            <a:endParaRPr lang="en-US"/>
          </a:p>
        </p:txBody>
      </p:sp>
      <p:sp>
        <p:nvSpPr>
          <p:cNvPr id="418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8819" name="Rectangle 3"/>
          <p:cNvSpPr>
            <a:spLocks noGrp="1" noChangeArrowheads="1"/>
          </p:cNvSpPr>
          <p:nvPr>
            <p:ph type="body" idx="1"/>
          </p:nvPr>
        </p:nvSpPr>
        <p:spPr/>
        <p:txBody>
          <a:bodyPr/>
          <a:lstStyle/>
          <a:p>
            <a:pPr marL="228600" indent="-228600"/>
            <a:r>
              <a:rPr lang="en-US"/>
              <a:t>different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3FBEFE-196B-DA49-8FDC-6E6491E46C09}" type="slidenum">
              <a:rPr lang="en-US"/>
              <a:pPr/>
              <a:t>48</a:t>
            </a:fld>
            <a:endParaRPr lang="en-US"/>
          </a:p>
        </p:txBody>
      </p:sp>
      <p:sp>
        <p:nvSpPr>
          <p:cNvPr id="420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0867"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E912C7-E08F-1F45-9166-0ED354BDA92B}" type="slidenum">
              <a:rPr lang="en-US"/>
              <a:pPr/>
              <a:t>49</a:t>
            </a:fld>
            <a:endParaRPr lang="en-US"/>
          </a:p>
        </p:txBody>
      </p:sp>
      <p:sp>
        <p:nvSpPr>
          <p:cNvPr id="424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4963"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9F2A9-BE90-BE40-9F38-D21DA76AA389}" type="slidenum">
              <a:rPr lang="en-US"/>
              <a:pPr/>
              <a:t>50</a:t>
            </a:fld>
            <a:endParaRPr lang="en-US"/>
          </a:p>
        </p:txBody>
      </p:sp>
      <p:sp>
        <p:nvSpPr>
          <p:cNvPr id="427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7011"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1FBEB-4DA2-A140-B9F1-B31343655C3F}" type="slidenum">
              <a:rPr lang="en-US"/>
              <a:pPr/>
              <a:t>6</a:t>
            </a:fld>
            <a:endParaRPr lang="en-US"/>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D57EC-1CCC-D14F-9778-DE042545B2C9}" type="slidenum">
              <a:rPr lang="en-US"/>
              <a:pPr/>
              <a:t>51</a:t>
            </a:fld>
            <a:endParaRPr lang="en-US"/>
          </a:p>
        </p:txBody>
      </p:sp>
      <p:sp>
        <p:nvSpPr>
          <p:cNvPr id="429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9059" name="Rectangle 3"/>
          <p:cNvSpPr>
            <a:spLocks noGrp="1" noChangeArrowheads="1"/>
          </p:cNvSpPr>
          <p:nvPr>
            <p:ph type="body" idx="1"/>
          </p:nvPr>
        </p:nvSpPr>
        <p:spPr/>
        <p:txBody>
          <a:bodyPr/>
          <a:lstStyle/>
          <a:p>
            <a:pPr marL="228600" indent="-228600"/>
            <a:r>
              <a:rPr lang="en-US"/>
              <a:t>1:1</a:t>
            </a:r>
            <a:endParaRPr lang="en-US" b="1">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0B5D5-477A-104F-8F18-C2DF905FFFD2}" type="slidenum">
              <a:rPr lang="en-US"/>
              <a:pPr/>
              <a:t>52</a:t>
            </a:fld>
            <a:endParaRPr lang="en-US"/>
          </a:p>
        </p:txBody>
      </p:sp>
      <p:sp>
        <p:nvSpPr>
          <p:cNvPr id="431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1107" name="Rectangle 3"/>
          <p:cNvSpPr>
            <a:spLocks noGrp="1" noChangeArrowheads="1"/>
          </p:cNvSpPr>
          <p:nvPr>
            <p:ph type="body" idx="1"/>
          </p:nvPr>
        </p:nvSpPr>
        <p:spPr/>
        <p:txBody>
          <a:bodyPr/>
          <a:lstStyle/>
          <a:p>
            <a:pPr marL="228600" indent="-228600"/>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73F63A-59CC-FF4F-8230-13EFCBEEA60C}" type="slidenum">
              <a:rPr lang="en-US"/>
              <a:pPr/>
              <a:t>53</a:t>
            </a:fld>
            <a:endParaRPr lang="en-US"/>
          </a:p>
        </p:txBody>
      </p:sp>
      <p:sp>
        <p:nvSpPr>
          <p:cNvPr id="433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3155" name="Rectangle 3"/>
          <p:cNvSpPr>
            <a:spLocks noGrp="1" noChangeArrowheads="1"/>
          </p:cNvSpPr>
          <p:nvPr>
            <p:ph type="body" idx="1"/>
          </p:nvPr>
        </p:nvSpPr>
        <p:spPr/>
        <p:txBody>
          <a:bodyPr/>
          <a:lstStyle/>
          <a:p>
            <a:pPr marL="228600" indent="-228600"/>
            <a:r>
              <a:rPr lang="en-US"/>
              <a:t>The correct answer is 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5412D2-6ACB-4C40-8066-70FCC99C7C53}" type="slidenum">
              <a:rPr lang="en-US"/>
              <a:pPr/>
              <a:t>54</a:t>
            </a:fld>
            <a:endParaRPr lang="en-US"/>
          </a:p>
        </p:txBody>
      </p:sp>
      <p:sp>
        <p:nvSpPr>
          <p:cNvPr id="435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5203" name="Rectangle 3"/>
          <p:cNvSpPr>
            <a:spLocks noGrp="1" noChangeArrowheads="1"/>
          </p:cNvSpPr>
          <p:nvPr>
            <p:ph type="body" idx="1"/>
          </p:nvPr>
        </p:nvSpPr>
        <p:spPr/>
        <p:txBody>
          <a:bodyPr/>
          <a:lstStyle/>
          <a:p>
            <a:pPr marL="228600" indent="-228600"/>
            <a:r>
              <a:rPr lang="en-US"/>
              <a:t>The new volume is 5.43 L (use Charles</a:t>
            </a:r>
            <a:r>
              <a:rPr lang="ja-JP" altLang="en-US">
                <a:latin typeface="Arial"/>
              </a:rPr>
              <a:t>’</a:t>
            </a:r>
            <a:r>
              <a:rPr lang="en-US"/>
              <a:t>s law to solve for the new volume).</a:t>
            </a:r>
          </a:p>
          <a:p>
            <a:pPr marL="228600" indent="-228600"/>
            <a:r>
              <a:rPr lang="en-US"/>
              <a:t>(6.00 L) / (45+273) = (V</a:t>
            </a:r>
            <a:r>
              <a:rPr lang="en-US" baseline="-25000"/>
              <a:t>2</a:t>
            </a:r>
            <a:r>
              <a:rPr lang="en-US"/>
              <a:t>) / (15+273)</a:t>
            </a:r>
          </a:p>
          <a:p>
            <a:pPr marL="228600" indent="-228600"/>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9ED96-A38E-8B49-AA80-139EF49DEC8D}" type="slidenum">
              <a:rPr lang="en-US"/>
              <a:pPr/>
              <a:t>55</a:t>
            </a:fld>
            <a:endParaRPr lang="en-US"/>
          </a:p>
        </p:txBody>
      </p:sp>
      <p:sp>
        <p:nvSpPr>
          <p:cNvPr id="438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97CC6-69C7-9046-A9DB-0D08F7932280}" type="slidenum">
              <a:rPr lang="en-US"/>
              <a:pPr/>
              <a:t>56</a:t>
            </a:fld>
            <a:endParaRPr lang="en-US"/>
          </a:p>
        </p:txBody>
      </p:sp>
      <p:sp>
        <p:nvSpPr>
          <p:cNvPr id="440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23" name="Rectangle 3"/>
          <p:cNvSpPr>
            <a:spLocks noGrp="1" noChangeArrowheads="1"/>
          </p:cNvSpPr>
          <p:nvPr>
            <p:ph type="body" idx="1"/>
          </p:nvPr>
        </p:nvSpPr>
        <p:spPr/>
        <p:txBody>
          <a:bodyPr/>
          <a:lstStyle/>
          <a:p>
            <a:r>
              <a:rPr lang="en-US"/>
              <a:t>3.57 g of O</a:t>
            </a:r>
            <a:r>
              <a:rPr lang="en-US" baseline="-25000"/>
              <a:t>2</a:t>
            </a:r>
            <a:r>
              <a:rPr lang="en-US"/>
              <a:t> are present.</a:t>
            </a:r>
          </a:p>
          <a:p>
            <a:r>
              <a:rPr lang="en-US"/>
              <a:t>(1.00 atm)(2.50 L) = n(0.08206)(273)</a:t>
            </a:r>
          </a:p>
          <a:p>
            <a:r>
              <a:rPr lang="en-US"/>
              <a:t>n = 0.112 mol O</a:t>
            </a:r>
            <a:r>
              <a:rPr lang="en-US" baseline="-25000"/>
              <a:t>2</a:t>
            </a:r>
            <a:r>
              <a:rPr lang="en-US"/>
              <a:t> × 32.00 g/mol = 3.57 g O</a:t>
            </a:r>
            <a:r>
              <a:rPr lang="en-US" baseline="-25000"/>
              <a:t>2</a:t>
            </a:r>
            <a:endParaRPr lang="en-US"/>
          </a:p>
          <a:p>
            <a:endParaRPr lang="en-US"/>
          </a:p>
          <a:p>
            <a:r>
              <a:rPr lang="en-US"/>
              <a:t>OR</a:t>
            </a:r>
          </a:p>
          <a:p>
            <a:endParaRPr lang="en-US"/>
          </a:p>
          <a:p>
            <a:r>
              <a:rPr lang="en-US"/>
              <a:t>2.50 L O</a:t>
            </a:r>
            <a:r>
              <a:rPr lang="en-US" baseline="-25000"/>
              <a:t>2</a:t>
            </a:r>
            <a:r>
              <a:rPr lang="en-US"/>
              <a:t> × (1 mol O</a:t>
            </a:r>
            <a:r>
              <a:rPr lang="en-US" baseline="-25000"/>
              <a:t>2</a:t>
            </a:r>
            <a:r>
              <a:rPr lang="en-US"/>
              <a:t>/22.4 L O</a:t>
            </a:r>
            <a:r>
              <a:rPr lang="en-US" baseline="-25000"/>
              <a:t>2</a:t>
            </a:r>
            <a:r>
              <a:rPr lang="en-US"/>
              <a:t>) × (32.00 g O</a:t>
            </a:r>
            <a:r>
              <a:rPr lang="en-US" baseline="-25000"/>
              <a:t>2</a:t>
            </a:r>
            <a:r>
              <a:rPr lang="en-US"/>
              <a:t>/mol) = 3.57 g O</a:t>
            </a:r>
            <a:r>
              <a:rPr lang="en-US" baseline="-25000"/>
              <a:t>2</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97E2B-60A2-4E43-A786-0F751F4FC3C3}" type="slidenum">
              <a:rPr lang="en-US"/>
              <a:pPr/>
              <a:t>57</a:t>
            </a:fld>
            <a:endParaRPr lang="en-US"/>
          </a:p>
        </p:txBody>
      </p:sp>
      <p:sp>
        <p:nvSpPr>
          <p:cNvPr id="445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5443" name="Rectangle 3"/>
          <p:cNvSpPr>
            <a:spLocks noGrp="1" noChangeArrowheads="1"/>
          </p:cNvSpPr>
          <p:nvPr>
            <p:ph type="body" idx="1"/>
          </p:nvPr>
        </p:nvSpPr>
        <p:spPr/>
        <p:txBody>
          <a:bodyPr/>
          <a:lstStyle/>
          <a:p>
            <a:r>
              <a:rPr lang="en-US"/>
              <a:t>The correct answer is b. First determine the limiting reactant. There are 0.229 mol Zn and 0.400 mol HCl present. Since twice the amount of HCl is required, HCl is the limiting reactant. This determines how much H</a:t>
            </a:r>
            <a:r>
              <a:rPr lang="en-US" baseline="-25000"/>
              <a:t>2</a:t>
            </a:r>
            <a:r>
              <a:rPr lang="en-US"/>
              <a:t> gas is produced. Once the amount of H</a:t>
            </a:r>
            <a:r>
              <a:rPr lang="en-US" baseline="-25000"/>
              <a:t>2</a:t>
            </a:r>
            <a:r>
              <a:rPr lang="en-US"/>
              <a:t> is determined, use the Ideal Gas Law equation to determine the volume.   </a:t>
            </a:r>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8C512-3A61-3A49-A83F-7DC2623A9DB9}" type="slidenum">
              <a:rPr lang="en-US"/>
              <a:pPr/>
              <a:t>7</a:t>
            </a:fld>
            <a:endParaRPr lang="en-US"/>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D920-3B1B-CC49-9477-E71F7A6A3B58}" type="slidenum">
              <a:rPr lang="en-US"/>
              <a:pPr/>
              <a:t>8</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2F6762-6995-4842-8663-FE9E8F8171F0}" type="slidenum">
              <a:rPr lang="en-US"/>
              <a:pPr/>
              <a:t>9</a:t>
            </a:fld>
            <a:endParaRPr lang="en-US"/>
          </a:p>
        </p:txBody>
      </p:sp>
      <p:sp>
        <p:nvSpPr>
          <p:cNvPr id="34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BD48A-D8C7-574E-9F87-E30E41F5AF01}" type="slidenum">
              <a:rPr lang="en-US"/>
              <a:pPr/>
              <a:t>10</a:t>
            </a:fld>
            <a:endParaRPr lang="en-US"/>
          </a:p>
        </p:txBody>
      </p:sp>
      <p:sp>
        <p:nvSpPr>
          <p:cNvPr id="443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3395" name="Rectangle 3"/>
          <p:cNvSpPr>
            <a:spLocks noGrp="1" noChangeArrowheads="1"/>
          </p:cNvSpPr>
          <p:nvPr>
            <p:ph type="body" idx="1"/>
          </p:nvPr>
        </p:nvSpPr>
        <p:spPr/>
        <p:txBody>
          <a:bodyPr/>
          <a:lstStyle/>
          <a:p>
            <a:r>
              <a:rPr lang="en-US"/>
              <a:t>The correct answer is b.  </a:t>
            </a:r>
          </a:p>
          <a:p>
            <a:endParaRPr lang="en-US"/>
          </a:p>
          <a:p>
            <a:r>
              <a:rPr lang="en-US"/>
              <a:t>656 torr × (1 atm/760 torr) = 0.863 atm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dirty="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526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18540036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8022966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545677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13297166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891149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F6536CB9-08F1-694C-8CBC-EDA2D735041A}" type="slidenum">
              <a:rPr lang="en-US"/>
              <a:pPr/>
              <a:t>‹#›</a:t>
            </a:fld>
            <a:endParaRPr lang="en-US"/>
          </a:p>
        </p:txBody>
      </p:sp>
    </p:spTree>
    <p:extLst>
      <p:ext uri="{BB962C8B-B14F-4D97-AF65-F5344CB8AC3E}">
        <p14:creationId xmlns:p14="http://schemas.microsoft.com/office/powerpoint/2010/main" val="24905525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1336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349568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3526266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2746177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9548351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580167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2275233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2152207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713703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6637409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469928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706000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F6536CB9-08F1-694C-8CBC-EDA2D735041A}" type="slidenum">
              <a:rPr lang="en-US"/>
              <a:pPr/>
              <a:t>‹#›</a:t>
            </a:fld>
            <a:endParaRPr lang="en-US"/>
          </a:p>
        </p:txBody>
      </p:sp>
    </p:spTree>
    <p:extLst>
      <p:ext uri="{BB962C8B-B14F-4D97-AF65-F5344CB8AC3E}">
        <p14:creationId xmlns:p14="http://schemas.microsoft.com/office/powerpoint/2010/main" val="3895694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933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2480170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1529152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F6536CB9-08F1-694C-8CBC-EDA2D735041A}" type="slidenum">
              <a:rPr lang="en-US"/>
              <a:pPr/>
              <a:t>‹#›</a:t>
            </a:fld>
            <a:endParaRPr lang="en-US"/>
          </a:p>
        </p:txBody>
      </p:sp>
    </p:spTree>
    <p:extLst>
      <p:ext uri="{BB962C8B-B14F-4D97-AF65-F5344CB8AC3E}">
        <p14:creationId xmlns:p14="http://schemas.microsoft.com/office/powerpoint/2010/main" val="2292170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1548765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223112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415046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11652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9132528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1419081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1853839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400284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411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192445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3305651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1627683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34908868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5886724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475992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622487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29497477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4254320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15289381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1599059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925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143381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439011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1579646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12888422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485236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3452654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515677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8068014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747155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692272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1170372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4038600" cy="93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841625"/>
            <a:ext cx="4038600" cy="938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7" name="Slide Number Placeholder 6"/>
          <p:cNvSpPr>
            <a:spLocks noGrp="1"/>
          </p:cNvSpPr>
          <p:nvPr>
            <p:ph type="sldNum" sz="quarter" idx="11"/>
          </p:nvPr>
        </p:nvSpPr>
        <p:spPr>
          <a:xfrm>
            <a:off x="6629400" y="6629400"/>
            <a:ext cx="2438400" cy="228600"/>
          </a:xfrm>
        </p:spPr>
        <p:txBody>
          <a:bodyPr/>
          <a:lstStyle>
            <a:lvl1pPr>
              <a:defRPr/>
            </a:lvl1pPr>
          </a:lstStyle>
          <a:p>
            <a:fld id="{7BDCDA04-0D16-E642-A459-8FD8E573C2DF}" type="slidenum">
              <a:rPr lang="en-US"/>
              <a:pPr/>
              <a:t>‹#›</a:t>
            </a:fld>
            <a:endParaRPr lang="en-US"/>
          </a:p>
        </p:txBody>
      </p:sp>
    </p:spTree>
    <p:extLst>
      <p:ext uri="{BB962C8B-B14F-4D97-AF65-F5344CB8AC3E}">
        <p14:creationId xmlns:p14="http://schemas.microsoft.com/office/powerpoint/2010/main" val="1810895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644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615592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38297341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23798285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25419570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756173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41933301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7504481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21543876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5428244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868514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6196351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F6536CB9-08F1-694C-8CBC-EDA2D735041A}" type="slidenum">
              <a:rPr lang="en-US"/>
              <a:pPr/>
              <a:t>‹#›</a:t>
            </a:fld>
            <a:endParaRPr lang="en-US"/>
          </a:p>
        </p:txBody>
      </p:sp>
    </p:spTree>
    <p:extLst>
      <p:ext uri="{BB962C8B-B14F-4D97-AF65-F5344CB8AC3E}">
        <p14:creationId xmlns:p14="http://schemas.microsoft.com/office/powerpoint/2010/main" val="34476131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483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0848123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3199894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333062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405343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090573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805327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40985375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4015332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572282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10953424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8175279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87313" y="6618288"/>
            <a:ext cx="5867400" cy="228600"/>
          </a:xfrm>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a:xfrm>
            <a:off x="6629400" y="6629400"/>
            <a:ext cx="2438400" cy="228600"/>
          </a:xfrm>
        </p:spPr>
        <p:txBody>
          <a:bodyPr/>
          <a:lstStyle>
            <a:lvl1pPr>
              <a:defRPr/>
            </a:lvl1pPr>
          </a:lstStyle>
          <a:p>
            <a:fld id="{A7BD41A9-B770-6149-B801-F8FD8877520F}" type="slidenum">
              <a:rPr lang="en-US"/>
              <a:pPr/>
              <a:t>‹#›</a:t>
            </a:fld>
            <a:endParaRPr lang="en-US"/>
          </a:p>
        </p:txBody>
      </p:sp>
    </p:spTree>
    <p:extLst>
      <p:ext uri="{BB962C8B-B14F-4D97-AF65-F5344CB8AC3E}">
        <p14:creationId xmlns:p14="http://schemas.microsoft.com/office/powerpoint/2010/main" val="12911741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24009814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923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97970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428961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465271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12580199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20750325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4105452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4643562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3639395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3338237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677205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389146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669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3989424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085013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9351252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1987690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16869850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20301142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4435912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2903256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2805680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33761012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109806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107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4175286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672936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89131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469666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8433049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6103835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400660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2821646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510677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206489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7094439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002858"/>
          </a:solidFill>
          <a:ln w="9525">
            <a:solidFill>
              <a:schemeClr val="tx1"/>
            </a:solid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017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3142557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18013353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268477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11111077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1208250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8847661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theme" Target="../theme/theme10.xml"/><Relationship Id="rId14" Type="http://schemas.openxmlformats.org/officeDocument/2006/relationships/image" Target="../media/image1.jpg"/><Relationship Id="rId1" Type="http://schemas.openxmlformats.org/officeDocument/2006/relationships/slideLayout" Target="../slideLayouts/slideLayout105.xml"/><Relationship Id="rId2" Type="http://schemas.openxmlformats.org/officeDocument/2006/relationships/slideLayout" Target="../slideLayouts/slideLayout106.xml"/><Relationship Id="rId3" Type="http://schemas.openxmlformats.org/officeDocument/2006/relationships/slideLayout" Target="../slideLayouts/slideLayout107.xml"/><Relationship Id="rId4" Type="http://schemas.openxmlformats.org/officeDocument/2006/relationships/slideLayout" Target="../slideLayouts/slideLayout108.xml"/><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1.xml"/><Relationship Id="rId13" Type="http://schemas.openxmlformats.org/officeDocument/2006/relationships/image" Target="../media/image1.jpg"/><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image" Target="../media/image1.jp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theme" Target="../theme/theme5.xml"/><Relationship Id="rId14" Type="http://schemas.openxmlformats.org/officeDocument/2006/relationships/image" Target="../media/image1.jp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3.xml"/><Relationship Id="rId12" Type="http://schemas.openxmlformats.org/officeDocument/2006/relationships/slideLayout" Target="../slideLayouts/slideLayout104.xml"/><Relationship Id="rId13" Type="http://schemas.openxmlformats.org/officeDocument/2006/relationships/theme" Target="../theme/theme9.xml"/><Relationship Id="rId14" Type="http://schemas.openxmlformats.org/officeDocument/2006/relationships/image" Target="../media/image1.jpg"/><Relationship Id="rId1" Type="http://schemas.openxmlformats.org/officeDocument/2006/relationships/slideLayout" Target="../slideLayouts/slideLayout93.xml"/><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9" Type="http://schemas.openxmlformats.org/officeDocument/2006/relationships/slideLayout" Target="../slideLayouts/slideLayout101.xml"/><Relationship Id="rId10"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5"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chemeClr val="bg1"/>
                </a:solidFill>
                <a:latin typeface="Arial" charset="0"/>
                <a:cs typeface="Times New Roman" charset="0"/>
              </a:rPr>
              <a:t>Pressure</a:t>
            </a:r>
            <a:endParaRPr lang="en-US" sz="2400" b="1" baseline="0" dirty="0">
              <a:solidFill>
                <a:schemeClr val="bg1"/>
              </a:solidFill>
              <a:latin typeface="Arial" charset="0"/>
            </a:endParaRPr>
          </a:p>
        </p:txBody>
      </p:sp>
      <p:sp>
        <p:nvSpPr>
          <p:cNvPr id="16"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13.1</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11690218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848"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Gas Stoichiometry</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13.10</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47712288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54"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Table of Contents</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2"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smtClean="0">
                <a:solidFill>
                  <a:srgbClr val="6F662E"/>
                </a:solidFill>
                <a:latin typeface="Arial" charset="0"/>
              </a:rPr>
              <a:t>Chapter 13</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328198387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Pressure and Volume: Boyle</a:t>
            </a:r>
            <a:r>
              <a:rPr lang="ja-JP" altLang="en-US" sz="2400" b="1" baseline="0" dirty="0" smtClean="0">
                <a:solidFill>
                  <a:srgbClr val="FFFFFF"/>
                </a:solidFill>
                <a:latin typeface="Arial"/>
                <a:cs typeface="Times New Roman" charset="0"/>
              </a:rPr>
              <a:t>’</a:t>
            </a:r>
            <a:r>
              <a:rPr lang="en-US" sz="2400" b="1" baseline="0" dirty="0" smtClean="0">
                <a:solidFill>
                  <a:srgbClr val="FFFFFF"/>
                </a:solidFill>
                <a:latin typeface="Arial" charset="0"/>
                <a:cs typeface="Times New Roman" charset="0"/>
              </a:rPr>
              <a:t>s Law</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13.2</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38604531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Volume and Temperature: Charles</a:t>
            </a:r>
            <a:r>
              <a:rPr lang="ja-JP" altLang="en-US" sz="2400" b="1" baseline="0" dirty="0" smtClean="0">
                <a:solidFill>
                  <a:srgbClr val="FFFFFF"/>
                </a:solidFill>
                <a:latin typeface="Arial"/>
                <a:cs typeface="Times New Roman" charset="0"/>
              </a:rPr>
              <a:t>’</a:t>
            </a:r>
            <a:r>
              <a:rPr lang="en-US" sz="2400" b="1" baseline="0" dirty="0" smtClean="0">
                <a:solidFill>
                  <a:srgbClr val="FFFFFF"/>
                </a:solidFill>
                <a:latin typeface="Arial" charset="0"/>
                <a:cs typeface="Times New Roman" charset="0"/>
              </a:rPr>
              <a:t>s Law</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13.3</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227473080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849"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Volume and Moles: Avogadro</a:t>
            </a:r>
            <a:r>
              <a:rPr lang="ja-JP" altLang="en-US" sz="2400" b="1" baseline="0" dirty="0" smtClean="0">
                <a:solidFill>
                  <a:srgbClr val="FFFFFF"/>
                </a:solidFill>
                <a:latin typeface="Arial"/>
                <a:cs typeface="Times New Roman" charset="0"/>
              </a:rPr>
              <a:t>’</a:t>
            </a:r>
            <a:r>
              <a:rPr lang="en-US" sz="2400" b="1" baseline="0" dirty="0" smtClean="0">
                <a:solidFill>
                  <a:srgbClr val="FFFFFF"/>
                </a:solidFill>
                <a:latin typeface="Arial" charset="0"/>
                <a:cs typeface="Times New Roman" charset="0"/>
              </a:rPr>
              <a:t>s Law</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13.4</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34713434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850"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The Ideal Gas Law</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13.5</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3994628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51"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Dalton</a:t>
            </a:r>
            <a:r>
              <a:rPr lang="ja-JP" altLang="en-US" sz="2400" b="1" baseline="0" dirty="0" smtClean="0">
                <a:solidFill>
                  <a:srgbClr val="FFFFFF"/>
                </a:solidFill>
                <a:latin typeface="Arial"/>
                <a:cs typeface="Times New Roman" charset="0"/>
              </a:rPr>
              <a:t>’</a:t>
            </a:r>
            <a:r>
              <a:rPr lang="en-US" sz="2400" b="1" baseline="0" dirty="0" smtClean="0">
                <a:solidFill>
                  <a:srgbClr val="FFFFFF"/>
                </a:solidFill>
                <a:latin typeface="Arial" charset="0"/>
                <a:cs typeface="Times New Roman" charset="0"/>
              </a:rPr>
              <a:t>s Law of Partial Pressures</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13.6</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414921948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Laws and Models: A Review</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13.7</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77186161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The Kinetic Molecular Theory of Gases</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13.8</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129102378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0050A3"/>
          </a:solidFill>
          <a:ln>
            <a:noFill/>
          </a:ln>
          <a:effectLst/>
          <a:extLst/>
        </p:spPr>
        <p:txBody>
          <a:bodyPr wrap="none" anchor="ctr"/>
          <a:lstStyle/>
          <a:p>
            <a:pPr algn="ctr"/>
            <a:endParaRPr lang="en-US" sz="2400"/>
          </a:p>
        </p:txBody>
      </p:sp>
      <p:pic>
        <p:nvPicPr>
          <p:cNvPr id="2" name="Picture 1" descr="screenshot_3899.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441323"/>
            <a:ext cx="9144000" cy="558801"/>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0050A3"/>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The Implications of the Kinetic Molecular Theory</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
        <p:nvSpPr>
          <p:cNvPr id="13"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13.9</a:t>
            </a:r>
            <a:endParaRPr lang="en-US" sz="2200" b="0" baseline="0" dirty="0">
              <a:solidFill>
                <a:srgbClr val="6F662E"/>
              </a:solidFill>
              <a:latin typeface="Arial" charset="0"/>
            </a:endParaRPr>
          </a:p>
        </p:txBody>
      </p:sp>
    </p:spTree>
    <p:extLst>
      <p:ext uri="{BB962C8B-B14F-4D97-AF65-F5344CB8AC3E}">
        <p14:creationId xmlns:p14="http://schemas.microsoft.com/office/powerpoint/2010/main" val="153099137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53"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0050A3"/>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gif"/><Relationship Id="rId5" Type="http://schemas.openxmlformats.org/officeDocument/2006/relationships/oleObject" Target="../embeddings/oleObject4.bin"/><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5.bin"/><Relationship Id="rId5" Type="http://schemas.openxmlformats.org/officeDocument/2006/relationships/image" Target="../media/image15.emf"/><Relationship Id="rId6" Type="http://schemas.openxmlformats.org/officeDocument/2006/relationships/image" Target="../media/image16.jpg"/><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6.bin"/><Relationship Id="rId5"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7.bin"/><Relationship Id="rId5" Type="http://schemas.openxmlformats.org/officeDocument/2006/relationships/image" Target="../media/image20.emf"/><Relationship Id="rId6" Type="http://schemas.openxmlformats.org/officeDocument/2006/relationships/oleObject" Target="../embeddings/oleObject8.bin"/><Relationship Id="rId7" Type="http://schemas.openxmlformats.org/officeDocument/2006/relationships/image" Target="../media/image21.emf"/><Relationship Id="rId8" Type="http://schemas.openxmlformats.org/officeDocument/2006/relationships/image" Target="../media/image11.gif"/><Relationship Id="rId1" Type="http://schemas.openxmlformats.org/officeDocument/2006/relationships/vmlDrawing" Target="../drawings/vmlDrawing6.vml"/><Relationship Id="rId2"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9.bin"/><Relationship Id="rId5"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24.emf"/><Relationship Id="rId6" Type="http://schemas.openxmlformats.org/officeDocument/2006/relationships/image" Target="../media/image11.gif"/><Relationship Id="rId1" Type="http://schemas.openxmlformats.org/officeDocument/2006/relationships/vmlDrawing" Target="../drawings/vmlDrawing8.vml"/><Relationship Id="rId2"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1.bin"/><Relationship Id="rId5"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11.gif"/><Relationship Id="rId5" Type="http://schemas.openxmlformats.org/officeDocument/2006/relationships/oleObject" Target="../embeddings/oleObject12.bin"/><Relationship Id="rId6" Type="http://schemas.openxmlformats.org/officeDocument/2006/relationships/image" Target="../media/image26.emf"/><Relationship Id="rId1" Type="http://schemas.openxmlformats.org/officeDocument/2006/relationships/vmlDrawing" Target="../drawings/vmlDrawing10.vml"/><Relationship Id="rId2"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11.gif"/><Relationship Id="rId5" Type="http://schemas.openxmlformats.org/officeDocument/2006/relationships/oleObject" Target="../embeddings/oleObject13.bin"/><Relationship Id="rId6" Type="http://schemas.openxmlformats.org/officeDocument/2006/relationships/image" Target="../media/image27.emf"/><Relationship Id="rId1" Type="http://schemas.openxmlformats.org/officeDocument/2006/relationships/vmlDrawing" Target="../drawings/vmlDrawing11.vml"/><Relationship Id="rId2"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1.gif"/><Relationship Id="rId5" Type="http://schemas.openxmlformats.org/officeDocument/2006/relationships/oleObject" Target="../embeddings/oleObject14.bin"/><Relationship Id="rId6" Type="http://schemas.openxmlformats.org/officeDocument/2006/relationships/image" Target="../media/image28.emf"/><Relationship Id="rId1" Type="http://schemas.openxmlformats.org/officeDocument/2006/relationships/vmlDrawing" Target="../drawings/vmlDrawing12.vml"/><Relationship Id="rId2"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7.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32.jpg"/><Relationship Id="rId1" Type="http://schemas.openxmlformats.org/officeDocument/2006/relationships/slideLayout" Target="../slideLayouts/slideLayout6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2.xml"/><Relationship Id="rId3" Type="http://schemas.openxmlformats.org/officeDocument/2006/relationships/image" Target="../media/image11.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2.xml"/><Relationship Id="rId3" Type="http://schemas.openxmlformats.org/officeDocument/2006/relationships/image" Target="../media/image33.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43.xml"/><Relationship Id="rId3" Type="http://schemas.openxmlformats.org/officeDocument/2006/relationships/image" Target="../media/image33.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4.xml"/><Relationship Id="rId3" Type="http://schemas.openxmlformats.org/officeDocument/2006/relationships/image" Target="../media/image33.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5.xml"/><Relationship Id="rId3" Type="http://schemas.openxmlformats.org/officeDocument/2006/relationships/image" Target="../media/image33.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46.xml"/><Relationship Id="rId3" Type="http://schemas.openxmlformats.org/officeDocument/2006/relationships/image" Target="../media/image33.gif"/></Relationships>
</file>

<file path=ppt/slides/_rels/slide48.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4.png"/><Relationship Id="rId1" Type="http://schemas.openxmlformats.org/officeDocument/2006/relationships/slideLayout" Target="../slideLayouts/slideLayout94.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5.png"/><Relationship Id="rId1" Type="http://schemas.openxmlformats.org/officeDocument/2006/relationships/slideLayout" Target="../slideLayouts/slideLayout9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3.gif"/><Relationship Id="rId4" Type="http://schemas.openxmlformats.org/officeDocument/2006/relationships/image" Target="../media/image36.png"/><Relationship Id="rId1" Type="http://schemas.openxmlformats.org/officeDocument/2006/relationships/slideLayout" Target="../slideLayouts/slideLayout94.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50.xml"/><Relationship Id="rId3" Type="http://schemas.openxmlformats.org/officeDocument/2006/relationships/image" Target="../media/image33.gi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33.gif"/><Relationship Id="rId5" Type="http://schemas.openxmlformats.org/officeDocument/2006/relationships/oleObject" Target="../embeddings/oleObject15.bin"/><Relationship Id="rId6" Type="http://schemas.openxmlformats.org/officeDocument/2006/relationships/image" Target="../media/image37.png"/><Relationship Id="rId1" Type="http://schemas.openxmlformats.org/officeDocument/2006/relationships/vmlDrawing" Target="../drawings/vmlDrawing13.vml"/><Relationship Id="rId2"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52.xml"/><Relationship Id="rId3" Type="http://schemas.openxmlformats.org/officeDocument/2006/relationships/image" Target="../media/image33.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16.bin"/><Relationship Id="rId5" Type="http://schemas.openxmlformats.org/officeDocument/2006/relationships/image" Target="../media/image38.emf"/><Relationship Id="rId6" Type="http://schemas.openxmlformats.org/officeDocument/2006/relationships/image" Target="../media/image33.gif"/><Relationship Id="rId1" Type="http://schemas.openxmlformats.org/officeDocument/2006/relationships/vmlDrawing" Target="../drawings/vmlDrawing14.vml"/><Relationship Id="rId2" Type="http://schemas.openxmlformats.org/officeDocument/2006/relationships/slideLayout" Target="../slideLayouts/slideLayout10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7.bin"/><Relationship Id="rId5" Type="http://schemas.openxmlformats.org/officeDocument/2006/relationships/image" Target="../media/image39.emf"/><Relationship Id="rId1" Type="http://schemas.openxmlformats.org/officeDocument/2006/relationships/vmlDrawing" Target="../drawings/vmlDrawing15.vml"/><Relationship Id="rId2" Type="http://schemas.openxmlformats.org/officeDocument/2006/relationships/slideLayout" Target="../slideLayouts/slideLayout10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18.bin"/><Relationship Id="rId5" Type="http://schemas.openxmlformats.org/officeDocument/2006/relationships/image" Target="../media/image40.emf"/><Relationship Id="rId6" Type="http://schemas.openxmlformats.org/officeDocument/2006/relationships/image" Target="../media/image11.gif"/><Relationship Id="rId1" Type="http://schemas.openxmlformats.org/officeDocument/2006/relationships/vmlDrawing" Target="../drawings/vmlDrawing16.vml"/><Relationship Id="rId2" Type="http://schemas.openxmlformats.org/officeDocument/2006/relationships/slideLayout" Target="../slideLayouts/slideLayout11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9.bin"/><Relationship Id="rId5" Type="http://schemas.openxmlformats.org/officeDocument/2006/relationships/image" Target="../media/image41.emf"/><Relationship Id="rId6" Type="http://schemas.openxmlformats.org/officeDocument/2006/relationships/image" Target="../media/image11.gif"/><Relationship Id="rId1" Type="http://schemas.openxmlformats.org/officeDocument/2006/relationships/vmlDrawing" Target="../drawings/vmlDrawing17.vml"/><Relationship Id="rId2"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8.emf"/><Relationship Id="rId6" Type="http://schemas.openxmlformats.org/officeDocument/2006/relationships/oleObject" Target="../embeddings/oleObject3.bin"/><Relationship Id="rId7"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Chapter 13</a:t>
            </a:r>
            <a:endParaRPr lang="en-US" dirty="0"/>
          </a:p>
        </p:txBody>
      </p:sp>
      <p:sp>
        <p:nvSpPr>
          <p:cNvPr id="9" name="Subtitle 8"/>
          <p:cNvSpPr>
            <a:spLocks noGrp="1"/>
          </p:cNvSpPr>
          <p:nvPr>
            <p:ph type="subTitle" idx="1"/>
          </p:nvPr>
        </p:nvSpPr>
        <p:spPr/>
        <p:txBody>
          <a:bodyPr/>
          <a:lstStyle/>
          <a:p>
            <a:r>
              <a:rPr lang="en-US" dirty="0"/>
              <a:t>Gases</a:t>
            </a:r>
            <a:endParaRPr lang="en-US" dirty="0">
              <a:solidFill>
                <a:srgbClr val="FF0000"/>
              </a:solidFill>
            </a:endParaRPr>
          </a:p>
        </p:txBody>
      </p:sp>
      <p:sp>
        <p:nvSpPr>
          <p:cNvPr id="4" name="Footer Placeholder 3"/>
          <p:cNvSpPr>
            <a:spLocks noGrp="1"/>
          </p:cNvSpPr>
          <p:nvPr>
            <p:ph type="ftr" sz="quarter" idx="4294967295"/>
          </p:nvPr>
        </p:nvSpPr>
        <p:spPr>
          <a:xfrm>
            <a:off x="0" y="6618288"/>
            <a:ext cx="5867400" cy="228600"/>
          </a:xfrm>
        </p:spPr>
        <p:txBody>
          <a:bodyPr/>
          <a:lstStyle/>
          <a:p>
            <a:r>
              <a:rPr lang="en-US" smtClean="0"/>
              <a:t>Copyright © Cengage Learning. All rights reserved</a:t>
            </a:r>
            <a:endParaRPr lang="en-US"/>
          </a:p>
        </p:txBody>
      </p:sp>
      <p:sp>
        <p:nvSpPr>
          <p:cNvPr id="5" name="Slide Number Placeholder 4"/>
          <p:cNvSpPr>
            <a:spLocks noGrp="1"/>
          </p:cNvSpPr>
          <p:nvPr>
            <p:ph type="sldNum" sz="quarter" idx="4294967295"/>
          </p:nvPr>
        </p:nvSpPr>
        <p:spPr>
          <a:xfrm>
            <a:off x="6705600" y="6629400"/>
            <a:ext cx="2438400" cy="228600"/>
          </a:xfrm>
        </p:spPr>
        <p:txBody>
          <a:bodyPr/>
          <a:lstStyle/>
          <a:p>
            <a:fld id="{46092B02-CF88-894A-8A99-22CE79F0C308}" type="slidenum">
              <a:rPr lang="en-US" smtClean="0"/>
              <a:pPr/>
              <a:t>1</a:t>
            </a:fld>
            <a:endParaRPr lang="en-US"/>
          </a:p>
        </p:txBody>
      </p:sp>
    </p:spTree>
    <p:extLst>
      <p:ext uri="{BB962C8B-B14F-4D97-AF65-F5344CB8AC3E}">
        <p14:creationId xmlns:p14="http://schemas.microsoft.com/office/powerpoint/2010/main" val="12788332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65372E00-7179-2744-8AF3-E322D7F60FC4}" type="slidenum">
              <a:rPr lang="en-US"/>
              <a:pPr/>
              <a:t>10</a:t>
            </a:fld>
            <a:endParaRPr lang="en-US"/>
          </a:p>
        </p:txBody>
      </p:sp>
      <p:sp>
        <p:nvSpPr>
          <p:cNvPr id="442370" name="Rectangle 2"/>
          <p:cNvSpPr>
            <a:spLocks noGrp="1" noChangeArrowheads="1"/>
          </p:cNvSpPr>
          <p:nvPr>
            <p:ph type="title"/>
          </p:nvPr>
        </p:nvSpPr>
        <p:spPr>
          <a:xfrm>
            <a:off x="1447800" y="1143000"/>
            <a:ext cx="7239000" cy="533400"/>
          </a:xfrm>
        </p:spPr>
        <p:txBody>
          <a:bodyPr/>
          <a:lstStyle/>
          <a:p>
            <a:r>
              <a:rPr lang="en-US"/>
              <a:t>Exercise</a:t>
            </a:r>
          </a:p>
        </p:txBody>
      </p:sp>
      <p:sp>
        <p:nvSpPr>
          <p:cNvPr id="442371" name="Rectangle 3"/>
          <p:cNvSpPr>
            <a:spLocks noGrp="1" noChangeArrowheads="1"/>
          </p:cNvSpPr>
          <p:nvPr>
            <p:ph type="body" sz="half" idx="1"/>
          </p:nvPr>
        </p:nvSpPr>
        <p:spPr>
          <a:xfrm>
            <a:off x="457200" y="2133600"/>
            <a:ext cx="7848600" cy="3013075"/>
          </a:xfrm>
        </p:spPr>
        <p:txBody>
          <a:bodyPr/>
          <a:lstStyle/>
          <a:p>
            <a:pPr marL="854075" indent="-3175" eaLnBrk="0" hangingPunct="0">
              <a:spcBef>
                <a:spcPct val="0"/>
              </a:spcBef>
              <a:buFontTx/>
              <a:buNone/>
            </a:pPr>
            <a:r>
              <a:rPr lang="en-US"/>
              <a:t>The vapor pressure over a beaker of hot water is measured as 656 torr. What is this pressure in </a:t>
            </a:r>
            <a:r>
              <a:rPr lang="en-US">
                <a:solidFill>
                  <a:srgbClr val="0000FF"/>
                </a:solidFill>
              </a:rPr>
              <a:t>atmospheres</a:t>
            </a:r>
            <a:r>
              <a:rPr lang="en-US"/>
              <a:t>?</a:t>
            </a:r>
          </a:p>
          <a:p>
            <a:pPr marL="854075" indent="-3175" eaLnBrk="0" hangingPunct="0">
              <a:spcBef>
                <a:spcPct val="0"/>
              </a:spcBef>
            </a:pPr>
            <a:endParaRPr lang="en-US"/>
          </a:p>
          <a:p>
            <a:pPr marL="1425575" lvl="1" indent="-457200" eaLnBrk="0" hangingPunct="0">
              <a:spcBef>
                <a:spcPct val="0"/>
              </a:spcBef>
              <a:buFontTx/>
              <a:buNone/>
            </a:pPr>
            <a:r>
              <a:rPr lang="en-US"/>
              <a:t>a)	1.16  atm</a:t>
            </a:r>
          </a:p>
          <a:p>
            <a:pPr marL="1425575" lvl="1" indent="-457200" eaLnBrk="0" hangingPunct="0">
              <a:spcBef>
                <a:spcPct val="0"/>
              </a:spcBef>
              <a:buFontTx/>
              <a:buNone/>
            </a:pPr>
            <a:r>
              <a:rPr lang="en-US"/>
              <a:t>b)	0.863 atm</a:t>
            </a:r>
          </a:p>
          <a:p>
            <a:pPr marL="1425575" lvl="1" indent="-457200" eaLnBrk="0" hangingPunct="0">
              <a:spcBef>
                <a:spcPct val="0"/>
              </a:spcBef>
              <a:buFontTx/>
              <a:buNone/>
            </a:pPr>
            <a:r>
              <a:rPr lang="en-US"/>
              <a:t>c)	0.756 atm</a:t>
            </a:r>
          </a:p>
          <a:p>
            <a:pPr marL="1425575" lvl="1" indent="-457200" eaLnBrk="0" hangingPunct="0">
              <a:spcBef>
                <a:spcPct val="0"/>
              </a:spcBef>
              <a:buFontTx/>
              <a:buNone/>
            </a:pPr>
            <a:r>
              <a:rPr lang="en-US"/>
              <a:t>d)	0.500 atm</a:t>
            </a:r>
          </a:p>
        </p:txBody>
      </p:sp>
      <p:pic>
        <p:nvPicPr>
          <p:cNvPr id="442372"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42373" name="Rectangle 5"/>
          <p:cNvSpPr>
            <a:spLocks noChangeArrowheads="1"/>
          </p:cNvSpPr>
          <p:nvPr/>
        </p:nvSpPr>
        <p:spPr bwMode="auto">
          <a:xfrm>
            <a:off x="1371600" y="3962400"/>
            <a:ext cx="20574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442374" name="Object 6"/>
          <p:cNvGraphicFramePr>
            <a:graphicFrameLocks noGrp="1" noChangeAspect="1"/>
          </p:cNvGraphicFramePr>
          <p:nvPr>
            <p:ph sz="half" idx="2"/>
          </p:nvPr>
        </p:nvGraphicFramePr>
        <p:xfrm>
          <a:off x="2514600" y="5334000"/>
          <a:ext cx="4038600" cy="636588"/>
        </p:xfrm>
        <a:graphic>
          <a:graphicData uri="http://schemas.openxmlformats.org/presentationml/2006/ole">
            <mc:AlternateContent xmlns:mc="http://schemas.openxmlformats.org/markup-compatibility/2006">
              <mc:Choice xmlns:v="urn:schemas-microsoft-com:vml" Requires="v">
                <p:oleObj spid="_x0000_s3085" name="Equation" r:id="rId5" imgW="4673996" imgH="736997" progId="Equation.3">
                  <p:embed/>
                </p:oleObj>
              </mc:Choice>
              <mc:Fallback>
                <p:oleObj name="Equation" r:id="rId5" imgW="4673996" imgH="73699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0"/>
                        <a:ext cx="4038600" cy="63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740260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5" name="Rectangle 3"/>
          <p:cNvSpPr>
            <a:spLocks noGrp="1" noChangeArrowheads="1"/>
          </p:cNvSpPr>
          <p:nvPr>
            <p:ph type="title"/>
          </p:nvPr>
        </p:nvSpPr>
        <p:spPr/>
        <p:txBody>
          <a:bodyPr/>
          <a:lstStyle/>
          <a:p>
            <a:r>
              <a:rPr lang="en-US" dirty="0" smtClean="0"/>
              <a:t>Robert </a:t>
            </a:r>
            <a:r>
              <a:rPr lang="en-US" dirty="0"/>
              <a:t>Boyle</a:t>
            </a:r>
            <a:r>
              <a:rPr lang="ja-JP" altLang="en-US" dirty="0">
                <a:latin typeface="Arial"/>
              </a:rPr>
              <a:t>’</a:t>
            </a:r>
            <a:r>
              <a:rPr lang="en-US" dirty="0"/>
              <a:t>s Experiment</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3406D617-6439-9244-931D-767938F4D932}" type="slidenum">
              <a:rPr lang="en-US"/>
              <a:pPr/>
              <a:t>11</a:t>
            </a:fld>
            <a:endParaRPr lang="en-US"/>
          </a:p>
        </p:txBody>
      </p:sp>
      <p:sp>
        <p:nvSpPr>
          <p:cNvPr id="192516"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92517"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3p304_f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440" y="1140969"/>
            <a:ext cx="3104442" cy="5364818"/>
          </a:xfrm>
          <a:prstGeom prst="rect">
            <a:avLst/>
          </a:prstGeom>
        </p:spPr>
      </p:pic>
    </p:spTree>
    <p:extLst>
      <p:ext uri="{BB962C8B-B14F-4D97-AF65-F5344CB8AC3E}">
        <p14:creationId xmlns:p14="http://schemas.microsoft.com/office/powerpoint/2010/main" val="1194601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9" name="Rectangle 3"/>
          <p:cNvSpPr>
            <a:spLocks noGrp="1" noChangeArrowheads="1"/>
          </p:cNvSpPr>
          <p:nvPr>
            <p:ph type="title"/>
          </p:nvPr>
        </p:nvSpPr>
        <p:spPr/>
        <p:txBody>
          <a:bodyPr/>
          <a:lstStyle/>
          <a:p>
            <a:r>
              <a:rPr lang="en-US" dirty="0" smtClean="0"/>
              <a:t>A </a:t>
            </a:r>
            <a:r>
              <a:rPr lang="en-US" dirty="0"/>
              <a:t>Sample of Boyle</a:t>
            </a:r>
            <a:r>
              <a:rPr lang="ja-JP" altLang="en-US" dirty="0">
                <a:latin typeface="Arial"/>
              </a:rPr>
              <a:t>’</a:t>
            </a:r>
            <a:r>
              <a:rPr lang="en-US" dirty="0"/>
              <a:t>s Observations</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E775CE67-F234-7A4C-91B4-F702CA1C6CA3}" type="slidenum">
              <a:rPr lang="en-US"/>
              <a:pPr/>
              <a:t>12</a:t>
            </a:fld>
            <a:endParaRPr lang="en-US"/>
          </a:p>
        </p:txBody>
      </p:sp>
      <p:sp>
        <p:nvSpPr>
          <p:cNvPr id="352260"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2261"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3p304_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28" y="1912472"/>
            <a:ext cx="7792746" cy="4550962"/>
          </a:xfrm>
          <a:prstGeom prst="rect">
            <a:avLst/>
          </a:prstGeom>
        </p:spPr>
      </p:pic>
    </p:spTree>
    <p:extLst>
      <p:ext uri="{BB962C8B-B14F-4D97-AF65-F5344CB8AC3E}">
        <p14:creationId xmlns:p14="http://schemas.microsoft.com/office/powerpoint/2010/main" val="924496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7" name="Rectangle 3"/>
          <p:cNvSpPr>
            <a:spLocks noGrp="1" noChangeArrowheads="1"/>
          </p:cNvSpPr>
          <p:nvPr>
            <p:ph type="title"/>
          </p:nvPr>
        </p:nvSpPr>
        <p:spPr/>
        <p:txBody>
          <a:bodyPr/>
          <a:lstStyle/>
          <a:p>
            <a:r>
              <a:rPr lang="en-US" dirty="0" smtClean="0"/>
              <a:t>Graphing </a:t>
            </a:r>
            <a:r>
              <a:rPr lang="en-US" dirty="0"/>
              <a:t>Boyle</a:t>
            </a:r>
            <a:r>
              <a:rPr lang="ja-JP" altLang="en-US" dirty="0">
                <a:latin typeface="Arial"/>
              </a:rPr>
              <a:t>’</a:t>
            </a:r>
            <a:r>
              <a:rPr lang="en-US" dirty="0"/>
              <a:t>s Results</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059A5D52-4B6E-504A-A2CC-E2D16EFBEC72}" type="slidenum">
              <a:rPr lang="en-US"/>
              <a:pPr/>
              <a:t>13</a:t>
            </a:fld>
            <a:endParaRPr lang="en-US"/>
          </a:p>
        </p:txBody>
      </p:sp>
      <p:sp>
        <p:nvSpPr>
          <p:cNvPr id="354308"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4309"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3p305_f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060" y="1801253"/>
            <a:ext cx="5573057" cy="4785397"/>
          </a:xfrm>
          <a:prstGeom prst="rect">
            <a:avLst/>
          </a:prstGeom>
        </p:spPr>
      </p:pic>
    </p:spTree>
    <p:extLst>
      <p:ext uri="{BB962C8B-B14F-4D97-AF65-F5344CB8AC3E}">
        <p14:creationId xmlns:p14="http://schemas.microsoft.com/office/powerpoint/2010/main" val="18432912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p:txBody>
          <a:bodyPr/>
          <a:lstStyle/>
          <a:p>
            <a:r>
              <a:rPr lang="en-US" dirty="0" smtClean="0"/>
              <a:t>Boyle</a:t>
            </a:r>
            <a:r>
              <a:rPr lang="ja-JP" altLang="en-US" dirty="0" smtClean="0">
                <a:latin typeface="Arial"/>
              </a:rPr>
              <a:t>’</a:t>
            </a:r>
            <a:r>
              <a:rPr lang="en-US" dirty="0" smtClean="0"/>
              <a:t>s </a:t>
            </a:r>
            <a:r>
              <a:rPr lang="en-US" dirty="0"/>
              <a:t>Law</a:t>
            </a:r>
          </a:p>
        </p:txBody>
      </p:sp>
      <p:sp>
        <p:nvSpPr>
          <p:cNvPr id="350210" name="Rectangle 2"/>
          <p:cNvSpPr>
            <a:spLocks noGrp="1" noChangeArrowheads="1"/>
          </p:cNvSpPr>
          <p:nvPr>
            <p:ph idx="1"/>
          </p:nvPr>
        </p:nvSpPr>
        <p:spPr>
          <a:xfrm>
            <a:off x="533400" y="1676400"/>
            <a:ext cx="7543800" cy="2867025"/>
          </a:xfrm>
        </p:spPr>
        <p:txBody>
          <a:bodyPr/>
          <a:lstStyle/>
          <a:p>
            <a:pPr marL="533400" indent="-533400"/>
            <a:r>
              <a:rPr lang="en-US"/>
              <a:t>Pressure and volume are inversely related (constant </a:t>
            </a:r>
            <a:r>
              <a:rPr lang="en-US" i="1"/>
              <a:t>T</a:t>
            </a:r>
            <a:r>
              <a:rPr lang="en-US"/>
              <a:t>, temperature, and </a:t>
            </a:r>
            <a:r>
              <a:rPr lang="en-US" i="1"/>
              <a:t>n</a:t>
            </a:r>
            <a:r>
              <a:rPr lang="en-US"/>
              <a:t>, # of moles of gas).</a:t>
            </a:r>
          </a:p>
          <a:p>
            <a:pPr marL="533400" indent="-533400"/>
            <a:r>
              <a:rPr lang="en-US" i="1"/>
              <a:t>PV = k </a:t>
            </a:r>
            <a:r>
              <a:rPr lang="en-US"/>
              <a:t>(</a:t>
            </a:r>
            <a:r>
              <a:rPr lang="en-US" i="1"/>
              <a:t>k</a:t>
            </a:r>
            <a:r>
              <a:rPr lang="en-US"/>
              <a:t> is a constant for a given sample of air at a specific temperature)</a:t>
            </a:r>
          </a:p>
          <a:p>
            <a:pPr marL="533400" indent="-533400"/>
            <a:endParaRPr lang="en-US"/>
          </a:p>
          <a:p>
            <a:pPr marL="533400" indent="-533400"/>
            <a:endParaRPr lang="en-US">
              <a:solidFill>
                <a:srgbClr val="FF0000"/>
              </a:solidFill>
            </a:endParaRPr>
          </a:p>
        </p:txBody>
      </p:sp>
      <p:sp>
        <p:nvSpPr>
          <p:cNvPr id="8" name="Footer Placeholder 3"/>
          <p:cNvSpPr>
            <a:spLocks noGrp="1"/>
          </p:cNvSpPr>
          <p:nvPr>
            <p:ph type="ftr" sz="quarter" idx="10"/>
          </p:nvPr>
        </p:nvSpPr>
        <p:spPr/>
        <p:txBody>
          <a:bodyPr/>
          <a:lstStyle/>
          <a:p>
            <a:r>
              <a:rPr lang="en-US"/>
              <a:t>Copyright © Cengage Learning. All rights reserved</a:t>
            </a:r>
          </a:p>
        </p:txBody>
      </p:sp>
      <p:sp>
        <p:nvSpPr>
          <p:cNvPr id="9" name="Slide Number Placeholder 4"/>
          <p:cNvSpPr>
            <a:spLocks noGrp="1"/>
          </p:cNvSpPr>
          <p:nvPr>
            <p:ph type="sldNum" sz="quarter" idx="11"/>
          </p:nvPr>
        </p:nvSpPr>
        <p:spPr/>
        <p:txBody>
          <a:bodyPr/>
          <a:lstStyle/>
          <a:p>
            <a:fld id="{0317CF59-E9CA-DE46-B70E-F7BCAA033E7A}" type="slidenum">
              <a:rPr lang="en-US"/>
              <a:pPr/>
              <a:t>14</a:t>
            </a:fld>
            <a:endParaRPr lang="en-US"/>
          </a:p>
        </p:txBody>
      </p:sp>
      <p:sp>
        <p:nvSpPr>
          <p:cNvPr id="350212"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50213"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50214" name="Object 6"/>
          <p:cNvGraphicFramePr>
            <a:graphicFrameLocks noChangeAspect="1"/>
          </p:cNvGraphicFramePr>
          <p:nvPr>
            <p:extLst>
              <p:ext uri="{D42A27DB-BD31-4B8C-83A1-F6EECF244321}">
                <p14:modId xmlns:p14="http://schemas.microsoft.com/office/powerpoint/2010/main" val="67705977"/>
              </p:ext>
            </p:extLst>
          </p:nvPr>
        </p:nvGraphicFramePr>
        <p:xfrm>
          <a:off x="1143000" y="4648200"/>
          <a:ext cx="2333625" cy="409575"/>
        </p:xfrm>
        <a:graphic>
          <a:graphicData uri="http://schemas.openxmlformats.org/presentationml/2006/ole">
            <mc:AlternateContent xmlns:mc="http://schemas.openxmlformats.org/markup-compatibility/2006">
              <mc:Choice xmlns:v="urn:schemas-microsoft-com:vml" Requires="v">
                <p:oleObj spid="_x0000_s4109" name="Equation" r:id="rId4" imgW="2337196" imgH="406797" progId="Equation.BREE4">
                  <p:embed/>
                </p:oleObj>
              </mc:Choice>
              <mc:Fallback>
                <p:oleObj name="Equation" r:id="rId4" imgW="2337196" imgH="4067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648200"/>
                        <a:ext cx="23336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descr="13p305_f0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3312" y="3810000"/>
            <a:ext cx="4936575" cy="2590058"/>
          </a:xfrm>
          <a:prstGeom prst="rect">
            <a:avLst/>
          </a:prstGeom>
        </p:spPr>
      </p:pic>
    </p:spTree>
    <p:extLst>
      <p:ext uri="{BB962C8B-B14F-4D97-AF65-F5344CB8AC3E}">
        <p14:creationId xmlns:p14="http://schemas.microsoft.com/office/powerpoint/2010/main" val="1972890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524000" y="1143000"/>
            <a:ext cx="7086600" cy="533400"/>
          </a:xfrm>
        </p:spPr>
        <p:txBody>
          <a:bodyPr/>
          <a:lstStyle/>
          <a:p>
            <a:r>
              <a:rPr lang="en-US"/>
              <a:t>Exercise</a:t>
            </a:r>
          </a:p>
        </p:txBody>
      </p:sp>
      <p:sp>
        <p:nvSpPr>
          <p:cNvPr id="196611" name="Rectangle 3"/>
          <p:cNvSpPr>
            <a:spLocks noGrp="1" noChangeArrowheads="1"/>
          </p:cNvSpPr>
          <p:nvPr>
            <p:ph idx="1"/>
          </p:nvPr>
        </p:nvSpPr>
        <p:spPr>
          <a:xfrm>
            <a:off x="381000" y="2133600"/>
            <a:ext cx="8001000" cy="4052888"/>
          </a:xfrm>
        </p:spPr>
        <p:txBody>
          <a:bodyPr/>
          <a:lstStyle/>
          <a:p>
            <a:pPr marL="854075" indent="-3175">
              <a:buFontTx/>
              <a:buNone/>
            </a:pPr>
            <a:r>
              <a:rPr lang="en-US" sz="2800" dirty="0"/>
              <a:t>	</a:t>
            </a:r>
            <a:r>
              <a:rPr lang="es-ES_tradnl" sz="2800" dirty="0"/>
              <a:t>A </a:t>
            </a:r>
            <a:r>
              <a:rPr lang="es-ES_tradnl" sz="2800" dirty="0" err="1"/>
              <a:t>sample</a:t>
            </a:r>
            <a:r>
              <a:rPr lang="es-ES_tradnl" sz="2800" dirty="0"/>
              <a:t> of </a:t>
            </a:r>
            <a:r>
              <a:rPr lang="es-ES_tradnl" sz="2800" dirty="0" err="1"/>
              <a:t>helium</a:t>
            </a:r>
            <a:r>
              <a:rPr lang="es-ES_tradnl" sz="2800" dirty="0"/>
              <a:t> gas </a:t>
            </a:r>
            <a:r>
              <a:rPr lang="es-ES_tradnl" sz="2800" dirty="0" err="1"/>
              <a:t>occupies</a:t>
            </a:r>
            <a:r>
              <a:rPr lang="es-ES_tradnl" sz="2800" dirty="0"/>
              <a:t> 12.4 L at 23</a:t>
            </a:r>
            <a:r>
              <a:rPr lang="es-ES_tradnl" sz="2800" dirty="0">
                <a:cs typeface="Arial" charset="0"/>
              </a:rPr>
              <a:t>°C and 0.956 atm.  </a:t>
            </a:r>
            <a:r>
              <a:rPr lang="es-ES_tradnl" sz="2800" dirty="0" err="1">
                <a:cs typeface="Arial" charset="0"/>
              </a:rPr>
              <a:t>What</a:t>
            </a:r>
            <a:r>
              <a:rPr lang="es-ES_tradnl" sz="2800" dirty="0">
                <a:cs typeface="Arial" charset="0"/>
              </a:rPr>
              <a:t> </a:t>
            </a:r>
            <a:r>
              <a:rPr lang="es-ES_tradnl" sz="2800" dirty="0" err="1">
                <a:solidFill>
                  <a:srgbClr val="0000FF"/>
                </a:solidFill>
                <a:cs typeface="Arial" charset="0"/>
              </a:rPr>
              <a:t>volume</a:t>
            </a:r>
            <a:r>
              <a:rPr lang="es-ES_tradnl" sz="2800" dirty="0">
                <a:cs typeface="Arial" charset="0"/>
              </a:rPr>
              <a:t> </a:t>
            </a:r>
            <a:r>
              <a:rPr lang="es-ES_tradnl" sz="2800" dirty="0" err="1">
                <a:cs typeface="Arial" charset="0"/>
              </a:rPr>
              <a:t>will</a:t>
            </a:r>
            <a:r>
              <a:rPr lang="es-ES_tradnl" sz="2800" dirty="0">
                <a:cs typeface="Arial" charset="0"/>
              </a:rPr>
              <a:t> </a:t>
            </a:r>
            <a:r>
              <a:rPr lang="es-ES_tradnl" sz="2800" dirty="0" err="1">
                <a:cs typeface="Arial" charset="0"/>
              </a:rPr>
              <a:t>it</a:t>
            </a:r>
            <a:r>
              <a:rPr lang="es-ES_tradnl" sz="2800" dirty="0">
                <a:cs typeface="Arial" charset="0"/>
              </a:rPr>
              <a:t> </a:t>
            </a:r>
            <a:r>
              <a:rPr lang="es-ES_tradnl" sz="2800" dirty="0" err="1">
                <a:cs typeface="Arial" charset="0"/>
              </a:rPr>
              <a:t>occupy</a:t>
            </a:r>
            <a:r>
              <a:rPr lang="es-ES_tradnl" sz="2800" dirty="0">
                <a:cs typeface="Arial" charset="0"/>
              </a:rPr>
              <a:t> at 1.20 atm </a:t>
            </a:r>
            <a:r>
              <a:rPr lang="es-ES_tradnl" sz="2800" dirty="0" err="1">
                <a:cs typeface="Arial" charset="0"/>
              </a:rPr>
              <a:t>assuming</a:t>
            </a:r>
            <a:r>
              <a:rPr lang="es-ES_tradnl" sz="2800" dirty="0">
                <a:cs typeface="Arial" charset="0"/>
              </a:rPr>
              <a:t> </a:t>
            </a:r>
            <a:r>
              <a:rPr lang="es-ES_tradnl" sz="2800" dirty="0" err="1">
                <a:cs typeface="Arial" charset="0"/>
              </a:rPr>
              <a:t>that</a:t>
            </a:r>
            <a:r>
              <a:rPr lang="es-ES_tradnl" sz="2800" dirty="0">
                <a:cs typeface="Arial" charset="0"/>
              </a:rPr>
              <a:t> </a:t>
            </a:r>
            <a:r>
              <a:rPr lang="es-ES_tradnl" sz="2800" dirty="0" err="1">
                <a:cs typeface="Arial" charset="0"/>
              </a:rPr>
              <a:t>the</a:t>
            </a:r>
            <a:r>
              <a:rPr lang="es-ES_tradnl" sz="2800" dirty="0">
                <a:cs typeface="Arial" charset="0"/>
              </a:rPr>
              <a:t> </a:t>
            </a:r>
            <a:r>
              <a:rPr lang="es-ES_tradnl" sz="2800" dirty="0" err="1">
                <a:cs typeface="Arial" charset="0"/>
              </a:rPr>
              <a:t>temperature</a:t>
            </a:r>
            <a:r>
              <a:rPr lang="es-ES_tradnl" sz="2800" dirty="0">
                <a:cs typeface="Arial" charset="0"/>
              </a:rPr>
              <a:t> </a:t>
            </a:r>
            <a:r>
              <a:rPr lang="es-ES_tradnl" sz="2800" dirty="0" err="1">
                <a:cs typeface="Arial" charset="0"/>
              </a:rPr>
              <a:t>stays</a:t>
            </a:r>
            <a:r>
              <a:rPr lang="es-ES_tradnl" sz="2800" dirty="0">
                <a:cs typeface="Arial" charset="0"/>
              </a:rPr>
              <a:t> </a:t>
            </a:r>
            <a:r>
              <a:rPr lang="es-ES_tradnl" sz="2800" dirty="0" err="1">
                <a:cs typeface="Arial" charset="0"/>
              </a:rPr>
              <a:t>constant</a:t>
            </a:r>
            <a:r>
              <a:rPr lang="es-ES_tradnl" sz="2800" dirty="0"/>
              <a:t>?</a:t>
            </a:r>
            <a:r>
              <a:rPr lang="en-US" dirty="0"/>
              <a:t> </a:t>
            </a:r>
          </a:p>
          <a:p>
            <a:pPr marL="854075" indent="-3175" algn="ctr" eaLnBrk="0" hangingPunct="0">
              <a:spcBef>
                <a:spcPct val="0"/>
              </a:spcBef>
              <a:buFontTx/>
              <a:buNone/>
            </a:pPr>
            <a:endParaRPr lang="en-US" dirty="0">
              <a:solidFill>
                <a:srgbClr val="009900"/>
              </a:solidFill>
            </a:endParaRPr>
          </a:p>
          <a:p>
            <a:pPr marL="854075" indent="-3175" algn="ctr" eaLnBrk="0" hangingPunct="0">
              <a:spcBef>
                <a:spcPct val="0"/>
              </a:spcBef>
              <a:buFontTx/>
              <a:buNone/>
            </a:pPr>
            <a:r>
              <a:rPr lang="en-US" sz="2800" dirty="0">
                <a:solidFill>
                  <a:srgbClr val="009900"/>
                </a:solidFill>
              </a:rPr>
              <a:t>9.88 L</a:t>
            </a:r>
            <a:endParaRPr lang="en-US" sz="2800" dirty="0"/>
          </a:p>
          <a:p>
            <a:pPr marL="854075" indent="-3175" algn="ctr" eaLnBrk="0" hangingPunct="0">
              <a:spcBef>
                <a:spcPct val="0"/>
              </a:spcBef>
              <a:buFontTx/>
              <a:buNone/>
            </a:pPr>
            <a:endParaRPr lang="en-US" dirty="0"/>
          </a:p>
          <a:p>
            <a:pPr marL="854075" indent="-3175" eaLnBrk="0" hangingPunct="0">
              <a:spcBef>
                <a:spcPct val="0"/>
              </a:spcBef>
              <a:buFontTx/>
              <a:buNone/>
            </a:pPr>
            <a:r>
              <a:rPr lang="en-US" dirty="0"/>
              <a:t>					P</a:t>
            </a:r>
            <a:r>
              <a:rPr lang="en-US" baseline="-25000" dirty="0"/>
              <a:t>1</a:t>
            </a:r>
            <a:r>
              <a:rPr lang="en-US" dirty="0"/>
              <a:t>V</a:t>
            </a:r>
            <a:r>
              <a:rPr lang="en-US" baseline="-25000" dirty="0"/>
              <a:t>1</a:t>
            </a:r>
            <a:r>
              <a:rPr lang="en-US" dirty="0"/>
              <a:t> = P</a:t>
            </a:r>
            <a:r>
              <a:rPr lang="en-US" baseline="-25000" dirty="0"/>
              <a:t>2</a:t>
            </a:r>
            <a:r>
              <a:rPr lang="en-US" dirty="0"/>
              <a:t>V</a:t>
            </a:r>
            <a:r>
              <a:rPr lang="en-US" baseline="-25000" dirty="0"/>
              <a:t>2</a:t>
            </a:r>
          </a:p>
          <a:p>
            <a:pPr marL="854075" indent="-3175" eaLnBrk="0" hangingPunct="0">
              <a:spcBef>
                <a:spcPct val="0"/>
              </a:spcBef>
              <a:buFontTx/>
              <a:buNone/>
            </a:pPr>
            <a:r>
              <a:rPr lang="en-US" dirty="0"/>
              <a:t>		        (0.956 </a:t>
            </a:r>
            <a:r>
              <a:rPr lang="en-US" dirty="0" err="1"/>
              <a:t>atm</a:t>
            </a:r>
            <a:r>
              <a:rPr lang="en-US" dirty="0"/>
              <a:t>) (12.4 L) = (1.20 </a:t>
            </a:r>
            <a:r>
              <a:rPr lang="en-US" dirty="0" err="1"/>
              <a:t>atm</a:t>
            </a:r>
            <a:r>
              <a:rPr lang="en-US" dirty="0"/>
              <a:t>) (V</a:t>
            </a:r>
            <a:r>
              <a:rPr lang="en-US" baseline="-25000" dirty="0"/>
              <a:t>2</a:t>
            </a:r>
            <a:r>
              <a:rPr lang="en-US" dirty="0"/>
              <a:t>)</a:t>
            </a:r>
          </a:p>
          <a:p>
            <a:pPr marL="854075" indent="-3175" eaLnBrk="0" hangingPunct="0">
              <a:spcBef>
                <a:spcPct val="0"/>
              </a:spcBef>
              <a:buFontTx/>
              <a:buNone/>
            </a:pPr>
            <a:r>
              <a:rPr lang="en-US" dirty="0"/>
              <a:t>					    V</a:t>
            </a:r>
            <a:r>
              <a:rPr lang="en-US" baseline="-25000" dirty="0"/>
              <a:t>2 </a:t>
            </a:r>
            <a:r>
              <a:rPr lang="en-US" dirty="0"/>
              <a:t>= 9.88 L		</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A462666D-53E0-F241-9F50-0929EF9A28EA}" type="slidenum">
              <a:rPr lang="en-US"/>
              <a:pPr/>
              <a:t>15</a:t>
            </a:fld>
            <a:endParaRPr lang="en-US"/>
          </a:p>
        </p:txBody>
      </p:sp>
      <p:pic>
        <p:nvPicPr>
          <p:cNvPr id="19661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749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13p309_f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930" y="1151965"/>
            <a:ext cx="4755776" cy="5335576"/>
          </a:xfrm>
          <a:prstGeom prst="rect">
            <a:avLst/>
          </a:prstGeom>
        </p:spPr>
      </p:pic>
      <p:sp>
        <p:nvSpPr>
          <p:cNvPr id="356355" name="Rectangle 3"/>
          <p:cNvSpPr>
            <a:spLocks noGrp="1" noChangeArrowheads="1"/>
          </p:cNvSpPr>
          <p:nvPr>
            <p:ph type="title"/>
          </p:nvPr>
        </p:nvSpPr>
        <p:spPr>
          <a:xfrm>
            <a:off x="457200" y="1143000"/>
            <a:ext cx="3886200" cy="1066800"/>
          </a:xfrm>
        </p:spPr>
        <p:txBody>
          <a:bodyPr/>
          <a:lstStyle/>
          <a:p>
            <a:r>
              <a:rPr lang="en-US" dirty="0" smtClean="0"/>
              <a:t>Graphing </a:t>
            </a:r>
            <a:r>
              <a:rPr lang="en-US" dirty="0"/>
              <a:t>Data for Several Gases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9600C624-EB81-A140-A075-008061490BEA}" type="slidenum">
              <a:rPr lang="en-US"/>
              <a:pPr/>
              <a:t>16</a:t>
            </a:fld>
            <a:endParaRPr lang="en-US"/>
          </a:p>
        </p:txBody>
      </p:sp>
    </p:spTree>
    <p:extLst>
      <p:ext uri="{BB962C8B-B14F-4D97-AF65-F5344CB8AC3E}">
        <p14:creationId xmlns:p14="http://schemas.microsoft.com/office/powerpoint/2010/main" val="26542086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9" name="Rectangle 3"/>
          <p:cNvSpPr>
            <a:spLocks noGrp="1" noChangeArrowheads="1"/>
          </p:cNvSpPr>
          <p:nvPr>
            <p:ph type="title"/>
          </p:nvPr>
        </p:nvSpPr>
        <p:spPr/>
        <p:txBody>
          <a:bodyPr/>
          <a:lstStyle/>
          <a:p>
            <a:r>
              <a:rPr lang="en-US" dirty="0" smtClean="0"/>
              <a:t>Graphing </a:t>
            </a:r>
            <a:r>
              <a:rPr lang="en-US" dirty="0"/>
              <a:t>Data for Several Gases</a:t>
            </a:r>
          </a:p>
        </p:txBody>
      </p:sp>
      <p:sp>
        <p:nvSpPr>
          <p:cNvPr id="362498" name="Rectangle 2"/>
          <p:cNvSpPr>
            <a:spLocks noGrp="1" noChangeArrowheads="1"/>
          </p:cNvSpPr>
          <p:nvPr>
            <p:ph idx="1"/>
          </p:nvPr>
        </p:nvSpPr>
        <p:spPr>
          <a:xfrm>
            <a:off x="533400" y="1676400"/>
            <a:ext cx="7543800" cy="1260475"/>
          </a:xfrm>
        </p:spPr>
        <p:txBody>
          <a:bodyPr/>
          <a:lstStyle/>
          <a:p>
            <a:pPr marL="533400" indent="-533400"/>
            <a:r>
              <a:rPr lang="en-US">
                <a:cs typeface="Times New Roman" charset="0"/>
              </a:rPr>
              <a:t>It is easier to write an equation for the relationship if the lines intersect the origin of the graph.</a:t>
            </a:r>
          </a:p>
          <a:p>
            <a:pPr marL="914400" lvl="1" indent="-457200">
              <a:buFont typeface="Wingdings" charset="0"/>
              <a:buChar char="§"/>
            </a:pPr>
            <a:r>
              <a:rPr lang="en-US"/>
              <a:t>Use absolute zero for the temperature.</a:t>
            </a:r>
            <a:endParaRPr lang="en-US">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06978BC3-9990-1B4B-8695-FC9501B6AEBE}" type="slidenum">
              <a:rPr lang="en-US"/>
              <a:pPr/>
              <a:t>17</a:t>
            </a:fld>
            <a:endParaRPr lang="en-US"/>
          </a:p>
        </p:txBody>
      </p:sp>
      <p:pic>
        <p:nvPicPr>
          <p:cNvPr id="2" name="Picture 1" descr="13p309_f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529" y="2883647"/>
            <a:ext cx="4274239" cy="3687244"/>
          </a:xfrm>
          <a:prstGeom prst="rect">
            <a:avLst/>
          </a:prstGeom>
        </p:spPr>
      </p:pic>
    </p:spTree>
    <p:extLst>
      <p:ext uri="{BB962C8B-B14F-4D97-AF65-F5344CB8AC3E}">
        <p14:creationId xmlns:p14="http://schemas.microsoft.com/office/powerpoint/2010/main" val="1499237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0451" name="Rectangle 3"/>
          <p:cNvSpPr>
            <a:spLocks noGrp="1" noChangeArrowheads="1"/>
          </p:cNvSpPr>
          <p:nvPr>
            <p:ph type="title"/>
          </p:nvPr>
        </p:nvSpPr>
        <p:spPr/>
        <p:txBody>
          <a:bodyPr/>
          <a:lstStyle/>
          <a:p>
            <a:r>
              <a:rPr lang="en-US"/>
              <a:t>Charles</a:t>
            </a:r>
            <a:r>
              <a:rPr lang="ja-JP" altLang="en-US">
                <a:latin typeface="Arial"/>
              </a:rPr>
              <a:t>’</a:t>
            </a:r>
            <a:r>
              <a:rPr lang="en-US"/>
              <a:t>s Law</a:t>
            </a:r>
          </a:p>
        </p:txBody>
      </p:sp>
      <p:sp>
        <p:nvSpPr>
          <p:cNvPr id="360450" name="Rectangle 2"/>
          <p:cNvSpPr>
            <a:spLocks noGrp="1" noChangeArrowheads="1"/>
          </p:cNvSpPr>
          <p:nvPr>
            <p:ph idx="1"/>
          </p:nvPr>
        </p:nvSpPr>
        <p:spPr>
          <a:xfrm>
            <a:off x="533400" y="1676400"/>
            <a:ext cx="7543800" cy="2484438"/>
          </a:xfrm>
        </p:spPr>
        <p:txBody>
          <a:bodyPr/>
          <a:lstStyle/>
          <a:p>
            <a:pPr marL="533400" indent="-533400"/>
            <a:r>
              <a:rPr lang="en-US" sz="2800"/>
              <a:t>Volume and Temperature (in Kelvin) are directly related (constant </a:t>
            </a:r>
            <a:r>
              <a:rPr lang="en-US" sz="2800" i="1"/>
              <a:t>P</a:t>
            </a:r>
            <a:r>
              <a:rPr lang="en-US" sz="2800"/>
              <a:t> and </a:t>
            </a:r>
            <a:r>
              <a:rPr lang="en-US" sz="2800" i="1"/>
              <a:t>n</a:t>
            </a:r>
            <a:r>
              <a:rPr lang="en-US" sz="2800"/>
              <a:t>).</a:t>
            </a:r>
          </a:p>
          <a:p>
            <a:pPr marL="533400" indent="-533400"/>
            <a:r>
              <a:rPr lang="en-US" sz="2800" i="1"/>
              <a:t>V=bT </a:t>
            </a:r>
            <a:r>
              <a:rPr lang="en-US" sz="2800"/>
              <a:t>(</a:t>
            </a:r>
            <a:r>
              <a:rPr lang="en-US" sz="2800" i="1"/>
              <a:t>b</a:t>
            </a:r>
            <a:r>
              <a:rPr lang="en-US" sz="2800"/>
              <a:t> is a proportionality constant)</a:t>
            </a:r>
          </a:p>
          <a:p>
            <a:pPr marL="533400" indent="-533400"/>
            <a:r>
              <a:rPr lang="en-US" sz="2800"/>
              <a:t>K = </a:t>
            </a:r>
            <a:r>
              <a:rPr lang="en-US" sz="2800">
                <a:cs typeface="Arial" charset="0"/>
              </a:rPr>
              <a:t>°C + 273</a:t>
            </a:r>
          </a:p>
          <a:p>
            <a:pPr marL="533400" indent="-533400"/>
            <a:r>
              <a:rPr lang="en-US" sz="2800">
                <a:cs typeface="Arial" charset="0"/>
              </a:rPr>
              <a:t>0 K is called absolute zero.</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5E3F674D-093F-6646-9834-0BCCDE6E3796}" type="slidenum">
              <a:rPr lang="en-US"/>
              <a:pPr/>
              <a:t>18</a:t>
            </a:fld>
            <a:endParaRPr lang="en-US"/>
          </a:p>
        </p:txBody>
      </p:sp>
      <p:graphicFrame>
        <p:nvGraphicFramePr>
          <p:cNvPr id="360452" name="Object 4"/>
          <p:cNvGraphicFramePr>
            <a:graphicFrameLocks noChangeAspect="1"/>
          </p:cNvGraphicFramePr>
          <p:nvPr/>
        </p:nvGraphicFramePr>
        <p:xfrm>
          <a:off x="3886200" y="4648200"/>
          <a:ext cx="1228725" cy="828675"/>
        </p:xfrm>
        <a:graphic>
          <a:graphicData uri="http://schemas.openxmlformats.org/presentationml/2006/ole">
            <mc:AlternateContent xmlns:mc="http://schemas.openxmlformats.org/markup-compatibility/2006">
              <mc:Choice xmlns:v="urn:schemas-microsoft-com:vml" Requires="v">
                <p:oleObj spid="_x0000_s5133" name="Equation" r:id="rId4" imgW="1232297" imgH="825897" progId="Equation.BREE4">
                  <p:embed/>
                </p:oleObj>
              </mc:Choice>
              <mc:Fallback>
                <p:oleObj name="Equation" r:id="rId4" imgW="1232297" imgH="8258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648200"/>
                        <a:ext cx="122872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959076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1371600" y="1143000"/>
            <a:ext cx="7315200" cy="533400"/>
          </a:xfrm>
        </p:spPr>
        <p:txBody>
          <a:bodyPr/>
          <a:lstStyle/>
          <a:p>
            <a:r>
              <a:rPr lang="en-US"/>
              <a:t>Exercise</a:t>
            </a:r>
          </a:p>
        </p:txBody>
      </p:sp>
      <p:sp>
        <p:nvSpPr>
          <p:cNvPr id="358403" name="Rectangle 3"/>
          <p:cNvSpPr>
            <a:spLocks noGrp="1" noChangeArrowheads="1"/>
          </p:cNvSpPr>
          <p:nvPr>
            <p:ph type="body" sz="half" idx="1"/>
          </p:nvPr>
        </p:nvSpPr>
        <p:spPr>
          <a:xfrm>
            <a:off x="457200" y="2133600"/>
            <a:ext cx="8077200" cy="1990725"/>
          </a:xfrm>
        </p:spPr>
        <p:txBody>
          <a:bodyPr/>
          <a:lstStyle/>
          <a:p>
            <a:pPr marL="854075" indent="-3175">
              <a:buFontTx/>
              <a:buNone/>
            </a:pPr>
            <a:r>
              <a:rPr lang="en-US"/>
              <a:t>	Suppose a balloon containing 1.30 L of air at 24.7°C is placed into a beaker containing liquid nitrogen at –78.5°C. What will the </a:t>
            </a:r>
            <a:r>
              <a:rPr lang="en-US">
                <a:solidFill>
                  <a:srgbClr val="0000FF"/>
                </a:solidFill>
              </a:rPr>
              <a:t>volume</a:t>
            </a:r>
            <a:r>
              <a:rPr lang="en-US"/>
              <a:t> of the sample of air become (at constant pressure)? </a:t>
            </a:r>
          </a:p>
          <a:p>
            <a:pPr marL="854075" indent="-3175">
              <a:buFontTx/>
              <a:buNone/>
            </a:pPr>
            <a:r>
              <a:rPr lang="en-US"/>
              <a:t>			       	        </a:t>
            </a:r>
            <a:r>
              <a:rPr lang="en-US">
                <a:solidFill>
                  <a:srgbClr val="009900"/>
                </a:solidFill>
              </a:rPr>
              <a:t>0.849 L</a:t>
            </a:r>
          </a:p>
        </p:txBody>
      </p:sp>
      <p:graphicFrame>
        <p:nvGraphicFramePr>
          <p:cNvPr id="358405" name="Object 5"/>
          <p:cNvGraphicFramePr>
            <a:graphicFrameLocks noGrp="1" noChangeAspect="1"/>
          </p:cNvGraphicFramePr>
          <p:nvPr>
            <p:ph sz="quarter" idx="2"/>
          </p:nvPr>
        </p:nvGraphicFramePr>
        <p:xfrm>
          <a:off x="3810000" y="4267200"/>
          <a:ext cx="1333500" cy="825500"/>
        </p:xfrm>
        <a:graphic>
          <a:graphicData uri="http://schemas.openxmlformats.org/presentationml/2006/ole">
            <mc:AlternateContent xmlns:mc="http://schemas.openxmlformats.org/markup-compatibility/2006">
              <mc:Choice xmlns:v="urn:schemas-microsoft-com:vml" Requires="v">
                <p:oleObj spid="_x0000_s6166" name="Equation" r:id="rId4" imgW="1333896" imgH="825897" progId="Equation.DSMT4">
                  <p:embed/>
                </p:oleObj>
              </mc:Choice>
              <mc:Fallback>
                <p:oleObj name="Equation" r:id="rId4" imgW="1333896" imgH="82589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267200"/>
                        <a:ext cx="13335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58407" name="Object 7"/>
          <p:cNvGraphicFramePr>
            <a:graphicFrameLocks noGrp="1" noChangeAspect="1"/>
          </p:cNvGraphicFramePr>
          <p:nvPr>
            <p:ph sz="quarter" idx="3"/>
          </p:nvPr>
        </p:nvGraphicFramePr>
        <p:xfrm>
          <a:off x="2667000" y="5257800"/>
          <a:ext cx="3752850" cy="938213"/>
        </p:xfrm>
        <a:graphic>
          <a:graphicData uri="http://schemas.openxmlformats.org/presentationml/2006/ole">
            <mc:AlternateContent xmlns:mc="http://schemas.openxmlformats.org/markup-compatibility/2006">
              <mc:Choice xmlns:v="urn:schemas-microsoft-com:vml" Requires="v">
                <p:oleObj spid="_x0000_s6167" name="Equation" r:id="rId6" imgW="5080396" imgH="1270396" progId="Equation.3">
                  <p:embed/>
                </p:oleObj>
              </mc:Choice>
              <mc:Fallback>
                <p:oleObj name="Equation" r:id="rId6" imgW="5080396" imgH="127039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257800"/>
                        <a:ext cx="375285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5"/>
          <p:cNvSpPr>
            <a:spLocks noGrp="1"/>
          </p:cNvSpPr>
          <p:nvPr>
            <p:ph type="ftr" sz="quarter" idx="10"/>
          </p:nvPr>
        </p:nvSpPr>
        <p:spPr/>
        <p:txBody>
          <a:bodyPr/>
          <a:lstStyle/>
          <a:p>
            <a:r>
              <a:rPr lang="en-US"/>
              <a:t>Copyright © Cengage Learning. All rights reserved</a:t>
            </a:r>
          </a:p>
        </p:txBody>
      </p:sp>
      <p:sp>
        <p:nvSpPr>
          <p:cNvPr id="8" name="Slide Number Placeholder 6"/>
          <p:cNvSpPr>
            <a:spLocks noGrp="1"/>
          </p:cNvSpPr>
          <p:nvPr>
            <p:ph type="sldNum" sz="quarter" idx="11"/>
          </p:nvPr>
        </p:nvSpPr>
        <p:spPr/>
        <p:txBody>
          <a:bodyPr/>
          <a:lstStyle/>
          <a:p>
            <a:fld id="{25C9910E-6B85-204D-AFAE-F85A2B4EBC07}" type="slidenum">
              <a:rPr lang="en-US"/>
              <a:pPr/>
              <a:t>19</a:t>
            </a:fld>
            <a:endParaRPr lang="en-US"/>
          </a:p>
        </p:txBody>
      </p:sp>
      <p:pic>
        <p:nvPicPr>
          <p:cNvPr id="358404" name="Picture 4" descr="MMj01892510000[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874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bwMode="auto">
          <a:xfrm>
            <a:off x="457200" y="1189038"/>
            <a:ext cx="8229600" cy="563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r>
              <a:rPr lang="en-US"/>
              <a:t>Why study gases?</a:t>
            </a:r>
          </a:p>
        </p:txBody>
      </p:sp>
      <p:sp>
        <p:nvSpPr>
          <p:cNvPr id="333827" name="Rectangle 3"/>
          <p:cNvSpPr>
            <a:spLocks noGrp="1" noChangeArrowheads="1"/>
          </p:cNvSpPr>
          <p:nvPr>
            <p:ph idx="1"/>
          </p:nvPr>
        </p:nvSpPr>
        <p:spPr>
          <a:xfrm>
            <a:off x="457200" y="2057400"/>
            <a:ext cx="8229600" cy="1333500"/>
          </a:xfrm>
        </p:spPr>
        <p:txBody>
          <a:bodyPr/>
          <a:lstStyle/>
          <a:p>
            <a:r>
              <a:rPr lang="en-US"/>
              <a:t>An understanding of real world phenomena.</a:t>
            </a:r>
          </a:p>
          <a:p>
            <a:r>
              <a:rPr lang="en-US"/>
              <a:t>An understanding of how science </a:t>
            </a:r>
            <a:r>
              <a:rPr lang="ja-JP" altLang="en-US">
                <a:latin typeface="Arial"/>
              </a:rPr>
              <a:t>“</a:t>
            </a:r>
            <a:r>
              <a:rPr lang="en-US"/>
              <a:t>works.</a:t>
            </a:r>
            <a:r>
              <a:rPr lang="ja-JP" altLang="en-US">
                <a:latin typeface="Arial"/>
              </a:rPr>
              <a:t>”</a:t>
            </a:r>
            <a:endParaRPr lang="en-US"/>
          </a:p>
          <a:p>
            <a:endParaRPr lang="en-US"/>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AB438E75-8E5C-5345-9ED6-78737D7340A6}" type="slidenum">
              <a:rPr lang="en-US"/>
              <a:pPr/>
              <a:t>2</a:t>
            </a:fld>
            <a:endParaRPr lang="en-US"/>
          </a:p>
        </p:txBody>
      </p:sp>
    </p:spTree>
    <p:extLst>
      <p:ext uri="{BB962C8B-B14F-4D97-AF65-F5344CB8AC3E}">
        <p14:creationId xmlns:p14="http://schemas.microsoft.com/office/powerpoint/2010/main" val="40860072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7" name="Rectangle 3"/>
          <p:cNvSpPr>
            <a:spLocks noGrp="1" noChangeArrowheads="1"/>
          </p:cNvSpPr>
          <p:nvPr>
            <p:ph type="title"/>
          </p:nvPr>
        </p:nvSpPr>
        <p:spPr/>
        <p:txBody>
          <a:bodyPr/>
          <a:lstStyle/>
          <a:p>
            <a:r>
              <a:rPr lang="en-US" dirty="0" smtClean="0"/>
              <a:t>The </a:t>
            </a:r>
            <a:r>
              <a:rPr lang="en-US" dirty="0"/>
              <a:t>Relationship Between Volume and Moles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B113B515-EB00-524D-B170-9028C4744322}" type="slidenum">
              <a:rPr lang="en-US"/>
              <a:pPr/>
              <a:t>20</a:t>
            </a:fld>
            <a:endParaRPr lang="en-US"/>
          </a:p>
        </p:txBody>
      </p:sp>
      <p:pic>
        <p:nvPicPr>
          <p:cNvPr id="2" name="Picture 1" descr="13p314_f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197603"/>
            <a:ext cx="8312727" cy="3613265"/>
          </a:xfrm>
          <a:prstGeom prst="rect">
            <a:avLst/>
          </a:prstGeom>
        </p:spPr>
      </p:pic>
    </p:spTree>
    <p:extLst>
      <p:ext uri="{BB962C8B-B14F-4D97-AF65-F5344CB8AC3E}">
        <p14:creationId xmlns:p14="http://schemas.microsoft.com/office/powerpoint/2010/main" val="2845451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3" name="Rectangle 3"/>
          <p:cNvSpPr>
            <a:spLocks noGrp="1" noChangeArrowheads="1"/>
          </p:cNvSpPr>
          <p:nvPr>
            <p:ph type="title"/>
          </p:nvPr>
        </p:nvSpPr>
        <p:spPr/>
        <p:txBody>
          <a:bodyPr/>
          <a:lstStyle/>
          <a:p>
            <a:r>
              <a:rPr lang="en-US" dirty="0" smtClean="0"/>
              <a:t>Avogadro</a:t>
            </a:r>
            <a:r>
              <a:rPr lang="en-US" dirty="0" smtClean="0">
                <a:latin typeface="Arial"/>
              </a:rPr>
              <a:t>’</a:t>
            </a:r>
            <a:r>
              <a:rPr lang="en-US" dirty="0" smtClean="0"/>
              <a:t>s </a:t>
            </a:r>
            <a:r>
              <a:rPr lang="en-US" dirty="0"/>
              <a:t>Law</a:t>
            </a:r>
          </a:p>
        </p:txBody>
      </p:sp>
      <p:sp>
        <p:nvSpPr>
          <p:cNvPr id="368642" name="Rectangle 2"/>
          <p:cNvSpPr>
            <a:spLocks noGrp="1" noChangeArrowheads="1"/>
          </p:cNvSpPr>
          <p:nvPr>
            <p:ph idx="1"/>
          </p:nvPr>
        </p:nvSpPr>
        <p:spPr>
          <a:xfrm>
            <a:off x="533400" y="1676400"/>
            <a:ext cx="7543800" cy="1458913"/>
          </a:xfrm>
        </p:spPr>
        <p:txBody>
          <a:bodyPr/>
          <a:lstStyle/>
          <a:p>
            <a:pPr marL="533400" indent="-533400"/>
            <a:r>
              <a:rPr lang="en-US" sz="2800"/>
              <a:t>Volume and number of moles are directly related (constant </a:t>
            </a:r>
            <a:r>
              <a:rPr lang="en-US" sz="2800" i="1"/>
              <a:t>T</a:t>
            </a:r>
            <a:r>
              <a:rPr lang="en-US" sz="2800"/>
              <a:t> and </a:t>
            </a:r>
            <a:r>
              <a:rPr lang="en-US" sz="2800" i="1"/>
              <a:t>P</a:t>
            </a:r>
            <a:r>
              <a:rPr lang="en-US" sz="2800"/>
              <a:t>).</a:t>
            </a:r>
          </a:p>
          <a:p>
            <a:pPr marL="533400" indent="-533400"/>
            <a:r>
              <a:rPr lang="en-US" sz="2800" i="1"/>
              <a:t>V = an </a:t>
            </a:r>
            <a:r>
              <a:rPr lang="en-US" sz="2800"/>
              <a:t>(</a:t>
            </a:r>
            <a:r>
              <a:rPr lang="en-US" sz="2800" i="1"/>
              <a:t>a</a:t>
            </a:r>
            <a:r>
              <a:rPr lang="en-US" sz="2800"/>
              <a:t> is a proportionality constant)</a:t>
            </a:r>
            <a:endParaRPr lang="en-US" sz="2800" i="1"/>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18C69D02-3508-E84B-8FDF-341542278A2A}" type="slidenum">
              <a:rPr lang="en-US"/>
              <a:pPr/>
              <a:t>21</a:t>
            </a:fld>
            <a:endParaRPr lang="en-US"/>
          </a:p>
        </p:txBody>
      </p:sp>
      <p:graphicFrame>
        <p:nvGraphicFramePr>
          <p:cNvPr id="368644" name="Object 4"/>
          <p:cNvGraphicFramePr>
            <a:graphicFrameLocks noChangeAspect="1"/>
          </p:cNvGraphicFramePr>
          <p:nvPr/>
        </p:nvGraphicFramePr>
        <p:xfrm>
          <a:off x="4000500" y="3822700"/>
          <a:ext cx="1152525" cy="803275"/>
        </p:xfrm>
        <a:graphic>
          <a:graphicData uri="http://schemas.openxmlformats.org/presentationml/2006/ole">
            <mc:AlternateContent xmlns:mc="http://schemas.openxmlformats.org/markup-compatibility/2006">
              <mc:Choice xmlns:v="urn:schemas-microsoft-com:vml" Requires="v">
                <p:oleObj spid="_x0000_s7181" name="Equation" r:id="rId4" imgW="1156097" imgH="800497" progId="Equation.BREE4">
                  <p:embed/>
                </p:oleObj>
              </mc:Choice>
              <mc:Fallback>
                <p:oleObj name="Equation" r:id="rId4" imgW="1156097" imgH="8004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0" y="3822700"/>
                        <a:ext cx="1152525"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78730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447800" y="1143000"/>
            <a:ext cx="7239000" cy="533400"/>
          </a:xfrm>
        </p:spPr>
        <p:txBody>
          <a:bodyPr/>
          <a:lstStyle/>
          <a:p>
            <a:r>
              <a:rPr lang="en-US"/>
              <a:t>Exercise</a:t>
            </a:r>
          </a:p>
        </p:txBody>
      </p:sp>
      <p:sp>
        <p:nvSpPr>
          <p:cNvPr id="366595" name="Rectangle 3"/>
          <p:cNvSpPr>
            <a:spLocks noGrp="1" noChangeArrowheads="1"/>
          </p:cNvSpPr>
          <p:nvPr>
            <p:ph type="body" sz="half" idx="1"/>
          </p:nvPr>
        </p:nvSpPr>
        <p:spPr>
          <a:xfrm>
            <a:off x="457200" y="2209800"/>
            <a:ext cx="8229600" cy="2063750"/>
          </a:xfrm>
        </p:spPr>
        <p:txBody>
          <a:bodyPr/>
          <a:lstStyle/>
          <a:p>
            <a:pPr marL="854075" indent="-3175">
              <a:buFontTx/>
              <a:buNone/>
            </a:pPr>
            <a:r>
              <a:rPr lang="en-US"/>
              <a:t>	</a:t>
            </a:r>
            <a:r>
              <a:rPr lang="es-ES_tradnl"/>
              <a:t>If 2.45 mol of argon gas occupies a volume of 89.0 L, what </a:t>
            </a:r>
            <a:r>
              <a:rPr lang="es-ES_tradnl">
                <a:solidFill>
                  <a:srgbClr val="0000FF"/>
                </a:solidFill>
              </a:rPr>
              <a:t>volume</a:t>
            </a:r>
            <a:r>
              <a:rPr lang="es-ES_tradnl"/>
              <a:t> will 2.10 mol of argon occupy under the same conditions of temperature and pressure?</a:t>
            </a:r>
            <a:r>
              <a:rPr lang="en-US"/>
              <a:t> </a:t>
            </a:r>
          </a:p>
          <a:p>
            <a:pPr marL="854075" indent="-3175">
              <a:buFontTx/>
              <a:buNone/>
            </a:pPr>
            <a:r>
              <a:rPr lang="en-US"/>
              <a:t>				        </a:t>
            </a:r>
          </a:p>
          <a:p>
            <a:pPr marL="854075" indent="-3175">
              <a:buFontTx/>
              <a:buNone/>
            </a:pPr>
            <a:r>
              <a:rPr lang="en-US"/>
              <a:t>					</a:t>
            </a:r>
            <a:r>
              <a:rPr lang="en-US">
                <a:solidFill>
                  <a:srgbClr val="009900"/>
                </a:solidFill>
              </a:rPr>
              <a:t>76.3 L</a:t>
            </a:r>
            <a:endParaRPr lang="en-US">
              <a:solidFill>
                <a:srgbClr val="009900"/>
              </a:solidFill>
              <a:sym typeface="Symbol" charset="0"/>
            </a:endParaRPr>
          </a:p>
        </p:txBody>
      </p:sp>
      <p:graphicFrame>
        <p:nvGraphicFramePr>
          <p:cNvPr id="366597" name="Object 5"/>
          <p:cNvGraphicFramePr>
            <a:graphicFrameLocks noGrp="1" noChangeAspect="1"/>
          </p:cNvGraphicFramePr>
          <p:nvPr>
            <p:ph sz="half" idx="2"/>
          </p:nvPr>
        </p:nvGraphicFramePr>
        <p:xfrm>
          <a:off x="3276600" y="4495800"/>
          <a:ext cx="2590800" cy="1873250"/>
        </p:xfrm>
        <a:graphic>
          <a:graphicData uri="http://schemas.openxmlformats.org/presentationml/2006/ole">
            <mc:AlternateContent xmlns:mc="http://schemas.openxmlformats.org/markup-compatibility/2006">
              <mc:Choice xmlns:v="urn:schemas-microsoft-com:vml" Requires="v">
                <p:oleObj spid="_x0000_s8205" name="Equation" r:id="rId4" imgW="2934096" imgH="2121296" progId="Equation.3">
                  <p:embed/>
                </p:oleObj>
              </mc:Choice>
              <mc:Fallback>
                <p:oleObj name="Equation" r:id="rId4" imgW="2934096" imgH="21212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495800"/>
                        <a:ext cx="2590800" cy="187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A78AC557-1F4F-644D-919F-E2B3B08A39BC}" type="slidenum">
              <a:rPr lang="en-US"/>
              <a:pPr/>
              <a:t>22</a:t>
            </a:fld>
            <a:endParaRPr lang="en-US"/>
          </a:p>
        </p:txBody>
      </p:sp>
      <p:pic>
        <p:nvPicPr>
          <p:cNvPr id="366596"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5947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4F527FC-88D8-9F47-8A1C-D26BF06FAB65}" type="slidenum">
              <a:rPr lang="en-US"/>
              <a:pPr/>
              <a:t>23</a:t>
            </a:fld>
            <a:endParaRPr lang="en-US"/>
          </a:p>
        </p:txBody>
      </p:sp>
      <p:sp>
        <p:nvSpPr>
          <p:cNvPr id="370690" name="Rectangle 2"/>
          <p:cNvSpPr>
            <a:spLocks noGrp="1" noChangeArrowheads="1"/>
          </p:cNvSpPr>
          <p:nvPr>
            <p:ph type="body" idx="1"/>
          </p:nvPr>
        </p:nvSpPr>
        <p:spPr>
          <a:xfrm>
            <a:off x="609600" y="1676400"/>
            <a:ext cx="7239000" cy="4972050"/>
          </a:xfrm>
        </p:spPr>
        <p:txBody>
          <a:bodyPr/>
          <a:lstStyle/>
          <a:p>
            <a:pPr marL="533400" indent="-533400"/>
            <a:r>
              <a:rPr lang="en-US" sz="2800"/>
              <a:t>We can bring all of these laws together into one comprehensive law:</a:t>
            </a:r>
          </a:p>
          <a:p>
            <a:pPr marL="1866900" lvl="4" indent="-38100">
              <a:buFont typeface="Wingdings" charset="0"/>
              <a:buChar char="§"/>
            </a:pPr>
            <a:r>
              <a:rPr lang="en-US" sz="2800" i="1"/>
              <a:t>V = bT</a:t>
            </a:r>
            <a:r>
              <a:rPr lang="en-US" sz="2800"/>
              <a:t> (constant </a:t>
            </a:r>
            <a:r>
              <a:rPr lang="en-US" sz="2800" i="1"/>
              <a:t>P</a:t>
            </a:r>
            <a:r>
              <a:rPr lang="en-US" sz="2800"/>
              <a:t> and </a:t>
            </a:r>
            <a:r>
              <a:rPr lang="en-US" sz="2800" i="1"/>
              <a:t>n</a:t>
            </a:r>
            <a:r>
              <a:rPr lang="en-US" sz="2800"/>
              <a:t>)</a:t>
            </a:r>
            <a:endParaRPr lang="en-US" sz="2800" i="1"/>
          </a:p>
          <a:p>
            <a:pPr marL="1866900" lvl="4" indent="-38100">
              <a:buFont typeface="Wingdings" charset="0"/>
              <a:buChar char="§"/>
            </a:pPr>
            <a:r>
              <a:rPr lang="en-US" sz="2800" i="1"/>
              <a:t>V = an </a:t>
            </a:r>
            <a:r>
              <a:rPr lang="en-US" sz="2800"/>
              <a:t>(constant </a:t>
            </a:r>
            <a:r>
              <a:rPr lang="en-US" sz="2800" i="1"/>
              <a:t>T</a:t>
            </a:r>
            <a:r>
              <a:rPr lang="en-US" sz="2800"/>
              <a:t> and </a:t>
            </a:r>
            <a:r>
              <a:rPr lang="en-US" sz="2800" i="1"/>
              <a:t>P</a:t>
            </a:r>
            <a:r>
              <a:rPr lang="en-US" sz="2800"/>
              <a:t>)</a:t>
            </a:r>
            <a:endParaRPr lang="en-US" sz="2800" i="1"/>
          </a:p>
          <a:p>
            <a:pPr marL="1866900" lvl="4" indent="-38100">
              <a:buFont typeface="Wingdings" charset="0"/>
              <a:buChar char="§"/>
            </a:pPr>
            <a:r>
              <a:rPr lang="en-US" sz="2800" i="1"/>
              <a:t>V =      </a:t>
            </a:r>
            <a:r>
              <a:rPr lang="en-US" sz="2800"/>
              <a:t>(constant </a:t>
            </a:r>
            <a:r>
              <a:rPr lang="en-US" sz="2800" i="1"/>
              <a:t>T</a:t>
            </a:r>
            <a:r>
              <a:rPr lang="en-US" sz="2800"/>
              <a:t> and </a:t>
            </a:r>
            <a:r>
              <a:rPr lang="en-US" sz="2800" i="1"/>
              <a:t>n</a:t>
            </a:r>
            <a:r>
              <a:rPr lang="en-US" sz="2800"/>
              <a:t>)</a:t>
            </a:r>
            <a:endParaRPr lang="en-US" sz="2800" i="1"/>
          </a:p>
          <a:p>
            <a:pPr marL="1866900" lvl="4" indent="-38100">
              <a:buFont typeface="Wingdings" charset="0"/>
              <a:buNone/>
            </a:pPr>
            <a:endParaRPr lang="en-US" sz="2800" i="1"/>
          </a:p>
          <a:p>
            <a:pPr marL="1866900" lvl="4" indent="-38100">
              <a:buFont typeface="Wingdings" charset="0"/>
              <a:buNone/>
            </a:pPr>
            <a:r>
              <a:rPr lang="en-US" sz="3600" i="1">
                <a:solidFill>
                  <a:srgbClr val="0000FF"/>
                </a:solidFill>
              </a:rPr>
              <a:t>PV = nRT</a:t>
            </a:r>
          </a:p>
          <a:p>
            <a:pPr marL="1866900" lvl="4" indent="-38100">
              <a:buFontTx/>
              <a:buNone/>
            </a:pPr>
            <a:r>
              <a:rPr lang="en-US" sz="2400"/>
              <a:t>(where R = 0.08206 L</a:t>
            </a:r>
            <a:r>
              <a:rPr lang="en-US" sz="2400">
                <a:cs typeface="Arial" charset="0"/>
              </a:rPr>
              <a:t>·atm/mol·K, the universal gas constant)</a:t>
            </a:r>
          </a:p>
          <a:p>
            <a:pPr marL="1866900" lvl="4" indent="-38100">
              <a:buFont typeface="Wingdings" charset="0"/>
              <a:buNone/>
            </a:pPr>
            <a:endParaRPr lang="en-US" sz="2800" i="1"/>
          </a:p>
        </p:txBody>
      </p:sp>
      <p:graphicFrame>
        <p:nvGraphicFramePr>
          <p:cNvPr id="370691" name="Object 3"/>
          <p:cNvGraphicFramePr>
            <a:graphicFrameLocks noChangeAspect="1"/>
          </p:cNvGraphicFramePr>
          <p:nvPr/>
        </p:nvGraphicFramePr>
        <p:xfrm>
          <a:off x="3429000" y="3657600"/>
          <a:ext cx="279400" cy="727075"/>
        </p:xfrm>
        <a:graphic>
          <a:graphicData uri="http://schemas.openxmlformats.org/presentationml/2006/ole">
            <mc:AlternateContent xmlns:mc="http://schemas.openxmlformats.org/markup-compatibility/2006">
              <mc:Choice xmlns:v="urn:schemas-microsoft-com:vml" Requires="v">
                <p:oleObj spid="_x0000_s9229" name="Equation" r:id="rId4" imgW="279675" imgH="723983" progId="Equation.BREE4">
                  <p:embed/>
                </p:oleObj>
              </mc:Choice>
              <mc:Fallback>
                <p:oleObj name="Equation" r:id="rId4" imgW="279675" imgH="723983"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657600"/>
                        <a:ext cx="279400"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69996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442FAA71-9B7E-1B42-BA6A-F9D50388ECFC}" type="slidenum">
              <a:rPr lang="en-US"/>
              <a:pPr/>
              <a:t>24</a:t>
            </a:fld>
            <a:endParaRPr lang="en-US"/>
          </a:p>
        </p:txBody>
      </p:sp>
      <p:sp>
        <p:nvSpPr>
          <p:cNvPr id="372738" name="Rectangle 2"/>
          <p:cNvSpPr>
            <a:spLocks noGrp="1" noChangeArrowheads="1"/>
          </p:cNvSpPr>
          <p:nvPr>
            <p:ph type="title"/>
          </p:nvPr>
        </p:nvSpPr>
        <p:spPr>
          <a:xfrm>
            <a:off x="1447800" y="1143000"/>
            <a:ext cx="7239000" cy="533400"/>
          </a:xfrm>
        </p:spPr>
        <p:txBody>
          <a:bodyPr/>
          <a:lstStyle/>
          <a:p>
            <a:r>
              <a:rPr lang="en-US"/>
              <a:t>Exercise</a:t>
            </a:r>
          </a:p>
        </p:txBody>
      </p:sp>
      <p:sp>
        <p:nvSpPr>
          <p:cNvPr id="372739" name="Rectangle 3"/>
          <p:cNvSpPr>
            <a:spLocks noGrp="1" noChangeArrowheads="1"/>
          </p:cNvSpPr>
          <p:nvPr>
            <p:ph type="body" sz="half" idx="1"/>
          </p:nvPr>
        </p:nvSpPr>
        <p:spPr>
          <a:xfrm>
            <a:off x="457200" y="2209800"/>
            <a:ext cx="8229600" cy="2063750"/>
          </a:xfrm>
        </p:spPr>
        <p:txBody>
          <a:bodyPr/>
          <a:lstStyle/>
          <a:p>
            <a:pPr marL="854075" indent="-3175">
              <a:buFontTx/>
              <a:buNone/>
            </a:pPr>
            <a:r>
              <a:rPr lang="en-US"/>
              <a:t>	An automobile tire at 23°C with an internal volume of 25.0 L is filled with air to a total pressure of 3.18 atm. Determine the number of </a:t>
            </a:r>
            <a:r>
              <a:rPr lang="en-US">
                <a:solidFill>
                  <a:srgbClr val="0000FF"/>
                </a:solidFill>
              </a:rPr>
              <a:t>moles</a:t>
            </a:r>
            <a:r>
              <a:rPr lang="en-US"/>
              <a:t> of air in the tire.  </a:t>
            </a:r>
          </a:p>
          <a:p>
            <a:pPr marL="854075" indent="-3175">
              <a:buFontTx/>
              <a:buNone/>
            </a:pPr>
            <a:endParaRPr lang="en-US"/>
          </a:p>
          <a:p>
            <a:pPr marL="854075" indent="-3175">
              <a:buFontTx/>
              <a:buNone/>
            </a:pPr>
            <a:r>
              <a:rPr lang="en-US"/>
              <a:t>				       </a:t>
            </a:r>
            <a:r>
              <a:rPr lang="en-US">
                <a:solidFill>
                  <a:srgbClr val="009900"/>
                </a:solidFill>
              </a:rPr>
              <a:t>3.27 mol</a:t>
            </a:r>
          </a:p>
        </p:txBody>
      </p:sp>
      <p:pic>
        <p:nvPicPr>
          <p:cNvPr id="372740"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2741" name="Object 5"/>
          <p:cNvGraphicFramePr>
            <a:graphicFrameLocks noGrp="1" noChangeAspect="1"/>
          </p:cNvGraphicFramePr>
          <p:nvPr>
            <p:ph sz="half" idx="2"/>
          </p:nvPr>
        </p:nvGraphicFramePr>
        <p:xfrm>
          <a:off x="1752600" y="4724400"/>
          <a:ext cx="6172200" cy="890588"/>
        </p:xfrm>
        <a:graphic>
          <a:graphicData uri="http://schemas.openxmlformats.org/presentationml/2006/ole">
            <mc:AlternateContent xmlns:mc="http://schemas.openxmlformats.org/markup-compatibility/2006">
              <mc:Choice xmlns:v="urn:schemas-microsoft-com:vml" Requires="v">
                <p:oleObj spid="_x0000_s10253" name="Equation" r:id="rId5" imgW="7315575" imgH="1055682" progId="Equation.3">
                  <p:embed/>
                </p:oleObj>
              </mc:Choice>
              <mc:Fallback>
                <p:oleObj name="Equation" r:id="rId5" imgW="7315575" imgH="105568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724400"/>
                        <a:ext cx="6172200"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24021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8C4CD8C8-EFB5-AB4A-A6FA-6744A40D1AAC}" type="slidenum">
              <a:rPr lang="en-US"/>
              <a:pPr/>
              <a:t>25</a:t>
            </a:fld>
            <a:endParaRPr lang="en-US"/>
          </a:p>
        </p:txBody>
      </p:sp>
      <p:sp>
        <p:nvSpPr>
          <p:cNvPr id="374786" name="Rectangle 2"/>
          <p:cNvSpPr>
            <a:spLocks noGrp="1" noChangeArrowheads="1"/>
          </p:cNvSpPr>
          <p:nvPr>
            <p:ph type="title"/>
          </p:nvPr>
        </p:nvSpPr>
        <p:spPr>
          <a:xfrm>
            <a:off x="1447800" y="1143000"/>
            <a:ext cx="7239000" cy="533400"/>
          </a:xfrm>
        </p:spPr>
        <p:txBody>
          <a:bodyPr/>
          <a:lstStyle/>
          <a:p>
            <a:r>
              <a:rPr lang="en-US"/>
              <a:t>Exercise</a:t>
            </a:r>
          </a:p>
        </p:txBody>
      </p:sp>
      <p:sp>
        <p:nvSpPr>
          <p:cNvPr id="374787" name="Rectangle 3"/>
          <p:cNvSpPr>
            <a:spLocks noGrp="1" noChangeArrowheads="1"/>
          </p:cNvSpPr>
          <p:nvPr>
            <p:ph type="body" sz="half" idx="1"/>
          </p:nvPr>
        </p:nvSpPr>
        <p:spPr>
          <a:xfrm>
            <a:off x="457200" y="2133600"/>
            <a:ext cx="8077200" cy="1698625"/>
          </a:xfrm>
        </p:spPr>
        <p:txBody>
          <a:bodyPr/>
          <a:lstStyle/>
          <a:p>
            <a:pPr marL="854075" indent="-3175">
              <a:buFontTx/>
              <a:buNone/>
            </a:pPr>
            <a:r>
              <a:rPr lang="en-US"/>
              <a:t>	What is the </a:t>
            </a:r>
            <a:r>
              <a:rPr lang="en-US">
                <a:solidFill>
                  <a:srgbClr val="0000FF"/>
                </a:solidFill>
              </a:rPr>
              <a:t>pressure</a:t>
            </a:r>
            <a:r>
              <a:rPr lang="en-US"/>
              <a:t> in a 304.0 L tank that contains 5.670 kg of helium at 25°C? </a:t>
            </a:r>
          </a:p>
          <a:p>
            <a:pPr marL="854075" indent="-3175">
              <a:buFontTx/>
              <a:buNone/>
            </a:pPr>
            <a:endParaRPr lang="en-US"/>
          </a:p>
          <a:p>
            <a:pPr marL="854075" indent="-3175">
              <a:buFontTx/>
              <a:buNone/>
            </a:pPr>
            <a:r>
              <a:rPr lang="en-US"/>
              <a:t>				       </a:t>
            </a:r>
            <a:r>
              <a:rPr lang="en-US">
                <a:solidFill>
                  <a:srgbClr val="009900"/>
                </a:solidFill>
              </a:rPr>
              <a:t>114 atm</a:t>
            </a:r>
          </a:p>
        </p:txBody>
      </p:sp>
      <p:pic>
        <p:nvPicPr>
          <p:cNvPr id="374788"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4789" name="Object 5"/>
          <p:cNvGraphicFramePr>
            <a:graphicFrameLocks noGrp="1" noChangeAspect="1"/>
          </p:cNvGraphicFramePr>
          <p:nvPr>
            <p:ph sz="half" idx="2"/>
            <p:extLst>
              <p:ext uri="{D42A27DB-BD31-4B8C-83A1-F6EECF244321}">
                <p14:modId xmlns:p14="http://schemas.microsoft.com/office/powerpoint/2010/main" val="3612739579"/>
              </p:ext>
            </p:extLst>
          </p:nvPr>
        </p:nvGraphicFramePr>
        <p:xfrm>
          <a:off x="152400" y="4114800"/>
          <a:ext cx="8769245" cy="941514"/>
        </p:xfrm>
        <a:graphic>
          <a:graphicData uri="http://schemas.openxmlformats.org/presentationml/2006/ole">
            <mc:AlternateContent xmlns:mc="http://schemas.openxmlformats.org/markup-compatibility/2006">
              <mc:Choice xmlns:v="urn:schemas-microsoft-com:vml" Requires="v">
                <p:oleObj spid="_x0000_s11277" name="Equation" r:id="rId5" imgW="7315519" imgH="726724" progId="Equation.3">
                  <p:embed/>
                </p:oleObj>
              </mc:Choice>
              <mc:Fallback>
                <p:oleObj name="Equation" r:id="rId5" imgW="7315519" imgH="7267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14800"/>
                        <a:ext cx="8769245" cy="9415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348729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D2CE8785-7389-134D-A8BE-49F506A6A7E7}" type="slidenum">
              <a:rPr lang="en-US"/>
              <a:pPr/>
              <a:t>26</a:t>
            </a:fld>
            <a:endParaRPr lang="en-US"/>
          </a:p>
        </p:txBody>
      </p:sp>
      <p:sp>
        <p:nvSpPr>
          <p:cNvPr id="376834" name="Rectangle 2"/>
          <p:cNvSpPr>
            <a:spLocks noGrp="1" noChangeArrowheads="1"/>
          </p:cNvSpPr>
          <p:nvPr>
            <p:ph type="title"/>
          </p:nvPr>
        </p:nvSpPr>
        <p:spPr>
          <a:xfrm>
            <a:off x="1447800" y="1143000"/>
            <a:ext cx="7239000" cy="533400"/>
          </a:xfrm>
        </p:spPr>
        <p:txBody>
          <a:bodyPr/>
          <a:lstStyle/>
          <a:p>
            <a:r>
              <a:rPr lang="en-US"/>
              <a:t>Exercise</a:t>
            </a:r>
          </a:p>
        </p:txBody>
      </p:sp>
      <p:sp>
        <p:nvSpPr>
          <p:cNvPr id="376835" name="Rectangle 3"/>
          <p:cNvSpPr>
            <a:spLocks noGrp="1" noChangeArrowheads="1"/>
          </p:cNvSpPr>
          <p:nvPr>
            <p:ph type="body" sz="half" idx="1"/>
          </p:nvPr>
        </p:nvSpPr>
        <p:spPr>
          <a:xfrm>
            <a:off x="457200" y="2133600"/>
            <a:ext cx="8077200" cy="2063750"/>
          </a:xfrm>
        </p:spPr>
        <p:txBody>
          <a:bodyPr/>
          <a:lstStyle/>
          <a:p>
            <a:pPr marL="854075" indent="-3175">
              <a:buFontTx/>
              <a:buNone/>
            </a:pPr>
            <a:r>
              <a:rPr lang="en-US"/>
              <a:t>	At what </a:t>
            </a:r>
            <a:r>
              <a:rPr lang="en-US">
                <a:solidFill>
                  <a:srgbClr val="0000FF"/>
                </a:solidFill>
              </a:rPr>
              <a:t>temperature</a:t>
            </a:r>
            <a:r>
              <a:rPr lang="en-US"/>
              <a:t> (in </a:t>
            </a:r>
            <a:r>
              <a:rPr lang="en-US">
                <a:cs typeface="Arial" charset="0"/>
              </a:rPr>
              <a:t>°C)</a:t>
            </a:r>
            <a:r>
              <a:rPr lang="en-US"/>
              <a:t> does 121 mL of CO</a:t>
            </a:r>
            <a:r>
              <a:rPr lang="en-US" baseline="-25000"/>
              <a:t>2</a:t>
            </a:r>
            <a:r>
              <a:rPr lang="en-US"/>
              <a:t> at 27°C and 1.05 atm occupy a volume of 293 mL at a pressure of 1.40 atm? </a:t>
            </a:r>
          </a:p>
          <a:p>
            <a:pPr marL="854075" indent="-3175">
              <a:buFontTx/>
              <a:buNone/>
            </a:pPr>
            <a:endParaRPr lang="en-US"/>
          </a:p>
          <a:p>
            <a:pPr marL="854075" indent="-3175">
              <a:buFontTx/>
              <a:buNone/>
            </a:pPr>
            <a:r>
              <a:rPr lang="en-US"/>
              <a:t>				      </a:t>
            </a:r>
            <a:r>
              <a:rPr lang="en-US">
                <a:solidFill>
                  <a:srgbClr val="009900"/>
                </a:solidFill>
              </a:rPr>
              <a:t>     696°C</a:t>
            </a:r>
          </a:p>
        </p:txBody>
      </p:sp>
      <p:pic>
        <p:nvPicPr>
          <p:cNvPr id="376836" name="Picture 4" descr="MMj018925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76837" name="Rectangle 5"/>
          <p:cNvSpPr>
            <a:spLocks noChangeArrowheads="1"/>
          </p:cNvSpPr>
          <p:nvPr/>
        </p:nvSpPr>
        <p:spPr bwMode="auto">
          <a:xfrm>
            <a:off x="0" y="2071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376838" name="Object 6"/>
          <p:cNvGraphicFramePr>
            <a:graphicFrameLocks noGrp="1" noChangeAspect="1"/>
          </p:cNvGraphicFramePr>
          <p:nvPr>
            <p:ph sz="half" idx="2"/>
          </p:nvPr>
        </p:nvGraphicFramePr>
        <p:xfrm>
          <a:off x="1447800" y="4648200"/>
          <a:ext cx="7010400" cy="1022350"/>
        </p:xfrm>
        <a:graphic>
          <a:graphicData uri="http://schemas.openxmlformats.org/presentationml/2006/ole">
            <mc:AlternateContent xmlns:mc="http://schemas.openxmlformats.org/markup-compatibility/2006">
              <mc:Choice xmlns:v="urn:schemas-microsoft-com:vml" Requires="v">
                <p:oleObj spid="_x0000_s12301" name="Equation" r:id="rId5" imgW="7315527" imgH="1067781" progId="Equation.3">
                  <p:embed/>
                </p:oleObj>
              </mc:Choice>
              <mc:Fallback>
                <p:oleObj name="Equation" r:id="rId5" imgW="7315527" imgH="106778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48200"/>
                        <a:ext cx="70104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3340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2" name="Rectangle 2"/>
          <p:cNvSpPr>
            <a:spLocks noGrp="1" noChangeArrowheads="1"/>
          </p:cNvSpPr>
          <p:nvPr>
            <p:ph idx="1"/>
          </p:nvPr>
        </p:nvSpPr>
        <p:spPr>
          <a:xfrm>
            <a:off x="533400" y="1676400"/>
            <a:ext cx="7391400" cy="2470150"/>
          </a:xfrm>
        </p:spPr>
        <p:txBody>
          <a:bodyPr/>
          <a:lstStyle/>
          <a:p>
            <a:pPr marL="533400" indent="-533400"/>
            <a:r>
              <a:rPr lang="en-US" sz="2800"/>
              <a:t>For a mixture of gases in a container,</a:t>
            </a:r>
          </a:p>
          <a:p>
            <a:pPr marL="533400" indent="-533400">
              <a:buFontTx/>
              <a:buNone/>
            </a:pPr>
            <a:r>
              <a:rPr lang="en-US" sz="2800"/>
              <a:t>		</a:t>
            </a:r>
            <a:r>
              <a:rPr lang="en-US" sz="3200" i="1">
                <a:solidFill>
                  <a:srgbClr val="0000FF"/>
                </a:solidFill>
              </a:rPr>
              <a:t>P</a:t>
            </a:r>
            <a:r>
              <a:rPr lang="en-US" sz="3200" i="1" baseline="-25000">
                <a:solidFill>
                  <a:srgbClr val="0000FF"/>
                </a:solidFill>
              </a:rPr>
              <a:t>Total</a:t>
            </a:r>
            <a:r>
              <a:rPr lang="en-US" sz="3200" i="1">
                <a:solidFill>
                  <a:srgbClr val="0000FF"/>
                </a:solidFill>
              </a:rPr>
              <a:t>  =  P</a:t>
            </a:r>
            <a:r>
              <a:rPr lang="en-US" sz="3200" i="1" baseline="-25000">
                <a:solidFill>
                  <a:srgbClr val="0000FF"/>
                </a:solidFill>
              </a:rPr>
              <a:t>1</a:t>
            </a:r>
            <a:r>
              <a:rPr lang="en-US" sz="3200" i="1">
                <a:solidFill>
                  <a:srgbClr val="0000FF"/>
                </a:solidFill>
              </a:rPr>
              <a:t> + P</a:t>
            </a:r>
            <a:r>
              <a:rPr lang="en-US" sz="3200" i="1" baseline="-25000">
                <a:solidFill>
                  <a:srgbClr val="0000FF"/>
                </a:solidFill>
              </a:rPr>
              <a:t>2</a:t>
            </a:r>
            <a:r>
              <a:rPr lang="en-US" sz="3200" i="1">
                <a:solidFill>
                  <a:srgbClr val="0000FF"/>
                </a:solidFill>
              </a:rPr>
              <a:t> + P</a:t>
            </a:r>
            <a:r>
              <a:rPr lang="en-US" sz="3200" i="1" baseline="-25000">
                <a:solidFill>
                  <a:srgbClr val="0000FF"/>
                </a:solidFill>
              </a:rPr>
              <a:t>3</a:t>
            </a:r>
            <a:r>
              <a:rPr lang="en-US" sz="3200" i="1">
                <a:solidFill>
                  <a:srgbClr val="0000FF"/>
                </a:solidFill>
              </a:rPr>
              <a:t> + . . . </a:t>
            </a:r>
          </a:p>
          <a:p>
            <a:pPr marL="533400" indent="-533400"/>
            <a:r>
              <a:rPr lang="en-US" sz="2800"/>
              <a:t>The total pressure exerted is the sum of the pressures that each gas would exert if it were alone.</a:t>
            </a:r>
            <a:endParaRPr lang="en-US" sz="3200" i="1"/>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8BABD29-9F36-9143-B9B2-41E1D5407A7D}" type="slidenum">
              <a:rPr lang="en-US"/>
              <a:pPr/>
              <a:t>27</a:t>
            </a:fld>
            <a:endParaRPr lang="en-US"/>
          </a:p>
        </p:txBody>
      </p:sp>
      <p:sp>
        <p:nvSpPr>
          <p:cNvPr id="37888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7888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6354823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idx="1"/>
          </p:nvPr>
        </p:nvSpPr>
        <p:spPr>
          <a:xfrm>
            <a:off x="533400" y="1676400"/>
            <a:ext cx="7391400" cy="1569660"/>
          </a:xfrm>
        </p:spPr>
        <p:txBody>
          <a:bodyPr/>
          <a:lstStyle/>
          <a:p>
            <a:pPr marL="533400" indent="-533400" eaLnBrk="0" hangingPunct="0">
              <a:spcBef>
                <a:spcPct val="0"/>
              </a:spcBef>
            </a:pPr>
            <a:r>
              <a:rPr lang="en-US" dirty="0">
                <a:cs typeface="Times New Roman" charset="0"/>
              </a:rPr>
              <a:t>The pressure of the gas is affected by the number of </a:t>
            </a:r>
            <a:r>
              <a:rPr lang="en-US" dirty="0" smtClean="0">
                <a:cs typeface="Times New Roman" charset="0"/>
              </a:rPr>
              <a:t>moles of particles present.</a:t>
            </a:r>
            <a:endParaRPr lang="en-US" dirty="0">
              <a:cs typeface="Times New Roman" charset="0"/>
            </a:endParaRPr>
          </a:p>
          <a:p>
            <a:pPr marL="533400" indent="-533400" eaLnBrk="0" hangingPunct="0">
              <a:spcBef>
                <a:spcPct val="0"/>
              </a:spcBef>
            </a:pPr>
            <a:r>
              <a:rPr lang="en-US" dirty="0"/>
              <a:t>The pressure is independent of the nature of the particles.</a:t>
            </a:r>
            <a:endParaRPr lang="en-US" dirty="0">
              <a:solidFill>
                <a:srgbClr val="FF0000"/>
              </a:solidFill>
            </a:endParaRP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ABDA1FB4-C8BA-F44C-88A3-A82CB7C2BD4D}" type="slidenum">
              <a:rPr lang="en-US"/>
              <a:pPr/>
              <a:t>28</a:t>
            </a:fld>
            <a:endParaRPr lang="en-US"/>
          </a:p>
        </p:txBody>
      </p:sp>
      <p:sp>
        <p:nvSpPr>
          <p:cNvPr id="3850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850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3" name="Picture 2" descr="13p323_f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3551653"/>
            <a:ext cx="8312728" cy="2937164"/>
          </a:xfrm>
          <a:prstGeom prst="rect">
            <a:avLst/>
          </a:prstGeom>
        </p:spPr>
      </p:pic>
    </p:spTree>
    <p:extLst>
      <p:ext uri="{BB962C8B-B14F-4D97-AF65-F5344CB8AC3E}">
        <p14:creationId xmlns:p14="http://schemas.microsoft.com/office/powerpoint/2010/main" val="573749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5" name="Rectangle 3"/>
          <p:cNvSpPr>
            <a:spLocks noGrp="1" noChangeArrowheads="1"/>
          </p:cNvSpPr>
          <p:nvPr>
            <p:ph type="title"/>
          </p:nvPr>
        </p:nvSpPr>
        <p:spPr/>
        <p:txBody>
          <a:bodyPr/>
          <a:lstStyle/>
          <a:p>
            <a:r>
              <a:rPr lang="en-US"/>
              <a:t>Two Crucial Things We Learn From This Are:</a:t>
            </a:r>
          </a:p>
        </p:txBody>
      </p:sp>
      <p:sp>
        <p:nvSpPr>
          <p:cNvPr id="387074" name="Rectangle 2"/>
          <p:cNvSpPr>
            <a:spLocks noGrp="1" noChangeArrowheads="1"/>
          </p:cNvSpPr>
          <p:nvPr>
            <p:ph idx="1"/>
          </p:nvPr>
        </p:nvSpPr>
        <p:spPr>
          <a:xfrm>
            <a:off x="533400" y="1676400"/>
            <a:ext cx="7543800" cy="1885950"/>
          </a:xfrm>
        </p:spPr>
        <p:txBody>
          <a:bodyPr/>
          <a:lstStyle/>
          <a:p>
            <a:pPr marL="533400" indent="-533400"/>
            <a:r>
              <a:rPr lang="en-US" sz="2800"/>
              <a:t>The volume of the individual particles is not very important. </a:t>
            </a:r>
          </a:p>
          <a:p>
            <a:pPr marL="533400" indent="-533400"/>
            <a:r>
              <a:rPr lang="en-US" sz="2800"/>
              <a:t>The forces among the particles must not be very important. </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AA7D3179-416D-FF45-8C83-05E08E4898D8}" type="slidenum">
              <a:rPr lang="en-US"/>
              <a:pPr/>
              <a:t>29</a:t>
            </a:fld>
            <a:endParaRPr lang="en-US"/>
          </a:p>
        </p:txBody>
      </p:sp>
    </p:spTree>
    <p:extLst>
      <p:ext uri="{BB962C8B-B14F-4D97-AF65-F5344CB8AC3E}">
        <p14:creationId xmlns:p14="http://schemas.microsoft.com/office/powerpoint/2010/main" val="22388581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EDBE2CD-4EA2-514D-BA1D-61A1C164AD7F}" type="slidenum">
              <a:rPr lang="en-US"/>
              <a:pPr/>
              <a:t>3</a:t>
            </a:fld>
            <a:endParaRPr lang="en-US"/>
          </a:p>
        </p:txBody>
      </p:sp>
      <p:sp>
        <p:nvSpPr>
          <p:cNvPr id="34818" name="Rectangle 2"/>
          <p:cNvSpPr>
            <a:spLocks noGrp="1" noChangeArrowheads="1"/>
          </p:cNvSpPr>
          <p:nvPr>
            <p:ph type="body" idx="1"/>
          </p:nvPr>
        </p:nvSpPr>
        <p:spPr>
          <a:xfrm>
            <a:off x="457200" y="1676400"/>
            <a:ext cx="7239000" cy="1544638"/>
          </a:xfrm>
        </p:spPr>
        <p:txBody>
          <a:bodyPr/>
          <a:lstStyle/>
          <a:p>
            <a:pPr marL="533400" indent="-533400"/>
            <a:r>
              <a:rPr lang="en-US" sz="2800"/>
              <a:t>Uniformly fills any container.</a:t>
            </a:r>
          </a:p>
          <a:p>
            <a:pPr marL="533400" indent="-533400"/>
            <a:r>
              <a:rPr lang="en-US" sz="2800"/>
              <a:t>Mixes completely with any other gas.</a:t>
            </a:r>
          </a:p>
          <a:p>
            <a:pPr marL="533400" indent="-533400"/>
            <a:r>
              <a:rPr lang="en-US" sz="2800"/>
              <a:t>Exerts pressure on its surroundings.</a:t>
            </a:r>
          </a:p>
        </p:txBody>
      </p:sp>
      <p:sp>
        <p:nvSpPr>
          <p:cNvPr id="34821" name="Rectangle 5"/>
          <p:cNvSpPr>
            <a:spLocks noGrp="1" noChangeArrowheads="1"/>
          </p:cNvSpPr>
          <p:nvPr>
            <p:ph type="title"/>
          </p:nvPr>
        </p:nvSpPr>
        <p:spPr/>
        <p:txBody>
          <a:bodyPr/>
          <a:lstStyle/>
          <a:p>
            <a:r>
              <a:rPr lang="en-US"/>
              <a:t>A Gas</a:t>
            </a:r>
          </a:p>
        </p:txBody>
      </p:sp>
    </p:spTree>
    <p:extLst>
      <p:ext uri="{BB962C8B-B14F-4D97-AF65-F5344CB8AC3E}">
        <p14:creationId xmlns:p14="http://schemas.microsoft.com/office/powerpoint/2010/main" val="18188120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23" name="Rectangle 3"/>
          <p:cNvSpPr>
            <a:spLocks noGrp="1" noChangeArrowheads="1"/>
          </p:cNvSpPr>
          <p:nvPr>
            <p:ph type="title"/>
          </p:nvPr>
        </p:nvSpPr>
        <p:spPr/>
        <p:txBody>
          <a:bodyPr/>
          <a:lstStyle/>
          <a:p>
            <a:r>
              <a:rPr lang="en-US" dirty="0" smtClean="0"/>
              <a:t>Collecting </a:t>
            </a:r>
            <a:r>
              <a:rPr lang="en-US" dirty="0"/>
              <a:t>a Gas Over Water</a:t>
            </a:r>
          </a:p>
        </p:txBody>
      </p:sp>
      <p:sp>
        <p:nvSpPr>
          <p:cNvPr id="389122" name="Rectangle 2"/>
          <p:cNvSpPr>
            <a:spLocks noGrp="1" noChangeArrowheads="1"/>
          </p:cNvSpPr>
          <p:nvPr>
            <p:ph idx="1"/>
          </p:nvPr>
        </p:nvSpPr>
        <p:spPr>
          <a:xfrm>
            <a:off x="533400" y="1676400"/>
            <a:ext cx="7543800" cy="822325"/>
          </a:xfrm>
        </p:spPr>
        <p:txBody>
          <a:bodyPr/>
          <a:lstStyle/>
          <a:p>
            <a:pPr marL="533400" indent="-533400">
              <a:buClr>
                <a:schemeClr val="tx1"/>
              </a:buClr>
            </a:pPr>
            <a:r>
              <a:rPr lang="en-US"/>
              <a:t>Total pressure is the pressure of the gas + the vapor pressure of the water. </a:t>
            </a:r>
            <a:endParaRPr lang="en-US">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E4E0ACF3-B127-DA40-A585-6B6EE45006DD}" type="slidenum">
              <a:rPr lang="en-US"/>
              <a:pPr/>
              <a:t>30</a:t>
            </a:fld>
            <a:endParaRPr lang="en-US"/>
          </a:p>
        </p:txBody>
      </p:sp>
      <p:pic>
        <p:nvPicPr>
          <p:cNvPr id="2" name="Picture 1" descr="13p325_f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773" y="2599766"/>
            <a:ext cx="6624456" cy="3948174"/>
          </a:xfrm>
          <a:prstGeom prst="rect">
            <a:avLst/>
          </a:prstGeom>
        </p:spPr>
      </p:pic>
    </p:spTree>
    <p:extLst>
      <p:ext uri="{BB962C8B-B14F-4D97-AF65-F5344CB8AC3E}">
        <p14:creationId xmlns:p14="http://schemas.microsoft.com/office/powerpoint/2010/main" val="3544467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1" name="Rectangle 3"/>
          <p:cNvSpPr>
            <a:spLocks noGrp="1" noChangeArrowheads="1"/>
          </p:cNvSpPr>
          <p:nvPr>
            <p:ph type="title"/>
          </p:nvPr>
        </p:nvSpPr>
        <p:spPr/>
        <p:txBody>
          <a:bodyPr/>
          <a:lstStyle/>
          <a:p>
            <a:r>
              <a:rPr lang="en-US" dirty="0" smtClean="0"/>
              <a:t>Collecting </a:t>
            </a:r>
            <a:r>
              <a:rPr lang="en-US" dirty="0"/>
              <a:t>a Gas Over Water</a:t>
            </a:r>
          </a:p>
        </p:txBody>
      </p:sp>
      <p:sp>
        <p:nvSpPr>
          <p:cNvPr id="391170" name="Rectangle 2"/>
          <p:cNvSpPr>
            <a:spLocks noGrp="1" noChangeArrowheads="1"/>
          </p:cNvSpPr>
          <p:nvPr>
            <p:ph idx="1"/>
          </p:nvPr>
        </p:nvSpPr>
        <p:spPr>
          <a:xfrm>
            <a:off x="533400" y="1676400"/>
            <a:ext cx="4343400" cy="1187450"/>
          </a:xfrm>
        </p:spPr>
        <p:txBody>
          <a:bodyPr/>
          <a:lstStyle/>
          <a:p>
            <a:pPr marL="533400" indent="-533400">
              <a:buClr>
                <a:schemeClr val="tx1"/>
              </a:buClr>
            </a:pPr>
            <a:r>
              <a:rPr lang="en-US"/>
              <a:t>How can we find the pressure of the gas collected alone? </a:t>
            </a:r>
            <a:endParaRPr lang="en-US">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03E0502-86D2-A649-BCAA-8679D131CC0A}" type="slidenum">
              <a:rPr lang="en-US"/>
              <a:pPr/>
              <a:t>31</a:t>
            </a:fld>
            <a:endParaRPr lang="en-US"/>
          </a:p>
        </p:txBody>
      </p:sp>
      <p:pic>
        <p:nvPicPr>
          <p:cNvPr id="2" name="Picture 1" descr="13p325_t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1942352"/>
            <a:ext cx="4310934" cy="4400149"/>
          </a:xfrm>
          <a:prstGeom prst="rect">
            <a:avLst/>
          </a:prstGeom>
        </p:spPr>
      </p:pic>
    </p:spTree>
    <p:extLst>
      <p:ext uri="{BB962C8B-B14F-4D97-AF65-F5344CB8AC3E}">
        <p14:creationId xmlns:p14="http://schemas.microsoft.com/office/powerpoint/2010/main" val="2172162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1524000" y="1143000"/>
            <a:ext cx="6705600" cy="533400"/>
          </a:xfrm>
        </p:spPr>
        <p:txBody>
          <a:bodyPr/>
          <a:lstStyle/>
          <a:p>
            <a:r>
              <a:rPr lang="en-US"/>
              <a:t>Exercise</a:t>
            </a:r>
          </a:p>
        </p:txBody>
      </p:sp>
      <p:sp>
        <p:nvSpPr>
          <p:cNvPr id="380931" name="Rectangle 3"/>
          <p:cNvSpPr>
            <a:spLocks noGrp="1" noChangeArrowheads="1"/>
          </p:cNvSpPr>
          <p:nvPr>
            <p:ph idx="1"/>
          </p:nvPr>
        </p:nvSpPr>
        <p:spPr>
          <a:xfrm>
            <a:off x="381000" y="2133600"/>
            <a:ext cx="8001000" cy="4228849"/>
          </a:xfrm>
        </p:spPr>
        <p:txBody>
          <a:bodyPr/>
          <a:lstStyle/>
          <a:p>
            <a:pPr marL="854075" indent="-3175">
              <a:buFontTx/>
              <a:buNone/>
            </a:pPr>
            <a:r>
              <a:rPr lang="en-US" dirty="0"/>
              <a:t>	Consider the following apparatus containing helium in both sides at 45</a:t>
            </a:r>
            <a:r>
              <a:rPr lang="en-US" dirty="0">
                <a:cs typeface="Arial" charset="0"/>
              </a:rPr>
              <a:t>°C</a:t>
            </a:r>
            <a:r>
              <a:rPr lang="en-US" dirty="0"/>
              <a:t>. Initially the valve is closed.</a:t>
            </a:r>
          </a:p>
          <a:p>
            <a:pPr marL="1425575" lvl="1" indent="-457200">
              <a:buFont typeface="Wingdings" charset="0"/>
              <a:buChar char="§"/>
            </a:pPr>
            <a:r>
              <a:rPr lang="en-US" dirty="0"/>
              <a:t>After the valve is opened, what is the pressure of the helium gas? </a:t>
            </a:r>
          </a:p>
          <a:p>
            <a:pPr marL="1425575" lvl="1" indent="-457200">
              <a:buFont typeface="Wingdings" charset="0"/>
              <a:buChar char="§"/>
            </a:pPr>
            <a:endParaRPr lang="en-US" dirty="0"/>
          </a:p>
          <a:p>
            <a:pPr marL="1425575" lvl="1" indent="-457200">
              <a:buFont typeface="Wingdings" charset="0"/>
              <a:buNone/>
            </a:pPr>
            <a:endParaRPr lang="en-US" dirty="0"/>
          </a:p>
          <a:p>
            <a:pPr marL="1425575" lvl="1" indent="-457200">
              <a:buFont typeface="Wingdings" charset="0"/>
              <a:buNone/>
            </a:pPr>
            <a:endParaRPr lang="en-US" dirty="0" smtClean="0">
              <a:solidFill>
                <a:srgbClr val="009900"/>
              </a:solidFill>
            </a:endParaRPr>
          </a:p>
          <a:p>
            <a:pPr marL="1425575" lvl="1" indent="-457200">
              <a:buFont typeface="Wingdings" charset="0"/>
              <a:buNone/>
            </a:pPr>
            <a:endParaRPr lang="en-US" dirty="0">
              <a:solidFill>
                <a:srgbClr val="009900"/>
              </a:solidFill>
            </a:endParaRPr>
          </a:p>
          <a:p>
            <a:pPr marL="1425575" lvl="1" indent="-457200">
              <a:buFont typeface="Wingdings" charset="0"/>
              <a:buNone/>
            </a:pPr>
            <a:r>
              <a:rPr lang="en-US" dirty="0" smtClean="0">
                <a:solidFill>
                  <a:srgbClr val="009900"/>
                </a:solidFill>
              </a:rPr>
              <a:t>P </a:t>
            </a:r>
            <a:r>
              <a:rPr lang="en-US" dirty="0">
                <a:solidFill>
                  <a:srgbClr val="009900"/>
                </a:solidFill>
              </a:rPr>
              <a:t>= 2.25 </a:t>
            </a:r>
            <a:r>
              <a:rPr lang="en-US" dirty="0" err="1">
                <a:solidFill>
                  <a:srgbClr val="009900"/>
                </a:solidFill>
              </a:rPr>
              <a:t>atm</a:t>
            </a:r>
            <a:r>
              <a:rPr lang="en-US" dirty="0"/>
              <a:t>    </a:t>
            </a:r>
            <a:endParaRPr lang="en-US" dirty="0">
              <a:solidFill>
                <a:srgbClr val="009900"/>
              </a:solidFill>
            </a:endParaRPr>
          </a:p>
        </p:txBody>
      </p:sp>
      <p:sp>
        <p:nvSpPr>
          <p:cNvPr id="9" name="Footer Placeholder 3"/>
          <p:cNvSpPr>
            <a:spLocks noGrp="1"/>
          </p:cNvSpPr>
          <p:nvPr>
            <p:ph type="ftr" sz="quarter" idx="10"/>
          </p:nvPr>
        </p:nvSpPr>
        <p:spPr/>
        <p:txBody>
          <a:bodyPr/>
          <a:lstStyle/>
          <a:p>
            <a:r>
              <a:rPr lang="en-US"/>
              <a:t>Copyright © Cengage Learning. All rights reserved</a:t>
            </a:r>
          </a:p>
        </p:txBody>
      </p:sp>
      <p:sp>
        <p:nvSpPr>
          <p:cNvPr id="10" name="Slide Number Placeholder 4"/>
          <p:cNvSpPr>
            <a:spLocks noGrp="1"/>
          </p:cNvSpPr>
          <p:nvPr>
            <p:ph type="sldNum" sz="quarter" idx="11"/>
          </p:nvPr>
        </p:nvSpPr>
        <p:spPr/>
        <p:txBody>
          <a:bodyPr/>
          <a:lstStyle/>
          <a:p>
            <a:fld id="{C41F1122-1A27-A845-8345-108AF74EC71E}" type="slidenum">
              <a:rPr lang="en-US"/>
              <a:pPr/>
              <a:t>32</a:t>
            </a:fld>
            <a:endParaRPr lang="en-US"/>
          </a:p>
        </p:txBody>
      </p:sp>
      <p:pic>
        <p:nvPicPr>
          <p:cNvPr id="38093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13p334a_u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588" y="4137772"/>
            <a:ext cx="4161117" cy="2131378"/>
          </a:xfrm>
          <a:prstGeom prst="rect">
            <a:avLst/>
          </a:prstGeom>
        </p:spPr>
      </p:pic>
    </p:spTree>
    <p:extLst>
      <p:ext uri="{BB962C8B-B14F-4D97-AF65-F5344CB8AC3E}">
        <p14:creationId xmlns:p14="http://schemas.microsoft.com/office/powerpoint/2010/main" val="4121306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524000" y="1143000"/>
            <a:ext cx="7086600" cy="533400"/>
          </a:xfrm>
        </p:spPr>
        <p:txBody>
          <a:bodyPr/>
          <a:lstStyle/>
          <a:p>
            <a:r>
              <a:rPr lang="en-US"/>
              <a:t>Exercise</a:t>
            </a:r>
          </a:p>
        </p:txBody>
      </p:sp>
      <p:sp>
        <p:nvSpPr>
          <p:cNvPr id="382979" name="Rectangle 3"/>
          <p:cNvSpPr>
            <a:spLocks noGrp="1" noChangeArrowheads="1"/>
          </p:cNvSpPr>
          <p:nvPr>
            <p:ph idx="1"/>
          </p:nvPr>
        </p:nvSpPr>
        <p:spPr>
          <a:xfrm>
            <a:off x="381000" y="2133600"/>
            <a:ext cx="8001000" cy="4429125"/>
          </a:xfrm>
        </p:spPr>
        <p:txBody>
          <a:bodyPr/>
          <a:lstStyle/>
          <a:p>
            <a:pPr marL="865188" indent="-14288">
              <a:buFontTx/>
              <a:buNone/>
            </a:pPr>
            <a:r>
              <a:rPr lang="en-US" sz="2800"/>
              <a:t>	27.4 L of oxygen gas at 25.0°C and 1.30 atm, and 8.50 L of helium gas at 25.0°C and 2.00 atm were pumped into a tank with a volume of 5.81 L at 25</a:t>
            </a:r>
            <a:r>
              <a:rPr lang="en-US" sz="2800">
                <a:cs typeface="Arial" charset="0"/>
              </a:rPr>
              <a:t>°</a:t>
            </a:r>
            <a:r>
              <a:rPr lang="en-US" sz="2800"/>
              <a:t>C.</a:t>
            </a:r>
          </a:p>
          <a:p>
            <a:pPr marL="865188" indent="-14288"/>
            <a:r>
              <a:rPr lang="en-US"/>
              <a:t>  Calculate the new partial pressure of </a:t>
            </a:r>
            <a:r>
              <a:rPr lang="en-US">
                <a:solidFill>
                  <a:srgbClr val="0000FF"/>
                </a:solidFill>
              </a:rPr>
              <a:t>oxygen</a:t>
            </a:r>
            <a:r>
              <a:rPr lang="en-US"/>
              <a:t>.</a:t>
            </a:r>
          </a:p>
          <a:p>
            <a:pPr marL="865188" indent="-14288">
              <a:buFontTx/>
              <a:buNone/>
            </a:pPr>
            <a:r>
              <a:rPr lang="en-US"/>
              <a:t>				</a:t>
            </a:r>
            <a:r>
              <a:rPr lang="en-US">
                <a:solidFill>
                  <a:srgbClr val="009900"/>
                </a:solidFill>
              </a:rPr>
              <a:t>6.13 atm</a:t>
            </a:r>
          </a:p>
          <a:p>
            <a:pPr marL="865188" indent="-14288"/>
            <a:r>
              <a:rPr lang="en-US"/>
              <a:t>  Calculate the new partial pressure of </a:t>
            </a:r>
            <a:r>
              <a:rPr lang="en-US">
                <a:solidFill>
                  <a:srgbClr val="0000FF"/>
                </a:solidFill>
              </a:rPr>
              <a:t>helium</a:t>
            </a:r>
            <a:r>
              <a:rPr lang="en-US"/>
              <a:t>.</a:t>
            </a:r>
          </a:p>
          <a:p>
            <a:pPr marL="865188" indent="-14288">
              <a:buFontTx/>
              <a:buNone/>
            </a:pPr>
            <a:r>
              <a:rPr lang="en-US"/>
              <a:t>				</a:t>
            </a:r>
            <a:r>
              <a:rPr lang="en-US">
                <a:solidFill>
                  <a:srgbClr val="009900"/>
                </a:solidFill>
              </a:rPr>
              <a:t>2.93 atm</a:t>
            </a:r>
          </a:p>
          <a:p>
            <a:pPr marL="865188" indent="-14288"/>
            <a:r>
              <a:rPr lang="en-US"/>
              <a:t>  Calculate the new total pressure of </a:t>
            </a:r>
            <a:r>
              <a:rPr lang="en-US">
                <a:solidFill>
                  <a:srgbClr val="0000FF"/>
                </a:solidFill>
              </a:rPr>
              <a:t>both gases</a:t>
            </a:r>
            <a:r>
              <a:rPr lang="en-US"/>
              <a:t>. </a:t>
            </a:r>
          </a:p>
          <a:p>
            <a:pPr marL="865188" indent="-14288">
              <a:buFontTx/>
              <a:buNone/>
            </a:pPr>
            <a:r>
              <a:rPr lang="en-US"/>
              <a:t>				</a:t>
            </a:r>
            <a:r>
              <a:rPr lang="en-US">
                <a:solidFill>
                  <a:srgbClr val="009900"/>
                </a:solidFill>
              </a:rPr>
              <a:t>9.06 atm</a:t>
            </a:r>
            <a:r>
              <a:rPr lang="en-US"/>
              <a:t>  </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27B1615A-0B43-A646-AC48-E56E5E8F9225}" type="slidenum">
              <a:rPr lang="en-US"/>
              <a:pPr/>
              <a:t>33</a:t>
            </a:fld>
            <a:endParaRPr lang="en-US"/>
          </a:p>
        </p:txBody>
      </p:sp>
      <p:pic>
        <p:nvPicPr>
          <p:cNvPr id="38298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289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9" name="Rectangle 3"/>
          <p:cNvSpPr>
            <a:spLocks noGrp="1" noChangeArrowheads="1"/>
          </p:cNvSpPr>
          <p:nvPr>
            <p:ph type="title"/>
          </p:nvPr>
        </p:nvSpPr>
        <p:spPr/>
        <p:txBody>
          <a:bodyPr/>
          <a:lstStyle/>
          <a:p>
            <a:r>
              <a:rPr lang="en-US"/>
              <a:t>Scientific Method</a:t>
            </a:r>
          </a:p>
        </p:txBody>
      </p:sp>
      <p:sp>
        <p:nvSpPr>
          <p:cNvPr id="393218" name="Rectangle 2"/>
          <p:cNvSpPr>
            <a:spLocks noGrp="1" noChangeArrowheads="1"/>
          </p:cNvSpPr>
          <p:nvPr>
            <p:ph idx="1"/>
          </p:nvPr>
        </p:nvSpPr>
        <p:spPr>
          <a:xfrm>
            <a:off x="533400" y="1676400"/>
            <a:ext cx="7543800" cy="1885950"/>
          </a:xfrm>
        </p:spPr>
        <p:txBody>
          <a:bodyPr/>
          <a:lstStyle/>
          <a:p>
            <a:pPr marL="533400" indent="-533400">
              <a:buClr>
                <a:schemeClr val="tx1"/>
              </a:buClr>
            </a:pPr>
            <a:r>
              <a:rPr lang="en-US" sz="2800"/>
              <a:t>A law is a generalization of observed behavior.</a:t>
            </a:r>
          </a:p>
          <a:p>
            <a:pPr marL="533400" indent="-533400">
              <a:buClr>
                <a:schemeClr val="tx1"/>
              </a:buClr>
            </a:pPr>
            <a:r>
              <a:rPr lang="en-US" sz="2800"/>
              <a:t>Laws are useful – We can predict behavior of similar systems. </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46500C1C-FD11-D342-8DC8-D34AF0EB250F}" type="slidenum">
              <a:rPr lang="en-US"/>
              <a:pPr/>
              <a:t>34</a:t>
            </a:fld>
            <a:endParaRPr lang="en-US"/>
          </a:p>
        </p:txBody>
      </p:sp>
    </p:spTree>
    <p:extLst>
      <p:ext uri="{BB962C8B-B14F-4D97-AF65-F5344CB8AC3E}">
        <p14:creationId xmlns:p14="http://schemas.microsoft.com/office/powerpoint/2010/main" val="2211254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533400" y="1676400"/>
            <a:ext cx="7543800" cy="1885950"/>
          </a:xfrm>
        </p:spPr>
        <p:txBody>
          <a:bodyPr/>
          <a:lstStyle/>
          <a:p>
            <a:pPr marL="533400" indent="-533400">
              <a:buClr>
                <a:schemeClr val="tx1"/>
              </a:buClr>
            </a:pPr>
            <a:r>
              <a:rPr lang="en-US" sz="2800">
                <a:cs typeface="Times New Roman" charset="0"/>
              </a:rPr>
              <a:t>A model can never be proved absolutely true.</a:t>
            </a:r>
            <a:endParaRPr lang="en-US" sz="2800"/>
          </a:p>
          <a:p>
            <a:pPr marL="533400" indent="-533400">
              <a:buClr>
                <a:schemeClr val="tx1"/>
              </a:buClr>
            </a:pPr>
            <a:r>
              <a:rPr lang="en-US" sz="2800"/>
              <a:t>A model is an approximation and is destined to be modified. </a:t>
            </a:r>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901B2FCC-4E28-3142-8C81-A7F097FB41DB}" type="slidenum">
              <a:rPr lang="en-US"/>
              <a:pPr/>
              <a:t>35</a:t>
            </a:fld>
            <a:endParaRPr lang="en-US"/>
          </a:p>
        </p:txBody>
      </p:sp>
    </p:spTree>
    <p:extLst>
      <p:ext uri="{BB962C8B-B14F-4D97-AF65-F5344CB8AC3E}">
        <p14:creationId xmlns:p14="http://schemas.microsoft.com/office/powerpoint/2010/main" val="10912828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idx="1"/>
          </p:nvPr>
        </p:nvSpPr>
        <p:spPr>
          <a:xfrm>
            <a:off x="533400" y="1676400"/>
            <a:ext cx="7239000" cy="1885950"/>
          </a:xfrm>
        </p:spPr>
        <p:txBody>
          <a:bodyPr/>
          <a:lstStyle/>
          <a:p>
            <a:pPr marL="533400" indent="-533400"/>
            <a:r>
              <a:rPr lang="en-US" sz="2800"/>
              <a:t>So far we have considered </a:t>
            </a:r>
            <a:r>
              <a:rPr lang="ja-JP" altLang="en-US" sz="2800">
                <a:latin typeface="Arial"/>
              </a:rPr>
              <a:t>“</a:t>
            </a:r>
            <a:r>
              <a:rPr lang="en-US" sz="2800"/>
              <a:t>what happens,</a:t>
            </a:r>
            <a:r>
              <a:rPr lang="ja-JP" altLang="en-US" sz="2800">
                <a:latin typeface="Arial"/>
              </a:rPr>
              <a:t>”</a:t>
            </a:r>
            <a:r>
              <a:rPr lang="en-US" sz="2800"/>
              <a:t> but not </a:t>
            </a:r>
            <a:r>
              <a:rPr lang="ja-JP" altLang="en-US" sz="2800">
                <a:latin typeface="Arial"/>
              </a:rPr>
              <a:t>“</a:t>
            </a:r>
            <a:r>
              <a:rPr lang="en-US" sz="2800"/>
              <a:t>why.</a:t>
            </a:r>
            <a:r>
              <a:rPr lang="ja-JP" altLang="en-US" sz="2800">
                <a:latin typeface="Arial"/>
              </a:rPr>
              <a:t>”</a:t>
            </a:r>
            <a:endParaRPr lang="en-US" sz="2800"/>
          </a:p>
          <a:p>
            <a:pPr marL="533400" indent="-533400"/>
            <a:r>
              <a:rPr lang="en-US" sz="2800"/>
              <a:t>In science, </a:t>
            </a:r>
            <a:r>
              <a:rPr lang="ja-JP" altLang="en-US" sz="2800">
                <a:latin typeface="Arial"/>
              </a:rPr>
              <a:t>“</a:t>
            </a:r>
            <a:r>
              <a:rPr lang="en-US" sz="2800"/>
              <a:t>what</a:t>
            </a:r>
            <a:r>
              <a:rPr lang="ja-JP" altLang="en-US" sz="2800">
                <a:latin typeface="Arial"/>
              </a:rPr>
              <a:t>”</a:t>
            </a:r>
            <a:r>
              <a:rPr lang="en-US" sz="2800"/>
              <a:t> always comes before  </a:t>
            </a:r>
            <a:r>
              <a:rPr lang="ja-JP" altLang="en-US" sz="2800">
                <a:latin typeface="Arial"/>
              </a:rPr>
              <a:t>“</a:t>
            </a:r>
            <a:r>
              <a:rPr lang="en-US" sz="2800"/>
              <a:t>why.</a:t>
            </a:r>
            <a:r>
              <a:rPr lang="ja-JP" altLang="en-US" sz="2800">
                <a:latin typeface="Arial"/>
              </a:rPr>
              <a:t>”</a:t>
            </a:r>
            <a:endParaRPr lang="en-US" sz="3200" i="1"/>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9F3D7B89-0DBB-9E4B-A4EE-F8BC35B2A513}" type="slidenum">
              <a:rPr lang="en-US"/>
              <a:pPr/>
              <a:t>36</a:t>
            </a:fld>
            <a:endParaRPr lang="en-US"/>
          </a:p>
        </p:txBody>
      </p:sp>
    </p:spTree>
    <p:extLst>
      <p:ext uri="{BB962C8B-B14F-4D97-AF65-F5344CB8AC3E}">
        <p14:creationId xmlns:p14="http://schemas.microsoft.com/office/powerpoint/2010/main" val="34026844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3" name="Rectangle 3"/>
          <p:cNvSpPr>
            <a:spLocks noGrp="1" noChangeArrowheads="1"/>
          </p:cNvSpPr>
          <p:nvPr>
            <p:ph type="title"/>
          </p:nvPr>
        </p:nvSpPr>
        <p:spPr/>
        <p:txBody>
          <a:bodyPr/>
          <a:lstStyle/>
          <a:p>
            <a:r>
              <a:rPr lang="en-US"/>
              <a:t>Postulates of the Kinetic Molecular Theory</a:t>
            </a:r>
          </a:p>
        </p:txBody>
      </p:sp>
      <p:sp>
        <p:nvSpPr>
          <p:cNvPr id="399362" name="Rectangle 2"/>
          <p:cNvSpPr>
            <a:spLocks noGrp="1" noChangeArrowheads="1"/>
          </p:cNvSpPr>
          <p:nvPr>
            <p:ph idx="1"/>
          </p:nvPr>
        </p:nvSpPr>
        <p:spPr>
          <a:xfrm>
            <a:off x="533400" y="1676400"/>
            <a:ext cx="7239000" cy="946150"/>
          </a:xfrm>
        </p:spPr>
        <p:txBody>
          <a:bodyPr/>
          <a:lstStyle/>
          <a:p>
            <a:pPr marL="533400" indent="-533400">
              <a:buFontTx/>
              <a:buNone/>
            </a:pPr>
            <a:r>
              <a:rPr lang="en-US" sz="2800">
                <a:solidFill>
                  <a:srgbClr val="669900"/>
                </a:solidFill>
              </a:rPr>
              <a:t>1.	Gases consist of tiny particles (atoms or molecules)</a:t>
            </a:r>
            <a:r>
              <a:rPr lang="en-US" sz="2800" i="1">
                <a:solidFill>
                  <a:srgbClr val="669900"/>
                </a:solidFill>
              </a:rPr>
              <a:t>.</a:t>
            </a:r>
            <a:endParaRPr lang="en-US" sz="2800">
              <a:solidFill>
                <a:srgbClr val="D6000E"/>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BE80470-618F-A446-A6FB-A74E190BE5BA}" type="slidenum">
              <a:rPr lang="en-US"/>
              <a:pPr/>
              <a:t>37</a:t>
            </a:fld>
            <a:endParaRPr lang="en-US"/>
          </a:p>
        </p:txBody>
      </p:sp>
    </p:spTree>
    <p:extLst>
      <p:ext uri="{BB962C8B-B14F-4D97-AF65-F5344CB8AC3E}">
        <p14:creationId xmlns:p14="http://schemas.microsoft.com/office/powerpoint/2010/main" val="3028006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7555" name="Rectangle 3"/>
          <p:cNvSpPr>
            <a:spLocks noGrp="1" noChangeArrowheads="1"/>
          </p:cNvSpPr>
          <p:nvPr>
            <p:ph type="title"/>
          </p:nvPr>
        </p:nvSpPr>
        <p:spPr/>
        <p:txBody>
          <a:bodyPr/>
          <a:lstStyle/>
          <a:p>
            <a:r>
              <a:rPr lang="en-US"/>
              <a:t>Postulates of the Kinetic Molecular Theory</a:t>
            </a:r>
          </a:p>
        </p:txBody>
      </p:sp>
      <p:sp>
        <p:nvSpPr>
          <p:cNvPr id="407554" name="Rectangle 2"/>
          <p:cNvSpPr>
            <a:spLocks noGrp="1" noChangeArrowheads="1"/>
          </p:cNvSpPr>
          <p:nvPr>
            <p:ph idx="1"/>
          </p:nvPr>
        </p:nvSpPr>
        <p:spPr>
          <a:xfrm>
            <a:off x="533400" y="1676400"/>
            <a:ext cx="7239000" cy="1800225"/>
          </a:xfrm>
        </p:spPr>
        <p:txBody>
          <a:bodyPr/>
          <a:lstStyle/>
          <a:p>
            <a:pPr marL="533400" indent="-533400">
              <a:buFontTx/>
              <a:buNone/>
            </a:pPr>
            <a:r>
              <a:rPr lang="en-US" sz="2800">
                <a:solidFill>
                  <a:srgbClr val="669900"/>
                </a:solidFill>
              </a:rPr>
              <a:t>2.	The particles are so small, compared with the distances between them that the volume (size) of the individual particles can be assumed to be negligible (zero).</a:t>
            </a:r>
            <a:endParaRPr lang="en-US" sz="2800">
              <a:solidFill>
                <a:srgbClr val="D6000E"/>
              </a:solidFill>
            </a:endParaRP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55F99B38-85A6-9E42-A69C-CCEC37ECB18F}" type="slidenum">
              <a:rPr lang="en-US"/>
              <a:pPr/>
              <a:t>38</a:t>
            </a:fld>
            <a:endParaRPr lang="en-US"/>
          </a:p>
        </p:txBody>
      </p:sp>
    </p:spTree>
    <p:extLst>
      <p:ext uri="{BB962C8B-B14F-4D97-AF65-F5344CB8AC3E}">
        <p14:creationId xmlns:p14="http://schemas.microsoft.com/office/powerpoint/2010/main" val="2377128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1" name="Rectangle 3"/>
          <p:cNvSpPr>
            <a:spLocks noGrp="1" noChangeArrowheads="1"/>
          </p:cNvSpPr>
          <p:nvPr>
            <p:ph type="title"/>
          </p:nvPr>
        </p:nvSpPr>
        <p:spPr/>
        <p:txBody>
          <a:bodyPr/>
          <a:lstStyle/>
          <a:p>
            <a:r>
              <a:rPr lang="en-US"/>
              <a:t>Postulates of the Kinetic Molecular Theory</a:t>
            </a:r>
          </a:p>
        </p:txBody>
      </p:sp>
      <p:sp>
        <p:nvSpPr>
          <p:cNvPr id="401410" name="Rectangle 2"/>
          <p:cNvSpPr>
            <a:spLocks noGrp="1" noChangeArrowheads="1"/>
          </p:cNvSpPr>
          <p:nvPr>
            <p:ph idx="1"/>
          </p:nvPr>
        </p:nvSpPr>
        <p:spPr>
          <a:xfrm>
            <a:off x="609600" y="1676400"/>
            <a:ext cx="7239000" cy="1800225"/>
          </a:xfrm>
        </p:spPr>
        <p:txBody>
          <a:bodyPr/>
          <a:lstStyle/>
          <a:p>
            <a:pPr marL="533400" indent="-533400">
              <a:buFontTx/>
              <a:buNone/>
            </a:pPr>
            <a:r>
              <a:rPr lang="en-US" sz="2800">
                <a:solidFill>
                  <a:srgbClr val="669900"/>
                </a:solidFill>
              </a:rPr>
              <a:t>3.	The particles are in constant random motion, colliding with the walls of the container. These collisions with the walls cause the pressure exerted by the gas.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C4DA4BFA-1798-9649-A583-B4FDBD3F3514}" type="slidenum">
              <a:rPr lang="en-US"/>
              <a:pPr/>
              <a:t>39</a:t>
            </a:fld>
            <a:endParaRPr lang="en-US"/>
          </a:p>
        </p:txBody>
      </p:sp>
    </p:spTree>
    <p:extLst>
      <p:ext uri="{BB962C8B-B14F-4D97-AF65-F5344CB8AC3E}">
        <p14:creationId xmlns:p14="http://schemas.microsoft.com/office/powerpoint/2010/main" val="7530170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CC5C4181-628C-9647-AD88-FA2D855DDE16}" type="slidenum">
              <a:rPr lang="en-US"/>
              <a:pPr/>
              <a:t>4</a:t>
            </a:fld>
            <a:endParaRPr lang="en-US"/>
          </a:p>
        </p:txBody>
      </p:sp>
      <p:sp>
        <p:nvSpPr>
          <p:cNvPr id="150530" name="Rectangle 2"/>
          <p:cNvSpPr>
            <a:spLocks noGrp="1" noChangeArrowheads="1"/>
          </p:cNvSpPr>
          <p:nvPr>
            <p:ph type="body" idx="1"/>
          </p:nvPr>
        </p:nvSpPr>
        <p:spPr>
          <a:xfrm>
            <a:off x="533400" y="3429000"/>
            <a:ext cx="7239000" cy="1971675"/>
          </a:xfrm>
        </p:spPr>
        <p:txBody>
          <a:bodyPr/>
          <a:lstStyle/>
          <a:p>
            <a:pPr marL="533400" indent="-533400"/>
            <a:r>
              <a:rPr lang="en-US" sz="2800"/>
              <a:t>SI units = Newton/meter</a:t>
            </a:r>
            <a:r>
              <a:rPr lang="en-US" sz="2800" baseline="30000"/>
              <a:t>2</a:t>
            </a:r>
            <a:r>
              <a:rPr lang="en-US" sz="2800"/>
              <a:t> = 1 Pascal (Pa)</a:t>
            </a:r>
          </a:p>
          <a:p>
            <a:pPr marL="533400" indent="-533400"/>
            <a:r>
              <a:rPr lang="en-US" sz="2800"/>
              <a:t>1 standard atmosphere = 101,325 Pa</a:t>
            </a:r>
          </a:p>
          <a:p>
            <a:pPr marL="533400" indent="-533400"/>
            <a:r>
              <a:rPr lang="en-US" sz="2800"/>
              <a:t>1 standard atmosphere = 1 atm = </a:t>
            </a:r>
            <a:br>
              <a:rPr lang="en-US" sz="2800"/>
            </a:br>
            <a:r>
              <a:rPr lang="en-US" sz="2800"/>
              <a:t>760 mm Hg = 760 torr</a:t>
            </a:r>
          </a:p>
        </p:txBody>
      </p:sp>
      <p:sp>
        <p:nvSpPr>
          <p:cNvPr id="150531" name="Rectangle 3"/>
          <p:cNvSpPr>
            <a:spLocks noGrp="1" noChangeArrowheads="1"/>
          </p:cNvSpPr>
          <p:nvPr>
            <p:ph type="title"/>
          </p:nvPr>
        </p:nvSpPr>
        <p:spPr/>
        <p:txBody>
          <a:bodyPr/>
          <a:lstStyle/>
          <a:p>
            <a:r>
              <a:rPr lang="en-US"/>
              <a:t>Pressure</a:t>
            </a:r>
          </a:p>
        </p:txBody>
      </p:sp>
      <p:sp>
        <p:nvSpPr>
          <p:cNvPr id="150534" name="Rectangle 6"/>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50536" name="Rectangle 8"/>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50535" name="Object 7"/>
          <p:cNvGraphicFramePr>
            <a:graphicFrameLocks noChangeAspect="1"/>
          </p:cNvGraphicFramePr>
          <p:nvPr/>
        </p:nvGraphicFramePr>
        <p:xfrm>
          <a:off x="2590800" y="1981200"/>
          <a:ext cx="2781300" cy="752475"/>
        </p:xfrm>
        <a:graphic>
          <a:graphicData uri="http://schemas.openxmlformats.org/presentationml/2006/ole">
            <mc:AlternateContent xmlns:mc="http://schemas.openxmlformats.org/markup-compatibility/2006">
              <mc:Choice xmlns:v="urn:schemas-microsoft-com:vml" Requires="v">
                <p:oleObj spid="_x0000_s1037" name="Brownstone Equation 5.2" r:id="rId4" imgW="2781696" imgH="749697" progId="Equation.BREE52">
                  <p:embed/>
                </p:oleObj>
              </mc:Choice>
              <mc:Fallback>
                <p:oleObj name="Brownstone Equation 5.2" r:id="rId4" imgW="2781696" imgH="749697" progId="Equation.BREE5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981200"/>
                        <a:ext cx="2781300"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9548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3459" name="Rectangle 3"/>
          <p:cNvSpPr>
            <a:spLocks noGrp="1" noChangeArrowheads="1"/>
          </p:cNvSpPr>
          <p:nvPr>
            <p:ph type="title"/>
          </p:nvPr>
        </p:nvSpPr>
        <p:spPr/>
        <p:txBody>
          <a:bodyPr/>
          <a:lstStyle/>
          <a:p>
            <a:r>
              <a:rPr lang="en-US"/>
              <a:t>Postulates of the Kinetic Molecular Theory</a:t>
            </a:r>
          </a:p>
        </p:txBody>
      </p:sp>
      <p:sp>
        <p:nvSpPr>
          <p:cNvPr id="403458" name="Rectangle 2"/>
          <p:cNvSpPr>
            <a:spLocks noGrp="1" noChangeArrowheads="1"/>
          </p:cNvSpPr>
          <p:nvPr>
            <p:ph idx="1"/>
          </p:nvPr>
        </p:nvSpPr>
        <p:spPr>
          <a:xfrm>
            <a:off x="609600" y="1676400"/>
            <a:ext cx="7239000" cy="946150"/>
          </a:xfrm>
        </p:spPr>
        <p:txBody>
          <a:bodyPr/>
          <a:lstStyle/>
          <a:p>
            <a:pPr marL="533400" indent="-533400">
              <a:buFontTx/>
              <a:buNone/>
            </a:pPr>
            <a:r>
              <a:rPr lang="en-US" sz="2800">
                <a:solidFill>
                  <a:srgbClr val="669900"/>
                </a:solidFill>
              </a:rPr>
              <a:t>4.	The particles are assumed not to attract or to repel each other.</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DBA09B26-F055-2340-B99D-6A740703BCD2}" type="slidenum">
              <a:rPr lang="en-US"/>
              <a:pPr/>
              <a:t>40</a:t>
            </a:fld>
            <a:endParaRPr lang="en-US"/>
          </a:p>
        </p:txBody>
      </p:sp>
    </p:spTree>
    <p:extLst>
      <p:ext uri="{BB962C8B-B14F-4D97-AF65-F5344CB8AC3E}">
        <p14:creationId xmlns:p14="http://schemas.microsoft.com/office/powerpoint/2010/main" val="35305418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7" name="Rectangle 3"/>
          <p:cNvSpPr>
            <a:spLocks noGrp="1" noChangeArrowheads="1"/>
          </p:cNvSpPr>
          <p:nvPr>
            <p:ph type="title"/>
          </p:nvPr>
        </p:nvSpPr>
        <p:spPr/>
        <p:txBody>
          <a:bodyPr/>
          <a:lstStyle/>
          <a:p>
            <a:r>
              <a:rPr lang="en-US"/>
              <a:t>Postulates of the Kinetic Molecular Theory</a:t>
            </a:r>
          </a:p>
        </p:txBody>
      </p:sp>
      <p:sp>
        <p:nvSpPr>
          <p:cNvPr id="405506" name="Rectangle 2"/>
          <p:cNvSpPr>
            <a:spLocks noGrp="1" noChangeArrowheads="1"/>
          </p:cNvSpPr>
          <p:nvPr>
            <p:ph idx="1"/>
          </p:nvPr>
        </p:nvSpPr>
        <p:spPr>
          <a:xfrm>
            <a:off x="533400" y="1676400"/>
            <a:ext cx="7239000" cy="1373188"/>
          </a:xfrm>
        </p:spPr>
        <p:txBody>
          <a:bodyPr/>
          <a:lstStyle/>
          <a:p>
            <a:pPr marL="533400" indent="-533400">
              <a:buFontTx/>
              <a:buNone/>
            </a:pPr>
            <a:r>
              <a:rPr lang="en-US" sz="2800">
                <a:solidFill>
                  <a:srgbClr val="669900"/>
                </a:solidFill>
              </a:rPr>
              <a:t>5.	The average kinetic energy of the gas particles is directly proportional to the Kelvin temperature of the gas.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FDE9CB0E-29B5-154F-932F-6FAB25C1F3A9}" type="slidenum">
              <a:rPr lang="en-US"/>
              <a:pPr/>
              <a:t>41</a:t>
            </a:fld>
            <a:endParaRPr lang="en-US"/>
          </a:p>
        </p:txBody>
      </p:sp>
    </p:spTree>
    <p:extLst>
      <p:ext uri="{BB962C8B-B14F-4D97-AF65-F5344CB8AC3E}">
        <p14:creationId xmlns:p14="http://schemas.microsoft.com/office/powerpoint/2010/main" val="3571865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2" name="Rectangle 2"/>
          <p:cNvSpPr>
            <a:spLocks noGrp="1" noChangeArrowheads="1"/>
          </p:cNvSpPr>
          <p:nvPr>
            <p:ph idx="1"/>
          </p:nvPr>
        </p:nvSpPr>
        <p:spPr>
          <a:xfrm>
            <a:off x="533400" y="1676400"/>
            <a:ext cx="7620000" cy="3743325"/>
          </a:xfrm>
        </p:spPr>
        <p:txBody>
          <a:bodyPr/>
          <a:lstStyle/>
          <a:p>
            <a:pPr marL="533400" indent="-533400">
              <a:buClr>
                <a:schemeClr val="tx1"/>
              </a:buClr>
            </a:pPr>
            <a:r>
              <a:rPr lang="en-US">
                <a:solidFill>
                  <a:srgbClr val="0000FF"/>
                </a:solidFill>
                <a:cs typeface="Times New Roman" charset="0"/>
              </a:rPr>
              <a:t>Meaning of temperature</a:t>
            </a:r>
            <a:r>
              <a:rPr lang="en-US">
                <a:cs typeface="Times New Roman" charset="0"/>
              </a:rPr>
              <a:t> </a:t>
            </a:r>
          </a:p>
          <a:p>
            <a:pPr marL="914400" lvl="1" indent="-457200">
              <a:buClr>
                <a:schemeClr val="tx1"/>
              </a:buClr>
              <a:buFont typeface="Wingdings" charset="0"/>
              <a:buChar char="§"/>
            </a:pPr>
            <a:r>
              <a:rPr lang="en-US">
                <a:cs typeface="Times New Roman" charset="0"/>
              </a:rPr>
              <a:t>Kelvin temperature is directly proportional to the average kinetic energy of the gas particles.</a:t>
            </a:r>
            <a:r>
              <a:rPr lang="en-US"/>
              <a:t> </a:t>
            </a:r>
          </a:p>
          <a:p>
            <a:pPr marL="533400" indent="-533400">
              <a:buClr>
                <a:schemeClr val="tx1"/>
              </a:buClr>
            </a:pPr>
            <a:r>
              <a:rPr lang="en-US">
                <a:solidFill>
                  <a:srgbClr val="0000FF"/>
                </a:solidFill>
                <a:cs typeface="Times New Roman" charset="0"/>
              </a:rPr>
              <a:t>Relationship between Pressure and Temperature </a:t>
            </a:r>
          </a:p>
          <a:p>
            <a:pPr marL="914400" lvl="1" indent="-457200">
              <a:buClr>
                <a:schemeClr val="tx1"/>
              </a:buClr>
              <a:buFont typeface="Wingdings" charset="0"/>
              <a:buChar char="§"/>
            </a:pPr>
            <a:r>
              <a:rPr lang="en-US">
                <a:cs typeface="Times New Roman" charset="0"/>
              </a:rPr>
              <a:t>Gas pressure increases as the temperature increases because the particles speed up. </a:t>
            </a:r>
          </a:p>
          <a:p>
            <a:pPr marL="533400" indent="-533400">
              <a:buClr>
                <a:schemeClr val="tx1"/>
              </a:buClr>
            </a:pPr>
            <a:r>
              <a:rPr lang="en-US">
                <a:solidFill>
                  <a:srgbClr val="0000FF"/>
                </a:solidFill>
                <a:cs typeface="Times New Roman" charset="0"/>
              </a:rPr>
              <a:t>Relationship between Volume and Temperature </a:t>
            </a:r>
          </a:p>
          <a:p>
            <a:pPr marL="914400" lvl="1" indent="-457200">
              <a:buClr>
                <a:schemeClr val="tx1"/>
              </a:buClr>
              <a:buFont typeface="Wingdings" charset="0"/>
              <a:buChar char="§"/>
            </a:pPr>
            <a:r>
              <a:rPr lang="en-US">
                <a:cs typeface="Times New Roman" charset="0"/>
              </a:rPr>
              <a:t>Volume of a gas increases with temperature because the particles speed up.</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BFF7A6E-BA5A-5345-9FA0-3C235819EF86}" type="slidenum">
              <a:rPr lang="en-US"/>
              <a:pPr/>
              <a:t>42</a:t>
            </a:fld>
            <a:endParaRPr lang="en-US"/>
          </a:p>
        </p:txBody>
      </p:sp>
      <p:sp>
        <p:nvSpPr>
          <p:cNvPr id="31232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31232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321108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1524000" y="1143000"/>
            <a:ext cx="6934200" cy="533400"/>
          </a:xfrm>
        </p:spPr>
        <p:txBody>
          <a:bodyPr/>
          <a:lstStyle/>
          <a:p>
            <a:r>
              <a:rPr lang="en-US"/>
              <a:t>Concept Check</a:t>
            </a:r>
          </a:p>
        </p:txBody>
      </p:sp>
      <p:sp>
        <p:nvSpPr>
          <p:cNvPr id="409603" name="Rectangle 3"/>
          <p:cNvSpPr>
            <a:spLocks noGrp="1" noChangeArrowheads="1"/>
          </p:cNvSpPr>
          <p:nvPr>
            <p:ph idx="1"/>
          </p:nvPr>
        </p:nvSpPr>
        <p:spPr>
          <a:xfrm>
            <a:off x="228600" y="2133600"/>
            <a:ext cx="5410200" cy="4448175"/>
          </a:xfrm>
        </p:spPr>
        <p:txBody>
          <a:bodyPr/>
          <a:lstStyle/>
          <a:p>
            <a:pPr marL="738188" indent="0">
              <a:buFontTx/>
              <a:buNone/>
            </a:pPr>
            <a:r>
              <a:rPr lang="en-US" sz="2800"/>
              <a:t>You are holding two balloons of the same volume. One contains helium, and one contains hydrogen. Complete each of the following statements with </a:t>
            </a:r>
            <a:r>
              <a:rPr lang="ja-JP" altLang="en-US" sz="2800">
                <a:latin typeface="Arial"/>
              </a:rPr>
              <a:t>“</a:t>
            </a:r>
            <a:r>
              <a:rPr lang="en-US" sz="2800">
                <a:solidFill>
                  <a:srgbClr val="0000FF"/>
                </a:solidFill>
              </a:rPr>
              <a:t>different</a:t>
            </a:r>
            <a:r>
              <a:rPr lang="ja-JP" altLang="en-US" sz="2800">
                <a:latin typeface="Arial"/>
              </a:rPr>
              <a:t>”</a:t>
            </a:r>
            <a:r>
              <a:rPr lang="en-US" sz="2800"/>
              <a:t> or </a:t>
            </a:r>
            <a:r>
              <a:rPr lang="ja-JP" altLang="en-US" sz="2800">
                <a:latin typeface="Arial"/>
              </a:rPr>
              <a:t>“</a:t>
            </a:r>
            <a:r>
              <a:rPr lang="en-US" sz="2800">
                <a:solidFill>
                  <a:srgbClr val="0000FF"/>
                </a:solidFill>
              </a:rPr>
              <a:t>the same</a:t>
            </a:r>
            <a:r>
              <a:rPr lang="ja-JP" altLang="en-US" sz="2800">
                <a:latin typeface="Arial"/>
              </a:rPr>
              <a:t>”</a:t>
            </a:r>
            <a:r>
              <a:rPr lang="en-US" sz="2800"/>
              <a:t> and be prepared to justify your answer.</a:t>
            </a:r>
          </a:p>
          <a:p>
            <a:pPr marL="738188" indent="0">
              <a:buFontTx/>
              <a:buNone/>
            </a:pPr>
            <a:endParaRPr lang="en-US" sz="2800"/>
          </a:p>
        </p:txBody>
      </p:sp>
      <p:sp>
        <p:nvSpPr>
          <p:cNvPr id="16" name="Footer Placeholder 3"/>
          <p:cNvSpPr>
            <a:spLocks noGrp="1"/>
          </p:cNvSpPr>
          <p:nvPr>
            <p:ph type="ftr" sz="quarter" idx="10"/>
          </p:nvPr>
        </p:nvSpPr>
        <p:spPr/>
        <p:txBody>
          <a:bodyPr/>
          <a:lstStyle/>
          <a:p>
            <a:r>
              <a:rPr lang="en-US"/>
              <a:t>Copyright © Cengage Learning. All rights reserved</a:t>
            </a:r>
          </a:p>
        </p:txBody>
      </p:sp>
      <p:sp>
        <p:nvSpPr>
          <p:cNvPr id="17" name="Slide Number Placeholder 4"/>
          <p:cNvSpPr>
            <a:spLocks noGrp="1"/>
          </p:cNvSpPr>
          <p:nvPr>
            <p:ph type="sldNum" sz="quarter" idx="11"/>
          </p:nvPr>
        </p:nvSpPr>
        <p:spPr/>
        <p:txBody>
          <a:bodyPr/>
          <a:lstStyle/>
          <a:p>
            <a:fld id="{D9CC1195-BB5A-D746-8379-917DD43267D2}" type="slidenum">
              <a:rPr lang="en-US"/>
              <a:pPr/>
              <a:t>43</a:t>
            </a:fld>
            <a:endParaRPr lang="en-US"/>
          </a:p>
        </p:txBody>
      </p:sp>
      <p:pic>
        <p:nvPicPr>
          <p:cNvPr id="40960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09605" name="Group 5"/>
          <p:cNvGrpSpPr>
            <a:grpSpLocks/>
          </p:cNvGrpSpPr>
          <p:nvPr/>
        </p:nvGrpSpPr>
        <p:grpSpPr bwMode="auto">
          <a:xfrm>
            <a:off x="6096000" y="2057400"/>
            <a:ext cx="2590800" cy="4267200"/>
            <a:chOff x="3984" y="1056"/>
            <a:chExt cx="1632" cy="2688"/>
          </a:xfrm>
        </p:grpSpPr>
        <p:grpSp>
          <p:nvGrpSpPr>
            <p:cNvPr id="409606" name="Group 6"/>
            <p:cNvGrpSpPr>
              <a:grpSpLocks/>
            </p:cNvGrpSpPr>
            <p:nvPr/>
          </p:nvGrpSpPr>
          <p:grpSpPr bwMode="auto">
            <a:xfrm>
              <a:off x="3984" y="1056"/>
              <a:ext cx="816" cy="2063"/>
              <a:chOff x="3936" y="1056"/>
              <a:chExt cx="816" cy="2063"/>
            </a:xfrm>
          </p:grpSpPr>
          <p:sp>
            <p:nvSpPr>
              <p:cNvPr id="409607" name="AutoShape 7"/>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9933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08" name="Freeform 8"/>
              <p:cNvSpPr>
                <a:spLocks/>
              </p:cNvSpPr>
              <p:nvPr/>
            </p:nvSpPr>
            <p:spPr bwMode="auto">
              <a:xfrm>
                <a:off x="4258" y="2076"/>
                <a:ext cx="102"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09" name="Oval 9"/>
              <p:cNvSpPr>
                <a:spLocks noChangeArrowheads="1"/>
              </p:cNvSpPr>
              <p:nvPr/>
            </p:nvSpPr>
            <p:spPr bwMode="auto">
              <a:xfrm>
                <a:off x="3936" y="1056"/>
                <a:ext cx="816" cy="979"/>
              </a:xfrm>
              <a:prstGeom prst="ellipse">
                <a:avLst/>
              </a:prstGeom>
              <a:gradFill rotWithShape="0">
                <a:gsLst>
                  <a:gs pos="0">
                    <a:srgbClr val="9933FF"/>
                  </a:gs>
                  <a:gs pos="100000">
                    <a:srgbClr val="9933FF">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10" name="Text Box 10"/>
              <p:cNvSpPr txBox="1">
                <a:spLocks noChangeArrowheads="1"/>
              </p:cNvSpPr>
              <p:nvPr/>
            </p:nvSpPr>
            <p:spPr bwMode="auto">
              <a:xfrm>
                <a:off x="4128" y="1344"/>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He</a:t>
                </a:r>
              </a:p>
            </p:txBody>
          </p:sp>
        </p:grpSp>
        <p:grpSp>
          <p:nvGrpSpPr>
            <p:cNvPr id="409611" name="Group 11"/>
            <p:cNvGrpSpPr>
              <a:grpSpLocks/>
            </p:cNvGrpSpPr>
            <p:nvPr/>
          </p:nvGrpSpPr>
          <p:grpSpPr bwMode="auto">
            <a:xfrm>
              <a:off x="4752" y="1681"/>
              <a:ext cx="864" cy="2063"/>
              <a:chOff x="4704" y="1681"/>
              <a:chExt cx="864" cy="2063"/>
            </a:xfrm>
          </p:grpSpPr>
          <p:sp>
            <p:nvSpPr>
              <p:cNvPr id="409612" name="AutoShape 12"/>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13" name="Freeform 13"/>
              <p:cNvSpPr>
                <a:spLocks/>
              </p:cNvSpPr>
              <p:nvPr/>
            </p:nvSpPr>
            <p:spPr bwMode="auto">
              <a:xfrm>
                <a:off x="5025" y="2701"/>
                <a:ext cx="103"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09614" name="Oval 14"/>
              <p:cNvSpPr>
                <a:spLocks noChangeArrowheads="1"/>
              </p:cNvSpPr>
              <p:nvPr/>
            </p:nvSpPr>
            <p:spPr bwMode="auto">
              <a:xfrm>
                <a:off x="4704" y="1681"/>
                <a:ext cx="816" cy="979"/>
              </a:xfrm>
              <a:prstGeom prst="ellipse">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15" name="Text Box 15"/>
              <p:cNvSpPr txBox="1">
                <a:spLocks noChangeArrowheads="1"/>
              </p:cNvSpPr>
              <p:nvPr/>
            </p:nvSpPr>
            <p:spPr bwMode="auto">
              <a:xfrm>
                <a:off x="4944" y="1968"/>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a:t>
                </a:r>
                <a:r>
                  <a:rPr lang="en-US" sz="3600" baseline="-25000">
                    <a:latin typeface="Arial" charset="0"/>
                  </a:rPr>
                  <a:t>2</a:t>
                </a:r>
              </a:p>
            </p:txBody>
          </p:sp>
        </p:grpSp>
      </p:grpSp>
    </p:spTree>
    <p:extLst>
      <p:ext uri="{BB962C8B-B14F-4D97-AF65-F5344CB8AC3E}">
        <p14:creationId xmlns:p14="http://schemas.microsoft.com/office/powerpoint/2010/main" val="2266616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1524000" y="1143000"/>
            <a:ext cx="7162800" cy="533400"/>
          </a:xfrm>
        </p:spPr>
        <p:txBody>
          <a:bodyPr/>
          <a:lstStyle/>
          <a:p>
            <a:r>
              <a:rPr lang="en-US"/>
              <a:t>Concept Check</a:t>
            </a:r>
          </a:p>
        </p:txBody>
      </p:sp>
      <p:sp>
        <p:nvSpPr>
          <p:cNvPr id="411651" name="Rectangle 3"/>
          <p:cNvSpPr>
            <a:spLocks noGrp="1" noChangeArrowheads="1"/>
          </p:cNvSpPr>
          <p:nvPr>
            <p:ph sz="half" idx="1"/>
          </p:nvPr>
        </p:nvSpPr>
        <p:spPr>
          <a:xfrm>
            <a:off x="228600" y="2141537"/>
            <a:ext cx="5486400" cy="4106863"/>
          </a:xfrm>
        </p:spPr>
        <p:txBody>
          <a:bodyPr/>
          <a:lstStyle/>
          <a:p>
            <a:pPr marL="568325" indent="346075">
              <a:tabLst>
                <a:tab pos="914400" algn="l"/>
              </a:tabLst>
            </a:pPr>
            <a:r>
              <a:rPr lang="en-US" dirty="0"/>
              <a:t>Complete the following 	statement with </a:t>
            </a:r>
            <a:r>
              <a:rPr lang="ja-JP" altLang="en-US" dirty="0">
                <a:latin typeface="Arial"/>
              </a:rPr>
              <a:t>“</a:t>
            </a:r>
            <a:r>
              <a:rPr lang="en-US" dirty="0"/>
              <a:t>different</a:t>
            </a:r>
            <a:r>
              <a:rPr lang="ja-JP" altLang="en-US" dirty="0">
                <a:latin typeface="Arial"/>
              </a:rPr>
              <a:t>”</a:t>
            </a:r>
            <a:r>
              <a:rPr lang="en-US" dirty="0"/>
              <a:t> 	or </a:t>
            </a:r>
            <a:r>
              <a:rPr lang="ja-JP" altLang="en-US" dirty="0">
                <a:latin typeface="Arial"/>
              </a:rPr>
              <a:t>“</a:t>
            </a:r>
            <a:r>
              <a:rPr lang="en-US" dirty="0"/>
              <a:t>the same</a:t>
            </a:r>
            <a:r>
              <a:rPr lang="ja-JP" altLang="en-US" dirty="0">
                <a:latin typeface="Arial"/>
              </a:rPr>
              <a:t>”</a:t>
            </a:r>
            <a:r>
              <a:rPr lang="en-US" dirty="0"/>
              <a:t> and be 	prepared to justify your 	answer.</a:t>
            </a:r>
          </a:p>
          <a:p>
            <a:pPr marL="568325" indent="346075">
              <a:tabLst>
                <a:tab pos="914400" algn="l"/>
              </a:tabLst>
            </a:pPr>
            <a:r>
              <a:rPr lang="en-US" dirty="0"/>
              <a:t>The </a:t>
            </a:r>
            <a:r>
              <a:rPr lang="en-US" dirty="0">
                <a:solidFill>
                  <a:srgbClr val="0000FF"/>
                </a:solidFill>
              </a:rPr>
              <a:t>pressures</a:t>
            </a:r>
            <a:r>
              <a:rPr lang="en-US" dirty="0"/>
              <a:t> of the gas 	in the two balloons are 	__________.</a:t>
            </a:r>
          </a:p>
          <a:p>
            <a:pPr marL="568325" indent="346075">
              <a:buFontTx/>
              <a:buNone/>
              <a:tabLst>
                <a:tab pos="914400" algn="l"/>
              </a:tabLst>
            </a:pPr>
            <a:endParaRPr lang="en-US" dirty="0"/>
          </a:p>
        </p:txBody>
      </p:sp>
      <p:sp>
        <p:nvSpPr>
          <p:cNvPr id="411664" name="Rectangle 16"/>
          <p:cNvSpPr>
            <a:spLocks noGrp="1" noChangeArrowheads="1"/>
          </p:cNvSpPr>
          <p:nvPr>
            <p:ph sz="half" idx="2"/>
          </p:nvPr>
        </p:nvSpPr>
        <p:spPr>
          <a:xfrm>
            <a:off x="1371600" y="5189537"/>
            <a:ext cx="1828800" cy="519113"/>
          </a:xfrm>
        </p:spPr>
        <p:txBody>
          <a:bodyPr/>
          <a:lstStyle/>
          <a:p>
            <a:pPr>
              <a:buFontTx/>
              <a:buNone/>
            </a:pPr>
            <a:r>
              <a:rPr lang="en-US" dirty="0">
                <a:solidFill>
                  <a:srgbClr val="009900"/>
                </a:solidFill>
              </a:rPr>
              <a:t>the same</a:t>
            </a:r>
          </a:p>
        </p:txBody>
      </p:sp>
      <p:sp>
        <p:nvSpPr>
          <p:cNvPr id="17" name="Footer Placeholder 4"/>
          <p:cNvSpPr>
            <a:spLocks noGrp="1"/>
          </p:cNvSpPr>
          <p:nvPr>
            <p:ph type="ftr" sz="quarter" idx="10"/>
          </p:nvPr>
        </p:nvSpPr>
        <p:spPr/>
        <p:txBody>
          <a:bodyPr/>
          <a:lstStyle/>
          <a:p>
            <a:r>
              <a:rPr lang="en-US"/>
              <a:t>Copyright © Cengage Learning. All rights reserved</a:t>
            </a:r>
          </a:p>
        </p:txBody>
      </p:sp>
      <p:sp>
        <p:nvSpPr>
          <p:cNvPr id="18" name="Slide Number Placeholder 5"/>
          <p:cNvSpPr>
            <a:spLocks noGrp="1"/>
          </p:cNvSpPr>
          <p:nvPr>
            <p:ph type="sldNum" sz="quarter" idx="11"/>
          </p:nvPr>
        </p:nvSpPr>
        <p:spPr/>
        <p:txBody>
          <a:bodyPr/>
          <a:lstStyle/>
          <a:p>
            <a:fld id="{93F89CAD-5927-3947-82E1-57B7AF269301}" type="slidenum">
              <a:rPr lang="en-US"/>
              <a:pPr/>
              <a:t>44</a:t>
            </a:fld>
            <a:endParaRPr lang="en-US"/>
          </a:p>
        </p:txBody>
      </p:sp>
      <p:pic>
        <p:nvPicPr>
          <p:cNvPr id="41165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11653" name="Group 5"/>
          <p:cNvGrpSpPr>
            <a:grpSpLocks/>
          </p:cNvGrpSpPr>
          <p:nvPr/>
        </p:nvGrpSpPr>
        <p:grpSpPr bwMode="auto">
          <a:xfrm>
            <a:off x="6096000" y="2057400"/>
            <a:ext cx="2590800" cy="4267200"/>
            <a:chOff x="3984" y="1056"/>
            <a:chExt cx="1632" cy="2688"/>
          </a:xfrm>
        </p:grpSpPr>
        <p:grpSp>
          <p:nvGrpSpPr>
            <p:cNvPr id="411654" name="Group 6"/>
            <p:cNvGrpSpPr>
              <a:grpSpLocks/>
            </p:cNvGrpSpPr>
            <p:nvPr/>
          </p:nvGrpSpPr>
          <p:grpSpPr bwMode="auto">
            <a:xfrm>
              <a:off x="3984" y="1056"/>
              <a:ext cx="816" cy="2063"/>
              <a:chOff x="3936" y="1056"/>
              <a:chExt cx="816" cy="2063"/>
            </a:xfrm>
          </p:grpSpPr>
          <p:sp>
            <p:nvSpPr>
              <p:cNvPr id="411655" name="AutoShape 7"/>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9933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56" name="Freeform 8"/>
              <p:cNvSpPr>
                <a:spLocks/>
              </p:cNvSpPr>
              <p:nvPr/>
            </p:nvSpPr>
            <p:spPr bwMode="auto">
              <a:xfrm>
                <a:off x="4258" y="2076"/>
                <a:ext cx="102"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1657" name="Oval 9"/>
              <p:cNvSpPr>
                <a:spLocks noChangeArrowheads="1"/>
              </p:cNvSpPr>
              <p:nvPr/>
            </p:nvSpPr>
            <p:spPr bwMode="auto">
              <a:xfrm>
                <a:off x="3936" y="1056"/>
                <a:ext cx="816" cy="979"/>
              </a:xfrm>
              <a:prstGeom prst="ellipse">
                <a:avLst/>
              </a:prstGeom>
              <a:gradFill rotWithShape="0">
                <a:gsLst>
                  <a:gs pos="0">
                    <a:srgbClr val="9933FF"/>
                  </a:gs>
                  <a:gs pos="100000">
                    <a:srgbClr val="9933FF">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58" name="Text Box 10"/>
              <p:cNvSpPr txBox="1">
                <a:spLocks noChangeArrowheads="1"/>
              </p:cNvSpPr>
              <p:nvPr/>
            </p:nvSpPr>
            <p:spPr bwMode="auto">
              <a:xfrm>
                <a:off x="4128" y="1344"/>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He</a:t>
                </a:r>
              </a:p>
            </p:txBody>
          </p:sp>
        </p:grpSp>
        <p:grpSp>
          <p:nvGrpSpPr>
            <p:cNvPr id="411659" name="Group 11"/>
            <p:cNvGrpSpPr>
              <a:grpSpLocks/>
            </p:cNvGrpSpPr>
            <p:nvPr/>
          </p:nvGrpSpPr>
          <p:grpSpPr bwMode="auto">
            <a:xfrm>
              <a:off x="4752" y="1681"/>
              <a:ext cx="864" cy="2063"/>
              <a:chOff x="4704" y="1681"/>
              <a:chExt cx="864" cy="2063"/>
            </a:xfrm>
          </p:grpSpPr>
          <p:sp>
            <p:nvSpPr>
              <p:cNvPr id="411660" name="AutoShape 12"/>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61" name="Freeform 13"/>
              <p:cNvSpPr>
                <a:spLocks/>
              </p:cNvSpPr>
              <p:nvPr/>
            </p:nvSpPr>
            <p:spPr bwMode="auto">
              <a:xfrm>
                <a:off x="5025" y="2701"/>
                <a:ext cx="103"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1662" name="Oval 14"/>
              <p:cNvSpPr>
                <a:spLocks noChangeArrowheads="1"/>
              </p:cNvSpPr>
              <p:nvPr/>
            </p:nvSpPr>
            <p:spPr bwMode="auto">
              <a:xfrm>
                <a:off x="4704" y="1681"/>
                <a:ext cx="816" cy="979"/>
              </a:xfrm>
              <a:prstGeom prst="ellipse">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1663" name="Text Box 15"/>
              <p:cNvSpPr txBox="1">
                <a:spLocks noChangeArrowheads="1"/>
              </p:cNvSpPr>
              <p:nvPr/>
            </p:nvSpPr>
            <p:spPr bwMode="auto">
              <a:xfrm>
                <a:off x="4944" y="1968"/>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a:t>
                </a:r>
                <a:r>
                  <a:rPr lang="en-US" sz="3600" baseline="-25000">
                    <a:latin typeface="Arial" charset="0"/>
                  </a:rPr>
                  <a:t>2</a:t>
                </a:r>
              </a:p>
            </p:txBody>
          </p:sp>
        </p:grpSp>
      </p:grpSp>
    </p:spTree>
    <p:extLst>
      <p:ext uri="{BB962C8B-B14F-4D97-AF65-F5344CB8AC3E}">
        <p14:creationId xmlns:p14="http://schemas.microsoft.com/office/powerpoint/2010/main" val="16321495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1524000" y="1143000"/>
            <a:ext cx="7010400" cy="533400"/>
          </a:xfrm>
        </p:spPr>
        <p:txBody>
          <a:bodyPr/>
          <a:lstStyle/>
          <a:p>
            <a:r>
              <a:rPr lang="en-US"/>
              <a:t>Concept Check</a:t>
            </a:r>
          </a:p>
        </p:txBody>
      </p:sp>
      <p:sp>
        <p:nvSpPr>
          <p:cNvPr id="413699" name="Rectangle 3"/>
          <p:cNvSpPr>
            <a:spLocks noGrp="1" noChangeArrowheads="1"/>
          </p:cNvSpPr>
          <p:nvPr>
            <p:ph idx="1"/>
          </p:nvPr>
        </p:nvSpPr>
        <p:spPr>
          <a:xfrm>
            <a:off x="228600" y="2133600"/>
            <a:ext cx="5410200" cy="4106863"/>
          </a:xfrm>
        </p:spPr>
        <p:txBody>
          <a:bodyPr/>
          <a:lstStyle/>
          <a:p>
            <a:pPr marL="568325" indent="346075">
              <a:tabLst>
                <a:tab pos="914400" algn="l"/>
              </a:tabLst>
            </a:pPr>
            <a:r>
              <a:rPr lang="en-US" sz="2800" dirty="0"/>
              <a:t>Complete the following 	statement with </a:t>
            </a:r>
            <a:r>
              <a:rPr lang="ja-JP" altLang="en-US" sz="2800" dirty="0">
                <a:latin typeface="Arial"/>
              </a:rPr>
              <a:t>“</a:t>
            </a:r>
            <a:r>
              <a:rPr lang="en-US" sz="2800" dirty="0"/>
              <a:t>different</a:t>
            </a:r>
            <a:r>
              <a:rPr lang="ja-JP" altLang="en-US" sz="2800" dirty="0">
                <a:latin typeface="Arial"/>
              </a:rPr>
              <a:t>”</a:t>
            </a:r>
            <a:r>
              <a:rPr lang="en-US" sz="2800" dirty="0"/>
              <a:t> 	or </a:t>
            </a:r>
            <a:r>
              <a:rPr lang="ja-JP" altLang="en-US" sz="2800" dirty="0">
                <a:latin typeface="Arial"/>
              </a:rPr>
              <a:t>“</a:t>
            </a:r>
            <a:r>
              <a:rPr lang="en-US" sz="2800" dirty="0"/>
              <a:t>the same</a:t>
            </a:r>
            <a:r>
              <a:rPr lang="ja-JP" altLang="en-US" sz="2800" dirty="0">
                <a:latin typeface="Arial"/>
              </a:rPr>
              <a:t>”</a:t>
            </a:r>
            <a:r>
              <a:rPr lang="en-US" sz="2800" dirty="0"/>
              <a:t> and be 	prepared to justify your 	answer.</a:t>
            </a:r>
          </a:p>
          <a:p>
            <a:pPr marL="568325" indent="346075">
              <a:tabLst>
                <a:tab pos="914400" algn="l"/>
              </a:tabLst>
            </a:pPr>
            <a:r>
              <a:rPr lang="en-US" sz="2800" dirty="0"/>
              <a:t>The </a:t>
            </a:r>
            <a:r>
              <a:rPr lang="en-US" sz="2800" dirty="0">
                <a:solidFill>
                  <a:srgbClr val="0000FF"/>
                </a:solidFill>
              </a:rPr>
              <a:t>temperatures</a:t>
            </a:r>
            <a:r>
              <a:rPr lang="en-US" sz="2800" dirty="0"/>
              <a:t> of the 	gas in the two balloons are 	__________.</a:t>
            </a:r>
          </a:p>
          <a:p>
            <a:pPr marL="568325" indent="346075">
              <a:buFontTx/>
              <a:buNone/>
              <a:tabLst>
                <a:tab pos="914400" algn="l"/>
              </a:tabLst>
            </a:pPr>
            <a:endParaRPr lang="en-US" sz="2800" dirty="0"/>
          </a:p>
        </p:txBody>
      </p:sp>
      <p:sp>
        <p:nvSpPr>
          <p:cNvPr id="17" name="Footer Placeholder 3"/>
          <p:cNvSpPr>
            <a:spLocks noGrp="1"/>
          </p:cNvSpPr>
          <p:nvPr>
            <p:ph type="ftr" sz="quarter" idx="10"/>
          </p:nvPr>
        </p:nvSpPr>
        <p:spPr/>
        <p:txBody>
          <a:bodyPr/>
          <a:lstStyle/>
          <a:p>
            <a:r>
              <a:rPr lang="en-US"/>
              <a:t>Copyright © Cengage Learning. All rights reserved</a:t>
            </a:r>
          </a:p>
        </p:txBody>
      </p:sp>
      <p:sp>
        <p:nvSpPr>
          <p:cNvPr id="18" name="Slide Number Placeholder 4"/>
          <p:cNvSpPr>
            <a:spLocks noGrp="1"/>
          </p:cNvSpPr>
          <p:nvPr>
            <p:ph type="sldNum" sz="quarter" idx="11"/>
          </p:nvPr>
        </p:nvSpPr>
        <p:spPr/>
        <p:txBody>
          <a:bodyPr/>
          <a:lstStyle/>
          <a:p>
            <a:fld id="{0294A6AF-762B-DD48-9386-0C8267D2E81B}" type="slidenum">
              <a:rPr lang="en-US"/>
              <a:pPr/>
              <a:t>45</a:t>
            </a:fld>
            <a:endParaRPr lang="en-US"/>
          </a:p>
        </p:txBody>
      </p:sp>
      <p:pic>
        <p:nvPicPr>
          <p:cNvPr id="41370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13701" name="Group 5"/>
          <p:cNvGrpSpPr>
            <a:grpSpLocks/>
          </p:cNvGrpSpPr>
          <p:nvPr/>
        </p:nvGrpSpPr>
        <p:grpSpPr bwMode="auto">
          <a:xfrm>
            <a:off x="6096000" y="2057400"/>
            <a:ext cx="2590800" cy="4267200"/>
            <a:chOff x="3984" y="1056"/>
            <a:chExt cx="1632" cy="2688"/>
          </a:xfrm>
        </p:grpSpPr>
        <p:grpSp>
          <p:nvGrpSpPr>
            <p:cNvPr id="413702" name="Group 6"/>
            <p:cNvGrpSpPr>
              <a:grpSpLocks/>
            </p:cNvGrpSpPr>
            <p:nvPr/>
          </p:nvGrpSpPr>
          <p:grpSpPr bwMode="auto">
            <a:xfrm>
              <a:off x="3984" y="1056"/>
              <a:ext cx="816" cy="2063"/>
              <a:chOff x="3936" y="1056"/>
              <a:chExt cx="816" cy="2063"/>
            </a:xfrm>
          </p:grpSpPr>
          <p:sp>
            <p:nvSpPr>
              <p:cNvPr id="413703" name="AutoShape 7"/>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9933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4" name="Freeform 8"/>
              <p:cNvSpPr>
                <a:spLocks/>
              </p:cNvSpPr>
              <p:nvPr/>
            </p:nvSpPr>
            <p:spPr bwMode="auto">
              <a:xfrm>
                <a:off x="4258" y="2076"/>
                <a:ext cx="102"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05" name="Oval 9"/>
              <p:cNvSpPr>
                <a:spLocks noChangeArrowheads="1"/>
              </p:cNvSpPr>
              <p:nvPr/>
            </p:nvSpPr>
            <p:spPr bwMode="auto">
              <a:xfrm>
                <a:off x="3936" y="1056"/>
                <a:ext cx="816" cy="979"/>
              </a:xfrm>
              <a:prstGeom prst="ellipse">
                <a:avLst/>
              </a:prstGeom>
              <a:gradFill rotWithShape="0">
                <a:gsLst>
                  <a:gs pos="0">
                    <a:srgbClr val="9933FF"/>
                  </a:gs>
                  <a:gs pos="100000">
                    <a:srgbClr val="9933FF">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6" name="Text Box 10"/>
              <p:cNvSpPr txBox="1">
                <a:spLocks noChangeArrowheads="1"/>
              </p:cNvSpPr>
              <p:nvPr/>
            </p:nvSpPr>
            <p:spPr bwMode="auto">
              <a:xfrm>
                <a:off x="4128" y="1344"/>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He</a:t>
                </a:r>
              </a:p>
            </p:txBody>
          </p:sp>
        </p:grpSp>
        <p:grpSp>
          <p:nvGrpSpPr>
            <p:cNvPr id="413707" name="Group 11"/>
            <p:cNvGrpSpPr>
              <a:grpSpLocks/>
            </p:cNvGrpSpPr>
            <p:nvPr/>
          </p:nvGrpSpPr>
          <p:grpSpPr bwMode="auto">
            <a:xfrm>
              <a:off x="4752" y="1681"/>
              <a:ext cx="864" cy="2063"/>
              <a:chOff x="4704" y="1681"/>
              <a:chExt cx="864" cy="2063"/>
            </a:xfrm>
          </p:grpSpPr>
          <p:sp>
            <p:nvSpPr>
              <p:cNvPr id="413708" name="AutoShape 12"/>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9" name="Freeform 13"/>
              <p:cNvSpPr>
                <a:spLocks/>
              </p:cNvSpPr>
              <p:nvPr/>
            </p:nvSpPr>
            <p:spPr bwMode="auto">
              <a:xfrm>
                <a:off x="5025" y="2701"/>
                <a:ext cx="103"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3710" name="Oval 14"/>
              <p:cNvSpPr>
                <a:spLocks noChangeArrowheads="1"/>
              </p:cNvSpPr>
              <p:nvPr/>
            </p:nvSpPr>
            <p:spPr bwMode="auto">
              <a:xfrm>
                <a:off x="4704" y="1681"/>
                <a:ext cx="816" cy="979"/>
              </a:xfrm>
              <a:prstGeom prst="ellipse">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11" name="Text Box 15"/>
              <p:cNvSpPr txBox="1">
                <a:spLocks noChangeArrowheads="1"/>
              </p:cNvSpPr>
              <p:nvPr/>
            </p:nvSpPr>
            <p:spPr bwMode="auto">
              <a:xfrm>
                <a:off x="4944" y="1968"/>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a:t>
                </a:r>
                <a:r>
                  <a:rPr lang="en-US" sz="3600" baseline="-25000">
                    <a:latin typeface="Arial" charset="0"/>
                  </a:rPr>
                  <a:t>2</a:t>
                </a:r>
              </a:p>
            </p:txBody>
          </p:sp>
        </p:grpSp>
      </p:grpSp>
      <p:sp>
        <p:nvSpPr>
          <p:cNvPr id="413712" name="Rectangle 16"/>
          <p:cNvSpPr>
            <a:spLocks noChangeArrowheads="1"/>
          </p:cNvSpPr>
          <p:nvPr/>
        </p:nvSpPr>
        <p:spPr bwMode="auto">
          <a:xfrm>
            <a:off x="1447800" y="5181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pPr>
            <a:r>
              <a:rPr lang="en-US" sz="2800" baseline="0">
                <a:solidFill>
                  <a:srgbClr val="009900"/>
                </a:solidFill>
                <a:latin typeface="Arial" charset="0"/>
              </a:rPr>
              <a:t>the same</a:t>
            </a:r>
          </a:p>
        </p:txBody>
      </p:sp>
    </p:spTree>
    <p:extLst>
      <p:ext uri="{BB962C8B-B14F-4D97-AF65-F5344CB8AC3E}">
        <p14:creationId xmlns:p14="http://schemas.microsoft.com/office/powerpoint/2010/main" val="2650648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1524000" y="1143000"/>
            <a:ext cx="6934200" cy="533400"/>
          </a:xfrm>
        </p:spPr>
        <p:txBody>
          <a:bodyPr/>
          <a:lstStyle/>
          <a:p>
            <a:r>
              <a:rPr lang="en-US"/>
              <a:t>Concept Check</a:t>
            </a:r>
          </a:p>
        </p:txBody>
      </p:sp>
      <p:sp>
        <p:nvSpPr>
          <p:cNvPr id="415747" name="Rectangle 3"/>
          <p:cNvSpPr>
            <a:spLocks noGrp="1" noChangeArrowheads="1"/>
          </p:cNvSpPr>
          <p:nvPr>
            <p:ph idx="1"/>
          </p:nvPr>
        </p:nvSpPr>
        <p:spPr>
          <a:xfrm>
            <a:off x="228600" y="2133600"/>
            <a:ext cx="5410200" cy="4106863"/>
          </a:xfrm>
        </p:spPr>
        <p:txBody>
          <a:bodyPr/>
          <a:lstStyle/>
          <a:p>
            <a:pPr marL="568325" indent="346075">
              <a:tabLst>
                <a:tab pos="914400" algn="l"/>
              </a:tabLst>
            </a:pPr>
            <a:r>
              <a:rPr lang="en-US" sz="2800"/>
              <a:t>Complete the following 	statement with </a:t>
            </a:r>
            <a:r>
              <a:rPr lang="ja-JP" altLang="en-US" sz="2800">
                <a:latin typeface="Arial"/>
              </a:rPr>
              <a:t>“</a:t>
            </a:r>
            <a:r>
              <a:rPr lang="en-US" sz="2800"/>
              <a:t>different</a:t>
            </a:r>
            <a:r>
              <a:rPr lang="ja-JP" altLang="en-US" sz="2800">
                <a:latin typeface="Arial"/>
              </a:rPr>
              <a:t>”</a:t>
            </a:r>
            <a:r>
              <a:rPr lang="en-US" sz="2800"/>
              <a:t> 	or </a:t>
            </a:r>
            <a:r>
              <a:rPr lang="ja-JP" altLang="en-US" sz="2800">
                <a:latin typeface="Arial"/>
              </a:rPr>
              <a:t>“</a:t>
            </a:r>
            <a:r>
              <a:rPr lang="en-US" sz="2800"/>
              <a:t>the same</a:t>
            </a:r>
            <a:r>
              <a:rPr lang="ja-JP" altLang="en-US" sz="2800">
                <a:latin typeface="Arial"/>
              </a:rPr>
              <a:t>”</a:t>
            </a:r>
            <a:r>
              <a:rPr lang="en-US" sz="2800"/>
              <a:t> and be 	prepared to justify your 	answer.</a:t>
            </a:r>
          </a:p>
          <a:p>
            <a:pPr marL="568325" indent="346075">
              <a:tabLst>
                <a:tab pos="914400" algn="l"/>
              </a:tabLst>
            </a:pPr>
            <a:r>
              <a:rPr lang="en-US" sz="2800"/>
              <a:t>The </a:t>
            </a:r>
            <a:r>
              <a:rPr lang="en-US" sz="2800">
                <a:solidFill>
                  <a:srgbClr val="0000FF"/>
                </a:solidFill>
              </a:rPr>
              <a:t>numbers of moles</a:t>
            </a:r>
            <a:r>
              <a:rPr lang="en-US" sz="2800"/>
              <a:t> of 	the gas in the two balloons 	are __________.</a:t>
            </a:r>
          </a:p>
          <a:p>
            <a:pPr marL="568325" indent="346075">
              <a:buFontTx/>
              <a:buNone/>
              <a:tabLst>
                <a:tab pos="914400" algn="l"/>
              </a:tabLst>
            </a:pPr>
            <a:endParaRPr lang="en-US" sz="2800"/>
          </a:p>
        </p:txBody>
      </p:sp>
      <p:sp>
        <p:nvSpPr>
          <p:cNvPr id="17" name="Footer Placeholder 3"/>
          <p:cNvSpPr>
            <a:spLocks noGrp="1"/>
          </p:cNvSpPr>
          <p:nvPr>
            <p:ph type="ftr" sz="quarter" idx="10"/>
          </p:nvPr>
        </p:nvSpPr>
        <p:spPr/>
        <p:txBody>
          <a:bodyPr/>
          <a:lstStyle/>
          <a:p>
            <a:r>
              <a:rPr lang="en-US"/>
              <a:t>Copyright © Cengage Learning. All rights reserved</a:t>
            </a:r>
          </a:p>
        </p:txBody>
      </p:sp>
      <p:sp>
        <p:nvSpPr>
          <p:cNvPr id="18" name="Slide Number Placeholder 4"/>
          <p:cNvSpPr>
            <a:spLocks noGrp="1"/>
          </p:cNvSpPr>
          <p:nvPr>
            <p:ph type="sldNum" sz="quarter" idx="11"/>
          </p:nvPr>
        </p:nvSpPr>
        <p:spPr/>
        <p:txBody>
          <a:bodyPr/>
          <a:lstStyle/>
          <a:p>
            <a:fld id="{74C17A52-5FAE-AD43-BB76-580BFF458DB5}" type="slidenum">
              <a:rPr lang="en-US"/>
              <a:pPr/>
              <a:t>46</a:t>
            </a:fld>
            <a:endParaRPr lang="en-US"/>
          </a:p>
        </p:txBody>
      </p:sp>
      <p:pic>
        <p:nvPicPr>
          <p:cNvPr id="41574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15749" name="Group 5"/>
          <p:cNvGrpSpPr>
            <a:grpSpLocks/>
          </p:cNvGrpSpPr>
          <p:nvPr/>
        </p:nvGrpSpPr>
        <p:grpSpPr bwMode="auto">
          <a:xfrm>
            <a:off x="6096000" y="2057400"/>
            <a:ext cx="2590800" cy="4267200"/>
            <a:chOff x="3984" y="1056"/>
            <a:chExt cx="1632" cy="2688"/>
          </a:xfrm>
        </p:grpSpPr>
        <p:grpSp>
          <p:nvGrpSpPr>
            <p:cNvPr id="415750" name="Group 6"/>
            <p:cNvGrpSpPr>
              <a:grpSpLocks/>
            </p:cNvGrpSpPr>
            <p:nvPr/>
          </p:nvGrpSpPr>
          <p:grpSpPr bwMode="auto">
            <a:xfrm>
              <a:off x="3984" y="1056"/>
              <a:ext cx="816" cy="2063"/>
              <a:chOff x="3936" y="1056"/>
              <a:chExt cx="816" cy="2063"/>
            </a:xfrm>
          </p:grpSpPr>
          <p:sp>
            <p:nvSpPr>
              <p:cNvPr id="415751" name="AutoShape 7"/>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9933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2" name="Freeform 8"/>
              <p:cNvSpPr>
                <a:spLocks/>
              </p:cNvSpPr>
              <p:nvPr/>
            </p:nvSpPr>
            <p:spPr bwMode="auto">
              <a:xfrm>
                <a:off x="4258" y="2076"/>
                <a:ext cx="102"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5753" name="Oval 9"/>
              <p:cNvSpPr>
                <a:spLocks noChangeArrowheads="1"/>
              </p:cNvSpPr>
              <p:nvPr/>
            </p:nvSpPr>
            <p:spPr bwMode="auto">
              <a:xfrm>
                <a:off x="3936" y="1056"/>
                <a:ext cx="816" cy="979"/>
              </a:xfrm>
              <a:prstGeom prst="ellipse">
                <a:avLst/>
              </a:prstGeom>
              <a:gradFill rotWithShape="0">
                <a:gsLst>
                  <a:gs pos="0">
                    <a:srgbClr val="9933FF"/>
                  </a:gs>
                  <a:gs pos="100000">
                    <a:srgbClr val="9933FF">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4" name="Text Box 10"/>
              <p:cNvSpPr txBox="1">
                <a:spLocks noChangeArrowheads="1"/>
              </p:cNvSpPr>
              <p:nvPr/>
            </p:nvSpPr>
            <p:spPr bwMode="auto">
              <a:xfrm>
                <a:off x="4128" y="1344"/>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He</a:t>
                </a:r>
              </a:p>
            </p:txBody>
          </p:sp>
        </p:grpSp>
        <p:grpSp>
          <p:nvGrpSpPr>
            <p:cNvPr id="415755" name="Group 11"/>
            <p:cNvGrpSpPr>
              <a:grpSpLocks/>
            </p:cNvGrpSpPr>
            <p:nvPr/>
          </p:nvGrpSpPr>
          <p:grpSpPr bwMode="auto">
            <a:xfrm>
              <a:off x="4752" y="1681"/>
              <a:ext cx="864" cy="2063"/>
              <a:chOff x="4704" y="1681"/>
              <a:chExt cx="864" cy="2063"/>
            </a:xfrm>
          </p:grpSpPr>
          <p:sp>
            <p:nvSpPr>
              <p:cNvPr id="415756" name="AutoShape 12"/>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7" name="Freeform 13"/>
              <p:cNvSpPr>
                <a:spLocks/>
              </p:cNvSpPr>
              <p:nvPr/>
            </p:nvSpPr>
            <p:spPr bwMode="auto">
              <a:xfrm>
                <a:off x="5025" y="2701"/>
                <a:ext cx="103"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5758" name="Oval 14"/>
              <p:cNvSpPr>
                <a:spLocks noChangeArrowheads="1"/>
              </p:cNvSpPr>
              <p:nvPr/>
            </p:nvSpPr>
            <p:spPr bwMode="auto">
              <a:xfrm>
                <a:off x="4704" y="1681"/>
                <a:ext cx="816" cy="979"/>
              </a:xfrm>
              <a:prstGeom prst="ellipse">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5759" name="Text Box 15"/>
              <p:cNvSpPr txBox="1">
                <a:spLocks noChangeArrowheads="1"/>
              </p:cNvSpPr>
              <p:nvPr/>
            </p:nvSpPr>
            <p:spPr bwMode="auto">
              <a:xfrm>
                <a:off x="4944" y="1968"/>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a:t>
                </a:r>
                <a:r>
                  <a:rPr lang="en-US" sz="3600" baseline="-25000">
                    <a:latin typeface="Arial" charset="0"/>
                  </a:rPr>
                  <a:t>2</a:t>
                </a:r>
              </a:p>
            </p:txBody>
          </p:sp>
        </p:grpSp>
      </p:grpSp>
      <p:sp>
        <p:nvSpPr>
          <p:cNvPr id="415760" name="Rectangle 16"/>
          <p:cNvSpPr>
            <a:spLocks noChangeArrowheads="1"/>
          </p:cNvSpPr>
          <p:nvPr/>
        </p:nvSpPr>
        <p:spPr bwMode="auto">
          <a:xfrm>
            <a:off x="2057400" y="5181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pPr>
            <a:r>
              <a:rPr lang="en-US" sz="2800" baseline="0">
                <a:solidFill>
                  <a:srgbClr val="009900"/>
                </a:solidFill>
                <a:latin typeface="Arial" charset="0"/>
              </a:rPr>
              <a:t>the same</a:t>
            </a:r>
          </a:p>
        </p:txBody>
      </p:sp>
    </p:spTree>
    <p:extLst>
      <p:ext uri="{BB962C8B-B14F-4D97-AF65-F5344CB8AC3E}">
        <p14:creationId xmlns:p14="http://schemas.microsoft.com/office/powerpoint/2010/main" val="24540438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1524000" y="1143000"/>
            <a:ext cx="7086600" cy="533400"/>
          </a:xfrm>
        </p:spPr>
        <p:txBody>
          <a:bodyPr/>
          <a:lstStyle/>
          <a:p>
            <a:r>
              <a:rPr lang="en-US"/>
              <a:t>Concept Check</a:t>
            </a:r>
          </a:p>
        </p:txBody>
      </p:sp>
      <p:sp>
        <p:nvSpPr>
          <p:cNvPr id="417795" name="Rectangle 3"/>
          <p:cNvSpPr>
            <a:spLocks noGrp="1" noChangeArrowheads="1"/>
          </p:cNvSpPr>
          <p:nvPr>
            <p:ph idx="1"/>
          </p:nvPr>
        </p:nvSpPr>
        <p:spPr>
          <a:xfrm>
            <a:off x="228600" y="2133600"/>
            <a:ext cx="5410200" cy="4106863"/>
          </a:xfrm>
        </p:spPr>
        <p:txBody>
          <a:bodyPr/>
          <a:lstStyle/>
          <a:p>
            <a:pPr marL="568325" indent="346075">
              <a:tabLst>
                <a:tab pos="914400" algn="l"/>
              </a:tabLst>
            </a:pPr>
            <a:r>
              <a:rPr lang="en-US" sz="2800"/>
              <a:t>Complete the following 	statement with </a:t>
            </a:r>
            <a:r>
              <a:rPr lang="ja-JP" altLang="en-US" sz="2800">
                <a:latin typeface="Arial"/>
              </a:rPr>
              <a:t>“</a:t>
            </a:r>
            <a:r>
              <a:rPr lang="en-US" sz="2800"/>
              <a:t>different</a:t>
            </a:r>
            <a:r>
              <a:rPr lang="ja-JP" altLang="en-US" sz="2800">
                <a:latin typeface="Arial"/>
              </a:rPr>
              <a:t>”</a:t>
            </a:r>
            <a:r>
              <a:rPr lang="en-US" sz="2800"/>
              <a:t> 	or </a:t>
            </a:r>
            <a:r>
              <a:rPr lang="ja-JP" altLang="en-US" sz="2800">
                <a:latin typeface="Arial"/>
              </a:rPr>
              <a:t>“</a:t>
            </a:r>
            <a:r>
              <a:rPr lang="en-US" sz="2800"/>
              <a:t>the same</a:t>
            </a:r>
            <a:r>
              <a:rPr lang="ja-JP" altLang="en-US" sz="2800">
                <a:latin typeface="Arial"/>
              </a:rPr>
              <a:t>”</a:t>
            </a:r>
            <a:r>
              <a:rPr lang="en-US" sz="2800"/>
              <a:t> and be 	prepared to justify your 	answer.</a:t>
            </a:r>
          </a:p>
          <a:p>
            <a:pPr marL="568325" indent="346075">
              <a:tabLst>
                <a:tab pos="914400" algn="l"/>
              </a:tabLst>
            </a:pPr>
            <a:r>
              <a:rPr lang="en-US" sz="2800"/>
              <a:t>The </a:t>
            </a:r>
            <a:r>
              <a:rPr lang="en-US" sz="2800">
                <a:solidFill>
                  <a:srgbClr val="0000FF"/>
                </a:solidFill>
              </a:rPr>
              <a:t>densities</a:t>
            </a:r>
            <a:r>
              <a:rPr lang="en-US"/>
              <a:t> </a:t>
            </a:r>
            <a:r>
              <a:rPr lang="en-US" sz="2800"/>
              <a:t>of the gas in 	the two balloons are 	__________.</a:t>
            </a:r>
          </a:p>
          <a:p>
            <a:pPr marL="568325" indent="346075">
              <a:buFontTx/>
              <a:buNone/>
              <a:tabLst>
                <a:tab pos="914400" algn="l"/>
              </a:tabLst>
            </a:pPr>
            <a:endParaRPr lang="en-US" sz="2800"/>
          </a:p>
        </p:txBody>
      </p:sp>
      <p:sp>
        <p:nvSpPr>
          <p:cNvPr id="17" name="Footer Placeholder 3"/>
          <p:cNvSpPr>
            <a:spLocks noGrp="1"/>
          </p:cNvSpPr>
          <p:nvPr>
            <p:ph type="ftr" sz="quarter" idx="10"/>
          </p:nvPr>
        </p:nvSpPr>
        <p:spPr/>
        <p:txBody>
          <a:bodyPr/>
          <a:lstStyle/>
          <a:p>
            <a:r>
              <a:rPr lang="en-US"/>
              <a:t>Copyright © Cengage Learning. All rights reserved</a:t>
            </a:r>
          </a:p>
        </p:txBody>
      </p:sp>
      <p:sp>
        <p:nvSpPr>
          <p:cNvPr id="18" name="Slide Number Placeholder 4"/>
          <p:cNvSpPr>
            <a:spLocks noGrp="1"/>
          </p:cNvSpPr>
          <p:nvPr>
            <p:ph type="sldNum" sz="quarter" idx="11"/>
          </p:nvPr>
        </p:nvSpPr>
        <p:spPr/>
        <p:txBody>
          <a:bodyPr/>
          <a:lstStyle/>
          <a:p>
            <a:fld id="{7A57B6CD-AF2C-814F-AE21-48FC8872D518}" type="slidenum">
              <a:rPr lang="en-US"/>
              <a:pPr/>
              <a:t>47</a:t>
            </a:fld>
            <a:endParaRPr lang="en-US"/>
          </a:p>
        </p:txBody>
      </p:sp>
      <p:pic>
        <p:nvPicPr>
          <p:cNvPr id="41779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17797" name="Group 5"/>
          <p:cNvGrpSpPr>
            <a:grpSpLocks/>
          </p:cNvGrpSpPr>
          <p:nvPr/>
        </p:nvGrpSpPr>
        <p:grpSpPr bwMode="auto">
          <a:xfrm>
            <a:off x="6096000" y="2057400"/>
            <a:ext cx="2590800" cy="4267200"/>
            <a:chOff x="3984" y="1056"/>
            <a:chExt cx="1632" cy="2688"/>
          </a:xfrm>
        </p:grpSpPr>
        <p:grpSp>
          <p:nvGrpSpPr>
            <p:cNvPr id="417798" name="Group 6"/>
            <p:cNvGrpSpPr>
              <a:grpSpLocks/>
            </p:cNvGrpSpPr>
            <p:nvPr/>
          </p:nvGrpSpPr>
          <p:grpSpPr bwMode="auto">
            <a:xfrm>
              <a:off x="3984" y="1056"/>
              <a:ext cx="816" cy="2063"/>
              <a:chOff x="3936" y="1056"/>
              <a:chExt cx="816" cy="2063"/>
            </a:xfrm>
          </p:grpSpPr>
          <p:sp>
            <p:nvSpPr>
              <p:cNvPr id="417799" name="AutoShape 7"/>
              <p:cNvSpPr>
                <a:spLocks noChangeArrowheads="1"/>
              </p:cNvSpPr>
              <p:nvPr/>
            </p:nvSpPr>
            <p:spPr bwMode="auto">
              <a:xfrm>
                <a:off x="4310" y="2003"/>
                <a:ext cx="68" cy="65"/>
              </a:xfrm>
              <a:prstGeom prst="triangle">
                <a:avLst>
                  <a:gd name="adj" fmla="val 50000"/>
                </a:avLst>
              </a:prstGeom>
              <a:gradFill rotWithShape="0">
                <a:gsLst>
                  <a:gs pos="0">
                    <a:srgbClr val="9933FF"/>
                  </a:gs>
                  <a:gs pos="100000">
                    <a:srgbClr val="9933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7800" name="Freeform 8"/>
              <p:cNvSpPr>
                <a:spLocks/>
              </p:cNvSpPr>
              <p:nvPr/>
            </p:nvSpPr>
            <p:spPr bwMode="auto">
              <a:xfrm>
                <a:off x="4258" y="2076"/>
                <a:ext cx="102"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7801" name="Oval 9"/>
              <p:cNvSpPr>
                <a:spLocks noChangeArrowheads="1"/>
              </p:cNvSpPr>
              <p:nvPr/>
            </p:nvSpPr>
            <p:spPr bwMode="auto">
              <a:xfrm>
                <a:off x="3936" y="1056"/>
                <a:ext cx="816" cy="979"/>
              </a:xfrm>
              <a:prstGeom prst="ellipse">
                <a:avLst/>
              </a:prstGeom>
              <a:gradFill rotWithShape="0">
                <a:gsLst>
                  <a:gs pos="0">
                    <a:srgbClr val="9933FF"/>
                  </a:gs>
                  <a:gs pos="100000">
                    <a:srgbClr val="9933FF">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7802" name="Text Box 10"/>
              <p:cNvSpPr txBox="1">
                <a:spLocks noChangeArrowheads="1"/>
              </p:cNvSpPr>
              <p:nvPr/>
            </p:nvSpPr>
            <p:spPr bwMode="auto">
              <a:xfrm>
                <a:off x="4128" y="1344"/>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He</a:t>
                </a:r>
              </a:p>
            </p:txBody>
          </p:sp>
        </p:grpSp>
        <p:grpSp>
          <p:nvGrpSpPr>
            <p:cNvPr id="417803" name="Group 11"/>
            <p:cNvGrpSpPr>
              <a:grpSpLocks/>
            </p:cNvGrpSpPr>
            <p:nvPr/>
          </p:nvGrpSpPr>
          <p:grpSpPr bwMode="auto">
            <a:xfrm>
              <a:off x="4752" y="1681"/>
              <a:ext cx="864" cy="2063"/>
              <a:chOff x="4704" y="1681"/>
              <a:chExt cx="864" cy="2063"/>
            </a:xfrm>
          </p:grpSpPr>
          <p:sp>
            <p:nvSpPr>
              <p:cNvPr id="417804" name="AutoShape 12"/>
              <p:cNvSpPr>
                <a:spLocks noChangeArrowheads="1"/>
              </p:cNvSpPr>
              <p:nvPr/>
            </p:nvSpPr>
            <p:spPr bwMode="auto">
              <a:xfrm>
                <a:off x="5078" y="2627"/>
                <a:ext cx="68" cy="66"/>
              </a:xfrm>
              <a:prstGeom prst="triangle">
                <a:avLst>
                  <a:gd name="adj" fmla="val 50000"/>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7805" name="Freeform 13"/>
              <p:cNvSpPr>
                <a:spLocks/>
              </p:cNvSpPr>
              <p:nvPr/>
            </p:nvSpPr>
            <p:spPr bwMode="auto">
              <a:xfrm>
                <a:off x="5025" y="2701"/>
                <a:ext cx="103" cy="104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17806" name="Oval 14"/>
              <p:cNvSpPr>
                <a:spLocks noChangeArrowheads="1"/>
              </p:cNvSpPr>
              <p:nvPr/>
            </p:nvSpPr>
            <p:spPr bwMode="auto">
              <a:xfrm>
                <a:off x="4704" y="1681"/>
                <a:ext cx="816" cy="979"/>
              </a:xfrm>
              <a:prstGeom prst="ellipse">
                <a:avLst/>
              </a:prstGeom>
              <a:gradFill rotWithShape="0">
                <a:gsLst>
                  <a:gs pos="0">
                    <a:srgbClr val="00CC99"/>
                  </a:gs>
                  <a:gs pos="100000">
                    <a:srgbClr val="00CC99">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7807" name="Text Box 15"/>
              <p:cNvSpPr txBox="1">
                <a:spLocks noChangeArrowheads="1"/>
              </p:cNvSpPr>
              <p:nvPr/>
            </p:nvSpPr>
            <p:spPr bwMode="auto">
              <a:xfrm>
                <a:off x="4944" y="1968"/>
                <a:ext cx="62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latin typeface="Arial" charset="0"/>
                  </a:rPr>
                  <a:t>H</a:t>
                </a:r>
                <a:r>
                  <a:rPr lang="en-US" sz="3600" baseline="-25000">
                    <a:latin typeface="Arial" charset="0"/>
                  </a:rPr>
                  <a:t>2</a:t>
                </a:r>
              </a:p>
            </p:txBody>
          </p:sp>
        </p:grpSp>
      </p:grpSp>
      <p:sp>
        <p:nvSpPr>
          <p:cNvPr id="417808" name="Rectangle 16"/>
          <p:cNvSpPr>
            <a:spLocks noChangeArrowheads="1"/>
          </p:cNvSpPr>
          <p:nvPr/>
        </p:nvSpPr>
        <p:spPr bwMode="auto">
          <a:xfrm>
            <a:off x="1447800" y="5181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342900" indent="-342900" eaLnBrk="1" hangingPunct="1">
              <a:spcBef>
                <a:spcPct val="20000"/>
              </a:spcBef>
            </a:pPr>
            <a:r>
              <a:rPr lang="en-US" sz="2800" baseline="0">
                <a:solidFill>
                  <a:srgbClr val="009900"/>
                </a:solidFill>
                <a:latin typeface="Arial" charset="0"/>
              </a:rPr>
              <a:t>different</a:t>
            </a:r>
          </a:p>
        </p:txBody>
      </p:sp>
    </p:spTree>
    <p:extLst>
      <p:ext uri="{BB962C8B-B14F-4D97-AF65-F5344CB8AC3E}">
        <p14:creationId xmlns:p14="http://schemas.microsoft.com/office/powerpoint/2010/main" val="29381541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1524000" y="1143000"/>
            <a:ext cx="7010400" cy="533400"/>
          </a:xfrm>
        </p:spPr>
        <p:txBody>
          <a:bodyPr/>
          <a:lstStyle/>
          <a:p>
            <a:r>
              <a:rPr lang="en-US"/>
              <a:t>Concept Check</a:t>
            </a:r>
          </a:p>
        </p:txBody>
      </p:sp>
      <p:sp>
        <p:nvSpPr>
          <p:cNvPr id="419843" name="Rectangle 3"/>
          <p:cNvSpPr>
            <a:spLocks noGrp="1" noChangeArrowheads="1"/>
          </p:cNvSpPr>
          <p:nvPr>
            <p:ph idx="1"/>
          </p:nvPr>
        </p:nvSpPr>
        <p:spPr>
          <a:xfrm>
            <a:off x="228600" y="2133600"/>
            <a:ext cx="8077200" cy="2484438"/>
          </a:xfrm>
        </p:spPr>
        <p:txBody>
          <a:bodyPr/>
          <a:lstStyle/>
          <a:p>
            <a:pPr marL="914400" indent="0">
              <a:buFontTx/>
              <a:buNone/>
              <a:tabLst>
                <a:tab pos="914400" algn="l"/>
                <a:tab pos="1308100" algn="l"/>
              </a:tabLst>
            </a:pPr>
            <a:r>
              <a:rPr lang="en-US" sz="2800"/>
              <a:t>Sketch a graph of:</a:t>
            </a:r>
          </a:p>
          <a:p>
            <a:pPr marL="914400" indent="0">
              <a:buFontTx/>
              <a:buNone/>
              <a:tabLst>
                <a:tab pos="914400" algn="l"/>
                <a:tab pos="1308100" algn="l"/>
              </a:tabLst>
            </a:pPr>
            <a:endParaRPr lang="en-US" sz="2800"/>
          </a:p>
          <a:p>
            <a:pPr marL="1984375" lvl="1" indent="-609600">
              <a:buFontTx/>
              <a:buAutoNum type="romanUcPeriod"/>
              <a:tabLst>
                <a:tab pos="914400" algn="l"/>
                <a:tab pos="1308100" algn="l"/>
              </a:tabLst>
            </a:pPr>
            <a:r>
              <a:rPr lang="en-US" sz="2800"/>
              <a:t>Pressure versus volume at constant temperature and moles.</a:t>
            </a:r>
          </a:p>
          <a:p>
            <a:pPr marL="914400" indent="0">
              <a:buFontTx/>
              <a:buNone/>
              <a:tabLst>
                <a:tab pos="914400" algn="l"/>
                <a:tab pos="1308100" algn="l"/>
              </a:tabLst>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EC1DA8A5-D0F5-7A4E-84B4-0CC96AC4D1B2}" type="slidenum">
              <a:rPr lang="en-US"/>
              <a:pPr/>
              <a:t>48</a:t>
            </a:fld>
            <a:endParaRPr lang="en-US"/>
          </a:p>
        </p:txBody>
      </p:sp>
      <p:pic>
        <p:nvPicPr>
          <p:cNvPr id="41984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4198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495800"/>
            <a:ext cx="2095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0246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1524000" y="1143000"/>
            <a:ext cx="6934200" cy="533400"/>
          </a:xfrm>
        </p:spPr>
        <p:txBody>
          <a:bodyPr/>
          <a:lstStyle/>
          <a:p>
            <a:r>
              <a:rPr lang="en-US"/>
              <a:t>Concept Check</a:t>
            </a:r>
          </a:p>
        </p:txBody>
      </p:sp>
      <p:sp>
        <p:nvSpPr>
          <p:cNvPr id="423939" name="Rectangle 3"/>
          <p:cNvSpPr>
            <a:spLocks noGrp="1" noChangeArrowheads="1"/>
          </p:cNvSpPr>
          <p:nvPr>
            <p:ph idx="1"/>
          </p:nvPr>
        </p:nvSpPr>
        <p:spPr>
          <a:xfrm>
            <a:off x="228600" y="2133600"/>
            <a:ext cx="8077200" cy="2484438"/>
          </a:xfrm>
        </p:spPr>
        <p:txBody>
          <a:bodyPr/>
          <a:lstStyle/>
          <a:p>
            <a:pPr marL="914400" indent="0">
              <a:buFontTx/>
              <a:buNone/>
              <a:tabLst>
                <a:tab pos="914400" algn="l"/>
                <a:tab pos="1308100" algn="l"/>
              </a:tabLst>
            </a:pPr>
            <a:r>
              <a:rPr lang="en-US" sz="2800"/>
              <a:t>Sketch a graph of:</a:t>
            </a:r>
          </a:p>
          <a:p>
            <a:pPr marL="914400" indent="0">
              <a:buFontTx/>
              <a:buNone/>
              <a:tabLst>
                <a:tab pos="914400" algn="l"/>
                <a:tab pos="1308100" algn="l"/>
              </a:tabLst>
            </a:pPr>
            <a:endParaRPr lang="en-US" sz="2800"/>
          </a:p>
          <a:p>
            <a:pPr marL="1984375" lvl="1" indent="-609600">
              <a:buFontTx/>
              <a:buNone/>
              <a:tabLst>
                <a:tab pos="914400" algn="l"/>
                <a:tab pos="1308100" algn="l"/>
              </a:tabLst>
            </a:pPr>
            <a:r>
              <a:rPr lang="en-US" sz="2800"/>
              <a:t>II.	Volume vs. temperature (K) at constant pressure and moles.</a:t>
            </a:r>
          </a:p>
          <a:p>
            <a:pPr marL="914400" indent="0">
              <a:buFontTx/>
              <a:buNone/>
              <a:tabLst>
                <a:tab pos="914400" algn="l"/>
                <a:tab pos="1308100" algn="l"/>
              </a:tabLst>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651A56ED-B838-6443-AD96-A891CFD4B640}" type="slidenum">
              <a:rPr lang="en-US"/>
              <a:pPr/>
              <a:t>49</a:t>
            </a:fld>
            <a:endParaRPr lang="en-US"/>
          </a:p>
        </p:txBody>
      </p:sp>
      <p:pic>
        <p:nvPicPr>
          <p:cNvPr id="42394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423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267200"/>
            <a:ext cx="21812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945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DEA95E0C-9AA9-074B-BDD3-AF3F1993E024}" type="slidenum">
              <a:rPr lang="en-US"/>
              <a:pPr/>
              <a:t>5</a:t>
            </a:fld>
            <a:endParaRPr lang="en-US"/>
          </a:p>
        </p:txBody>
      </p:sp>
      <p:sp>
        <p:nvSpPr>
          <p:cNvPr id="162819" name="Rectangle 3"/>
          <p:cNvSpPr>
            <a:spLocks noGrp="1" noChangeArrowheads="1"/>
          </p:cNvSpPr>
          <p:nvPr>
            <p:ph type="title"/>
          </p:nvPr>
        </p:nvSpPr>
        <p:spPr/>
        <p:txBody>
          <a:bodyPr/>
          <a:lstStyle/>
          <a:p>
            <a:r>
              <a:rPr lang="en-US" dirty="0" smtClean="0"/>
              <a:t>Barometer</a:t>
            </a:r>
            <a:endParaRPr lang="en-US" dirty="0"/>
          </a:p>
        </p:txBody>
      </p:sp>
      <p:sp>
        <p:nvSpPr>
          <p:cNvPr id="162818" name="Rectangle 2"/>
          <p:cNvSpPr>
            <a:spLocks noGrp="1" noChangeArrowheads="1"/>
          </p:cNvSpPr>
          <p:nvPr>
            <p:ph type="body" sz="half" idx="1"/>
          </p:nvPr>
        </p:nvSpPr>
        <p:spPr>
          <a:xfrm>
            <a:off x="457200" y="1752600"/>
            <a:ext cx="4038600" cy="4546600"/>
          </a:xfrm>
        </p:spPr>
        <p:txBody>
          <a:bodyPr/>
          <a:lstStyle/>
          <a:p>
            <a:pPr marL="533400" indent="-533400"/>
            <a:r>
              <a:rPr lang="en-US" sz="2400"/>
              <a:t>Device used to measure atmospheric pressure.</a:t>
            </a:r>
          </a:p>
          <a:p>
            <a:pPr marL="533400" indent="-533400"/>
            <a:r>
              <a:rPr lang="en-US" sz="2400"/>
              <a:t>Mercury flows out of the tube until the pressure of the column of mercury standing on the surface of the mercury in the dish is </a:t>
            </a:r>
            <a:r>
              <a:rPr lang="en-US" sz="2400" i="1"/>
              <a:t>equal</a:t>
            </a:r>
            <a:r>
              <a:rPr lang="en-US" sz="2400"/>
              <a:t> to the pressure of the air on the rest of the surface of the mercury in the dish.</a:t>
            </a:r>
          </a:p>
        </p:txBody>
      </p:sp>
      <p:sp>
        <p:nvSpPr>
          <p:cNvPr id="162820" name="Rectangle 4"/>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2821" name="Rectangle 5"/>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3p301_f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113116"/>
            <a:ext cx="3102094" cy="5467849"/>
          </a:xfrm>
          <a:prstGeom prst="rect">
            <a:avLst/>
          </a:prstGeom>
        </p:spPr>
      </p:pic>
    </p:spTree>
    <p:extLst>
      <p:ext uri="{BB962C8B-B14F-4D97-AF65-F5344CB8AC3E}">
        <p14:creationId xmlns:p14="http://schemas.microsoft.com/office/powerpoint/2010/main" val="38826936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1524000" y="1143000"/>
            <a:ext cx="6629400" cy="533400"/>
          </a:xfrm>
        </p:spPr>
        <p:txBody>
          <a:bodyPr/>
          <a:lstStyle/>
          <a:p>
            <a:r>
              <a:rPr lang="en-US"/>
              <a:t>Concept Check</a:t>
            </a:r>
          </a:p>
        </p:txBody>
      </p:sp>
      <p:sp>
        <p:nvSpPr>
          <p:cNvPr id="425987" name="Rectangle 3"/>
          <p:cNvSpPr>
            <a:spLocks noGrp="1" noChangeArrowheads="1"/>
          </p:cNvSpPr>
          <p:nvPr>
            <p:ph idx="1"/>
          </p:nvPr>
        </p:nvSpPr>
        <p:spPr>
          <a:xfrm>
            <a:off x="228600" y="2133600"/>
            <a:ext cx="8077200" cy="2484438"/>
          </a:xfrm>
        </p:spPr>
        <p:txBody>
          <a:bodyPr/>
          <a:lstStyle/>
          <a:p>
            <a:pPr marL="914400" indent="0">
              <a:buFontTx/>
              <a:buNone/>
              <a:tabLst>
                <a:tab pos="914400" algn="l"/>
                <a:tab pos="1308100" algn="l"/>
              </a:tabLst>
            </a:pPr>
            <a:r>
              <a:rPr lang="en-US" sz="2800"/>
              <a:t>Sketch a graph of:</a:t>
            </a:r>
          </a:p>
          <a:p>
            <a:pPr marL="914400" indent="0">
              <a:buFontTx/>
              <a:buNone/>
              <a:tabLst>
                <a:tab pos="914400" algn="l"/>
                <a:tab pos="1308100" algn="l"/>
              </a:tabLst>
            </a:pPr>
            <a:endParaRPr lang="en-US" sz="2800"/>
          </a:p>
          <a:p>
            <a:pPr marL="1984375" lvl="1" indent="-609600">
              <a:buFontTx/>
              <a:buNone/>
              <a:tabLst>
                <a:tab pos="914400" algn="l"/>
                <a:tab pos="1308100" algn="l"/>
              </a:tabLst>
            </a:pPr>
            <a:r>
              <a:rPr lang="en-US" sz="2800"/>
              <a:t>III.	Volume vs. moles at constant temperature and pressure.</a:t>
            </a:r>
          </a:p>
          <a:p>
            <a:pPr marL="914400" indent="0">
              <a:buFontTx/>
              <a:buNone/>
              <a:tabLst>
                <a:tab pos="914400" algn="l"/>
                <a:tab pos="1308100" algn="l"/>
              </a:tabLst>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1ABF839A-ED34-0C46-89AE-C2466AE9AA65}" type="slidenum">
              <a:rPr lang="en-US"/>
              <a:pPr/>
              <a:t>50</a:t>
            </a:fld>
            <a:endParaRPr lang="en-US"/>
          </a:p>
        </p:txBody>
      </p:sp>
      <p:pic>
        <p:nvPicPr>
          <p:cNvPr id="425988"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425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343400"/>
            <a:ext cx="20764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87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1524000" y="1143000"/>
            <a:ext cx="7086600" cy="533400"/>
          </a:xfrm>
        </p:spPr>
        <p:txBody>
          <a:bodyPr/>
          <a:lstStyle/>
          <a:p>
            <a:r>
              <a:rPr lang="en-US"/>
              <a:t>Concept Check</a:t>
            </a:r>
          </a:p>
        </p:txBody>
      </p:sp>
      <p:sp>
        <p:nvSpPr>
          <p:cNvPr id="428035" name="Rectangle 3"/>
          <p:cNvSpPr>
            <a:spLocks noGrp="1" noChangeArrowheads="1"/>
          </p:cNvSpPr>
          <p:nvPr>
            <p:ph idx="1"/>
          </p:nvPr>
        </p:nvSpPr>
        <p:spPr>
          <a:xfrm>
            <a:off x="0" y="2667000"/>
            <a:ext cx="5410200" cy="3937000"/>
          </a:xfrm>
        </p:spPr>
        <p:txBody>
          <a:bodyPr/>
          <a:lstStyle/>
          <a:p>
            <a:pPr marL="568325" indent="0">
              <a:buFontTx/>
              <a:buNone/>
              <a:tabLst>
                <a:tab pos="914400" algn="l"/>
              </a:tabLst>
            </a:pPr>
            <a:r>
              <a:rPr lang="en-US" sz="2800"/>
              <a:t>Which of the following best represents the </a:t>
            </a:r>
            <a:r>
              <a:rPr lang="en-US" sz="2800">
                <a:solidFill>
                  <a:srgbClr val="0000FF"/>
                </a:solidFill>
              </a:rPr>
              <a:t>mass ratio</a:t>
            </a:r>
            <a:r>
              <a:rPr lang="en-US" sz="2800"/>
              <a:t> of Ne:Ar in the balloons?  </a:t>
            </a:r>
          </a:p>
          <a:p>
            <a:pPr marL="1538288" lvl="1" indent="-568325">
              <a:buFontTx/>
              <a:buNone/>
              <a:tabLst>
                <a:tab pos="914400" algn="l"/>
              </a:tabLst>
            </a:pPr>
            <a:r>
              <a:rPr lang="en-US" sz="2800"/>
              <a:t>a)	1:1</a:t>
            </a:r>
          </a:p>
          <a:p>
            <a:pPr marL="1538288" lvl="1" indent="-568325">
              <a:buFontTx/>
              <a:buNone/>
              <a:tabLst>
                <a:tab pos="914400" algn="l"/>
              </a:tabLst>
            </a:pPr>
            <a:r>
              <a:rPr lang="en-US" sz="2800"/>
              <a:t>b)	1:2</a:t>
            </a:r>
          </a:p>
          <a:p>
            <a:pPr marL="1538288" lvl="1" indent="-568325">
              <a:buFontTx/>
              <a:buNone/>
              <a:tabLst>
                <a:tab pos="914400" algn="l"/>
              </a:tabLst>
            </a:pPr>
            <a:r>
              <a:rPr lang="en-US" sz="2800"/>
              <a:t>c)	2:1</a:t>
            </a:r>
          </a:p>
          <a:p>
            <a:pPr marL="1538288" lvl="1" indent="-568325">
              <a:buFontTx/>
              <a:buNone/>
              <a:tabLst>
                <a:tab pos="914400" algn="l"/>
              </a:tabLst>
            </a:pPr>
            <a:r>
              <a:rPr lang="en-US" sz="2800"/>
              <a:t>d)	1:3</a:t>
            </a:r>
          </a:p>
          <a:p>
            <a:pPr marL="1538288" lvl="1" indent="-568325">
              <a:buFontTx/>
              <a:buNone/>
              <a:tabLst>
                <a:tab pos="914400" algn="l"/>
              </a:tabLst>
            </a:pPr>
            <a:r>
              <a:rPr lang="en-US" sz="2800"/>
              <a:t>e)	3:1	</a:t>
            </a:r>
          </a:p>
        </p:txBody>
      </p:sp>
      <p:sp>
        <p:nvSpPr>
          <p:cNvPr id="18" name="Footer Placeholder 3"/>
          <p:cNvSpPr>
            <a:spLocks noGrp="1"/>
          </p:cNvSpPr>
          <p:nvPr>
            <p:ph type="ftr" sz="quarter" idx="10"/>
          </p:nvPr>
        </p:nvSpPr>
        <p:spPr/>
        <p:txBody>
          <a:bodyPr/>
          <a:lstStyle/>
          <a:p>
            <a:r>
              <a:rPr lang="en-US"/>
              <a:t>Copyright © Cengage Learning. All rights reserved</a:t>
            </a:r>
          </a:p>
        </p:txBody>
      </p:sp>
      <p:sp>
        <p:nvSpPr>
          <p:cNvPr id="19" name="Slide Number Placeholder 4"/>
          <p:cNvSpPr>
            <a:spLocks noGrp="1"/>
          </p:cNvSpPr>
          <p:nvPr>
            <p:ph type="sldNum" sz="quarter" idx="11"/>
          </p:nvPr>
        </p:nvSpPr>
        <p:spPr/>
        <p:txBody>
          <a:bodyPr/>
          <a:lstStyle/>
          <a:p>
            <a:fld id="{A95B83BC-F7EC-C841-91AB-A5A21E82F72D}" type="slidenum">
              <a:rPr lang="en-US"/>
              <a:pPr/>
              <a:t>51</a:t>
            </a:fld>
            <a:endParaRPr lang="en-US"/>
          </a:p>
        </p:txBody>
      </p:sp>
      <p:pic>
        <p:nvPicPr>
          <p:cNvPr id="42803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428037" name="Group 5"/>
          <p:cNvGrpSpPr>
            <a:grpSpLocks/>
          </p:cNvGrpSpPr>
          <p:nvPr/>
        </p:nvGrpSpPr>
        <p:grpSpPr bwMode="auto">
          <a:xfrm>
            <a:off x="6172200" y="1143000"/>
            <a:ext cx="2789238" cy="5486400"/>
            <a:chOff x="3792" y="432"/>
            <a:chExt cx="1757" cy="3456"/>
          </a:xfrm>
        </p:grpSpPr>
        <p:grpSp>
          <p:nvGrpSpPr>
            <p:cNvPr id="428038" name="Group 6"/>
            <p:cNvGrpSpPr>
              <a:grpSpLocks/>
            </p:cNvGrpSpPr>
            <p:nvPr/>
          </p:nvGrpSpPr>
          <p:grpSpPr bwMode="auto">
            <a:xfrm>
              <a:off x="3792" y="432"/>
              <a:ext cx="1152" cy="3033"/>
              <a:chOff x="3696" y="672"/>
              <a:chExt cx="1152" cy="3033"/>
            </a:xfrm>
          </p:grpSpPr>
          <p:grpSp>
            <p:nvGrpSpPr>
              <p:cNvPr id="428039" name="Group 7"/>
              <p:cNvGrpSpPr>
                <a:grpSpLocks/>
              </p:cNvGrpSpPr>
              <p:nvPr/>
            </p:nvGrpSpPr>
            <p:grpSpPr bwMode="auto">
              <a:xfrm>
                <a:off x="3696" y="672"/>
                <a:ext cx="1152" cy="3033"/>
                <a:chOff x="3552" y="192"/>
                <a:chExt cx="1152" cy="3033"/>
              </a:xfrm>
            </p:grpSpPr>
            <p:sp>
              <p:nvSpPr>
                <p:cNvPr id="428040" name="AutoShape 8"/>
                <p:cNvSpPr>
                  <a:spLocks noChangeArrowheads="1"/>
                </p:cNvSpPr>
                <p:nvPr/>
              </p:nvSpPr>
              <p:spPr bwMode="auto">
                <a:xfrm>
                  <a:off x="4080" y="1584"/>
                  <a:ext cx="96" cy="96"/>
                </a:xfrm>
                <a:prstGeom prst="triangle">
                  <a:avLst>
                    <a:gd name="adj" fmla="val 50000"/>
                  </a:avLst>
                </a:prstGeom>
                <a:gradFill rotWithShape="0">
                  <a:gsLst>
                    <a:gs pos="0">
                      <a:srgbClr val="FF0000"/>
                    </a:gs>
                    <a:gs pos="100000">
                      <a:srgbClr val="FF00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8041" name="Freeform 9"/>
                <p:cNvSpPr>
                  <a:spLocks/>
                </p:cNvSpPr>
                <p:nvPr/>
              </p:nvSpPr>
              <p:spPr bwMode="auto">
                <a:xfrm>
                  <a:off x="4006" y="1692"/>
                  <a:ext cx="145" cy="1533"/>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28042" name="Oval 10"/>
                <p:cNvSpPr>
                  <a:spLocks noChangeArrowheads="1"/>
                </p:cNvSpPr>
                <p:nvPr/>
              </p:nvSpPr>
              <p:spPr bwMode="auto">
                <a:xfrm>
                  <a:off x="3552" y="192"/>
                  <a:ext cx="1152" cy="1440"/>
                </a:xfrm>
                <a:prstGeom prst="ellipse">
                  <a:avLst/>
                </a:prstGeom>
                <a:gradFill rotWithShape="0">
                  <a:gsLst>
                    <a:gs pos="0">
                      <a:srgbClr val="FF0000"/>
                    </a:gs>
                    <a:gs pos="100000">
                      <a:srgbClr val="FF0000">
                        <a:gamma/>
                        <a:shade val="81961"/>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28043" name="Text Box 11"/>
              <p:cNvSpPr txBox="1">
                <a:spLocks noChangeArrowheads="1"/>
              </p:cNvSpPr>
              <p:nvPr/>
            </p:nvSpPr>
            <p:spPr bwMode="auto">
              <a:xfrm>
                <a:off x="4028" y="1152"/>
                <a:ext cx="484"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600" baseline="0">
                    <a:latin typeface="Arial" charset="0"/>
                  </a:rPr>
                  <a:t>Ne</a:t>
                </a:r>
              </a:p>
            </p:txBody>
          </p:sp>
        </p:grpSp>
        <p:grpSp>
          <p:nvGrpSpPr>
            <p:cNvPr id="428044" name="Group 12"/>
            <p:cNvGrpSpPr>
              <a:grpSpLocks/>
            </p:cNvGrpSpPr>
            <p:nvPr/>
          </p:nvGrpSpPr>
          <p:grpSpPr bwMode="auto">
            <a:xfrm>
              <a:off x="4656" y="1547"/>
              <a:ext cx="893" cy="2341"/>
              <a:chOff x="4656" y="864"/>
              <a:chExt cx="893" cy="2341"/>
            </a:xfrm>
          </p:grpSpPr>
          <p:sp>
            <p:nvSpPr>
              <p:cNvPr id="428045" name="Freeform 13"/>
              <p:cNvSpPr>
                <a:spLocks noChangeAspect="1"/>
              </p:cNvSpPr>
              <p:nvPr/>
            </p:nvSpPr>
            <p:spPr bwMode="auto">
              <a:xfrm>
                <a:off x="5088" y="2016"/>
                <a:ext cx="112" cy="1189"/>
              </a:xfrm>
              <a:custGeom>
                <a:avLst/>
                <a:gdLst>
                  <a:gd name="T0" fmla="*/ 127 w 145"/>
                  <a:gd name="T1" fmla="*/ 0 h 1533"/>
                  <a:gd name="T2" fmla="*/ 145 w 145"/>
                  <a:gd name="T3" fmla="*/ 71 h 1533"/>
                  <a:gd name="T4" fmla="*/ 118 w 145"/>
                  <a:gd name="T5" fmla="*/ 186 h 1533"/>
                  <a:gd name="T6" fmla="*/ 30 w 145"/>
                  <a:gd name="T7" fmla="*/ 434 h 1533"/>
                  <a:gd name="T8" fmla="*/ 39 w 145"/>
                  <a:gd name="T9" fmla="*/ 957 h 1533"/>
                  <a:gd name="T10" fmla="*/ 74 w 145"/>
                  <a:gd name="T11" fmla="*/ 1125 h 1533"/>
                  <a:gd name="T12" fmla="*/ 101 w 145"/>
                  <a:gd name="T13" fmla="*/ 1178 h 1533"/>
                  <a:gd name="T14" fmla="*/ 127 w 145"/>
                  <a:gd name="T15" fmla="*/ 1533 h 1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33">
                    <a:moveTo>
                      <a:pt x="127" y="0"/>
                    </a:moveTo>
                    <a:cubicBezTo>
                      <a:pt x="132" y="24"/>
                      <a:pt x="145" y="47"/>
                      <a:pt x="145" y="71"/>
                    </a:cubicBezTo>
                    <a:cubicBezTo>
                      <a:pt x="145" y="132"/>
                      <a:pt x="132" y="130"/>
                      <a:pt x="118" y="186"/>
                    </a:cubicBezTo>
                    <a:cubicBezTo>
                      <a:pt x="96" y="271"/>
                      <a:pt x="68" y="355"/>
                      <a:pt x="30" y="434"/>
                    </a:cubicBezTo>
                    <a:cubicBezTo>
                      <a:pt x="0" y="609"/>
                      <a:pt x="23" y="782"/>
                      <a:pt x="39" y="957"/>
                    </a:cubicBezTo>
                    <a:cubicBezTo>
                      <a:pt x="47" y="1040"/>
                      <a:pt x="34" y="1067"/>
                      <a:pt x="74" y="1125"/>
                    </a:cubicBezTo>
                    <a:cubicBezTo>
                      <a:pt x="80" y="1144"/>
                      <a:pt x="95" y="1159"/>
                      <a:pt x="101" y="1178"/>
                    </a:cubicBezTo>
                    <a:cubicBezTo>
                      <a:pt x="138" y="1290"/>
                      <a:pt x="127" y="1421"/>
                      <a:pt x="127" y="153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28046" name="Oval 14"/>
              <p:cNvSpPr>
                <a:spLocks noChangeAspect="1" noChangeArrowheads="1"/>
              </p:cNvSpPr>
              <p:nvPr/>
            </p:nvSpPr>
            <p:spPr bwMode="auto">
              <a:xfrm>
                <a:off x="4656" y="864"/>
                <a:ext cx="893" cy="1117"/>
              </a:xfrm>
              <a:prstGeom prst="ellipse">
                <a:avLst/>
              </a:prstGeom>
              <a:gradFill rotWithShape="0">
                <a:gsLst>
                  <a:gs pos="0">
                    <a:schemeClr val="tx2"/>
                  </a:gs>
                  <a:gs pos="100000">
                    <a:schemeClr val="tx2">
                      <a:gamma/>
                      <a:shade val="81961"/>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aseline="0"/>
              </a:p>
            </p:txBody>
          </p:sp>
          <p:sp>
            <p:nvSpPr>
              <p:cNvPr id="428047" name="Text Box 15"/>
              <p:cNvSpPr txBox="1">
                <a:spLocks noChangeArrowheads="1"/>
              </p:cNvSpPr>
              <p:nvPr/>
            </p:nvSpPr>
            <p:spPr bwMode="auto">
              <a:xfrm>
                <a:off x="4896" y="1152"/>
                <a:ext cx="480" cy="40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600" baseline="0">
                    <a:solidFill>
                      <a:srgbClr val="FF0000"/>
                    </a:solidFill>
                    <a:latin typeface="Arial" charset="0"/>
                  </a:rPr>
                  <a:t>Ar</a:t>
                </a:r>
              </a:p>
            </p:txBody>
          </p:sp>
        </p:grpSp>
      </p:grpSp>
      <p:sp>
        <p:nvSpPr>
          <p:cNvPr id="428048" name="Text Box 16"/>
          <p:cNvSpPr txBox="1">
            <a:spLocks noChangeArrowheads="1"/>
          </p:cNvSpPr>
          <p:nvPr/>
        </p:nvSpPr>
        <p:spPr bwMode="auto">
          <a:xfrm>
            <a:off x="2590800" y="1676400"/>
            <a:ext cx="3240088"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5400" baseline="0">
                <a:latin typeface="Arial" charset="0"/>
              </a:rPr>
              <a:t>V</a:t>
            </a:r>
            <a:r>
              <a:rPr lang="en-US" sz="5400" baseline="-25000">
                <a:latin typeface="Arial" charset="0"/>
              </a:rPr>
              <a:t>Ne </a:t>
            </a:r>
            <a:r>
              <a:rPr lang="en-US" sz="5400" baseline="0">
                <a:latin typeface="Arial" charset="0"/>
              </a:rPr>
              <a:t>= 2V</a:t>
            </a:r>
            <a:r>
              <a:rPr lang="en-US" sz="5400" baseline="-25000">
                <a:latin typeface="Arial" charset="0"/>
              </a:rPr>
              <a:t>Ar</a:t>
            </a:r>
          </a:p>
        </p:txBody>
      </p:sp>
      <p:sp>
        <p:nvSpPr>
          <p:cNvPr id="428049" name="Rectangle 17"/>
          <p:cNvSpPr>
            <a:spLocks noChangeArrowheads="1"/>
          </p:cNvSpPr>
          <p:nvPr/>
        </p:nvSpPr>
        <p:spPr bwMode="auto">
          <a:xfrm>
            <a:off x="990600" y="4038600"/>
            <a:ext cx="1219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833099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524000" y="1143000"/>
            <a:ext cx="7010400" cy="533400"/>
          </a:xfrm>
        </p:spPr>
        <p:txBody>
          <a:bodyPr/>
          <a:lstStyle/>
          <a:p>
            <a:r>
              <a:rPr lang="en-US"/>
              <a:t>Concept Check</a:t>
            </a:r>
          </a:p>
        </p:txBody>
      </p:sp>
      <p:sp>
        <p:nvSpPr>
          <p:cNvPr id="430083" name="Rectangle 3"/>
          <p:cNvSpPr>
            <a:spLocks noGrp="1" noChangeArrowheads="1"/>
          </p:cNvSpPr>
          <p:nvPr>
            <p:ph idx="1"/>
          </p:nvPr>
        </p:nvSpPr>
        <p:spPr>
          <a:xfrm>
            <a:off x="3581400" y="2195513"/>
            <a:ext cx="5410200" cy="4662487"/>
          </a:xfrm>
        </p:spPr>
        <p:txBody>
          <a:bodyPr/>
          <a:lstStyle/>
          <a:p>
            <a:pPr marL="568325" indent="346075" eaLnBrk="0" hangingPunct="0">
              <a:spcBef>
                <a:spcPct val="50000"/>
              </a:spcBef>
              <a:buClr>
                <a:schemeClr val="tx2"/>
              </a:buClr>
              <a:tabLst>
                <a:tab pos="914400" algn="l"/>
              </a:tabLst>
            </a:pPr>
            <a:r>
              <a:rPr lang="en-US" sz="2800"/>
              <a:t>You have a sample of 	nitrogen gas (N</a:t>
            </a:r>
            <a:r>
              <a:rPr lang="en-US" sz="2800" baseline="-25000"/>
              <a:t>2</a:t>
            </a:r>
            <a:r>
              <a:rPr lang="en-US" sz="2800"/>
              <a:t>) in a 	container fitted with a 	piston that maintains a 	pressure of 6.00 atm. 	Initially, the gas is at 45</a:t>
            </a:r>
            <a:r>
              <a:rPr lang="en-US" sz="2800">
                <a:sym typeface="Symbol" charset="0"/>
              </a:rPr>
              <a:t></a:t>
            </a:r>
            <a:r>
              <a:rPr lang="en-US" sz="2800"/>
              <a:t>C 	in a volume of 6.00 L.</a:t>
            </a:r>
          </a:p>
          <a:p>
            <a:pPr marL="568325" indent="346075" eaLnBrk="0" hangingPunct="0">
              <a:spcBef>
                <a:spcPct val="50000"/>
              </a:spcBef>
              <a:buClr>
                <a:schemeClr val="tx2"/>
              </a:buClr>
              <a:tabLst>
                <a:tab pos="914400" algn="l"/>
              </a:tabLst>
            </a:pPr>
            <a:r>
              <a:rPr lang="en-US" sz="2800"/>
              <a:t>You then cool the gas 	sample.</a:t>
            </a:r>
          </a:p>
          <a:p>
            <a:pPr marL="568325" indent="346075">
              <a:buFontTx/>
              <a:buNone/>
              <a:tabLst>
                <a:tab pos="914400" algn="l"/>
              </a:tabLst>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AD94366D-0C56-C747-A3DB-205EA0749916}" type="slidenum">
              <a:rPr lang="en-US"/>
              <a:pPr/>
              <a:t>52</a:t>
            </a:fld>
            <a:endParaRPr lang="en-US"/>
          </a:p>
        </p:txBody>
      </p:sp>
      <p:pic>
        <p:nvPicPr>
          <p:cNvPr id="430084" name="Picture 4" descr="MMj0254447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30085" name="Object 5"/>
          <p:cNvGraphicFramePr>
            <a:graphicFrameLocks noChangeAspect="1"/>
          </p:cNvGraphicFramePr>
          <p:nvPr/>
        </p:nvGraphicFramePr>
        <p:xfrm>
          <a:off x="762000" y="2514600"/>
          <a:ext cx="2260600" cy="2971800"/>
        </p:xfrm>
        <a:graphic>
          <a:graphicData uri="http://schemas.openxmlformats.org/presentationml/2006/ole">
            <mc:AlternateContent xmlns:mc="http://schemas.openxmlformats.org/markup-compatibility/2006">
              <mc:Choice xmlns:v="urn:schemas-microsoft-com:vml" Requires="v">
                <p:oleObj spid="_x0000_s17421" name="Image" r:id="rId5" imgW="1423419" imgH="1871634" progId="PhotoshopElements.Image.2">
                  <p:embed/>
                </p:oleObj>
              </mc:Choice>
              <mc:Fallback>
                <p:oleObj name="Image" r:id="rId5" imgW="1423419" imgH="1871634" progId="PhotoshopElements.Image.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14600"/>
                        <a:ext cx="2260600" cy="2971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091285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1524000" y="1143000"/>
            <a:ext cx="7315200" cy="533400"/>
          </a:xfrm>
        </p:spPr>
        <p:txBody>
          <a:bodyPr/>
          <a:lstStyle/>
          <a:p>
            <a:r>
              <a:rPr lang="en-US"/>
              <a:t>Concept Check</a:t>
            </a:r>
          </a:p>
        </p:txBody>
      </p:sp>
      <p:sp>
        <p:nvSpPr>
          <p:cNvPr id="432131" name="Rectangle 3"/>
          <p:cNvSpPr>
            <a:spLocks noGrp="1" noChangeArrowheads="1"/>
          </p:cNvSpPr>
          <p:nvPr>
            <p:ph idx="1"/>
          </p:nvPr>
        </p:nvSpPr>
        <p:spPr>
          <a:xfrm>
            <a:off x="228600" y="2133600"/>
            <a:ext cx="8077200" cy="4022725"/>
          </a:xfrm>
        </p:spPr>
        <p:txBody>
          <a:bodyPr/>
          <a:lstStyle/>
          <a:p>
            <a:pPr marL="914400" indent="0">
              <a:buFontTx/>
              <a:buNone/>
              <a:tabLst>
                <a:tab pos="914400" algn="l"/>
                <a:tab pos="1308100" algn="l"/>
              </a:tabLst>
            </a:pPr>
            <a:r>
              <a:rPr lang="en-US" sz="2800"/>
              <a:t>Which </a:t>
            </a:r>
            <a:r>
              <a:rPr lang="en-US" sz="2800">
                <a:solidFill>
                  <a:srgbClr val="0000FF"/>
                </a:solidFill>
              </a:rPr>
              <a:t>best</a:t>
            </a:r>
            <a:r>
              <a:rPr lang="en-US" sz="2800"/>
              <a:t> explains the final result that occurs once the gas sample has cooled?</a:t>
            </a:r>
          </a:p>
          <a:p>
            <a:pPr marL="914400" indent="0">
              <a:buFontTx/>
              <a:buNone/>
              <a:tabLst>
                <a:tab pos="914400" algn="l"/>
                <a:tab pos="1308100" algn="l"/>
              </a:tabLst>
            </a:pPr>
            <a:endParaRPr lang="en-US" sz="2800"/>
          </a:p>
          <a:p>
            <a:pPr marL="1984375" lvl="1" indent="-609600">
              <a:buFontTx/>
              <a:buAutoNum type="alphaLcParenR"/>
              <a:tabLst>
                <a:tab pos="914400" algn="l"/>
                <a:tab pos="1308100" algn="l"/>
              </a:tabLst>
            </a:pPr>
            <a:r>
              <a:rPr lang="en-US" sz="2800"/>
              <a:t>The pressure of the gas increases.</a:t>
            </a:r>
          </a:p>
          <a:p>
            <a:pPr marL="1984375" lvl="1" indent="-609600">
              <a:buFontTx/>
              <a:buAutoNum type="alphaLcParenR"/>
              <a:tabLst>
                <a:tab pos="914400" algn="l"/>
                <a:tab pos="1308100" algn="l"/>
              </a:tabLst>
            </a:pPr>
            <a:r>
              <a:rPr lang="en-US" sz="2800"/>
              <a:t>The volume of the gas increases.</a:t>
            </a:r>
          </a:p>
          <a:p>
            <a:pPr marL="1984375" lvl="1" indent="-609600">
              <a:buFontTx/>
              <a:buAutoNum type="alphaLcParenR"/>
              <a:tabLst>
                <a:tab pos="914400" algn="l"/>
                <a:tab pos="1308100" algn="l"/>
              </a:tabLst>
            </a:pPr>
            <a:r>
              <a:rPr lang="en-US" sz="2800"/>
              <a:t>The pressure of the gas decreases.</a:t>
            </a:r>
          </a:p>
          <a:p>
            <a:pPr marL="1984375" lvl="1" indent="-609600">
              <a:buFontTx/>
              <a:buAutoNum type="alphaLcParenR"/>
              <a:tabLst>
                <a:tab pos="914400" algn="l"/>
                <a:tab pos="1308100" algn="l"/>
              </a:tabLst>
            </a:pPr>
            <a:r>
              <a:rPr lang="en-US" sz="2800"/>
              <a:t>The volume of the gas decreases.</a:t>
            </a:r>
          </a:p>
          <a:p>
            <a:pPr marL="1984375" lvl="1" indent="-609600">
              <a:buFontTx/>
              <a:buAutoNum type="alphaLcParenR"/>
              <a:tabLst>
                <a:tab pos="914400" algn="l"/>
                <a:tab pos="1308100" algn="l"/>
              </a:tabLst>
            </a:pPr>
            <a:r>
              <a:rPr lang="en-US" sz="2800"/>
              <a:t>Both volume and pressure change.</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7CC6EAC2-C897-8948-8021-4D109D2F01BB}" type="slidenum">
              <a:rPr lang="en-US"/>
              <a:pPr/>
              <a:t>53</a:t>
            </a:fld>
            <a:endParaRPr lang="en-US"/>
          </a:p>
        </p:txBody>
      </p:sp>
      <p:pic>
        <p:nvPicPr>
          <p:cNvPr id="432132"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432133" name="Rectangle 5"/>
          <p:cNvSpPr>
            <a:spLocks noChangeArrowheads="1"/>
          </p:cNvSpPr>
          <p:nvPr/>
        </p:nvSpPr>
        <p:spPr bwMode="auto">
          <a:xfrm>
            <a:off x="1600200" y="5181600"/>
            <a:ext cx="6096000" cy="4572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357871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1447800" y="1143000"/>
            <a:ext cx="7239000" cy="533400"/>
          </a:xfrm>
        </p:spPr>
        <p:txBody>
          <a:bodyPr/>
          <a:lstStyle/>
          <a:p>
            <a:r>
              <a:rPr lang="en-US"/>
              <a:t>Concept Check</a:t>
            </a:r>
          </a:p>
        </p:txBody>
      </p:sp>
      <p:sp>
        <p:nvSpPr>
          <p:cNvPr id="434179" name="Rectangle 3"/>
          <p:cNvSpPr>
            <a:spLocks noGrp="1" noChangeArrowheads="1"/>
          </p:cNvSpPr>
          <p:nvPr>
            <p:ph type="body" sz="half" idx="1"/>
          </p:nvPr>
        </p:nvSpPr>
        <p:spPr>
          <a:xfrm>
            <a:off x="457200" y="2133600"/>
            <a:ext cx="8077200" cy="1990725"/>
          </a:xfrm>
        </p:spPr>
        <p:txBody>
          <a:bodyPr/>
          <a:lstStyle/>
          <a:p>
            <a:pPr marL="914400" indent="0">
              <a:buFontTx/>
              <a:buNone/>
              <a:tabLst>
                <a:tab pos="914400" algn="l"/>
                <a:tab pos="1308100" algn="l"/>
              </a:tabLst>
            </a:pPr>
            <a:r>
              <a:rPr lang="en-US"/>
              <a:t>The gas sample is then cooled to a temperature of 15</a:t>
            </a:r>
            <a:r>
              <a:rPr lang="en-US">
                <a:sym typeface="Symbol" charset="0"/>
              </a:rPr>
              <a:t></a:t>
            </a:r>
            <a:r>
              <a:rPr lang="en-US"/>
              <a:t>C. Solve for the </a:t>
            </a:r>
            <a:r>
              <a:rPr lang="en-US">
                <a:solidFill>
                  <a:srgbClr val="0000FF"/>
                </a:solidFill>
              </a:rPr>
              <a:t>new</a:t>
            </a:r>
            <a:r>
              <a:rPr lang="en-US"/>
              <a:t> condition. (Hint: A moveable piston keeps the pressure constant overall, so what condition will change?)</a:t>
            </a:r>
          </a:p>
          <a:p>
            <a:pPr marL="914400" indent="0">
              <a:buFontTx/>
              <a:buNone/>
              <a:tabLst>
                <a:tab pos="914400" algn="l"/>
                <a:tab pos="1308100" algn="l"/>
              </a:tabLst>
            </a:pPr>
            <a:r>
              <a:rPr lang="en-US"/>
              <a:t>				</a:t>
            </a:r>
            <a:r>
              <a:rPr lang="en-US">
                <a:solidFill>
                  <a:srgbClr val="009900"/>
                </a:solidFill>
              </a:rPr>
              <a:t>5.43 L</a:t>
            </a:r>
          </a:p>
        </p:txBody>
      </p:sp>
      <p:graphicFrame>
        <p:nvGraphicFramePr>
          <p:cNvPr id="434181" name="Object 5"/>
          <p:cNvGraphicFramePr>
            <a:graphicFrameLocks noGrp="1" noChangeAspect="1"/>
          </p:cNvGraphicFramePr>
          <p:nvPr>
            <p:ph sz="half" idx="2"/>
          </p:nvPr>
        </p:nvGraphicFramePr>
        <p:xfrm>
          <a:off x="3276600" y="4495800"/>
          <a:ext cx="2803525" cy="1816100"/>
        </p:xfrm>
        <a:graphic>
          <a:graphicData uri="http://schemas.openxmlformats.org/presentationml/2006/ole">
            <mc:AlternateContent xmlns:mc="http://schemas.openxmlformats.org/markup-compatibility/2006">
              <mc:Choice xmlns:v="urn:schemas-microsoft-com:vml" Requires="v">
                <p:oleObj spid="_x0000_s18445" name="Equation" r:id="rId4" imgW="3353196" imgH="2172096" progId="Equation.3">
                  <p:embed/>
                </p:oleObj>
              </mc:Choice>
              <mc:Fallback>
                <p:oleObj name="Equation" r:id="rId4" imgW="3353196" imgH="217209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495800"/>
                        <a:ext cx="2803525" cy="181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76B6C01D-6E30-4946-A345-1FD046F5DE18}" type="slidenum">
              <a:rPr lang="en-US"/>
              <a:pPr/>
              <a:t>54</a:t>
            </a:fld>
            <a:endParaRPr lang="en-US"/>
          </a:p>
        </p:txBody>
      </p:sp>
      <p:pic>
        <p:nvPicPr>
          <p:cNvPr id="434180" name="Picture 4" descr="MMj025444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164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7251" name="Rectangle 3"/>
          <p:cNvSpPr>
            <a:spLocks noGrp="1" noChangeArrowheads="1"/>
          </p:cNvSpPr>
          <p:nvPr>
            <p:ph type="title"/>
          </p:nvPr>
        </p:nvSpPr>
        <p:spPr/>
        <p:txBody>
          <a:bodyPr/>
          <a:lstStyle/>
          <a:p>
            <a:r>
              <a:rPr lang="en-US"/>
              <a:t>Molar Volume of an Ideal Gas</a:t>
            </a:r>
          </a:p>
        </p:txBody>
      </p:sp>
      <p:sp>
        <p:nvSpPr>
          <p:cNvPr id="437250" name="Rectangle 2"/>
          <p:cNvSpPr>
            <a:spLocks noGrp="1" noChangeArrowheads="1"/>
          </p:cNvSpPr>
          <p:nvPr>
            <p:ph idx="1"/>
          </p:nvPr>
        </p:nvSpPr>
        <p:spPr>
          <a:xfrm>
            <a:off x="533400" y="1676400"/>
            <a:ext cx="7391400" cy="4449763"/>
          </a:xfrm>
        </p:spPr>
        <p:txBody>
          <a:bodyPr/>
          <a:lstStyle/>
          <a:p>
            <a:pPr marL="533400" indent="-533400"/>
            <a:r>
              <a:rPr lang="en-US" sz="2800"/>
              <a:t>For 1 mole of an ideal gas at 0</a:t>
            </a:r>
            <a:r>
              <a:rPr lang="en-US" sz="2800">
                <a:cs typeface="Arial" charset="0"/>
              </a:rPr>
              <a:t>°C and 1 atm, the volume of the gas is 22.42 L.</a:t>
            </a:r>
          </a:p>
          <a:p>
            <a:pPr marL="533400" indent="-533400"/>
            <a:endParaRPr lang="en-US" sz="2800">
              <a:cs typeface="Arial" charset="0"/>
            </a:endParaRPr>
          </a:p>
          <a:p>
            <a:pPr marL="533400" indent="-533400"/>
            <a:endParaRPr lang="en-US" sz="2800">
              <a:cs typeface="Arial" charset="0"/>
            </a:endParaRPr>
          </a:p>
          <a:p>
            <a:pPr marL="533400" indent="-533400"/>
            <a:endParaRPr lang="en-US" sz="2800">
              <a:cs typeface="Arial" charset="0"/>
            </a:endParaRPr>
          </a:p>
          <a:p>
            <a:pPr marL="533400" indent="-533400"/>
            <a:r>
              <a:rPr lang="en-US" sz="2800">
                <a:cs typeface="Arial" charset="0"/>
              </a:rPr>
              <a:t>STP = </a:t>
            </a:r>
            <a:r>
              <a:rPr lang="en-US">
                <a:cs typeface="Arial" charset="0"/>
              </a:rPr>
              <a:t>standard temperature and pressure</a:t>
            </a:r>
          </a:p>
          <a:p>
            <a:pPr marL="914400" lvl="1" indent="-457200">
              <a:buFont typeface="Wingdings" charset="0"/>
              <a:buChar char="§"/>
            </a:pPr>
            <a:r>
              <a:rPr lang="en-US" sz="2800"/>
              <a:t>0</a:t>
            </a:r>
            <a:r>
              <a:rPr lang="en-US" sz="2800">
                <a:cs typeface="Arial" charset="0"/>
              </a:rPr>
              <a:t>°C and 1 atm</a:t>
            </a:r>
          </a:p>
          <a:p>
            <a:pPr marL="914400" lvl="1" indent="-457200">
              <a:buFont typeface="Wingdings" charset="0"/>
              <a:buChar char="§"/>
            </a:pPr>
            <a:r>
              <a:rPr lang="en-US" sz="2800">
                <a:cs typeface="Arial" charset="0"/>
              </a:rPr>
              <a:t>Therefore, the molar volume is 22.42 L at STP.</a:t>
            </a:r>
          </a:p>
        </p:txBody>
      </p:sp>
      <p:sp>
        <p:nvSpPr>
          <p:cNvPr id="13" name="Footer Placeholder 3"/>
          <p:cNvSpPr>
            <a:spLocks noGrp="1"/>
          </p:cNvSpPr>
          <p:nvPr>
            <p:ph type="ftr" sz="quarter" idx="10"/>
          </p:nvPr>
        </p:nvSpPr>
        <p:spPr/>
        <p:txBody>
          <a:bodyPr/>
          <a:lstStyle/>
          <a:p>
            <a:r>
              <a:rPr lang="en-US"/>
              <a:t>Copyright © Cengage Learning. All rights reserved</a:t>
            </a:r>
          </a:p>
        </p:txBody>
      </p:sp>
      <p:sp>
        <p:nvSpPr>
          <p:cNvPr id="14" name="Slide Number Placeholder 4"/>
          <p:cNvSpPr>
            <a:spLocks noGrp="1"/>
          </p:cNvSpPr>
          <p:nvPr>
            <p:ph type="sldNum" sz="quarter" idx="11"/>
          </p:nvPr>
        </p:nvSpPr>
        <p:spPr/>
        <p:txBody>
          <a:bodyPr/>
          <a:lstStyle/>
          <a:p>
            <a:fld id="{C8D44B43-47FB-6B45-AA85-30B2A31BD1BF}" type="slidenum">
              <a:rPr lang="en-US"/>
              <a:pPr/>
              <a:t>55</a:t>
            </a:fld>
            <a:endParaRPr lang="en-US"/>
          </a:p>
        </p:txBody>
      </p:sp>
      <p:sp>
        <p:nvSpPr>
          <p:cNvPr id="4372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4372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437254" name="Object 6"/>
          <p:cNvGraphicFramePr>
            <a:graphicFrameLocks noChangeAspect="1"/>
          </p:cNvGraphicFramePr>
          <p:nvPr/>
        </p:nvGraphicFramePr>
        <p:xfrm>
          <a:off x="533400" y="3048000"/>
          <a:ext cx="8029575" cy="752475"/>
        </p:xfrm>
        <a:graphic>
          <a:graphicData uri="http://schemas.openxmlformats.org/presentationml/2006/ole">
            <mc:AlternateContent xmlns:mc="http://schemas.openxmlformats.org/markup-compatibility/2006">
              <mc:Choice xmlns:v="urn:schemas-microsoft-com:vml" Requires="v">
                <p:oleObj spid="_x0000_s19469" name="Equation" r:id="rId4" imgW="7315561" imgH="683268" progId="Equation.BREE4">
                  <p:embed/>
                </p:oleObj>
              </mc:Choice>
              <mc:Fallback>
                <p:oleObj name="Equation" r:id="rId4" imgW="7315561" imgH="683268"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0"/>
                        <a:ext cx="802957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7255" name="Line 7"/>
          <p:cNvSpPr>
            <a:spLocks noChangeShapeType="1"/>
          </p:cNvSpPr>
          <p:nvPr/>
        </p:nvSpPr>
        <p:spPr bwMode="auto">
          <a:xfrm flipV="1">
            <a:off x="2895600" y="31242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6" name="Line 8"/>
          <p:cNvSpPr>
            <a:spLocks noChangeShapeType="1"/>
          </p:cNvSpPr>
          <p:nvPr/>
        </p:nvSpPr>
        <p:spPr bwMode="auto">
          <a:xfrm flipV="1">
            <a:off x="5715000" y="31242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7" name="Line 9"/>
          <p:cNvSpPr>
            <a:spLocks noChangeShapeType="1"/>
          </p:cNvSpPr>
          <p:nvPr/>
        </p:nvSpPr>
        <p:spPr bwMode="auto">
          <a:xfrm flipV="1">
            <a:off x="4800600" y="31242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8" name="Line 10"/>
          <p:cNvSpPr>
            <a:spLocks noChangeShapeType="1"/>
          </p:cNvSpPr>
          <p:nvPr/>
        </p:nvSpPr>
        <p:spPr bwMode="auto">
          <a:xfrm flipV="1">
            <a:off x="4876800" y="35814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59" name="Line 11"/>
          <p:cNvSpPr>
            <a:spLocks noChangeShapeType="1"/>
          </p:cNvSpPr>
          <p:nvPr/>
        </p:nvSpPr>
        <p:spPr bwMode="auto">
          <a:xfrm flipV="1">
            <a:off x="5181600" y="31242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7260" name="Line 12"/>
          <p:cNvSpPr>
            <a:spLocks noChangeShapeType="1"/>
          </p:cNvSpPr>
          <p:nvPr/>
        </p:nvSpPr>
        <p:spPr bwMode="auto">
          <a:xfrm flipV="1">
            <a:off x="6934200" y="3124200"/>
            <a:ext cx="38100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34673051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1447800" y="1143000"/>
            <a:ext cx="7239000" cy="533400"/>
          </a:xfrm>
        </p:spPr>
        <p:txBody>
          <a:bodyPr/>
          <a:lstStyle/>
          <a:p>
            <a:r>
              <a:rPr lang="en-US"/>
              <a:t>Exercise</a:t>
            </a:r>
          </a:p>
        </p:txBody>
      </p:sp>
      <p:sp>
        <p:nvSpPr>
          <p:cNvPr id="439299" name="Rectangle 3"/>
          <p:cNvSpPr>
            <a:spLocks noGrp="1" noChangeArrowheads="1"/>
          </p:cNvSpPr>
          <p:nvPr>
            <p:ph type="body" sz="half" idx="1"/>
          </p:nvPr>
        </p:nvSpPr>
        <p:spPr>
          <a:xfrm>
            <a:off x="457200" y="2133600"/>
            <a:ext cx="7924800" cy="1885950"/>
          </a:xfrm>
        </p:spPr>
        <p:txBody>
          <a:bodyPr/>
          <a:lstStyle/>
          <a:p>
            <a:pPr marL="854075" indent="-3175">
              <a:buFontTx/>
              <a:buNone/>
            </a:pPr>
            <a:r>
              <a:rPr lang="en-US" sz="2800"/>
              <a:t>	A sample of oxygen gas has a volume of 2.50 L at STP.  How many </a:t>
            </a:r>
            <a:r>
              <a:rPr lang="en-US" sz="2800">
                <a:solidFill>
                  <a:srgbClr val="0000FF"/>
                </a:solidFill>
              </a:rPr>
              <a:t>grams</a:t>
            </a:r>
            <a:r>
              <a:rPr lang="en-US" sz="2800"/>
              <a:t> of O</a:t>
            </a:r>
            <a:r>
              <a:rPr lang="en-US" sz="2800" baseline="-25000"/>
              <a:t>2</a:t>
            </a:r>
            <a:r>
              <a:rPr lang="en-US" sz="2800"/>
              <a:t> are present?  </a:t>
            </a:r>
          </a:p>
          <a:p>
            <a:pPr marL="854075" indent="-3175">
              <a:buFontTx/>
              <a:buNone/>
            </a:pPr>
            <a:r>
              <a:rPr lang="en-US" sz="2800"/>
              <a:t>				         </a:t>
            </a:r>
            <a:r>
              <a:rPr lang="en-US" sz="2800">
                <a:solidFill>
                  <a:srgbClr val="009900"/>
                </a:solidFill>
              </a:rPr>
              <a:t>3.57 g</a:t>
            </a:r>
          </a:p>
        </p:txBody>
      </p:sp>
      <p:graphicFrame>
        <p:nvGraphicFramePr>
          <p:cNvPr id="439301" name="Object 5"/>
          <p:cNvGraphicFramePr>
            <a:graphicFrameLocks noGrp="1" noChangeAspect="1"/>
          </p:cNvGraphicFramePr>
          <p:nvPr>
            <p:ph sz="half" idx="2"/>
          </p:nvPr>
        </p:nvGraphicFramePr>
        <p:xfrm>
          <a:off x="1295400" y="4495800"/>
          <a:ext cx="7162800" cy="833438"/>
        </p:xfrm>
        <a:graphic>
          <a:graphicData uri="http://schemas.openxmlformats.org/presentationml/2006/ole">
            <mc:AlternateContent xmlns:mc="http://schemas.openxmlformats.org/markup-compatibility/2006">
              <mc:Choice xmlns:v="urn:schemas-microsoft-com:vml" Requires="v">
                <p:oleObj spid="_x0000_s20493" name="Equation" r:id="rId4" imgW="7099696" imgH="825897" progId="Equation.3">
                  <p:embed/>
                </p:oleObj>
              </mc:Choice>
              <mc:Fallback>
                <p:oleObj name="Equation" r:id="rId4" imgW="7099696" imgH="8258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495800"/>
                        <a:ext cx="716280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6" name="Footer Placeholder 4"/>
          <p:cNvSpPr>
            <a:spLocks noGrp="1"/>
          </p:cNvSpPr>
          <p:nvPr>
            <p:ph type="ftr" sz="quarter" idx="10"/>
          </p:nvPr>
        </p:nvSpPr>
        <p:spPr/>
        <p:txBody>
          <a:bodyPr/>
          <a:lstStyle/>
          <a:p>
            <a:r>
              <a:rPr lang="en-US"/>
              <a:t>Copyright © Cengage Learning. All rights reserved</a:t>
            </a:r>
          </a:p>
        </p:txBody>
      </p:sp>
      <p:sp>
        <p:nvSpPr>
          <p:cNvPr id="7" name="Slide Number Placeholder 5"/>
          <p:cNvSpPr>
            <a:spLocks noGrp="1"/>
          </p:cNvSpPr>
          <p:nvPr>
            <p:ph type="sldNum" sz="quarter" idx="11"/>
          </p:nvPr>
        </p:nvSpPr>
        <p:spPr/>
        <p:txBody>
          <a:bodyPr/>
          <a:lstStyle/>
          <a:p>
            <a:fld id="{87B1B032-49F1-8B40-9D53-05395624F026}" type="slidenum">
              <a:rPr lang="en-US"/>
              <a:pPr/>
              <a:t>56</a:t>
            </a:fld>
            <a:endParaRPr lang="en-US"/>
          </a:p>
        </p:txBody>
      </p:sp>
      <p:pic>
        <p:nvPicPr>
          <p:cNvPr id="439300"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823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524000" y="1143000"/>
            <a:ext cx="7162800" cy="533400"/>
          </a:xfrm>
        </p:spPr>
        <p:txBody>
          <a:bodyPr/>
          <a:lstStyle/>
          <a:p>
            <a:r>
              <a:rPr lang="en-US"/>
              <a:t>Exercise</a:t>
            </a:r>
          </a:p>
        </p:txBody>
      </p:sp>
      <p:sp>
        <p:nvSpPr>
          <p:cNvPr id="444419" name="Rectangle 3"/>
          <p:cNvSpPr>
            <a:spLocks noGrp="1" noChangeArrowheads="1"/>
          </p:cNvSpPr>
          <p:nvPr>
            <p:ph type="body" sz="half" idx="1"/>
          </p:nvPr>
        </p:nvSpPr>
        <p:spPr>
          <a:xfrm>
            <a:off x="457200" y="2133600"/>
            <a:ext cx="8229600" cy="4254500"/>
          </a:xfrm>
        </p:spPr>
        <p:txBody>
          <a:bodyPr/>
          <a:lstStyle/>
          <a:p>
            <a:pPr marL="854075" indent="-3175">
              <a:buFontTx/>
              <a:buNone/>
              <a:tabLst>
                <a:tab pos="1260475" algn="l"/>
              </a:tabLst>
            </a:pPr>
            <a:r>
              <a:rPr lang="en-US"/>
              <a:t>Consider the following reaction: </a:t>
            </a:r>
          </a:p>
          <a:p>
            <a:pPr marL="854075" indent="-3175">
              <a:tabLst>
                <a:tab pos="1260475" algn="l"/>
              </a:tabLst>
            </a:pPr>
            <a:endParaRPr lang="en-US"/>
          </a:p>
          <a:p>
            <a:pPr marL="854075" indent="-3175">
              <a:buFontTx/>
              <a:buNone/>
              <a:tabLst>
                <a:tab pos="1260475" algn="l"/>
              </a:tabLst>
            </a:pPr>
            <a:r>
              <a:rPr lang="en-US"/>
              <a:t>If 15.00 g of solid zinc reacts with 100.0 mL of 4.00 </a:t>
            </a:r>
            <a:r>
              <a:rPr lang="en-US" i="1"/>
              <a:t>M</a:t>
            </a:r>
            <a:r>
              <a:rPr lang="en-US"/>
              <a:t> hydrochloric acid, what </a:t>
            </a:r>
            <a:r>
              <a:rPr lang="en-US">
                <a:solidFill>
                  <a:srgbClr val="0000FF"/>
                </a:solidFill>
              </a:rPr>
              <a:t>volume</a:t>
            </a:r>
            <a:r>
              <a:rPr lang="en-US"/>
              <a:t> of hydrogen gas is produced at 25°C and 1.00 atm?</a:t>
            </a:r>
          </a:p>
          <a:p>
            <a:pPr marL="854075" indent="-3175">
              <a:tabLst>
                <a:tab pos="1260475" algn="l"/>
              </a:tabLst>
            </a:pPr>
            <a:endParaRPr lang="es-ES_tradnl" u="sng"/>
          </a:p>
          <a:p>
            <a:pPr marL="854075" indent="-3175">
              <a:buFontTx/>
              <a:buNone/>
              <a:tabLst>
                <a:tab pos="1260475" algn="l"/>
              </a:tabLst>
            </a:pPr>
            <a:r>
              <a:rPr lang="es-ES_tradnl"/>
              <a:t>a)	0.200 L</a:t>
            </a:r>
          </a:p>
          <a:p>
            <a:pPr marL="854075" indent="-3175">
              <a:buFontTx/>
              <a:buNone/>
              <a:tabLst>
                <a:tab pos="1260475" algn="l"/>
              </a:tabLst>
            </a:pPr>
            <a:r>
              <a:rPr lang="es-ES_tradnl"/>
              <a:t>b)	4.89 L</a:t>
            </a:r>
          </a:p>
          <a:p>
            <a:pPr marL="854075" indent="-3175">
              <a:buFontTx/>
              <a:buNone/>
              <a:tabLst>
                <a:tab pos="1260475" algn="l"/>
              </a:tabLst>
            </a:pPr>
            <a:r>
              <a:rPr lang="en-US"/>
              <a:t>c)	5.61 L</a:t>
            </a:r>
          </a:p>
          <a:p>
            <a:pPr marL="854075" indent="-3175">
              <a:buFontTx/>
              <a:buNone/>
              <a:tabLst>
                <a:tab pos="1260475" algn="l"/>
              </a:tabLst>
            </a:pPr>
            <a:r>
              <a:rPr lang="en-US"/>
              <a:t>d)	9.78 L</a:t>
            </a:r>
          </a:p>
        </p:txBody>
      </p:sp>
      <p:graphicFrame>
        <p:nvGraphicFramePr>
          <p:cNvPr id="444422" name="Object 6"/>
          <p:cNvGraphicFramePr>
            <a:graphicFrameLocks noGrp="1" noChangeAspect="1"/>
          </p:cNvGraphicFramePr>
          <p:nvPr>
            <p:ph sz="half" idx="2"/>
          </p:nvPr>
        </p:nvGraphicFramePr>
        <p:xfrm>
          <a:off x="2743200" y="2667000"/>
          <a:ext cx="4876800" cy="349250"/>
        </p:xfrm>
        <a:graphic>
          <a:graphicData uri="http://schemas.openxmlformats.org/presentationml/2006/ole">
            <mc:AlternateContent xmlns:mc="http://schemas.openxmlformats.org/markup-compatibility/2006">
              <mc:Choice xmlns:v="urn:schemas-microsoft-com:vml" Requires="v">
                <p:oleObj spid="_x0000_s21517" name="Equation" r:id="rId4" imgW="5308996" imgH="381397" progId="Equation.3">
                  <p:embed/>
                </p:oleObj>
              </mc:Choice>
              <mc:Fallback>
                <p:oleObj name="Equation" r:id="rId4" imgW="5308996" imgH="38139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667000"/>
                        <a:ext cx="48768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 name="Footer Placeholder 4"/>
          <p:cNvSpPr>
            <a:spLocks noGrp="1"/>
          </p:cNvSpPr>
          <p:nvPr>
            <p:ph type="ftr" sz="quarter" idx="10"/>
          </p:nvPr>
        </p:nvSpPr>
        <p:spPr/>
        <p:txBody>
          <a:bodyPr/>
          <a:lstStyle/>
          <a:p>
            <a:r>
              <a:rPr lang="en-US"/>
              <a:t>Copyright © Cengage Learning. All rights reserved</a:t>
            </a:r>
          </a:p>
        </p:txBody>
      </p:sp>
      <p:sp>
        <p:nvSpPr>
          <p:cNvPr id="8" name="Slide Number Placeholder 5"/>
          <p:cNvSpPr>
            <a:spLocks noGrp="1"/>
          </p:cNvSpPr>
          <p:nvPr>
            <p:ph type="sldNum" sz="quarter" idx="11"/>
          </p:nvPr>
        </p:nvSpPr>
        <p:spPr/>
        <p:txBody>
          <a:bodyPr/>
          <a:lstStyle/>
          <a:p>
            <a:fld id="{F7DFC01A-CA5A-174C-A0EB-23DB3A3B39EB}" type="slidenum">
              <a:rPr lang="en-US"/>
              <a:pPr/>
              <a:t>57</a:t>
            </a:fld>
            <a:endParaRPr lang="en-US"/>
          </a:p>
        </p:txBody>
      </p:sp>
      <p:pic>
        <p:nvPicPr>
          <p:cNvPr id="444420" name="Picture 4" descr="MMj0189251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44421" name="Rectangle 5"/>
          <p:cNvSpPr>
            <a:spLocks noChangeArrowheads="1"/>
          </p:cNvSpPr>
          <p:nvPr/>
        </p:nvSpPr>
        <p:spPr bwMode="auto">
          <a:xfrm>
            <a:off x="1219200" y="5029200"/>
            <a:ext cx="16002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379838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13p302_f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40" y="2226235"/>
            <a:ext cx="5541475" cy="3956612"/>
          </a:xfrm>
          <a:prstGeom prst="rect">
            <a:avLst/>
          </a:prstGeom>
        </p:spPr>
      </p:pic>
      <p:sp>
        <p:nvSpPr>
          <p:cNvPr id="5" name="Footer Placeholder 4"/>
          <p:cNvSpPr>
            <a:spLocks noGrp="1"/>
          </p:cNvSpPr>
          <p:nvPr>
            <p:ph type="ftr" sz="quarter" idx="10"/>
          </p:nvPr>
        </p:nvSpPr>
        <p:spPr/>
        <p:txBody>
          <a:bodyPr/>
          <a:lstStyle/>
          <a:p>
            <a:r>
              <a:rPr lang="en-US"/>
              <a:t>Copyright © Cengage Learning. All rights reserved</a:t>
            </a:r>
          </a:p>
        </p:txBody>
      </p:sp>
      <p:sp>
        <p:nvSpPr>
          <p:cNvPr id="6" name="Slide Number Placeholder 5"/>
          <p:cNvSpPr>
            <a:spLocks noGrp="1"/>
          </p:cNvSpPr>
          <p:nvPr>
            <p:ph type="sldNum" sz="quarter" idx="11"/>
          </p:nvPr>
        </p:nvSpPr>
        <p:spPr/>
        <p:txBody>
          <a:bodyPr/>
          <a:lstStyle/>
          <a:p>
            <a:fld id="{ACB41AD2-44ED-AC42-9A90-E936A7E1107A}" type="slidenum">
              <a:rPr lang="en-US"/>
              <a:pPr/>
              <a:t>6</a:t>
            </a:fld>
            <a:endParaRPr lang="en-US"/>
          </a:p>
        </p:txBody>
      </p:sp>
      <p:sp>
        <p:nvSpPr>
          <p:cNvPr id="166915" name="Rectangle 3"/>
          <p:cNvSpPr>
            <a:spLocks noGrp="1" noChangeArrowheads="1"/>
          </p:cNvSpPr>
          <p:nvPr>
            <p:ph type="title"/>
          </p:nvPr>
        </p:nvSpPr>
        <p:spPr/>
        <p:txBody>
          <a:bodyPr/>
          <a:lstStyle/>
          <a:p>
            <a:r>
              <a:rPr lang="en-US" dirty="0" smtClean="0"/>
              <a:t>Manometer</a:t>
            </a:r>
            <a:endParaRPr lang="en-US" dirty="0"/>
          </a:p>
        </p:txBody>
      </p:sp>
      <p:sp>
        <p:nvSpPr>
          <p:cNvPr id="166914" name="Rectangle 2"/>
          <p:cNvSpPr>
            <a:spLocks noGrp="1" noChangeArrowheads="1"/>
          </p:cNvSpPr>
          <p:nvPr>
            <p:ph type="body" sz="half" idx="1"/>
          </p:nvPr>
        </p:nvSpPr>
        <p:spPr>
          <a:xfrm>
            <a:off x="457200" y="1752600"/>
            <a:ext cx="3810000" cy="1800225"/>
          </a:xfrm>
        </p:spPr>
        <p:txBody>
          <a:bodyPr/>
          <a:lstStyle/>
          <a:p>
            <a:pPr marL="533400" indent="-533400"/>
            <a:r>
              <a:rPr lang="en-US" dirty="0"/>
              <a:t>Device used for measuring the pressure of a gas in a container.</a:t>
            </a:r>
            <a:endParaRPr lang="en-US" dirty="0">
              <a:solidFill>
                <a:srgbClr val="FF0000"/>
              </a:solidFill>
            </a:endParaRPr>
          </a:p>
        </p:txBody>
      </p:sp>
    </p:spTree>
    <p:extLst>
      <p:ext uri="{BB962C8B-B14F-4D97-AF65-F5344CB8AC3E}">
        <p14:creationId xmlns:p14="http://schemas.microsoft.com/office/powerpoint/2010/main" val="515275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7C540EBE-D61E-9244-B7BA-697C35609F8A}" type="slidenum">
              <a:rPr lang="en-US"/>
              <a:pPr/>
              <a:t>7</a:t>
            </a:fld>
            <a:endParaRPr lang="en-US"/>
          </a:p>
        </p:txBody>
      </p:sp>
      <p:sp>
        <p:nvSpPr>
          <p:cNvPr id="160771" name="Rectangle 3"/>
          <p:cNvSpPr>
            <a:spLocks noGrp="1" noChangeArrowheads="1"/>
          </p:cNvSpPr>
          <p:nvPr>
            <p:ph type="title"/>
          </p:nvPr>
        </p:nvSpPr>
        <p:spPr/>
        <p:txBody>
          <a:bodyPr/>
          <a:lstStyle/>
          <a:p>
            <a:r>
              <a:rPr lang="en-US" dirty="0" smtClean="0"/>
              <a:t>Collapsing </a:t>
            </a:r>
            <a:r>
              <a:rPr lang="en-US" dirty="0"/>
              <a:t>Can</a:t>
            </a:r>
          </a:p>
        </p:txBody>
      </p:sp>
      <p:sp>
        <p:nvSpPr>
          <p:cNvPr id="160772" name="Rectangle 4"/>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160773" name="Rectangle 5"/>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pic>
        <p:nvPicPr>
          <p:cNvPr id="2" name="Picture 1" descr="13p301_f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484" y="1813858"/>
            <a:ext cx="6322634" cy="4758834"/>
          </a:xfrm>
          <a:prstGeom prst="rect">
            <a:avLst/>
          </a:prstGeom>
        </p:spPr>
      </p:pic>
    </p:spTree>
    <p:extLst>
      <p:ext uri="{BB962C8B-B14F-4D97-AF65-F5344CB8AC3E}">
        <p14:creationId xmlns:p14="http://schemas.microsoft.com/office/powerpoint/2010/main" val="24187263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2DD5DD4-BF6D-9642-A536-6DDCA6CACFE6}" type="slidenum">
              <a:rPr lang="en-US"/>
              <a:pPr/>
              <a:t>8</a:t>
            </a:fld>
            <a:endParaRPr lang="en-US"/>
          </a:p>
        </p:txBody>
      </p:sp>
      <p:sp>
        <p:nvSpPr>
          <p:cNvPr id="168962" name="Rectangle 2"/>
          <p:cNvSpPr>
            <a:spLocks noGrp="1" noChangeArrowheads="1"/>
          </p:cNvSpPr>
          <p:nvPr>
            <p:ph type="body" idx="1"/>
          </p:nvPr>
        </p:nvSpPr>
        <p:spPr>
          <a:xfrm>
            <a:off x="990600" y="1676400"/>
            <a:ext cx="7467600" cy="4879975"/>
          </a:xfrm>
        </p:spPr>
        <p:txBody>
          <a:bodyPr/>
          <a:lstStyle/>
          <a:p>
            <a:pPr marL="0" indent="0">
              <a:buFontTx/>
              <a:buNone/>
            </a:pPr>
            <a:r>
              <a:rPr lang="en-US" sz="2800" b="1" i="1">
                <a:solidFill>
                  <a:srgbClr val="0000FF"/>
                </a:solidFill>
              </a:rPr>
              <a:t>The pressure of a gas is measured as 2.5 atm. Represent this pressure in both torr and pascals.</a:t>
            </a:r>
          </a:p>
          <a:p>
            <a:pPr marL="0" indent="0">
              <a:buFontTx/>
              <a:buNone/>
            </a:pPr>
            <a:endParaRPr lang="en-US" sz="2800" b="1" i="1">
              <a:solidFill>
                <a:srgbClr val="0000FF"/>
              </a:solidFill>
            </a:endParaRPr>
          </a:p>
          <a:p>
            <a:pPr marL="0" indent="0">
              <a:buFontTx/>
              <a:buNone/>
            </a:pPr>
            <a:r>
              <a:rPr lang="en-US" b="1"/>
              <a:t>Where are we going?</a:t>
            </a:r>
          </a:p>
          <a:p>
            <a:pPr marL="1150938" lvl="1" indent="-457200">
              <a:buFont typeface="Wingdings" charset="0"/>
              <a:buChar char="§"/>
            </a:pPr>
            <a:r>
              <a:rPr lang="en-US"/>
              <a:t>We want to convert from units of atm to units of torr and units of pascals.</a:t>
            </a:r>
          </a:p>
          <a:p>
            <a:pPr marL="0" indent="0">
              <a:buFontTx/>
              <a:buNone/>
            </a:pPr>
            <a:r>
              <a:rPr lang="en-US" b="1"/>
              <a:t>What do we know?</a:t>
            </a:r>
          </a:p>
          <a:p>
            <a:pPr marL="1150938" lvl="1" indent="-457200">
              <a:buFont typeface="Wingdings" charset="0"/>
              <a:buChar char="§"/>
            </a:pPr>
            <a:r>
              <a:rPr lang="en-US"/>
              <a:t>2.5 atm</a:t>
            </a:r>
          </a:p>
          <a:p>
            <a:pPr marL="0" indent="0">
              <a:buFontTx/>
              <a:buNone/>
            </a:pPr>
            <a:r>
              <a:rPr lang="en-US" b="1"/>
              <a:t>What information do we need?</a:t>
            </a:r>
          </a:p>
          <a:p>
            <a:pPr marL="1150938" lvl="1" indent="-457200">
              <a:buFont typeface="Wingdings" charset="0"/>
              <a:buChar char="§"/>
            </a:pPr>
            <a:r>
              <a:rPr lang="en-US"/>
              <a:t>Equivalence statements for the units.</a:t>
            </a:r>
          </a:p>
        </p:txBody>
      </p:sp>
      <p:sp>
        <p:nvSpPr>
          <p:cNvPr id="168963" name="Rectangle 3"/>
          <p:cNvSpPr>
            <a:spLocks noGrp="1" noChangeArrowheads="1"/>
          </p:cNvSpPr>
          <p:nvPr>
            <p:ph type="title"/>
          </p:nvPr>
        </p:nvSpPr>
        <p:spPr/>
        <p:txBody>
          <a:bodyPr/>
          <a:lstStyle/>
          <a:p>
            <a:r>
              <a:rPr lang="en-US"/>
              <a:t>Pressure Conversions: An Example</a:t>
            </a:r>
          </a:p>
        </p:txBody>
      </p:sp>
    </p:spTree>
    <p:extLst>
      <p:ext uri="{BB962C8B-B14F-4D97-AF65-F5344CB8AC3E}">
        <p14:creationId xmlns:p14="http://schemas.microsoft.com/office/powerpoint/2010/main" val="2669702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r>
              <a:rPr lang="en-US"/>
              <a:t>Copyright © Cengage Learning. All rights reserved</a:t>
            </a:r>
          </a:p>
        </p:txBody>
      </p:sp>
      <p:sp>
        <p:nvSpPr>
          <p:cNvPr id="11" name="Slide Number Placeholder 4"/>
          <p:cNvSpPr>
            <a:spLocks noGrp="1"/>
          </p:cNvSpPr>
          <p:nvPr>
            <p:ph type="sldNum" sz="quarter" idx="11"/>
          </p:nvPr>
        </p:nvSpPr>
        <p:spPr/>
        <p:txBody>
          <a:bodyPr/>
          <a:lstStyle/>
          <a:p>
            <a:fld id="{79F77581-338C-4A4C-9B59-B5E0140949A5}" type="slidenum">
              <a:rPr lang="en-US"/>
              <a:pPr/>
              <a:t>9</a:t>
            </a:fld>
            <a:endParaRPr lang="en-US"/>
          </a:p>
        </p:txBody>
      </p:sp>
      <p:sp>
        <p:nvSpPr>
          <p:cNvPr id="348162" name="Rectangle 2"/>
          <p:cNvSpPr>
            <a:spLocks noGrp="1" noChangeArrowheads="1"/>
          </p:cNvSpPr>
          <p:nvPr>
            <p:ph type="body" idx="1"/>
          </p:nvPr>
        </p:nvSpPr>
        <p:spPr>
          <a:xfrm>
            <a:off x="990600" y="1676400"/>
            <a:ext cx="7467600" cy="2249488"/>
          </a:xfrm>
        </p:spPr>
        <p:txBody>
          <a:bodyPr/>
          <a:lstStyle/>
          <a:p>
            <a:pPr marL="0" indent="0">
              <a:buFontTx/>
              <a:buNone/>
            </a:pPr>
            <a:r>
              <a:rPr lang="en-US" sz="2800" b="1" i="1">
                <a:solidFill>
                  <a:srgbClr val="0000FF"/>
                </a:solidFill>
              </a:rPr>
              <a:t>The pressure of a gas is measured as 2.5 atm. Represent this pressure in both torr and pascals.</a:t>
            </a:r>
          </a:p>
          <a:p>
            <a:pPr marL="0" indent="0">
              <a:buFontTx/>
              <a:buNone/>
            </a:pPr>
            <a:endParaRPr lang="en-US" b="1"/>
          </a:p>
          <a:p>
            <a:pPr marL="0" indent="0">
              <a:buFontTx/>
              <a:buNone/>
            </a:pPr>
            <a:r>
              <a:rPr lang="en-US" b="1"/>
              <a:t>How do we get there?</a:t>
            </a:r>
          </a:p>
        </p:txBody>
      </p:sp>
      <p:sp>
        <p:nvSpPr>
          <p:cNvPr id="348163" name="Rectangle 3"/>
          <p:cNvSpPr>
            <a:spLocks noGrp="1" noChangeArrowheads="1"/>
          </p:cNvSpPr>
          <p:nvPr>
            <p:ph type="title"/>
          </p:nvPr>
        </p:nvSpPr>
        <p:spPr/>
        <p:txBody>
          <a:bodyPr/>
          <a:lstStyle/>
          <a:p>
            <a:r>
              <a:rPr lang="en-US"/>
              <a:t>Pressure Conversions: An Example</a:t>
            </a:r>
          </a:p>
        </p:txBody>
      </p:sp>
      <p:graphicFrame>
        <p:nvGraphicFramePr>
          <p:cNvPr id="348164" name="Object 4"/>
          <p:cNvGraphicFramePr>
            <a:graphicFrameLocks noChangeAspect="1"/>
          </p:cNvGraphicFramePr>
          <p:nvPr/>
        </p:nvGraphicFramePr>
        <p:xfrm>
          <a:off x="1981200" y="4267200"/>
          <a:ext cx="5057775" cy="785813"/>
        </p:xfrm>
        <a:graphic>
          <a:graphicData uri="http://schemas.openxmlformats.org/presentationml/2006/ole">
            <mc:AlternateContent xmlns:mc="http://schemas.openxmlformats.org/markup-compatibility/2006">
              <mc:Choice xmlns:v="urn:schemas-microsoft-com:vml" Requires="v">
                <p:oleObj spid="_x0000_s2070" name="Equation" r:id="rId4" imgW="5054996" imgH="787797" progId="Equation.BREE4">
                  <p:embed/>
                </p:oleObj>
              </mc:Choice>
              <mc:Fallback>
                <p:oleObj name="Equation" r:id="rId4" imgW="5054996" imgH="7877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267200"/>
                        <a:ext cx="5057775"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1981200" y="5410200"/>
          <a:ext cx="5400675" cy="785813"/>
        </p:xfrm>
        <a:graphic>
          <a:graphicData uri="http://schemas.openxmlformats.org/presentationml/2006/ole">
            <mc:AlternateContent xmlns:mc="http://schemas.openxmlformats.org/markup-compatibility/2006">
              <mc:Choice xmlns:v="urn:schemas-microsoft-com:vml" Requires="v">
                <p:oleObj spid="_x0000_s2071" name="Equation" r:id="rId6" imgW="5397896" imgH="787797" progId="Equation.BREE4">
                  <p:embed/>
                </p:oleObj>
              </mc:Choice>
              <mc:Fallback>
                <p:oleObj name="Equation" r:id="rId6" imgW="5397896" imgH="787797"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5410200"/>
                        <a:ext cx="5400675"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6" name="Line 6"/>
          <p:cNvSpPr>
            <a:spLocks noChangeShapeType="1"/>
          </p:cNvSpPr>
          <p:nvPr/>
        </p:nvSpPr>
        <p:spPr bwMode="auto">
          <a:xfrm flipV="1">
            <a:off x="2667000" y="4495800"/>
            <a:ext cx="3810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167" name="Line 7"/>
          <p:cNvSpPr>
            <a:spLocks noChangeShapeType="1"/>
          </p:cNvSpPr>
          <p:nvPr/>
        </p:nvSpPr>
        <p:spPr bwMode="auto">
          <a:xfrm flipV="1">
            <a:off x="4114800" y="4724400"/>
            <a:ext cx="3810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168" name="Line 8"/>
          <p:cNvSpPr>
            <a:spLocks noChangeShapeType="1"/>
          </p:cNvSpPr>
          <p:nvPr/>
        </p:nvSpPr>
        <p:spPr bwMode="auto">
          <a:xfrm flipV="1">
            <a:off x="2667000" y="5638800"/>
            <a:ext cx="3810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8169" name="Line 9"/>
          <p:cNvSpPr>
            <a:spLocks noChangeShapeType="1"/>
          </p:cNvSpPr>
          <p:nvPr/>
        </p:nvSpPr>
        <p:spPr bwMode="auto">
          <a:xfrm flipV="1">
            <a:off x="4343400" y="5867400"/>
            <a:ext cx="3810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807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ection 13.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ection 13.10">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hapter ">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13.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3.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3.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3.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3.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13.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13.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ection 13.9">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2494</TotalTime>
  <Words>2295</Words>
  <Application>Microsoft Macintosh PowerPoint</Application>
  <PresentationFormat>On-screen Show (4:3)</PresentationFormat>
  <Paragraphs>453</Paragraphs>
  <Slides>57</Slides>
  <Notes>56</Notes>
  <HiddenSlides>0</HiddenSlides>
  <MMClips>0</MMClips>
  <ScaleCrop>false</ScaleCrop>
  <HeadingPairs>
    <vt:vector size="6" baseType="variant">
      <vt:variant>
        <vt:lpstr>Theme</vt:lpstr>
      </vt:variant>
      <vt:variant>
        <vt:i4>11</vt:i4>
      </vt:variant>
      <vt:variant>
        <vt:lpstr>Embedded OLE Servers</vt:lpstr>
      </vt:variant>
      <vt:variant>
        <vt:i4>3</vt:i4>
      </vt:variant>
      <vt:variant>
        <vt:lpstr>Slide Titles</vt:lpstr>
      </vt:variant>
      <vt:variant>
        <vt:i4>57</vt:i4>
      </vt:variant>
    </vt:vector>
  </HeadingPairs>
  <TitlesOfParts>
    <vt:vector size="71" baseType="lpstr">
      <vt:lpstr>Section 13.1</vt:lpstr>
      <vt:lpstr>Section 13.2</vt:lpstr>
      <vt:lpstr>Section 13.3</vt:lpstr>
      <vt:lpstr>Section 13.4</vt:lpstr>
      <vt:lpstr>Section 13.5</vt:lpstr>
      <vt:lpstr>Section 13.6</vt:lpstr>
      <vt:lpstr>Section 13.7</vt:lpstr>
      <vt:lpstr>Section 13.8</vt:lpstr>
      <vt:lpstr>Section 13.9</vt:lpstr>
      <vt:lpstr>Section 13.10</vt:lpstr>
      <vt:lpstr>Chapter </vt:lpstr>
      <vt:lpstr>Brownstone Equation 5.2</vt:lpstr>
      <vt:lpstr>Equation</vt:lpstr>
      <vt:lpstr>Image</vt:lpstr>
      <vt:lpstr>Chapter 13</vt:lpstr>
      <vt:lpstr>Why study gases?</vt:lpstr>
      <vt:lpstr>A Gas</vt:lpstr>
      <vt:lpstr>Pressure</vt:lpstr>
      <vt:lpstr>Barometer</vt:lpstr>
      <vt:lpstr>Manometer</vt:lpstr>
      <vt:lpstr>Collapsing Can</vt:lpstr>
      <vt:lpstr>Pressure Conversions: An Example</vt:lpstr>
      <vt:lpstr>Pressure Conversions: An Example</vt:lpstr>
      <vt:lpstr>Exercise</vt:lpstr>
      <vt:lpstr>Robert Boyle’s Experiment</vt:lpstr>
      <vt:lpstr>A Sample of Boyle’s Observations</vt:lpstr>
      <vt:lpstr>Graphing Boyle’s Results</vt:lpstr>
      <vt:lpstr>Boyle’s Law</vt:lpstr>
      <vt:lpstr>Exercise</vt:lpstr>
      <vt:lpstr>Graphing Data for Several Gases</vt:lpstr>
      <vt:lpstr>Graphing Data for Several Gases</vt:lpstr>
      <vt:lpstr>Charles’s Law</vt:lpstr>
      <vt:lpstr>Exercise</vt:lpstr>
      <vt:lpstr>The Relationship Between Volume and Moles</vt:lpstr>
      <vt:lpstr>Avogadro’s Law</vt:lpstr>
      <vt:lpstr>Exercise</vt:lpstr>
      <vt:lpstr>PowerPoint Presentation</vt:lpstr>
      <vt:lpstr>Exercise</vt:lpstr>
      <vt:lpstr>Exercise</vt:lpstr>
      <vt:lpstr>Exercise</vt:lpstr>
      <vt:lpstr>PowerPoint Presentation</vt:lpstr>
      <vt:lpstr>PowerPoint Presentation</vt:lpstr>
      <vt:lpstr>Two Crucial Things We Learn From This Are:</vt:lpstr>
      <vt:lpstr>Collecting a Gas Over Water</vt:lpstr>
      <vt:lpstr>Collecting a Gas Over Water</vt:lpstr>
      <vt:lpstr>Exercise</vt:lpstr>
      <vt:lpstr>Exercise</vt:lpstr>
      <vt:lpstr>Scientific Method</vt:lpstr>
      <vt:lpstr>PowerPoint Presentation</vt:lpstr>
      <vt:lpstr>PowerPoint Presentation</vt:lpstr>
      <vt:lpstr>Postulates of the Kinetic Molecular Theory</vt:lpstr>
      <vt:lpstr>Postulates of the Kinetic Molecular Theory</vt:lpstr>
      <vt:lpstr>Postulates of the Kinetic Molecular Theory</vt:lpstr>
      <vt:lpstr>Postulates of the Kinetic Molecular Theory</vt:lpstr>
      <vt:lpstr>Postulates of the Kinetic Molecular Theory</vt:lpstr>
      <vt:lpstr>PowerPoint Presentation</vt:lpstr>
      <vt:lpstr>Concept Check</vt:lpstr>
      <vt:lpstr>Concept Check</vt:lpstr>
      <vt:lpstr>Concept Check</vt:lpstr>
      <vt:lpstr>Concept Check</vt:lpstr>
      <vt:lpstr>Concept Check</vt:lpstr>
      <vt:lpstr>Concept Check</vt:lpstr>
      <vt:lpstr>Concept Check</vt:lpstr>
      <vt:lpstr>Concept Check</vt:lpstr>
      <vt:lpstr>Concept Check</vt:lpstr>
      <vt:lpstr>Concept Check</vt:lpstr>
      <vt:lpstr>Concept Check</vt:lpstr>
      <vt:lpstr>Concept Check</vt:lpstr>
      <vt:lpstr>Molar Volume of an Ideal Gas</vt:lpstr>
      <vt:lpstr>Exercise</vt:lpstr>
      <vt:lpstr>Exercise</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Becky Forest</cp:lastModifiedBy>
  <cp:revision>641</cp:revision>
  <dcterms:created xsi:type="dcterms:W3CDTF">2006-07-31T17:58:07Z</dcterms:created>
  <dcterms:modified xsi:type="dcterms:W3CDTF">2018-09-04T01:22:10Z</dcterms:modified>
</cp:coreProperties>
</file>