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16-08-24T18:40:51.1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4C44518-F8B9-4599-A8E4-6A31C0CF1CB3}" emma:medium="tactile" emma:mode="ink">
          <msink:context xmlns:msink="http://schemas.microsoft.com/ink/2010/main" type="writingRegion" rotatedBoundingBox="25611,2201 25626,2201 25626,2216 25611,2216"/>
        </emma:interpretation>
      </emma:emma>
    </inkml:annotationXML>
    <inkml:traceGroup>
      <inkml:annotationXML>
        <emma:emma xmlns:emma="http://www.w3.org/2003/04/emma" version="1.0">
          <emma:interpretation id="{C397FFA5-3743-497F-991D-701AE9B04300}" emma:medium="tactile" emma:mode="ink">
            <msink:context xmlns:msink="http://schemas.microsoft.com/ink/2010/main" type="paragraph" rotatedBoundingBox="25611,2201 25626,2201 25626,2216 25611,22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3F3B64-0377-45ED-B7FE-203172CB42DC}" emma:medium="tactile" emma:mode="ink">
              <msink:context xmlns:msink="http://schemas.microsoft.com/ink/2010/main" type="line" rotatedBoundingBox="25611,2201 25626,2201 25626,2216 25611,2216"/>
            </emma:interpretation>
          </emma:emma>
        </inkml:annotationXML>
        <inkml:traceGroup>
          <inkml:annotationXML>
            <emma:emma xmlns:emma="http://www.w3.org/2003/04/emma" version="1.0">
              <emma:interpretation id="{5498AA54-6DFC-4AA0-9333-FE9ABA12EB6A}" emma:medium="tactile" emma:mode="ink">
                <msink:context xmlns:msink="http://schemas.microsoft.com/ink/2010/main" type="inkWord" rotatedBoundingBox="25611,2201 25626,2201 25626,2216 25611,2216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8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6435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44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149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71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60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8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3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6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4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0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B6EE6-C077-4A00-9F28-611A4CDECCB8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624651-254D-4172-B940-A858ED3C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44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95318"/>
            <a:ext cx="7766936" cy="1646302"/>
          </a:xfrm>
        </p:spPr>
        <p:txBody>
          <a:bodyPr/>
          <a:lstStyle/>
          <a:p>
            <a:r>
              <a:rPr lang="en-US" dirty="0" smtClean="0"/>
              <a:t>Mental Math and Units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20" y="1941620"/>
            <a:ext cx="5526024" cy="463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2221"/>
            <a:ext cx="8596668" cy="3880773"/>
          </a:xfrm>
        </p:spPr>
        <p:txBody>
          <a:bodyPr/>
          <a:lstStyle/>
          <a:p>
            <a:r>
              <a:rPr lang="en-US" dirty="0" smtClean="0"/>
              <a:t>0.667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smtClean="0"/>
              <a:t>12.0 g/mol. Calculate the mass in grams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2.4 </a:t>
            </a:r>
            <a:r>
              <a:rPr lang="en-US" dirty="0" err="1" smtClean="0"/>
              <a:t>mol</a:t>
            </a:r>
            <a:r>
              <a:rPr lang="en-US" dirty="0" smtClean="0"/>
              <a:t> / 0.75L. Calculate the concentration in M</a:t>
            </a:r>
          </a:p>
          <a:p>
            <a:endParaRPr lang="en-US" dirty="0"/>
          </a:p>
          <a:p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 = 5.0x10</a:t>
            </a:r>
            <a:r>
              <a:rPr lang="en-US" baseline="30000" dirty="0" smtClean="0"/>
              <a:t>5</a:t>
            </a:r>
            <a:r>
              <a:rPr lang="en-US" dirty="0" smtClean="0"/>
              <a:t>. What is the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 for the reverse reaction (inverse)</a:t>
            </a:r>
          </a:p>
        </p:txBody>
      </p:sp>
    </p:spTree>
    <p:extLst>
      <p:ext uri="{BB962C8B-B14F-4D97-AF65-F5344CB8AC3E}">
        <p14:creationId xmlns:p14="http://schemas.microsoft.com/office/powerpoint/2010/main" val="35981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5.40g/ 12.0 g/mol. Calculate the number of moles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8.4g / 28g/mol. Calculate the number of moles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5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log 10</a:t>
            </a:r>
            <a:r>
              <a:rPr lang="en-US" sz="2400" baseline="30000" dirty="0" smtClean="0"/>
              <a:t>x</a:t>
            </a:r>
            <a:r>
              <a:rPr lang="en-US" sz="2400" dirty="0" smtClean="0"/>
              <a:t> = X</a:t>
            </a:r>
          </a:p>
          <a:p>
            <a:r>
              <a:rPr lang="en-US" sz="2400" dirty="0" smtClean="0"/>
              <a:t>log (1x10</a:t>
            </a:r>
            <a:r>
              <a:rPr lang="en-US" sz="2400" baseline="30000" dirty="0" smtClean="0"/>
              <a:t>x</a:t>
            </a:r>
            <a:r>
              <a:rPr lang="en-US" sz="2400" dirty="0" smtClean="0"/>
              <a:t>) = X</a:t>
            </a:r>
          </a:p>
          <a:p>
            <a:pPr lvl="1"/>
            <a:r>
              <a:rPr lang="en-US" sz="2400" dirty="0" smtClean="0"/>
              <a:t>log 1 + log 10</a:t>
            </a:r>
            <a:r>
              <a:rPr lang="en-US" sz="2400" baseline="30000" dirty="0" smtClean="0"/>
              <a:t>x</a:t>
            </a:r>
            <a:r>
              <a:rPr lang="en-US" sz="2400" dirty="0" smtClean="0"/>
              <a:t> = X</a:t>
            </a:r>
          </a:p>
          <a:p>
            <a:endParaRPr lang="en-US" dirty="0"/>
          </a:p>
          <a:p>
            <a:r>
              <a:rPr lang="en-US" dirty="0" smtClean="0"/>
              <a:t>A solution with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= 0.0000125M. Calculate the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solution with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= 0.0000000875M. Calculate the pH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= (0.0000545)</a:t>
            </a:r>
            <a:r>
              <a:rPr lang="en-US" baseline="30000" dirty="0" smtClean="0"/>
              <a:t>1/3</a:t>
            </a:r>
            <a:r>
              <a:rPr lang="en-US" dirty="0" smtClean="0"/>
              <a:t> Calculate the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248"/>
          </a:xfrm>
        </p:spPr>
        <p:txBody>
          <a:bodyPr/>
          <a:lstStyle/>
          <a:p>
            <a:r>
              <a:rPr lang="en-US" dirty="0" smtClean="0"/>
              <a:t>HINTS: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0849"/>
            <a:ext cx="8596668" cy="459051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Eliminate very small or large numbers by using scientific notation</a:t>
            </a:r>
          </a:p>
          <a:p>
            <a:pPr lvl="1"/>
            <a:r>
              <a:rPr lang="en-US" sz="2400" dirty="0" smtClean="0"/>
              <a:t>0.0075 = 7.5x10</a:t>
            </a:r>
            <a:r>
              <a:rPr lang="en-US" sz="2400" baseline="30000" dirty="0" smtClean="0"/>
              <a:t>-3</a:t>
            </a:r>
            <a:endParaRPr lang="en-US" sz="2400" dirty="0" smtClean="0"/>
          </a:p>
          <a:p>
            <a:r>
              <a:rPr lang="en-US" sz="2400" dirty="0" smtClean="0"/>
              <a:t>Split problems into parts</a:t>
            </a:r>
          </a:p>
          <a:p>
            <a:pPr lvl="1"/>
            <a:r>
              <a:rPr lang="en-US" sz="2400" dirty="0" smtClean="0"/>
              <a:t>0.0075mol x 110 g/</a:t>
            </a:r>
            <a:r>
              <a:rPr lang="en-US" sz="2400" dirty="0" err="1" smtClean="0"/>
              <a:t>mol</a:t>
            </a:r>
            <a:endParaRPr lang="en-US" sz="2400" dirty="0" smtClean="0"/>
          </a:p>
          <a:p>
            <a:pPr lvl="1"/>
            <a:r>
              <a:rPr lang="en-US" sz="2400" dirty="0" smtClean="0"/>
              <a:t>(75 x 110) x 10</a:t>
            </a:r>
            <a:r>
              <a:rPr lang="en-US" sz="2400" baseline="30000" dirty="0" smtClean="0"/>
              <a:t>-4</a:t>
            </a:r>
            <a:endParaRPr lang="en-US" sz="2400" dirty="0" smtClean="0"/>
          </a:p>
          <a:p>
            <a:pPr lvl="1"/>
            <a:r>
              <a:rPr lang="en-US" sz="2400" dirty="0" smtClean="0"/>
              <a:t>((70x110) + (5x110)) x 10</a:t>
            </a:r>
            <a:r>
              <a:rPr lang="en-US" sz="2400" baseline="30000" dirty="0" smtClean="0"/>
              <a:t>-4</a:t>
            </a:r>
            <a:endParaRPr lang="en-US" sz="2400" dirty="0" smtClean="0"/>
          </a:p>
          <a:p>
            <a:pPr lvl="1"/>
            <a:r>
              <a:rPr lang="en-US" sz="2400" dirty="0" smtClean="0"/>
              <a:t>(7700 + 550) x 10</a:t>
            </a:r>
            <a:r>
              <a:rPr lang="en-US" sz="2400" baseline="30000" dirty="0" smtClean="0"/>
              <a:t>-4</a:t>
            </a:r>
            <a:endParaRPr lang="en-US" sz="2400" dirty="0" smtClean="0"/>
          </a:p>
          <a:p>
            <a:pPr lvl="1"/>
            <a:r>
              <a:rPr lang="en-US" sz="2400" dirty="0" smtClean="0"/>
              <a:t>8250 x 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= 0.8250g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277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Chemistry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407634"/>
          </a:xfrm>
        </p:spPr>
        <p:txBody>
          <a:bodyPr>
            <a:noAutofit/>
          </a:bodyPr>
          <a:lstStyle/>
          <a:p>
            <a:r>
              <a:rPr lang="en-US" sz="2400" dirty="0" smtClean="0"/>
              <a:t>Multiple Choice Section</a:t>
            </a:r>
          </a:p>
          <a:p>
            <a:pPr lvl="1"/>
            <a:r>
              <a:rPr lang="en-US" sz="2400" dirty="0" smtClean="0"/>
              <a:t>60 M/C questions over the 6 big ideas</a:t>
            </a:r>
          </a:p>
          <a:p>
            <a:pPr lvl="1"/>
            <a:r>
              <a:rPr lang="en-US" sz="2400" dirty="0" smtClean="0"/>
              <a:t>Conceptual and calculations</a:t>
            </a:r>
          </a:p>
          <a:p>
            <a:pPr lvl="2"/>
            <a:r>
              <a:rPr lang="en-US" sz="2400" dirty="0" smtClean="0"/>
              <a:t>NO CALCULATOR</a:t>
            </a:r>
          </a:p>
          <a:p>
            <a:r>
              <a:rPr lang="en-US" sz="2400" dirty="0" smtClean="0"/>
              <a:t>Free Response</a:t>
            </a:r>
          </a:p>
          <a:p>
            <a:pPr lvl="1"/>
            <a:r>
              <a:rPr lang="en-US" sz="2400" dirty="0" smtClean="0"/>
              <a:t>7 free response questions</a:t>
            </a:r>
          </a:p>
          <a:p>
            <a:pPr lvl="2"/>
            <a:r>
              <a:rPr lang="en-US" sz="2400" dirty="0" smtClean="0"/>
              <a:t>Points for Set-up, calculation, significant figures and UNITS</a:t>
            </a:r>
          </a:p>
          <a:p>
            <a:r>
              <a:rPr lang="en-US" sz="2400" dirty="0" smtClean="0"/>
              <a:t>This year your Unit Exams will have multiple choice and free response questions</a:t>
            </a:r>
          </a:p>
          <a:p>
            <a:pPr lvl="1"/>
            <a:r>
              <a:rPr lang="en-US" sz="2400" dirty="0" smtClean="0"/>
              <a:t>Multiple Choice: NO Calculator</a:t>
            </a:r>
          </a:p>
          <a:p>
            <a:pPr lvl="1"/>
            <a:r>
              <a:rPr lang="en-US" sz="2400" dirty="0" smtClean="0"/>
              <a:t>Free Response: No units=no credit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609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056"/>
          </a:xfrm>
        </p:spPr>
        <p:txBody>
          <a:bodyPr/>
          <a:lstStyle/>
          <a:p>
            <a:r>
              <a:rPr lang="en-US" dirty="0" smtClean="0"/>
              <a:t>All values need units!!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656"/>
            <a:ext cx="9731586" cy="5297424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Set-up each problem to determine units for final answer:</a:t>
            </a:r>
          </a:p>
          <a:p>
            <a:pPr lvl="1"/>
            <a:r>
              <a:rPr lang="en-US" sz="2600" dirty="0" smtClean="0"/>
              <a:t>PV=NRT</a:t>
            </a:r>
          </a:p>
          <a:p>
            <a:pPr lvl="1"/>
            <a:r>
              <a:rPr lang="en-US" sz="2600" dirty="0" smtClean="0"/>
              <a:t>(1.0atm)(1.0L) = (.25mol)(0.08206L </a:t>
            </a:r>
            <a:r>
              <a:rPr lang="en-US" sz="2600" dirty="0" err="1" smtClean="0"/>
              <a:t>atm</a:t>
            </a:r>
            <a:r>
              <a:rPr lang="en-US" sz="2600" dirty="0" smtClean="0"/>
              <a:t> mol</a:t>
            </a:r>
            <a:r>
              <a:rPr lang="en-US" sz="2600" baseline="30000" dirty="0" smtClean="0"/>
              <a:t>-1 </a:t>
            </a:r>
            <a:r>
              <a:rPr lang="en-US" sz="2600" dirty="0" smtClean="0"/>
              <a:t>K</a:t>
            </a:r>
            <a:r>
              <a:rPr lang="en-US" sz="2600" baseline="30000" dirty="0" smtClean="0"/>
              <a:t>-1</a:t>
            </a:r>
            <a:r>
              <a:rPr lang="en-US" sz="2600" dirty="0" smtClean="0"/>
              <a:t>) T?</a:t>
            </a:r>
          </a:p>
          <a:p>
            <a:pPr lvl="1"/>
            <a:r>
              <a:rPr lang="en-US" sz="2600" dirty="0" smtClean="0"/>
              <a:t>T = </a:t>
            </a:r>
            <a:r>
              <a:rPr lang="en-US" sz="2600" u="sng" dirty="0" smtClean="0"/>
              <a:t>(1.0atm)(1.0L)</a:t>
            </a:r>
            <a:br>
              <a:rPr lang="en-US" sz="2600" u="sng" dirty="0" smtClean="0"/>
            </a:br>
            <a:r>
              <a:rPr lang="en-US" sz="2600" dirty="0" smtClean="0"/>
              <a:t>      (.25mol)(</a:t>
            </a:r>
            <a:r>
              <a:rPr lang="en-US" sz="2600" u="sng" dirty="0" smtClean="0"/>
              <a:t>0.08206L </a:t>
            </a:r>
            <a:r>
              <a:rPr lang="en-US" sz="2600" u="sng" dirty="0" err="1" smtClean="0"/>
              <a:t>atm</a:t>
            </a:r>
            <a:r>
              <a:rPr lang="en-US" sz="2600" u="sng" dirty="0" smtClean="0"/>
              <a:t>)</a:t>
            </a:r>
            <a:br>
              <a:rPr lang="en-US" sz="2600" u="sng" dirty="0" smtClean="0"/>
            </a:br>
            <a:r>
              <a:rPr lang="en-US" sz="2600" dirty="0" smtClean="0"/>
              <a:t>                    </a:t>
            </a:r>
            <a:r>
              <a:rPr lang="en-US" sz="2600" dirty="0" err="1" smtClean="0"/>
              <a:t>mol</a:t>
            </a:r>
            <a:r>
              <a:rPr lang="en-US" sz="2600" dirty="0" smtClean="0"/>
              <a:t>  K</a:t>
            </a:r>
          </a:p>
          <a:p>
            <a:pPr lvl="1"/>
            <a:r>
              <a:rPr lang="en-US" sz="2600" dirty="0" smtClean="0"/>
              <a:t>T =  49K</a:t>
            </a:r>
          </a:p>
          <a:p>
            <a:pPr lvl="1"/>
            <a:endParaRPr lang="en-US" sz="2600" dirty="0" smtClean="0"/>
          </a:p>
          <a:p>
            <a:r>
              <a:rPr lang="en-US" sz="2600" dirty="0" smtClean="0"/>
              <a:t>Or use dimensional analysis for conversions:</a:t>
            </a:r>
          </a:p>
          <a:p>
            <a:pPr lvl="1"/>
            <a:r>
              <a:rPr lang="en-US" sz="2600" dirty="0" smtClean="0"/>
              <a:t>The molar heat of fusion of water is 6.006kJ/mol. How much energy is needed to covert 60grams of ice at 0</a:t>
            </a:r>
            <a:r>
              <a:rPr lang="en-US" sz="2600" baseline="30000" dirty="0" smtClean="0"/>
              <a:t>o</a:t>
            </a:r>
            <a:r>
              <a:rPr lang="en-US" sz="2600" dirty="0" smtClean="0"/>
              <a:t>C to liquid water at 0</a:t>
            </a:r>
            <a:r>
              <a:rPr lang="en-US" sz="2600" baseline="30000" dirty="0" smtClean="0"/>
              <a:t>o</a:t>
            </a:r>
            <a:r>
              <a:rPr lang="en-US" sz="2600" dirty="0" smtClean="0"/>
              <a:t>C?</a:t>
            </a:r>
          </a:p>
          <a:p>
            <a:pPr lvl="1"/>
            <a:r>
              <a:rPr lang="en-US" sz="2600" u="sng" dirty="0" smtClean="0"/>
              <a:t>60g H</a:t>
            </a:r>
            <a:r>
              <a:rPr lang="en-US" sz="2600" u="sng" baseline="-25000" dirty="0" smtClean="0"/>
              <a:t>2</a:t>
            </a:r>
            <a:r>
              <a:rPr lang="en-US" sz="2600" u="sng" dirty="0" smtClean="0"/>
              <a:t>O   1 mole H</a:t>
            </a:r>
            <a:r>
              <a:rPr lang="en-US" sz="2600" u="sng" baseline="-25000" dirty="0" smtClean="0"/>
              <a:t>2</a:t>
            </a:r>
            <a:r>
              <a:rPr lang="en-US" sz="2600" u="sng" dirty="0" smtClean="0"/>
              <a:t>O   6.009kJ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               18.0g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     1 </a:t>
            </a:r>
            <a:r>
              <a:rPr lang="en-US" sz="2600" dirty="0" err="1" smtClean="0"/>
              <a:t>mol</a:t>
            </a:r>
            <a:r>
              <a:rPr lang="en-US" sz="2600" dirty="0" smtClean="0"/>
              <a:t>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</a:t>
            </a:r>
          </a:p>
          <a:p>
            <a:pPr lvl="1"/>
            <a:r>
              <a:rPr lang="en-US" sz="2600" dirty="0" smtClean="0"/>
              <a:t>= 20kJ</a:t>
            </a:r>
          </a:p>
          <a:p>
            <a:pPr lvl="1"/>
            <a:r>
              <a:rPr lang="en-US" sz="2600" dirty="0" smtClean="0"/>
              <a:t>Convert to J = 20,000J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70421" y="5125452"/>
            <a:ext cx="12032" cy="505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31444" y="5125452"/>
            <a:ext cx="12032" cy="505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0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(distribution)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6841"/>
            <a:ext cx="10219266" cy="46545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Rearranging multiplication problems often simplifies the process when using “big” numbers. </a:t>
            </a:r>
          </a:p>
          <a:p>
            <a:r>
              <a:rPr lang="en-US" sz="2400" dirty="0" smtClean="0"/>
              <a:t>15 x 75 = (10+5) x 75 = (10x75) + (5x75) = 750 + 375 = 1125</a:t>
            </a:r>
          </a:p>
          <a:p>
            <a:endParaRPr lang="en-US" sz="2400" dirty="0"/>
          </a:p>
          <a:p>
            <a:r>
              <a:rPr lang="en-US" sz="2400" dirty="0" smtClean="0"/>
              <a:t>9 x 14 = </a:t>
            </a:r>
          </a:p>
          <a:p>
            <a:endParaRPr lang="en-US" sz="2400" dirty="0"/>
          </a:p>
          <a:p>
            <a:r>
              <a:rPr lang="en-US" sz="2400" dirty="0" smtClean="0"/>
              <a:t>7 x 18 =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95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8912"/>
            <a:ext cx="8596668" cy="707136"/>
          </a:xfrm>
        </p:spPr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32.2g/61.054L Calculate the density of the substance.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88.4mol/10.7L Calculate the concentration.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1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Bounding</a:t>
            </a:r>
            <a:br>
              <a:rPr lang="en-US" dirty="0" smtClean="0"/>
            </a:br>
            <a:r>
              <a:rPr lang="en-US" sz="2700" dirty="0" smtClean="0"/>
              <a:t>when your values are not “easily” round-able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2.256g/4.00g/mol. Calculate the number of moles.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3.47mol/12.0g/mol. Calculate the number of moles.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Multiplication</a:t>
            </a:r>
          </a:p>
          <a:p>
            <a:pPr lvl="1"/>
            <a:r>
              <a:rPr lang="en-US" sz="2400" dirty="0" smtClean="0"/>
              <a:t>Add exponents</a:t>
            </a:r>
          </a:p>
          <a:p>
            <a:pPr lvl="1"/>
            <a:r>
              <a:rPr lang="en-US" sz="2400" dirty="0" smtClean="0"/>
              <a:t>(10</a:t>
            </a:r>
            <a:r>
              <a:rPr lang="en-US" sz="2400" baseline="30000" dirty="0" smtClean="0"/>
              <a:t>y</a:t>
            </a:r>
            <a:r>
              <a:rPr lang="en-US" sz="2400" dirty="0" smtClean="0"/>
              <a:t>)(10</a:t>
            </a:r>
            <a:r>
              <a:rPr lang="en-US" sz="2400" baseline="30000" dirty="0" smtClean="0"/>
              <a:t>x</a:t>
            </a:r>
            <a:r>
              <a:rPr lang="en-US" sz="2400" dirty="0" smtClean="0"/>
              <a:t>) = 10</a:t>
            </a:r>
            <a:r>
              <a:rPr lang="en-US" sz="2400" baseline="30000" dirty="0" smtClean="0"/>
              <a:t>(</a:t>
            </a:r>
            <a:r>
              <a:rPr lang="en-US" sz="2400" baseline="30000" dirty="0" err="1" smtClean="0"/>
              <a:t>y+z</a:t>
            </a:r>
            <a:r>
              <a:rPr lang="en-US" sz="2400" baseline="30000" dirty="0" smtClean="0"/>
              <a:t>)</a:t>
            </a:r>
          </a:p>
          <a:p>
            <a:r>
              <a:rPr lang="en-US" sz="2400" dirty="0" smtClean="0"/>
              <a:t>Division</a:t>
            </a:r>
          </a:p>
          <a:p>
            <a:pPr lvl="1"/>
            <a:r>
              <a:rPr lang="en-US" sz="2400" dirty="0" smtClean="0"/>
              <a:t>Subtract exponents</a:t>
            </a:r>
          </a:p>
          <a:p>
            <a:pPr lvl="1"/>
            <a:r>
              <a:rPr lang="en-US" sz="2400" dirty="0" smtClean="0"/>
              <a:t>(10</a:t>
            </a:r>
            <a:r>
              <a:rPr lang="en-US" sz="2400" baseline="30000" dirty="0" smtClean="0"/>
              <a:t>y</a:t>
            </a:r>
            <a:r>
              <a:rPr lang="en-US" sz="2400" dirty="0" smtClean="0"/>
              <a:t>)/(10</a:t>
            </a:r>
            <a:r>
              <a:rPr lang="en-US" sz="2400" baseline="30000" dirty="0" smtClean="0"/>
              <a:t>x</a:t>
            </a:r>
            <a:r>
              <a:rPr lang="en-US" sz="2400" dirty="0" smtClean="0"/>
              <a:t>) = 10</a:t>
            </a:r>
            <a:r>
              <a:rPr lang="en-US" sz="2400" baseline="30000" dirty="0" smtClean="0"/>
              <a:t>(y-x)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Exponents</a:t>
            </a:r>
          </a:p>
          <a:p>
            <a:pPr lvl="1"/>
            <a:r>
              <a:rPr lang="en-US" sz="2400" dirty="0" smtClean="0"/>
              <a:t>(10</a:t>
            </a:r>
            <a:r>
              <a:rPr lang="en-US" sz="2400" baseline="30000" dirty="0" smtClean="0"/>
              <a:t>y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10</a:t>
            </a:r>
            <a:r>
              <a:rPr lang="en-US" sz="2400" baseline="30000" dirty="0" smtClean="0"/>
              <a:t>(3y)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Distribution</a:t>
            </a:r>
          </a:p>
          <a:p>
            <a:pPr lvl="1"/>
            <a:r>
              <a:rPr lang="en-US" sz="2400" dirty="0" smtClean="0"/>
              <a:t>(2x10</a:t>
            </a:r>
            <a:r>
              <a:rPr lang="en-US" sz="2400" baseline="30000" dirty="0" smtClean="0"/>
              <a:t>y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x 10</a:t>
            </a:r>
            <a:r>
              <a:rPr lang="en-US" sz="2400" baseline="30000" dirty="0" smtClean="0"/>
              <a:t>3y</a:t>
            </a:r>
            <a:r>
              <a:rPr lang="en-US" sz="2400" dirty="0" smtClean="0"/>
              <a:t> </a:t>
            </a:r>
          </a:p>
        </p:txBody>
      </p:sp>
      <p:sp>
        <p:nvSpPr>
          <p:cNvPr id="7" name="SMARTInkShape-1007"/>
          <p:cNvSpPr/>
          <p:nvPr/>
        </p:nvSpPr>
        <p:spPr>
          <a:xfrm>
            <a:off x="1833563" y="6012655"/>
            <a:ext cx="297657" cy="107159"/>
          </a:xfrm>
          <a:custGeom>
            <a:avLst/>
            <a:gdLst/>
            <a:ahLst/>
            <a:cxnLst/>
            <a:rect l="0" t="0" r="0" b="0"/>
            <a:pathLst>
              <a:path w="297657" h="107159">
                <a:moveTo>
                  <a:pt x="0" y="107158"/>
                </a:moveTo>
                <a:lnTo>
                  <a:pt x="33143" y="107158"/>
                </a:lnTo>
                <a:lnTo>
                  <a:pt x="37970" y="105834"/>
                </a:lnTo>
                <a:lnTo>
                  <a:pt x="41188" y="103630"/>
                </a:lnTo>
                <a:lnTo>
                  <a:pt x="43334" y="100837"/>
                </a:lnTo>
                <a:lnTo>
                  <a:pt x="56301" y="97734"/>
                </a:lnTo>
                <a:lnTo>
                  <a:pt x="82386" y="92459"/>
                </a:lnTo>
                <a:lnTo>
                  <a:pt x="140308" y="71193"/>
                </a:lnTo>
                <a:lnTo>
                  <a:pt x="193802" y="47605"/>
                </a:lnTo>
                <a:lnTo>
                  <a:pt x="249275" y="23812"/>
                </a:lnTo>
                <a:lnTo>
                  <a:pt x="297656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2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0.0375L x 0.0000000060M. Calculate the number of moles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baseline="30000" dirty="0" smtClean="0"/>
              <a:t> </a:t>
            </a:r>
            <a:r>
              <a:rPr lang="en-US" dirty="0" smtClean="0"/>
              <a:t>= 0.000000088 / (0.000002)</a:t>
            </a:r>
            <a:r>
              <a:rPr lang="en-US" baseline="30000" dirty="0" smtClean="0"/>
              <a:t>3</a:t>
            </a:r>
            <a:r>
              <a:rPr lang="en-US" dirty="0" smtClean="0"/>
              <a:t>. Calculate the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fractions!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6465"/>
            <a:ext cx="2321898" cy="46148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1/8 = 0.125</a:t>
            </a:r>
          </a:p>
          <a:p>
            <a:r>
              <a:rPr lang="en-US" sz="2400" dirty="0" smtClean="0"/>
              <a:t>¼ = 0.25</a:t>
            </a:r>
          </a:p>
          <a:p>
            <a:r>
              <a:rPr lang="en-US" sz="2400" dirty="0" smtClean="0"/>
              <a:t>3/8 = 0.375</a:t>
            </a:r>
          </a:p>
          <a:p>
            <a:r>
              <a:rPr lang="en-US" sz="2400" dirty="0" smtClean="0"/>
              <a:t>½ = 0.5</a:t>
            </a:r>
          </a:p>
          <a:p>
            <a:r>
              <a:rPr lang="en-US" sz="2400" dirty="0" smtClean="0"/>
              <a:t>5/8 = 0.625</a:t>
            </a:r>
          </a:p>
          <a:p>
            <a:r>
              <a:rPr lang="en-US" sz="2400" dirty="0" smtClean="0"/>
              <a:t>¾ = 0.75</a:t>
            </a:r>
          </a:p>
          <a:p>
            <a:r>
              <a:rPr lang="en-US" sz="2400" dirty="0" smtClean="0"/>
              <a:t>7/8 = 0.875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99232" y="1426465"/>
            <a:ext cx="2321898" cy="4614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1/3 = 0.333</a:t>
            </a:r>
          </a:p>
          <a:p>
            <a:r>
              <a:rPr lang="en-US" sz="2400" dirty="0" smtClean="0"/>
              <a:t>2/3 = 0.667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35846" y="1426465"/>
            <a:ext cx="2321898" cy="4614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1/9 = 0.111</a:t>
            </a:r>
          </a:p>
          <a:p>
            <a:r>
              <a:rPr lang="en-US" sz="2400" dirty="0" smtClean="0"/>
              <a:t>2/9 = 0.222</a:t>
            </a:r>
          </a:p>
          <a:p>
            <a:r>
              <a:rPr lang="en-US" sz="2400" dirty="0" smtClean="0"/>
              <a:t>3/9 = 0.333</a:t>
            </a:r>
          </a:p>
          <a:p>
            <a:r>
              <a:rPr lang="en-US" sz="2400" dirty="0" smtClean="0"/>
              <a:t>4/9 = 0.444</a:t>
            </a:r>
          </a:p>
          <a:p>
            <a:r>
              <a:rPr lang="en-US" sz="2400" dirty="0" smtClean="0"/>
              <a:t>5/9 = 0.555</a:t>
            </a:r>
          </a:p>
          <a:p>
            <a:r>
              <a:rPr lang="en-US" sz="2400" dirty="0" smtClean="0"/>
              <a:t>6/9 = 0.666</a:t>
            </a:r>
          </a:p>
          <a:p>
            <a:r>
              <a:rPr lang="en-US" sz="2400" dirty="0" smtClean="0"/>
              <a:t>7/9 = 0.777</a:t>
            </a:r>
          </a:p>
          <a:p>
            <a:r>
              <a:rPr lang="en-US" sz="2400" dirty="0" smtClean="0"/>
              <a:t>8/9 = 0.888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9220080" y="792480"/>
              <a:ext cx="360" cy="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08200" y="78060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488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</TotalTime>
  <Words>455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Mental Math and Units</vt:lpstr>
      <vt:lpstr>AP Chemistry Exam</vt:lpstr>
      <vt:lpstr>All values need units!!</vt:lpstr>
      <vt:lpstr>Multiplication (distribution)</vt:lpstr>
      <vt:lpstr>Rounding</vt:lpstr>
      <vt:lpstr>Bounding when your values are not “easily” round-able</vt:lpstr>
      <vt:lpstr>Scientific Notation</vt:lpstr>
      <vt:lpstr>Scientific Notation</vt:lpstr>
      <vt:lpstr>Know your fractions!</vt:lpstr>
      <vt:lpstr>Fractions</vt:lpstr>
      <vt:lpstr>Factor</vt:lpstr>
      <vt:lpstr>Logarithms </vt:lpstr>
      <vt:lpstr>Logarithms</vt:lpstr>
      <vt:lpstr>HINTS:</vt:lpstr>
    </vt:vector>
  </TitlesOfParts>
  <Company>Deer Valley 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Math and Units</dc:title>
  <dc:creator>Richard Stein</dc:creator>
  <cp:lastModifiedBy>Richard Stein</cp:lastModifiedBy>
  <cp:revision>23</cp:revision>
  <dcterms:created xsi:type="dcterms:W3CDTF">2016-07-25T01:53:38Z</dcterms:created>
  <dcterms:modified xsi:type="dcterms:W3CDTF">2016-08-24T19:16:47Z</dcterms:modified>
</cp:coreProperties>
</file>